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83" r:id="rId21"/>
    <p:sldId id="274" r:id="rId22"/>
    <p:sldId id="275" r:id="rId23"/>
    <p:sldId id="276" r:id="rId24"/>
    <p:sldId id="279" r:id="rId25"/>
    <p:sldId id="277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1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05.11.2021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05.11.2021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05.11.2021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05.11.2021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05.11.2021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05.11.2021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05.11.2021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05.11.2021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55" y="2294833"/>
            <a:ext cx="3649728" cy="2268559"/>
          </a:xfrm>
        </p:spPr>
        <p:txBody>
          <a:bodyPr>
            <a:normAutofit fontScale="90000"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br>
              <a:rPr lang="de-DE" sz="1200" dirty="0">
                <a:latin typeface="+mn-lt"/>
              </a:rPr>
            </a:br>
            <a:r>
              <a:rPr lang="de-DE" sz="1600" dirty="0">
                <a:latin typeface="+mn-lt"/>
              </a:rPr>
              <a:t>Prototypische Implementierung einer Anwendung zur Verwaltung der IT-Kontaktmesse an der </a:t>
            </a:r>
            <a:r>
              <a:rPr lang="de-DE" sz="1600" dirty="0" err="1">
                <a:latin typeface="+mn-lt"/>
              </a:rPr>
              <a:t>Fachhoschule</a:t>
            </a:r>
            <a:r>
              <a:rPr lang="de-DE" sz="1600" dirty="0">
                <a:latin typeface="+mn-lt"/>
              </a:rPr>
              <a:t> Erfurt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1618133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942198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7" y="4716383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3423" y="2297722"/>
            <a:ext cx="553847" cy="5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Setzt Lastverteilung in einem Netzwerk um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endParaRPr lang="de-DE" dirty="0"/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Gateway - 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5C3447-6258-4897-B627-02F458F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802" y="1994677"/>
            <a:ext cx="7125694" cy="724001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02" y="3553481"/>
            <a:ext cx="7156168" cy="21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/>
              <a:t>Service Discovery</a:t>
            </a:r>
          </a:p>
          <a:p>
            <a:pPr lvl="1"/>
            <a:r>
              <a:rPr lang="de-DE" sz="3800" b="1" dirty="0"/>
              <a:t>Grundlagen</a:t>
            </a:r>
          </a:p>
          <a:p>
            <a:pPr lvl="1"/>
            <a:r>
              <a:rPr lang="de-DE" sz="3800" b="1" dirty="0"/>
              <a:t>Eureka </a:t>
            </a:r>
          </a:p>
          <a:p>
            <a:pPr lvl="1"/>
            <a:r>
              <a:rPr lang="de-DE" sz="3800" b="1" dirty="0"/>
              <a:t>Implementierung (Eureka-Server)</a:t>
            </a:r>
          </a:p>
          <a:p>
            <a:pPr lvl="1"/>
            <a:r>
              <a:rPr lang="de-DE" sz="3800" b="1" dirty="0"/>
              <a:t>Implementierung (Eureka-Client)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 fontScale="92500"/>
          </a:bodyPr>
          <a:lstStyle/>
          <a:p>
            <a:r>
              <a:rPr lang="de-DE" dirty="0"/>
              <a:t>Services mit dynamisch zugewiesenen Netzwerkstandorten können sich gegenseitig finden 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Unter anderem Clientseitige und Serverseitige Discovery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4045370" cy="3997828"/>
          </a:xfrm>
        </p:spPr>
        <p:txBody>
          <a:bodyPr/>
          <a:lstStyle/>
          <a:p>
            <a:r>
              <a:rPr lang="de-DE" dirty="0"/>
              <a:t>Clientseitige Service Discovery </a:t>
            </a:r>
          </a:p>
          <a:p>
            <a:r>
              <a:rPr lang="de-DE" dirty="0"/>
              <a:t>Leicht über Spring zu integrieren</a:t>
            </a:r>
          </a:p>
          <a:p>
            <a:r>
              <a:rPr lang="de-DE" dirty="0"/>
              <a:t>Alternativen: NGINX (serverseitig), </a:t>
            </a:r>
            <a:r>
              <a:rPr lang="de-DE" dirty="0" err="1"/>
              <a:t>Zookeeper</a:t>
            </a:r>
            <a:r>
              <a:rPr lang="de-DE" dirty="0"/>
              <a:t> (clientseitig), 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0B92F-0B02-4B4A-BAB0-14D5644E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72" y="2217177"/>
            <a:ext cx="6032960" cy="3168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9AC1F-FD3E-4C2A-AB36-1E0EB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Implementierung (Eureka-Server)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52AF-2CE8-4B0F-8F21-A2B387F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573441"/>
            <a:ext cx="7796540" cy="3711117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@EnableEurekaServer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-server in pom.xml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BC14-2D1A-40CC-8839-CF8D8CC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5999E-6C68-4295-BBEB-B308FC4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D750B-F73E-42D5-A36A-AF829A2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B94D53-0D48-4561-8FF7-F3A37945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57" y="4040002"/>
            <a:ext cx="7278723" cy="1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0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B68BE-CD61-4C7B-BD41-CBB17BA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Implementierung (Eureka-Client)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2FB1D-4881-410F-93F9-E1B090C2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605802"/>
            <a:ext cx="7796540" cy="3997828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@EnableEurekaClient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pPr lvl="1"/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2AF2-E59F-42EE-963C-BE5564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AD5D3-6A95-47CE-BDBD-19BC5E6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25D48-2FB1-4B56-BC88-DD75AC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1A57D6-5498-48D9-AB8B-945E542E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1" y="4114607"/>
            <a:ext cx="7717058" cy="13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7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b="1" dirty="0"/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API Gateway</a:t>
            </a:r>
          </a:p>
          <a:p>
            <a:r>
              <a:rPr lang="de-DE" dirty="0"/>
              <a:t>Service Discovery</a:t>
            </a:r>
          </a:p>
          <a:p>
            <a:r>
              <a:rPr lang="de-DE"/>
              <a:t>Load Balancer</a:t>
            </a:r>
            <a:endParaRPr lang="de-DE" dirty="0"/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Auswertung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0839-4570-4F36-91B9-18B6B67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Zusammenspiel der Technologien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4112E-0D9B-4164-BD7D-1BD4D28B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273D-36DD-45B9-AB4C-49F6D35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84010-8384-457B-B83F-8F0659A0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E6F5-F300-4579-BE65-8120E82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1682-4AAB-4847-93EF-CEF85B4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087BF-5E0E-44DE-A3E9-6447813B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D7483-83C8-4EF1-B1B0-1B4E370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2C5A-D5BC-4D5F-A819-9F5AA52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10BAC-69A7-450C-B6B2-383B4B0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Zusammenspiel der Technologien</a:t>
            </a:r>
          </a:p>
          <a:p>
            <a:r>
              <a:rPr lang="de-DE" sz="4000" b="1" dirty="0"/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5F50-9EBD-4B52-9CF4-53327B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E0820-DB1F-4C4C-AA59-E3F868E2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43AAA-013D-4810-AF12-A648160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A9EFA-610B-4A5B-B584-8B97E99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109E9-D893-44C1-AEB0-A9E046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777-CFE6-457E-8127-F136AE0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7DD88-23AD-4A12-ADC2-FAE3F1A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332C5-8A74-45D7-9827-AEA94A8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D1FA-56E8-4CD6-917D-703B525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A5F2-2269-438E-8317-2B6EF97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AE4E-6EBA-48CA-9662-58CC350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DD68D-17E1-4075-9E04-9BDEA2E3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70C4D-CC50-41DB-86CB-8AC1581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DB89-FEB7-49C0-B0AF-3F181AB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9E8E5-47A8-4539-AC65-0ED167C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484051"/>
            <a:ext cx="7901820" cy="5181601"/>
          </a:xfrm>
        </p:spPr>
        <p:txBody>
          <a:bodyPr>
            <a:normAutofit fontScale="40000" lnSpcReduction="20000"/>
          </a:bodyPr>
          <a:lstStyle/>
          <a:p>
            <a:r>
              <a:rPr lang="de-DE" sz="4800" b="1" dirty="0"/>
              <a:t>Einleitung</a:t>
            </a:r>
          </a:p>
          <a:p>
            <a:pPr lvl="1"/>
            <a:r>
              <a:rPr lang="de-DE" sz="4800" b="1" dirty="0"/>
              <a:t>Problemstellung</a:t>
            </a:r>
          </a:p>
          <a:p>
            <a:pPr lvl="1"/>
            <a:r>
              <a:rPr lang="de-DE" sz="4800" b="1" dirty="0"/>
              <a:t>Ziele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Architektur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Microservices	</a:t>
            </a:r>
          </a:p>
          <a:p>
            <a:endParaRPr lang="de-DE" dirty="0"/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Herausforderungen beim Einsatz mehrerer Services: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23" y="3429000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0292" y="4024044"/>
            <a:ext cx="892713" cy="892713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9437172" cy="3997828"/>
          </a:xfrm>
        </p:spPr>
        <p:txBody>
          <a:bodyPr>
            <a:normAutofit fontScale="92500"/>
          </a:bodyPr>
          <a:lstStyle/>
          <a:p>
            <a:r>
              <a:rPr lang="de-DE" dirty="0"/>
              <a:t>Technologische Ansätze zur Umsetzung von Microservices (Frameworks, Bibliotheken, Algorithmen, …)</a:t>
            </a:r>
          </a:p>
          <a:p>
            <a:r>
              <a:rPr lang="de-DE" dirty="0"/>
              <a:t>Beispielanwendung (Verwaltungsprogramm für die IT-</a:t>
            </a:r>
            <a:r>
              <a:rPr lang="de-DE" dirty="0" err="1"/>
              <a:t>Kontakmesse</a:t>
            </a:r>
            <a:r>
              <a:rPr lang="de-DE" dirty="0"/>
              <a:t>)</a:t>
            </a:r>
          </a:p>
          <a:p>
            <a:r>
              <a:rPr lang="de-DE" dirty="0"/>
              <a:t>Implementierung der Technologischen Ansätze (Springboot, Eureka, Jaeger, …)</a:t>
            </a:r>
          </a:p>
          <a:p>
            <a:r>
              <a:rPr lang="de-DE" dirty="0"/>
              <a:t>Auswertung 	</a:t>
            </a:r>
          </a:p>
          <a:p>
            <a:pPr lvl="1"/>
            <a:r>
              <a:rPr lang="de-DE" dirty="0"/>
              <a:t>Komplexität</a:t>
            </a:r>
          </a:p>
          <a:p>
            <a:pPr lvl="1"/>
            <a:r>
              <a:rPr lang="de-DE" dirty="0"/>
              <a:t>Welche Probleme traten auf</a:t>
            </a:r>
          </a:p>
          <a:p>
            <a:pPr lvl="1"/>
            <a:r>
              <a:rPr lang="de-DE" dirty="0"/>
              <a:t>Wie wichtig sind einzelne Technologien für die Umsetzung von Microservices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Architektur</a:t>
            </a:r>
          </a:p>
          <a:p>
            <a:pPr lvl="1"/>
            <a:r>
              <a:rPr lang="de-DE" sz="3800" b="1" dirty="0"/>
              <a:t>Bausteinsicht Ebene 1</a:t>
            </a:r>
          </a:p>
          <a:p>
            <a:pPr lvl="1"/>
            <a:r>
              <a:rPr lang="de-DE" sz="3800" b="1" dirty="0"/>
              <a:t>Bausteinsicht Ebene 2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dirty="0"/>
              <a:t>Bausteinsicht Ebene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7" y="1448796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0056E-D879-49C3-A0C5-C83D9A67EDFE}"/>
              </a:ext>
            </a:extLst>
          </p:cNvPr>
          <p:cNvSpPr/>
          <p:nvPr/>
        </p:nvSpPr>
        <p:spPr>
          <a:xfrm>
            <a:off x="6873522" y="4756009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2365CEE-A5F7-445F-BEC1-21F7ECA25CAC}"/>
              </a:ext>
            </a:extLst>
          </p:cNvPr>
          <p:cNvSpPr/>
          <p:nvPr/>
        </p:nvSpPr>
        <p:spPr>
          <a:xfrm>
            <a:off x="6873522" y="3119297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4CA5D9-D407-4B9F-8162-B746A46BBCF0}"/>
              </a:ext>
            </a:extLst>
          </p:cNvPr>
          <p:cNvSpPr/>
          <p:nvPr/>
        </p:nvSpPr>
        <p:spPr>
          <a:xfrm>
            <a:off x="4869462" y="3033889"/>
            <a:ext cx="701040" cy="13487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550D5EC-AFE7-4379-8058-DA9C469B5568}"/>
              </a:ext>
            </a:extLst>
          </p:cNvPr>
          <p:cNvSpPr/>
          <p:nvPr/>
        </p:nvSpPr>
        <p:spPr>
          <a:xfrm>
            <a:off x="4869462" y="4618849"/>
            <a:ext cx="701040" cy="563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DAC403-D0F8-48C4-8C0B-A9F340D4F52D}"/>
              </a:ext>
            </a:extLst>
          </p:cNvPr>
          <p:cNvCxnSpPr/>
          <p:nvPr/>
        </p:nvCxnSpPr>
        <p:spPr>
          <a:xfrm>
            <a:off x="5652164" y="371206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C8373F6-52B1-443F-8758-9CB94B12C180}"/>
              </a:ext>
            </a:extLst>
          </p:cNvPr>
          <p:cNvCxnSpPr/>
          <p:nvPr/>
        </p:nvCxnSpPr>
        <p:spPr>
          <a:xfrm>
            <a:off x="6477282" y="3332657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C55FE1-BD66-4051-8179-DECF9BAB2EBB}"/>
              </a:ext>
            </a:extLst>
          </p:cNvPr>
          <p:cNvCxnSpPr/>
          <p:nvPr/>
        </p:nvCxnSpPr>
        <p:spPr>
          <a:xfrm>
            <a:off x="6446802" y="3332657"/>
            <a:ext cx="0" cy="16367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147C5AF-65E1-48A9-A1CA-722A96B28A88}"/>
              </a:ext>
            </a:extLst>
          </p:cNvPr>
          <p:cNvCxnSpPr/>
          <p:nvPr/>
        </p:nvCxnSpPr>
        <p:spPr>
          <a:xfrm>
            <a:off x="6477282" y="4969369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843CACC-014B-416D-8798-8D2298FF28AF}"/>
              </a:ext>
            </a:extLst>
          </p:cNvPr>
          <p:cNvCxnSpPr/>
          <p:nvPr/>
        </p:nvCxnSpPr>
        <p:spPr>
          <a:xfrm>
            <a:off x="5652164" y="488554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7F8676-FB56-4750-9A38-9FD973180D0C}"/>
              </a:ext>
            </a:extLst>
          </p:cNvPr>
          <p:cNvCxnSpPr/>
          <p:nvPr/>
        </p:nvCxnSpPr>
        <p:spPr>
          <a:xfrm>
            <a:off x="4191282" y="3332657"/>
            <a:ext cx="678180" cy="379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02A0-F11C-49BF-B84B-91A7BDF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Bausteinsicht Ebene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EB1F1-F5B0-49AC-A265-1215B6B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E94C-036B-4FE3-BCF5-FF77255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A3E70-1B51-445A-AA5D-E1FD1DD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C8A200-D6BD-4651-81BD-C4BFD0D8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92" y="1705397"/>
            <a:ext cx="5849184" cy="451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b="1" dirty="0"/>
              <a:t>API Gateway / Load Balancer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 </a:t>
            </a:r>
          </a:p>
          <a:p>
            <a:pPr lvl="1"/>
            <a:r>
              <a:rPr lang="de-DE" sz="3800" b="1" dirty="0"/>
              <a:t>Spring Cloud API Gateway</a:t>
            </a:r>
          </a:p>
          <a:p>
            <a:pPr lvl="1"/>
            <a:r>
              <a:rPr lang="de-DE" sz="3800" b="1" dirty="0"/>
              <a:t>Implementierung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05.11.2021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570</Words>
  <Application>Microsoft Office PowerPoint</Application>
  <PresentationFormat>Breitbild</PresentationFormat>
  <Paragraphs>215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 Prototypische Implementierung einer Anwendung zur Verwaltung der IT-Kontaktmesse an der Fachhoschule Erfurt </vt:lpstr>
      <vt:lpstr>Gliederung</vt:lpstr>
      <vt:lpstr>PowerPoint-Präsentation</vt:lpstr>
      <vt:lpstr>Problemstellung</vt:lpstr>
      <vt:lpstr>Ziele</vt:lpstr>
      <vt:lpstr>PowerPoint-Präsentation</vt:lpstr>
      <vt:lpstr>Bausteinsicht Ebene 1</vt:lpstr>
      <vt:lpstr>Bausteinsicht Ebene 2</vt:lpstr>
      <vt:lpstr>PowerPoint-Präsentation</vt:lpstr>
      <vt:lpstr>API Gateway - Grundlagen</vt:lpstr>
      <vt:lpstr>Load Balancer</vt:lpstr>
      <vt:lpstr>Spring Cloud API Gateway</vt:lpstr>
      <vt:lpstr>API Gateway - Implementierung</vt:lpstr>
      <vt:lpstr>PowerPoint-Präsentation</vt:lpstr>
      <vt:lpstr>Service Discovery - Grundlagen</vt:lpstr>
      <vt:lpstr>Eureka Discovery Service</vt:lpstr>
      <vt:lpstr>Service Discovery - Implementierung (Eureka-Server)</vt:lpstr>
      <vt:lpstr>Service Discovery Implementierung (Eureka-Client)</vt:lpstr>
      <vt:lpstr>PowerPoint-Präsentation</vt:lpstr>
      <vt:lpstr>Zusammenspiel der Technologien (1)</vt:lpstr>
      <vt:lpstr>PowerPoint-Präsentation</vt:lpstr>
      <vt:lpstr>PowerPoint-Präsentation</vt:lpstr>
      <vt:lpstr>PowerPoint-Präsentation</vt:lpstr>
      <vt:lpstr>Demonstration des Prototypen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27</cp:revision>
  <dcterms:created xsi:type="dcterms:W3CDTF">2021-05-04T10:58:36Z</dcterms:created>
  <dcterms:modified xsi:type="dcterms:W3CDTF">2021-11-05T11:46:59Z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