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2" r:id="rId4"/>
    <p:sldId id="260" r:id="rId5"/>
    <p:sldId id="261" r:id="rId6"/>
    <p:sldId id="263" r:id="rId7"/>
    <p:sldId id="264" r:id="rId8"/>
    <p:sldId id="268" r:id="rId9"/>
    <p:sldId id="267" r:id="rId10"/>
    <p:sldId id="269" r:id="rId11"/>
    <p:sldId id="271" r:id="rId12"/>
    <p:sldId id="272" r:id="rId13"/>
    <p:sldId id="277" r:id="rId14"/>
    <p:sldId id="274" r:id="rId15"/>
    <p:sldId id="276" r:id="rId16"/>
    <p:sldId id="275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2" y="84"/>
      </p:cViewPr>
      <p:guideLst>
        <p:guide orient="horz" pos="2137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534B67F-837F-47EF-8E2D-1D25ACDA5F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B58C1-3002-492C-8EA4-C56E67C20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B7F80-C8FB-4F6D-8D47-74FEEDC81DB7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E8517E-5D0B-4661-8E4C-4A245976A2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AE5C4D-9577-4727-BE2D-FDFB2E0EE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2531-F88B-40A1-B3A1-0DAC48F65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5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A85F-0A5D-44BC-A778-7E53C4BE819F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64E3-6896-42CC-AA33-8523AD8F7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6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35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4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64E3-6896-42CC-AA33-8523AD8F7A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747AD4B5-FC03-4B96-9D37-2241FB654AEA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080BC858-A114-46EE-8080-C23787978AAE}" type="datetime1">
              <a:rPr lang="de-DE" smtClean="0"/>
              <a:t>07.07.2020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636D0561-ED05-49EC-A01E-3ADAC0822FC6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9436" y="5606846"/>
            <a:ext cx="1142245" cy="669925"/>
          </a:xfrm>
        </p:spPr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99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0F6EA4B7-6DDC-40A5-8BEB-698907B28A60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07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432EE7EB-5D97-4FC1-931B-37192B343EBB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5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AB9B33F-01F8-43CB-8E98-E03A0FBFF054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1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97C8DADB-1BD1-490A-8AB6-B0996AFFEDA2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7D6CE794-7D88-4C3D-BA67-16BAFF44C1AD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5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AFA947B7-B2F2-4805-BF39-C472F6133B40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226F00DF-9212-4C10-8189-B5291B3584C1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69111DB7-5FFD-487B-9233-F98D6E71071D}" type="datetime1">
              <a:rPr lang="de-DE" smtClean="0"/>
              <a:t>07.07.2020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1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AADC4C95-1055-4441-B122-EAC0313686F2}" type="datetime1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8941516-F456-460E-846D-F9341CEDD81D}" type="datetime1">
              <a:rPr lang="de-DE" smtClean="0"/>
              <a:t>07.07.2020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867E6EB3-C457-4011-9591-7416EBA37EDD}" type="datetime1">
              <a:rPr lang="de-DE" smtClean="0"/>
              <a:t>07.07.2020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15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6DDB215-D984-4802-9EC0-C968E2E5F781}" type="datetime1">
              <a:rPr lang="de-DE" smtClean="0"/>
              <a:t>07.07.2020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9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30284"/>
            <a:ext cx="5411788" cy="1089837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2" y="685800"/>
            <a:ext cx="5064826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2495120"/>
            <a:ext cx="5411788" cy="344668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12D1AE5A-A783-4807-A0C0-0B4AF47D9B61}" type="datetime1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381342"/>
            <a:ext cx="7543800" cy="365125"/>
          </a:xfrm>
        </p:spPr>
        <p:txBody>
          <a:bodyPr/>
          <a:lstStyle/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/>
          <a:lstStyle/>
          <a:p>
            <a:fld id="{FC1BE190-A6F7-4B0E-8A97-3C4D64A5A8A6}" type="datetime1">
              <a:rPr lang="de-DE" smtClean="0"/>
              <a:t>07.07.2020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7797" y="638134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7EEA60-F3D7-4624-8CFC-BBD08773B304}" type="datetime1">
              <a:rPr lang="de-DE" smtClean="0"/>
              <a:t>07.07.2020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38134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de-DE" dirty="0"/>
              <a:t>Benjamin Swarovsky                                                                                                           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9436" y="5606846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F81FD-BDEC-44D5-AEC0-D96FA8B6D21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36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irkvorderstrasse/1058384010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11" Type="http://schemas.openxmlformats.org/officeDocument/2006/relationships/image" Target="../media/image33.svg"/><Relationship Id="rId5" Type="http://schemas.openxmlformats.org/officeDocument/2006/relationships/image" Target="../media/image28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5.sv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sv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17.svg"/><Relationship Id="rId21" Type="http://schemas.openxmlformats.org/officeDocument/2006/relationships/image" Target="../media/image3.svg"/><Relationship Id="rId7" Type="http://schemas.openxmlformats.org/officeDocument/2006/relationships/image" Target="../media/image46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5" Type="http://schemas.openxmlformats.org/officeDocument/2006/relationships/image" Target="../media/image61.svg"/><Relationship Id="rId2" Type="http://schemas.openxmlformats.org/officeDocument/2006/relationships/image" Target="../media/image16.png"/><Relationship Id="rId16" Type="http://schemas.openxmlformats.org/officeDocument/2006/relationships/image" Target="../media/image5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11" Type="http://schemas.openxmlformats.org/officeDocument/2006/relationships/image" Target="../media/image49.svg"/><Relationship Id="rId24" Type="http://schemas.openxmlformats.org/officeDocument/2006/relationships/image" Target="../media/image60.png"/><Relationship Id="rId5" Type="http://schemas.openxmlformats.org/officeDocument/2006/relationships/image" Target="../media/image11.svg"/><Relationship Id="rId15" Type="http://schemas.openxmlformats.org/officeDocument/2006/relationships/image" Target="../media/image53.svg"/><Relationship Id="rId23" Type="http://schemas.openxmlformats.org/officeDocument/2006/relationships/image" Target="../media/image59.svg"/><Relationship Id="rId10" Type="http://schemas.openxmlformats.org/officeDocument/2006/relationships/image" Target="../media/image48.png"/><Relationship Id="rId19" Type="http://schemas.openxmlformats.org/officeDocument/2006/relationships/image" Target="../media/image57.svg"/><Relationship Id="rId4" Type="http://schemas.openxmlformats.org/officeDocument/2006/relationships/image" Target="../media/image10.png"/><Relationship Id="rId9" Type="http://schemas.openxmlformats.org/officeDocument/2006/relationships/image" Target="../media/image13.svg"/><Relationship Id="rId14" Type="http://schemas.openxmlformats.org/officeDocument/2006/relationships/image" Target="../media/image52.png"/><Relationship Id="rId22" Type="http://schemas.openxmlformats.org/officeDocument/2006/relationships/image" Target="../media/image58.png"/><Relationship Id="rId27" Type="http://schemas.openxmlformats.org/officeDocument/2006/relationships/image" Target="../media/image6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fliegend, Ebene, draußen, Flugzeug enthält.&#10;&#10;Automatisch generierte Beschreibung">
            <a:extLst>
              <a:ext uri="{FF2B5EF4-FFF2-40B4-BE49-F238E27FC236}">
                <a16:creationId xmlns:a16="http://schemas.microsoft.com/office/drawing/2014/main" id="{311985AB-18BB-4FF1-95A2-E3919E63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58" b="14272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CDC157-AF33-44FA-97EE-11ED2B65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de-DE"/>
              <a:t>Etourism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B403E7-8222-48C7-AE38-F3F37EF6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de-DE"/>
              <a:t>Benjamin Swarovsky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CDF130-FAB0-4432-9400-7A25247F241C}"/>
              </a:ext>
            </a:extLst>
          </p:cNvPr>
          <p:cNvSpPr txBox="1"/>
          <p:nvPr/>
        </p:nvSpPr>
        <p:spPr>
          <a:xfrm>
            <a:off x="9288641" y="6870700"/>
            <a:ext cx="29033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www.flickr.com/photos/dirkvorderstrasse/105838401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7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Hotel und Gastronomie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Ausgebautes WLAN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Moderne Kassensysteme wie Gastrofix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CRS zur Verbindung des Hotels mit externen Reisemittlern über ein Global Distribution System</a:t>
            </a:r>
          </a:p>
          <a:p>
            <a:r>
              <a:rPr lang="de-DE" sz="1800" dirty="0"/>
              <a:t>PMS: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Check In/Out, Zimmerplanung, Hotelshops (Einzelhandel) und Sicherheitsmanagement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Datensammlung ermöglicht Auswertungen wie  Konsumverhalten des Kunden</a:t>
            </a:r>
          </a:p>
          <a:p>
            <a:r>
              <a:rPr lang="de-DE" dirty="0"/>
              <a:t> </a:t>
            </a:r>
            <a:endParaRPr lang="de-DE" sz="1800" dirty="0"/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EDA8C4-EF58-4292-82FA-B5CEE396E1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8895"/>
            <a:ext cx="5836356" cy="4231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97A41A2-EF12-4283-8459-6F9B064CE97C}"/>
              </a:ext>
            </a:extLst>
          </p:cNvPr>
          <p:cNvSpPr txBox="1"/>
          <p:nvPr/>
        </p:nvSpPr>
        <p:spPr>
          <a:xfrm>
            <a:off x="6005689" y="5407522"/>
            <a:ext cx="386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Goecke, R. (23. 05 2020). https://www.tourismus-it.de/it-systeme/anbieter-systeme/12-23-im-in-hotel-und-gastronomie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17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E7E1-FDE4-48D3-AB11-E2775F64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Global Distribution System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54CEC6-E3B2-4AC8-AF1A-EA36FC18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Weltweit verzweigtes Netz verschiedener Reservierungssysteme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Weltweite Kommunikationszentrale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Hersteller: Amadeus, Sabre und </a:t>
            </a:r>
            <a:r>
              <a:rPr lang="de-DE" sz="1800" dirty="0" err="1"/>
              <a:t>Travelport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321C3E-E619-480B-9D06-481DC3EE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E94D4-63B8-40A4-9D13-DA23C6CC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35CFEE4-E184-4E36-A98A-07B52D1E2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6428"/>
            <a:ext cx="5915403" cy="21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BC68956-5F62-43FF-9CD0-A64442DBC754}"/>
              </a:ext>
            </a:extLst>
          </p:cNvPr>
          <p:cNvSpPr txBox="1"/>
          <p:nvPr/>
        </p:nvSpPr>
        <p:spPr>
          <a:xfrm>
            <a:off x="6005689" y="4389701"/>
            <a:ext cx="39962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Schulz, A. (04. 06 2020). https://www.tourismus-it.de/it-systeme/reisemittlersysteme/26-42-global-distribution-systeme-gds abgerufen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7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Onlinebuchung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Decken alle Zahlungsmöglichkeiten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Schnittstellen zu CMS , </a:t>
            </a:r>
            <a:r>
              <a:rPr lang="de-DE" dirty="0" err="1"/>
              <a:t>Buchungsplatformen</a:t>
            </a:r>
            <a:r>
              <a:rPr lang="de-DE" dirty="0"/>
              <a:t>, </a:t>
            </a:r>
            <a:r>
              <a:rPr lang="de-DE" dirty="0" err="1"/>
              <a:t>Social</a:t>
            </a:r>
            <a:r>
              <a:rPr lang="de-DE" dirty="0"/>
              <a:t> Commerce und Analysetools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Vorteile: Verfügbarkeit, Vergleichbarkeit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Nachteil: fehlende Glaubwürdigkeit, Preisgeben Persönlicher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Beispielsysteme: </a:t>
            </a:r>
            <a:r>
              <a:rPr lang="de-DE" dirty="0" err="1"/>
              <a:t>TravelTainment</a:t>
            </a:r>
            <a:r>
              <a:rPr lang="de-DE" dirty="0"/>
              <a:t> IBE (Reisen), </a:t>
            </a:r>
            <a:r>
              <a:rPr lang="de-DE" dirty="0" err="1"/>
              <a:t>cruiseportal</a:t>
            </a:r>
            <a:r>
              <a:rPr lang="de-DE" dirty="0"/>
              <a:t> (Kreuzfahrten) und Sunny Cars (Mietwagen)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6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ReisemittlerSysteme</a:t>
            </a:r>
            <a:br>
              <a:rPr lang="de-DE" dirty="0"/>
            </a:br>
            <a:r>
              <a:rPr lang="de-DE" dirty="0"/>
              <a:t>Privatvermittlung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Vermittlung von privatem Wohneigentum an Gäste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Besonders beliebt bei jungen Leuten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Gebühr für Gastgeber: 3-5%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Gebühr für Gäste 5-15%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Januar 2020 wurden über 500 Millionen Unterkünfte in 220 Ländern Angeboten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 descr="Ein Bild, das Zeichnung, Essen enthält.&#10;&#10;Automatisch generierte Beschreibung">
            <a:extLst>
              <a:ext uri="{FF2B5EF4-FFF2-40B4-BE49-F238E27FC236}">
                <a16:creationId xmlns:a16="http://schemas.microsoft.com/office/drawing/2014/main" id="{40F22F68-79D3-45FE-950E-631079944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823675"/>
            <a:ext cx="1693326" cy="18510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61AEC7-6CEE-4D21-94BE-7AE7E97CE6C4}"/>
              </a:ext>
            </a:extLst>
          </p:cNvPr>
          <p:cNvSpPr txBox="1"/>
          <p:nvPr/>
        </p:nvSpPr>
        <p:spPr>
          <a:xfrm>
            <a:off x="8137855" y="2743199"/>
            <a:ext cx="234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https://www.rgblog.de/airbnb-logo-marketingaktion/</a:t>
            </a:r>
          </a:p>
        </p:txBody>
      </p:sp>
    </p:spTree>
    <p:extLst>
      <p:ext uri="{BB962C8B-B14F-4D97-AF65-F5344CB8AC3E}">
        <p14:creationId xmlns:p14="http://schemas.microsoft.com/office/powerpoint/2010/main" val="75691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Managementsysteme</a:t>
            </a:r>
            <a:br>
              <a:rPr lang="de-DE" dirty="0"/>
            </a:br>
            <a:r>
              <a:rPr lang="de-DE" dirty="0" err="1"/>
              <a:t>Yield</a:t>
            </a:r>
            <a:r>
              <a:rPr lang="de-DE" dirty="0"/>
              <a:t> 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Elemente des </a:t>
            </a:r>
            <a:r>
              <a:rPr lang="de-DE" dirty="0" err="1"/>
              <a:t>Yield</a:t>
            </a:r>
            <a:r>
              <a:rPr lang="de-DE" dirty="0"/>
              <a:t> Managements: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Marktsegmentierung und Preisdifferenzierung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Nachfragelenkung im Zeitverlauf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Bildung und Einzelsteuerung von Buchungsklassen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Nesting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Verkehrsstrombezogene Buchungsklassensteuerung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Verkaufsursprungsbezogene Buchungsklassensteuerung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Kreisdiagramm">
            <a:extLst>
              <a:ext uri="{FF2B5EF4-FFF2-40B4-BE49-F238E27FC236}">
                <a16:creationId xmlns:a16="http://schemas.microsoft.com/office/drawing/2014/main" id="{F50C43DB-DB22-4172-B7E4-6D45593B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1853" y="3216099"/>
            <a:ext cx="352778" cy="352778"/>
          </a:xfrm>
          <a:prstGeom prst="rect">
            <a:avLst/>
          </a:prstGeom>
        </p:spPr>
      </p:pic>
      <p:pic>
        <p:nvPicPr>
          <p:cNvPr id="9" name="Grafik 8" descr="Balkendiagramm">
            <a:extLst>
              <a:ext uri="{FF2B5EF4-FFF2-40B4-BE49-F238E27FC236}">
                <a16:creationId xmlns:a16="http://schemas.microsoft.com/office/drawing/2014/main" id="{D316007B-FDCD-449D-984B-F2BFC49A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6014" y="4294888"/>
            <a:ext cx="457199" cy="457199"/>
          </a:xfrm>
          <a:prstGeom prst="rect">
            <a:avLst/>
          </a:prstGeom>
        </p:spPr>
      </p:pic>
      <p:pic>
        <p:nvPicPr>
          <p:cNvPr id="11" name="Grafik 10" descr="Chevron Pfeile">
            <a:extLst>
              <a:ext uri="{FF2B5EF4-FFF2-40B4-BE49-F238E27FC236}">
                <a16:creationId xmlns:a16="http://schemas.microsoft.com/office/drawing/2014/main" id="{EB91DDED-5A38-4058-A998-AEB738EBE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4613" y="5085021"/>
            <a:ext cx="457200" cy="457200"/>
          </a:xfrm>
          <a:prstGeom prst="rect">
            <a:avLst/>
          </a:prstGeom>
        </p:spPr>
      </p:pic>
      <p:pic>
        <p:nvPicPr>
          <p:cNvPr id="13" name="Grafik 12" descr="Erdkugel Afrika und Europa">
            <a:extLst>
              <a:ext uri="{FF2B5EF4-FFF2-40B4-BE49-F238E27FC236}">
                <a16:creationId xmlns:a16="http://schemas.microsoft.com/office/drawing/2014/main" id="{CA9F9100-D939-4973-8344-B27D18E43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0812" y="5542221"/>
            <a:ext cx="457200" cy="457199"/>
          </a:xfrm>
          <a:prstGeom prst="rect">
            <a:avLst/>
          </a:prstGeom>
        </p:spPr>
      </p:pic>
      <p:pic>
        <p:nvPicPr>
          <p:cNvPr id="15" name="Grafik 14" descr="Hierarchie">
            <a:extLst>
              <a:ext uri="{FF2B5EF4-FFF2-40B4-BE49-F238E27FC236}">
                <a16:creationId xmlns:a16="http://schemas.microsoft.com/office/drawing/2014/main" id="{04B5772F-DD89-47D9-8554-F00491C0C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9650" y="4620095"/>
            <a:ext cx="457199" cy="457199"/>
          </a:xfrm>
          <a:prstGeom prst="rect">
            <a:avLst/>
          </a:prstGeom>
        </p:spPr>
      </p:pic>
      <p:pic>
        <p:nvPicPr>
          <p:cNvPr id="21" name="Grafik 20" descr="Sanduhr">
            <a:extLst>
              <a:ext uri="{FF2B5EF4-FFF2-40B4-BE49-F238E27FC236}">
                <a16:creationId xmlns:a16="http://schemas.microsoft.com/office/drawing/2014/main" id="{B89E4BE3-8C1B-43A7-BDCC-90965C61ED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1350" y="3547696"/>
            <a:ext cx="352778" cy="352778"/>
          </a:xfrm>
          <a:prstGeom prst="rect">
            <a:avLst/>
          </a:prstGeom>
        </p:spPr>
      </p:pic>
      <p:pic>
        <p:nvPicPr>
          <p:cNvPr id="27" name="Grafik 26" descr="Bett">
            <a:extLst>
              <a:ext uri="{FF2B5EF4-FFF2-40B4-BE49-F238E27FC236}">
                <a16:creationId xmlns:a16="http://schemas.microsoft.com/office/drawing/2014/main" id="{F15F1696-053D-48D2-85BF-142DAF8D96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03847" y="3900474"/>
            <a:ext cx="457199" cy="457199"/>
          </a:xfrm>
          <a:prstGeom prst="rect">
            <a:avLst/>
          </a:prstGeom>
        </p:spPr>
      </p:pic>
      <p:pic>
        <p:nvPicPr>
          <p:cNvPr id="31" name="Grafik 30" descr="Kinder">
            <a:extLst>
              <a:ext uri="{FF2B5EF4-FFF2-40B4-BE49-F238E27FC236}">
                <a16:creationId xmlns:a16="http://schemas.microsoft.com/office/drawing/2014/main" id="{BEED96A5-3C40-4B76-B8C3-C6BCC640CF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88220" y="3848262"/>
            <a:ext cx="561622" cy="56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Storys und Live-Bilder erzeugen erhöhte Aufmerksamkeit auf Seiten des Kunden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Werbeplattform für Tourismusbranche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Beeinflussung zur Wahl des Reiseziels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Andere an eigenen Erlebnissen teilhaben lassen</a:t>
            </a:r>
          </a:p>
          <a:p>
            <a:r>
              <a:rPr lang="de-DE" dirty="0"/>
              <a:t>	Dadurch neue Ideen für eigene Urlaubsplanung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0D10594-9187-421B-BD14-910C4580A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185045"/>
            <a:ext cx="1089032" cy="108903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AFA8A5-2E85-452A-BE62-9839562C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42" y="1185045"/>
            <a:ext cx="1089033" cy="108903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472ABDD-B1A7-453D-AFE5-D4EC05CCCDFA}"/>
              </a:ext>
            </a:extLst>
          </p:cNvPr>
          <p:cNvSpPr/>
          <p:nvPr/>
        </p:nvSpPr>
        <p:spPr>
          <a:xfrm>
            <a:off x="704232" y="5326592"/>
            <a:ext cx="325438" cy="1714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F1DA26-9CCA-48D8-B4DE-A13ECEFDDAF8}"/>
              </a:ext>
            </a:extLst>
          </p:cNvPr>
          <p:cNvSpPr txBox="1"/>
          <p:nvPr/>
        </p:nvSpPr>
        <p:spPr>
          <a:xfrm>
            <a:off x="6056137" y="2306712"/>
            <a:ext cx="199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https://pixabay.com/de/illustrations/facebook-logo-soziales-netzwerk-770688/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30335F9-9EF5-4839-8691-06B8E02B7D21}"/>
              </a:ext>
            </a:extLst>
          </p:cNvPr>
          <p:cNvSpPr txBox="1"/>
          <p:nvPr/>
        </p:nvSpPr>
        <p:spPr>
          <a:xfrm>
            <a:off x="8103335" y="2274077"/>
            <a:ext cx="189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https://www.uni-giessen.de/fbz/svc/ahs/bilder/instagramlogo/image_view_fullscreen </a:t>
            </a:r>
          </a:p>
        </p:txBody>
      </p:sp>
    </p:spTree>
    <p:extLst>
      <p:ext uri="{BB962C8B-B14F-4D97-AF65-F5344CB8AC3E}">
        <p14:creationId xmlns:p14="http://schemas.microsoft.com/office/powerpoint/2010/main" val="200079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C437A-E468-4E3E-9925-6E787BB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Systeme für Endkunden</a:t>
            </a:r>
            <a:br>
              <a:rPr lang="de-DE" dirty="0"/>
            </a:br>
            <a:r>
              <a:rPr lang="de-DE" dirty="0"/>
              <a:t>Vergleichsportale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B8125-EBC3-4115-BCAB-FABD72526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Übersicht für Waren oder Dienstleistungen welche nach bestimmten Kriterien sortiert sind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 Schnittstelle werden Internetseiten der Händler mit Vergleichs Portal verknüpft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Durchschnittliche Provision für Vermittlung 5-13%</a:t>
            </a:r>
          </a:p>
          <a:p>
            <a:r>
              <a:rPr lang="de-DE" dirty="0"/>
              <a:t>Verbraucherprobleme: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Premium Mitgliedschaften für Anbieter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</a:t>
            </a:r>
            <a:r>
              <a:rPr lang="de-DE" dirty="0" err="1"/>
              <a:t>Firmenhirarchie</a:t>
            </a:r>
            <a:r>
              <a:rPr lang="de-DE" dirty="0"/>
              <a:t> wird bevorzugt behandelt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Überteuerte Angebote durch Aufpreise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F38A19-3A8B-41AD-A177-63A29F0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3EF6EF-637C-417C-890A-B2C7066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522E517-CEDD-4E90-939D-0135D2C9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32" y="1194228"/>
            <a:ext cx="1452748" cy="1089561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BDD3FC-84B5-4E12-B0FC-CB3E11CB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40" y="1194228"/>
            <a:ext cx="2957080" cy="107066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14D07ED-DBE5-4F85-8287-8C0351D0F48D}"/>
              </a:ext>
            </a:extLst>
          </p:cNvPr>
          <p:cNvSpPr txBox="1"/>
          <p:nvPr/>
        </p:nvSpPr>
        <p:spPr>
          <a:xfrm>
            <a:off x="6068287" y="2246523"/>
            <a:ext cx="295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https://www.urlaubstracker.de/reiseanbieter/holidaycheck/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1562E1-7720-423C-9256-CDDAD290975D}"/>
              </a:ext>
            </a:extLst>
          </p:cNvPr>
          <p:cNvSpPr txBox="1"/>
          <p:nvPr/>
        </p:nvSpPr>
        <p:spPr>
          <a:xfrm>
            <a:off x="9788979" y="2264895"/>
            <a:ext cx="186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(07.07.2020) https://www.travindy.com/2016/10/tripadvisor-animal-welfare-booking-information-portal/trip-advisor-logo-png/ </a:t>
            </a:r>
          </a:p>
        </p:txBody>
      </p:sp>
    </p:spTree>
    <p:extLst>
      <p:ext uri="{BB962C8B-B14F-4D97-AF65-F5344CB8AC3E}">
        <p14:creationId xmlns:p14="http://schemas.microsoft.com/office/powerpoint/2010/main" val="219818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817D-9148-45C6-8298-339B70BF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56950"/>
            <a:ext cx="6202011" cy="1089837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3100" dirty="0"/>
              <a:t>Zukunftsaussichten und </a:t>
            </a:r>
            <a:r>
              <a:rPr lang="de-DE" sz="3100" dirty="0" err="1"/>
              <a:t>trends</a:t>
            </a:r>
            <a:br>
              <a:rPr lang="de-DE" sz="3100" dirty="0"/>
            </a:br>
            <a:r>
              <a:rPr lang="de-DE" sz="3100" dirty="0"/>
              <a:t>Virtual Reality (VR)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D48CF-BFCE-48A9-BA62-CA39268C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2" y="2596720"/>
            <a:ext cx="5411788" cy="3446688"/>
          </a:xfrm>
        </p:spPr>
        <p:txBody>
          <a:bodyPr>
            <a:normAutofit lnSpcReduction="10000"/>
          </a:bodyPr>
          <a:lstStyle/>
          <a:p>
            <a:r>
              <a:rPr lang="de-DE" sz="1900" dirty="0"/>
              <a:t>Im Flugzeug: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Vermittlung des Gefühls von Freiraum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Konzept für Fensterloses Fliegen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Probleme: Panische Bewegungen, Übelkeit</a:t>
            </a:r>
          </a:p>
          <a:p>
            <a:endParaRPr lang="de-DE" sz="1900" dirty="0"/>
          </a:p>
          <a:p>
            <a:r>
              <a:rPr lang="de-DE" sz="1900" dirty="0"/>
              <a:t>Im Reisebüro: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Begutachtung des Reiseziels schon vor der Buchung möglich</a:t>
            </a:r>
          </a:p>
          <a:p>
            <a:endParaRPr lang="de-DE" sz="19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F72F6-8A8E-4FEA-8CF8-A5879EB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50FB-EAF3-4A6C-93F9-B6CA9537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17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C0CE-9029-4ED2-BD3D-51C4F46DFD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5585"/>
            <a:ext cx="5102578" cy="26857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4F5B39A-A4D7-4946-8DC8-3174ECB949B3}"/>
              </a:ext>
            </a:extLst>
          </p:cNvPr>
          <p:cNvSpPr txBox="1"/>
          <p:nvPr/>
        </p:nvSpPr>
        <p:spPr>
          <a:xfrm>
            <a:off x="6016978" y="4802650"/>
            <a:ext cx="36801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 dirty="0"/>
              <a:t>Quelle Emirates.</a:t>
            </a:r>
            <a:r>
              <a:rPr lang="de-DE" sz="800" dirty="0"/>
              <a:t> (14. 06 2020). https://www.innofrator.com/vr-machts-moeglich-schon-vor-dem-einsteigen-das-flugzeug-erkunden/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1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21704-8882-4CE7-B946-28AE931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B6FF-0F90-4B6F-A10B-CBA521410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Vorteile: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Sicherheitsstandards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Kommunikationsmöglichkeiten für Reisende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Globale Systeme für </a:t>
            </a:r>
            <a:r>
              <a:rPr lang="de-DE" dirty="0" err="1"/>
              <a:t>Reisemittler</a:t>
            </a:r>
            <a:r>
              <a:rPr lang="de-DE" dirty="0"/>
              <a:t> und Leistungsanbieter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dirty="0"/>
              <a:t> Media als Werbe- und Informationsplattform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Transport wird angenehmer </a:t>
            </a:r>
          </a:p>
          <a:p>
            <a:endParaRPr lang="de-DE" dirty="0"/>
          </a:p>
          <a:p>
            <a:r>
              <a:rPr lang="de-DE" dirty="0"/>
              <a:t>Nachteile: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Überbuchung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Unfaire Vergleichsportale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A88043-19DE-4099-8AD6-3358E86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82BFE9-5734-41AF-81B5-5A9E901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 descr="Sicherheitskamera">
            <a:extLst>
              <a:ext uri="{FF2B5EF4-FFF2-40B4-BE49-F238E27FC236}">
                <a16:creationId xmlns:a16="http://schemas.microsoft.com/office/drawing/2014/main" id="{11D91880-FAE0-457A-99F9-757AAD3C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032" y="2743199"/>
            <a:ext cx="574764" cy="574764"/>
          </a:xfrm>
          <a:prstGeom prst="rect">
            <a:avLst/>
          </a:prstGeom>
        </p:spPr>
      </p:pic>
      <p:pic>
        <p:nvPicPr>
          <p:cNvPr id="9" name="Grafik 8" descr="Drahtlos">
            <a:extLst>
              <a:ext uri="{FF2B5EF4-FFF2-40B4-BE49-F238E27FC236}">
                <a16:creationId xmlns:a16="http://schemas.microsoft.com/office/drawing/2014/main" id="{92E45382-686E-45ED-80BF-87A3F2BE2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9853" y="3105316"/>
            <a:ext cx="490197" cy="490197"/>
          </a:xfrm>
          <a:prstGeom prst="rect">
            <a:avLst/>
          </a:prstGeom>
        </p:spPr>
      </p:pic>
      <p:pic>
        <p:nvPicPr>
          <p:cNvPr id="11" name="Grafik 10" descr="Chatblase">
            <a:extLst>
              <a:ext uri="{FF2B5EF4-FFF2-40B4-BE49-F238E27FC236}">
                <a16:creationId xmlns:a16="http://schemas.microsoft.com/office/drawing/2014/main" id="{E07CCA0F-9F00-43CE-92DC-E5033CA9E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8472" y="3063032"/>
            <a:ext cx="574764" cy="574764"/>
          </a:xfrm>
          <a:prstGeom prst="rect">
            <a:avLst/>
          </a:prstGeom>
        </p:spPr>
      </p:pic>
      <p:pic>
        <p:nvPicPr>
          <p:cNvPr id="13" name="Grafik 12" descr="Verbindungen">
            <a:extLst>
              <a:ext uri="{FF2B5EF4-FFF2-40B4-BE49-F238E27FC236}">
                <a16:creationId xmlns:a16="http://schemas.microsoft.com/office/drawing/2014/main" id="{BCCDC806-43FC-45F1-B340-FB3C3A593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7520" y="3260866"/>
            <a:ext cx="669293" cy="669293"/>
          </a:xfrm>
          <a:prstGeom prst="rect">
            <a:avLst/>
          </a:prstGeom>
        </p:spPr>
      </p:pic>
      <p:pic>
        <p:nvPicPr>
          <p:cNvPr id="15" name="Grafik 14" descr="Lehrer">
            <a:extLst>
              <a:ext uri="{FF2B5EF4-FFF2-40B4-BE49-F238E27FC236}">
                <a16:creationId xmlns:a16="http://schemas.microsoft.com/office/drawing/2014/main" id="{51B5D076-C342-411B-A0C0-48850B5D1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1096" y="3814668"/>
            <a:ext cx="669293" cy="669293"/>
          </a:xfrm>
          <a:prstGeom prst="rect">
            <a:avLst/>
          </a:prstGeom>
        </p:spPr>
      </p:pic>
      <p:pic>
        <p:nvPicPr>
          <p:cNvPr id="19" name="Grafik 18" descr="Ohrhörer">
            <a:extLst>
              <a:ext uri="{FF2B5EF4-FFF2-40B4-BE49-F238E27FC236}">
                <a16:creationId xmlns:a16="http://schemas.microsoft.com/office/drawing/2014/main" id="{12B0D3D8-3993-443C-94D1-34B3E6031A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13955" y="4200758"/>
            <a:ext cx="505159" cy="505159"/>
          </a:xfrm>
          <a:prstGeom prst="rect">
            <a:avLst/>
          </a:prstGeom>
        </p:spPr>
      </p:pic>
      <p:pic>
        <p:nvPicPr>
          <p:cNvPr id="21" name="Grafik 20" descr="Flugzeug">
            <a:extLst>
              <a:ext uri="{FF2B5EF4-FFF2-40B4-BE49-F238E27FC236}">
                <a16:creationId xmlns:a16="http://schemas.microsoft.com/office/drawing/2014/main" id="{1720EBB1-DA37-4C91-A3FF-1A786DBFAE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8796" y="4190895"/>
            <a:ext cx="505159" cy="505159"/>
          </a:xfrm>
          <a:prstGeom prst="rect">
            <a:avLst/>
          </a:prstGeom>
        </p:spPr>
      </p:pic>
      <p:pic>
        <p:nvPicPr>
          <p:cNvPr id="23" name="Grafik 22" descr="Drama">
            <a:extLst>
              <a:ext uri="{FF2B5EF4-FFF2-40B4-BE49-F238E27FC236}">
                <a16:creationId xmlns:a16="http://schemas.microsoft.com/office/drawing/2014/main" id="{2BA8C3EE-E53B-4C66-8013-C1282DB55D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9114" y="4193167"/>
            <a:ext cx="556099" cy="556099"/>
          </a:xfrm>
          <a:prstGeom prst="rect">
            <a:avLst/>
          </a:prstGeom>
        </p:spPr>
      </p:pic>
      <p:pic>
        <p:nvPicPr>
          <p:cNvPr id="25" name="Grafik 24" descr="Ausrufezeichen">
            <a:extLst>
              <a:ext uri="{FF2B5EF4-FFF2-40B4-BE49-F238E27FC236}">
                <a16:creationId xmlns:a16="http://schemas.microsoft.com/office/drawing/2014/main" id="{595A949F-6248-42EE-875D-F90D6DC4BC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6826" y="5409997"/>
            <a:ext cx="589423" cy="589423"/>
          </a:xfrm>
          <a:prstGeom prst="rect">
            <a:avLst/>
          </a:prstGeom>
        </p:spPr>
      </p:pic>
      <p:pic>
        <p:nvPicPr>
          <p:cNvPr id="27" name="Grafik 26" descr="Lupe">
            <a:extLst>
              <a:ext uri="{FF2B5EF4-FFF2-40B4-BE49-F238E27FC236}">
                <a16:creationId xmlns:a16="http://schemas.microsoft.com/office/drawing/2014/main" id="{15C3F033-385E-43D3-BA9F-020E5AE166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56216" y="5499192"/>
            <a:ext cx="505159" cy="505159"/>
          </a:xfrm>
          <a:prstGeom prst="rect">
            <a:avLst/>
          </a:prstGeom>
        </p:spPr>
      </p:pic>
      <p:pic>
        <p:nvPicPr>
          <p:cNvPr id="8" name="Grafik 7" descr="Gruppe">
            <a:extLst>
              <a:ext uri="{FF2B5EF4-FFF2-40B4-BE49-F238E27FC236}">
                <a16:creationId xmlns:a16="http://schemas.microsoft.com/office/drawing/2014/main" id="{6A4804D6-FF5F-4E5D-A7C2-A840FA3E44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87623" y="4985773"/>
            <a:ext cx="574764" cy="574764"/>
          </a:xfrm>
          <a:prstGeom prst="rect">
            <a:avLst/>
          </a:prstGeom>
        </p:spPr>
      </p:pic>
      <p:pic>
        <p:nvPicPr>
          <p:cNvPr id="12" name="Grafik 11" descr="Bett">
            <a:extLst>
              <a:ext uri="{FF2B5EF4-FFF2-40B4-BE49-F238E27FC236}">
                <a16:creationId xmlns:a16="http://schemas.microsoft.com/office/drawing/2014/main" id="{B6D9BD99-5355-40B3-B7A7-083FCC445BC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83772" y="4970921"/>
            <a:ext cx="574764" cy="574764"/>
          </a:xfrm>
          <a:prstGeom prst="rect">
            <a:avLst/>
          </a:prstGeom>
        </p:spPr>
      </p:pic>
      <p:pic>
        <p:nvPicPr>
          <p:cNvPr id="16" name="Grafik 15" descr="Trauriges Gesicht ohne Füllung">
            <a:extLst>
              <a:ext uri="{FF2B5EF4-FFF2-40B4-BE49-F238E27FC236}">
                <a16:creationId xmlns:a16="http://schemas.microsoft.com/office/drawing/2014/main" id="{CCCAFCB9-C009-4D47-9CEB-682098218B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01700" y="5445435"/>
            <a:ext cx="505159" cy="5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774-624B-4467-BC5C-9FE4433F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1ACBC-8471-4515-9A85-E943B947E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i="1" dirty="0"/>
              <a:t>101places.de</a:t>
            </a:r>
            <a:r>
              <a:rPr lang="de-DE" dirty="0"/>
              <a:t>. (07. 07 2014). Von https://www.101places.de/8-argumente-die-fuer-airbnb-sprechen-und-wie-du-die-besten-unterkuenfte-findest abgerufen</a:t>
            </a:r>
          </a:p>
          <a:p>
            <a:r>
              <a:rPr lang="de-DE" i="1" dirty="0" err="1"/>
              <a:t>airbnb</a:t>
            </a:r>
            <a:r>
              <a:rPr lang="de-DE" dirty="0"/>
              <a:t>. (07. 06 2020). Von https://www.airbnb.de/help/article/2503/was-bedeutet-airbnb-und-wie-funktioniert-es abgerufen</a:t>
            </a:r>
          </a:p>
          <a:p>
            <a:r>
              <a:rPr lang="de-DE" i="1" dirty="0" err="1"/>
              <a:t>airliners</a:t>
            </a:r>
            <a:r>
              <a:rPr lang="de-DE" i="1" dirty="0"/>
              <a:t>.</a:t>
            </a:r>
            <a:r>
              <a:rPr lang="de-DE" dirty="0"/>
              <a:t> (26. 05 2020). Von https://www.airliners.de/air-berlin-lufthansa-inflight-internet-auch-lh-kontinentalflotte/22656 abgerufen</a:t>
            </a:r>
          </a:p>
          <a:p>
            <a:r>
              <a:rPr lang="de-DE" dirty="0"/>
              <a:t>Berchtenbreiter, R. (03. 06 2020). </a:t>
            </a:r>
            <a:r>
              <a:rPr lang="de-DE" i="1" dirty="0"/>
              <a:t>www.tourismus-it.de</a:t>
            </a:r>
            <a:r>
              <a:rPr lang="de-DE" dirty="0"/>
              <a:t>. Von https://www.tourismus-it.de/it-systeme/marketing-systeme/21-34-crm-kundenbeziehungsmgmt abgerufen</a:t>
            </a:r>
          </a:p>
          <a:p>
            <a:r>
              <a:rPr lang="de-DE" i="1" dirty="0"/>
              <a:t>bitkom.org</a:t>
            </a:r>
            <a:r>
              <a:rPr lang="de-DE" dirty="0"/>
              <a:t>. (26. 05 2020). Von https://www.bitkom.org/Presse/Presseinformation/Digitaler-Tourismus-2020-So-smart-reisen-die-Deutschen abgerufen</a:t>
            </a:r>
          </a:p>
          <a:p>
            <a:r>
              <a:rPr lang="de-DE" i="1" dirty="0"/>
              <a:t>bookingkit.net</a:t>
            </a:r>
            <a:r>
              <a:rPr lang="de-DE" dirty="0"/>
              <a:t>. (31. 05 2020). Von https://bookingkit.net/de/academy/buchungssystem/ abgerufen</a:t>
            </a:r>
          </a:p>
          <a:p>
            <a:r>
              <a:rPr lang="de-DE" i="1" dirty="0" err="1"/>
              <a:t>brickfox</a:t>
            </a:r>
            <a:r>
              <a:rPr lang="de-DE" dirty="0"/>
              <a:t>. (30. 05 2020). Von https://www.brickfox.de/schnittstellen/preisvergleichsportale/ abgerufen</a:t>
            </a:r>
          </a:p>
          <a:p>
            <a:r>
              <a:rPr lang="de-DE" dirty="0"/>
              <a:t>Conrad, S. (31. 05 2020). </a:t>
            </a:r>
            <a:r>
              <a:rPr lang="de-DE" i="1" dirty="0" err="1"/>
              <a:t>grin</a:t>
            </a:r>
            <a:r>
              <a:rPr lang="de-DE" dirty="0"/>
              <a:t>. Von https://www.grin.com/document/207593 abgerufen</a:t>
            </a:r>
          </a:p>
          <a:p>
            <a:r>
              <a:rPr lang="de-DE" dirty="0" err="1"/>
              <a:t>Conrady</a:t>
            </a:r>
            <a:r>
              <a:rPr lang="de-DE" dirty="0"/>
              <a:t>, R. (23. 05 2020). Von https://wirtschaftslexikon.gabler.de/definition/yield-management-50781 abgerufen</a:t>
            </a:r>
          </a:p>
          <a:p>
            <a:r>
              <a:rPr lang="de-DE" i="1" dirty="0"/>
              <a:t>Deutsche Ferienhaus-Urlaubsanalyse </a:t>
            </a:r>
            <a:r>
              <a:rPr lang="de-DE" dirty="0"/>
              <a:t>. (26. 06 2020). Von https://docplayer.org/113532-10-deutsche-ferienhaus-urlaubsanalyse.html abgerufen</a:t>
            </a:r>
          </a:p>
          <a:p>
            <a:r>
              <a:rPr lang="de-DE" i="1" dirty="0"/>
              <a:t>Emirates.</a:t>
            </a:r>
            <a:r>
              <a:rPr lang="de-DE" dirty="0"/>
              <a:t> (14. 06 2020). Von https://www.innofrator.com/vr-machts-moeglich-schon-vor-dem-einsteigen-das-flugzeug-erkunden/ abgerufen</a:t>
            </a:r>
          </a:p>
          <a:p>
            <a:r>
              <a:rPr lang="de-DE" dirty="0"/>
              <a:t>Ermisch, S. (14. 06 2020). </a:t>
            </a:r>
            <a:r>
              <a:rPr lang="de-DE" i="1" dirty="0" err="1"/>
              <a:t>gruender</a:t>
            </a:r>
            <a:r>
              <a:rPr lang="de-DE" i="1" dirty="0"/>
              <a:t>.</a:t>
            </a:r>
            <a:r>
              <a:rPr lang="de-DE" dirty="0"/>
              <a:t> Von https://gruender.wiwo.de/inflight-vr-start-up-bringt-virtual-reality-in-flugzeuge/ abgerufen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AA52FE-6B0E-431E-BB43-34DF3D4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79475-CD2E-4BA0-80B5-599EE152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2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A6658-E380-4344-9435-A0EF3724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034902"/>
            <a:ext cx="9061414" cy="1389321"/>
          </a:xfrm>
        </p:spPr>
        <p:txBody>
          <a:bodyPr/>
          <a:lstStyle/>
          <a:p>
            <a:r>
              <a:rPr lang="de-DE"/>
              <a:t>Gliederung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376FBA-8EA0-400B-9214-47BF49E3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2" y="2743199"/>
            <a:ext cx="8795599" cy="325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Problemstellung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Begriffserklärung eTourism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Einteilung des Tourismus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Systeme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Zukunftsaussichten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Fazit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Quellen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2BEAE-41E8-4B69-9F25-07101F50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381343"/>
            <a:ext cx="7543800" cy="365125"/>
          </a:xfrm>
        </p:spPr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83150F-46C9-4F45-BEA4-CA34A988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9436" y="5606846"/>
            <a:ext cx="1142245" cy="669925"/>
          </a:xfrm>
        </p:spPr>
        <p:txBody>
          <a:bodyPr/>
          <a:lstStyle/>
          <a:p>
            <a:fld id="{218F81FD-BDEC-44D5-AEC0-D96FA8B6D2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8B1BD-C616-4DED-BC93-782DC217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240CD-F4B0-45B8-A8E0-11EC5F45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2C60CA-8B42-46F4-BCC9-8C1670D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8C75855-CE87-4262-B870-DBC8E2875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3" y="2743200"/>
            <a:ext cx="8796337" cy="3255963"/>
          </a:xfrm>
        </p:spPr>
        <p:txBody>
          <a:bodyPr/>
          <a:lstStyle/>
          <a:p>
            <a:r>
              <a:rPr lang="de-DE" sz="2400" dirty="0"/>
              <a:t>Aus Sicht des Reisenden: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Reiseziel für bestimmten Ort zu einer gegebenen Zeit finden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Suchkriterien:  Strandnähe, Verpflegung, Familienfreundlichkeit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Beim Transport: Zeitdruck, Flugangst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 Ort: Kommunikationsverbindung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Nach der Reise: Wunsch Kritik zu äußern</a:t>
            </a:r>
          </a:p>
        </p:txBody>
      </p:sp>
      <p:pic>
        <p:nvPicPr>
          <p:cNvPr id="7" name="Grafik 6" descr="Lupe">
            <a:extLst>
              <a:ext uri="{FF2B5EF4-FFF2-40B4-BE49-F238E27FC236}">
                <a16:creationId xmlns:a16="http://schemas.microsoft.com/office/drawing/2014/main" id="{C65528EA-22E6-46F5-A8A6-FC34E327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658" y="4183358"/>
            <a:ext cx="521275" cy="521275"/>
          </a:xfrm>
          <a:prstGeom prst="rect">
            <a:avLst/>
          </a:prstGeom>
        </p:spPr>
      </p:pic>
      <p:pic>
        <p:nvPicPr>
          <p:cNvPr id="8" name="Grafik 7" descr="Erdkugel Afrika und Europa">
            <a:extLst>
              <a:ext uri="{FF2B5EF4-FFF2-40B4-BE49-F238E27FC236}">
                <a16:creationId xmlns:a16="http://schemas.microsoft.com/office/drawing/2014/main" id="{6BAAA64E-FF45-4368-8AB3-CAE9CC4B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095" y="3620525"/>
            <a:ext cx="521275" cy="521275"/>
          </a:xfrm>
          <a:prstGeom prst="rect">
            <a:avLst/>
          </a:prstGeom>
        </p:spPr>
      </p:pic>
      <p:pic>
        <p:nvPicPr>
          <p:cNvPr id="9" name="Grafik 8" descr="Stoppuhr">
            <a:extLst>
              <a:ext uri="{FF2B5EF4-FFF2-40B4-BE49-F238E27FC236}">
                <a16:creationId xmlns:a16="http://schemas.microsoft.com/office/drawing/2014/main" id="{206051CE-D585-4585-888B-3DDCA68B0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506" y="4646484"/>
            <a:ext cx="477762" cy="477762"/>
          </a:xfrm>
          <a:prstGeom prst="rect">
            <a:avLst/>
          </a:prstGeom>
        </p:spPr>
      </p:pic>
      <p:pic>
        <p:nvPicPr>
          <p:cNvPr id="10" name="Grafik 9" descr="&quot;Daumen hoch&quot;-Zeichen">
            <a:extLst>
              <a:ext uri="{FF2B5EF4-FFF2-40B4-BE49-F238E27FC236}">
                <a16:creationId xmlns:a16="http://schemas.microsoft.com/office/drawing/2014/main" id="{37F25D35-17A5-4107-B227-CC205C3F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047" y="5532474"/>
            <a:ext cx="466946" cy="466946"/>
          </a:xfrm>
          <a:prstGeom prst="rect">
            <a:avLst/>
          </a:prstGeom>
        </p:spPr>
      </p:pic>
      <p:pic>
        <p:nvPicPr>
          <p:cNvPr id="11" name="Grafik 10" descr="Drahtlos">
            <a:extLst>
              <a:ext uri="{FF2B5EF4-FFF2-40B4-BE49-F238E27FC236}">
                <a16:creationId xmlns:a16="http://schemas.microsoft.com/office/drawing/2014/main" id="{E59D9443-EEE9-411C-922C-2C87BAA901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36802" y="5075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B76DE-EAA2-41DA-B3CA-AB9C0856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DB3EB-2B7A-4951-9D66-F2F8E6155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/>
              <a:t>Aus Sicht des Dienstleistungsunternehmens:</a:t>
            </a:r>
          </a:p>
          <a:p>
            <a:endParaRPr lang="de-D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Datenaustausch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Kundenzufriedenheit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Preisgestaltung und Platzverteilung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697C0B-B5DA-47FA-B288-4EF4ED0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549012-7AAD-4E1D-BC2C-1986AF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4</a:t>
            </a:fld>
            <a:endParaRPr lang="de-DE"/>
          </a:p>
        </p:txBody>
      </p:sp>
      <p:pic>
        <p:nvPicPr>
          <p:cNvPr id="7" name="Grafik 6" descr="Verbindungen">
            <a:extLst>
              <a:ext uri="{FF2B5EF4-FFF2-40B4-BE49-F238E27FC236}">
                <a16:creationId xmlns:a16="http://schemas.microsoft.com/office/drawing/2014/main" id="{613F30FA-AA48-47B3-B59D-3855B1069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6011" y="3615044"/>
            <a:ext cx="537832" cy="537832"/>
          </a:xfrm>
          <a:prstGeom prst="rect">
            <a:avLst/>
          </a:prstGeom>
        </p:spPr>
      </p:pic>
      <p:pic>
        <p:nvPicPr>
          <p:cNvPr id="11" name="Grafik 10" descr="&quot;Daumen hoch&quot;-Zeichen">
            <a:extLst>
              <a:ext uri="{FF2B5EF4-FFF2-40B4-BE49-F238E27FC236}">
                <a16:creationId xmlns:a16="http://schemas.microsoft.com/office/drawing/2014/main" id="{79001BE2-60C0-400F-ACFF-D7B1B159B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8286" y="4111461"/>
            <a:ext cx="485556" cy="485556"/>
          </a:xfrm>
          <a:prstGeom prst="rect">
            <a:avLst/>
          </a:prstGeom>
        </p:spPr>
      </p:pic>
      <p:pic>
        <p:nvPicPr>
          <p:cNvPr id="13" name="Grafik 12" descr="Balkendiagramm RNL">
            <a:extLst>
              <a:ext uri="{FF2B5EF4-FFF2-40B4-BE49-F238E27FC236}">
                <a16:creationId xmlns:a16="http://schemas.microsoft.com/office/drawing/2014/main" id="{3EC6A35C-FEE4-48E6-A4BD-72F182CC9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8286" y="4622052"/>
            <a:ext cx="485556" cy="485556"/>
          </a:xfrm>
          <a:prstGeom prst="rect">
            <a:avLst/>
          </a:prstGeom>
        </p:spPr>
      </p:pic>
      <p:pic>
        <p:nvPicPr>
          <p:cNvPr id="15" name="Grafik 14" descr="Sicherheitskamera">
            <a:extLst>
              <a:ext uri="{FF2B5EF4-FFF2-40B4-BE49-F238E27FC236}">
                <a16:creationId xmlns:a16="http://schemas.microsoft.com/office/drawing/2014/main" id="{FFB65048-2DD7-4181-A1E4-4AF450CD1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8285" y="5076994"/>
            <a:ext cx="501482" cy="501482"/>
          </a:xfrm>
          <a:prstGeom prst="rect">
            <a:avLst/>
          </a:prstGeom>
        </p:spPr>
      </p:pic>
      <p:pic>
        <p:nvPicPr>
          <p:cNvPr id="23" name="Grafik 22" descr="Präsentation mit Balkendiagramm">
            <a:extLst>
              <a:ext uri="{FF2B5EF4-FFF2-40B4-BE49-F238E27FC236}">
                <a16:creationId xmlns:a16="http://schemas.microsoft.com/office/drawing/2014/main" id="{9A2F2FD8-8A07-4B66-BF06-71464B7C0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6010" y="5494016"/>
            <a:ext cx="529481" cy="5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A7B93-F8C9-4805-B092-B099850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 </a:t>
            </a:r>
            <a:r>
              <a:rPr lang="de-DE" dirty="0" err="1"/>
              <a:t>eTourism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A83E90-2276-4196-A124-E9DF7FDE6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5600" dirty="0"/>
              <a:t>Verknüpfung von Informations- und Kommunikationstechnik mit Tourismus</a:t>
            </a:r>
          </a:p>
          <a:p>
            <a:endParaRPr lang="de-DE" sz="5600" dirty="0"/>
          </a:p>
          <a:p>
            <a:r>
              <a:rPr lang="de-DE" sz="5600" dirty="0"/>
              <a:t>Dadurch entstehen folgende Vorteile:</a:t>
            </a:r>
          </a:p>
          <a:p>
            <a:endParaRPr lang="de-DE" sz="56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Schnelle Informationsbereitstellung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Informationsangebot wird umfangreicher und aktueller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Informationsnachfrage wird detaillierter und spezieller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Zugang zu Kunden wird einfacher und billiger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Der Informationskonsum wird selektiver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5600" dirty="0"/>
              <a:t>Möglichkeiten zur Beeinflussung des Konsumverhaltens werden verbessert </a:t>
            </a:r>
          </a:p>
          <a:p>
            <a:endParaRPr lang="de-DE" sz="5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437BC-7024-46CE-B739-3B877869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B1011-EF29-4B62-933D-33D2161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1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Leistungsanbieter: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Stellen Leistungen bereit wie zum Beispiel Wellnessangebote, Führungen, Transport und Sportprogramme</a:t>
            </a:r>
          </a:p>
          <a:p>
            <a:r>
              <a:rPr lang="de-DE" dirty="0" err="1"/>
              <a:t>Reisemittler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vermitteln Kunden an den Leistungsanbieter gegen eine Provision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Beispiele sind Webshops, Stationäre Reisebüros und Call Center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3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EBE10-F486-4D44-8060-FC1D47E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Einteilung </a:t>
            </a:r>
            <a:r>
              <a:rPr lang="de-DE" dirty="0" err="1"/>
              <a:t>tourismus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CD465-BE7F-48BC-8F5E-1CB015CB7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200" dirty="0"/>
              <a:t>Endkunden: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Privatpersonen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Systeme für Endkunden sind zum Beispiel Vergleichsportale oder Onlinereiseführer</a:t>
            </a:r>
          </a:p>
          <a:p>
            <a:endParaRPr lang="de-DE" dirty="0"/>
          </a:p>
          <a:p>
            <a:r>
              <a:rPr lang="de-DE" sz="2200" dirty="0"/>
              <a:t>Marketing Managementsysteme: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Für Informationsmanagement Probleme aller Akteure denen keine einzelne Perspektive zugeordnet werden kann, bieten sie eine Lösung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Vertreter sind zum Beispiel CRM und </a:t>
            </a:r>
            <a:r>
              <a:rPr lang="de-DE" dirty="0" err="1"/>
              <a:t>Yield</a:t>
            </a:r>
            <a:r>
              <a:rPr lang="de-DE" dirty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68872B-BC21-4DB5-9ACC-901CD21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8DFD6A-B283-423A-A52B-7E8E73A6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761E-C0F3-4458-8CB2-E07C26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/>
              <a:t>Flughafen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A3CB-D0FA-4E99-88A7-52E96FD4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Systeme sorgen für reibungslosen Ablauf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Planung von Abläufen wie für Flugzeugabfertigung sowohl kurz- als auch langfristig, kommen Planungs- Dispositions- und Administrationssystemen zum Einsatz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Passagierleitsysteme betrachten Großflächig Verkehr um Bereich des Flughafens</a:t>
            </a:r>
          </a:p>
          <a:p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45DC8-D07B-4A67-9013-CDE4B72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B7379-F5DF-40AE-B884-BDF60C15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F79E92A-CAAB-4541-B833-711E585A5B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63" y="852229"/>
            <a:ext cx="5831418" cy="44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8388413-5DB6-4966-9F66-15442E3B3CD5}"/>
              </a:ext>
            </a:extLst>
          </p:cNvPr>
          <p:cNvSpPr txBox="1"/>
          <p:nvPr/>
        </p:nvSpPr>
        <p:spPr>
          <a:xfrm>
            <a:off x="5887875" y="5371894"/>
            <a:ext cx="387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Goecke, R., &amp; </a:t>
            </a:r>
            <a:r>
              <a:rPr lang="de-DE" sz="800" dirty="0" err="1"/>
              <a:t>Lindike</a:t>
            </a:r>
            <a:r>
              <a:rPr lang="de-DE" sz="800" dirty="0"/>
              <a:t>, M. (23. 05 2020).  https://www.tourismus-it.de/it-systeme/anbieter-systeme/11-22-im-am-flughafen</a:t>
            </a:r>
          </a:p>
        </p:txBody>
      </p:sp>
    </p:spTree>
    <p:extLst>
      <p:ext uri="{BB962C8B-B14F-4D97-AF65-F5344CB8AC3E}">
        <p14:creationId xmlns:p14="http://schemas.microsoft.com/office/powerpoint/2010/main" val="23799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4CF45-D99C-4591-ABEB-B07731B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LeistungsanbieterSysteme</a:t>
            </a:r>
            <a:br>
              <a:rPr lang="de-DE" dirty="0"/>
            </a:br>
            <a:r>
              <a:rPr lang="de-DE" dirty="0" err="1"/>
              <a:t>Inflight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E3A69-685B-436E-9A8D-51BB7473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de-DE" sz="2400" dirty="0"/>
          </a:p>
          <a:p>
            <a:r>
              <a:rPr lang="de-DE" sz="1800" dirty="0"/>
              <a:t>Unterhaltungsprogramm: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Programm ÜBER LCD per </a:t>
            </a:r>
            <a:r>
              <a:rPr lang="de-DE" sz="1800" dirty="0" err="1"/>
              <a:t>touch</a:t>
            </a:r>
            <a:r>
              <a:rPr lang="de-DE" sz="1800" dirty="0"/>
              <a:t> wählbar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Filme, Serien, Musik…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Auf Server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r>
              <a:rPr lang="de-DE" sz="1800" dirty="0"/>
              <a:t>Internetverbindung über Satellit</a:t>
            </a:r>
          </a:p>
          <a:p>
            <a:endParaRPr lang="de-DE" sz="1800" dirty="0"/>
          </a:p>
          <a:p>
            <a:r>
              <a:rPr lang="de-DE" sz="1800" dirty="0"/>
              <a:t>Hersteller: Rockwell Collins, Panasonic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1761F-16EF-4E64-A819-D4A4D363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 Swarovsky                                                                                                            eTourism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FC0C6-77A8-4980-B49F-0BE094DF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81FD-BDEC-44D5-AEC0-D96FA8B6D214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0C3884-790D-4613-A8CE-FCD838A9AE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607" y="2224414"/>
            <a:ext cx="4854222" cy="30448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78D0E2B-055A-4247-9938-8A3AE9325F9B}"/>
              </a:ext>
            </a:extLst>
          </p:cNvPr>
          <p:cNvSpPr txBox="1"/>
          <p:nvPr/>
        </p:nvSpPr>
        <p:spPr>
          <a:xfrm>
            <a:off x="5858933" y="5365879"/>
            <a:ext cx="375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Eigene Aufnahme</a:t>
            </a:r>
          </a:p>
        </p:txBody>
      </p:sp>
    </p:spTree>
    <p:extLst>
      <p:ext uri="{BB962C8B-B14F-4D97-AF65-F5344CB8AC3E}">
        <p14:creationId xmlns:p14="http://schemas.microsoft.com/office/powerpoint/2010/main" val="3665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Benutzerdefiniert 29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4FCEFF"/>
      </a:accent1>
      <a:accent2>
        <a:srgbClr val="009DD9"/>
      </a:accent2>
      <a:accent3>
        <a:srgbClr val="0BD0D9"/>
      </a:accent3>
      <a:accent4>
        <a:srgbClr val="0F6FC6"/>
      </a:accent4>
      <a:accent5>
        <a:srgbClr val="0F6FC6"/>
      </a:accent5>
      <a:accent6>
        <a:srgbClr val="0BD0D9"/>
      </a:accent6>
      <a:hlink>
        <a:srgbClr val="85DFD0"/>
      </a:hlink>
      <a:folHlink>
        <a:srgbClr val="85DFD0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Breitbild</PresentationFormat>
  <Paragraphs>209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Segment</vt:lpstr>
      <vt:lpstr>Etourism</vt:lpstr>
      <vt:lpstr>Gliederung</vt:lpstr>
      <vt:lpstr>Problemstellung</vt:lpstr>
      <vt:lpstr>Problemstellung</vt:lpstr>
      <vt:lpstr>Begriffserklärung eTourism</vt:lpstr>
      <vt:lpstr>Einteilung tourismus</vt:lpstr>
      <vt:lpstr>Einteilung tourismus</vt:lpstr>
      <vt:lpstr>LeistungsanbieterSysteme Flughafen </vt:lpstr>
      <vt:lpstr>LeistungsanbieterSysteme Inflight </vt:lpstr>
      <vt:lpstr>LeistungsanbieterSysteme Hotel und Gastronomie </vt:lpstr>
      <vt:lpstr>ReisemittlerSysteme Global Distribution System </vt:lpstr>
      <vt:lpstr>ReisemittlerSysteme Onlinebuchung </vt:lpstr>
      <vt:lpstr>ReisemittlerSysteme Privatvermittlung</vt:lpstr>
      <vt:lpstr>Marketing Managementsysteme Yield Management</vt:lpstr>
      <vt:lpstr>Systeme für Endkunden Social Media</vt:lpstr>
      <vt:lpstr>Systeme für Endkunden Vergleichsportale</vt:lpstr>
      <vt:lpstr>   Zukunftsaussichten und trends Virtual Reality (VR)   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Etourism</dc:title>
  <dc:creator>Benjamin Swarovsky</dc:creator>
  <cp:lastModifiedBy>Benjamin Swarovsky</cp:lastModifiedBy>
  <cp:revision>15</cp:revision>
  <dcterms:created xsi:type="dcterms:W3CDTF">2020-07-05T00:02:54Z</dcterms:created>
  <dcterms:modified xsi:type="dcterms:W3CDTF">2020-07-07T16:16:52Z</dcterms:modified>
</cp:coreProperties>
</file>