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82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7" r:id="rId15"/>
    <p:sldId id="274" r:id="rId16"/>
    <p:sldId id="275" r:id="rId17"/>
    <p:sldId id="276" r:id="rId18"/>
    <p:sldId id="278" r:id="rId19"/>
    <p:sldId id="281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03.07.2020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1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4B5-FC03-4B96-9D37-2241FB654AEA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58-A114-46EE-8080-C23787978AAE}" type="datetime1">
              <a:rPr lang="de-DE" smtClean="0"/>
              <a:t>03.07.2020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0561-ED05-49EC-A01E-3ADAC0822FC6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A4B7-6DDC-40A5-8BEB-698907B28A60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E7EB-5D97-4FC1-931B-37192B343EBB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B33F-01F8-43CB-8E98-E03A0FBFF054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DADB-1BD1-490A-8AB6-B0996AFFEDA2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E794-7D88-4C3D-BA67-16BAFF44C1AD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7B7-B2F2-4805-BF39-C472F6133B40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00DF-9212-4C10-8189-B5291B3584C1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1DB7-5FFD-487B-9233-F98D6E71071D}" type="datetime1">
              <a:rPr lang="de-DE" smtClean="0"/>
              <a:t>03.07.2020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95-1055-4441-B122-EAC0313686F2}" type="datetime1">
              <a:rPr lang="de-DE" smtClean="0"/>
              <a:t>03.07.2020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516-F456-460E-846D-F9341CEDD81D}" type="datetime1">
              <a:rPr lang="de-DE" smtClean="0"/>
              <a:t>03.07.2020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6EB3-C457-4011-9591-7416EBA37EDD}" type="datetime1">
              <a:rPr lang="de-DE" smtClean="0"/>
              <a:t>03.07.2020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215-D984-4802-9EC0-C968E2E5F781}" type="datetime1">
              <a:rPr lang="de-DE" smtClean="0"/>
              <a:t>03.07.2020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2495120"/>
            <a:ext cx="5411788" cy="344668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E5A-A783-4807-A0C0-0B4AF47D9B61}" type="datetime1">
              <a:rPr lang="de-DE" smtClean="0"/>
              <a:t>03.07.2020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381342"/>
            <a:ext cx="7543800" cy="365125"/>
          </a:xfrm>
        </p:spPr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E190-A6F7-4B0E-8A97-3C4D64A5A8A6}" type="datetime1">
              <a:rPr lang="de-DE" smtClean="0"/>
              <a:t>03.07.2020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EEA60-F3D7-4624-8CFC-BBD08773B304}" type="datetime1">
              <a:rPr lang="de-DE" smtClean="0"/>
              <a:t>03.07.2020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38134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9436" y="560684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11" Type="http://schemas.openxmlformats.org/officeDocument/2006/relationships/image" Target="../media/image35.svg"/><Relationship Id="rId5" Type="http://schemas.openxmlformats.org/officeDocument/2006/relationships/image" Target="../media/image30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9.png"/><Relationship Id="rId9" Type="http://schemas.openxmlformats.org/officeDocument/2006/relationships/image" Target="../media/image5.sv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682" y="620722"/>
            <a:ext cx="3971902" cy="3028983"/>
          </a:xfrm>
        </p:spPr>
        <p:txBody>
          <a:bodyPr>
            <a:normAutofit/>
          </a:bodyPr>
          <a:lstStyle/>
          <a:p>
            <a:r>
              <a:rPr lang="de-DE"/>
              <a:t>Etourism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sp>
        <p:nvSpPr>
          <p:cNvPr id="1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311985AB-18BB-4FF1-95A2-E3919E63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39" r="846"/>
          <a:stretch/>
        </p:blipFill>
        <p:spPr>
          <a:xfrm>
            <a:off x="557249" y="620722"/>
            <a:ext cx="6652247" cy="528683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761E-C0F3-4458-8CB2-E07C26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Flughafen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A3CB-D0FA-4E99-88A7-52E96FD4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Systeme sorgen für den reibungslosen Ablauf des Flughafenbetriebes</a:t>
            </a:r>
          </a:p>
          <a:p>
            <a:r>
              <a:rPr lang="de-DE" sz="1800" dirty="0"/>
              <a:t>Für die Planung von Abläufen wie etwa für die Flugzeugabfertigung sowohl kurz- als auch Langfristig, kommen Planungs- Dispositions- und Administrationssystemen zum Einsatz. </a:t>
            </a:r>
          </a:p>
          <a:p>
            <a:r>
              <a:rPr lang="de-DE" sz="1800" dirty="0"/>
              <a:t>Passagierleitsysteme betrachten auch Großflächig den verkehr um den Bereich des Flughafens</a:t>
            </a:r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45DC8-D07B-4A67-9013-CDE4B72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B7379-F5DF-40AE-B884-BDF60C1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79E92A-CAAB-4541-B833-711E585A5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7917"/>
            <a:ext cx="5831418" cy="448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9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Hotel und Gastronomie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800" dirty="0"/>
              <a:t>Ausgebautes WLAN</a:t>
            </a:r>
          </a:p>
          <a:p>
            <a:r>
              <a:rPr lang="de-DE" sz="1800" dirty="0"/>
              <a:t>Moderne Kassensysteme wie zum Beispiel Gastrofix</a:t>
            </a:r>
          </a:p>
          <a:p>
            <a:r>
              <a:rPr lang="de-DE" sz="1800" dirty="0"/>
              <a:t>CRS zur Verbindung des Hotels mit externen Reisemittlern über ein Global Distribution System</a:t>
            </a:r>
          </a:p>
          <a:p>
            <a:r>
              <a:rPr lang="de-DE" sz="1800" dirty="0"/>
              <a:t>PMS: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In/Out, Zimmerplanung, Hotelshops (Einzelhandel) und Sicherheitsmanagement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Datensammlung ermöglicht </a:t>
            </a:r>
            <a:r>
              <a:rPr lang="de-DE" dirty="0" err="1"/>
              <a:t>Auswrtungen</a:t>
            </a:r>
            <a:r>
              <a:rPr lang="de-DE" dirty="0"/>
              <a:t> wie Beispielsweise Konsumverhalten </a:t>
            </a:r>
            <a:r>
              <a:rPr lang="de-DE"/>
              <a:t>des Kunden</a:t>
            </a:r>
          </a:p>
          <a:p>
            <a:r>
              <a:rPr lang="de-DE" dirty="0"/>
              <a:t> </a:t>
            </a:r>
            <a:endParaRPr lang="de-DE" sz="1800" dirty="0"/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EDA8C4-EF58-4292-82FA-B5CEE396E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14" y="1053808"/>
            <a:ext cx="6102351" cy="445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1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Global Distribution 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Weltweit verzweigtes Netz verschiedener Reservierungssysteme </a:t>
            </a:r>
          </a:p>
          <a:p>
            <a:endParaRPr lang="de-DE" sz="1800" dirty="0"/>
          </a:p>
          <a:p>
            <a:r>
              <a:rPr lang="de-DE" sz="1800" dirty="0"/>
              <a:t>Weltweite Kommunikationszentrale</a:t>
            </a:r>
          </a:p>
          <a:p>
            <a:endParaRPr lang="de-DE" sz="1800" dirty="0"/>
          </a:p>
          <a:p>
            <a:r>
              <a:rPr lang="de-DE" sz="1800" dirty="0"/>
              <a:t>Hersteller: Amadeus, Sabre und </a:t>
            </a:r>
            <a:r>
              <a:rPr lang="de-DE" sz="1800" dirty="0" err="1"/>
              <a:t>Travelport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12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5CFEE4-E184-4E36-A98A-07B52D1E2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42" y="1320502"/>
            <a:ext cx="5915403" cy="214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Onlinebuchung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Flexsibel</a:t>
            </a:r>
            <a:r>
              <a:rPr lang="de-DE" dirty="0"/>
              <a:t> und anpassbar</a:t>
            </a:r>
          </a:p>
          <a:p>
            <a:r>
              <a:rPr lang="de-DE" dirty="0"/>
              <a:t>Decken alle Zahlungsmöglichkeiten ab</a:t>
            </a:r>
          </a:p>
          <a:p>
            <a:r>
              <a:rPr lang="de-DE" dirty="0"/>
              <a:t>Schnittstellen zu CMS , </a:t>
            </a:r>
            <a:r>
              <a:rPr lang="de-DE" dirty="0" err="1"/>
              <a:t>Buchungsplatformen</a:t>
            </a:r>
            <a:r>
              <a:rPr lang="de-DE" dirty="0"/>
              <a:t> wie TripAdvisor und </a:t>
            </a:r>
            <a:r>
              <a:rPr lang="de-DE" dirty="0" err="1"/>
              <a:t>Social</a:t>
            </a:r>
            <a:r>
              <a:rPr lang="de-DE" dirty="0"/>
              <a:t> Commerce wie Facebook oder Analysetools wie Google Analytics</a:t>
            </a:r>
          </a:p>
          <a:p>
            <a:r>
              <a:rPr lang="de-DE" dirty="0"/>
              <a:t>Vorteile: </a:t>
            </a:r>
            <a:r>
              <a:rPr lang="de-DE" dirty="0" err="1"/>
              <a:t>verfügbarkeit</a:t>
            </a:r>
            <a:r>
              <a:rPr lang="de-DE" dirty="0"/>
              <a:t>, </a:t>
            </a:r>
            <a:r>
              <a:rPr lang="de-DE" dirty="0" err="1"/>
              <a:t>vergleichbarkeit</a:t>
            </a:r>
            <a:endParaRPr lang="de-DE" dirty="0"/>
          </a:p>
          <a:p>
            <a:r>
              <a:rPr lang="de-DE" dirty="0"/>
              <a:t>Nachteil: fehlende Glaubwürdigkeit, Preisgeben Persönlicher Daten</a:t>
            </a:r>
          </a:p>
          <a:p>
            <a:r>
              <a:rPr lang="de-DE" dirty="0"/>
              <a:t>Beispielsysteme: </a:t>
            </a:r>
            <a:r>
              <a:rPr lang="de-DE" dirty="0" err="1"/>
              <a:t>TravelTainment</a:t>
            </a:r>
            <a:r>
              <a:rPr lang="de-DE" dirty="0"/>
              <a:t> IBE (Reisen), </a:t>
            </a:r>
            <a:r>
              <a:rPr lang="de-DE" dirty="0" err="1"/>
              <a:t>cruiseportal</a:t>
            </a:r>
            <a:r>
              <a:rPr lang="de-DE" dirty="0"/>
              <a:t> (Kreuzfahrten) und Sunny Cars (Mietwagen)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6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Privatvermittlung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Vemittlung</a:t>
            </a:r>
            <a:r>
              <a:rPr lang="de-DE" dirty="0"/>
              <a:t> von privatem Wohneigentum an Gäste</a:t>
            </a:r>
          </a:p>
          <a:p>
            <a:r>
              <a:rPr lang="de-DE" dirty="0"/>
              <a:t>Besonders beliebt bei jungen Leuten </a:t>
            </a:r>
          </a:p>
          <a:p>
            <a:r>
              <a:rPr lang="de-DE" dirty="0"/>
              <a:t>Gebühr für Gastgeber: 3-5% </a:t>
            </a:r>
          </a:p>
          <a:p>
            <a:r>
              <a:rPr lang="de-DE" dirty="0"/>
              <a:t>Gebühr für Gäste 5-15%</a:t>
            </a:r>
          </a:p>
          <a:p>
            <a:r>
              <a:rPr lang="de-DE" dirty="0"/>
              <a:t>Im Januar 2020 wurden über 500 Millionen Unterkünfte in 220 Ländern Angeboten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907E792-366E-466D-9549-6B58C527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20" y="1034902"/>
            <a:ext cx="3000374" cy="1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1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Managementsysteme</a:t>
            </a:r>
            <a:br>
              <a:rPr lang="de-DE" dirty="0"/>
            </a:br>
            <a:r>
              <a:rPr lang="de-DE" dirty="0" err="1"/>
              <a:t>Yield</a:t>
            </a:r>
            <a:r>
              <a:rPr lang="de-DE" dirty="0"/>
              <a:t>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Der Nachfrage mit der Höchsten Zahlungsbereitschaft wird die höchste Priorität zugewiesen</a:t>
            </a:r>
          </a:p>
          <a:p>
            <a:r>
              <a:rPr lang="de-DE" dirty="0"/>
              <a:t>Elemente des </a:t>
            </a:r>
            <a:r>
              <a:rPr lang="de-DE" dirty="0" err="1"/>
              <a:t>Yield</a:t>
            </a:r>
            <a:r>
              <a:rPr lang="de-DE" dirty="0"/>
              <a:t> Managements: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Marktsegmentierung und Preisdifferenzierung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Nachfragelenkung im Zeitverlauf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Überbuchung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Bildung und Einzelsteuerung von Buchungsklassen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Nesting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Verkehrsstrombezogene Buchungsklassensteuerung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Verkaufsursprungsbezogene Buchungsklassensteuerung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Prognosemodelle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Kreisdiagramm">
            <a:extLst>
              <a:ext uri="{FF2B5EF4-FFF2-40B4-BE49-F238E27FC236}">
                <a16:creationId xmlns:a16="http://schemas.microsoft.com/office/drawing/2014/main" id="{F50C43DB-DB22-4172-B7E4-6D45593B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911" y="3422105"/>
            <a:ext cx="352778" cy="352778"/>
          </a:xfrm>
          <a:prstGeom prst="rect">
            <a:avLst/>
          </a:prstGeom>
        </p:spPr>
      </p:pic>
      <p:pic>
        <p:nvPicPr>
          <p:cNvPr id="9" name="Grafik 8" descr="Balkendiagramm">
            <a:extLst>
              <a:ext uri="{FF2B5EF4-FFF2-40B4-BE49-F238E27FC236}">
                <a16:creationId xmlns:a16="http://schemas.microsoft.com/office/drawing/2014/main" id="{D316007B-FDCD-449D-984B-F2BFC49A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214" y="4233496"/>
            <a:ext cx="457199" cy="457199"/>
          </a:xfrm>
          <a:prstGeom prst="rect">
            <a:avLst/>
          </a:prstGeom>
        </p:spPr>
      </p:pic>
      <p:pic>
        <p:nvPicPr>
          <p:cNvPr id="11" name="Grafik 10" descr="Chevron Pfeile">
            <a:extLst>
              <a:ext uri="{FF2B5EF4-FFF2-40B4-BE49-F238E27FC236}">
                <a16:creationId xmlns:a16="http://schemas.microsoft.com/office/drawing/2014/main" id="{EB91DDED-5A38-4058-A998-AEB738EBE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9004" y="4783739"/>
            <a:ext cx="457200" cy="457200"/>
          </a:xfrm>
          <a:prstGeom prst="rect">
            <a:avLst/>
          </a:prstGeom>
        </p:spPr>
      </p:pic>
      <p:pic>
        <p:nvPicPr>
          <p:cNvPr id="13" name="Grafik 12" descr="Erdkugel Afrika und Europa">
            <a:extLst>
              <a:ext uri="{FF2B5EF4-FFF2-40B4-BE49-F238E27FC236}">
                <a16:creationId xmlns:a16="http://schemas.microsoft.com/office/drawing/2014/main" id="{CA9F9100-D939-4973-8344-B27D18E43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39004" y="5200992"/>
            <a:ext cx="457200" cy="457199"/>
          </a:xfrm>
          <a:prstGeom prst="rect">
            <a:avLst/>
          </a:prstGeom>
        </p:spPr>
      </p:pic>
      <p:pic>
        <p:nvPicPr>
          <p:cNvPr id="15" name="Grafik 14" descr="Hierarchie">
            <a:extLst>
              <a:ext uri="{FF2B5EF4-FFF2-40B4-BE49-F238E27FC236}">
                <a16:creationId xmlns:a16="http://schemas.microsoft.com/office/drawing/2014/main" id="{04B5772F-DD89-47D9-8554-F00491C0C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3230" y="4555140"/>
            <a:ext cx="457199" cy="457199"/>
          </a:xfrm>
          <a:prstGeom prst="rect">
            <a:avLst/>
          </a:prstGeom>
        </p:spPr>
      </p:pic>
      <p:pic>
        <p:nvPicPr>
          <p:cNvPr id="17" name="Grafik 16" descr="Geschäftswachstum">
            <a:extLst>
              <a:ext uri="{FF2B5EF4-FFF2-40B4-BE49-F238E27FC236}">
                <a16:creationId xmlns:a16="http://schemas.microsoft.com/office/drawing/2014/main" id="{CD9399CD-EE05-4666-BA95-9ECB1DC4BD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0289" y="5486077"/>
            <a:ext cx="579856" cy="579856"/>
          </a:xfrm>
          <a:prstGeom prst="rect">
            <a:avLst/>
          </a:prstGeom>
        </p:spPr>
      </p:pic>
      <p:pic>
        <p:nvPicPr>
          <p:cNvPr id="21" name="Grafik 20" descr="Sanduhr">
            <a:extLst>
              <a:ext uri="{FF2B5EF4-FFF2-40B4-BE49-F238E27FC236}">
                <a16:creationId xmlns:a16="http://schemas.microsoft.com/office/drawing/2014/main" id="{B89E4BE3-8C1B-43A7-BDCC-90965C61ED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9896" y="3774883"/>
            <a:ext cx="352778" cy="352778"/>
          </a:xfrm>
          <a:prstGeom prst="rect">
            <a:avLst/>
          </a:prstGeom>
        </p:spPr>
      </p:pic>
      <p:pic>
        <p:nvPicPr>
          <p:cNvPr id="27" name="Grafik 26" descr="Bett">
            <a:extLst>
              <a:ext uri="{FF2B5EF4-FFF2-40B4-BE49-F238E27FC236}">
                <a16:creationId xmlns:a16="http://schemas.microsoft.com/office/drawing/2014/main" id="{F15F1696-053D-48D2-85BF-142DAF8D96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6765" y="4004897"/>
            <a:ext cx="457199" cy="457199"/>
          </a:xfrm>
          <a:prstGeom prst="rect">
            <a:avLst/>
          </a:prstGeom>
        </p:spPr>
      </p:pic>
      <p:pic>
        <p:nvPicPr>
          <p:cNvPr id="31" name="Grafik 30" descr="Kinder">
            <a:extLst>
              <a:ext uri="{FF2B5EF4-FFF2-40B4-BE49-F238E27FC236}">
                <a16:creationId xmlns:a16="http://schemas.microsoft.com/office/drawing/2014/main" id="{BEED96A5-3C40-4B76-B8C3-C6BCC640CF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17190" y="3952685"/>
            <a:ext cx="561622" cy="5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/>
              <a:t>Vergleichsportale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Übersicht für Waren oder Dienstleistungen welche nach bestimmten Kriterien wie zum Beispiel nach Preis sortiert sind</a:t>
            </a:r>
          </a:p>
          <a:p>
            <a:r>
              <a:rPr lang="de-DE" dirty="0"/>
              <a:t>Per Schnittstelle werden die Internetseiten der Händler mit dem Vergleichs Portal verknüpft.</a:t>
            </a:r>
          </a:p>
          <a:p>
            <a:r>
              <a:rPr lang="de-DE" dirty="0" err="1"/>
              <a:t>Durchnittliche</a:t>
            </a:r>
            <a:r>
              <a:rPr lang="de-DE" dirty="0"/>
              <a:t> Provision für Vermittlung 5-13%</a:t>
            </a:r>
          </a:p>
          <a:p>
            <a:r>
              <a:rPr lang="de-DE" dirty="0"/>
              <a:t>Verbraucherprobleme: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Premium Mitgliedschaften für Anbieter (kein fairer vergleich)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Eigene </a:t>
            </a:r>
            <a:r>
              <a:rPr lang="de-DE" dirty="0" err="1"/>
              <a:t>Firmenhirarchie</a:t>
            </a:r>
            <a:r>
              <a:rPr lang="de-DE" dirty="0"/>
              <a:t> wird bevorzugt behandelt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Überteuerte Angebote durch Aufpreise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522E517-CEDD-4E90-939D-0135D2C90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39" y="1513044"/>
            <a:ext cx="1452748" cy="1089561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BDD3FC-84B5-4E12-B0FC-CB3E11CB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60" y="1513044"/>
            <a:ext cx="2957080" cy="10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9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817D-9148-45C6-8298-339B70BF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D48CF-BFCE-48A9-BA62-CA39268C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F72F6-8A8E-4FEA-8CF8-A5879EB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50FB-EAF3-4A6C-93F9-B6CA9537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C0CE-9029-4ED2-BD3D-51C4F46DFD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9" y="2472748"/>
            <a:ext cx="5064125" cy="270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51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5387-9777-49C3-880F-A8F702D7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ABF1B-2724-43E9-9D67-0BB291BA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Influencer</a:t>
            </a:r>
          </a:p>
          <a:p>
            <a:endParaRPr lang="de-DE" dirty="0"/>
          </a:p>
          <a:p>
            <a:r>
              <a:rPr lang="de-DE" dirty="0"/>
              <a:t>Monitoring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DBEAFA-09FC-4054-B24E-CE446F23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747F7-0872-4D60-A337-C116A65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9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Zukunftsaussichten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3150F-46C9-4F45-BEA4-CA34A98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1704-8882-4CE7-B946-28AE931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B6FF-0F90-4B6F-A10B-CBA52141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88043-19DE-4099-8AD6-3358E86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82BFE9-5734-41AF-81B5-5A9E901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7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774-624B-4467-BC5C-9FE4433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1ACBC-8471-4515-9A85-E943B947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i="1" dirty="0"/>
              <a:t>101places.de</a:t>
            </a:r>
            <a:r>
              <a:rPr lang="de-DE" dirty="0"/>
              <a:t>. (07. 07 2014). Von https://www.101places.de/8-argumente-die-fuer-airbnb-sprechen-und-wie-du-die-besten-unterkuenfte-findest abgerufen</a:t>
            </a:r>
          </a:p>
          <a:p>
            <a:r>
              <a:rPr lang="de-DE" i="1" dirty="0" err="1"/>
              <a:t>airbnb</a:t>
            </a:r>
            <a:r>
              <a:rPr lang="de-DE" dirty="0"/>
              <a:t>. (07. 06 2020). Von https://www.airbnb.de/help/article/2503/was-bedeutet-airbnb-und-wie-funktioniert-es abgerufen</a:t>
            </a:r>
          </a:p>
          <a:p>
            <a:r>
              <a:rPr lang="de-DE" i="1" dirty="0" err="1"/>
              <a:t>airliners</a:t>
            </a:r>
            <a:r>
              <a:rPr lang="de-DE" i="1" dirty="0"/>
              <a:t>.</a:t>
            </a:r>
            <a:r>
              <a:rPr lang="de-DE" dirty="0"/>
              <a:t> (26. 05 2020). Von https://www.airliners.de/air-berlin-lufthansa-inflight-internet-auch-lh-kontinentalflotte/22656 abgerufen</a:t>
            </a:r>
          </a:p>
          <a:p>
            <a:r>
              <a:rPr lang="de-DE" dirty="0"/>
              <a:t>Berchtenbreiter, R. (03. 06 2020). </a:t>
            </a:r>
            <a:r>
              <a:rPr lang="de-DE" i="1" dirty="0"/>
              <a:t>www.tourismus-it.de</a:t>
            </a:r>
            <a:r>
              <a:rPr lang="de-DE" dirty="0"/>
              <a:t>. Von https://www.tourismus-it.de/it-systeme/marketing-systeme/21-34-crm-kundenbeziehungsmgmt abgerufen</a:t>
            </a:r>
          </a:p>
          <a:p>
            <a:r>
              <a:rPr lang="de-DE" i="1" dirty="0"/>
              <a:t>bitkom.org</a:t>
            </a:r>
            <a:r>
              <a:rPr lang="de-DE" dirty="0"/>
              <a:t>. (26. 05 2020). Von https://www.bitkom.org/Presse/Presseinformation/Digitaler-Tourismus-2020-So-smart-reisen-die-Deutschen abgerufen</a:t>
            </a:r>
          </a:p>
          <a:p>
            <a:r>
              <a:rPr lang="de-DE" i="1" dirty="0"/>
              <a:t>bookingkit.net</a:t>
            </a:r>
            <a:r>
              <a:rPr lang="de-DE" dirty="0"/>
              <a:t>. (31. 05 2020). Von https://bookingkit.net/de/academy/buchungssystem/ abgerufen</a:t>
            </a:r>
          </a:p>
          <a:p>
            <a:r>
              <a:rPr lang="de-DE" i="1" dirty="0" err="1"/>
              <a:t>brickfox</a:t>
            </a:r>
            <a:r>
              <a:rPr lang="de-DE" dirty="0"/>
              <a:t>. (30. 05 2020). Von https://www.brickfox.de/schnittstellen/preisvergleichsportale/ abgerufen</a:t>
            </a:r>
          </a:p>
          <a:p>
            <a:r>
              <a:rPr lang="de-DE" dirty="0"/>
              <a:t>Conrad, S. (31. 05 2020). </a:t>
            </a:r>
            <a:r>
              <a:rPr lang="de-DE" i="1" dirty="0" err="1"/>
              <a:t>grin</a:t>
            </a:r>
            <a:r>
              <a:rPr lang="de-DE" dirty="0"/>
              <a:t>. Von https://www.grin.com/document/207593 abgerufen</a:t>
            </a:r>
          </a:p>
          <a:p>
            <a:r>
              <a:rPr lang="de-DE" dirty="0" err="1"/>
              <a:t>Conrady</a:t>
            </a:r>
            <a:r>
              <a:rPr lang="de-DE" dirty="0"/>
              <a:t>, R. (23. 05 2020). Von https://wirtschaftslexikon.gabler.de/definition/yield-management-50781 abgerufen</a:t>
            </a:r>
          </a:p>
          <a:p>
            <a:r>
              <a:rPr lang="de-DE" i="1" dirty="0"/>
              <a:t>Deutsche Ferienhaus-Urlaubsanalyse </a:t>
            </a:r>
            <a:r>
              <a:rPr lang="de-DE" dirty="0"/>
              <a:t>. (26. 06 2020). Von https://docplayer.org/113532-10-deutsche-ferienhaus-urlaubsanalyse.html abgerufen</a:t>
            </a:r>
          </a:p>
          <a:p>
            <a:r>
              <a:rPr lang="de-DE" i="1" dirty="0"/>
              <a:t>Emirates.</a:t>
            </a:r>
            <a:r>
              <a:rPr lang="de-DE" dirty="0"/>
              <a:t> (14. 06 2020). Von https://www.innofrator.com/vr-machts-moeglich-schon-vor-dem-einsteigen-das-flugzeug-erkunden/ abgerufen</a:t>
            </a:r>
          </a:p>
          <a:p>
            <a:r>
              <a:rPr lang="de-DE" dirty="0"/>
              <a:t>Ermisch, S. (14. 06 2020). </a:t>
            </a:r>
            <a:r>
              <a:rPr lang="de-DE" i="1" dirty="0" err="1"/>
              <a:t>gruender</a:t>
            </a:r>
            <a:r>
              <a:rPr lang="de-DE" i="1" dirty="0"/>
              <a:t>.</a:t>
            </a:r>
            <a:r>
              <a:rPr lang="de-DE" dirty="0"/>
              <a:t> Von https://gruender.wiwo.de/inflight-vr-start-up-bringt-virtual-reality-in-flugzeuge/ abgerufen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AA52FE-6B0E-431E-BB43-34DF3D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79475-CD2E-4BA0-80B5-599EE15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B1BD-C616-4DED-BC93-782DC21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240CD-F4B0-45B8-A8E0-11EC5F4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C60CA-8B42-46F4-BCC9-8C1670D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8C75855-CE87-4262-B870-DBC8E287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743200"/>
            <a:ext cx="8796337" cy="3255963"/>
          </a:xfrm>
        </p:spPr>
        <p:txBody>
          <a:bodyPr/>
          <a:lstStyle/>
          <a:p>
            <a:r>
              <a:rPr lang="de-DE" sz="2400" dirty="0"/>
              <a:t>Aus Sicht des Reisenden: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Suchkriterien:  Strandnähe, Verpflegung, Familienfreundlichkeit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Transport: Zeitdruck, Flugangst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 Ort: Kommunikationsverbindung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der Reise: Wunsch Kritik zu äußern</a:t>
            </a: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C65528EA-22E6-46F5-A8A6-FC34E32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658" y="4183358"/>
            <a:ext cx="521275" cy="521275"/>
          </a:xfrm>
          <a:prstGeom prst="rect">
            <a:avLst/>
          </a:prstGeom>
        </p:spPr>
      </p:pic>
      <p:pic>
        <p:nvPicPr>
          <p:cNvPr id="8" name="Grafik 7" descr="Erdkugel Afrika und Europa">
            <a:extLst>
              <a:ext uri="{FF2B5EF4-FFF2-40B4-BE49-F238E27FC236}">
                <a16:creationId xmlns:a16="http://schemas.microsoft.com/office/drawing/2014/main" id="{6BAAA64E-FF45-4368-8AB3-CAE9CC4B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95" y="3620525"/>
            <a:ext cx="521275" cy="521275"/>
          </a:xfrm>
          <a:prstGeom prst="rect">
            <a:avLst/>
          </a:prstGeom>
        </p:spPr>
      </p:pic>
      <p:pic>
        <p:nvPicPr>
          <p:cNvPr id="9" name="Grafik 8" descr="Stoppuhr">
            <a:extLst>
              <a:ext uri="{FF2B5EF4-FFF2-40B4-BE49-F238E27FC236}">
                <a16:creationId xmlns:a16="http://schemas.microsoft.com/office/drawing/2014/main" id="{206051CE-D585-4585-888B-3DDCA68B0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7506" y="4646484"/>
            <a:ext cx="477762" cy="477762"/>
          </a:xfrm>
          <a:prstGeom prst="rect">
            <a:avLst/>
          </a:prstGeom>
        </p:spPr>
      </p:pic>
      <p:pic>
        <p:nvPicPr>
          <p:cNvPr id="10" name="Grafik 9" descr="&quot;Daumen hoch&quot;-Zeichen">
            <a:extLst>
              <a:ext uri="{FF2B5EF4-FFF2-40B4-BE49-F238E27FC236}">
                <a16:creationId xmlns:a16="http://schemas.microsoft.com/office/drawing/2014/main" id="{37F25D35-17A5-4107-B227-CC205C3F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047" y="5532474"/>
            <a:ext cx="466946" cy="466946"/>
          </a:xfrm>
          <a:prstGeom prst="rect">
            <a:avLst/>
          </a:prstGeom>
        </p:spPr>
      </p:pic>
      <p:pic>
        <p:nvPicPr>
          <p:cNvPr id="11" name="Grafik 10" descr="Drahtlos">
            <a:extLst>
              <a:ext uri="{FF2B5EF4-FFF2-40B4-BE49-F238E27FC236}">
                <a16:creationId xmlns:a16="http://schemas.microsoft.com/office/drawing/2014/main" id="{E59D9443-EEE9-411C-922C-2C87BAA90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36802" y="5075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Aus Sicht des Dienstleistungsunternehmens: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Datenaustausch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Kundenzufriedenheit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Preisgestaltung und Platzverteilung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613F30FA-AA48-47B3-B59D-3855B106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011" y="3615044"/>
            <a:ext cx="537832" cy="537832"/>
          </a:xfrm>
          <a:prstGeom prst="rect">
            <a:avLst/>
          </a:prstGeom>
        </p:spPr>
      </p:pic>
      <p:pic>
        <p:nvPicPr>
          <p:cNvPr id="11" name="Grafik 10" descr="&quot;Daumen hoch&quot;-Zeichen">
            <a:extLst>
              <a:ext uri="{FF2B5EF4-FFF2-40B4-BE49-F238E27FC236}">
                <a16:creationId xmlns:a16="http://schemas.microsoft.com/office/drawing/2014/main" id="{79001BE2-60C0-400F-ACFF-D7B1B159B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86" y="4111461"/>
            <a:ext cx="485556" cy="485556"/>
          </a:xfrm>
          <a:prstGeom prst="rect">
            <a:avLst/>
          </a:prstGeom>
        </p:spPr>
      </p:pic>
      <p:pic>
        <p:nvPicPr>
          <p:cNvPr id="13" name="Grafik 12" descr="Balkendiagramm RNL">
            <a:extLst>
              <a:ext uri="{FF2B5EF4-FFF2-40B4-BE49-F238E27FC236}">
                <a16:creationId xmlns:a16="http://schemas.microsoft.com/office/drawing/2014/main" id="{3EC6A35C-FEE4-48E6-A4BD-72F182CC9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8286" y="4622052"/>
            <a:ext cx="485556" cy="485556"/>
          </a:xfrm>
          <a:prstGeom prst="rect">
            <a:avLst/>
          </a:prstGeom>
        </p:spPr>
      </p:pic>
      <p:pic>
        <p:nvPicPr>
          <p:cNvPr id="15" name="Grafik 14" descr="Sicherheitskamera">
            <a:extLst>
              <a:ext uri="{FF2B5EF4-FFF2-40B4-BE49-F238E27FC236}">
                <a16:creationId xmlns:a16="http://schemas.microsoft.com/office/drawing/2014/main" id="{FFB65048-2DD7-4181-A1E4-4AF450CD1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8285" y="5076994"/>
            <a:ext cx="501482" cy="501482"/>
          </a:xfrm>
          <a:prstGeom prst="rect">
            <a:avLst/>
          </a:prstGeom>
        </p:spPr>
      </p:pic>
      <p:pic>
        <p:nvPicPr>
          <p:cNvPr id="23" name="Grafik 22" descr="Präsentation mit Balkendiagramm">
            <a:extLst>
              <a:ext uri="{FF2B5EF4-FFF2-40B4-BE49-F238E27FC236}">
                <a16:creationId xmlns:a16="http://schemas.microsoft.com/office/drawing/2014/main" id="{9A2F2FD8-8A07-4B66-BF06-71464B7C0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6010" y="5494016"/>
            <a:ext cx="529481" cy="5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5600" dirty="0"/>
              <a:t>Verknüpfung von Informations- und Kommunikationstechnik mit Tourismus</a:t>
            </a:r>
          </a:p>
          <a:p>
            <a:r>
              <a:rPr lang="de-DE" sz="5600" dirty="0"/>
              <a:t>Digitalisierung der Touristischen Wertschöpfungskette ist das Zentrale Ziel</a:t>
            </a:r>
          </a:p>
          <a:p>
            <a:r>
              <a:rPr lang="de-DE" sz="5600" dirty="0"/>
              <a:t>Steigerung der Wettbewerbsfähigkeit der Tourismusindustrie</a:t>
            </a:r>
          </a:p>
          <a:p>
            <a:endParaRPr lang="de-DE" sz="5600" dirty="0"/>
          </a:p>
          <a:p>
            <a:r>
              <a:rPr lang="de-DE" sz="5600" dirty="0"/>
              <a:t>Dadurch entstehen folgende Vorteile:</a:t>
            </a:r>
          </a:p>
          <a:p>
            <a:endParaRPr lang="de-DE" sz="5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Schnelle Informationsbereitstellung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Informationsangebot wird umfangreicher und aktueller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Informationsnachfrage wird detaillierter und spezieller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Zugang zu Kunden wird einfacher und billiger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Der Informationskonsum wird selektiver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Möglichkeiten zur Beeinflussung des Konsumverhaltens werden verbessert </a:t>
            </a:r>
          </a:p>
          <a:p>
            <a:endParaRPr lang="de-DE" sz="5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B1011-EF29-4B62-933D-33D2161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Leistungsanbieter: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Stellen Leistungen bereit wie zum Beispiel Wellnessangebote, Führungen, Transport und Sportprogramme</a:t>
            </a:r>
          </a:p>
          <a:p>
            <a:r>
              <a:rPr lang="de-DE" dirty="0" err="1"/>
              <a:t>Reisemittler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vermitteln Kunden an den Leistungsanbieter gegen eine 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Beispiele sind Webshops, Stationäre Reisebüros und Call Center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200" dirty="0"/>
              <a:t>Endkunden: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Privatpersonen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 für Endkunden sind zum Beispiel Vergleichsportale oder Onlinereiseführer</a:t>
            </a:r>
          </a:p>
          <a:p>
            <a:endParaRPr lang="de-DE" dirty="0"/>
          </a:p>
          <a:p>
            <a:r>
              <a:rPr lang="de-DE" sz="2200" dirty="0"/>
              <a:t>Marketing Managementsysteme: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Informationsmanagement Probleme aller Akteure denen keine einzelne Perspektive zugeordnet werden kann, bieten sie eine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Vertreter sind zum Beispiel CRM und </a:t>
            </a:r>
            <a:r>
              <a:rPr lang="de-DE" dirty="0" err="1"/>
              <a:t>Yield</a:t>
            </a:r>
            <a:r>
              <a:rPr lang="de-DE" dirty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5C8B-04A8-49C9-B7D2-B107CB8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800" dirty="0" err="1"/>
              <a:t>LeistungsanbieterSysteme</a:t>
            </a:r>
            <a:br>
              <a:rPr lang="de-DE" dirty="0"/>
            </a:br>
            <a:r>
              <a:rPr lang="de-DE" dirty="0"/>
              <a:t>Reiseveranstalter</a:t>
            </a:r>
            <a:br>
              <a:rPr lang="de-DE" dirty="0"/>
            </a:br>
            <a:endParaRPr lang="de-DE" sz="2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4E494-596F-4F14-81EA-B16B01D0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dirty="0"/>
              <a:t>Einkaufssysteme: Einkauf von Leistungen wie z.B. Transport, Beherbergung oder Reiseführungen</a:t>
            </a:r>
          </a:p>
          <a:p>
            <a:r>
              <a:rPr lang="de-DE" sz="1800" dirty="0"/>
              <a:t>Produktionssysteme: Bündelung der Leistungen für die Saisonplanung</a:t>
            </a:r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C8BA4-BE69-4C6C-A5A3-0D1ED858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A0B0B-53DA-4BA1-97F9-F66D4D2F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731B5B-8652-4ED1-A5B1-70FE77F4D9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0710"/>
            <a:ext cx="5411788" cy="39048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2A072CB-64B6-4D03-8F6E-23568264A1FF}"/>
              </a:ext>
            </a:extLst>
          </p:cNvPr>
          <p:cNvSpPr txBox="1"/>
          <p:nvPr/>
        </p:nvSpPr>
        <p:spPr>
          <a:xfrm>
            <a:off x="6009129" y="5202165"/>
            <a:ext cx="4139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de-DE" sz="1000" dirty="0" err="1"/>
              <a:t>Weithöner</a:t>
            </a:r>
            <a:r>
              <a:rPr lang="de-DE" sz="1000" dirty="0"/>
              <a:t>, U., &amp; Goecke, R. (15. 06 2020). </a:t>
            </a:r>
            <a:r>
              <a:rPr lang="de-DE" sz="1000" i="1" dirty="0"/>
              <a:t>www.tourismus-it.de</a:t>
            </a:r>
            <a:r>
              <a:rPr lang="de-DE" sz="1000" dirty="0"/>
              <a:t>. Von https://www.tourismus-it.de/it-systeme/anbieter-systeme/16-25-im-bei-reiseveranstaltern</a:t>
            </a:r>
          </a:p>
        </p:txBody>
      </p:sp>
    </p:spTree>
    <p:extLst>
      <p:ext uri="{BB962C8B-B14F-4D97-AF65-F5344CB8AC3E}">
        <p14:creationId xmlns:p14="http://schemas.microsoft.com/office/powerpoint/2010/main" val="1211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4CF45-D99C-4591-ABEB-B07731B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 err="1"/>
              <a:t>Inflight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E3A69-685B-436E-9A8D-51BB7473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1800" dirty="0"/>
              <a:t>Unterhaltungsprogramm: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Programm ÜBER LCD per </a:t>
            </a:r>
            <a:r>
              <a:rPr lang="de-DE" sz="1800" dirty="0" err="1"/>
              <a:t>touch</a:t>
            </a:r>
            <a:r>
              <a:rPr lang="de-DE" sz="1800" dirty="0"/>
              <a:t> 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Filme, Serien, Musik…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Auf Server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sz="1800" dirty="0"/>
              <a:t>Internetverbindung über Satellit</a:t>
            </a:r>
          </a:p>
          <a:p>
            <a:r>
              <a:rPr lang="de-DE" sz="1800" dirty="0"/>
              <a:t>Hersteller: Rockwell Collins, Panasonic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1761F-16EF-4E64-A819-D4A4D36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FC0C6-77A8-4980-B49F-0BE094D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A9B32B-67AB-44E0-8AE5-A604F30D6A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490023"/>
            <a:ext cx="3265467" cy="257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0C3884-790D-4613-A8CE-FCD838A9A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22" y="3116614"/>
            <a:ext cx="4656366" cy="26901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E7CF575-5247-42C2-96E4-2A191ECE560A}"/>
              </a:ext>
            </a:extLst>
          </p:cNvPr>
          <p:cNvSpPr txBox="1"/>
          <p:nvPr/>
        </p:nvSpPr>
        <p:spPr>
          <a:xfrm>
            <a:off x="8881989" y="774245"/>
            <a:ext cx="3640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Quelle: </a:t>
            </a:r>
            <a:r>
              <a:rPr lang="de-DE" sz="1000" i="1" dirty="0" err="1"/>
              <a:t>airliners</a:t>
            </a:r>
            <a:r>
              <a:rPr lang="de-DE" sz="1000" i="1" dirty="0"/>
              <a:t>.</a:t>
            </a:r>
            <a:r>
              <a:rPr lang="de-DE" sz="1000" dirty="0"/>
              <a:t> (26. 05 2020). Von https://www.airliners.de/air-berlin-lufthansa-inflight-internet-auch-lh-kontinentalflotte/22656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8D0E2B-055A-4247-9938-8A3AE9325F9B}"/>
              </a:ext>
            </a:extLst>
          </p:cNvPr>
          <p:cNvSpPr txBox="1"/>
          <p:nvPr/>
        </p:nvSpPr>
        <p:spPr>
          <a:xfrm>
            <a:off x="5543444" y="5836195"/>
            <a:ext cx="375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Eigene Aufnahme</a:t>
            </a:r>
          </a:p>
        </p:txBody>
      </p:sp>
    </p:spTree>
    <p:extLst>
      <p:ext uri="{BB962C8B-B14F-4D97-AF65-F5344CB8AC3E}">
        <p14:creationId xmlns:p14="http://schemas.microsoft.com/office/powerpoint/2010/main" val="366579009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Breitbild</PresentationFormat>
  <Paragraphs>193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Segment</vt:lpstr>
      <vt:lpstr>Etourism</vt:lpstr>
      <vt:lpstr>Gliederung</vt:lpstr>
      <vt:lpstr>Problemstellung</vt:lpstr>
      <vt:lpstr>Problemstellung</vt:lpstr>
      <vt:lpstr>Begriffserklärung eTourism</vt:lpstr>
      <vt:lpstr>Einteilung tourismus</vt:lpstr>
      <vt:lpstr>Einteilung tourismus</vt:lpstr>
      <vt:lpstr>LeistungsanbieterSysteme Reiseveranstalter </vt:lpstr>
      <vt:lpstr>LeistungsanbieterSysteme Inflight </vt:lpstr>
      <vt:lpstr>LeistungsanbieterSysteme Flughafen </vt:lpstr>
      <vt:lpstr>LeistungsanbieterSysteme Hotel und Gastronomie </vt:lpstr>
      <vt:lpstr>ReisemittlerSysteme Global Distribution System </vt:lpstr>
      <vt:lpstr>ReisemittlerSysteme Onlinebuchung </vt:lpstr>
      <vt:lpstr>ReisemittlerSysteme Privatvermittlung</vt:lpstr>
      <vt:lpstr>Marketing Managementsysteme Yield Management</vt:lpstr>
      <vt:lpstr>Systeme für Endkunden Vergleichsportale</vt:lpstr>
      <vt:lpstr>Systeme für Endkunden Social Media</vt:lpstr>
      <vt:lpstr>Zukunftsaussichten und trends </vt:lpstr>
      <vt:lpstr>Zukunftsaussichten und trends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38</cp:revision>
  <dcterms:created xsi:type="dcterms:W3CDTF">2020-06-30T17:34:31Z</dcterms:created>
  <dcterms:modified xsi:type="dcterms:W3CDTF">2020-07-03T14:46:40Z</dcterms:modified>
</cp:coreProperties>
</file>