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1" r:id="rId14"/>
    <p:sldId id="272" r:id="rId15"/>
    <p:sldId id="277" r:id="rId16"/>
    <p:sldId id="274" r:id="rId17"/>
    <p:sldId id="275" r:id="rId18"/>
    <p:sldId id="276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7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3288" y="84"/>
      </p:cViewPr>
      <p:guideLst>
        <p:guide orient="horz" pos="288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DA85F-0A5D-44BC-A778-7E53C4BE819F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664E3-6896-42CC-AA33-8523AD8F7A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3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60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882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354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6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858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141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236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71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D4B5-FC03-4B96-9D37-2241FB654AEA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16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C858-A114-46EE-8080-C23787978AAE}" type="datetime1">
              <a:rPr lang="de-DE" smtClean="0"/>
              <a:t>01.07.2020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60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1034902"/>
            <a:ext cx="9061414" cy="1389321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2" y="2743199"/>
            <a:ext cx="8795599" cy="3256221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0561-ED05-49EC-A01E-3ADAC0822FC6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995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A4B7-6DDC-40A5-8BEB-698907B28A60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107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E7EB-5D97-4FC1-931B-37192B343EBB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757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B33F-01F8-43CB-8E98-E03A0FBFF054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2719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DADB-1BD1-490A-8AB6-B0996AFFEDA2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559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E794-7D88-4C3D-BA67-16BAFF44C1AD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054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47B7-B2F2-4805-BF39-C472F6133B40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6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00DF-9212-4C10-8189-B5291B3584C1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9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1DB7-5FFD-487B-9233-F98D6E71071D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81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4C95-1055-4441-B122-EAC0313686F2}" type="datetime1">
              <a:rPr lang="de-DE" smtClean="0"/>
              <a:t>01.07.2020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1516-F456-460E-846D-F9341CEDD81D}" type="datetime1">
              <a:rPr lang="de-DE" smtClean="0"/>
              <a:t>01.07.2020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80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6EB3-C457-4011-9591-7416EBA37EDD}" type="datetime1">
              <a:rPr lang="de-DE" smtClean="0"/>
              <a:t>01.07.2020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15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B215-D984-4802-9EC0-C968E2E5F781}" type="datetime1">
              <a:rPr lang="de-DE" smtClean="0"/>
              <a:t>01.07.2020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59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92764"/>
            <a:ext cx="5411788" cy="1089837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8512" y="685800"/>
            <a:ext cx="5064826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2" y="1526781"/>
            <a:ext cx="5411788" cy="380443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AE5A-A783-4807-A0C0-0B4AF47D9B61}" type="datetime1">
              <a:rPr lang="de-DE" smtClean="0"/>
              <a:t>01.07.2020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37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E190-A6F7-4B0E-8A97-3C4D64A5A8A6}" type="datetime1">
              <a:rPr lang="de-DE" smtClean="0"/>
              <a:t>01.07.2020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7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7EEA60-F3D7-4624-8CFC-BBD08773B304}" type="datetime1">
              <a:rPr lang="de-DE" smtClean="0"/>
              <a:t>01.07.2020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8F81FD-BDEC-44D5-AEC0-D96FA8B6D2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036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dirkvorderstrasse/1058384010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sv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7.sv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CDC157-AF33-44FA-97EE-11ED2B655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6682" y="620722"/>
            <a:ext cx="3971902" cy="3028983"/>
          </a:xfrm>
        </p:spPr>
        <p:txBody>
          <a:bodyPr>
            <a:normAutofit/>
          </a:bodyPr>
          <a:lstStyle/>
          <a:p>
            <a:r>
              <a:rPr lang="de-DE"/>
              <a:t>Etourism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B403E7-8222-48C7-AE38-F3F37EF6F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2709" y="3843868"/>
            <a:ext cx="2827315" cy="1564744"/>
          </a:xfrm>
        </p:spPr>
        <p:txBody>
          <a:bodyPr>
            <a:normAutofit/>
          </a:bodyPr>
          <a:lstStyle/>
          <a:p>
            <a:r>
              <a:rPr lang="de-DE"/>
              <a:t>Benjamin Swarovsky</a:t>
            </a:r>
            <a:endParaRPr lang="de-DE" dirty="0"/>
          </a:p>
        </p:txBody>
      </p:sp>
      <p:sp>
        <p:nvSpPr>
          <p:cNvPr id="122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fliegend, Ebene, draußen, Flugzeug enthält.&#10;&#10;Automatisch generierte Beschreibung">
            <a:extLst>
              <a:ext uri="{FF2B5EF4-FFF2-40B4-BE49-F238E27FC236}">
                <a16:creationId xmlns:a16="http://schemas.microsoft.com/office/drawing/2014/main" id="{311985AB-18BB-4FF1-95A2-E3919E637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039" r="846"/>
          <a:stretch/>
        </p:blipFill>
        <p:spPr>
          <a:xfrm>
            <a:off x="557249" y="620722"/>
            <a:ext cx="6652247" cy="528683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58CDF130-FAB0-4432-9400-7A25247F241C}"/>
              </a:ext>
            </a:extLst>
          </p:cNvPr>
          <p:cNvSpPr txBox="1"/>
          <p:nvPr/>
        </p:nvSpPr>
        <p:spPr>
          <a:xfrm>
            <a:off x="9288641" y="6870700"/>
            <a:ext cx="290335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3" tooltip="https://www.flickr.com/photos/dirkvorderstrasse/1058384010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79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4CF45-D99C-4591-ABEB-B07731B6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LeistungsanbieterSysteme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DE3A69-685B-436E-9A8D-51BB7473E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sz="2400" dirty="0" err="1"/>
              <a:t>Inflight</a:t>
            </a:r>
            <a:endParaRPr lang="de-DE" sz="2400" dirty="0"/>
          </a:p>
          <a:p>
            <a:endParaRPr lang="de-DE" sz="2400" dirty="0"/>
          </a:p>
          <a:p>
            <a:r>
              <a:rPr lang="de-DE" dirty="0"/>
              <a:t>D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81761F-16EF-4E64-A819-D4A4D363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7FC0C6-77A8-4980-B49F-0BE094DF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10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BA9B32B-67AB-44E0-8AE5-A604F30D6A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989" y="685800"/>
            <a:ext cx="3152578" cy="2547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F0C3884-790D-4613-A8CE-FCD838A9AE7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989" y="3365754"/>
            <a:ext cx="4137078" cy="2563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579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8761E-C0F3-4458-8CB2-E07C2613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LeistungsanbieterSysteme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A3CB-D0FA-4E99-88A7-52E96FD4B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Flughafen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145DC8-D07B-4A67-9013-CDE4B720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9B7379-F5DF-40AE-B884-BDF60C15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11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F79E92A-CAAB-4541-B833-711E585A5B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49" y="1096309"/>
            <a:ext cx="5831418" cy="4482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995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5E7E1-FDE4-48D3-AB11-E2775F64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LeistungsanbieterSysteme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54CEC6-E3B2-4AC8-AF1A-EA36FC182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Hotel und Gastronomie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321C3E-E619-480B-9D06-481DC3EE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1E94D4-63B8-40A4-9D13-DA23C6CC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12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EEDA8C4-EF58-4292-82FA-B5CEE396E1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814" y="1297822"/>
            <a:ext cx="6102351" cy="4453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2172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5E7E1-FDE4-48D3-AB11-E2775F64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ReisemittlerSysteme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54CEC6-E3B2-4AC8-AF1A-EA36FC182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Global Distribution System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321C3E-E619-480B-9D06-481DC3EE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1E94D4-63B8-40A4-9D13-DA23C6CC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13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35CFEE4-E184-4E36-A98A-07B52D1E2C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130" y="1860455"/>
            <a:ext cx="5915403" cy="2147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971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ReisemittlerSysteme</a:t>
            </a:r>
            <a:br>
              <a:rPr lang="de-DE" dirty="0"/>
            </a:br>
            <a:r>
              <a:rPr lang="de-DE" dirty="0" err="1"/>
              <a:t>OnlineReisebüro</a:t>
            </a:r>
            <a:r>
              <a:rPr lang="de-DE" dirty="0"/>
              <a:t>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663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ReisemittlerSysteme</a:t>
            </a:r>
            <a:br>
              <a:rPr lang="de-DE" dirty="0"/>
            </a:br>
            <a:r>
              <a:rPr lang="de-DE" dirty="0"/>
              <a:t>Privatvermittlung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910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 Managementsysteme</a:t>
            </a:r>
            <a:br>
              <a:rPr lang="de-DE" dirty="0"/>
            </a:br>
            <a:r>
              <a:rPr lang="de-DE" dirty="0" err="1"/>
              <a:t>Yield</a:t>
            </a:r>
            <a:r>
              <a:rPr lang="de-DE" dirty="0"/>
              <a:t> Management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554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Systeme für Endkunden</a:t>
            </a:r>
            <a:br>
              <a:rPr lang="de-DE" dirty="0"/>
            </a:br>
            <a:r>
              <a:rPr lang="de-DE" dirty="0"/>
              <a:t>Vergleichsportale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18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Systeme für Endkunden</a:t>
            </a:r>
            <a:br>
              <a:rPr lang="de-DE" dirty="0"/>
            </a:br>
            <a:r>
              <a:rPr lang="de-DE" dirty="0" err="1"/>
              <a:t>Social</a:t>
            </a:r>
            <a:r>
              <a:rPr lang="de-DE" dirty="0"/>
              <a:t> Media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795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1817D-9148-45C6-8298-339B70BF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Zukunftsaussichten und </a:t>
            </a:r>
            <a:r>
              <a:rPr lang="de-DE" dirty="0" err="1"/>
              <a:t>trends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9D48CF-BFCE-48A9-BA62-CA39268C4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VR</a:t>
            </a:r>
          </a:p>
          <a:p>
            <a:endParaRPr lang="de-DE" dirty="0"/>
          </a:p>
          <a:p>
            <a:r>
              <a:rPr lang="de-DE" dirty="0"/>
              <a:t>Influencer</a:t>
            </a:r>
          </a:p>
          <a:p>
            <a:endParaRPr lang="de-DE" dirty="0"/>
          </a:p>
          <a:p>
            <a:r>
              <a:rPr lang="de-DE" dirty="0"/>
              <a:t>Monitoring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5F72F6-8A8E-4FEA-8CF8-A5879EB9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B250FB-EAF3-4A6C-93F9-B6CA9537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19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21CC0CE-9029-4ED2-BD3D-51C4F46DFD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39" y="2472748"/>
            <a:ext cx="5064125" cy="2709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051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A6658-E380-4344-9435-A0EF3724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376FBA-8EA0-400B-9214-47BF49E34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Problemstellung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Begriffserklärung </a:t>
            </a:r>
            <a:r>
              <a:rPr lang="de-DE" dirty="0" err="1"/>
              <a:t>eTourism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Einteilung des Tourismus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Systeme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Zukunftsaussichten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Fazit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Quellen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02BEAE-41E8-4B69-9F25-07101F50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83150F-46C9-4F45-BEA4-CA34A988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311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21704-8882-4CE7-B946-28AE931C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96B6FF-0F90-4B6F-A10B-CBA521410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A88043-19DE-4099-8AD6-3358E866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82BFE9-5734-41AF-81B5-5A9E901A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473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95774-624B-4467-BC5C-9FE4433F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C1ACBC-8471-4515-9A85-E943B947E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i="1" dirty="0"/>
              <a:t>101places.de</a:t>
            </a:r>
            <a:r>
              <a:rPr lang="de-DE" dirty="0"/>
              <a:t>. (07. 07 2014). Von https://www.101places.de/8-argumente-die-fuer-airbnb-sprechen-und-wie-du-die-besten-unterkuenfte-findest abgerufen</a:t>
            </a:r>
          </a:p>
          <a:p>
            <a:r>
              <a:rPr lang="de-DE" i="1" dirty="0" err="1"/>
              <a:t>airbnb</a:t>
            </a:r>
            <a:r>
              <a:rPr lang="de-DE" dirty="0"/>
              <a:t>. (07. 06 2020). Von https://www.airbnb.de/help/article/2503/was-bedeutet-airbnb-und-wie-funktioniert-es abgerufen</a:t>
            </a:r>
          </a:p>
          <a:p>
            <a:r>
              <a:rPr lang="de-DE" i="1" dirty="0" err="1"/>
              <a:t>airliners</a:t>
            </a:r>
            <a:r>
              <a:rPr lang="de-DE" i="1" dirty="0"/>
              <a:t>.</a:t>
            </a:r>
            <a:r>
              <a:rPr lang="de-DE" dirty="0"/>
              <a:t> (26. 05 2020). Von https://www.airliners.de/air-berlin-lufthansa-inflight-internet-auch-lh-kontinentalflotte/22656 abgerufen</a:t>
            </a:r>
          </a:p>
          <a:p>
            <a:r>
              <a:rPr lang="de-DE" dirty="0"/>
              <a:t>Berchtenbreiter, R. (03. 06 2020). </a:t>
            </a:r>
            <a:r>
              <a:rPr lang="de-DE" i="1" dirty="0"/>
              <a:t>www.tourismus-it.de</a:t>
            </a:r>
            <a:r>
              <a:rPr lang="de-DE" dirty="0"/>
              <a:t>. Von https://www.tourismus-it.de/it-systeme/marketing-systeme/21-34-crm-kundenbeziehungsmgmt abgerufen</a:t>
            </a:r>
          </a:p>
          <a:p>
            <a:r>
              <a:rPr lang="de-DE" i="1" dirty="0"/>
              <a:t>bitkom.org</a:t>
            </a:r>
            <a:r>
              <a:rPr lang="de-DE" dirty="0"/>
              <a:t>. (26. 05 2020). Von https://www.bitkom.org/Presse/Presseinformation/Digitaler-Tourismus-2020-So-smart-reisen-die-Deutschen abgerufen</a:t>
            </a:r>
          </a:p>
          <a:p>
            <a:r>
              <a:rPr lang="de-DE" i="1" dirty="0"/>
              <a:t>bookingkit.net</a:t>
            </a:r>
            <a:r>
              <a:rPr lang="de-DE" dirty="0"/>
              <a:t>. (31. 05 2020). Von https://bookingkit.net/de/academy/buchungssystem/ abgerufen</a:t>
            </a:r>
          </a:p>
          <a:p>
            <a:r>
              <a:rPr lang="de-DE" i="1" dirty="0" err="1"/>
              <a:t>brickfox</a:t>
            </a:r>
            <a:r>
              <a:rPr lang="de-DE" dirty="0"/>
              <a:t>. (30. 05 2020). Von https://www.brickfox.de/schnittstellen/preisvergleichsportale/ abgerufen</a:t>
            </a:r>
          </a:p>
          <a:p>
            <a:r>
              <a:rPr lang="de-DE" dirty="0"/>
              <a:t>Conrad, S. (31. 05 2020). </a:t>
            </a:r>
            <a:r>
              <a:rPr lang="de-DE" i="1" dirty="0" err="1"/>
              <a:t>grin</a:t>
            </a:r>
            <a:r>
              <a:rPr lang="de-DE" dirty="0"/>
              <a:t>. Von https://www.grin.com/document/207593 abgerufen</a:t>
            </a:r>
          </a:p>
          <a:p>
            <a:r>
              <a:rPr lang="de-DE" dirty="0" err="1"/>
              <a:t>Conrady</a:t>
            </a:r>
            <a:r>
              <a:rPr lang="de-DE" dirty="0"/>
              <a:t>, R. (23. 05 2020). Von https://wirtschaftslexikon.gabler.de/definition/yield-management-50781 abgerufen</a:t>
            </a:r>
          </a:p>
          <a:p>
            <a:r>
              <a:rPr lang="de-DE" i="1" dirty="0"/>
              <a:t>Deutsche Ferienhaus-Urlaubsanalyse </a:t>
            </a:r>
            <a:r>
              <a:rPr lang="de-DE" dirty="0"/>
              <a:t>. (26. 06 2020). Von https://docplayer.org/113532-10-deutsche-ferienhaus-urlaubsanalyse.html abgerufen</a:t>
            </a:r>
          </a:p>
          <a:p>
            <a:r>
              <a:rPr lang="de-DE" i="1" dirty="0"/>
              <a:t>Emirates.</a:t>
            </a:r>
            <a:r>
              <a:rPr lang="de-DE" dirty="0"/>
              <a:t> (14. 06 2020). Von https://www.innofrator.com/vr-machts-moeglich-schon-vor-dem-einsteigen-das-flugzeug-erkunden/ abgerufen</a:t>
            </a:r>
          </a:p>
          <a:p>
            <a:r>
              <a:rPr lang="de-DE" dirty="0"/>
              <a:t>Ermisch, S. (14. 06 2020). </a:t>
            </a:r>
            <a:r>
              <a:rPr lang="de-DE" i="1" dirty="0" err="1"/>
              <a:t>gruender</a:t>
            </a:r>
            <a:r>
              <a:rPr lang="de-DE" i="1" dirty="0"/>
              <a:t>.</a:t>
            </a:r>
            <a:r>
              <a:rPr lang="de-DE" dirty="0"/>
              <a:t> Von https://gruender.wiwo.de/inflight-vr-start-up-bringt-virtual-reality-in-flugzeuge/ abgerufen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AA52FE-6B0E-431E-BB43-34DF3D4A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B79475-CD2E-4BA0-80B5-599EE152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28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B76DE-EAA2-41DA-B3CA-AB9C0856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1034902"/>
            <a:ext cx="9061414" cy="1389321"/>
          </a:xfrm>
        </p:spPr>
        <p:txBody>
          <a:bodyPr/>
          <a:lstStyle/>
          <a:p>
            <a:r>
              <a:rPr lang="de-DE"/>
              <a:t>Problemstellung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EDB3EB-2B7A-4951-9D66-F2F8E6155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2" y="2743199"/>
            <a:ext cx="8795599" cy="3256221"/>
          </a:xfrm>
        </p:spPr>
        <p:txBody>
          <a:bodyPr/>
          <a:lstStyle/>
          <a:p>
            <a:r>
              <a:rPr lang="de-DE" sz="2400" dirty="0"/>
              <a:t>Aus Sicht des Reisenden:</a:t>
            </a:r>
          </a:p>
          <a:p>
            <a:endParaRPr lang="de-DE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Reiseziel für bestimmten Ort zu einer gegebenen Zeit finden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Suchkriterien:  Strandnähe, Verpflegung, Familienfreundlichkeit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Beim Transport: Zeitdruck, Flugangst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Vor Ort: Kommunikationsverbindung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Nach der Reise: Wunsch Kritik zu äußern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697C0B-B5DA-47FA-B288-4EF4ED04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549012-7AAD-4E1D-BC2C-1986AFEB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/>
          <a:lstStyle/>
          <a:p>
            <a:fld id="{218F81FD-BDEC-44D5-AEC0-D96FA8B6D214}" type="slidenum">
              <a:rPr lang="de-DE" smtClean="0"/>
              <a:t>3</a:t>
            </a:fld>
            <a:endParaRPr lang="de-DE"/>
          </a:p>
        </p:txBody>
      </p:sp>
      <p:pic>
        <p:nvPicPr>
          <p:cNvPr id="9" name="Grafik 8" descr="Lupe">
            <a:extLst>
              <a:ext uri="{FF2B5EF4-FFF2-40B4-BE49-F238E27FC236}">
                <a16:creationId xmlns:a16="http://schemas.microsoft.com/office/drawing/2014/main" id="{6FE1D476-07B9-4FD0-A2A8-D665C66D0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3658" y="4183358"/>
            <a:ext cx="521275" cy="521275"/>
          </a:xfrm>
          <a:prstGeom prst="rect">
            <a:avLst/>
          </a:prstGeom>
        </p:spPr>
      </p:pic>
      <p:pic>
        <p:nvPicPr>
          <p:cNvPr id="13" name="Grafik 12" descr="Erdkugel Afrika und Europa">
            <a:extLst>
              <a:ext uri="{FF2B5EF4-FFF2-40B4-BE49-F238E27FC236}">
                <a16:creationId xmlns:a16="http://schemas.microsoft.com/office/drawing/2014/main" id="{44FA83DB-257E-482B-96D5-04A0A503D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89095" y="3620525"/>
            <a:ext cx="521275" cy="521275"/>
          </a:xfrm>
          <a:prstGeom prst="rect">
            <a:avLst/>
          </a:prstGeom>
        </p:spPr>
      </p:pic>
      <p:pic>
        <p:nvPicPr>
          <p:cNvPr id="23" name="Grafik 22" descr="Stoppuhr">
            <a:extLst>
              <a:ext uri="{FF2B5EF4-FFF2-40B4-BE49-F238E27FC236}">
                <a16:creationId xmlns:a16="http://schemas.microsoft.com/office/drawing/2014/main" id="{D733E4B0-321B-4B2D-AD89-CC8FCBFF01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37506" y="4646484"/>
            <a:ext cx="477762" cy="477762"/>
          </a:xfrm>
          <a:prstGeom prst="rect">
            <a:avLst/>
          </a:prstGeom>
        </p:spPr>
      </p:pic>
      <p:pic>
        <p:nvPicPr>
          <p:cNvPr id="25" name="Grafik 24" descr="&quot;Daumen hoch&quot;-Zeichen">
            <a:extLst>
              <a:ext uri="{FF2B5EF4-FFF2-40B4-BE49-F238E27FC236}">
                <a16:creationId xmlns:a16="http://schemas.microsoft.com/office/drawing/2014/main" id="{B9E9F47F-FB2B-4DE0-B095-CE2C6529F2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37047" y="5532474"/>
            <a:ext cx="466946" cy="466946"/>
          </a:xfrm>
          <a:prstGeom prst="rect">
            <a:avLst/>
          </a:prstGeom>
        </p:spPr>
      </p:pic>
      <p:pic>
        <p:nvPicPr>
          <p:cNvPr id="27" name="Grafik 26" descr="Drahtlos">
            <a:extLst>
              <a:ext uri="{FF2B5EF4-FFF2-40B4-BE49-F238E27FC236}">
                <a16:creationId xmlns:a16="http://schemas.microsoft.com/office/drawing/2014/main" id="{89156923-AA64-4E39-9084-1BC4596E67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36802" y="507527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B76DE-EAA2-41DA-B3CA-AB9C0856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EDB3EB-2B7A-4951-9D66-F2F8E6155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400" dirty="0"/>
              <a:t>Aus Sicht des Dienstleistungsunternehmens:</a:t>
            </a:r>
          </a:p>
          <a:p>
            <a:endParaRPr lang="de-DE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Datenaustausch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Kundenzufriedenheit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Preisgestaltung und Platzverteilung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Sicherheit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Monitoring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697C0B-B5DA-47FA-B288-4EF4ED04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549012-7AAD-4E1D-BC2C-1986AFEB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4</a:t>
            </a:fld>
            <a:endParaRPr lang="de-DE"/>
          </a:p>
        </p:txBody>
      </p:sp>
      <p:pic>
        <p:nvPicPr>
          <p:cNvPr id="7" name="Grafik 6" descr="Verbindungen">
            <a:extLst>
              <a:ext uri="{FF2B5EF4-FFF2-40B4-BE49-F238E27FC236}">
                <a16:creationId xmlns:a16="http://schemas.microsoft.com/office/drawing/2014/main" id="{613F30FA-AA48-47B3-B59D-3855B1069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6011" y="3615044"/>
            <a:ext cx="537832" cy="537832"/>
          </a:xfrm>
          <a:prstGeom prst="rect">
            <a:avLst/>
          </a:prstGeom>
        </p:spPr>
      </p:pic>
      <p:pic>
        <p:nvPicPr>
          <p:cNvPr id="11" name="Grafik 10" descr="&quot;Daumen hoch&quot;-Zeichen">
            <a:extLst>
              <a:ext uri="{FF2B5EF4-FFF2-40B4-BE49-F238E27FC236}">
                <a16:creationId xmlns:a16="http://schemas.microsoft.com/office/drawing/2014/main" id="{79001BE2-60C0-400F-ACFF-D7B1B159BD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8286" y="4111461"/>
            <a:ext cx="485556" cy="485556"/>
          </a:xfrm>
          <a:prstGeom prst="rect">
            <a:avLst/>
          </a:prstGeom>
        </p:spPr>
      </p:pic>
      <p:pic>
        <p:nvPicPr>
          <p:cNvPr id="13" name="Grafik 12" descr="Balkendiagramm RNL">
            <a:extLst>
              <a:ext uri="{FF2B5EF4-FFF2-40B4-BE49-F238E27FC236}">
                <a16:creationId xmlns:a16="http://schemas.microsoft.com/office/drawing/2014/main" id="{3EC6A35C-FEE4-48E6-A4BD-72F182CC9E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68286" y="4622052"/>
            <a:ext cx="485556" cy="485556"/>
          </a:xfrm>
          <a:prstGeom prst="rect">
            <a:avLst/>
          </a:prstGeom>
        </p:spPr>
      </p:pic>
      <p:pic>
        <p:nvPicPr>
          <p:cNvPr id="15" name="Grafik 14" descr="Sicherheitskamera">
            <a:extLst>
              <a:ext uri="{FF2B5EF4-FFF2-40B4-BE49-F238E27FC236}">
                <a16:creationId xmlns:a16="http://schemas.microsoft.com/office/drawing/2014/main" id="{FFB65048-2DD7-4181-A1E4-4AF450CD1D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68285" y="5076994"/>
            <a:ext cx="501482" cy="501482"/>
          </a:xfrm>
          <a:prstGeom prst="rect">
            <a:avLst/>
          </a:prstGeom>
        </p:spPr>
      </p:pic>
      <p:pic>
        <p:nvPicPr>
          <p:cNvPr id="23" name="Grafik 22" descr="Präsentation mit Balkendiagramm">
            <a:extLst>
              <a:ext uri="{FF2B5EF4-FFF2-40B4-BE49-F238E27FC236}">
                <a16:creationId xmlns:a16="http://schemas.microsoft.com/office/drawing/2014/main" id="{9A2F2FD8-8A07-4B66-BF06-71464B7C01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6010" y="5494016"/>
            <a:ext cx="529481" cy="52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4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A7B93-F8C9-4805-B092-B099850E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Begriffserklärung </a:t>
            </a:r>
            <a:r>
              <a:rPr lang="de-DE" dirty="0" err="1"/>
              <a:t>eTourism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A83E90-2276-4196-A124-E9DF7FDE6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Verknüpfung von Informations- und Kommunikationstechnik mit Tourismus</a:t>
            </a:r>
          </a:p>
          <a:p>
            <a:r>
              <a:rPr lang="de-DE" dirty="0"/>
              <a:t>Digitalisierung der Touristischen Wertschöpfungskette ist das Zentrale Ziel</a:t>
            </a:r>
          </a:p>
          <a:p>
            <a:r>
              <a:rPr lang="de-DE" dirty="0"/>
              <a:t>Steigerung der Wettbewerbsfähigkeit der Tourismusindustrie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7437BC-7024-46CE-B739-3B877869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CB1011-EF29-4B62-933D-33D21617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91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B76DE-EAA2-41DA-B3CA-AB9C0856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Begriffserklärung </a:t>
            </a:r>
            <a:r>
              <a:rPr lang="de-DE" dirty="0" err="1"/>
              <a:t>eTourism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EDB3EB-2B7A-4951-9D66-F2F8E6155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400" dirty="0"/>
              <a:t>Dadurch entstehen folgende Vorteile:</a:t>
            </a:r>
          </a:p>
          <a:p>
            <a:endParaRPr lang="de-DE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Schnelle Informationsbereitstellung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Informationsangebot wird umfangreicher und aktueller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Informationsnachfrage wird detaillierter und spezieller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Zugang zu Kunden wird einfacher und billiger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Der Informationskonsum wird selektiver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Möglichkeiten zur Beeinflussung des Konsumverhaltens werden verbessert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697C0B-B5DA-47FA-B288-4EF4ED04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549012-7AAD-4E1D-BC2C-1986AFEB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45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EBE10-F486-4D44-8060-FC1D47E3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Einteilung </a:t>
            </a:r>
            <a:r>
              <a:rPr lang="de-DE" dirty="0" err="1"/>
              <a:t>tourismus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CD465-BE7F-48BC-8F5E-1CB015CB7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Leistungsanbieter: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Stellen Leistungen bereit wie zum Beispiel Wellnessangebote, Führungen, Transport und Sportprogramme</a:t>
            </a:r>
          </a:p>
          <a:p>
            <a:r>
              <a:rPr lang="de-DE" dirty="0" err="1"/>
              <a:t>Reisemittler</a:t>
            </a:r>
            <a:r>
              <a:rPr lang="de-DE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vermitteln Kunden an den Leistungsanbieter gegen eine Provision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Beispiele sind Webshops, </a:t>
            </a:r>
            <a:r>
              <a:rPr lang="de-DE" sz="1900" dirty="0" err="1"/>
              <a:t>Staionäre</a:t>
            </a:r>
            <a:r>
              <a:rPr lang="de-DE" sz="1900" dirty="0"/>
              <a:t> Reisebüros und Call Center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68872B-BC21-4DB5-9ACC-901CD219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8DFD6A-B283-423A-A52B-7E8E73A6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53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EBE10-F486-4D44-8060-FC1D47E3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Einteilung </a:t>
            </a:r>
            <a:r>
              <a:rPr lang="de-DE" dirty="0" err="1"/>
              <a:t>tourismus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CD465-BE7F-48BC-8F5E-1CB015CB7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200" dirty="0"/>
              <a:t>Endkunden: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Privatpersonen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Systeme für Endkunden sind zum Beispiel Vergleichsportale oder Onlinereiseführer</a:t>
            </a:r>
          </a:p>
          <a:p>
            <a:endParaRPr lang="de-DE" dirty="0"/>
          </a:p>
          <a:p>
            <a:r>
              <a:rPr lang="de-DE" sz="2200" dirty="0"/>
              <a:t>Marketing Managementsysteme: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Für Informationsmanagement Probleme aller Akteure denen keine einzelne Perspektive zugeordnet werden kann, bieten sie eine Lösung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Vertreter sind zum Beispiel CRM und </a:t>
            </a:r>
            <a:r>
              <a:rPr lang="de-DE" dirty="0" err="1"/>
              <a:t>Yield</a:t>
            </a:r>
            <a:r>
              <a:rPr lang="de-DE" dirty="0"/>
              <a:t>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68872B-BC21-4DB5-9ACC-901CD219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8DFD6A-B283-423A-A52B-7E8E73A6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47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15C8B-04A8-49C9-B7D2-B107CB89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LeistungsanbieterSysteme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F4E494-596F-4F14-81EA-B16B01D00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Reiseveranstalter</a:t>
            </a:r>
          </a:p>
          <a:p>
            <a:endParaRPr lang="de-DE" sz="1800" dirty="0"/>
          </a:p>
          <a:p>
            <a:endParaRPr lang="de-DE" sz="18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DC8BA4-BE69-4C6C-A5A3-0D1ED858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0A0B0B-53DA-4BA1-97F9-F66D4D2F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9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4731B5B-8652-4ED1-A5B1-70FE77F4D9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751" y="1590059"/>
            <a:ext cx="5411788" cy="3904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131904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Benutzerdefiniert 29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4FCEFF"/>
      </a:accent1>
      <a:accent2>
        <a:srgbClr val="009DD9"/>
      </a:accent2>
      <a:accent3>
        <a:srgbClr val="0BD0D9"/>
      </a:accent3>
      <a:accent4>
        <a:srgbClr val="0F6FC6"/>
      </a:accent4>
      <a:accent5>
        <a:srgbClr val="0F6FC6"/>
      </a:accent5>
      <a:accent6>
        <a:srgbClr val="0BD0D9"/>
      </a:accent6>
      <a:hlink>
        <a:srgbClr val="85DFD0"/>
      </a:hlink>
      <a:folHlink>
        <a:srgbClr val="85DFD0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Microsoft Office PowerPoint</Application>
  <PresentationFormat>Breitbild</PresentationFormat>
  <Paragraphs>142</Paragraphs>
  <Slides>21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Segment</vt:lpstr>
      <vt:lpstr>Etourism</vt:lpstr>
      <vt:lpstr>Gliederung</vt:lpstr>
      <vt:lpstr>Problemstellung</vt:lpstr>
      <vt:lpstr>Problemstellung</vt:lpstr>
      <vt:lpstr>Begriffserklärung eTourism</vt:lpstr>
      <vt:lpstr>Begriffserklärung eTourism</vt:lpstr>
      <vt:lpstr>Einteilung tourismus</vt:lpstr>
      <vt:lpstr>Einteilung tourismus</vt:lpstr>
      <vt:lpstr>LeistungsanbieterSysteme</vt:lpstr>
      <vt:lpstr>LeistungsanbieterSysteme</vt:lpstr>
      <vt:lpstr>LeistungsanbieterSysteme</vt:lpstr>
      <vt:lpstr>LeistungsanbieterSysteme</vt:lpstr>
      <vt:lpstr>ReisemittlerSysteme</vt:lpstr>
      <vt:lpstr>ReisemittlerSysteme OnlineReisebüro </vt:lpstr>
      <vt:lpstr>ReisemittlerSysteme Privatvermittlung</vt:lpstr>
      <vt:lpstr>Marketing Managementsysteme Yield Management</vt:lpstr>
      <vt:lpstr>Systeme für Endkunden Vergleichsportale</vt:lpstr>
      <vt:lpstr>Systeme für Endkunden Social Media</vt:lpstr>
      <vt:lpstr>Zukunftsaussichten und trends</vt:lpstr>
      <vt:lpstr>Fazit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Etourism</dc:title>
  <dc:creator>Benjamin Swarovsky</dc:creator>
  <cp:lastModifiedBy>Benjamin Swarovsky</cp:lastModifiedBy>
  <cp:revision>12</cp:revision>
  <dcterms:created xsi:type="dcterms:W3CDTF">2020-06-30T17:34:31Z</dcterms:created>
  <dcterms:modified xsi:type="dcterms:W3CDTF">2020-07-01T13:29:54Z</dcterms:modified>
</cp:coreProperties>
</file>