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8" r:id="rId9"/>
    <p:sldId id="267" r:id="rId10"/>
    <p:sldId id="269" r:id="rId11"/>
    <p:sldId id="271" r:id="rId12"/>
    <p:sldId id="272" r:id="rId13"/>
    <p:sldId id="277" r:id="rId14"/>
    <p:sldId id="274" r:id="rId15"/>
    <p:sldId id="276" r:id="rId16"/>
    <p:sldId id="275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2" y="84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34B67F-837F-47EF-8E2D-1D25ACDA5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B58C1-3002-492C-8EA4-C56E67C20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B7F80-C8FB-4F6D-8D47-74FEEDC81DB7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E8517E-5D0B-4661-8E4C-4A245976A2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AE5C4D-9577-4727-BE2D-FDFB2E0EE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2531-F88B-40A1-B3A1-0DAC48F65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5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747AD4B5-FC03-4B96-9D37-2241FB654AEA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080BC858-A114-46EE-8080-C23787978AAE}" type="datetime1">
              <a:rPr lang="de-DE" smtClean="0"/>
              <a:t>08.07.2020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636D0561-ED05-49EC-A01E-3ADAC0822FC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9436" y="5606846"/>
            <a:ext cx="1142245" cy="669925"/>
          </a:xfrm>
        </p:spPr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0F6EA4B7-6DDC-40A5-8BEB-698907B28A60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432EE7EB-5D97-4FC1-931B-37192B343EBB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AB9B33F-01F8-43CB-8E98-E03A0FBFF054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97C8DADB-1BD1-490A-8AB6-B0996AFFEDA2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7D6CE794-7D88-4C3D-BA67-16BAFF44C1AD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AFA947B7-B2F2-4805-BF39-C472F6133B40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226F00DF-9212-4C10-8189-B5291B3584C1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69111DB7-5FFD-487B-9233-F98D6E71071D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AADC4C95-1055-4441-B122-EAC0313686F2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8941516-F456-460E-846D-F9341CEDD81D}" type="datetime1">
              <a:rPr lang="de-DE" smtClean="0"/>
              <a:t>08.07.2020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867E6EB3-C457-4011-9591-7416EBA37EDD}" type="datetime1">
              <a:rPr lang="de-DE" smtClean="0"/>
              <a:t>08.07.2020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6DDB215-D984-4802-9EC0-C968E2E5F781}" type="datetime1">
              <a:rPr lang="de-DE" smtClean="0"/>
              <a:t>08.07.2020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12D1AE5A-A783-4807-A0C0-0B4AF47D9B61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C1BE190-A6F7-4B0E-8A97-3C4D64A5A8A6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26" Type="http://schemas.openxmlformats.org/officeDocument/2006/relationships/image" Target="../media/image59.png"/><Relationship Id="rId3" Type="http://schemas.openxmlformats.org/officeDocument/2006/relationships/image" Target="../media/image17.svg"/><Relationship Id="rId21" Type="http://schemas.openxmlformats.org/officeDocument/2006/relationships/image" Target="../media/image3.svg"/><Relationship Id="rId7" Type="http://schemas.openxmlformats.org/officeDocument/2006/relationships/image" Target="../media/image43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5" Type="http://schemas.openxmlformats.org/officeDocument/2006/relationships/image" Target="../media/image58.svg"/><Relationship Id="rId2" Type="http://schemas.openxmlformats.org/officeDocument/2006/relationships/image" Target="../media/image16.png"/><Relationship Id="rId16" Type="http://schemas.openxmlformats.org/officeDocument/2006/relationships/image" Target="../media/image5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11" Type="http://schemas.openxmlformats.org/officeDocument/2006/relationships/image" Target="../media/image46.svg"/><Relationship Id="rId24" Type="http://schemas.openxmlformats.org/officeDocument/2006/relationships/image" Target="../media/image57.png"/><Relationship Id="rId5" Type="http://schemas.openxmlformats.org/officeDocument/2006/relationships/image" Target="../media/image11.sv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6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58" b="14272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CRS zur Verbindung des Hotels mit externen Reisemittlern über ein Global Distribution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PMS: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/>
              <a:t>Check In/Out, Zimmerplanung, Hotelshops (Einzelhandel) und Sicherheitsmanagement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/>
              <a:t>Datensammlung ermöglicht Auswertungen wie  Konsumverhalten des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Moderne Kassensysteme wie Gastrofix</a:t>
            </a:r>
          </a:p>
          <a:p>
            <a:endParaRPr lang="de-DE" sz="1800" dirty="0"/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8895"/>
            <a:ext cx="5836356" cy="4231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97A41A2-EF12-4283-8459-6F9B064CE97C}"/>
              </a:ext>
            </a:extLst>
          </p:cNvPr>
          <p:cNvSpPr txBox="1"/>
          <p:nvPr/>
        </p:nvSpPr>
        <p:spPr>
          <a:xfrm>
            <a:off x="6005689" y="5407522"/>
            <a:ext cx="386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Goecke, R. (23. 05 2020). https://www.tourismus-it.de/it-systeme/anbieter-systeme/12-23-im-in-hotel-und-gastronomie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Weltweit verzweigtes Netz verschiedener Reservierungssysteme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Weltweite Kommunikationszentrale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Hersteller: Amadeus, Sabre und </a:t>
            </a:r>
            <a:r>
              <a:rPr lang="de-DE" sz="1800" dirty="0" err="1"/>
              <a:t>Travelport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6428"/>
            <a:ext cx="5915403" cy="21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C68956-5F62-43FF-9CD0-A64442DBC754}"/>
              </a:ext>
            </a:extLst>
          </p:cNvPr>
          <p:cNvSpPr txBox="1"/>
          <p:nvPr/>
        </p:nvSpPr>
        <p:spPr>
          <a:xfrm>
            <a:off x="6005689" y="4389701"/>
            <a:ext cx="39962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Schulz, A. (04. 06 2020). https://www.tourismus-it.de/it-systeme/reisemittlersysteme/26-42-global-distribution-systeme-gds abgerufen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Onlinebuchung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Decken alle Zahlungsmöglichkeiten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Schnittstellen zu CMS , </a:t>
            </a:r>
            <a:r>
              <a:rPr lang="de-DE" dirty="0" err="1"/>
              <a:t>Buchungsplatformen</a:t>
            </a:r>
            <a:r>
              <a:rPr lang="de-DE" dirty="0"/>
              <a:t>, </a:t>
            </a:r>
            <a:r>
              <a:rPr lang="de-DE" dirty="0" err="1"/>
              <a:t>Social</a:t>
            </a:r>
            <a:r>
              <a:rPr lang="de-DE" dirty="0"/>
              <a:t> Commerce und Analysetools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Vorteile: Verfügbarkeit, Vergleichbarkeit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Nachteil: fehlende Glaubwürdigkeit, Preisgeben Persönlicher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Beispielsysteme: </a:t>
            </a:r>
            <a:r>
              <a:rPr lang="de-DE" dirty="0" err="1"/>
              <a:t>TravelTainment</a:t>
            </a:r>
            <a:r>
              <a:rPr lang="de-DE" dirty="0"/>
              <a:t> IBE (Reisen), </a:t>
            </a:r>
            <a:r>
              <a:rPr lang="de-DE" dirty="0" err="1"/>
              <a:t>cruiseportal</a:t>
            </a:r>
            <a:r>
              <a:rPr lang="de-DE" dirty="0"/>
              <a:t> (Kreuzfahrten) und Sunny Cars (Mietwagen)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Vermittlung von privatem Wohneigentum an Gäste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Besonders beliebt bei jungen Leuten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Gebühr für Gastgeber: 3-5%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Gebühr für Gäste 5-15%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Januar 2020 wurden über 500 Millionen Unterkünfte in 220 Ländern Angeboten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40F22F68-79D3-45FE-950E-631079944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823675"/>
            <a:ext cx="1693326" cy="18510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61AEC7-6CEE-4D21-94BE-7AE7E97CE6C4}"/>
              </a:ext>
            </a:extLst>
          </p:cNvPr>
          <p:cNvSpPr txBox="1"/>
          <p:nvPr/>
        </p:nvSpPr>
        <p:spPr>
          <a:xfrm>
            <a:off x="8137855" y="2743199"/>
            <a:ext cx="234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https://www.rgblog.de/airbnb-logo-marketingaktion/</a:t>
            </a:r>
          </a:p>
        </p:txBody>
      </p:sp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Elemente des </a:t>
            </a:r>
            <a:r>
              <a:rPr lang="de-DE" dirty="0" err="1"/>
              <a:t>Yield</a:t>
            </a:r>
            <a:r>
              <a:rPr lang="de-DE" dirty="0"/>
              <a:t> Managements: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Marktsegmentierung und Preisdifferenzierung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Nachfragelenkung im Zeitverlauf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Nesting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Verkehrsstrombezogene Buchungsklassensteuerung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Kreisdiagramm">
            <a:extLst>
              <a:ext uri="{FF2B5EF4-FFF2-40B4-BE49-F238E27FC236}">
                <a16:creationId xmlns:a16="http://schemas.microsoft.com/office/drawing/2014/main" id="{F50C43DB-DB22-4172-B7E4-6D45593B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999" y="3581410"/>
            <a:ext cx="352778" cy="352778"/>
          </a:xfrm>
          <a:prstGeom prst="rect">
            <a:avLst/>
          </a:prstGeom>
        </p:spPr>
      </p:pic>
      <p:pic>
        <p:nvPicPr>
          <p:cNvPr id="11" name="Grafik 10" descr="Chevron Pfeile">
            <a:extLst>
              <a:ext uri="{FF2B5EF4-FFF2-40B4-BE49-F238E27FC236}">
                <a16:creationId xmlns:a16="http://schemas.microsoft.com/office/drawing/2014/main" id="{EB91DDED-5A38-4058-A998-AEB738EB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568" y="5243922"/>
            <a:ext cx="457200" cy="457200"/>
          </a:xfrm>
          <a:prstGeom prst="rect">
            <a:avLst/>
          </a:prstGeom>
        </p:spPr>
      </p:pic>
      <p:pic>
        <p:nvPicPr>
          <p:cNvPr id="15" name="Grafik 14" descr="Hierarchie">
            <a:extLst>
              <a:ext uri="{FF2B5EF4-FFF2-40B4-BE49-F238E27FC236}">
                <a16:creationId xmlns:a16="http://schemas.microsoft.com/office/drawing/2014/main" id="{04B5772F-DD89-47D9-8554-F00491C0C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4806" y="4766851"/>
            <a:ext cx="457199" cy="457199"/>
          </a:xfrm>
          <a:prstGeom prst="rect">
            <a:avLst/>
          </a:prstGeom>
        </p:spPr>
      </p:pic>
      <p:pic>
        <p:nvPicPr>
          <p:cNvPr id="21" name="Grafik 20" descr="Sanduhr">
            <a:extLst>
              <a:ext uri="{FF2B5EF4-FFF2-40B4-BE49-F238E27FC236}">
                <a16:creationId xmlns:a16="http://schemas.microsoft.com/office/drawing/2014/main" id="{B89E4BE3-8C1B-43A7-BDCC-90965C61E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2225" y="3934188"/>
            <a:ext cx="352778" cy="352778"/>
          </a:xfrm>
          <a:prstGeom prst="rect">
            <a:avLst/>
          </a:prstGeom>
        </p:spPr>
      </p:pic>
      <p:pic>
        <p:nvPicPr>
          <p:cNvPr id="27" name="Grafik 26" descr="Bett">
            <a:extLst>
              <a:ext uri="{FF2B5EF4-FFF2-40B4-BE49-F238E27FC236}">
                <a16:creationId xmlns:a16="http://schemas.microsoft.com/office/drawing/2014/main" id="{F15F1696-053D-48D2-85BF-142DAF8D9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6904" y="4391226"/>
            <a:ext cx="457199" cy="457199"/>
          </a:xfrm>
          <a:prstGeom prst="rect">
            <a:avLst/>
          </a:prstGeom>
        </p:spPr>
      </p:pic>
      <p:pic>
        <p:nvPicPr>
          <p:cNvPr id="31" name="Grafik 30" descr="Kinder">
            <a:extLst>
              <a:ext uri="{FF2B5EF4-FFF2-40B4-BE49-F238E27FC236}">
                <a16:creationId xmlns:a16="http://schemas.microsoft.com/office/drawing/2014/main" id="{BEED96A5-3C40-4B76-B8C3-C6BCC640CF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8191" y="4339014"/>
            <a:ext cx="561622" cy="5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Storys und Live-Bilder erzeugen erhöhte Aufmerksamkeit auf Seiten des Kunden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Werbeplattform für Tourismusbranche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Beeinflussung zur Wahl des Reiseziels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Andere an eigenen Erlebnissen teilhaben lassen</a:t>
            </a:r>
          </a:p>
          <a:p>
            <a:r>
              <a:rPr lang="de-DE" dirty="0"/>
              <a:t>	Dadurch neue Ideen für eigene Urlaubsplanung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D10594-9187-421B-BD14-910C4580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185045"/>
            <a:ext cx="1089032" cy="108903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AFA8A5-2E85-452A-BE62-9839562C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42" y="1185045"/>
            <a:ext cx="1089033" cy="108903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472ABDD-B1A7-453D-AFE5-D4EC05CCCDFA}"/>
              </a:ext>
            </a:extLst>
          </p:cNvPr>
          <p:cNvSpPr/>
          <p:nvPr/>
        </p:nvSpPr>
        <p:spPr>
          <a:xfrm>
            <a:off x="704232" y="5326592"/>
            <a:ext cx="325438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1DA26-9CCA-48D8-B4DE-A13ECEFDDAF8}"/>
              </a:ext>
            </a:extLst>
          </p:cNvPr>
          <p:cNvSpPr txBox="1"/>
          <p:nvPr/>
        </p:nvSpPr>
        <p:spPr>
          <a:xfrm>
            <a:off x="6056137" y="2306712"/>
            <a:ext cx="199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https://pixabay.com/de/illustrations/facebook-logo-soziales-netzwerk-770688/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0335F9-9EF5-4839-8691-06B8E02B7D21}"/>
              </a:ext>
            </a:extLst>
          </p:cNvPr>
          <p:cNvSpPr txBox="1"/>
          <p:nvPr/>
        </p:nvSpPr>
        <p:spPr>
          <a:xfrm>
            <a:off x="8103335" y="2274077"/>
            <a:ext cx="189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https://www.uni-giessen.de/fbz/svc/ahs/bilder/instagramlogo/image_view_fullscreen </a:t>
            </a:r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Übersicht für Waren oder Dienstleistungen welche nach bestimmten Kriterien sortiert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 Schnittstelle werden Internetseiten der Händler mit Vergleichs Portal verknüpft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Durchschnittliche Provision für Vermittlung 5-13%</a:t>
            </a:r>
          </a:p>
          <a:p>
            <a:r>
              <a:rPr lang="de-DE" dirty="0"/>
              <a:t>Verbraucherprobleme: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Premium Mitgliedschaften für Anbieter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</a:t>
            </a:r>
            <a:r>
              <a:rPr lang="de-DE" dirty="0" err="1"/>
              <a:t>Firmenhirarchie</a:t>
            </a:r>
            <a:r>
              <a:rPr lang="de-DE" dirty="0"/>
              <a:t> wird bevorzugt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Überteuerte Angebote durch Aufpreise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22E517-CEDD-4E90-939D-0135D2C9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32" y="1194228"/>
            <a:ext cx="1452748" cy="1089561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BDD3FC-84B5-4E12-B0FC-CB3E11CB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40" y="1194228"/>
            <a:ext cx="2957080" cy="107066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14D07ED-DBE5-4F85-8287-8C0351D0F48D}"/>
              </a:ext>
            </a:extLst>
          </p:cNvPr>
          <p:cNvSpPr txBox="1"/>
          <p:nvPr/>
        </p:nvSpPr>
        <p:spPr>
          <a:xfrm>
            <a:off x="6068287" y="2246523"/>
            <a:ext cx="295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https://www.urlaubstracker.de/reiseanbieter/holidaycheck/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1562E1-7720-423C-9256-CDDAD290975D}"/>
              </a:ext>
            </a:extLst>
          </p:cNvPr>
          <p:cNvSpPr txBox="1"/>
          <p:nvPr/>
        </p:nvSpPr>
        <p:spPr>
          <a:xfrm>
            <a:off x="9788979" y="2264895"/>
            <a:ext cx="186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https://www.travindy.com/2016/10/tripadvisor-animal-welfare-booking-information-portal/trip-advisor-logo-png/ </a:t>
            </a:r>
          </a:p>
        </p:txBody>
      </p:sp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56950"/>
            <a:ext cx="6202011" cy="1089837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3100" dirty="0"/>
              <a:t>Zukunftsaussichten und </a:t>
            </a:r>
            <a:r>
              <a:rPr lang="de-DE" sz="3100" dirty="0" err="1"/>
              <a:t>trends</a:t>
            </a:r>
            <a:br>
              <a:rPr lang="de-DE" sz="3100" dirty="0"/>
            </a:br>
            <a:r>
              <a:rPr lang="de-DE" sz="3100" dirty="0"/>
              <a:t>Virtual Reality (VR)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2596720"/>
            <a:ext cx="5411788" cy="3446688"/>
          </a:xfrm>
        </p:spPr>
        <p:txBody>
          <a:bodyPr>
            <a:normAutofit/>
          </a:bodyPr>
          <a:lstStyle/>
          <a:p>
            <a:r>
              <a:rPr lang="de-DE" sz="1900" dirty="0"/>
              <a:t>Im Flugzeug: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Vermittlung des Gefühls von Freiraum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Konzept für Fensterloses Fliegen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Probleme: Panische Bewegungen, Übelkeit</a:t>
            </a:r>
          </a:p>
          <a:p>
            <a:endParaRPr lang="de-DE" sz="1900" dirty="0"/>
          </a:p>
          <a:p>
            <a:r>
              <a:rPr lang="de-DE" sz="1900" dirty="0"/>
              <a:t>Im Reisebüro: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Dreidimensionaler Urlaubskatalog</a:t>
            </a:r>
          </a:p>
          <a:p>
            <a:endParaRPr lang="de-DE" sz="19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5585"/>
            <a:ext cx="5102578" cy="26857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4F5B39A-A4D7-4946-8DC8-3174ECB949B3}"/>
              </a:ext>
            </a:extLst>
          </p:cNvPr>
          <p:cNvSpPr txBox="1"/>
          <p:nvPr/>
        </p:nvSpPr>
        <p:spPr>
          <a:xfrm>
            <a:off x="6016978" y="4802650"/>
            <a:ext cx="36801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 dirty="0"/>
              <a:t>Quelle Emirates.</a:t>
            </a:r>
            <a:r>
              <a:rPr lang="de-DE" sz="800" dirty="0"/>
              <a:t> (14. 06 2020). https://www.innofrator.com/vr-machts-moeglich-schon-vor-dem-einsteigen-das-flugzeug-erkunden/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Vorteile: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Sicherheitsstandards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Kommunikationsmöglichkeiten für Reisende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Globale Systeme für </a:t>
            </a:r>
            <a:r>
              <a:rPr lang="de-DE" dirty="0" err="1"/>
              <a:t>Reisemittler</a:t>
            </a:r>
            <a:r>
              <a:rPr lang="de-DE" dirty="0"/>
              <a:t> und Leistungsanbieter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dirty="0"/>
              <a:t> Media als Werbe- und Informationsplattform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Transport wird angenehmer </a:t>
            </a:r>
          </a:p>
          <a:p>
            <a:endParaRPr lang="de-DE" dirty="0"/>
          </a:p>
          <a:p>
            <a:r>
              <a:rPr lang="de-DE" dirty="0"/>
              <a:t>Nachteile: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Unfaire Vergleichsportale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Sicherheitskamera">
            <a:extLst>
              <a:ext uri="{FF2B5EF4-FFF2-40B4-BE49-F238E27FC236}">
                <a16:creationId xmlns:a16="http://schemas.microsoft.com/office/drawing/2014/main" id="{11D91880-FAE0-457A-99F9-757AAD3C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032" y="2743199"/>
            <a:ext cx="574764" cy="574764"/>
          </a:xfrm>
          <a:prstGeom prst="rect">
            <a:avLst/>
          </a:prstGeom>
        </p:spPr>
      </p:pic>
      <p:pic>
        <p:nvPicPr>
          <p:cNvPr id="9" name="Grafik 8" descr="Drahtlos">
            <a:extLst>
              <a:ext uri="{FF2B5EF4-FFF2-40B4-BE49-F238E27FC236}">
                <a16:creationId xmlns:a16="http://schemas.microsoft.com/office/drawing/2014/main" id="{92E45382-686E-45ED-80BF-87A3F2BE2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853" y="3105316"/>
            <a:ext cx="490197" cy="490197"/>
          </a:xfrm>
          <a:prstGeom prst="rect">
            <a:avLst/>
          </a:prstGeom>
        </p:spPr>
      </p:pic>
      <p:pic>
        <p:nvPicPr>
          <p:cNvPr id="11" name="Grafik 10" descr="Chatblase">
            <a:extLst>
              <a:ext uri="{FF2B5EF4-FFF2-40B4-BE49-F238E27FC236}">
                <a16:creationId xmlns:a16="http://schemas.microsoft.com/office/drawing/2014/main" id="{E07CCA0F-9F00-43CE-92DC-E5033CA9E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8472" y="3063032"/>
            <a:ext cx="574764" cy="574764"/>
          </a:xfrm>
          <a:prstGeom prst="rect">
            <a:avLst/>
          </a:prstGeom>
        </p:spPr>
      </p:pic>
      <p:pic>
        <p:nvPicPr>
          <p:cNvPr id="13" name="Grafik 12" descr="Verbindungen">
            <a:extLst>
              <a:ext uri="{FF2B5EF4-FFF2-40B4-BE49-F238E27FC236}">
                <a16:creationId xmlns:a16="http://schemas.microsoft.com/office/drawing/2014/main" id="{BCCDC806-43FC-45F1-B340-FB3C3A593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7520" y="3260866"/>
            <a:ext cx="669293" cy="669293"/>
          </a:xfrm>
          <a:prstGeom prst="rect">
            <a:avLst/>
          </a:prstGeom>
        </p:spPr>
      </p:pic>
      <p:pic>
        <p:nvPicPr>
          <p:cNvPr id="15" name="Grafik 14" descr="Lehrer">
            <a:extLst>
              <a:ext uri="{FF2B5EF4-FFF2-40B4-BE49-F238E27FC236}">
                <a16:creationId xmlns:a16="http://schemas.microsoft.com/office/drawing/2014/main" id="{51B5D076-C342-411B-A0C0-48850B5D1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1096" y="3814668"/>
            <a:ext cx="669293" cy="669293"/>
          </a:xfrm>
          <a:prstGeom prst="rect">
            <a:avLst/>
          </a:prstGeom>
        </p:spPr>
      </p:pic>
      <p:pic>
        <p:nvPicPr>
          <p:cNvPr id="19" name="Grafik 18" descr="Ohrhörer">
            <a:extLst>
              <a:ext uri="{FF2B5EF4-FFF2-40B4-BE49-F238E27FC236}">
                <a16:creationId xmlns:a16="http://schemas.microsoft.com/office/drawing/2014/main" id="{12B0D3D8-3993-443C-94D1-34B3E6031A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3955" y="4200758"/>
            <a:ext cx="505159" cy="505159"/>
          </a:xfrm>
          <a:prstGeom prst="rect">
            <a:avLst/>
          </a:prstGeom>
        </p:spPr>
      </p:pic>
      <p:pic>
        <p:nvPicPr>
          <p:cNvPr id="21" name="Grafik 20" descr="Flugzeug">
            <a:extLst>
              <a:ext uri="{FF2B5EF4-FFF2-40B4-BE49-F238E27FC236}">
                <a16:creationId xmlns:a16="http://schemas.microsoft.com/office/drawing/2014/main" id="{1720EBB1-DA37-4C91-A3FF-1A786DBFAE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8796" y="4190895"/>
            <a:ext cx="505159" cy="505159"/>
          </a:xfrm>
          <a:prstGeom prst="rect">
            <a:avLst/>
          </a:prstGeom>
        </p:spPr>
      </p:pic>
      <p:pic>
        <p:nvPicPr>
          <p:cNvPr id="23" name="Grafik 22" descr="Drama">
            <a:extLst>
              <a:ext uri="{FF2B5EF4-FFF2-40B4-BE49-F238E27FC236}">
                <a16:creationId xmlns:a16="http://schemas.microsoft.com/office/drawing/2014/main" id="{2BA8C3EE-E53B-4C66-8013-C1282DB55D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9114" y="4193167"/>
            <a:ext cx="556099" cy="556099"/>
          </a:xfrm>
          <a:prstGeom prst="rect">
            <a:avLst/>
          </a:prstGeom>
        </p:spPr>
      </p:pic>
      <p:pic>
        <p:nvPicPr>
          <p:cNvPr id="25" name="Grafik 24" descr="Ausrufezeichen">
            <a:extLst>
              <a:ext uri="{FF2B5EF4-FFF2-40B4-BE49-F238E27FC236}">
                <a16:creationId xmlns:a16="http://schemas.microsoft.com/office/drawing/2014/main" id="{595A949F-6248-42EE-875D-F90D6DC4BC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6826" y="5409997"/>
            <a:ext cx="589423" cy="589423"/>
          </a:xfrm>
          <a:prstGeom prst="rect">
            <a:avLst/>
          </a:prstGeom>
        </p:spPr>
      </p:pic>
      <p:pic>
        <p:nvPicPr>
          <p:cNvPr id="27" name="Grafik 26" descr="Lupe">
            <a:extLst>
              <a:ext uri="{FF2B5EF4-FFF2-40B4-BE49-F238E27FC236}">
                <a16:creationId xmlns:a16="http://schemas.microsoft.com/office/drawing/2014/main" id="{15C3F033-385E-43D3-BA9F-020E5AE166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56216" y="5499192"/>
            <a:ext cx="505159" cy="505159"/>
          </a:xfrm>
          <a:prstGeom prst="rect">
            <a:avLst/>
          </a:prstGeom>
        </p:spPr>
      </p:pic>
      <p:pic>
        <p:nvPicPr>
          <p:cNvPr id="8" name="Grafik 7" descr="Gruppe">
            <a:extLst>
              <a:ext uri="{FF2B5EF4-FFF2-40B4-BE49-F238E27FC236}">
                <a16:creationId xmlns:a16="http://schemas.microsoft.com/office/drawing/2014/main" id="{6A4804D6-FF5F-4E5D-A7C2-A840FA3E44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87623" y="4985773"/>
            <a:ext cx="574764" cy="574764"/>
          </a:xfrm>
          <a:prstGeom prst="rect">
            <a:avLst/>
          </a:prstGeom>
        </p:spPr>
      </p:pic>
      <p:pic>
        <p:nvPicPr>
          <p:cNvPr id="12" name="Grafik 11" descr="Bett">
            <a:extLst>
              <a:ext uri="{FF2B5EF4-FFF2-40B4-BE49-F238E27FC236}">
                <a16:creationId xmlns:a16="http://schemas.microsoft.com/office/drawing/2014/main" id="{B6D9BD99-5355-40B3-B7A7-083FCC445BC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83772" y="4970921"/>
            <a:ext cx="574764" cy="574764"/>
          </a:xfrm>
          <a:prstGeom prst="rect">
            <a:avLst/>
          </a:prstGeom>
        </p:spPr>
      </p:pic>
      <p:pic>
        <p:nvPicPr>
          <p:cNvPr id="16" name="Grafik 15" descr="Trauriges Gesicht ohne Füllung">
            <a:extLst>
              <a:ext uri="{FF2B5EF4-FFF2-40B4-BE49-F238E27FC236}">
                <a16:creationId xmlns:a16="http://schemas.microsoft.com/office/drawing/2014/main" id="{CCCAFCB9-C009-4D47-9CEB-682098218B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01700" y="5445435"/>
            <a:ext cx="505159" cy="5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 und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381343"/>
            <a:ext cx="7543800" cy="365125"/>
          </a:xfrm>
        </p:spPr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436" y="5606846"/>
            <a:ext cx="1142245" cy="669925"/>
          </a:xfrm>
        </p:spPr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Systeme sorgen für reibungslosen Ablauf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Planungs- Dispositions- und Administrationssystemen planen Abläufe wie Flugzeugabfertigung oder </a:t>
            </a:r>
            <a:r>
              <a:rPr lang="de-DE" sz="1800" dirty="0" err="1"/>
              <a:t>Resourcenverteilung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Basisinfrastrukturdienste Steuern und überwachen Objekte auf dem Flughafengelände wie Fahrzeuge, Personen, Gepäck</a:t>
            </a:r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63" y="852229"/>
            <a:ext cx="5831418" cy="44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8388413-5DB6-4966-9F66-15442E3B3CD5}"/>
              </a:ext>
            </a:extLst>
          </p:cNvPr>
          <p:cNvSpPr txBox="1"/>
          <p:nvPr/>
        </p:nvSpPr>
        <p:spPr>
          <a:xfrm>
            <a:off x="5887875" y="5371894"/>
            <a:ext cx="387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Goecke, R., &amp; </a:t>
            </a:r>
            <a:r>
              <a:rPr lang="de-DE" sz="800" dirty="0" err="1"/>
              <a:t>Lindike</a:t>
            </a:r>
            <a:r>
              <a:rPr lang="de-DE" sz="800" dirty="0"/>
              <a:t>, M. (23. 05 2020).  https://www.tourismus-it.de/it-systeme/anbieter-systeme/11-22-im-am-flughafen</a:t>
            </a:r>
          </a:p>
        </p:txBody>
      </p:sp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Fluggesellschaften (</a:t>
            </a:r>
            <a:r>
              <a:rPr lang="de-DE" dirty="0" err="1"/>
              <a:t>Inflight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endParaRPr lang="de-DE" sz="1800" dirty="0"/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07" y="2224414"/>
            <a:ext cx="4854222" cy="30448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858933" y="5365879"/>
            <a:ext cx="375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Breitbild</PresentationFormat>
  <Paragraphs>207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Flughafen </vt:lpstr>
      <vt:lpstr>LeistungsanbieterSysteme Fluggesellschaften (Inflight) </vt:lpstr>
      <vt:lpstr>LeistungsanbieterSysteme Hotel und Gastronomie </vt:lpstr>
      <vt:lpstr>ReisemittlerSysteme Global Distribution System </vt:lpstr>
      <vt:lpstr>ReisemittlerSysteme Onlinebuchung </vt:lpstr>
      <vt:lpstr>ReisemittlerSysteme Privatvermittlung</vt:lpstr>
      <vt:lpstr>Marketing Managementsysteme Yield Management</vt:lpstr>
      <vt:lpstr>Systeme für Endkunden Social Media</vt:lpstr>
      <vt:lpstr>Systeme für Endkunden Vergleichsportale</vt:lpstr>
      <vt:lpstr>   Zukunftsaussichten und trends Virtual Reality (VR)   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20</cp:revision>
  <dcterms:created xsi:type="dcterms:W3CDTF">2020-07-05T00:02:54Z</dcterms:created>
  <dcterms:modified xsi:type="dcterms:W3CDTF">2020-07-08T15:17:25Z</dcterms:modified>
</cp:coreProperties>
</file>