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7" r:id="rId15"/>
    <p:sldId id="274" r:id="rId16"/>
    <p:sldId id="275" r:id="rId17"/>
    <p:sldId id="276" r:id="rId18"/>
    <p:sldId id="278" r:id="rId19"/>
    <p:sldId id="281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1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4B5-FC03-4B96-9D37-2241FB654AEA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58-A114-46EE-8080-C23787978AAE}" type="datetime1">
              <a:rPr lang="de-DE" smtClean="0"/>
              <a:t>04.07.2020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0561-ED05-49EC-A01E-3ADAC0822FC6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4B7-6DDC-40A5-8BEB-698907B28A60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7EB-5D97-4FC1-931B-37192B343EBB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33F-01F8-43CB-8E98-E03A0FBFF054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DADB-1BD1-490A-8AB6-B0996AFFEDA2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794-7D88-4C3D-BA67-16BAFF44C1AD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7B7-B2F2-4805-BF39-C472F6133B40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DF-9212-4C10-8189-B5291B3584C1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DB7-5FFD-487B-9233-F98D6E71071D}" type="datetime1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95-1055-4441-B122-EAC0313686F2}" type="datetime1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516-F456-460E-846D-F9341CEDD81D}" type="datetime1">
              <a:rPr lang="de-DE" smtClean="0"/>
              <a:t>04.07.2020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EB3-C457-4011-9591-7416EBA37EDD}" type="datetime1">
              <a:rPr lang="de-DE" smtClean="0"/>
              <a:t>04.07.2020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215-D984-4802-9EC0-C968E2E5F781}" type="datetime1">
              <a:rPr lang="de-DE" smtClean="0"/>
              <a:t>04.07.2020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E5A-A783-4807-A0C0-0B4AF47D9B61}" type="datetime1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E190-A6F7-4B0E-8A97-3C4D64A5A8A6}" type="datetime1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04.07.2020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image" Target="../media/image35.svg"/><Relationship Id="rId5" Type="http://schemas.openxmlformats.org/officeDocument/2006/relationships/image" Target="../media/image30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9.png"/><Relationship Id="rId9" Type="http://schemas.openxmlformats.org/officeDocument/2006/relationships/image" Target="../media/image5.sv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682" y="620722"/>
            <a:ext cx="3971902" cy="3028983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1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39" r="846"/>
          <a:stretch/>
        </p:blipFill>
        <p:spPr>
          <a:xfrm>
            <a:off x="557249" y="620722"/>
            <a:ext cx="6652247" cy="528683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Systeme sorgen für den reibungslosen Ablauf des Flughafenbetriebes</a:t>
            </a:r>
          </a:p>
          <a:p>
            <a:r>
              <a:rPr lang="de-DE" sz="1800" dirty="0"/>
              <a:t>Für die Planung von Abläufen wie etwa für die Flugzeugabfertigung sowohl kurz- als auch Langfristig, kommen Planungs- Dispositions- und Administrationssystemen zum Einsatz. </a:t>
            </a:r>
          </a:p>
          <a:p>
            <a:r>
              <a:rPr lang="de-DE" sz="1800" dirty="0"/>
              <a:t>Passagierleitsysteme betrachten auch Großflächig den verkehr um den Bereich des Flughafens</a:t>
            </a:r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917"/>
            <a:ext cx="5831418" cy="44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/>
              <a:t>Ausgebautes WLAN</a:t>
            </a:r>
          </a:p>
          <a:p>
            <a:r>
              <a:rPr lang="de-DE" sz="1800" dirty="0"/>
              <a:t>Moderne Kassensysteme wie zum Beispiel Gastrofix</a:t>
            </a:r>
          </a:p>
          <a:p>
            <a:r>
              <a:rPr lang="de-DE" sz="1800" dirty="0"/>
              <a:t>CRS zur Verbindung des Hotels mit externen Reisemittlern über ein Global Distribution System</a:t>
            </a:r>
          </a:p>
          <a:p>
            <a:r>
              <a:rPr lang="de-DE" sz="1800" dirty="0"/>
              <a:t>PMS: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In/Out, Zimmerplanung, Hotelshops (Einzelhandel) und Sicherheitsmanagement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Datensammlung ermöglicht </a:t>
            </a:r>
            <a:r>
              <a:rPr lang="de-DE" dirty="0" err="1"/>
              <a:t>Auswrtungen</a:t>
            </a:r>
            <a:r>
              <a:rPr lang="de-DE" dirty="0"/>
              <a:t> wie Beispielsweise Konsumverhalten </a:t>
            </a:r>
            <a:r>
              <a:rPr lang="de-DE"/>
              <a:t>des Kunden</a:t>
            </a:r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14" y="1053808"/>
            <a:ext cx="6102351" cy="44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Weltweit verzweigtes Netz verschiedener Reservierungssysteme </a:t>
            </a:r>
          </a:p>
          <a:p>
            <a:endParaRPr lang="de-DE" sz="1800" dirty="0"/>
          </a:p>
          <a:p>
            <a:r>
              <a:rPr lang="de-DE" sz="1800" dirty="0"/>
              <a:t>Weltweite Kommunikationszentrale</a:t>
            </a:r>
          </a:p>
          <a:p>
            <a:endParaRPr lang="de-DE" sz="1800" dirty="0"/>
          </a:p>
          <a:p>
            <a:r>
              <a:rPr lang="de-DE" sz="1800" dirty="0"/>
              <a:t>Hersteller: Amadeus, Sabre und </a:t>
            </a:r>
            <a:r>
              <a:rPr lang="de-DE" sz="1800" dirty="0" err="1"/>
              <a:t>Travelport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42" y="1320502"/>
            <a:ext cx="5915403" cy="214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Onlinebuchung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Flexsibel</a:t>
            </a:r>
            <a:r>
              <a:rPr lang="de-DE" dirty="0"/>
              <a:t> und anpassbar</a:t>
            </a:r>
          </a:p>
          <a:p>
            <a:r>
              <a:rPr lang="de-DE" dirty="0"/>
              <a:t>Decken alle Zahlungsmöglichkeiten ab</a:t>
            </a:r>
          </a:p>
          <a:p>
            <a:r>
              <a:rPr lang="de-DE" dirty="0"/>
              <a:t>Schnittstellen zu CMS , </a:t>
            </a:r>
            <a:r>
              <a:rPr lang="de-DE" dirty="0" err="1"/>
              <a:t>Buchungsplatformen</a:t>
            </a:r>
            <a:r>
              <a:rPr lang="de-DE" dirty="0"/>
              <a:t> wie TripAdvisor und </a:t>
            </a:r>
            <a:r>
              <a:rPr lang="de-DE" dirty="0" err="1"/>
              <a:t>Social</a:t>
            </a:r>
            <a:r>
              <a:rPr lang="de-DE" dirty="0"/>
              <a:t> Commerce wie Facebook oder Analysetools wie Google Analytics</a:t>
            </a:r>
          </a:p>
          <a:p>
            <a:r>
              <a:rPr lang="de-DE" dirty="0"/>
              <a:t>Vorteile: </a:t>
            </a:r>
            <a:r>
              <a:rPr lang="de-DE" dirty="0" err="1"/>
              <a:t>verfügbarkeit</a:t>
            </a:r>
            <a:r>
              <a:rPr lang="de-DE" dirty="0"/>
              <a:t>, </a:t>
            </a:r>
            <a:r>
              <a:rPr lang="de-DE" dirty="0" err="1"/>
              <a:t>vergleichbarkeit</a:t>
            </a:r>
            <a:endParaRPr lang="de-DE" dirty="0"/>
          </a:p>
          <a:p>
            <a:r>
              <a:rPr lang="de-DE" dirty="0"/>
              <a:t>Nachteil: fehlende Glaubwürdigkeit, Preisgeben Persönlicher Daten</a:t>
            </a:r>
          </a:p>
          <a:p>
            <a:r>
              <a:rPr lang="de-DE" dirty="0"/>
              <a:t>Beispielsysteme: </a:t>
            </a:r>
            <a:r>
              <a:rPr lang="de-DE" dirty="0" err="1"/>
              <a:t>TravelTainment</a:t>
            </a:r>
            <a:r>
              <a:rPr lang="de-DE" dirty="0"/>
              <a:t> IBE (Reisen), </a:t>
            </a:r>
            <a:r>
              <a:rPr lang="de-DE" dirty="0" err="1"/>
              <a:t>cruiseportal</a:t>
            </a:r>
            <a:r>
              <a:rPr lang="de-DE" dirty="0"/>
              <a:t> (Kreuzfahrten) und Sunny Cars (Mietwagen)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Vemittlung</a:t>
            </a:r>
            <a:r>
              <a:rPr lang="de-DE" dirty="0"/>
              <a:t> von privatem Wohneigentum an Gäste</a:t>
            </a:r>
          </a:p>
          <a:p>
            <a:r>
              <a:rPr lang="de-DE" dirty="0"/>
              <a:t>Besonders beliebt bei jungen Leuten </a:t>
            </a:r>
          </a:p>
          <a:p>
            <a:r>
              <a:rPr lang="de-DE" dirty="0"/>
              <a:t>Gebühr für Gastgeber: 3-5% </a:t>
            </a:r>
          </a:p>
          <a:p>
            <a:r>
              <a:rPr lang="de-DE" dirty="0"/>
              <a:t>Gebühr für Gäste 5-15%</a:t>
            </a:r>
          </a:p>
          <a:p>
            <a:r>
              <a:rPr lang="de-DE" dirty="0"/>
              <a:t>Im Januar 2020 wurden über 500 Millionen Unterkünfte in 220 Ländern Angeboten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907E792-366E-466D-9549-6B58C527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20" y="1034902"/>
            <a:ext cx="3000374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Der Nachfrage mit der Höchsten Zahlungsbereitschaft wird die höchste Priorität zugewiesen</a:t>
            </a:r>
          </a:p>
          <a:p>
            <a:r>
              <a:rPr lang="de-DE" dirty="0"/>
              <a:t>Elemente des </a:t>
            </a:r>
            <a:r>
              <a:rPr lang="de-DE" dirty="0" err="1"/>
              <a:t>Yield</a:t>
            </a:r>
            <a:r>
              <a:rPr lang="de-DE" dirty="0"/>
              <a:t> Managements: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Marktsegmentierung und Preisdifferenzierung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Nachfragelenkung im Zeitverlauf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Bildung und Einzelsteuerung von Buchungsklassen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Nesting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Verkehrsstrombezogene Buchungsklassensteuerung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Verkaufsursprungsbezogene Buchungsklassensteuerung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Prognosemodelle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Kreisdiagramm">
            <a:extLst>
              <a:ext uri="{FF2B5EF4-FFF2-40B4-BE49-F238E27FC236}">
                <a16:creationId xmlns:a16="http://schemas.microsoft.com/office/drawing/2014/main" id="{F50C43DB-DB22-4172-B7E4-6D45593B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911" y="3422105"/>
            <a:ext cx="352778" cy="352778"/>
          </a:xfrm>
          <a:prstGeom prst="rect">
            <a:avLst/>
          </a:prstGeom>
        </p:spPr>
      </p:pic>
      <p:pic>
        <p:nvPicPr>
          <p:cNvPr id="9" name="Grafik 8" descr="Balkendiagramm">
            <a:extLst>
              <a:ext uri="{FF2B5EF4-FFF2-40B4-BE49-F238E27FC236}">
                <a16:creationId xmlns:a16="http://schemas.microsoft.com/office/drawing/2014/main" id="{D316007B-FDCD-449D-984B-F2BFC49A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214" y="4233496"/>
            <a:ext cx="457199" cy="457199"/>
          </a:xfrm>
          <a:prstGeom prst="rect">
            <a:avLst/>
          </a:prstGeom>
        </p:spPr>
      </p:pic>
      <p:pic>
        <p:nvPicPr>
          <p:cNvPr id="11" name="Grafik 10" descr="Chevron Pfeile">
            <a:extLst>
              <a:ext uri="{FF2B5EF4-FFF2-40B4-BE49-F238E27FC236}">
                <a16:creationId xmlns:a16="http://schemas.microsoft.com/office/drawing/2014/main" id="{EB91DDED-5A38-4058-A998-AEB738EBE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9004" y="4783739"/>
            <a:ext cx="457200" cy="457200"/>
          </a:xfrm>
          <a:prstGeom prst="rect">
            <a:avLst/>
          </a:prstGeom>
        </p:spPr>
      </p:pic>
      <p:pic>
        <p:nvPicPr>
          <p:cNvPr id="13" name="Grafik 12" descr="Erdkugel Afrika und Europa">
            <a:extLst>
              <a:ext uri="{FF2B5EF4-FFF2-40B4-BE49-F238E27FC236}">
                <a16:creationId xmlns:a16="http://schemas.microsoft.com/office/drawing/2014/main" id="{CA9F9100-D939-4973-8344-B27D18E43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9004" y="5200992"/>
            <a:ext cx="457200" cy="457199"/>
          </a:xfrm>
          <a:prstGeom prst="rect">
            <a:avLst/>
          </a:prstGeom>
        </p:spPr>
      </p:pic>
      <p:pic>
        <p:nvPicPr>
          <p:cNvPr id="15" name="Grafik 14" descr="Hierarchie">
            <a:extLst>
              <a:ext uri="{FF2B5EF4-FFF2-40B4-BE49-F238E27FC236}">
                <a16:creationId xmlns:a16="http://schemas.microsoft.com/office/drawing/2014/main" id="{04B5772F-DD89-47D9-8554-F00491C0C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3230" y="4555140"/>
            <a:ext cx="457199" cy="457199"/>
          </a:xfrm>
          <a:prstGeom prst="rect">
            <a:avLst/>
          </a:prstGeom>
        </p:spPr>
      </p:pic>
      <p:pic>
        <p:nvPicPr>
          <p:cNvPr id="17" name="Grafik 16" descr="Geschäftswachstum">
            <a:extLst>
              <a:ext uri="{FF2B5EF4-FFF2-40B4-BE49-F238E27FC236}">
                <a16:creationId xmlns:a16="http://schemas.microsoft.com/office/drawing/2014/main" id="{CD9399CD-EE05-4666-BA95-9ECB1DC4B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0289" y="5486077"/>
            <a:ext cx="579856" cy="579856"/>
          </a:xfrm>
          <a:prstGeom prst="rect">
            <a:avLst/>
          </a:prstGeom>
        </p:spPr>
      </p:pic>
      <p:pic>
        <p:nvPicPr>
          <p:cNvPr id="21" name="Grafik 20" descr="Sanduhr">
            <a:extLst>
              <a:ext uri="{FF2B5EF4-FFF2-40B4-BE49-F238E27FC236}">
                <a16:creationId xmlns:a16="http://schemas.microsoft.com/office/drawing/2014/main" id="{B89E4BE3-8C1B-43A7-BDCC-90965C61ED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9896" y="3774883"/>
            <a:ext cx="352778" cy="352778"/>
          </a:xfrm>
          <a:prstGeom prst="rect">
            <a:avLst/>
          </a:prstGeom>
        </p:spPr>
      </p:pic>
      <p:pic>
        <p:nvPicPr>
          <p:cNvPr id="27" name="Grafik 26" descr="Bett">
            <a:extLst>
              <a:ext uri="{FF2B5EF4-FFF2-40B4-BE49-F238E27FC236}">
                <a16:creationId xmlns:a16="http://schemas.microsoft.com/office/drawing/2014/main" id="{F15F1696-053D-48D2-85BF-142DAF8D96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6765" y="4004897"/>
            <a:ext cx="457199" cy="457199"/>
          </a:xfrm>
          <a:prstGeom prst="rect">
            <a:avLst/>
          </a:prstGeom>
        </p:spPr>
      </p:pic>
      <p:pic>
        <p:nvPicPr>
          <p:cNvPr id="31" name="Grafik 30" descr="Kinder">
            <a:extLst>
              <a:ext uri="{FF2B5EF4-FFF2-40B4-BE49-F238E27FC236}">
                <a16:creationId xmlns:a16="http://schemas.microsoft.com/office/drawing/2014/main" id="{BEED96A5-3C40-4B76-B8C3-C6BCC640CF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7190" y="3952685"/>
            <a:ext cx="561622" cy="5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Übersicht für Waren oder Dienstleistungen welche nach bestimmten Kriterien wie zum Beispiel nach Preis sortiert sind</a:t>
            </a:r>
          </a:p>
          <a:p>
            <a:r>
              <a:rPr lang="de-DE" dirty="0"/>
              <a:t>Per Schnittstelle werden die Internetseiten der Händler mit dem Vergleichs Portal verknüpft.</a:t>
            </a:r>
          </a:p>
          <a:p>
            <a:r>
              <a:rPr lang="de-DE" dirty="0" err="1"/>
              <a:t>Durchnittliche</a:t>
            </a:r>
            <a:r>
              <a:rPr lang="de-DE" dirty="0"/>
              <a:t> Provision für Vermittlung 5-13%</a:t>
            </a:r>
          </a:p>
          <a:p>
            <a:r>
              <a:rPr lang="de-DE" dirty="0"/>
              <a:t>Verbraucherprobleme: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Premium Mitgliedschaften für Anbieter (kein fairer vergleich)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</a:t>
            </a:r>
            <a:r>
              <a:rPr lang="de-DE" dirty="0" err="1"/>
              <a:t>Firmenhirarchie</a:t>
            </a:r>
            <a:r>
              <a:rPr lang="de-DE" dirty="0"/>
              <a:t> wird bevorzugt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Überteuerte Angebote durch Aufpreise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22E517-CEDD-4E90-939D-0135D2C9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39" y="1513044"/>
            <a:ext cx="1452748" cy="1089561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BDD3FC-84B5-4E12-B0FC-CB3E11CB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60" y="1513044"/>
            <a:ext cx="2957080" cy="10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Storys und Live-Bilder sorgen für erhöhte Aufmerksamkeit auf Seiten des Kunden</a:t>
            </a:r>
          </a:p>
          <a:p>
            <a:r>
              <a:rPr lang="de-DE" dirty="0"/>
              <a:t>Werbeplattform für die Tourismusbranche</a:t>
            </a:r>
          </a:p>
          <a:p>
            <a:r>
              <a:rPr lang="de-DE" dirty="0"/>
              <a:t>2015 wurde in einer Umfrage Ferienhaus-Urlaubsanalyse ermittelt, dass unter 32,4 Prozent der Umfrageteilnehmer geteilte Inhalte auf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Platformen</a:t>
            </a:r>
            <a:r>
              <a:rPr lang="de-DE" dirty="0"/>
              <a:t> zur Wahl des Reiseziels geführt haben</a:t>
            </a:r>
          </a:p>
          <a:p>
            <a:r>
              <a:rPr lang="de-DE" dirty="0"/>
              <a:t>Andere an eigenen Erlebnissen teilhaben lassen</a:t>
            </a:r>
          </a:p>
          <a:p>
            <a:r>
              <a:rPr lang="de-DE" dirty="0"/>
              <a:t>Dadurch neue </a:t>
            </a:r>
            <a:r>
              <a:rPr lang="de-DE" dirty="0" err="1"/>
              <a:t>ideen</a:t>
            </a:r>
            <a:r>
              <a:rPr lang="de-DE" dirty="0"/>
              <a:t> für die eigene Urlaubsplanung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D10594-9187-421B-BD14-910C4580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5046"/>
            <a:ext cx="1089032" cy="108903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AFA8A5-2E85-452A-BE62-9839562C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01" y="1185046"/>
            <a:ext cx="1089033" cy="10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>
            <a:normAutofit fontScale="90000"/>
          </a:bodyPr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Virtual Reality (VR)</a:t>
            </a:r>
          </a:p>
          <a:p>
            <a:r>
              <a:rPr lang="de-DE" sz="1900" dirty="0"/>
              <a:t>Im Flugzeug: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Vermittlung des Gefühls von Freiraum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Konzept für Fensterloses Fliegen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Probleme: Panische Bewegungen, Übelkeit</a:t>
            </a:r>
          </a:p>
          <a:p>
            <a:endParaRPr lang="de-DE" sz="1900" dirty="0"/>
          </a:p>
          <a:p>
            <a:r>
              <a:rPr lang="de-DE" sz="1900" dirty="0"/>
              <a:t>Im Reisebüro: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Begutachtung des Reiseziels schon vor der Buchung möglich</a:t>
            </a:r>
          </a:p>
          <a:p>
            <a:endParaRPr lang="de-DE" sz="19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2411"/>
            <a:ext cx="5064125" cy="270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96186F5-BA6F-44BB-BB74-2B85A3D1C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0750"/>
            <a:ext cx="2644239" cy="13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5387-9777-49C3-880F-A8F702D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ABF1B-2724-43E9-9D67-0BB291BA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sz="4200" dirty="0"/>
              <a:t>Influencer: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Kanal zu einem bestimmten Thema auf </a:t>
            </a:r>
            <a:r>
              <a:rPr lang="de-DE" sz="3400" dirty="0" err="1"/>
              <a:t>Social</a:t>
            </a:r>
            <a:r>
              <a:rPr lang="de-DE" sz="3400" dirty="0"/>
              <a:t>-Media-Plattformen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Große Anzahl an Followern (Expertenstatus)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Werben im Auftrag von Firmen für bestimmte Produkte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900" dirty="0"/>
          </a:p>
          <a:p>
            <a:r>
              <a:rPr lang="de-DE" sz="4200" dirty="0" err="1"/>
              <a:t>Social</a:t>
            </a:r>
            <a:r>
              <a:rPr lang="de-DE" sz="4200" dirty="0"/>
              <a:t> Media Monitoring / </a:t>
            </a:r>
            <a:r>
              <a:rPr lang="de-DE" sz="4200" dirty="0" err="1"/>
              <a:t>Social</a:t>
            </a:r>
            <a:r>
              <a:rPr lang="de-DE" sz="4200" dirty="0"/>
              <a:t> Listening: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Unternehmen Lauschen auf </a:t>
            </a:r>
            <a:r>
              <a:rPr lang="de-DE" sz="3400" dirty="0" err="1"/>
              <a:t>Social</a:t>
            </a:r>
            <a:r>
              <a:rPr lang="de-DE" sz="3400" dirty="0"/>
              <a:t>-Media-Plattformen nach </a:t>
            </a:r>
            <a:r>
              <a:rPr lang="de-DE" sz="3400" dirty="0" err="1"/>
              <a:t>erwähnungen</a:t>
            </a:r>
            <a:r>
              <a:rPr lang="de-DE" sz="3400" dirty="0"/>
              <a:t> der eigenen Marke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Beim </a:t>
            </a:r>
            <a:r>
              <a:rPr lang="de-DE" sz="3400" dirty="0" err="1"/>
              <a:t>Social</a:t>
            </a:r>
            <a:r>
              <a:rPr lang="de-DE" sz="3400" dirty="0"/>
              <a:t> Monitoring stehen Kennzahlen wie Anzahl der Erwähnungen und interaktionsraten im Vordergrund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400" dirty="0"/>
              <a:t>Beim </a:t>
            </a:r>
            <a:r>
              <a:rPr lang="de-DE" sz="3400" dirty="0" err="1"/>
              <a:t>Social</a:t>
            </a:r>
            <a:r>
              <a:rPr lang="de-DE" sz="3400" dirty="0"/>
              <a:t> Listening geht es dann darum künftige Maßnahmen für die Zukunft festzulegen und die gesammelten Daten für neue Unternehmensstrategien einzusetzen.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DBEAFA-09FC-4054-B24E-CE446F2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747F7-0872-4D60-A337-C116A65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r>
              <a:rPr lang="de-DE" sz="5600" dirty="0"/>
              <a:t>Digitalisierung der Touristischen Wertschöpfungskette ist das Zentrale Ziel</a:t>
            </a:r>
          </a:p>
          <a:p>
            <a:r>
              <a:rPr lang="de-DE" sz="5600" dirty="0"/>
              <a:t>Steigerung der Wettbewerbsfähigkeit der Tourismusindustrie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5C8B-04A8-49C9-B7D2-B107CB8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800" dirty="0" err="1"/>
              <a:t>LeistungsanbieterSysteme</a:t>
            </a:r>
            <a:br>
              <a:rPr lang="de-DE" dirty="0"/>
            </a:br>
            <a:r>
              <a:rPr lang="de-DE" dirty="0"/>
              <a:t>Reiseveranstalter</a:t>
            </a:r>
            <a:br>
              <a:rPr lang="de-DE" dirty="0"/>
            </a:br>
            <a:endParaRPr lang="de-DE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4E494-596F-4F14-81EA-B16B01D0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/>
              <a:t>Einkaufssysteme: Einkauf von Leistungen wie z.B. Transport, Beherbergung oder Reiseführungen</a:t>
            </a:r>
          </a:p>
          <a:p>
            <a:r>
              <a:rPr lang="de-DE" sz="1800" dirty="0"/>
              <a:t>Produktionssysteme: Bündelung der Leistungen für die Saisonplanung</a:t>
            </a:r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C8BA4-BE69-4C6C-A5A3-0D1ED85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A0B0B-53DA-4BA1-97F9-F66D4D2F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731B5B-8652-4ED1-A5B1-70FE77F4D9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0710"/>
            <a:ext cx="5411788" cy="390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2A072CB-64B6-4D03-8F6E-23568264A1FF}"/>
              </a:ext>
            </a:extLst>
          </p:cNvPr>
          <p:cNvSpPr txBox="1"/>
          <p:nvPr/>
        </p:nvSpPr>
        <p:spPr>
          <a:xfrm>
            <a:off x="6009129" y="5202165"/>
            <a:ext cx="4139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 err="1"/>
              <a:t>Weithöner</a:t>
            </a:r>
            <a:r>
              <a:rPr lang="de-DE" sz="1000" dirty="0"/>
              <a:t>, U., &amp; Goecke, R. (15. 06 2020). </a:t>
            </a:r>
            <a:r>
              <a:rPr lang="de-DE" sz="1000" i="1" dirty="0"/>
              <a:t>www.tourismus-it.de</a:t>
            </a:r>
            <a:r>
              <a:rPr lang="de-DE" sz="1000" dirty="0"/>
              <a:t>. Von https://www.tourismus-it.de/it-systeme/anbieter-systeme/16-25-im-bei-reiseveranstaltern</a:t>
            </a:r>
          </a:p>
        </p:txBody>
      </p:sp>
    </p:spTree>
    <p:extLst>
      <p:ext uri="{BB962C8B-B14F-4D97-AF65-F5344CB8AC3E}">
        <p14:creationId xmlns:p14="http://schemas.microsoft.com/office/powerpoint/2010/main" val="1211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 err="1"/>
              <a:t>Inflight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endParaRPr lang="de-DE" sz="1800" dirty="0"/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A9B32B-67AB-44E0-8AE5-A604F30D6A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490023"/>
            <a:ext cx="3265467" cy="25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3116614"/>
            <a:ext cx="4656366" cy="269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7CF575-5247-42C2-96E4-2A191ECE560A}"/>
              </a:ext>
            </a:extLst>
          </p:cNvPr>
          <p:cNvSpPr txBox="1"/>
          <p:nvPr/>
        </p:nvSpPr>
        <p:spPr>
          <a:xfrm>
            <a:off x="8881989" y="774245"/>
            <a:ext cx="3640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Quelle: </a:t>
            </a:r>
            <a:r>
              <a:rPr lang="de-DE" sz="1000" i="1" dirty="0" err="1"/>
              <a:t>airliners</a:t>
            </a:r>
            <a:r>
              <a:rPr lang="de-DE" sz="1000" i="1" dirty="0"/>
              <a:t>.</a:t>
            </a:r>
            <a:r>
              <a:rPr lang="de-DE" sz="1000" dirty="0"/>
              <a:t> (26. 05 2020). Von https://www.airliners.de/air-berlin-lufthansa-inflight-internet-auch-lh-kontinentalflotte/22656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543444" y="5836195"/>
            <a:ext cx="37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Office PowerPoint</Application>
  <PresentationFormat>Breitbild</PresentationFormat>
  <Paragraphs>218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Reiseveranstalter </vt:lpstr>
      <vt:lpstr>LeistungsanbieterSysteme Inflight </vt:lpstr>
      <vt:lpstr>LeistungsanbieterSysteme Flughafen </vt:lpstr>
      <vt:lpstr>LeistungsanbieterSysteme Hotel und Gastronomie </vt:lpstr>
      <vt:lpstr>ReisemittlerSysteme Global Distribution System </vt:lpstr>
      <vt:lpstr>ReisemittlerSysteme Onlinebuchung </vt:lpstr>
      <vt:lpstr>ReisemittlerSysteme Privatvermittlung</vt:lpstr>
      <vt:lpstr>Marketing Managementsysteme Yield Management</vt:lpstr>
      <vt:lpstr>Systeme für Endkunden Vergleichsportale</vt:lpstr>
      <vt:lpstr>Systeme für Endkunden Social Media</vt:lpstr>
      <vt:lpstr>Zukunftsaussichten und trends  </vt:lpstr>
      <vt:lpstr>Zukunftsaussichten und trends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47</cp:revision>
  <dcterms:created xsi:type="dcterms:W3CDTF">2020-06-30T17:34:31Z</dcterms:created>
  <dcterms:modified xsi:type="dcterms:W3CDTF">2020-07-04T16:03:09Z</dcterms:modified>
</cp:coreProperties>
</file>