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211944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28391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4169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2323510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7010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426821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3093587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396671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110681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B3AE4D-D040-44A6-BEE5-FF4EE14F4D43}" type="datetimeFigureOut">
              <a:rPr lang="en-UG" smtClean="0"/>
              <a:t>09/08/2024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171387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3AE4D-D040-44A6-BEE5-FF4EE14F4D43}" type="datetimeFigureOut">
              <a:rPr lang="en-UG" smtClean="0"/>
              <a:t>09/08/2024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467775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3AE4D-D040-44A6-BEE5-FF4EE14F4D43}" type="datetimeFigureOut">
              <a:rPr lang="en-UG" smtClean="0"/>
              <a:t>09/08/2024</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349249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3AE4D-D040-44A6-BEE5-FF4EE14F4D43}" type="datetimeFigureOut">
              <a:rPr lang="en-UG" smtClean="0"/>
              <a:t>09/08/2024</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13198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3AE4D-D040-44A6-BEE5-FF4EE14F4D43}" type="datetimeFigureOut">
              <a:rPr lang="en-UG" smtClean="0"/>
              <a:t>09/08/2024</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5557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B3AE4D-D040-44A6-BEE5-FF4EE14F4D43}" type="datetimeFigureOut">
              <a:rPr lang="en-UG" smtClean="0"/>
              <a:t>09/08/2024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178959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B3AE4D-D040-44A6-BEE5-FF4EE14F4D43}" type="datetimeFigureOut">
              <a:rPr lang="en-UG" smtClean="0"/>
              <a:t>09/08/2024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DAC62002-7D9F-4352-AAEC-1B631A54E3E3}" type="slidenum">
              <a:rPr lang="en-UG" smtClean="0"/>
              <a:t>‹#›</a:t>
            </a:fld>
            <a:endParaRPr lang="en-UG"/>
          </a:p>
        </p:txBody>
      </p:sp>
    </p:spTree>
    <p:extLst>
      <p:ext uri="{BB962C8B-B14F-4D97-AF65-F5344CB8AC3E}">
        <p14:creationId xmlns:p14="http://schemas.microsoft.com/office/powerpoint/2010/main" val="28915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B3AE4D-D040-44A6-BEE5-FF4EE14F4D43}" type="datetimeFigureOut">
              <a:rPr lang="en-UG" smtClean="0"/>
              <a:t>09/08/2024</a:t>
            </a:fld>
            <a:endParaRPr lang="en-U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C62002-7D9F-4352-AAEC-1B631A54E3E3}" type="slidenum">
              <a:rPr lang="en-UG" smtClean="0"/>
              <a:t>‹#›</a:t>
            </a:fld>
            <a:endParaRPr lang="en-UG"/>
          </a:p>
        </p:txBody>
      </p:sp>
    </p:spTree>
    <p:extLst>
      <p:ext uri="{BB962C8B-B14F-4D97-AF65-F5344CB8AC3E}">
        <p14:creationId xmlns:p14="http://schemas.microsoft.com/office/powerpoint/2010/main" val="419341331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668151-0B08-4639-8BD3-A8D7E1282847}"/>
              </a:ext>
            </a:extLst>
          </p:cNvPr>
          <p:cNvSpPr>
            <a:spLocks noGrp="1"/>
          </p:cNvSpPr>
          <p:nvPr>
            <p:ph type="ctrTitle"/>
          </p:nvPr>
        </p:nvSpPr>
        <p:spPr/>
        <p:txBody>
          <a:bodyPr>
            <a:normAutofit fontScale="90000"/>
          </a:bodyPr>
          <a:lstStyle/>
          <a:p>
            <a:r>
              <a:rPr lang="en-US" b="1" dirty="0"/>
              <a:t>Take Home Project for Enterprise Business Analytics Module</a:t>
            </a:r>
            <a:r>
              <a:rPr lang="en-US" dirty="0"/>
              <a:t> </a:t>
            </a:r>
            <a:br>
              <a:rPr lang="en-US" dirty="0"/>
            </a:br>
            <a:endParaRPr lang="en-UG" dirty="0"/>
          </a:p>
        </p:txBody>
      </p:sp>
      <p:sp>
        <p:nvSpPr>
          <p:cNvPr id="5" name="Subtitle 4">
            <a:extLst>
              <a:ext uri="{FF2B5EF4-FFF2-40B4-BE49-F238E27FC236}">
                <a16:creationId xmlns:a16="http://schemas.microsoft.com/office/drawing/2014/main" id="{C6D8DE9E-6508-474A-821D-4E68E286EE7B}"/>
              </a:ext>
            </a:extLst>
          </p:cNvPr>
          <p:cNvSpPr>
            <a:spLocks noGrp="1"/>
          </p:cNvSpPr>
          <p:nvPr>
            <p:ph type="subTitle" idx="1"/>
          </p:nvPr>
        </p:nvSpPr>
        <p:spPr/>
        <p:txBody>
          <a:bodyPr>
            <a:normAutofit lnSpcReduction="10000"/>
          </a:bodyPr>
          <a:lstStyle/>
          <a:p>
            <a:r>
              <a:rPr lang="en-US" dirty="0"/>
              <a:t>By </a:t>
            </a:r>
          </a:p>
          <a:p>
            <a:r>
              <a:rPr lang="en-US" b="1" dirty="0"/>
              <a:t> SSEMWEZI BENJAMIN</a:t>
            </a:r>
            <a:endParaRPr lang="en-UG" dirty="0"/>
          </a:p>
          <a:p>
            <a:r>
              <a:rPr lang="en-US" b="1" dirty="0"/>
              <a:t>REG No: 2023-M132-21506</a:t>
            </a:r>
            <a:endParaRPr lang="en-UG" dirty="0"/>
          </a:p>
          <a:p>
            <a:endParaRPr lang="en-UG" dirty="0"/>
          </a:p>
        </p:txBody>
      </p:sp>
    </p:spTree>
    <p:extLst>
      <p:ext uri="{BB962C8B-B14F-4D97-AF65-F5344CB8AC3E}">
        <p14:creationId xmlns:p14="http://schemas.microsoft.com/office/powerpoint/2010/main" val="97570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D619-B77E-41D0-864E-C69E36BAD762}"/>
              </a:ext>
            </a:extLst>
          </p:cNvPr>
          <p:cNvSpPr>
            <a:spLocks noGrp="1"/>
          </p:cNvSpPr>
          <p:nvPr>
            <p:ph type="title"/>
          </p:nvPr>
        </p:nvSpPr>
        <p:spPr/>
        <p:txBody>
          <a:bodyPr/>
          <a:lstStyle/>
          <a:p>
            <a:r>
              <a:rPr lang="en-US" b="1" dirty="0"/>
              <a:t>Data </a:t>
            </a:r>
            <a:r>
              <a:rPr lang="en-US" b="1" dirty="0" err="1"/>
              <a:t>Intergration</a:t>
            </a:r>
            <a:endParaRPr lang="en-UG" b="1" dirty="0"/>
          </a:p>
        </p:txBody>
      </p:sp>
      <p:sp>
        <p:nvSpPr>
          <p:cNvPr id="4" name="Rectangle 1">
            <a:extLst>
              <a:ext uri="{FF2B5EF4-FFF2-40B4-BE49-F238E27FC236}">
                <a16:creationId xmlns:a16="http://schemas.microsoft.com/office/drawing/2014/main" id="{273A7A5F-0553-4E5E-8DBE-1AFC8E898091}"/>
              </a:ext>
            </a:extLst>
          </p:cNvPr>
          <p:cNvSpPr>
            <a:spLocks noGrp="1" noChangeArrowheads="1"/>
          </p:cNvSpPr>
          <p:nvPr>
            <p:ph idx="1"/>
          </p:nvPr>
        </p:nvSpPr>
        <p:spPr bwMode="auto">
          <a:xfrm>
            <a:off x="565266" y="1942479"/>
            <a:ext cx="9617826" cy="354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1600" b="1" i="0" u="none" strike="noStrike" cap="none" normalizeH="0" baseline="0" dirty="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Rationale for Integration</a:t>
            </a:r>
            <a:endParaRPr kumimoji="0" lang="en-US" altLang="en-UG" sz="1400" b="0" i="1"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1200" b="0" i="0" u="none" strike="noStrike" cap="none" normalizeH="0" baseline="0" dirty="0">
                <a:ln>
                  <a:noFill/>
                </a:ln>
                <a:solidFill>
                  <a:schemeClr val="tx1"/>
                </a:solidFill>
                <a:effectLst/>
                <a:latin typeface="Book Antiqua" panose="02040602050305030304" pitchFamily="18" charset="0"/>
                <a:ea typeface="Times New Roman" panose="02020603050405020304" pitchFamily="18" charset="0"/>
              </a:rPr>
              <a:t>Integrating additional socio-economic indicators such as education and healthcare expenditure with the original dataset provides a more comprehensive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1200" b="0" i="0" u="none" strike="noStrike" cap="none" normalizeH="0" baseline="0" dirty="0">
                <a:ln>
                  <a:noFill/>
                </a:ln>
                <a:solidFill>
                  <a:schemeClr val="tx1"/>
                </a:solidFill>
                <a:effectLst/>
                <a:latin typeface="Book Antiqua" panose="02040602050305030304" pitchFamily="18" charset="0"/>
                <a:ea typeface="Times New Roman" panose="02020603050405020304" pitchFamily="18" charset="0"/>
              </a:rPr>
              <a:t> view of a country's socio-economic status. This integration allows for deeper analysis and insights into how various factors like education and healthcare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1200" b="0" i="0" u="none" strike="noStrike" cap="none" normalizeH="0" baseline="0" dirty="0">
                <a:ln>
                  <a:noFill/>
                </a:ln>
                <a:solidFill>
                  <a:schemeClr val="tx1"/>
                </a:solidFill>
                <a:effectLst/>
                <a:latin typeface="Book Antiqua" panose="02040602050305030304" pitchFamily="18" charset="0"/>
                <a:ea typeface="Times New Roman" panose="02020603050405020304" pitchFamily="18" charset="0"/>
              </a:rPr>
              <a:t> influence economic indicators such as GDP, unemployment, and life expectancy.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G" sz="1100" b="0" i="1"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1600" b="1" i="0" u="none" strike="noStrike" cap="none" normalizeH="0" baseline="0" dirty="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Process of Data Integration</a:t>
            </a:r>
            <a:endParaRPr kumimoji="0" lang="en-US" altLang="en-UG" sz="1100" b="0" i="1"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G" sz="1200" b="1"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Data Preparation</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Created a smaller dataset with relevant additional indicators.</a:t>
            </a:r>
            <a:endParaRPr kumimoji="0" lang="en-US" altLang="en-UG"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G" sz="1200" b="1"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Loading Datasets</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Loaded both the original and smaller datasets into R.</a:t>
            </a:r>
            <a:endParaRPr kumimoji="0" lang="en-US" altLang="en-UG"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G" sz="1200" b="1"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Merging Datasets</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Merged the datasets using common keys (</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Courier New" panose="02070309020205020404" pitchFamily="49" charset="0"/>
              </a:rPr>
              <a:t>Country Name</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and </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Courier New" panose="02070309020205020404" pitchFamily="49" charset="0"/>
              </a:rPr>
              <a:t>Year</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G"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1600" b="1" i="0" u="none" strike="noStrike" cap="none" normalizeH="0" baseline="0" dirty="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Challenges Faced</a:t>
            </a:r>
            <a:endParaRPr kumimoji="0" lang="en-US" altLang="en-UG" sz="1400" b="0" i="1"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G" sz="1200" b="1"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Data Alignment</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Ensuring that the keys used for merging (country names and years) are consistent across both datasets.</a:t>
            </a:r>
            <a:endParaRPr kumimoji="0" lang="en-US" altLang="en-UG"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G" sz="1200" b="1"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Handling Missing Values</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The smaller dataset might not have data for all countries and years present in the original dataset, resulting in missing values after the merge.</a:t>
            </a:r>
            <a:endParaRPr kumimoji="0" lang="en-US" altLang="en-UG"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G" sz="1200" b="1"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Data Consistency</a:t>
            </a:r>
            <a:r>
              <a:rPr kumimoji="0" lang="en-US" altLang="en-UG" sz="1200" b="0" i="0" u="none" strike="noStrike" cap="none" normalizeH="0" baseline="0" dirty="0">
                <a:ln>
                  <a:noFill/>
                </a:ln>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Ensuring that the data formats and types are consistent across datasets to avoid integration issues.</a:t>
            </a:r>
            <a:endParaRPr kumimoji="0" lang="en-US" altLang="en-UG"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130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9534-919F-42B6-8C45-19A4B00FC0C0}"/>
              </a:ext>
            </a:extLst>
          </p:cNvPr>
          <p:cNvSpPr>
            <a:spLocks noGrp="1"/>
          </p:cNvSpPr>
          <p:nvPr>
            <p:ph type="title"/>
          </p:nvPr>
        </p:nvSpPr>
        <p:spPr/>
        <p:txBody>
          <a:bodyPr/>
          <a:lstStyle/>
          <a:p>
            <a:r>
              <a:rPr lang="en-US" b="1" dirty="0"/>
              <a:t>Data </a:t>
            </a:r>
            <a:r>
              <a:rPr lang="en-US" b="1" dirty="0" err="1"/>
              <a:t>intergration</a:t>
            </a:r>
            <a:r>
              <a:rPr lang="en-US" b="1" dirty="0"/>
              <a:t> in R</a:t>
            </a:r>
            <a:endParaRPr lang="en-UG" b="1" dirty="0"/>
          </a:p>
        </p:txBody>
      </p:sp>
      <p:pic>
        <p:nvPicPr>
          <p:cNvPr id="4" name="Content Placeholder 3">
            <a:extLst>
              <a:ext uri="{FF2B5EF4-FFF2-40B4-BE49-F238E27FC236}">
                <a16:creationId xmlns:a16="http://schemas.microsoft.com/office/drawing/2014/main" id="{1D779A1C-DF77-4C83-8732-0C33CE7ABB42}"/>
              </a:ext>
            </a:extLst>
          </p:cNvPr>
          <p:cNvPicPr>
            <a:picLocks noGrp="1"/>
          </p:cNvPicPr>
          <p:nvPr>
            <p:ph idx="1"/>
          </p:nvPr>
        </p:nvPicPr>
        <p:blipFill>
          <a:blip r:embed="rId2"/>
          <a:stretch>
            <a:fillRect/>
          </a:stretch>
        </p:blipFill>
        <p:spPr>
          <a:xfrm>
            <a:off x="838200" y="1809000"/>
            <a:ext cx="6418995" cy="4351338"/>
          </a:xfrm>
          <a:prstGeom prst="rect">
            <a:avLst/>
          </a:prstGeom>
        </p:spPr>
      </p:pic>
    </p:spTree>
    <p:extLst>
      <p:ext uri="{BB962C8B-B14F-4D97-AF65-F5344CB8AC3E}">
        <p14:creationId xmlns:p14="http://schemas.microsoft.com/office/powerpoint/2010/main" val="88572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B119-2EAE-4CB0-8D43-B509D75E8E9D}"/>
              </a:ext>
            </a:extLst>
          </p:cNvPr>
          <p:cNvSpPr>
            <a:spLocks noGrp="1"/>
          </p:cNvSpPr>
          <p:nvPr>
            <p:ph type="title"/>
          </p:nvPr>
        </p:nvSpPr>
        <p:spPr>
          <a:xfrm>
            <a:off x="710585" y="210589"/>
            <a:ext cx="8596668" cy="1320800"/>
          </a:xfrm>
        </p:spPr>
        <p:txBody>
          <a:bodyPr>
            <a:normAutofit fontScale="90000"/>
          </a:bodyPr>
          <a:lstStyle/>
          <a:p>
            <a:r>
              <a:rPr lang="en-US" b="1" dirty="0"/>
              <a:t>Summary of statistics and data visualization</a:t>
            </a:r>
            <a:br>
              <a:rPr lang="en-UG" dirty="0"/>
            </a:br>
            <a:br>
              <a:rPr lang="en-UG" dirty="0"/>
            </a:br>
            <a:endParaRPr lang="en-UG" dirty="0"/>
          </a:p>
        </p:txBody>
      </p:sp>
      <p:sp>
        <p:nvSpPr>
          <p:cNvPr id="3" name="Content Placeholder 2">
            <a:extLst>
              <a:ext uri="{FF2B5EF4-FFF2-40B4-BE49-F238E27FC236}">
                <a16:creationId xmlns:a16="http://schemas.microsoft.com/office/drawing/2014/main" id="{6F395102-07E8-49B7-8716-F955C7E68030}"/>
              </a:ext>
            </a:extLst>
          </p:cNvPr>
          <p:cNvSpPr>
            <a:spLocks noGrp="1"/>
          </p:cNvSpPr>
          <p:nvPr>
            <p:ph idx="1"/>
          </p:nvPr>
        </p:nvSpPr>
        <p:spPr>
          <a:xfrm>
            <a:off x="838200" y="714895"/>
            <a:ext cx="10515600" cy="5462068"/>
          </a:xfrm>
        </p:spPr>
        <p:txBody>
          <a:bodyPr/>
          <a:lstStyle/>
          <a:p>
            <a:r>
              <a:rPr lang="en-US" sz="2400" b="1" dirty="0" err="1"/>
              <a:t>Barplot</a:t>
            </a:r>
            <a:r>
              <a:rPr lang="en-US" sz="2400" b="1" dirty="0"/>
              <a:t> representing number of countries by income group and region</a:t>
            </a:r>
            <a:endParaRPr lang="en-UG" sz="2400" dirty="0"/>
          </a:p>
          <a:p>
            <a:endParaRPr lang="en-UG" dirty="0"/>
          </a:p>
        </p:txBody>
      </p:sp>
      <p:pic>
        <p:nvPicPr>
          <p:cNvPr id="4" name="Picture 3">
            <a:extLst>
              <a:ext uri="{FF2B5EF4-FFF2-40B4-BE49-F238E27FC236}">
                <a16:creationId xmlns:a16="http://schemas.microsoft.com/office/drawing/2014/main" id="{48047BE2-37BF-4B52-8591-9CF7FD5495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2473" y="1459317"/>
            <a:ext cx="7134225" cy="4730115"/>
          </a:xfrm>
          <a:prstGeom prst="rect">
            <a:avLst/>
          </a:prstGeom>
          <a:noFill/>
          <a:ln>
            <a:noFill/>
          </a:ln>
        </p:spPr>
      </p:pic>
    </p:spTree>
    <p:extLst>
      <p:ext uri="{BB962C8B-B14F-4D97-AF65-F5344CB8AC3E}">
        <p14:creationId xmlns:p14="http://schemas.microsoft.com/office/powerpoint/2010/main" val="244868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3C2E-4545-4F6B-A7CE-A85865632203}"/>
              </a:ext>
            </a:extLst>
          </p:cNvPr>
          <p:cNvSpPr>
            <a:spLocks noGrp="1"/>
          </p:cNvSpPr>
          <p:nvPr>
            <p:ph type="title"/>
          </p:nvPr>
        </p:nvSpPr>
        <p:spPr/>
        <p:txBody>
          <a:bodyPr/>
          <a:lstStyle/>
          <a:p>
            <a:r>
              <a:rPr lang="en-UG" b="1" i="1" dirty="0"/>
              <a:t>General Observations</a:t>
            </a:r>
            <a:br>
              <a:rPr lang="en-UG" sz="4000" b="1" i="1" dirty="0"/>
            </a:br>
            <a:endParaRPr lang="en-UG" dirty="0"/>
          </a:p>
        </p:txBody>
      </p:sp>
      <p:sp>
        <p:nvSpPr>
          <p:cNvPr id="3" name="Content Placeholder 2">
            <a:extLst>
              <a:ext uri="{FF2B5EF4-FFF2-40B4-BE49-F238E27FC236}">
                <a16:creationId xmlns:a16="http://schemas.microsoft.com/office/drawing/2014/main" id="{ECD75B25-C63B-4E07-A5E6-54FDD015840A}"/>
              </a:ext>
            </a:extLst>
          </p:cNvPr>
          <p:cNvSpPr>
            <a:spLocks noGrp="1"/>
          </p:cNvSpPr>
          <p:nvPr>
            <p:ph idx="1"/>
          </p:nvPr>
        </p:nvSpPr>
        <p:spPr/>
        <p:txBody>
          <a:bodyPr>
            <a:normAutofit fontScale="85000" lnSpcReduction="20000"/>
          </a:bodyPr>
          <a:lstStyle/>
          <a:p>
            <a:pPr lvl="0"/>
            <a:r>
              <a:rPr lang="en-UG" b="1" dirty="0"/>
              <a:t>Income Group Distribution Over Time</a:t>
            </a:r>
            <a:r>
              <a:rPr lang="en-UG" dirty="0"/>
              <a:t>:</a:t>
            </a:r>
          </a:p>
          <a:p>
            <a:pPr lvl="1"/>
            <a:r>
              <a:rPr lang="en-UG" dirty="0"/>
              <a:t>Across all regions, there is a noticeable trend of countries transitioning from low income to lower middle income and from lower middle income to upper middle income over the years.</a:t>
            </a:r>
            <a:endParaRPr lang="en-UG" sz="2000" dirty="0"/>
          </a:p>
          <a:p>
            <a:pPr lvl="1"/>
            <a:r>
              <a:rPr lang="en-UG" dirty="0"/>
              <a:t>High income (OECD and </a:t>
            </a:r>
            <a:r>
              <a:rPr lang="en-UG" dirty="0" err="1"/>
              <a:t>nonOECD</a:t>
            </a:r>
            <a:r>
              <a:rPr lang="en-UG" dirty="0"/>
              <a:t>) countries remain relatively stable, indicating that countries in these groups have maintained their economic status.</a:t>
            </a:r>
            <a:endParaRPr lang="en-UG" sz="2000" dirty="0"/>
          </a:p>
          <a:p>
            <a:pPr lvl="0"/>
            <a:r>
              <a:rPr lang="en-UG" b="1" dirty="0"/>
              <a:t>Regional Economic Development</a:t>
            </a:r>
            <a:r>
              <a:rPr lang="en-UG" dirty="0"/>
              <a:t>:</a:t>
            </a:r>
          </a:p>
          <a:p>
            <a:pPr lvl="1"/>
            <a:r>
              <a:rPr lang="en-UG" b="1" dirty="0"/>
              <a:t>East Asia &amp; Pacific</a:t>
            </a:r>
            <a:r>
              <a:rPr lang="en-UG" dirty="0"/>
              <a:t> and </a:t>
            </a:r>
            <a:r>
              <a:rPr lang="en-UG" b="1" dirty="0"/>
              <a:t>Europe &amp; Central Asia</a:t>
            </a:r>
            <a:r>
              <a:rPr lang="en-UG" dirty="0"/>
              <a:t> show significant economic development, with an increasing number of countries moving to higher income groups over the years.</a:t>
            </a:r>
            <a:endParaRPr lang="en-UG" sz="2000" dirty="0"/>
          </a:p>
          <a:p>
            <a:pPr lvl="1"/>
            <a:r>
              <a:rPr lang="en-UG" b="1" dirty="0"/>
              <a:t>Sub-Saharan Africa</a:t>
            </a:r>
            <a:r>
              <a:rPr lang="en-UG" dirty="0"/>
              <a:t> remains predominantly low income, although there is a slight increase in lower middle income countries, indicating gradual economic development.</a:t>
            </a:r>
            <a:endParaRPr lang="en-UG" sz="2000" dirty="0"/>
          </a:p>
          <a:p>
            <a:pPr lvl="1"/>
            <a:r>
              <a:rPr lang="en-UG" b="1" dirty="0"/>
              <a:t>South Asia</a:t>
            </a:r>
            <a:r>
              <a:rPr lang="en-UG" dirty="0"/>
              <a:t> shows a similar trend of economic improvement, with a shift from low income to lower middle income.</a:t>
            </a:r>
            <a:endParaRPr lang="en-UG" sz="2000" dirty="0"/>
          </a:p>
          <a:p>
            <a:pPr lvl="0"/>
            <a:r>
              <a:rPr lang="en-UG" b="1" dirty="0"/>
              <a:t>Stability in High-Income Regions</a:t>
            </a:r>
            <a:r>
              <a:rPr lang="en-UG" dirty="0"/>
              <a:t>:</a:t>
            </a:r>
          </a:p>
          <a:p>
            <a:pPr lvl="1"/>
            <a:r>
              <a:rPr lang="en-UG" dirty="0"/>
              <a:t>Regions like </a:t>
            </a:r>
            <a:r>
              <a:rPr lang="en-UG" b="1" dirty="0"/>
              <a:t>North America</a:t>
            </a:r>
            <a:r>
              <a:rPr lang="en-UG" dirty="0"/>
              <a:t> and parts of </a:t>
            </a:r>
            <a:r>
              <a:rPr lang="en-UG" b="1" dirty="0"/>
              <a:t>Europe &amp; Central Asia</a:t>
            </a:r>
            <a:r>
              <a:rPr lang="en-UG" dirty="0"/>
              <a:t> show stability in their high-income status, reflecting sustained economic prosperity.</a:t>
            </a:r>
            <a:endParaRPr lang="en-UG" sz="2000" dirty="0"/>
          </a:p>
          <a:p>
            <a:endParaRPr lang="en-UG" dirty="0"/>
          </a:p>
        </p:txBody>
      </p:sp>
    </p:spTree>
    <p:extLst>
      <p:ext uri="{BB962C8B-B14F-4D97-AF65-F5344CB8AC3E}">
        <p14:creationId xmlns:p14="http://schemas.microsoft.com/office/powerpoint/2010/main" val="1255056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9119-F78C-4CB0-B2F4-D454753ACC59}"/>
              </a:ext>
            </a:extLst>
          </p:cNvPr>
          <p:cNvSpPr>
            <a:spLocks noGrp="1"/>
          </p:cNvSpPr>
          <p:nvPr>
            <p:ph type="title"/>
          </p:nvPr>
        </p:nvSpPr>
        <p:spPr/>
        <p:txBody>
          <a:bodyPr>
            <a:normAutofit/>
          </a:bodyPr>
          <a:lstStyle/>
          <a:p>
            <a:r>
              <a:rPr lang="en-US" sz="3600" b="1" dirty="0"/>
              <a:t>Boxplot showing Birth rate by Region and Income group</a:t>
            </a:r>
            <a:endParaRPr lang="en-UG" sz="3600" b="1" dirty="0"/>
          </a:p>
        </p:txBody>
      </p:sp>
      <p:pic>
        <p:nvPicPr>
          <p:cNvPr id="4" name="Content Placeholder 3">
            <a:extLst>
              <a:ext uri="{FF2B5EF4-FFF2-40B4-BE49-F238E27FC236}">
                <a16:creationId xmlns:a16="http://schemas.microsoft.com/office/drawing/2014/main" id="{875BCA97-3C10-40DE-A74A-BE7A489A378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80655" y="1862051"/>
            <a:ext cx="7448203" cy="4386349"/>
          </a:xfrm>
          <a:prstGeom prst="rect">
            <a:avLst/>
          </a:prstGeom>
          <a:noFill/>
          <a:ln>
            <a:noFill/>
          </a:ln>
        </p:spPr>
      </p:pic>
    </p:spTree>
    <p:extLst>
      <p:ext uri="{BB962C8B-B14F-4D97-AF65-F5344CB8AC3E}">
        <p14:creationId xmlns:p14="http://schemas.microsoft.com/office/powerpoint/2010/main" val="14667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E43A-7E83-4B54-9DEF-A6AB9845FD50}"/>
              </a:ext>
            </a:extLst>
          </p:cNvPr>
          <p:cNvSpPr>
            <a:spLocks noGrp="1"/>
          </p:cNvSpPr>
          <p:nvPr>
            <p:ph type="title"/>
          </p:nvPr>
        </p:nvSpPr>
        <p:spPr/>
        <p:txBody>
          <a:bodyPr/>
          <a:lstStyle/>
          <a:p>
            <a:r>
              <a:rPr lang="en-UG" b="1" dirty="0"/>
              <a:t>General Observations</a:t>
            </a:r>
            <a:br>
              <a:rPr lang="en-UG" sz="4000" b="1" i="1" dirty="0"/>
            </a:br>
            <a:endParaRPr lang="en-UG" dirty="0"/>
          </a:p>
        </p:txBody>
      </p:sp>
      <p:sp>
        <p:nvSpPr>
          <p:cNvPr id="3" name="Content Placeholder 2">
            <a:extLst>
              <a:ext uri="{FF2B5EF4-FFF2-40B4-BE49-F238E27FC236}">
                <a16:creationId xmlns:a16="http://schemas.microsoft.com/office/drawing/2014/main" id="{C94DA6BE-6566-4091-909A-6415B260CB10}"/>
              </a:ext>
            </a:extLst>
          </p:cNvPr>
          <p:cNvSpPr>
            <a:spLocks noGrp="1"/>
          </p:cNvSpPr>
          <p:nvPr>
            <p:ph idx="1"/>
          </p:nvPr>
        </p:nvSpPr>
        <p:spPr/>
        <p:txBody>
          <a:bodyPr>
            <a:normAutofit fontScale="85000" lnSpcReduction="20000"/>
          </a:bodyPr>
          <a:lstStyle/>
          <a:p>
            <a:pPr lvl="0"/>
            <a:r>
              <a:rPr lang="en-UG" b="1" dirty="0"/>
              <a:t>Income Groups</a:t>
            </a:r>
            <a:r>
              <a:rPr lang="en-UG" dirty="0"/>
              <a:t>:</a:t>
            </a:r>
          </a:p>
          <a:p>
            <a:pPr lvl="1"/>
            <a:r>
              <a:rPr lang="en-UG" dirty="0"/>
              <a:t>High income groups (both </a:t>
            </a:r>
            <a:r>
              <a:rPr lang="en-UG" dirty="0" err="1"/>
              <a:t>nonOECD</a:t>
            </a:r>
            <a:r>
              <a:rPr lang="en-UG" dirty="0"/>
              <a:t> and OECD) consistently show lower birth rates across all regions, reflecting lower fertility rates typical of more developed economies.</a:t>
            </a:r>
            <a:endParaRPr lang="en-UG" sz="2000" dirty="0"/>
          </a:p>
          <a:p>
            <a:pPr lvl="1"/>
            <a:r>
              <a:rPr lang="en-UG" dirty="0"/>
              <a:t>Low income groups have the highest birth rates, especially in regions like Sub-Saharan Africa and South Asia.</a:t>
            </a:r>
            <a:endParaRPr lang="en-UG" sz="2000" dirty="0"/>
          </a:p>
          <a:p>
            <a:pPr lvl="1"/>
            <a:r>
              <a:rPr lang="en-UG" dirty="0"/>
              <a:t>As income increases from low to lower middle and upper middle, birth rates tend to decrease, reflecting the demographic transition theory.</a:t>
            </a:r>
            <a:endParaRPr lang="en-UG" sz="2000" dirty="0"/>
          </a:p>
          <a:p>
            <a:pPr lvl="0"/>
            <a:r>
              <a:rPr lang="en-UG" b="1" dirty="0"/>
              <a:t>Regional Differences</a:t>
            </a:r>
            <a:r>
              <a:rPr lang="en-UG" dirty="0"/>
              <a:t>:</a:t>
            </a:r>
          </a:p>
          <a:p>
            <a:pPr lvl="1"/>
            <a:r>
              <a:rPr lang="en-UG" dirty="0"/>
              <a:t>Sub-Saharan Africa and South Asia show the highest birth rates, particularly in low and lower middle income groups.</a:t>
            </a:r>
            <a:endParaRPr lang="en-UG" sz="2000" dirty="0"/>
          </a:p>
          <a:p>
            <a:pPr lvl="1"/>
            <a:r>
              <a:rPr lang="en-UG" dirty="0"/>
              <a:t>Regions like North America and parts of Europe &amp; Central Asia show lower birth rates across all income groups, consistent with trends in more developed regions.</a:t>
            </a:r>
            <a:endParaRPr lang="en-US" dirty="0"/>
          </a:p>
          <a:p>
            <a:pPr lvl="1"/>
            <a:r>
              <a:rPr lang="en-UG" dirty="0"/>
              <a:t>Middle East &amp; North Africa, and Latin America &amp; Caribbean show significant variability in birth rates across different income groups, indicating diverse demographic patterns within these regions</a:t>
            </a:r>
          </a:p>
        </p:txBody>
      </p:sp>
    </p:spTree>
    <p:extLst>
      <p:ext uri="{BB962C8B-B14F-4D97-AF65-F5344CB8AC3E}">
        <p14:creationId xmlns:p14="http://schemas.microsoft.com/office/powerpoint/2010/main" val="424926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059-EAE4-404D-AD30-0E34A507571A}"/>
              </a:ext>
            </a:extLst>
          </p:cNvPr>
          <p:cNvSpPr>
            <a:spLocks noGrp="1"/>
          </p:cNvSpPr>
          <p:nvPr>
            <p:ph type="title"/>
          </p:nvPr>
        </p:nvSpPr>
        <p:spPr>
          <a:xfrm>
            <a:off x="677684" y="385156"/>
            <a:ext cx="8596668" cy="762000"/>
          </a:xfrm>
        </p:spPr>
        <p:txBody>
          <a:bodyPr>
            <a:normAutofit fontScale="90000"/>
          </a:bodyPr>
          <a:lstStyle/>
          <a:p>
            <a:r>
              <a:rPr lang="en-UG" b="1" dirty="0"/>
              <a:t>Birth Rates and Death Rates per Region</a:t>
            </a:r>
            <a:r>
              <a:rPr lang="en-UG" dirty="0"/>
              <a:t>:</a:t>
            </a:r>
            <a:br>
              <a:rPr lang="en-UG" dirty="0">
                <a:effectLst/>
              </a:rPr>
            </a:br>
            <a:endParaRPr lang="en-UG" dirty="0"/>
          </a:p>
        </p:txBody>
      </p:sp>
      <p:pic>
        <p:nvPicPr>
          <p:cNvPr id="4" name="Content Placeholder 3">
            <a:extLst>
              <a:ext uri="{FF2B5EF4-FFF2-40B4-BE49-F238E27FC236}">
                <a16:creationId xmlns:a16="http://schemas.microsoft.com/office/drawing/2014/main" id="{1AE509D5-EEAB-4AD2-9625-872C69CF614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684" y="1193540"/>
            <a:ext cx="6879110" cy="4470920"/>
          </a:xfrm>
          <a:prstGeom prst="rect">
            <a:avLst/>
          </a:prstGeom>
          <a:noFill/>
          <a:ln>
            <a:noFill/>
          </a:ln>
        </p:spPr>
      </p:pic>
      <p:sp>
        <p:nvSpPr>
          <p:cNvPr id="3" name="Rectangle 2">
            <a:extLst>
              <a:ext uri="{FF2B5EF4-FFF2-40B4-BE49-F238E27FC236}">
                <a16:creationId xmlns:a16="http://schemas.microsoft.com/office/drawing/2014/main" id="{97031A91-758F-4107-8A27-9C5FDEF44C3A}"/>
              </a:ext>
            </a:extLst>
          </p:cNvPr>
          <p:cNvSpPr/>
          <p:nvPr/>
        </p:nvSpPr>
        <p:spPr>
          <a:xfrm>
            <a:off x="7716983" y="1725555"/>
            <a:ext cx="4475017" cy="3970318"/>
          </a:xfrm>
          <a:prstGeom prst="rect">
            <a:avLst/>
          </a:prstGeom>
        </p:spPr>
        <p:txBody>
          <a:bodyPr wrap="square">
            <a:spAutoFit/>
          </a:bodyPr>
          <a:lstStyle/>
          <a:p>
            <a:r>
              <a:rPr lang="en-UG" b="1" dirty="0"/>
              <a:t>Interpretation</a:t>
            </a:r>
            <a:r>
              <a:rPr lang="en-UG" dirty="0"/>
              <a:t>:</a:t>
            </a:r>
            <a:endParaRPr lang="en-US" dirty="0"/>
          </a:p>
          <a:p>
            <a:pPr marL="285750" indent="-285750">
              <a:buFont typeface="Arial" panose="020B0604020202020204" pitchFamily="34" charset="0"/>
              <a:buChar char="•"/>
            </a:pPr>
            <a:r>
              <a:rPr lang="en-UG" dirty="0"/>
              <a:t> The scatter plot indicates that regions with higher birth rates also tend to have higher death rates.</a:t>
            </a:r>
            <a:endParaRPr lang="en-US" dirty="0"/>
          </a:p>
          <a:p>
            <a:endParaRPr lang="en-US" dirty="0"/>
          </a:p>
          <a:p>
            <a:pPr marL="285750" indent="-285750">
              <a:buFont typeface="Arial" panose="020B0604020202020204" pitchFamily="34" charset="0"/>
              <a:buChar char="•"/>
            </a:pPr>
            <a:r>
              <a:rPr lang="en-UG" dirty="0"/>
              <a:t>Sub-Saharan Africa, for instance, shows high birth and death rates.</a:t>
            </a:r>
            <a:endParaRPr lang="en-US" dirty="0"/>
          </a:p>
          <a:p>
            <a:endParaRPr lang="en-US" dirty="0"/>
          </a:p>
          <a:p>
            <a:pPr marL="285750" indent="-285750">
              <a:buFont typeface="Arial" panose="020B0604020202020204" pitchFamily="34" charset="0"/>
              <a:buChar char="•"/>
            </a:pPr>
            <a:r>
              <a:rPr lang="en-UG" dirty="0"/>
              <a:t>High birth and death rates in </a:t>
            </a:r>
            <a:r>
              <a:rPr lang="en-UG" dirty="0" err="1"/>
              <a:t>certainregions</a:t>
            </a:r>
            <a:r>
              <a:rPr lang="en-UG" dirty="0"/>
              <a:t> point towards potential issues in healthcare, nutrition, and general living conditions that need to be addressed.</a:t>
            </a:r>
            <a:br>
              <a:rPr lang="en-UG" dirty="0"/>
            </a:br>
            <a:endParaRPr lang="en-UG" dirty="0"/>
          </a:p>
        </p:txBody>
      </p:sp>
    </p:spTree>
    <p:extLst>
      <p:ext uri="{BB962C8B-B14F-4D97-AF65-F5344CB8AC3E}">
        <p14:creationId xmlns:p14="http://schemas.microsoft.com/office/powerpoint/2010/main" val="29865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C333-598B-4733-9C2E-738832AB16F9}"/>
              </a:ext>
            </a:extLst>
          </p:cNvPr>
          <p:cNvSpPr>
            <a:spLocks noGrp="1"/>
          </p:cNvSpPr>
          <p:nvPr>
            <p:ph type="title"/>
          </p:nvPr>
        </p:nvSpPr>
        <p:spPr/>
        <p:txBody>
          <a:bodyPr/>
          <a:lstStyle/>
          <a:p>
            <a:r>
              <a:rPr lang="en-UG" b="1" dirty="0"/>
              <a:t>GDP per Region and Income Group</a:t>
            </a:r>
            <a:endParaRPr lang="en-UG" dirty="0"/>
          </a:p>
        </p:txBody>
      </p:sp>
      <p:sp>
        <p:nvSpPr>
          <p:cNvPr id="3" name="Content Placeholder 2">
            <a:extLst>
              <a:ext uri="{FF2B5EF4-FFF2-40B4-BE49-F238E27FC236}">
                <a16:creationId xmlns:a16="http://schemas.microsoft.com/office/drawing/2014/main" id="{D9416FE6-25F0-4FBF-A761-5C68AC6EA963}"/>
              </a:ext>
            </a:extLst>
          </p:cNvPr>
          <p:cNvSpPr>
            <a:spLocks noGrp="1"/>
          </p:cNvSpPr>
          <p:nvPr>
            <p:ph idx="1"/>
          </p:nvPr>
        </p:nvSpPr>
        <p:spPr>
          <a:xfrm>
            <a:off x="8561958" y="1180479"/>
            <a:ext cx="3548299" cy="3888250"/>
          </a:xfrm>
        </p:spPr>
        <p:txBody>
          <a:bodyPr>
            <a:normAutofit/>
          </a:bodyPr>
          <a:lstStyle/>
          <a:p>
            <a:r>
              <a:rPr lang="en-UG" dirty="0"/>
              <a:t>The box plots show a wide range in GDP across different regions and income groups, with higher GDP in high-income regions and lower</a:t>
            </a:r>
            <a:endParaRPr lang="en-US" dirty="0"/>
          </a:p>
          <a:p>
            <a:r>
              <a:rPr lang="en-UG" dirty="0"/>
              <a:t>GDP in low-income regions. Economic disparity is evident across regions and income groups, indicating the need for economic policies aimed at promoting growth in lower-income regions.</a:t>
            </a:r>
            <a:endParaRPr lang="en-UG" sz="1600" dirty="0"/>
          </a:p>
          <a:p>
            <a:endParaRPr lang="en-UG" dirty="0"/>
          </a:p>
        </p:txBody>
      </p:sp>
      <p:pic>
        <p:nvPicPr>
          <p:cNvPr id="4" name="Picture 3">
            <a:extLst>
              <a:ext uri="{FF2B5EF4-FFF2-40B4-BE49-F238E27FC236}">
                <a16:creationId xmlns:a16="http://schemas.microsoft.com/office/drawing/2014/main" id="{A412B460-E1F4-43AD-B8C3-8FC30A9611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7856" y="1504546"/>
            <a:ext cx="7884624" cy="4743854"/>
          </a:xfrm>
          <a:prstGeom prst="rect">
            <a:avLst/>
          </a:prstGeom>
          <a:noFill/>
          <a:ln>
            <a:noFill/>
          </a:ln>
        </p:spPr>
      </p:pic>
    </p:spTree>
    <p:extLst>
      <p:ext uri="{BB962C8B-B14F-4D97-AF65-F5344CB8AC3E}">
        <p14:creationId xmlns:p14="http://schemas.microsoft.com/office/powerpoint/2010/main" val="3049009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80B2A-ACB8-4376-8F8A-41C3200F945E}"/>
              </a:ext>
            </a:extLst>
          </p:cNvPr>
          <p:cNvSpPr>
            <a:spLocks noGrp="1"/>
          </p:cNvSpPr>
          <p:nvPr>
            <p:ph idx="1"/>
          </p:nvPr>
        </p:nvSpPr>
        <p:spPr>
          <a:xfrm>
            <a:off x="838200" y="1363287"/>
            <a:ext cx="10515600" cy="4813676"/>
          </a:xfrm>
        </p:spPr>
        <p:txBody>
          <a:bodyPr>
            <a:normAutofit/>
          </a:bodyPr>
          <a:lstStyle/>
          <a:p>
            <a:r>
              <a:rPr lang="en-UG" sz="2000" dirty="0"/>
              <a:t>.</a:t>
            </a:r>
            <a:br>
              <a:rPr lang="en-UG" sz="2000" dirty="0"/>
            </a:br>
            <a:endParaRPr lang="en-UG" sz="2000" dirty="0"/>
          </a:p>
        </p:txBody>
      </p:sp>
      <p:pic>
        <p:nvPicPr>
          <p:cNvPr id="4" name="Picture 3">
            <a:extLst>
              <a:ext uri="{FF2B5EF4-FFF2-40B4-BE49-F238E27FC236}">
                <a16:creationId xmlns:a16="http://schemas.microsoft.com/office/drawing/2014/main" id="{F7320F46-9F67-4887-8683-8A9098E3B60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471690"/>
            <a:ext cx="8796251" cy="4557510"/>
          </a:xfrm>
          <a:prstGeom prst="rect">
            <a:avLst/>
          </a:prstGeom>
          <a:noFill/>
          <a:ln>
            <a:noFill/>
          </a:ln>
        </p:spPr>
      </p:pic>
      <p:sp>
        <p:nvSpPr>
          <p:cNvPr id="5" name="Rectangle 4">
            <a:extLst>
              <a:ext uri="{FF2B5EF4-FFF2-40B4-BE49-F238E27FC236}">
                <a16:creationId xmlns:a16="http://schemas.microsoft.com/office/drawing/2014/main" id="{5DA6D6AD-867F-428E-865A-DAF124D0B023}"/>
              </a:ext>
            </a:extLst>
          </p:cNvPr>
          <p:cNvSpPr/>
          <p:nvPr/>
        </p:nvSpPr>
        <p:spPr>
          <a:xfrm rot="10800000" flipV="1">
            <a:off x="1155469" y="5309092"/>
            <a:ext cx="10396452" cy="1077218"/>
          </a:xfrm>
          <a:prstGeom prst="rect">
            <a:avLst/>
          </a:prstGeom>
        </p:spPr>
        <p:txBody>
          <a:bodyPr wrap="square">
            <a:spAutoFit/>
          </a:bodyPr>
          <a:lstStyle/>
          <a:p>
            <a:r>
              <a:rPr lang="en-UG" sz="1600" dirty="0"/>
              <a:t>The scatter plot illustrates that regions with higher infant mortality rates generally have lower life expectancies. Sub-Saharan Africa has high infant mortality and low life expectancy, while high-income regions show the opposite trend.</a:t>
            </a:r>
            <a:br>
              <a:rPr lang="en-UG" sz="1600" dirty="0"/>
            </a:br>
            <a:r>
              <a:rPr lang="en-UG" sz="1600" b="1" dirty="0"/>
              <a:t>Conclusion</a:t>
            </a:r>
            <a:r>
              <a:rPr lang="en-US" sz="1600" b="1" dirty="0"/>
              <a:t>:</a:t>
            </a:r>
            <a:r>
              <a:rPr lang="en-UG" sz="1600" dirty="0"/>
              <a:t> Improving infant mortality rates can significantly impact life expectancy, suggesting that healthcare improvements for infants and mothers are crucial for overall population health</a:t>
            </a:r>
          </a:p>
        </p:txBody>
      </p:sp>
    </p:spTree>
    <p:extLst>
      <p:ext uri="{BB962C8B-B14F-4D97-AF65-F5344CB8AC3E}">
        <p14:creationId xmlns:p14="http://schemas.microsoft.com/office/powerpoint/2010/main" val="236966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A243-1544-4D35-9876-3451F88DDCC8}"/>
              </a:ext>
            </a:extLst>
          </p:cNvPr>
          <p:cNvSpPr>
            <a:spLocks noGrp="1"/>
          </p:cNvSpPr>
          <p:nvPr>
            <p:ph type="title"/>
          </p:nvPr>
        </p:nvSpPr>
        <p:spPr/>
        <p:txBody>
          <a:bodyPr>
            <a:normAutofit fontScale="90000"/>
          </a:bodyPr>
          <a:lstStyle/>
          <a:p>
            <a:r>
              <a:rPr lang="en-UG" b="1" dirty="0"/>
              <a:t>Unemployment Rate per Region per Year</a:t>
            </a:r>
            <a:r>
              <a:rPr lang="en-UG" dirty="0"/>
              <a:t>:</a:t>
            </a:r>
            <a:br>
              <a:rPr lang="en-UG" dirty="0"/>
            </a:br>
            <a:endParaRPr lang="en-UG" dirty="0"/>
          </a:p>
        </p:txBody>
      </p:sp>
      <p:pic>
        <p:nvPicPr>
          <p:cNvPr id="4" name="Content Placeholder 3">
            <a:extLst>
              <a:ext uri="{FF2B5EF4-FFF2-40B4-BE49-F238E27FC236}">
                <a16:creationId xmlns:a16="http://schemas.microsoft.com/office/drawing/2014/main" id="{381DC43E-37F3-42DE-8955-CF98C7B7E88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288473" y="1496291"/>
            <a:ext cx="8379229" cy="4621875"/>
          </a:xfrm>
          <a:prstGeom prst="rect">
            <a:avLst/>
          </a:prstGeom>
          <a:noFill/>
          <a:ln>
            <a:noFill/>
          </a:ln>
        </p:spPr>
      </p:pic>
    </p:spTree>
    <p:extLst>
      <p:ext uri="{BB962C8B-B14F-4D97-AF65-F5344CB8AC3E}">
        <p14:creationId xmlns:p14="http://schemas.microsoft.com/office/powerpoint/2010/main" val="324690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B60E-8C0D-48B2-8FA1-8B9C41D8A6C3}"/>
              </a:ext>
            </a:extLst>
          </p:cNvPr>
          <p:cNvSpPr>
            <a:spLocks noGrp="1"/>
          </p:cNvSpPr>
          <p:nvPr>
            <p:ph type="title"/>
          </p:nvPr>
        </p:nvSpPr>
        <p:spPr/>
        <p:txBody>
          <a:bodyPr/>
          <a:lstStyle/>
          <a:p>
            <a:r>
              <a:rPr lang="en-US" b="1" dirty="0"/>
              <a:t>World Social-Economics Indicators </a:t>
            </a:r>
            <a:endParaRPr lang="en-UG" b="1" dirty="0"/>
          </a:p>
        </p:txBody>
      </p:sp>
      <p:sp>
        <p:nvSpPr>
          <p:cNvPr id="3" name="Content Placeholder 2">
            <a:extLst>
              <a:ext uri="{FF2B5EF4-FFF2-40B4-BE49-F238E27FC236}">
                <a16:creationId xmlns:a16="http://schemas.microsoft.com/office/drawing/2014/main" id="{28C4BBFA-95C7-436E-BD41-D88AB050EFE5}"/>
              </a:ext>
            </a:extLst>
          </p:cNvPr>
          <p:cNvSpPr>
            <a:spLocks noGrp="1"/>
          </p:cNvSpPr>
          <p:nvPr>
            <p:ph idx="1"/>
          </p:nvPr>
        </p:nvSpPr>
        <p:spPr/>
        <p:txBody>
          <a:bodyPr/>
          <a:lstStyle/>
          <a:p>
            <a:r>
              <a:rPr lang="en-UG" dirty="0"/>
              <a:t>This dataset represents a comprehensive collection of key socio-economic indicators from countries worldwide. The data spans multiple years</a:t>
            </a:r>
            <a:r>
              <a:rPr lang="en-US" dirty="0"/>
              <a:t>(from 1991 to 2014)</a:t>
            </a:r>
            <a:r>
              <a:rPr lang="en-UG" dirty="0"/>
              <a:t> and includes metrics that can help </a:t>
            </a:r>
            <a:r>
              <a:rPr lang="en-UG" dirty="0" err="1"/>
              <a:t>analyze</a:t>
            </a:r>
            <a:r>
              <a:rPr lang="en-UG" dirty="0"/>
              <a:t> the economic, health, and social conditions of each country. The indicators can be used to understand regional disparities, economic development, public health, and infrastructure status.</a:t>
            </a:r>
          </a:p>
          <a:p>
            <a:endParaRPr lang="en-UG" dirty="0"/>
          </a:p>
        </p:txBody>
      </p:sp>
    </p:spTree>
    <p:extLst>
      <p:ext uri="{BB962C8B-B14F-4D97-AF65-F5344CB8AC3E}">
        <p14:creationId xmlns:p14="http://schemas.microsoft.com/office/powerpoint/2010/main" val="239796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021B-C655-44C9-B7C8-3159A3DC4CAE}"/>
              </a:ext>
            </a:extLst>
          </p:cNvPr>
          <p:cNvSpPr>
            <a:spLocks noGrp="1"/>
          </p:cNvSpPr>
          <p:nvPr>
            <p:ph type="title"/>
          </p:nvPr>
        </p:nvSpPr>
        <p:spPr/>
        <p:txBody>
          <a:bodyPr/>
          <a:lstStyle/>
          <a:p>
            <a:r>
              <a:rPr lang="en-UG" b="1" dirty="0"/>
              <a:t>Analysis and Insights</a:t>
            </a:r>
            <a:br>
              <a:rPr lang="en-UG" sz="4000" dirty="0"/>
            </a:br>
            <a:endParaRPr lang="en-UG" dirty="0"/>
          </a:p>
        </p:txBody>
      </p:sp>
      <p:sp>
        <p:nvSpPr>
          <p:cNvPr id="3" name="Content Placeholder 2">
            <a:extLst>
              <a:ext uri="{FF2B5EF4-FFF2-40B4-BE49-F238E27FC236}">
                <a16:creationId xmlns:a16="http://schemas.microsoft.com/office/drawing/2014/main" id="{C1911E66-4FDE-4208-B0B8-5F1B2D84591E}"/>
              </a:ext>
            </a:extLst>
          </p:cNvPr>
          <p:cNvSpPr>
            <a:spLocks noGrp="1"/>
          </p:cNvSpPr>
          <p:nvPr>
            <p:ph idx="1"/>
          </p:nvPr>
        </p:nvSpPr>
        <p:spPr/>
        <p:txBody>
          <a:bodyPr>
            <a:normAutofit fontScale="77500" lnSpcReduction="20000"/>
          </a:bodyPr>
          <a:lstStyle/>
          <a:p>
            <a:pPr lvl="0"/>
            <a:r>
              <a:rPr lang="en-UG" b="1" dirty="0"/>
              <a:t>Economic Stability and Development</a:t>
            </a:r>
            <a:r>
              <a:rPr lang="en-UG" dirty="0"/>
              <a:t>:</a:t>
            </a:r>
            <a:endParaRPr lang="en-UG" sz="2400" dirty="0"/>
          </a:p>
          <a:p>
            <a:pPr lvl="1"/>
            <a:r>
              <a:rPr lang="en-UG" dirty="0"/>
              <a:t>Regions like East Asia &amp; Pacific and North America show relatively low unemployment rates, indicating stable economic conditions and effective </a:t>
            </a:r>
            <a:r>
              <a:rPr lang="en-UG" dirty="0" err="1"/>
              <a:t>labor</a:t>
            </a:r>
            <a:r>
              <a:rPr lang="en-UG" dirty="0"/>
              <a:t> market policies.</a:t>
            </a:r>
            <a:endParaRPr lang="en-UG" sz="2000" dirty="0"/>
          </a:p>
          <a:p>
            <a:pPr lvl="1"/>
            <a:r>
              <a:rPr lang="en-UG" dirty="0"/>
              <a:t>In contrast, Sub-Saharan Africa has consistently high unemployment rates, highlighting persistent economic challenges and possibly high youth unemployment.</a:t>
            </a:r>
            <a:endParaRPr lang="en-UG" sz="2000" dirty="0"/>
          </a:p>
          <a:p>
            <a:pPr lvl="0"/>
            <a:r>
              <a:rPr lang="en-UG" b="1" dirty="0"/>
              <a:t>Impact of Global Events</a:t>
            </a:r>
            <a:r>
              <a:rPr lang="en-UG" dirty="0"/>
              <a:t>:</a:t>
            </a:r>
            <a:endParaRPr lang="en-UG" sz="2400" dirty="0"/>
          </a:p>
          <a:p>
            <a:pPr lvl="1"/>
            <a:r>
              <a:rPr lang="en-UG" dirty="0"/>
              <a:t>The spike in unemployment in North America around 2010 can be linked to the aftermath of the global financial crisis.</a:t>
            </a:r>
            <a:endParaRPr lang="en-UG" sz="2000" dirty="0"/>
          </a:p>
          <a:p>
            <a:pPr lvl="1"/>
            <a:r>
              <a:rPr lang="en-UG" dirty="0"/>
              <a:t>Similar trends in Europe &amp; Central Asia and Latin America &amp; Caribbean suggest these regions were also affected by global economic downturns.</a:t>
            </a:r>
            <a:endParaRPr lang="en-UG" sz="2000" dirty="0"/>
          </a:p>
          <a:p>
            <a:pPr lvl="0"/>
            <a:r>
              <a:rPr lang="en-UG" b="1" dirty="0"/>
              <a:t>Regional Specific Challenges</a:t>
            </a:r>
            <a:r>
              <a:rPr lang="en-UG" dirty="0"/>
              <a:t>:</a:t>
            </a:r>
            <a:endParaRPr lang="en-UG" sz="2400" dirty="0"/>
          </a:p>
          <a:p>
            <a:pPr lvl="1"/>
            <a:r>
              <a:rPr lang="en-UG" dirty="0"/>
              <a:t>The Middle East &amp; North Africa region shows significant variability in unemployment rates, which may be attributed to political instability, economic transitions, or social unrest during certain periods.</a:t>
            </a:r>
            <a:endParaRPr lang="en-UG" sz="2000" dirty="0"/>
          </a:p>
          <a:p>
            <a:pPr lvl="0"/>
            <a:r>
              <a:rPr lang="en-UG" b="1" dirty="0"/>
              <a:t>Trends Over Time</a:t>
            </a:r>
            <a:r>
              <a:rPr lang="en-UG" dirty="0"/>
              <a:t>:</a:t>
            </a:r>
            <a:endParaRPr lang="en-UG" sz="2400" dirty="0"/>
          </a:p>
          <a:p>
            <a:pPr lvl="1"/>
            <a:r>
              <a:rPr lang="en-UG" dirty="0"/>
              <a:t>Some regions like South Asia and East Asia &amp; Pacific have shown resilience with relatively stable unemployment rates, while others like Sub-Saharan Africa continue to struggle with high unemployment.</a:t>
            </a:r>
            <a:endParaRPr lang="en-UG" sz="2000" dirty="0"/>
          </a:p>
          <a:p>
            <a:endParaRPr lang="en-UG" dirty="0"/>
          </a:p>
        </p:txBody>
      </p:sp>
    </p:spTree>
    <p:extLst>
      <p:ext uri="{BB962C8B-B14F-4D97-AF65-F5344CB8AC3E}">
        <p14:creationId xmlns:p14="http://schemas.microsoft.com/office/powerpoint/2010/main" val="438325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1E5D-EBBB-4765-8EC2-C2C3D9A91F59}"/>
              </a:ext>
            </a:extLst>
          </p:cNvPr>
          <p:cNvSpPr>
            <a:spLocks noGrp="1"/>
          </p:cNvSpPr>
          <p:nvPr>
            <p:ph type="title"/>
          </p:nvPr>
        </p:nvSpPr>
        <p:spPr/>
        <p:txBody>
          <a:bodyPr/>
          <a:lstStyle/>
          <a:p>
            <a:r>
              <a:rPr lang="en-UG" b="1" dirty="0"/>
              <a:t>Population Density per Region</a:t>
            </a:r>
            <a:endParaRPr lang="en-UG" dirty="0"/>
          </a:p>
        </p:txBody>
      </p:sp>
      <p:pic>
        <p:nvPicPr>
          <p:cNvPr id="4" name="Content Placeholder 3">
            <a:extLst>
              <a:ext uri="{FF2B5EF4-FFF2-40B4-BE49-F238E27FC236}">
                <a16:creationId xmlns:a16="http://schemas.microsoft.com/office/drawing/2014/main" id="{71D86000-1D7C-4F2C-A9BA-09EDC1D21FF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995" y="1612424"/>
            <a:ext cx="6779029" cy="4647060"/>
          </a:xfrm>
          <a:prstGeom prst="rect">
            <a:avLst/>
          </a:prstGeom>
          <a:noFill/>
          <a:ln>
            <a:noFill/>
          </a:ln>
        </p:spPr>
      </p:pic>
      <p:sp>
        <p:nvSpPr>
          <p:cNvPr id="6" name="Rectangle 5">
            <a:extLst>
              <a:ext uri="{FF2B5EF4-FFF2-40B4-BE49-F238E27FC236}">
                <a16:creationId xmlns:a16="http://schemas.microsoft.com/office/drawing/2014/main" id="{C0B54FFC-01FA-4AA3-AD00-9CC85C317C0A}"/>
              </a:ext>
            </a:extLst>
          </p:cNvPr>
          <p:cNvSpPr/>
          <p:nvPr/>
        </p:nvSpPr>
        <p:spPr>
          <a:xfrm>
            <a:off x="7258396" y="1788737"/>
            <a:ext cx="4752109" cy="1847493"/>
          </a:xfrm>
          <a:prstGeom prst="rect">
            <a:avLst/>
          </a:prstGeom>
        </p:spPr>
        <p:txBody>
          <a:bodyPr wrap="square">
            <a:spAutoFit/>
          </a:bodyPr>
          <a:lstStyle/>
          <a:p>
            <a:endParaRPr lang="en-UG"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G" sz="1200" b="1" dirty="0">
                <a:effectLst/>
                <a:latin typeface="Book Antiqua" panose="02040602050305030304" pitchFamily="18" charset="0"/>
                <a:ea typeface="Calibri" panose="020F0502020204030204" pitchFamily="34" charset="0"/>
                <a:cs typeface="Times New Roman" panose="02020603050405020304" pitchFamily="18" charset="0"/>
              </a:rPr>
              <a:t>Interpretation</a:t>
            </a:r>
            <a:r>
              <a:rPr lang="en-UG" sz="1200" dirty="0">
                <a:effectLst/>
                <a:latin typeface="Book Antiqua" panose="02040602050305030304" pitchFamily="18" charset="0"/>
                <a:ea typeface="Calibri" panose="020F0502020204030204" pitchFamily="34" charset="0"/>
                <a:cs typeface="Times New Roman" panose="02020603050405020304" pitchFamily="18" charset="0"/>
              </a:rPr>
              <a:t>: The box plots highlight the variation in population density across regions, with regions like East Asia &amp; Pacific showing higher population densities compared to others.</a:t>
            </a:r>
            <a:endParaRPr lang="en-UG"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G" sz="1200" b="1" dirty="0">
                <a:effectLst/>
                <a:latin typeface="Book Antiqua" panose="02040602050305030304" pitchFamily="18" charset="0"/>
                <a:ea typeface="Calibri" panose="020F0502020204030204" pitchFamily="34" charset="0"/>
                <a:cs typeface="Times New Roman" panose="02020603050405020304" pitchFamily="18" charset="0"/>
              </a:rPr>
              <a:t>Conclusion</a:t>
            </a:r>
            <a:r>
              <a:rPr lang="en-UG" sz="1200" dirty="0">
                <a:effectLst/>
                <a:latin typeface="Book Antiqua" panose="02040602050305030304" pitchFamily="18" charset="0"/>
                <a:ea typeface="Calibri" panose="020F0502020204030204" pitchFamily="34" charset="0"/>
                <a:cs typeface="Times New Roman" panose="02020603050405020304" pitchFamily="18" charset="0"/>
              </a:rPr>
              <a:t>: Population density impacts infrastructure, resources, and urban planning. High-density regions may face more pressure on resources and services.</a:t>
            </a:r>
            <a:endParaRPr lang="en-UG"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6847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AA3C-6C15-4E50-BC33-0B7BCA793704}"/>
              </a:ext>
            </a:extLst>
          </p:cNvPr>
          <p:cNvSpPr>
            <a:spLocks noGrp="1"/>
          </p:cNvSpPr>
          <p:nvPr>
            <p:ph type="title"/>
          </p:nvPr>
        </p:nvSpPr>
        <p:spPr>
          <a:xfrm>
            <a:off x="677334" y="609600"/>
            <a:ext cx="8596668" cy="853440"/>
          </a:xfrm>
        </p:spPr>
        <p:txBody>
          <a:bodyPr>
            <a:noAutofit/>
          </a:bodyPr>
          <a:lstStyle/>
          <a:p>
            <a:r>
              <a:rPr lang="en-UG" sz="2800" b="1" dirty="0">
                <a:latin typeface="Arial Black" panose="020B0A04020102020204" pitchFamily="34" charset="0"/>
              </a:rPr>
              <a:t>Correlation Heatmap</a:t>
            </a:r>
            <a:br>
              <a:rPr lang="en-US" sz="2400" b="1" dirty="0">
                <a:latin typeface="Arial Black" panose="020B0A04020102020204" pitchFamily="34" charset="0"/>
              </a:rPr>
            </a:br>
            <a:endParaRPr lang="en-UG" sz="2400" dirty="0">
              <a:solidFill>
                <a:schemeClr val="tx1"/>
              </a:solidFill>
            </a:endParaRPr>
          </a:p>
        </p:txBody>
      </p:sp>
      <p:pic>
        <p:nvPicPr>
          <p:cNvPr id="4" name="Content Placeholder 3">
            <a:extLst>
              <a:ext uri="{FF2B5EF4-FFF2-40B4-BE49-F238E27FC236}">
                <a16:creationId xmlns:a16="http://schemas.microsoft.com/office/drawing/2014/main" id="{AB18B7EF-2AAF-4450-9944-32E3E322AE87}"/>
              </a:ext>
            </a:extLst>
          </p:cNvPr>
          <p:cNvPicPr>
            <a:picLocks noGrp="1"/>
          </p:cNvPicPr>
          <p:nvPr>
            <p:ph idx="1"/>
          </p:nvPr>
        </p:nvPicPr>
        <p:blipFill>
          <a:blip r:embed="rId2"/>
          <a:stretch>
            <a:fillRect/>
          </a:stretch>
        </p:blipFill>
        <p:spPr>
          <a:xfrm>
            <a:off x="677334" y="1337628"/>
            <a:ext cx="7028564" cy="4910772"/>
          </a:xfrm>
          <a:prstGeom prst="rect">
            <a:avLst/>
          </a:prstGeom>
        </p:spPr>
      </p:pic>
      <p:sp>
        <p:nvSpPr>
          <p:cNvPr id="3" name="Rectangle 2">
            <a:extLst>
              <a:ext uri="{FF2B5EF4-FFF2-40B4-BE49-F238E27FC236}">
                <a16:creationId xmlns:a16="http://schemas.microsoft.com/office/drawing/2014/main" id="{09585B63-0637-48CD-B522-0A42DF37D5F3}"/>
              </a:ext>
            </a:extLst>
          </p:cNvPr>
          <p:cNvSpPr/>
          <p:nvPr/>
        </p:nvSpPr>
        <p:spPr>
          <a:xfrm>
            <a:off x="8528858" y="1463040"/>
            <a:ext cx="3859876" cy="3293209"/>
          </a:xfrm>
          <a:prstGeom prst="rect">
            <a:avLst/>
          </a:prstGeom>
        </p:spPr>
        <p:txBody>
          <a:bodyPr wrap="square">
            <a:spAutoFit/>
          </a:bodyPr>
          <a:lstStyle/>
          <a:p>
            <a:pPr marL="285750" indent="-285750">
              <a:buFont typeface="Arial" panose="020B0604020202020204" pitchFamily="34" charset="0"/>
              <a:buChar char="•"/>
            </a:pPr>
            <a:r>
              <a:rPr lang="en-US" sz="1600" b="1" dirty="0"/>
              <a:t>I</a:t>
            </a:r>
            <a:r>
              <a:rPr lang="en-US" sz="1600" dirty="0"/>
              <a:t>t </a:t>
            </a:r>
            <a:r>
              <a:rPr lang="en-UG" sz="1600" dirty="0"/>
              <a:t>provides a clear visualization of how socioeconomic indicators are interrelated. </a:t>
            </a:r>
            <a:endParaRPr lang="en-US" sz="1600" dirty="0"/>
          </a:p>
          <a:p>
            <a:endParaRPr lang="en-US" sz="1600" dirty="0"/>
          </a:p>
          <a:p>
            <a:pPr marL="285750" indent="-285750">
              <a:buFont typeface="Arial" panose="020B0604020202020204" pitchFamily="34" charset="0"/>
              <a:buChar char="•"/>
            </a:pPr>
            <a:r>
              <a:rPr lang="en-UG" sz="1600" dirty="0"/>
              <a:t>Strong positive correlations suggest areas where improvement in one indicator is likely to coincide with improvements in another. </a:t>
            </a:r>
            <a:endParaRPr lang="en-US" sz="1600" dirty="0"/>
          </a:p>
          <a:p>
            <a:endParaRPr lang="en-US" sz="1600" dirty="0"/>
          </a:p>
          <a:p>
            <a:pPr marL="285750" indent="-285750">
              <a:buFont typeface="Arial" panose="020B0604020202020204" pitchFamily="34" charset="0"/>
              <a:buChar char="•"/>
            </a:pPr>
            <a:r>
              <a:rPr lang="en-UG" sz="1600" dirty="0"/>
              <a:t>Negative correlations highlight potential areas of concern where increases in one indicator could lead to decreases in another. </a:t>
            </a:r>
          </a:p>
        </p:txBody>
      </p:sp>
    </p:spTree>
    <p:extLst>
      <p:ext uri="{BB962C8B-B14F-4D97-AF65-F5344CB8AC3E}">
        <p14:creationId xmlns:p14="http://schemas.microsoft.com/office/powerpoint/2010/main" val="3969665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0287-3DBE-4F56-A49B-FA571503E40D}"/>
              </a:ext>
            </a:extLst>
          </p:cNvPr>
          <p:cNvSpPr>
            <a:spLocks noGrp="1"/>
          </p:cNvSpPr>
          <p:nvPr>
            <p:ph type="title"/>
          </p:nvPr>
        </p:nvSpPr>
        <p:spPr>
          <a:xfrm>
            <a:off x="838200" y="365126"/>
            <a:ext cx="10515600" cy="998162"/>
          </a:xfrm>
        </p:spPr>
        <p:txBody>
          <a:bodyPr>
            <a:normAutofit fontScale="90000"/>
          </a:bodyPr>
          <a:lstStyle/>
          <a:p>
            <a:br>
              <a:rPr lang="en-US" b="1" dirty="0"/>
            </a:br>
            <a:br>
              <a:rPr lang="en-US" b="1" dirty="0"/>
            </a:br>
            <a:r>
              <a:rPr lang="en-UG" b="1" dirty="0"/>
              <a:t>Key Observations</a:t>
            </a:r>
            <a:br>
              <a:rPr lang="en-UG" sz="4000" dirty="0"/>
            </a:br>
            <a:br>
              <a:rPr lang="en-US" dirty="0"/>
            </a:br>
            <a:endParaRPr lang="en-UG" dirty="0"/>
          </a:p>
        </p:txBody>
      </p:sp>
      <p:sp>
        <p:nvSpPr>
          <p:cNvPr id="3" name="Content Placeholder 2">
            <a:extLst>
              <a:ext uri="{FF2B5EF4-FFF2-40B4-BE49-F238E27FC236}">
                <a16:creationId xmlns:a16="http://schemas.microsoft.com/office/drawing/2014/main" id="{8855DE7B-E600-4D60-8EDD-363D9C06BE40}"/>
              </a:ext>
            </a:extLst>
          </p:cNvPr>
          <p:cNvSpPr>
            <a:spLocks noGrp="1"/>
          </p:cNvSpPr>
          <p:nvPr>
            <p:ph idx="1"/>
          </p:nvPr>
        </p:nvSpPr>
        <p:spPr/>
        <p:txBody>
          <a:bodyPr>
            <a:normAutofit fontScale="55000" lnSpcReduction="20000"/>
          </a:bodyPr>
          <a:lstStyle/>
          <a:p>
            <a:pPr lvl="0"/>
            <a:r>
              <a:rPr lang="en-UG" b="1" dirty="0"/>
              <a:t>High Positive Correlations</a:t>
            </a:r>
            <a:r>
              <a:rPr lang="en-UG" dirty="0"/>
              <a:t>:</a:t>
            </a:r>
            <a:endParaRPr lang="en-UG" sz="2400" dirty="0"/>
          </a:p>
          <a:p>
            <a:pPr lvl="1"/>
            <a:r>
              <a:rPr lang="en-UG" b="1" dirty="0"/>
              <a:t>GDP per capita (USD) and Life expectancy at birth (years)</a:t>
            </a:r>
            <a:r>
              <a:rPr lang="en-UG" dirty="0"/>
              <a:t>: Strong positive correlation (0.83), suggesting that higher GDP per capita is associated with higher life expectancy.</a:t>
            </a:r>
            <a:endParaRPr lang="en-UG" sz="2000" dirty="0"/>
          </a:p>
          <a:p>
            <a:pPr lvl="1"/>
            <a:r>
              <a:rPr lang="en-UG" b="1" dirty="0"/>
              <a:t>GDP per capita (USD) and Individuals using the Internet (% of population)</a:t>
            </a:r>
            <a:r>
              <a:rPr lang="en-UG" dirty="0"/>
              <a:t>: Strong positive correlation (0.87), indicating that wealthier countries tend to have higher internet usage rates.</a:t>
            </a:r>
            <a:endParaRPr lang="en-UG" sz="2000" dirty="0"/>
          </a:p>
          <a:p>
            <a:pPr lvl="1"/>
            <a:r>
              <a:rPr lang="en-UG" b="1" dirty="0"/>
              <a:t>Life expectancy at birth (years) and Individuals using the Internet (% of population)</a:t>
            </a:r>
            <a:r>
              <a:rPr lang="en-UG" dirty="0"/>
              <a:t>: Positive correlation (0.73), implying that increased internet usage is associated with longer life expectancy.</a:t>
            </a:r>
            <a:endParaRPr lang="en-UG" sz="2000" dirty="0"/>
          </a:p>
          <a:p>
            <a:pPr lvl="0"/>
            <a:r>
              <a:rPr lang="en-UG" b="1" dirty="0"/>
              <a:t>Moderate Positive Correlations</a:t>
            </a:r>
            <a:r>
              <a:rPr lang="en-UG" dirty="0"/>
              <a:t>:</a:t>
            </a:r>
            <a:endParaRPr lang="en-UG" sz="2400" dirty="0"/>
          </a:p>
          <a:p>
            <a:pPr lvl="1"/>
            <a:r>
              <a:rPr lang="en-UG" b="1" dirty="0"/>
              <a:t>GDP per capita (USD) and Electric power consumption (kWh per capita)</a:t>
            </a:r>
            <a:r>
              <a:rPr lang="en-UG" dirty="0"/>
              <a:t>: Positive correlation (0.72), suggesting that higher GDP per capita is linked with greater electric power consumption.</a:t>
            </a:r>
            <a:endParaRPr lang="en-UG" sz="2000" dirty="0"/>
          </a:p>
          <a:p>
            <a:pPr lvl="1"/>
            <a:r>
              <a:rPr lang="en-UG" b="1" dirty="0"/>
              <a:t>Life expectancy at birth (years) and GDP (USD)</a:t>
            </a:r>
            <a:r>
              <a:rPr lang="en-UG" dirty="0"/>
              <a:t>: Moderate correlation (0.58), indicating that countries with higher GDP tend to have longer life expectancy.</a:t>
            </a:r>
            <a:endParaRPr lang="en-UG" sz="2000" dirty="0"/>
          </a:p>
          <a:p>
            <a:pPr lvl="0"/>
            <a:r>
              <a:rPr lang="en-UG" b="1" dirty="0"/>
              <a:t>Negative Correlations</a:t>
            </a:r>
            <a:r>
              <a:rPr lang="en-UG" dirty="0"/>
              <a:t>:</a:t>
            </a:r>
            <a:endParaRPr lang="en-UG" sz="2400" dirty="0"/>
          </a:p>
          <a:p>
            <a:pPr lvl="1"/>
            <a:r>
              <a:rPr lang="en-UG" b="1" dirty="0"/>
              <a:t>Infant mortality rate (per 1,000 live births) and Life expectancy at birth (years)</a:t>
            </a:r>
            <a:r>
              <a:rPr lang="en-UG" dirty="0"/>
              <a:t>: Negative correlation (-0.75), showing that higher infant mortality rates are associated with lower life expectancy.</a:t>
            </a:r>
            <a:endParaRPr lang="en-UG" sz="2000" dirty="0"/>
          </a:p>
          <a:p>
            <a:pPr lvl="1"/>
            <a:r>
              <a:rPr lang="en-UG" b="1" dirty="0"/>
              <a:t>Death rate, crude (per 1,000 people) and Life expectancy at birth (years)</a:t>
            </a:r>
            <a:r>
              <a:rPr lang="en-UG" dirty="0"/>
              <a:t>: Moderate negative correlation (-0.51), suggesting that higher death rates are linked with lower life expectancy.</a:t>
            </a:r>
            <a:endParaRPr lang="en-UG" sz="2000" dirty="0"/>
          </a:p>
          <a:p>
            <a:pPr lvl="1"/>
            <a:r>
              <a:rPr lang="en-UG" b="1" dirty="0"/>
              <a:t>Unemployment (% of total </a:t>
            </a:r>
            <a:r>
              <a:rPr lang="en-UG" b="1" dirty="0" err="1"/>
              <a:t>labor</a:t>
            </a:r>
            <a:r>
              <a:rPr lang="en-UG" b="1" dirty="0"/>
              <a:t> force) and Individuals using the Internet (% of population)</a:t>
            </a:r>
            <a:r>
              <a:rPr lang="en-UG" dirty="0"/>
              <a:t>: Weak negative correlation (-0.14), indicating that higher unemployment rates are slightly associated with lower internet usage.</a:t>
            </a:r>
            <a:endParaRPr lang="en-UG" sz="2000" dirty="0"/>
          </a:p>
          <a:p>
            <a:pPr lvl="0"/>
            <a:r>
              <a:rPr lang="en-UG" dirty="0"/>
              <a:t>.</a:t>
            </a:r>
            <a:endParaRPr lang="en-UG" sz="2400" dirty="0"/>
          </a:p>
          <a:p>
            <a:endParaRPr lang="en-UG" dirty="0"/>
          </a:p>
        </p:txBody>
      </p:sp>
    </p:spTree>
    <p:extLst>
      <p:ext uri="{BB962C8B-B14F-4D97-AF65-F5344CB8AC3E}">
        <p14:creationId xmlns:p14="http://schemas.microsoft.com/office/powerpoint/2010/main" val="2973577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E2FCD-8432-48A8-9D84-5FBF1BE028E8}"/>
              </a:ext>
            </a:extLst>
          </p:cNvPr>
          <p:cNvSpPr>
            <a:spLocks noGrp="1"/>
          </p:cNvSpPr>
          <p:nvPr>
            <p:ph idx="1"/>
          </p:nvPr>
        </p:nvSpPr>
        <p:spPr>
          <a:xfrm>
            <a:off x="652395" y="1404131"/>
            <a:ext cx="8596668" cy="3880773"/>
          </a:xfrm>
        </p:spPr>
        <p:txBody>
          <a:bodyPr>
            <a:normAutofit fontScale="70000" lnSpcReduction="20000"/>
          </a:bodyPr>
          <a:lstStyle/>
          <a:p>
            <a:pPr marL="0" indent="0">
              <a:buNone/>
            </a:pPr>
            <a:r>
              <a:rPr lang="en-UG" sz="4000" b="1" dirty="0"/>
              <a:t>Additional Insights</a:t>
            </a:r>
            <a:endParaRPr lang="en-UG" sz="2900" dirty="0"/>
          </a:p>
          <a:p>
            <a:pPr lvl="0"/>
            <a:r>
              <a:rPr lang="en-UG" b="1" dirty="0"/>
              <a:t>Population density (people per sq. km of land area)</a:t>
            </a:r>
            <a:r>
              <a:rPr lang="en-UG" dirty="0"/>
              <a:t>:</a:t>
            </a:r>
            <a:endParaRPr lang="en-UG" sz="2400" dirty="0"/>
          </a:p>
          <a:p>
            <a:pPr lvl="1"/>
            <a:r>
              <a:rPr lang="en-UG" dirty="0"/>
              <a:t>Has a weak negative correlation with GDP per capita (-0.10) and life expectancy (-0.12), suggesting that more densely populated countries might have slightly lower GDP per capita and life expectancy.</a:t>
            </a:r>
            <a:endParaRPr lang="en-UG" sz="2000" dirty="0"/>
          </a:p>
          <a:p>
            <a:pPr lvl="0"/>
            <a:r>
              <a:rPr lang="en-UG" b="1" dirty="0"/>
              <a:t>Electric power consumption and Individuals using the Internet</a:t>
            </a:r>
            <a:r>
              <a:rPr lang="en-UG" dirty="0"/>
              <a:t>: Moderate positive correlation (0.58), indicating that higher electricity consumption is associated with increased internet usage.</a:t>
            </a:r>
            <a:endParaRPr lang="en-US" dirty="0"/>
          </a:p>
          <a:p>
            <a:pPr lvl="0"/>
            <a:endParaRPr lang="en-UG" sz="2400" dirty="0"/>
          </a:p>
          <a:p>
            <a:pPr marL="0" indent="0">
              <a:buNone/>
            </a:pPr>
            <a:r>
              <a:rPr lang="en-UG" sz="4000" b="1" dirty="0"/>
              <a:t>Socioeconomic Implications</a:t>
            </a:r>
            <a:endParaRPr lang="en-UG" sz="2900" dirty="0"/>
          </a:p>
          <a:p>
            <a:pPr lvl="0"/>
            <a:r>
              <a:rPr lang="en-UG" b="1" dirty="0"/>
              <a:t>Economic Development</a:t>
            </a:r>
            <a:r>
              <a:rPr lang="en-UG" dirty="0"/>
              <a:t>: Countries with higher GDP per capita tend to have better socio-economic indicators such as higher internet usage, longer life expectancy, and lower infant mortality rates.</a:t>
            </a:r>
            <a:endParaRPr lang="en-UG" sz="2400" dirty="0"/>
          </a:p>
          <a:p>
            <a:pPr lvl="0"/>
            <a:r>
              <a:rPr lang="en-UG" b="1" dirty="0"/>
              <a:t>Healthcare and Infrastructure</a:t>
            </a:r>
            <a:r>
              <a:rPr lang="en-UG" dirty="0"/>
              <a:t>: Improved healthcare (evidenced by lower infant mortality rates and longer life expectancy) is associated with higher GDP per capita and better access to technology (internet usage).</a:t>
            </a:r>
            <a:endParaRPr lang="en-UG" sz="2400" dirty="0"/>
          </a:p>
          <a:p>
            <a:pPr lvl="0"/>
            <a:r>
              <a:rPr lang="en-UG" b="1" dirty="0"/>
              <a:t>Energy Consumption</a:t>
            </a:r>
            <a:r>
              <a:rPr lang="en-UG" dirty="0"/>
              <a:t>: Economic prosperity (GDP per capita) is closely linked to higher energy consumption, which can be indicative of industrial and technological development.</a:t>
            </a:r>
            <a:endParaRPr lang="en-UG" sz="2400" dirty="0"/>
          </a:p>
          <a:p>
            <a:endParaRPr lang="en-UG" dirty="0"/>
          </a:p>
        </p:txBody>
      </p:sp>
    </p:spTree>
    <p:extLst>
      <p:ext uri="{BB962C8B-B14F-4D97-AF65-F5344CB8AC3E}">
        <p14:creationId xmlns:p14="http://schemas.microsoft.com/office/powerpoint/2010/main" val="398441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26E2-F94F-43B4-B252-87D9A667A1F3}"/>
              </a:ext>
            </a:extLst>
          </p:cNvPr>
          <p:cNvSpPr>
            <a:spLocks noGrp="1"/>
          </p:cNvSpPr>
          <p:nvPr>
            <p:ph type="title"/>
          </p:nvPr>
        </p:nvSpPr>
        <p:spPr/>
        <p:txBody>
          <a:bodyPr/>
          <a:lstStyle/>
          <a:p>
            <a:pPr algn="ctr"/>
            <a:r>
              <a:rPr lang="en-US" b="1" dirty="0"/>
              <a:t>Power Bi world social-economic indicators dashboard</a:t>
            </a:r>
            <a:r>
              <a:rPr lang="en-US" dirty="0"/>
              <a:t> </a:t>
            </a:r>
            <a:endParaRPr lang="en-UG" dirty="0"/>
          </a:p>
        </p:txBody>
      </p:sp>
      <p:pic>
        <p:nvPicPr>
          <p:cNvPr id="4" name="Content Placeholder 3">
            <a:extLst>
              <a:ext uri="{FF2B5EF4-FFF2-40B4-BE49-F238E27FC236}">
                <a16:creationId xmlns:a16="http://schemas.microsoft.com/office/drawing/2014/main" id="{7DA85638-8234-491D-A2B3-5906D6EDE6A0}"/>
              </a:ext>
            </a:extLst>
          </p:cNvPr>
          <p:cNvPicPr>
            <a:picLocks noGrp="1"/>
          </p:cNvPicPr>
          <p:nvPr>
            <p:ph idx="1"/>
          </p:nvPr>
        </p:nvPicPr>
        <p:blipFill>
          <a:blip r:embed="rId2"/>
          <a:stretch>
            <a:fillRect/>
          </a:stretch>
        </p:blipFill>
        <p:spPr>
          <a:xfrm>
            <a:off x="1544169" y="2160588"/>
            <a:ext cx="6863699" cy="3881437"/>
          </a:xfrm>
          <a:prstGeom prst="rect">
            <a:avLst/>
          </a:prstGeom>
        </p:spPr>
      </p:pic>
    </p:spTree>
    <p:extLst>
      <p:ext uri="{BB962C8B-B14F-4D97-AF65-F5344CB8AC3E}">
        <p14:creationId xmlns:p14="http://schemas.microsoft.com/office/powerpoint/2010/main" val="1578070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81BE-08AA-4663-B7F0-079F832CF4FA}"/>
              </a:ext>
            </a:extLst>
          </p:cNvPr>
          <p:cNvSpPr>
            <a:spLocks noGrp="1"/>
          </p:cNvSpPr>
          <p:nvPr>
            <p:ph type="title"/>
          </p:nvPr>
        </p:nvSpPr>
        <p:spPr/>
        <p:txBody>
          <a:bodyPr>
            <a:normAutofit fontScale="90000"/>
          </a:bodyPr>
          <a:lstStyle/>
          <a:p>
            <a:br>
              <a:rPr lang="en-US" b="1" dirty="0"/>
            </a:br>
            <a:r>
              <a:rPr lang="en-US" b="1" dirty="0"/>
              <a:t>An analysis of the different elements of the dashboard</a:t>
            </a:r>
            <a:br>
              <a:rPr lang="en-UG" b="1" dirty="0"/>
            </a:br>
            <a:endParaRPr lang="en-UG" b="1" dirty="0"/>
          </a:p>
        </p:txBody>
      </p:sp>
      <p:sp>
        <p:nvSpPr>
          <p:cNvPr id="3" name="Content Placeholder 2">
            <a:extLst>
              <a:ext uri="{FF2B5EF4-FFF2-40B4-BE49-F238E27FC236}">
                <a16:creationId xmlns:a16="http://schemas.microsoft.com/office/drawing/2014/main" id="{BFFE3AB3-F684-49E7-B02A-7F6D48E79335}"/>
              </a:ext>
            </a:extLst>
          </p:cNvPr>
          <p:cNvSpPr>
            <a:spLocks noGrp="1"/>
          </p:cNvSpPr>
          <p:nvPr>
            <p:ph idx="1"/>
          </p:nvPr>
        </p:nvSpPr>
        <p:spPr/>
        <p:txBody>
          <a:bodyPr>
            <a:normAutofit/>
          </a:bodyPr>
          <a:lstStyle/>
          <a:p>
            <a:pPr marL="0" indent="0">
              <a:buNone/>
            </a:pPr>
            <a:r>
              <a:rPr lang="en-UG" b="1" dirty="0"/>
              <a:t>1. No. of Countries per Region and </a:t>
            </a:r>
            <a:r>
              <a:rPr lang="en-UG" b="1" dirty="0" err="1"/>
              <a:t>IncomeGroup</a:t>
            </a:r>
            <a:endParaRPr lang="en-UG" dirty="0"/>
          </a:p>
          <a:p>
            <a:pPr lvl="0"/>
            <a:r>
              <a:rPr lang="en-UG" b="1" dirty="0"/>
              <a:t>Visualization</a:t>
            </a:r>
            <a:r>
              <a:rPr lang="en-UG" dirty="0"/>
              <a:t>: Donut chart showing the distribution of countries by region and income group.</a:t>
            </a:r>
          </a:p>
          <a:p>
            <a:pPr lvl="0"/>
            <a:r>
              <a:rPr lang="en-UG" b="1" dirty="0"/>
              <a:t>Insight</a:t>
            </a:r>
            <a:r>
              <a:rPr lang="en-UG" dirty="0"/>
              <a:t>: This visualization helps to understand the geographical and economic distribution of countries. For instance, it can reveal how many countries fall into each income category within a specific region, aiding in targeted economic analysis or policy-making.</a:t>
            </a:r>
          </a:p>
          <a:p>
            <a:pPr lvl="0"/>
            <a:r>
              <a:rPr lang="en-UG" b="1" dirty="0"/>
              <a:t>Business Decision</a:t>
            </a:r>
            <a:r>
              <a:rPr lang="en-UG" dirty="0"/>
              <a:t>: Businesses can use this information to identify potential markets for expansion based on income levels and regional distribution. For instance, focusing on high-income regions for premium products or low-income regions for affordable solutions.</a:t>
            </a:r>
          </a:p>
          <a:p>
            <a:endParaRPr lang="en-UG" dirty="0"/>
          </a:p>
        </p:txBody>
      </p:sp>
    </p:spTree>
    <p:extLst>
      <p:ext uri="{BB962C8B-B14F-4D97-AF65-F5344CB8AC3E}">
        <p14:creationId xmlns:p14="http://schemas.microsoft.com/office/powerpoint/2010/main" val="3038212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0D73-9007-4D58-9C38-3B0313422F6A}"/>
              </a:ext>
            </a:extLst>
          </p:cNvPr>
          <p:cNvSpPr>
            <a:spLocks noGrp="1"/>
          </p:cNvSpPr>
          <p:nvPr>
            <p:ph type="title"/>
          </p:nvPr>
        </p:nvSpPr>
        <p:spPr/>
        <p:txBody>
          <a:bodyPr>
            <a:normAutofit fontScale="90000"/>
          </a:bodyPr>
          <a:lstStyle/>
          <a:p>
            <a:br>
              <a:rPr lang="en-US" b="1" dirty="0"/>
            </a:br>
            <a:r>
              <a:rPr lang="en-UG" b="1" dirty="0"/>
              <a:t>2. Unemployment Rate by Region and </a:t>
            </a:r>
            <a:r>
              <a:rPr lang="en-UG" b="1" dirty="0" err="1"/>
              <a:t>IncomeGroup</a:t>
            </a:r>
            <a:br>
              <a:rPr lang="en-UG" dirty="0"/>
            </a:br>
            <a:endParaRPr lang="en-UG" dirty="0"/>
          </a:p>
        </p:txBody>
      </p:sp>
      <p:sp>
        <p:nvSpPr>
          <p:cNvPr id="3" name="Content Placeholder 2">
            <a:extLst>
              <a:ext uri="{FF2B5EF4-FFF2-40B4-BE49-F238E27FC236}">
                <a16:creationId xmlns:a16="http://schemas.microsoft.com/office/drawing/2014/main" id="{349D099D-69F6-4537-A23C-4738495CD6A5}"/>
              </a:ext>
            </a:extLst>
          </p:cNvPr>
          <p:cNvSpPr>
            <a:spLocks noGrp="1"/>
          </p:cNvSpPr>
          <p:nvPr>
            <p:ph idx="1"/>
          </p:nvPr>
        </p:nvSpPr>
        <p:spPr/>
        <p:txBody>
          <a:bodyPr>
            <a:normAutofit/>
          </a:bodyPr>
          <a:lstStyle/>
          <a:p>
            <a:pPr marL="0" indent="0">
              <a:buNone/>
            </a:pPr>
            <a:r>
              <a:rPr lang="en-UG" b="1" dirty="0"/>
              <a:t>Visualization</a:t>
            </a:r>
            <a:r>
              <a:rPr lang="en-UG" dirty="0"/>
              <a:t>: Bar chart showing unemployment rates by region and income group.</a:t>
            </a:r>
          </a:p>
          <a:p>
            <a:pPr lvl="0"/>
            <a:r>
              <a:rPr lang="en-UG" b="1" dirty="0"/>
              <a:t>Insight</a:t>
            </a:r>
            <a:r>
              <a:rPr lang="en-UG" dirty="0"/>
              <a:t>: The chart shows that Europe &amp; Central Asia have the highest unemployment rates, followed by regions like Sub-Saharan Africa and Latin America &amp; Caribbean. This suggests that economic challenges might be more pronounced in these areas.</a:t>
            </a:r>
          </a:p>
          <a:p>
            <a:pPr lvl="0"/>
            <a:r>
              <a:rPr lang="en-UG" b="1" dirty="0"/>
              <a:t>Business Decision</a:t>
            </a:r>
            <a:r>
              <a:rPr lang="en-UG" dirty="0"/>
              <a:t>: High unemployment rates in Europe &amp; Central Asia indicate economic instability which may affect market potential but also present opportunities for workforce availability. Businesses might consider investing in these regions to create job opportunities or tap into the available </a:t>
            </a:r>
            <a:r>
              <a:rPr lang="en-UG" dirty="0" err="1"/>
              <a:t>labor</a:t>
            </a:r>
            <a:r>
              <a:rPr lang="en-UG" dirty="0"/>
              <a:t> force. Alternatively, businesses should be cautious of economic instability in these areas when planning market entry.</a:t>
            </a:r>
          </a:p>
          <a:p>
            <a:endParaRPr lang="en-UG" dirty="0"/>
          </a:p>
        </p:txBody>
      </p:sp>
    </p:spTree>
    <p:extLst>
      <p:ext uri="{BB962C8B-B14F-4D97-AF65-F5344CB8AC3E}">
        <p14:creationId xmlns:p14="http://schemas.microsoft.com/office/powerpoint/2010/main" val="317115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DA1F-1E97-4664-9BB8-5DA53EF58864}"/>
              </a:ext>
            </a:extLst>
          </p:cNvPr>
          <p:cNvSpPr>
            <a:spLocks noGrp="1"/>
          </p:cNvSpPr>
          <p:nvPr>
            <p:ph type="title"/>
          </p:nvPr>
        </p:nvSpPr>
        <p:spPr/>
        <p:txBody>
          <a:bodyPr>
            <a:normAutofit fontScale="90000"/>
          </a:bodyPr>
          <a:lstStyle/>
          <a:p>
            <a:br>
              <a:rPr lang="en-US" b="1" dirty="0"/>
            </a:br>
            <a:r>
              <a:rPr lang="en-UG" b="1" dirty="0"/>
              <a:t>3. Average of Infant Mortality Rate, Death Rate, and Birth Rate by Region</a:t>
            </a:r>
            <a:br>
              <a:rPr lang="en-UG" dirty="0"/>
            </a:br>
            <a:endParaRPr lang="en-UG" dirty="0"/>
          </a:p>
        </p:txBody>
      </p:sp>
      <p:sp>
        <p:nvSpPr>
          <p:cNvPr id="3" name="Content Placeholder 2">
            <a:extLst>
              <a:ext uri="{FF2B5EF4-FFF2-40B4-BE49-F238E27FC236}">
                <a16:creationId xmlns:a16="http://schemas.microsoft.com/office/drawing/2014/main" id="{29420BC9-AEAB-4870-B6C7-19ABE638C1F4}"/>
              </a:ext>
            </a:extLst>
          </p:cNvPr>
          <p:cNvSpPr>
            <a:spLocks noGrp="1"/>
          </p:cNvSpPr>
          <p:nvPr>
            <p:ph idx="1"/>
          </p:nvPr>
        </p:nvSpPr>
        <p:spPr/>
        <p:txBody>
          <a:bodyPr>
            <a:normAutofit/>
          </a:bodyPr>
          <a:lstStyle/>
          <a:p>
            <a:pPr lvl="0"/>
            <a:r>
              <a:rPr lang="en-UG" b="1" dirty="0"/>
              <a:t>Visualization</a:t>
            </a:r>
            <a:r>
              <a:rPr lang="en-UG" dirty="0"/>
              <a:t>: Line chart showing trends in infant mortality, death, and birth rates across regions.</a:t>
            </a:r>
          </a:p>
          <a:p>
            <a:pPr lvl="0"/>
            <a:r>
              <a:rPr lang="en-UG" b="1" dirty="0"/>
              <a:t>Insight</a:t>
            </a:r>
            <a:r>
              <a:rPr lang="en-UG" dirty="0"/>
              <a:t>: This visualization provides insight into the health and demographic trends in different regions. For instance, Sub-Saharan Africa shows higher infant mortality and death rates compared to other regions.</a:t>
            </a:r>
          </a:p>
          <a:p>
            <a:pPr lvl="0"/>
            <a:r>
              <a:rPr lang="en-UG" b="1" dirty="0"/>
              <a:t>Business Decision</a:t>
            </a:r>
            <a:r>
              <a:rPr lang="en-UG" dirty="0"/>
              <a:t>: Health-focused businesses and NGOs can use this data to identify regions in need of medical supplies, healthcare services, and support programs. Companies in the health sector might find opportunities for investment and expansion in regions with high infant mortality and death rates.</a:t>
            </a:r>
          </a:p>
          <a:p>
            <a:endParaRPr lang="en-UG" dirty="0"/>
          </a:p>
        </p:txBody>
      </p:sp>
    </p:spTree>
    <p:extLst>
      <p:ext uri="{BB962C8B-B14F-4D97-AF65-F5344CB8AC3E}">
        <p14:creationId xmlns:p14="http://schemas.microsoft.com/office/powerpoint/2010/main" val="3329810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01A5-F7DE-4E9A-B40E-D251CA6F5863}"/>
              </a:ext>
            </a:extLst>
          </p:cNvPr>
          <p:cNvSpPr>
            <a:spLocks noGrp="1"/>
          </p:cNvSpPr>
          <p:nvPr>
            <p:ph type="title"/>
          </p:nvPr>
        </p:nvSpPr>
        <p:spPr/>
        <p:txBody>
          <a:bodyPr>
            <a:normAutofit/>
          </a:bodyPr>
          <a:lstStyle/>
          <a:p>
            <a:r>
              <a:rPr lang="en-UG" b="1" dirty="0"/>
              <a:t>4. Socio-Economic Indicators Heatmap</a:t>
            </a:r>
            <a:br>
              <a:rPr lang="en-UG" sz="4000" dirty="0"/>
            </a:br>
            <a:endParaRPr lang="en-UG" dirty="0"/>
          </a:p>
        </p:txBody>
      </p:sp>
      <p:sp>
        <p:nvSpPr>
          <p:cNvPr id="3" name="Content Placeholder 2">
            <a:extLst>
              <a:ext uri="{FF2B5EF4-FFF2-40B4-BE49-F238E27FC236}">
                <a16:creationId xmlns:a16="http://schemas.microsoft.com/office/drawing/2014/main" id="{47EEBEB3-D7C0-487A-989E-7A25D62AF7BD}"/>
              </a:ext>
            </a:extLst>
          </p:cNvPr>
          <p:cNvSpPr>
            <a:spLocks noGrp="1"/>
          </p:cNvSpPr>
          <p:nvPr>
            <p:ph idx="1"/>
          </p:nvPr>
        </p:nvSpPr>
        <p:spPr/>
        <p:txBody>
          <a:bodyPr>
            <a:normAutofit fontScale="92500" lnSpcReduction="20000"/>
          </a:bodyPr>
          <a:lstStyle/>
          <a:p>
            <a:pPr lvl="0"/>
            <a:r>
              <a:rPr lang="en-UG" b="1" dirty="0"/>
              <a:t>Visualization</a:t>
            </a:r>
            <a:r>
              <a:rPr lang="en-UG" dirty="0"/>
              <a:t>: Heatmap displaying various socio-economic indicators such as GDP per capita, death rate, population density, infant mortality rate, and electric power consumption by region.</a:t>
            </a:r>
            <a:endParaRPr lang="en-UG" sz="2400" dirty="0"/>
          </a:p>
          <a:p>
            <a:pPr lvl="0"/>
            <a:r>
              <a:rPr lang="en-UG" b="1" dirty="0"/>
              <a:t>Insight</a:t>
            </a:r>
            <a:r>
              <a:rPr lang="en-UG" dirty="0"/>
              <a:t>: This heatmap allows for a comparative analysis of socio-economic conditions across regions. The intensity of the </a:t>
            </a:r>
            <a:r>
              <a:rPr lang="en-UG" dirty="0" err="1"/>
              <a:t>colors</a:t>
            </a:r>
            <a:r>
              <a:rPr lang="en-UG" dirty="0"/>
              <a:t> helps to quickly identify regions with extreme values. For example, North America has the highest GDP per capita and electric power consumption, while Sub-Saharan Africa has the lowest GDP per capita and highest infant mortality rate.</a:t>
            </a:r>
            <a:endParaRPr lang="en-UG" sz="2400" dirty="0"/>
          </a:p>
          <a:p>
            <a:pPr lvl="0"/>
            <a:r>
              <a:rPr lang="en-UG" b="1" dirty="0"/>
              <a:t>Business Decision</a:t>
            </a:r>
            <a:r>
              <a:rPr lang="en-UG" dirty="0"/>
              <a:t>: This data can inform various business strategies:</a:t>
            </a:r>
            <a:endParaRPr lang="en-UG" sz="2400" dirty="0"/>
          </a:p>
          <a:p>
            <a:pPr lvl="1"/>
            <a:r>
              <a:rPr lang="en-UG" b="1" dirty="0"/>
              <a:t>Market Potential</a:t>
            </a:r>
            <a:r>
              <a:rPr lang="en-UG" dirty="0"/>
              <a:t>: High GDP per capita regions (e.g., North America) can be targeted for high-end products and services.</a:t>
            </a:r>
            <a:endParaRPr lang="en-UG" sz="2000" dirty="0"/>
          </a:p>
          <a:p>
            <a:pPr lvl="1"/>
            <a:r>
              <a:rPr lang="en-UG" b="1" dirty="0"/>
              <a:t>Infrastructure Development</a:t>
            </a:r>
            <a:r>
              <a:rPr lang="en-UG" dirty="0"/>
              <a:t>: Regions with low electric power consumption (e.g., Sub-Saharan Africa) may offer opportunities for investment in infrastructure and renewable energy projects.</a:t>
            </a:r>
            <a:endParaRPr lang="en-UG" sz="2000" dirty="0"/>
          </a:p>
          <a:p>
            <a:pPr lvl="1"/>
            <a:r>
              <a:rPr lang="en-UG" b="1" dirty="0"/>
              <a:t>Healthcare Initiatives</a:t>
            </a:r>
            <a:r>
              <a:rPr lang="en-UG" dirty="0"/>
              <a:t>: Regions with high infant mortality rates (e.g., Sub-Saharan Africa) could benefit from healthcare investments and philanthropic activities.</a:t>
            </a:r>
            <a:endParaRPr lang="en-UG" sz="2000" dirty="0"/>
          </a:p>
          <a:p>
            <a:endParaRPr lang="en-UG" dirty="0"/>
          </a:p>
        </p:txBody>
      </p:sp>
    </p:spTree>
    <p:extLst>
      <p:ext uri="{BB962C8B-B14F-4D97-AF65-F5344CB8AC3E}">
        <p14:creationId xmlns:p14="http://schemas.microsoft.com/office/powerpoint/2010/main" val="379567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7A29-253E-4789-895F-46B290D7D485}"/>
              </a:ext>
            </a:extLst>
          </p:cNvPr>
          <p:cNvSpPr>
            <a:spLocks noGrp="1"/>
          </p:cNvSpPr>
          <p:nvPr>
            <p:ph type="title"/>
          </p:nvPr>
        </p:nvSpPr>
        <p:spPr/>
        <p:txBody>
          <a:bodyPr/>
          <a:lstStyle/>
          <a:p>
            <a:r>
              <a:rPr lang="en-US" b="1" dirty="0"/>
              <a:t>Project Objectives</a:t>
            </a:r>
            <a:endParaRPr lang="en-UG" b="1" dirty="0"/>
          </a:p>
        </p:txBody>
      </p:sp>
      <p:sp>
        <p:nvSpPr>
          <p:cNvPr id="3" name="Content Placeholder 2">
            <a:extLst>
              <a:ext uri="{FF2B5EF4-FFF2-40B4-BE49-F238E27FC236}">
                <a16:creationId xmlns:a16="http://schemas.microsoft.com/office/drawing/2014/main" id="{33CA6088-D528-4E7D-9A33-A5712E37F56C}"/>
              </a:ext>
            </a:extLst>
          </p:cNvPr>
          <p:cNvSpPr>
            <a:spLocks noGrp="1"/>
          </p:cNvSpPr>
          <p:nvPr>
            <p:ph idx="1"/>
          </p:nvPr>
        </p:nvSpPr>
        <p:spPr/>
        <p:txBody>
          <a:bodyPr>
            <a:normAutofit fontScale="85000" lnSpcReduction="10000"/>
          </a:bodyPr>
          <a:lstStyle/>
          <a:p>
            <a:pPr lvl="0"/>
            <a:r>
              <a:rPr lang="en-UG" dirty="0"/>
              <a:t>Compare key indicators across different regions and income groups to identify disparities and common trends.</a:t>
            </a:r>
          </a:p>
          <a:p>
            <a:pPr lvl="0"/>
            <a:r>
              <a:rPr lang="en-UG" dirty="0"/>
              <a:t>Examine birth and death rates across</a:t>
            </a:r>
            <a:r>
              <a:rPr lang="en-US" dirty="0"/>
              <a:t> different regions and</a:t>
            </a:r>
            <a:r>
              <a:rPr lang="en-UG" dirty="0"/>
              <a:t> countries to understand demographic shifts and population dynamics.</a:t>
            </a:r>
          </a:p>
          <a:p>
            <a:pPr lvl="0"/>
            <a:r>
              <a:rPr lang="en-UG" dirty="0" err="1"/>
              <a:t>Analyze</a:t>
            </a:r>
            <a:r>
              <a:rPr lang="en-UG" dirty="0"/>
              <a:t> population density data to explore its relationship with other economic and social indicators. </a:t>
            </a:r>
          </a:p>
          <a:p>
            <a:pPr lvl="0"/>
            <a:r>
              <a:rPr lang="en-UG" dirty="0"/>
              <a:t>Investigate trends in infant mortality rates and life expectancy at birth to assess public health improvements or challenges.</a:t>
            </a:r>
          </a:p>
          <a:p>
            <a:pPr lvl="0"/>
            <a:r>
              <a:rPr lang="en-UG" dirty="0" err="1"/>
              <a:t>Analyze</a:t>
            </a:r>
            <a:r>
              <a:rPr lang="en-UG" dirty="0"/>
              <a:t> unemployment rates across </a:t>
            </a:r>
            <a:r>
              <a:rPr lang="en-US" dirty="0"/>
              <a:t>regions and countries</a:t>
            </a:r>
            <a:r>
              <a:rPr lang="en-UG" dirty="0"/>
              <a:t> to understand </a:t>
            </a:r>
            <a:r>
              <a:rPr lang="en-UG" dirty="0" err="1"/>
              <a:t>labor</a:t>
            </a:r>
            <a:r>
              <a:rPr lang="en-UG" dirty="0"/>
              <a:t> market conditions and trends.</a:t>
            </a:r>
          </a:p>
          <a:p>
            <a:pPr lvl="0"/>
            <a:r>
              <a:rPr lang="en-UG" dirty="0" err="1"/>
              <a:t>Analyze</a:t>
            </a:r>
            <a:r>
              <a:rPr lang="en-UG" dirty="0"/>
              <a:t> the relationship between electric power consumption and economic indicators such as GDP and GDP per capita.</a:t>
            </a:r>
          </a:p>
          <a:p>
            <a:pPr lvl="0"/>
            <a:r>
              <a:rPr lang="en-UG" dirty="0"/>
              <a:t>Perform year-over-year comparisons to highlight significant changes in the dataset.</a:t>
            </a:r>
          </a:p>
          <a:p>
            <a:pPr lvl="0"/>
            <a:r>
              <a:rPr lang="en-UG" dirty="0"/>
              <a:t>Provide recommendations for policy improvements based on data-driven insights.</a:t>
            </a:r>
          </a:p>
          <a:p>
            <a:endParaRPr lang="en-UG" dirty="0"/>
          </a:p>
        </p:txBody>
      </p:sp>
    </p:spTree>
    <p:extLst>
      <p:ext uri="{BB962C8B-B14F-4D97-AF65-F5344CB8AC3E}">
        <p14:creationId xmlns:p14="http://schemas.microsoft.com/office/powerpoint/2010/main" val="1873119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38B1-2508-49BA-907B-C4643BDF2BE9}"/>
              </a:ext>
            </a:extLst>
          </p:cNvPr>
          <p:cNvSpPr>
            <a:spLocks noGrp="1"/>
          </p:cNvSpPr>
          <p:nvPr>
            <p:ph type="title"/>
          </p:nvPr>
        </p:nvSpPr>
        <p:spPr/>
        <p:txBody>
          <a:bodyPr/>
          <a:lstStyle/>
          <a:p>
            <a:r>
              <a:rPr lang="en-UG" b="1" dirty="0"/>
              <a:t>Recommendations:</a:t>
            </a:r>
            <a:br>
              <a:rPr lang="en-UG" dirty="0"/>
            </a:br>
            <a:endParaRPr lang="en-UG" dirty="0"/>
          </a:p>
        </p:txBody>
      </p:sp>
      <p:sp>
        <p:nvSpPr>
          <p:cNvPr id="3" name="Content Placeholder 2">
            <a:extLst>
              <a:ext uri="{FF2B5EF4-FFF2-40B4-BE49-F238E27FC236}">
                <a16:creationId xmlns:a16="http://schemas.microsoft.com/office/drawing/2014/main" id="{8656C8C7-049E-46C8-9A7F-CAEFA9902FEE}"/>
              </a:ext>
            </a:extLst>
          </p:cNvPr>
          <p:cNvSpPr>
            <a:spLocks noGrp="1"/>
          </p:cNvSpPr>
          <p:nvPr>
            <p:ph idx="1"/>
          </p:nvPr>
        </p:nvSpPr>
        <p:spPr/>
        <p:txBody>
          <a:bodyPr>
            <a:normAutofit fontScale="85000" lnSpcReduction="20000"/>
          </a:bodyPr>
          <a:lstStyle/>
          <a:p>
            <a:pPr lvl="0"/>
            <a:r>
              <a:rPr lang="en-UG" b="1" dirty="0"/>
              <a:t>Targeted Market Expansion</a:t>
            </a:r>
            <a:r>
              <a:rPr lang="en-UG" dirty="0"/>
              <a:t>: Businesses should consider expanding into high-income regions for premium products and into low-income regions with affordable offerings tailored to local needs.</a:t>
            </a:r>
          </a:p>
          <a:p>
            <a:pPr lvl="0"/>
            <a:r>
              <a:rPr lang="en-UG" b="1" dirty="0"/>
              <a:t>Investment in Workforce Development</a:t>
            </a:r>
            <a:r>
              <a:rPr lang="en-UG" dirty="0"/>
              <a:t>: Companies can leverage high unemployment rates in regions like Sub-Saharan Africa to establish operations, provided the economic and political conditions are stable.</a:t>
            </a:r>
          </a:p>
          <a:p>
            <a:pPr lvl="0"/>
            <a:r>
              <a:rPr lang="en-UG" b="1" dirty="0"/>
              <a:t>Healthcare and Social Initiatives</a:t>
            </a:r>
            <a:r>
              <a:rPr lang="en-UG" dirty="0"/>
              <a:t>: Invest in regions with poor health indicators to improve community well-being and create a positive brand image. This can also open up new markets for healthcare products and services.</a:t>
            </a:r>
          </a:p>
          <a:p>
            <a:pPr lvl="0"/>
            <a:r>
              <a:rPr lang="en-UG" b="1" dirty="0"/>
              <a:t>Infrastructure Projects</a:t>
            </a:r>
            <a:r>
              <a:rPr lang="en-UG" dirty="0"/>
              <a:t>: Consider opportunities in regions with low electric power consumption for infrastructure and energy projects, potentially in partnership with local governments or international organizations.</a:t>
            </a:r>
          </a:p>
          <a:p>
            <a:pPr marL="0" lvl="0" indent="0">
              <a:buNone/>
            </a:pPr>
            <a:r>
              <a:rPr lang="en-UG" dirty="0"/>
              <a:t>By </a:t>
            </a:r>
            <a:r>
              <a:rPr lang="en-UG" dirty="0" err="1"/>
              <a:t>analyzing</a:t>
            </a:r>
            <a:r>
              <a:rPr lang="en-UG" dirty="0"/>
              <a:t> these socio-economic indicators, businesses can make informed decisions about market entry, product development, and corporate social responsibility initiatives. The heatmap's visual intensity provides a quick reference to identify areas needing attention or presenting opportunities.</a:t>
            </a:r>
          </a:p>
          <a:p>
            <a:endParaRPr lang="en-UG" dirty="0"/>
          </a:p>
        </p:txBody>
      </p:sp>
    </p:spTree>
    <p:extLst>
      <p:ext uri="{BB962C8B-B14F-4D97-AF65-F5344CB8AC3E}">
        <p14:creationId xmlns:p14="http://schemas.microsoft.com/office/powerpoint/2010/main" val="664755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59D8-A215-4C57-85C8-9D9EF7FC74BE}"/>
              </a:ext>
            </a:extLst>
          </p:cNvPr>
          <p:cNvSpPr>
            <a:spLocks noGrp="1"/>
          </p:cNvSpPr>
          <p:nvPr>
            <p:ph type="title"/>
          </p:nvPr>
        </p:nvSpPr>
        <p:spPr/>
        <p:txBody>
          <a:bodyPr/>
          <a:lstStyle/>
          <a:p>
            <a:r>
              <a:rPr lang="en-US" dirty="0"/>
              <a:t>Slicers in dashboard</a:t>
            </a:r>
            <a:endParaRPr lang="en-UG" dirty="0"/>
          </a:p>
        </p:txBody>
      </p:sp>
      <p:pic>
        <p:nvPicPr>
          <p:cNvPr id="4" name="Content Placeholder 3">
            <a:extLst>
              <a:ext uri="{FF2B5EF4-FFF2-40B4-BE49-F238E27FC236}">
                <a16:creationId xmlns:a16="http://schemas.microsoft.com/office/drawing/2014/main" id="{8DEDFA84-3126-41F7-8573-62E56B00FCB3}"/>
              </a:ext>
            </a:extLst>
          </p:cNvPr>
          <p:cNvPicPr>
            <a:picLocks noGrp="1"/>
          </p:cNvPicPr>
          <p:nvPr>
            <p:ph idx="1"/>
          </p:nvPr>
        </p:nvPicPr>
        <p:blipFill>
          <a:blip r:embed="rId2"/>
          <a:stretch>
            <a:fillRect/>
          </a:stretch>
        </p:blipFill>
        <p:spPr>
          <a:xfrm>
            <a:off x="709098" y="1401676"/>
            <a:ext cx="7731345" cy="4351338"/>
          </a:xfrm>
          <a:prstGeom prst="rect">
            <a:avLst/>
          </a:prstGeom>
        </p:spPr>
      </p:pic>
      <p:sp>
        <p:nvSpPr>
          <p:cNvPr id="5" name="Rectangle 4">
            <a:extLst>
              <a:ext uri="{FF2B5EF4-FFF2-40B4-BE49-F238E27FC236}">
                <a16:creationId xmlns:a16="http://schemas.microsoft.com/office/drawing/2014/main" id="{44103626-B04D-45C0-8347-B101F780038A}"/>
              </a:ext>
            </a:extLst>
          </p:cNvPr>
          <p:cNvSpPr/>
          <p:nvPr/>
        </p:nvSpPr>
        <p:spPr>
          <a:xfrm>
            <a:off x="8544918" y="1817362"/>
            <a:ext cx="3757918" cy="1754326"/>
          </a:xfrm>
          <a:prstGeom prst="rect">
            <a:avLst/>
          </a:prstGeom>
        </p:spPr>
        <p:txBody>
          <a:bodyPr wrap="square">
            <a:spAutoFit/>
          </a:bodyPr>
          <a:lstStyle/>
          <a:p>
            <a:r>
              <a:rPr lang="en-US" dirty="0">
                <a:latin typeface="Book Antiqua" panose="02040602050305030304" pitchFamily="18" charset="0"/>
                <a:ea typeface="Calibri" panose="020F0502020204030204" pitchFamily="34" charset="0"/>
                <a:cs typeface="Times New Roman" panose="02020603050405020304" pitchFamily="18" charset="0"/>
              </a:rPr>
              <a:t>Dashboard showing statistics for the year 2002 for Albania, Algeria, Angola and Argentina. It shows unemployment rate in 2002 for those countries and income groups they belong to.</a:t>
            </a:r>
            <a:endParaRPr lang="en-UG" dirty="0"/>
          </a:p>
        </p:txBody>
      </p:sp>
    </p:spTree>
    <p:extLst>
      <p:ext uri="{BB962C8B-B14F-4D97-AF65-F5344CB8AC3E}">
        <p14:creationId xmlns:p14="http://schemas.microsoft.com/office/powerpoint/2010/main" val="2958987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0ACD-C81A-468A-B025-A992E6942C91}"/>
              </a:ext>
            </a:extLst>
          </p:cNvPr>
          <p:cNvSpPr>
            <a:spLocks noGrp="1"/>
          </p:cNvSpPr>
          <p:nvPr>
            <p:ph type="title"/>
          </p:nvPr>
        </p:nvSpPr>
        <p:spPr/>
        <p:txBody>
          <a:bodyPr/>
          <a:lstStyle/>
          <a:p>
            <a:r>
              <a:rPr lang="en-US" b="1" dirty="0"/>
              <a:t>Card Counter</a:t>
            </a:r>
            <a:endParaRPr lang="en-UG" b="1" dirty="0"/>
          </a:p>
        </p:txBody>
      </p:sp>
      <p:pic>
        <p:nvPicPr>
          <p:cNvPr id="4" name="Content Placeholder 3">
            <a:extLst>
              <a:ext uri="{FF2B5EF4-FFF2-40B4-BE49-F238E27FC236}">
                <a16:creationId xmlns:a16="http://schemas.microsoft.com/office/drawing/2014/main" id="{45AB3260-57F1-4E78-9D68-196CCE2023C9}"/>
              </a:ext>
            </a:extLst>
          </p:cNvPr>
          <p:cNvPicPr>
            <a:picLocks noGrp="1"/>
          </p:cNvPicPr>
          <p:nvPr>
            <p:ph idx="1"/>
          </p:nvPr>
        </p:nvPicPr>
        <p:blipFill>
          <a:blip r:embed="rId2"/>
          <a:stretch>
            <a:fillRect/>
          </a:stretch>
        </p:blipFill>
        <p:spPr>
          <a:xfrm>
            <a:off x="640081" y="1803862"/>
            <a:ext cx="8237912" cy="4389726"/>
          </a:xfrm>
          <a:prstGeom prst="rect">
            <a:avLst/>
          </a:prstGeom>
        </p:spPr>
      </p:pic>
      <p:sp>
        <p:nvSpPr>
          <p:cNvPr id="5" name="Rectangle 4">
            <a:extLst>
              <a:ext uri="{FF2B5EF4-FFF2-40B4-BE49-F238E27FC236}">
                <a16:creationId xmlns:a16="http://schemas.microsoft.com/office/drawing/2014/main" id="{702F31F8-8A32-45EA-B84E-2CB19EC1763F}"/>
              </a:ext>
            </a:extLst>
          </p:cNvPr>
          <p:cNvSpPr/>
          <p:nvPr/>
        </p:nvSpPr>
        <p:spPr>
          <a:xfrm>
            <a:off x="8877993" y="1866456"/>
            <a:ext cx="3136670" cy="2746457"/>
          </a:xfrm>
          <a:prstGeom prst="rect">
            <a:avLst/>
          </a:prstGeom>
        </p:spPr>
        <p:txBody>
          <a:bodyPr wrap="square">
            <a:spAutoFit/>
          </a:bodyPr>
          <a:lstStyle/>
          <a:p>
            <a:pPr>
              <a:lnSpc>
                <a:spcPct val="107000"/>
              </a:lnSpc>
              <a:spcAft>
                <a:spcPts val="800"/>
              </a:spcAft>
            </a:pPr>
            <a:r>
              <a:rPr lang="en-US" dirty="0"/>
              <a:t>The above snapshot is showing that in 2008 we had 31 countries belonging to the lower middle income group and the highest unemployment rates in that year was in countries from Europe and Central Asia followed by Sub-Saharan Africa. </a:t>
            </a:r>
            <a:endParaRPr lang="en-UG"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97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074B-952B-4B2D-BBAB-681FE83884BD}"/>
              </a:ext>
            </a:extLst>
          </p:cNvPr>
          <p:cNvSpPr>
            <a:spLocks noGrp="1"/>
          </p:cNvSpPr>
          <p:nvPr>
            <p:ph type="title"/>
          </p:nvPr>
        </p:nvSpPr>
        <p:spPr/>
        <p:txBody>
          <a:bodyPr/>
          <a:lstStyle/>
          <a:p>
            <a:r>
              <a:rPr lang="en-US" b="1" dirty="0"/>
              <a:t>World Social-Economics Indicators Dataset</a:t>
            </a:r>
            <a:endParaRPr lang="en-UG" b="1" dirty="0"/>
          </a:p>
        </p:txBody>
      </p:sp>
      <p:sp>
        <p:nvSpPr>
          <p:cNvPr id="3" name="Content Placeholder 2">
            <a:extLst>
              <a:ext uri="{FF2B5EF4-FFF2-40B4-BE49-F238E27FC236}">
                <a16:creationId xmlns:a16="http://schemas.microsoft.com/office/drawing/2014/main" id="{ACCF1545-16AD-424A-BBBC-915A1A72E6C4}"/>
              </a:ext>
            </a:extLst>
          </p:cNvPr>
          <p:cNvSpPr>
            <a:spLocks noGrp="1"/>
          </p:cNvSpPr>
          <p:nvPr>
            <p:ph idx="1"/>
          </p:nvPr>
        </p:nvSpPr>
        <p:spPr>
          <a:xfrm>
            <a:off x="838200" y="1690688"/>
            <a:ext cx="10515600" cy="4486275"/>
          </a:xfrm>
        </p:spPr>
        <p:txBody>
          <a:bodyPr>
            <a:normAutofit fontScale="32500" lnSpcReduction="20000"/>
          </a:bodyPr>
          <a:lstStyle/>
          <a:p>
            <a:pPr marL="0" indent="0">
              <a:buNone/>
            </a:pPr>
            <a:r>
              <a:rPr lang="en-UG" sz="3000" dirty="0"/>
              <a:t>The dataset contains socio-economic indicators collected from </a:t>
            </a:r>
            <a:r>
              <a:rPr lang="en-US" sz="3000" dirty="0"/>
              <a:t>135</a:t>
            </a:r>
            <a:r>
              <a:rPr lang="en-UG" sz="3000" dirty="0"/>
              <a:t> countries across the world</a:t>
            </a:r>
            <a:r>
              <a:rPr lang="en-US" sz="3000" dirty="0"/>
              <a:t> from 1991 to 2008</a:t>
            </a:r>
            <a:r>
              <a:rPr lang="en-UG" sz="3000" dirty="0"/>
              <a:t>. It includes the following columns:</a:t>
            </a:r>
          </a:p>
          <a:p>
            <a:pPr lvl="0"/>
            <a:r>
              <a:rPr lang="en-UG" sz="3000" b="1" dirty="0"/>
              <a:t>Country Name</a:t>
            </a:r>
            <a:r>
              <a:rPr lang="en-UG" sz="3000" dirty="0"/>
              <a:t>: The name of the country.</a:t>
            </a:r>
          </a:p>
          <a:p>
            <a:pPr lvl="0"/>
            <a:r>
              <a:rPr lang="en-UG" sz="3000" b="1" dirty="0"/>
              <a:t>Country Code</a:t>
            </a:r>
            <a:r>
              <a:rPr lang="en-UG" sz="3000" dirty="0"/>
              <a:t>: The ISO code of the country.</a:t>
            </a:r>
          </a:p>
          <a:p>
            <a:pPr lvl="0"/>
            <a:r>
              <a:rPr lang="en-UG" sz="3000" b="1" dirty="0"/>
              <a:t>Region</a:t>
            </a:r>
            <a:r>
              <a:rPr lang="en-UG" sz="3000" dirty="0"/>
              <a:t>: The region in which the country is located (e.g., Europe &amp; Central Asia, Sub-Saharan Africa</a:t>
            </a:r>
            <a:r>
              <a:rPr lang="en-US" sz="3000" dirty="0"/>
              <a:t>, Latin America and the </a:t>
            </a:r>
            <a:r>
              <a:rPr lang="en-US" sz="3000" dirty="0" err="1"/>
              <a:t>Carrabean</a:t>
            </a:r>
            <a:r>
              <a:rPr lang="en-US" sz="3000" dirty="0"/>
              <a:t>, Middle East and North Africa, East Asia and the Pacific, South Asia and North America</a:t>
            </a:r>
            <a:r>
              <a:rPr lang="en-UG" sz="3000" dirty="0"/>
              <a:t>).</a:t>
            </a:r>
          </a:p>
          <a:p>
            <a:pPr lvl="0"/>
            <a:r>
              <a:rPr lang="en-UG" sz="3000" b="1" dirty="0" err="1"/>
              <a:t>IncomeGroup</a:t>
            </a:r>
            <a:r>
              <a:rPr lang="en-UG" sz="3000" dirty="0"/>
              <a:t>: The income classification of the country (e.g., High income: OECD, </a:t>
            </a:r>
            <a:r>
              <a:rPr lang="en-US" sz="3000" dirty="0"/>
              <a:t>High Income(</a:t>
            </a:r>
            <a:r>
              <a:rPr lang="en-US" sz="3000" dirty="0" err="1"/>
              <a:t>nonOECD</a:t>
            </a:r>
            <a:r>
              <a:rPr lang="en-US" sz="3000" dirty="0"/>
              <a:t>),</a:t>
            </a:r>
            <a:r>
              <a:rPr lang="en-UG" sz="3000" dirty="0"/>
              <a:t>Upper middle income</a:t>
            </a:r>
            <a:r>
              <a:rPr lang="en-US" sz="3000" dirty="0"/>
              <a:t>, Low income and lower middle income</a:t>
            </a:r>
            <a:r>
              <a:rPr lang="en-UG" sz="3000" dirty="0"/>
              <a:t>).</a:t>
            </a:r>
          </a:p>
          <a:p>
            <a:pPr lvl="0"/>
            <a:r>
              <a:rPr lang="en-UG" sz="3000" b="1" dirty="0"/>
              <a:t>Year</a:t>
            </a:r>
            <a:r>
              <a:rPr lang="en-UG" sz="3000" dirty="0"/>
              <a:t>: The year the data was collected. </a:t>
            </a:r>
            <a:r>
              <a:rPr lang="en-US" sz="3000" dirty="0"/>
              <a:t>It includes years from 1991 to 2014.</a:t>
            </a:r>
            <a:endParaRPr lang="en-UG" sz="3000" dirty="0"/>
          </a:p>
          <a:p>
            <a:pPr lvl="0"/>
            <a:r>
              <a:rPr lang="en-UG" sz="3000" b="1" dirty="0"/>
              <a:t>Birth rate, crude (per 1,000 people)</a:t>
            </a:r>
            <a:r>
              <a:rPr lang="en-UG" sz="3000" dirty="0"/>
              <a:t>: The number of live births per 1,000 people in the population.</a:t>
            </a:r>
          </a:p>
          <a:p>
            <a:pPr lvl="0"/>
            <a:r>
              <a:rPr lang="en-UG" sz="3000" b="1" dirty="0"/>
              <a:t>Death rate, crude (per 1,000 people)</a:t>
            </a:r>
            <a:r>
              <a:rPr lang="en-UG" sz="3000" dirty="0"/>
              <a:t>: The number of deaths per 1,000 people in the population.</a:t>
            </a:r>
          </a:p>
          <a:p>
            <a:pPr lvl="0"/>
            <a:r>
              <a:rPr lang="en-UG" sz="3000" b="1" dirty="0"/>
              <a:t>Electric power consumption (kWh per capita)</a:t>
            </a:r>
            <a:r>
              <a:rPr lang="en-UG" sz="3000" dirty="0"/>
              <a:t>: The average kilowatt-hour (kWh) of electric power consumed per person.</a:t>
            </a:r>
          </a:p>
          <a:p>
            <a:pPr lvl="0"/>
            <a:r>
              <a:rPr lang="en-UG" sz="3000" b="1" dirty="0"/>
              <a:t>GDP (USD)</a:t>
            </a:r>
            <a:r>
              <a:rPr lang="en-UG" sz="3000" dirty="0"/>
              <a:t>: The Gross Domestic Product in U.S. dollars.</a:t>
            </a:r>
          </a:p>
          <a:p>
            <a:pPr lvl="0"/>
            <a:r>
              <a:rPr lang="en-UG" sz="3000" b="1" dirty="0"/>
              <a:t>GDP per capita (USD)</a:t>
            </a:r>
            <a:r>
              <a:rPr lang="en-UG" sz="3000" dirty="0"/>
              <a:t>: The GDP divided by the population, indicating the average economic output per person.</a:t>
            </a:r>
          </a:p>
          <a:p>
            <a:pPr lvl="0"/>
            <a:r>
              <a:rPr lang="en-UG" sz="3000" b="1" dirty="0"/>
              <a:t>Individuals using the Internet (% of population)</a:t>
            </a:r>
            <a:r>
              <a:rPr lang="en-UG" sz="3000" dirty="0"/>
              <a:t>: The percentage of the population that uses the internet.</a:t>
            </a:r>
          </a:p>
          <a:p>
            <a:pPr lvl="0"/>
            <a:r>
              <a:rPr lang="en-UG" sz="3000" b="1" dirty="0"/>
              <a:t>Infant mortality rate (per 1,000 live births)</a:t>
            </a:r>
            <a:r>
              <a:rPr lang="en-UG" sz="3000" dirty="0"/>
              <a:t>: The number of infants dying before reaching one year of age, per 1,000 live births in a given year.</a:t>
            </a:r>
          </a:p>
          <a:p>
            <a:pPr lvl="0"/>
            <a:r>
              <a:rPr lang="en-UG" sz="3000" b="1" dirty="0"/>
              <a:t>Life expectancy at birth (years)</a:t>
            </a:r>
            <a:r>
              <a:rPr lang="en-UG" sz="3000" dirty="0"/>
              <a:t>: The average number of years a newborn is expected to live, assuming mortality patterns at the time of birth remain constant.</a:t>
            </a:r>
          </a:p>
          <a:p>
            <a:pPr lvl="0"/>
            <a:r>
              <a:rPr lang="en-UG" sz="3000" b="1" dirty="0"/>
              <a:t>Population density (people per sq. km of land area)</a:t>
            </a:r>
            <a:r>
              <a:rPr lang="en-UG" sz="3000" dirty="0"/>
              <a:t>: The number of people living per square </a:t>
            </a:r>
            <a:r>
              <a:rPr lang="en-UG" sz="3000" dirty="0" err="1"/>
              <a:t>kilometer</a:t>
            </a:r>
            <a:r>
              <a:rPr lang="en-UG" sz="3000" dirty="0"/>
              <a:t> of land area.</a:t>
            </a:r>
          </a:p>
          <a:p>
            <a:pPr lvl="0"/>
            <a:r>
              <a:rPr lang="en-UG" sz="3000" b="1" dirty="0"/>
              <a:t>Unemployment (% of total </a:t>
            </a:r>
            <a:r>
              <a:rPr lang="en-UG" sz="3000" b="1" dirty="0" err="1"/>
              <a:t>labor</a:t>
            </a:r>
            <a:r>
              <a:rPr lang="en-UG" sz="3000" b="1" dirty="0"/>
              <a:t> force)</a:t>
            </a:r>
            <a:r>
              <a:rPr lang="en-UG" sz="3000" dirty="0"/>
              <a:t>: The percentage of the total </a:t>
            </a:r>
            <a:r>
              <a:rPr lang="en-UG" sz="3000" dirty="0" err="1"/>
              <a:t>labor</a:t>
            </a:r>
            <a:r>
              <a:rPr lang="en-UG" sz="3000" dirty="0"/>
              <a:t> force that is unemployed but actively seeking employment and willing to work.</a:t>
            </a:r>
          </a:p>
          <a:p>
            <a:endParaRPr lang="en-UG" dirty="0"/>
          </a:p>
        </p:txBody>
      </p:sp>
    </p:spTree>
    <p:extLst>
      <p:ext uri="{BB962C8B-B14F-4D97-AF65-F5344CB8AC3E}">
        <p14:creationId xmlns:p14="http://schemas.microsoft.com/office/powerpoint/2010/main" val="25672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FE4F-282C-4B9E-BB8F-E8D0EBF95065}"/>
              </a:ext>
            </a:extLst>
          </p:cNvPr>
          <p:cNvSpPr>
            <a:spLocks noGrp="1"/>
          </p:cNvSpPr>
          <p:nvPr>
            <p:ph type="title"/>
          </p:nvPr>
        </p:nvSpPr>
        <p:spPr/>
        <p:txBody>
          <a:bodyPr/>
          <a:lstStyle/>
          <a:p>
            <a:r>
              <a:rPr lang="en-US" b="1" dirty="0"/>
              <a:t>D</a:t>
            </a:r>
            <a:r>
              <a:rPr lang="en-UG" b="1" dirty="0" err="1"/>
              <a:t>ata</a:t>
            </a:r>
            <a:r>
              <a:rPr lang="en-UG" b="1" dirty="0"/>
              <a:t> collection methods</a:t>
            </a:r>
            <a:endParaRPr lang="en-UG" dirty="0"/>
          </a:p>
        </p:txBody>
      </p:sp>
      <p:sp>
        <p:nvSpPr>
          <p:cNvPr id="3" name="Content Placeholder 2">
            <a:extLst>
              <a:ext uri="{FF2B5EF4-FFF2-40B4-BE49-F238E27FC236}">
                <a16:creationId xmlns:a16="http://schemas.microsoft.com/office/drawing/2014/main" id="{3CDBD9E7-23C8-4F33-8132-B220B5784F4D}"/>
              </a:ext>
            </a:extLst>
          </p:cNvPr>
          <p:cNvSpPr>
            <a:spLocks noGrp="1"/>
          </p:cNvSpPr>
          <p:nvPr>
            <p:ph idx="1"/>
          </p:nvPr>
        </p:nvSpPr>
        <p:spPr/>
        <p:txBody>
          <a:bodyPr>
            <a:normAutofit/>
          </a:bodyPr>
          <a:lstStyle/>
          <a:p>
            <a:pPr marL="0" indent="0">
              <a:buNone/>
            </a:pPr>
            <a:endParaRPr lang="en-UG" dirty="0"/>
          </a:p>
          <a:p>
            <a:pPr lvl="0"/>
            <a:r>
              <a:rPr lang="en-UG" b="1" dirty="0"/>
              <a:t>Government Statistics:</a:t>
            </a:r>
            <a:r>
              <a:rPr lang="en-UG" dirty="0"/>
              <a:t> Collected from national statistics offices and </a:t>
            </a:r>
            <a:r>
              <a:rPr lang="en-US" dirty="0"/>
              <a:t>databases</a:t>
            </a:r>
            <a:r>
              <a:rPr lang="en-UG" dirty="0"/>
              <a:t>.</a:t>
            </a:r>
          </a:p>
          <a:p>
            <a:pPr lvl="0"/>
            <a:r>
              <a:rPr lang="en-UG" b="1" dirty="0"/>
              <a:t>International Organizations:</a:t>
            </a:r>
            <a:r>
              <a:rPr lang="en-UG" dirty="0"/>
              <a:t> Compiled by international organizations such as the International Labour Organization (ILO), United Nations (UN), and World Health Organization (WHO).</a:t>
            </a:r>
          </a:p>
          <a:p>
            <a:pPr lvl="0"/>
            <a:r>
              <a:rPr lang="en-UG" b="1" dirty="0"/>
              <a:t>Surveys and Censuses:</a:t>
            </a:r>
            <a:r>
              <a:rPr lang="en-UG" dirty="0"/>
              <a:t> Data obtained through national surveys and population censuses.</a:t>
            </a:r>
          </a:p>
          <a:p>
            <a:pPr lvl="0"/>
            <a:r>
              <a:rPr lang="en-UG" b="1" dirty="0"/>
              <a:t>Estimates and Projections:</a:t>
            </a:r>
            <a:r>
              <a:rPr lang="en-UG" dirty="0"/>
              <a:t> Calculated using statistical models and estimation techniques when direct data collection is not feasible.</a:t>
            </a:r>
          </a:p>
          <a:p>
            <a:endParaRPr lang="en-UG" dirty="0"/>
          </a:p>
        </p:txBody>
      </p:sp>
    </p:spTree>
    <p:extLst>
      <p:ext uri="{BB962C8B-B14F-4D97-AF65-F5344CB8AC3E}">
        <p14:creationId xmlns:p14="http://schemas.microsoft.com/office/powerpoint/2010/main" val="390381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AFAC-4606-46D1-B744-DDDC9A375E1D}"/>
              </a:ext>
            </a:extLst>
          </p:cNvPr>
          <p:cNvSpPr>
            <a:spLocks noGrp="1"/>
          </p:cNvSpPr>
          <p:nvPr>
            <p:ph type="title"/>
          </p:nvPr>
        </p:nvSpPr>
        <p:spPr/>
        <p:txBody>
          <a:bodyPr/>
          <a:lstStyle/>
          <a:p>
            <a:r>
              <a:rPr lang="en-UG" b="1" dirty="0"/>
              <a:t>Relevance to Business Analytics</a:t>
            </a:r>
            <a:br>
              <a:rPr lang="en-UG" dirty="0"/>
            </a:br>
            <a:endParaRPr lang="en-UG" dirty="0"/>
          </a:p>
        </p:txBody>
      </p:sp>
      <p:sp>
        <p:nvSpPr>
          <p:cNvPr id="3" name="Content Placeholder 2">
            <a:extLst>
              <a:ext uri="{FF2B5EF4-FFF2-40B4-BE49-F238E27FC236}">
                <a16:creationId xmlns:a16="http://schemas.microsoft.com/office/drawing/2014/main" id="{41D159F0-E5EA-431E-9E06-99CBC7CD1FD6}"/>
              </a:ext>
            </a:extLst>
          </p:cNvPr>
          <p:cNvSpPr>
            <a:spLocks noGrp="1"/>
          </p:cNvSpPr>
          <p:nvPr>
            <p:ph idx="1"/>
          </p:nvPr>
        </p:nvSpPr>
        <p:spPr/>
        <p:txBody>
          <a:bodyPr>
            <a:normAutofit/>
          </a:bodyPr>
          <a:lstStyle/>
          <a:p>
            <a:r>
              <a:rPr lang="en-UG" dirty="0"/>
              <a:t>This dataset is relevant to business analytics for several reasons:</a:t>
            </a:r>
          </a:p>
          <a:p>
            <a:pPr lvl="0"/>
            <a:r>
              <a:rPr lang="en-UG" b="1" dirty="0"/>
              <a:t>Economic Analysis</a:t>
            </a:r>
            <a:r>
              <a:rPr lang="en-UG" dirty="0"/>
              <a:t>: Assessing GDP and GDP per capita to understand economic performance.</a:t>
            </a:r>
          </a:p>
          <a:p>
            <a:pPr lvl="0"/>
            <a:r>
              <a:rPr lang="en-UG" b="1" dirty="0"/>
              <a:t>Health Studies:</a:t>
            </a:r>
            <a:r>
              <a:rPr lang="en-UG" dirty="0"/>
              <a:t> </a:t>
            </a:r>
            <a:r>
              <a:rPr lang="en-UG" dirty="0" err="1"/>
              <a:t>Analyzing</a:t>
            </a:r>
            <a:r>
              <a:rPr lang="en-UG" dirty="0"/>
              <a:t> infant mortality rate, life expectancy, and crude birth/death rates to gauge public health.</a:t>
            </a:r>
          </a:p>
          <a:p>
            <a:pPr lvl="0"/>
            <a:r>
              <a:rPr lang="en-UG" b="1" dirty="0"/>
              <a:t>Infrastructure Planning</a:t>
            </a:r>
            <a:r>
              <a:rPr lang="en-UG" dirty="0"/>
              <a:t>: Using electric power consumption and internet usage data to plan and develop infrastructure projects.</a:t>
            </a:r>
          </a:p>
          <a:p>
            <a:pPr lvl="0"/>
            <a:r>
              <a:rPr lang="en-UG" b="1" dirty="0"/>
              <a:t>Social Programs</a:t>
            </a:r>
            <a:r>
              <a:rPr lang="en-UG" dirty="0"/>
              <a:t>: Identifying regions with high unemployment rates to target job creation programs.</a:t>
            </a:r>
          </a:p>
          <a:p>
            <a:pPr lvl="0"/>
            <a:r>
              <a:rPr lang="en-UG" b="1" dirty="0"/>
              <a:t>Demographic Studies</a:t>
            </a:r>
            <a:r>
              <a:rPr lang="en-UG" dirty="0"/>
              <a:t>: Studying population density and birth rates for urban planning and resource allocation.</a:t>
            </a:r>
          </a:p>
          <a:p>
            <a:endParaRPr lang="en-UG" dirty="0"/>
          </a:p>
        </p:txBody>
      </p:sp>
    </p:spTree>
    <p:extLst>
      <p:ext uri="{BB962C8B-B14F-4D97-AF65-F5344CB8AC3E}">
        <p14:creationId xmlns:p14="http://schemas.microsoft.com/office/powerpoint/2010/main" val="41535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94E1-4403-42CA-8760-EA74C30C7C9D}"/>
              </a:ext>
            </a:extLst>
          </p:cNvPr>
          <p:cNvSpPr>
            <a:spLocks noGrp="1"/>
          </p:cNvSpPr>
          <p:nvPr>
            <p:ph type="title"/>
          </p:nvPr>
        </p:nvSpPr>
        <p:spPr/>
        <p:txBody>
          <a:bodyPr/>
          <a:lstStyle/>
          <a:p>
            <a:r>
              <a:rPr lang="en-UG" b="1" dirty="0"/>
              <a:t>Data Cleaning Using R</a:t>
            </a:r>
            <a:br>
              <a:rPr lang="en-UG" dirty="0"/>
            </a:br>
            <a:endParaRPr lang="en-UG" dirty="0"/>
          </a:p>
        </p:txBody>
      </p:sp>
      <p:sp>
        <p:nvSpPr>
          <p:cNvPr id="3" name="Content Placeholder 2">
            <a:extLst>
              <a:ext uri="{FF2B5EF4-FFF2-40B4-BE49-F238E27FC236}">
                <a16:creationId xmlns:a16="http://schemas.microsoft.com/office/drawing/2014/main" id="{F541D4AF-7A34-45A0-85D3-F6DB9E2492AF}"/>
              </a:ext>
            </a:extLst>
          </p:cNvPr>
          <p:cNvSpPr>
            <a:spLocks noGrp="1"/>
          </p:cNvSpPr>
          <p:nvPr>
            <p:ph idx="1"/>
          </p:nvPr>
        </p:nvSpPr>
        <p:spPr>
          <a:xfrm>
            <a:off x="838200" y="1172095"/>
            <a:ext cx="10515600" cy="5004868"/>
          </a:xfrm>
        </p:spPr>
        <p:txBody>
          <a:bodyPr/>
          <a:lstStyle/>
          <a:p>
            <a:r>
              <a:rPr lang="en-US" dirty="0"/>
              <a:t>It </a:t>
            </a:r>
            <a:r>
              <a:rPr lang="en-UG" dirty="0"/>
              <a:t> </a:t>
            </a:r>
            <a:r>
              <a:rPr lang="en-UG" dirty="0" err="1"/>
              <a:t>includ</a:t>
            </a:r>
            <a:r>
              <a:rPr lang="en-US" dirty="0"/>
              <a:t>ed</a:t>
            </a:r>
            <a:r>
              <a:rPr lang="en-UG" dirty="0"/>
              <a:t> </a:t>
            </a:r>
            <a:r>
              <a:rPr lang="en-US" dirty="0"/>
              <a:t>removing</a:t>
            </a:r>
            <a:r>
              <a:rPr lang="en-UG" dirty="0"/>
              <a:t> missing values</a:t>
            </a:r>
            <a:r>
              <a:rPr lang="en-US" dirty="0"/>
              <a:t> and</a:t>
            </a:r>
            <a:r>
              <a:rPr lang="en-UG" dirty="0"/>
              <a:t> duplicates, correcting errors, and standardizing data formats. </a:t>
            </a:r>
            <a:r>
              <a:rPr lang="en-US" dirty="0"/>
              <a:t>Below are</a:t>
            </a:r>
            <a:r>
              <a:rPr lang="en-UG" dirty="0"/>
              <a:t> the steps taken</a:t>
            </a:r>
            <a:r>
              <a:rPr lang="en-US" dirty="0"/>
              <a:t> in R</a:t>
            </a:r>
            <a:endParaRPr lang="en-UG" dirty="0"/>
          </a:p>
          <a:p>
            <a:endParaRPr lang="en-UG" dirty="0"/>
          </a:p>
        </p:txBody>
      </p:sp>
      <p:pic>
        <p:nvPicPr>
          <p:cNvPr id="4" name="Picture 3">
            <a:extLst>
              <a:ext uri="{FF2B5EF4-FFF2-40B4-BE49-F238E27FC236}">
                <a16:creationId xmlns:a16="http://schemas.microsoft.com/office/drawing/2014/main" id="{26F5214A-CF02-4EC7-BF6C-0270A7BD0D3A}"/>
              </a:ext>
            </a:extLst>
          </p:cNvPr>
          <p:cNvPicPr/>
          <p:nvPr/>
        </p:nvPicPr>
        <p:blipFill>
          <a:blip r:embed="rId2"/>
          <a:stretch>
            <a:fillRect/>
          </a:stretch>
        </p:blipFill>
        <p:spPr>
          <a:xfrm>
            <a:off x="1201940" y="2393315"/>
            <a:ext cx="6986096" cy="3458845"/>
          </a:xfrm>
          <a:prstGeom prst="rect">
            <a:avLst/>
          </a:prstGeom>
        </p:spPr>
      </p:pic>
    </p:spTree>
    <p:extLst>
      <p:ext uri="{BB962C8B-B14F-4D97-AF65-F5344CB8AC3E}">
        <p14:creationId xmlns:p14="http://schemas.microsoft.com/office/powerpoint/2010/main" val="402568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5998-E1AB-40E6-A2CE-0E08F43E3DC6}"/>
              </a:ext>
            </a:extLst>
          </p:cNvPr>
          <p:cNvSpPr>
            <a:spLocks noGrp="1"/>
          </p:cNvSpPr>
          <p:nvPr>
            <p:ph type="title"/>
          </p:nvPr>
        </p:nvSpPr>
        <p:spPr/>
        <p:txBody>
          <a:bodyPr/>
          <a:lstStyle/>
          <a:p>
            <a:r>
              <a:rPr lang="en-US" b="1" dirty="0"/>
              <a:t>Dataset before cleaning</a:t>
            </a:r>
            <a:br>
              <a:rPr lang="en-UG" dirty="0"/>
            </a:br>
            <a:endParaRPr lang="en-UG" dirty="0"/>
          </a:p>
        </p:txBody>
      </p:sp>
      <p:pic>
        <p:nvPicPr>
          <p:cNvPr id="4" name="Content Placeholder 3">
            <a:extLst>
              <a:ext uri="{FF2B5EF4-FFF2-40B4-BE49-F238E27FC236}">
                <a16:creationId xmlns:a16="http://schemas.microsoft.com/office/drawing/2014/main" id="{F718D9C8-BDB8-4342-BAD0-92973FE6323E}"/>
              </a:ext>
            </a:extLst>
          </p:cNvPr>
          <p:cNvPicPr>
            <a:picLocks noGrp="1"/>
          </p:cNvPicPr>
          <p:nvPr>
            <p:ph idx="1"/>
          </p:nvPr>
        </p:nvPicPr>
        <p:blipFill>
          <a:blip r:embed="rId2"/>
          <a:stretch>
            <a:fillRect/>
          </a:stretch>
        </p:blipFill>
        <p:spPr>
          <a:xfrm>
            <a:off x="1404649" y="2160588"/>
            <a:ext cx="7142740" cy="3881437"/>
          </a:xfrm>
          <a:prstGeom prst="rect">
            <a:avLst/>
          </a:prstGeom>
        </p:spPr>
      </p:pic>
    </p:spTree>
    <p:extLst>
      <p:ext uri="{BB962C8B-B14F-4D97-AF65-F5344CB8AC3E}">
        <p14:creationId xmlns:p14="http://schemas.microsoft.com/office/powerpoint/2010/main" val="138843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C416-A594-4C83-823B-7C57F4A8691C}"/>
              </a:ext>
            </a:extLst>
          </p:cNvPr>
          <p:cNvSpPr>
            <a:spLocks noGrp="1"/>
          </p:cNvSpPr>
          <p:nvPr>
            <p:ph type="title"/>
          </p:nvPr>
        </p:nvSpPr>
        <p:spPr/>
        <p:txBody>
          <a:bodyPr/>
          <a:lstStyle/>
          <a:p>
            <a:r>
              <a:rPr lang="en-US" b="1" dirty="0"/>
              <a:t>Dataset after Cleaning</a:t>
            </a:r>
            <a:endParaRPr lang="en-UG" b="1" dirty="0"/>
          </a:p>
        </p:txBody>
      </p:sp>
      <p:pic>
        <p:nvPicPr>
          <p:cNvPr id="4" name="Content Placeholder 3">
            <a:extLst>
              <a:ext uri="{FF2B5EF4-FFF2-40B4-BE49-F238E27FC236}">
                <a16:creationId xmlns:a16="http://schemas.microsoft.com/office/drawing/2014/main" id="{DA2AF764-EB6E-4BAD-9AA9-1583F8C68D7C}"/>
              </a:ext>
            </a:extLst>
          </p:cNvPr>
          <p:cNvPicPr>
            <a:picLocks noGrp="1"/>
          </p:cNvPicPr>
          <p:nvPr>
            <p:ph idx="1"/>
          </p:nvPr>
        </p:nvPicPr>
        <p:blipFill>
          <a:blip r:embed="rId2"/>
          <a:stretch>
            <a:fillRect/>
          </a:stretch>
        </p:blipFill>
        <p:spPr>
          <a:xfrm>
            <a:off x="1531648" y="2160588"/>
            <a:ext cx="6888741" cy="3881437"/>
          </a:xfrm>
          <a:prstGeom prst="rect">
            <a:avLst/>
          </a:prstGeom>
        </p:spPr>
      </p:pic>
    </p:spTree>
    <p:extLst>
      <p:ext uri="{BB962C8B-B14F-4D97-AF65-F5344CB8AC3E}">
        <p14:creationId xmlns:p14="http://schemas.microsoft.com/office/powerpoint/2010/main" val="3849261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269</TotalTime>
  <Words>3066</Words>
  <Application>Microsoft Office PowerPoint</Application>
  <PresentationFormat>Widescreen</PresentationFormat>
  <Paragraphs>174</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Black</vt:lpstr>
      <vt:lpstr>Book Antiqua</vt:lpstr>
      <vt:lpstr>Calibri</vt:lpstr>
      <vt:lpstr>Calibri Light</vt:lpstr>
      <vt:lpstr>Courier New</vt:lpstr>
      <vt:lpstr>Times New Roman</vt:lpstr>
      <vt:lpstr>Trebuchet MS</vt:lpstr>
      <vt:lpstr>Wingdings 3</vt:lpstr>
      <vt:lpstr>Facet</vt:lpstr>
      <vt:lpstr>Take Home Project for Enterprise Business Analytics Module  </vt:lpstr>
      <vt:lpstr>World Social-Economics Indicators </vt:lpstr>
      <vt:lpstr>Project Objectives</vt:lpstr>
      <vt:lpstr>World Social-Economics Indicators Dataset</vt:lpstr>
      <vt:lpstr>Data collection methods</vt:lpstr>
      <vt:lpstr>Relevance to Business Analytics </vt:lpstr>
      <vt:lpstr>Data Cleaning Using R </vt:lpstr>
      <vt:lpstr>Dataset before cleaning </vt:lpstr>
      <vt:lpstr>Dataset after Cleaning</vt:lpstr>
      <vt:lpstr>Data Intergration</vt:lpstr>
      <vt:lpstr>Data intergration in R</vt:lpstr>
      <vt:lpstr>Summary of statistics and data visualization  </vt:lpstr>
      <vt:lpstr>General Observations </vt:lpstr>
      <vt:lpstr>Boxplot showing Birth rate by Region and Income group</vt:lpstr>
      <vt:lpstr>General Observations </vt:lpstr>
      <vt:lpstr>Birth Rates and Death Rates per Region: </vt:lpstr>
      <vt:lpstr>GDP per Region and Income Group</vt:lpstr>
      <vt:lpstr>PowerPoint Presentation</vt:lpstr>
      <vt:lpstr>Unemployment Rate per Region per Year: </vt:lpstr>
      <vt:lpstr>Analysis and Insights </vt:lpstr>
      <vt:lpstr>Population Density per Region</vt:lpstr>
      <vt:lpstr>Correlation Heatmap </vt:lpstr>
      <vt:lpstr>  Key Observations  </vt:lpstr>
      <vt:lpstr>PowerPoint Presentation</vt:lpstr>
      <vt:lpstr>Power Bi world social-economic indicators dashboard </vt:lpstr>
      <vt:lpstr> An analysis of the different elements of the dashboard </vt:lpstr>
      <vt:lpstr> 2. Unemployment Rate by Region and IncomeGroup </vt:lpstr>
      <vt:lpstr> 3. Average of Infant Mortality Rate, Death Rate, and Birth Rate by Region </vt:lpstr>
      <vt:lpstr>4. Socio-Economic Indicators Heatmap </vt:lpstr>
      <vt:lpstr>Recommendations: </vt:lpstr>
      <vt:lpstr>Slicers in dashboard</vt:lpstr>
      <vt:lpstr>Card Counter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Home Project for Enterprise Business Analytics Module</dc:title>
  <dc:creator>Ssemwezi</dc:creator>
  <cp:lastModifiedBy>Ssemwezi</cp:lastModifiedBy>
  <cp:revision>16</cp:revision>
  <dcterms:created xsi:type="dcterms:W3CDTF">2024-08-08T10:36:03Z</dcterms:created>
  <dcterms:modified xsi:type="dcterms:W3CDTF">2024-08-09T12:01:55Z</dcterms:modified>
</cp:coreProperties>
</file>