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597383-FF0D-4A1A-B5B3-BA01475641A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D2CF31-5595-463B-9773-2EB93A1E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40D9-2C2E-076E-8919-D7F411D2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 319 Final</a:t>
            </a:r>
            <a:br>
              <a:rPr lang="en-US"/>
            </a:br>
            <a:r>
              <a:rPr lang="en-US"/>
              <a:t>Automatic Differentiation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6B26F-B8F6-4F26-16EF-5ED27253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dirty="0"/>
              <a:t>By: Christopher Berglund, Pierre Visconti, Benjamin Wachter</a:t>
            </a:r>
          </a:p>
        </p:txBody>
      </p:sp>
    </p:spTree>
    <p:extLst>
      <p:ext uri="{BB962C8B-B14F-4D97-AF65-F5344CB8AC3E}">
        <p14:creationId xmlns:p14="http://schemas.microsoft.com/office/powerpoint/2010/main" val="42459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6B4E-7E5F-56E1-710B-3C8F3B5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Automatic Differentiation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A3676-F285-9F20-0EC5-5FC7CD40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Fundamental to automatic differentiation is the decomposition of differentials provided by the chain rule of partial derivatives of composite functions. For the simple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/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7B2133-D943-92B6-BE26-92A9FEA5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59" y="1968617"/>
                <a:ext cx="6059223" cy="1522533"/>
              </a:xfrm>
              <a:prstGeom prst="rect">
                <a:avLst/>
              </a:prstGeom>
              <a:blipFill>
                <a:blip r:embed="rId2"/>
                <a:stretch>
                  <a:fillRect l="-402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/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0BE756-D4DB-DCCB-1F7D-4A15C8CF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31" y="4128116"/>
                <a:ext cx="6059223" cy="77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A15-FE31-724E-E3DB-DED3348E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mode</a:t>
                </a:r>
              </a:p>
              <a:p>
                <a:r>
                  <a:rPr lang="en-US" dirty="0"/>
                  <a:t>Recurrence relation: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A4F9F-E13A-9C8A-A56B-EE27BDF9B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Reverse mode</a:t>
                </a:r>
              </a:p>
              <a:p>
                <a:r>
                  <a:rPr lang="en-US" dirty="0"/>
                  <a:t>Recurrence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1C8AD0-023C-23E0-EDB9-6719679DC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325A0-54F4-18DD-24F3-20969343D4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000" y="447187"/>
                <a:ext cx="10571998" cy="1310591"/>
              </a:xfrm>
            </p:spPr>
            <p:txBody>
              <a:bodyPr/>
              <a:lstStyle/>
              <a:p>
                <a:pPr/>
                <a:r>
                  <a:rPr lang="en-US" dirty="0"/>
                  <a:t>Example: Forward Method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325A0-54F4-18DD-24F3-20969343D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000" y="447187"/>
                <a:ext cx="10571998" cy="13105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F5B4B4-9FF0-B537-F54F-A3E8461802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6134254"/>
                  </p:ext>
                </p:extLst>
              </p:nvPr>
            </p:nvGraphicFramePr>
            <p:xfrm>
              <a:off x="6294268" y="3124590"/>
              <a:ext cx="5635479" cy="25844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07689">
                      <a:extLst>
                        <a:ext uri="{9D8B030D-6E8A-4147-A177-3AD203B41FA5}">
                          <a16:colId xmlns:a16="http://schemas.microsoft.com/office/drawing/2014/main" val="1589143707"/>
                        </a:ext>
                      </a:extLst>
                    </a:gridCol>
                    <a:gridCol w="2927790">
                      <a:extLst>
                        <a:ext uri="{9D8B030D-6E8A-4147-A177-3AD203B41FA5}">
                          <a16:colId xmlns:a16="http://schemas.microsoft.com/office/drawing/2014/main" val="1482505580"/>
                        </a:ext>
                      </a:extLst>
                    </a:gridCol>
                  </a:tblGrid>
                  <a:tr h="56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value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derivative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37635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 (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𝑠𝑒𝑒𝑑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758922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 (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𝑠𝑒𝑒𝑑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021615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1132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33273"/>
                      </a:ext>
                    </a:extLst>
                  </a:tr>
                  <a:tr h="3418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9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9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54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F5B4B4-9FF0-B537-F54F-A3E8461802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6134254"/>
                  </p:ext>
                </p:extLst>
              </p:nvPr>
            </p:nvGraphicFramePr>
            <p:xfrm>
              <a:off x="6294268" y="3124590"/>
              <a:ext cx="5635479" cy="258447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07689">
                      <a:extLst>
                        <a:ext uri="{9D8B030D-6E8A-4147-A177-3AD203B41FA5}">
                          <a16:colId xmlns:a16="http://schemas.microsoft.com/office/drawing/2014/main" val="1589143707"/>
                        </a:ext>
                      </a:extLst>
                    </a:gridCol>
                    <a:gridCol w="2927790">
                      <a:extLst>
                        <a:ext uri="{9D8B030D-6E8A-4147-A177-3AD203B41FA5}">
                          <a16:colId xmlns:a16="http://schemas.microsoft.com/office/drawing/2014/main" val="1482505580"/>
                        </a:ext>
                      </a:extLst>
                    </a:gridCol>
                  </a:tblGrid>
                  <a:tr h="6720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value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900" dirty="0">
                              <a:solidFill>
                                <a:srgbClr val="000000"/>
                              </a:solidFill>
                              <a:effectLst/>
                            </a:rPr>
                            <a:t>Operations to compute derivative</a:t>
                          </a:r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137635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185484" r="-108784" b="-4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185484" r="-416" b="-4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758922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280952" r="-108784" b="-3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280952" r="-416" b="-3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021615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380952" r="-108784" b="-2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380952" r="-416" b="-2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891132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480952" r="-108784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480952" r="-416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33273"/>
                      </a:ext>
                    </a:extLst>
                  </a:tr>
                  <a:tr h="382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5" t="-580952" r="-108784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2927" marR="92927" marT="46463" marB="46463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516" t="-580952" r="-416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54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12">
            <a:extLst>
              <a:ext uri="{FF2B5EF4-FFF2-40B4-BE49-F238E27FC236}">
                <a16:creationId xmlns:a16="http://schemas.microsoft.com/office/drawing/2014/main" id="{41867575-8557-B680-E09D-9E76DEE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253" y="3001028"/>
            <a:ext cx="5544086" cy="28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7D06-37B0-B3D8-7B8D-755BEDD7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A250-BC64-CE91-EC71-24EB0DBE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differentiation is particularly important in the field of machine learning. For example, it allows one to implement backpropagation in a neural network without a manually-computed derivative.</a:t>
            </a:r>
          </a:p>
        </p:txBody>
      </p:sp>
    </p:spTree>
    <p:extLst>
      <p:ext uri="{BB962C8B-B14F-4D97-AF65-F5344CB8AC3E}">
        <p14:creationId xmlns:p14="http://schemas.microsoft.com/office/powerpoint/2010/main" val="152059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B93C-F23B-4BA5-7CCB-8F51C4E2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033F-334A-3CB6-AB39-4FCC984B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  <a:p>
            <a:r>
              <a:rPr lang="en-US" dirty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188</TotalTime>
  <Words>228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Century Gothic</vt:lpstr>
      <vt:lpstr>Wingdings 2</vt:lpstr>
      <vt:lpstr>Quotable</vt:lpstr>
      <vt:lpstr>Math 319 Final Automatic Differentiation</vt:lpstr>
      <vt:lpstr>What is  Automatic Differentiation</vt:lpstr>
      <vt:lpstr>Two main methods</vt:lpstr>
      <vt:lpstr>Example: Forward Method f(x_1,x_2 )=x_1 x_2+sin x_1</vt:lpstr>
      <vt:lpstr>Application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319 Final Automatic Differentiation</dc:title>
  <dc:creator>Benjamin Wachter</dc:creator>
  <cp:lastModifiedBy>Benjamin Wachter</cp:lastModifiedBy>
  <cp:revision>7</cp:revision>
  <dcterms:created xsi:type="dcterms:W3CDTF">2024-03-18T00:27:32Z</dcterms:created>
  <dcterms:modified xsi:type="dcterms:W3CDTF">2024-03-18T18:55:53Z</dcterms:modified>
</cp:coreProperties>
</file>