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1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8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4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40D9-2C2E-076E-8919-D7F411D21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Math 319 Final</a:t>
            </a:r>
            <a:br>
              <a:rPr lang="en-US"/>
            </a:br>
            <a:r>
              <a:rPr lang="en-US"/>
              <a:t>Automatic Differentiation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6B26F-B8F6-4F26-16EF-5ED272531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By: Christopher Berglund, Pierre Visconti, </a:t>
            </a:r>
          </a:p>
          <a:p>
            <a:r>
              <a:rPr lang="en-US"/>
              <a:t>Benjamin Wachter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6B4E-7E5F-56E1-710B-3C8F3B5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Automatic Differentiation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A3676-F285-9F20-0EC5-5FC7CD40A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Fundamental to automatic differentiation is the decomposition of differentials provided by the chain rule of partial derivatives of composite functions. For the simple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7B2133-D943-92B6-BE26-92A9FEA51AFB}"/>
                  </a:ext>
                </a:extLst>
              </p:cNvPr>
              <p:cNvSpPr txBox="1"/>
              <p:nvPr/>
            </p:nvSpPr>
            <p:spPr>
              <a:xfrm>
                <a:off x="5184559" y="1968617"/>
                <a:ext cx="6059223" cy="1522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7B2133-D943-92B6-BE26-92A9FEA51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59" y="1968617"/>
                <a:ext cx="6059223" cy="1522533"/>
              </a:xfrm>
              <a:prstGeom prst="rect">
                <a:avLst/>
              </a:prstGeom>
              <a:blipFill>
                <a:blip r:embed="rId2"/>
                <a:stretch>
                  <a:fillRect l="-402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BE756-D4DB-DCCB-1F7D-4A15C8CFC856}"/>
                  </a:ext>
                </a:extLst>
              </p:cNvPr>
              <p:cNvSpPr txBox="1"/>
              <p:nvPr/>
            </p:nvSpPr>
            <p:spPr>
              <a:xfrm>
                <a:off x="5042531" y="4128116"/>
                <a:ext cx="6059223" cy="77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BE756-D4DB-DCCB-1F7D-4A15C8CF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531" y="4128116"/>
                <a:ext cx="6059223" cy="77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0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5A15-FE31-724E-E3DB-DED3348E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A4F9F-E13A-9C8A-A56B-EE27BDF9B1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 mode</a:t>
                </a:r>
              </a:p>
              <a:p>
                <a:r>
                  <a:rPr lang="en-US" dirty="0"/>
                  <a:t>Recurrence relation: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A4F9F-E13A-9C8A-A56B-EE27BDF9B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1C8AD0-023C-23E0-EDB9-6719679DC89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Reverse mode</a:t>
                </a:r>
              </a:p>
              <a:p>
                <a:r>
                  <a:rPr lang="en-US" dirty="0"/>
                  <a:t>Recurrence relation: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1C8AD0-023C-23E0-EDB9-6719679DC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C325A0-54F4-18DD-24F3-20969343D4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0000" y="447187"/>
                <a:ext cx="10571998" cy="1310591"/>
              </a:xfrm>
            </p:spPr>
            <p:txBody>
              <a:bodyPr/>
              <a:lstStyle/>
              <a:p>
                <a:pPr/>
                <a:r>
                  <a:rPr lang="en-US" dirty="0"/>
                  <a:t>Example: Forward Method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C325A0-54F4-18DD-24F3-20969343D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000" y="447187"/>
                <a:ext cx="10571998" cy="13105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1F5B4B4-9FF0-B537-F54F-A3E8461802D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46294447"/>
                  </p:ext>
                </p:extLst>
              </p:nvPr>
            </p:nvGraphicFramePr>
            <p:xfrm>
              <a:off x="6467171" y="2881190"/>
              <a:ext cx="5462576" cy="286736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950196">
                      <a:extLst>
                        <a:ext uri="{9D8B030D-6E8A-4147-A177-3AD203B41FA5}">
                          <a16:colId xmlns:a16="http://schemas.microsoft.com/office/drawing/2014/main" val="1589143707"/>
                        </a:ext>
                      </a:extLst>
                    </a:gridCol>
                    <a:gridCol w="2512380">
                      <a:extLst>
                        <a:ext uri="{9D8B030D-6E8A-4147-A177-3AD203B41FA5}">
                          <a16:colId xmlns:a16="http://schemas.microsoft.com/office/drawing/2014/main" val="1482505580"/>
                        </a:ext>
                      </a:extLst>
                    </a:gridCol>
                  </a:tblGrid>
                  <a:tr h="56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>
                              <a:solidFill>
                                <a:srgbClr val="000000"/>
                              </a:solidFill>
                              <a:effectLst/>
                            </a:rPr>
                            <a:t>Operations to compute value</a:t>
                          </a: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>
                              <a:solidFill>
                                <a:srgbClr val="000000"/>
                              </a:solidFill>
                              <a:effectLst/>
                            </a:rPr>
                            <a:t>Operations to compute derivative</a:t>
                          </a: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137635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 (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𝑠𝑒𝑒𝑑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758922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 (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𝑠𝑒𝑒𝑑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021615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1132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 b="0" i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 b="0" i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33273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545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1F5B4B4-9FF0-B537-F54F-A3E8461802D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46294447"/>
                  </p:ext>
                </p:extLst>
              </p:nvPr>
            </p:nvGraphicFramePr>
            <p:xfrm>
              <a:off x="6467171" y="2881190"/>
              <a:ext cx="5462576" cy="286736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950196">
                      <a:extLst>
                        <a:ext uri="{9D8B030D-6E8A-4147-A177-3AD203B41FA5}">
                          <a16:colId xmlns:a16="http://schemas.microsoft.com/office/drawing/2014/main" val="1589143707"/>
                        </a:ext>
                      </a:extLst>
                    </a:gridCol>
                    <a:gridCol w="2512380">
                      <a:extLst>
                        <a:ext uri="{9D8B030D-6E8A-4147-A177-3AD203B41FA5}">
                          <a16:colId xmlns:a16="http://schemas.microsoft.com/office/drawing/2014/main" val="1482505580"/>
                        </a:ext>
                      </a:extLst>
                    </a:gridCol>
                  </a:tblGrid>
                  <a:tr h="672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>
                              <a:solidFill>
                                <a:srgbClr val="000000"/>
                              </a:solidFill>
                              <a:effectLst/>
                            </a:rPr>
                            <a:t>Operations to compute value</a:t>
                          </a: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>
                              <a:solidFill>
                                <a:srgbClr val="000000"/>
                              </a:solidFill>
                              <a:effectLst/>
                            </a:rPr>
                            <a:t>Operations to compute derivative</a:t>
                          </a: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137635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82540" r="-85744" b="-474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191" t="-182540" r="-484" b="-4746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758922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82540" r="-85744" b="-374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191" t="-282540" r="-484" b="-3746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021615"/>
                      </a:ext>
                    </a:extLst>
                  </a:tr>
                  <a:tr h="6653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21101" r="-85744" b="-116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191" t="-221101" r="-484" b="-116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1132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55556" r="-85744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191" t="-555556" r="-484" b="-1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33273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55556" r="-85744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191" t="-655556" r="-484" b="-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5456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12">
            <a:extLst>
              <a:ext uri="{FF2B5EF4-FFF2-40B4-BE49-F238E27FC236}">
                <a16:creationId xmlns:a16="http://schemas.microsoft.com/office/drawing/2014/main" id="{41867575-8557-B680-E09D-9E76DEEE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253" y="3001029"/>
            <a:ext cx="5544086" cy="28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7D06-37B0-B3D8-7B8D-755BEDD7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A250-BC64-CE91-EC71-24EB0DBE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differentiation is particularly important in the field of machine learning. For example, it allows one to implement backpropagation in a neural network without a manually-computed derivative.</a:t>
            </a:r>
          </a:p>
        </p:txBody>
      </p:sp>
    </p:spTree>
    <p:extLst>
      <p:ext uri="{BB962C8B-B14F-4D97-AF65-F5344CB8AC3E}">
        <p14:creationId xmlns:p14="http://schemas.microsoft.com/office/powerpoint/2010/main" val="1520591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</TotalTime>
  <Words>224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2</vt:lpstr>
      <vt:lpstr>Quotable</vt:lpstr>
      <vt:lpstr>Math 319 Final Automatic Differentiation</vt:lpstr>
      <vt:lpstr>What is  Automatic Differentiation</vt:lpstr>
      <vt:lpstr>Two main methods</vt:lpstr>
      <vt:lpstr>Example: Forward Method f(x_1,x_2 )=x_1 x_2+sin x_1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319 Final Automatic Differentiation</dc:title>
  <dc:creator>Benjamin Wachter</dc:creator>
  <cp:lastModifiedBy>Benjamin Wachter</cp:lastModifiedBy>
  <cp:revision>5</cp:revision>
  <dcterms:created xsi:type="dcterms:W3CDTF">2024-03-18T00:27:32Z</dcterms:created>
  <dcterms:modified xsi:type="dcterms:W3CDTF">2024-03-18T16:25:44Z</dcterms:modified>
</cp:coreProperties>
</file>