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Thin"/>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bold.fntdata"/><Relationship Id="rId25" Type="http://schemas.openxmlformats.org/officeDocument/2006/relationships/font" Target="fonts/RobotoThin-regular.fntdata"/><Relationship Id="rId28" Type="http://schemas.openxmlformats.org/officeDocument/2006/relationships/font" Target="fonts/RobotoThin-boldItalic.fntdata"/><Relationship Id="rId27" Type="http://schemas.openxmlformats.org/officeDocument/2006/relationships/font" Target="fonts/RobotoTh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e8699aa8e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e8699aa8e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sequel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Inter-Service communication: we are using HTTP request over Restful API protocol. We are using a couple handlers through GET and POST API request to fetch the User ID, Business Details and also transmitting business pictures for our APP</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Python driver for MySQL Connector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e8699aa8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e8699aa8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How did you structure your software?</a:t>
            </a:r>
            <a:endParaRPr sz="1250">
              <a:solidFill>
                <a:schemeClr val="dk1"/>
              </a:solidFill>
            </a:endParaRPr>
          </a:p>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How do each piece communicate with each other?</a:t>
            </a:r>
            <a:endParaRPr sz="1250">
              <a:solidFill>
                <a:schemeClr val="dk1"/>
              </a:solidFill>
            </a:endParaRPr>
          </a:p>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What did you build and what was already available?</a:t>
            </a:r>
            <a:endParaRPr sz="1250">
              <a:solidFill>
                <a:schemeClr val="dk1"/>
              </a:solidFill>
            </a:endParaRPr>
          </a:p>
          <a:p>
            <a:pPr indent="0" lvl="0" marL="0" marR="0" rtl="0" algn="l">
              <a:lnSpc>
                <a:spcPct val="115000"/>
              </a:lnSpc>
              <a:spcBef>
                <a:spcPts val="0"/>
              </a:spcBef>
              <a:spcAft>
                <a:spcPts val="0"/>
              </a:spcAft>
              <a:buNone/>
            </a:pPr>
            <a:r>
              <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Our recommendation system is structured as the following workflow:</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At the start, the backend Flask app load in the configuration file, and check for cached data.</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If there isn’t any cached data, then it makes a query to the database for the user, business, and ratings data from the Reviews Table</a:t>
            </a:r>
            <a:endParaRPr sz="125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50">
                <a:solidFill>
                  <a:schemeClr val="dk1"/>
                </a:solidFill>
              </a:rPr>
              <a:t>using MySQL-Connector/Python.</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The backend will then use a </a:t>
            </a:r>
            <a:r>
              <a:rPr lang="en" sz="1250">
                <a:solidFill>
                  <a:schemeClr val="dk1"/>
                </a:solidFill>
              </a:rPr>
              <a:t>recommendation library called Scikit Surprise to sp</a:t>
            </a:r>
            <a:r>
              <a:rPr lang="en" sz="1250">
                <a:solidFill>
                  <a:schemeClr val="dk1"/>
                </a:solidFill>
              </a:rPr>
              <a:t>lit the data, train on it, and make the predictions.</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After those are done, the backend send the list of users to the frontend, which then randomly choose an user from that list</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Whenever someone visits the website. </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Now the frontend make a HTTP request to the backend for information about the user, to which the backend queries the relevant</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Data from the database, then return that user information to the frontend.</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Next, the frontend make a request for recommended businesses for the user, and the backend reads from the cached predictions</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To return a list of recommendations</a:t>
            </a:r>
            <a:endParaRPr sz="12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e8699aa8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e8699aa8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How did you structure your software?</a:t>
            </a:r>
            <a:endParaRPr sz="1250">
              <a:solidFill>
                <a:schemeClr val="dk1"/>
              </a:solidFill>
            </a:endParaRPr>
          </a:p>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How do each piece communicate with each other?</a:t>
            </a:r>
            <a:endParaRPr sz="1250">
              <a:solidFill>
                <a:schemeClr val="dk1"/>
              </a:solidFill>
            </a:endParaRPr>
          </a:p>
          <a:p>
            <a:pPr indent="-307975" lvl="0" marL="457200" marR="0" rtl="0" algn="l">
              <a:lnSpc>
                <a:spcPct val="115000"/>
              </a:lnSpc>
              <a:spcBef>
                <a:spcPts val="0"/>
              </a:spcBef>
              <a:spcAft>
                <a:spcPts val="0"/>
              </a:spcAft>
              <a:buClr>
                <a:schemeClr val="dk1"/>
              </a:buClr>
              <a:buSzPts val="1250"/>
              <a:buFont typeface="Arial"/>
              <a:buChar char="●"/>
            </a:pPr>
            <a:r>
              <a:rPr lang="en" sz="1250">
                <a:solidFill>
                  <a:schemeClr val="dk1"/>
                </a:solidFill>
              </a:rPr>
              <a:t>What did you build and what was already available?</a:t>
            </a:r>
            <a:endParaRPr sz="1250">
              <a:solidFill>
                <a:schemeClr val="dk1"/>
              </a:solidFill>
            </a:endParaRPr>
          </a:p>
          <a:p>
            <a:pPr indent="0" lvl="0" marL="0" marR="0" rtl="0" algn="l">
              <a:lnSpc>
                <a:spcPct val="115000"/>
              </a:lnSpc>
              <a:spcBef>
                <a:spcPts val="0"/>
              </a:spcBef>
              <a:spcAft>
                <a:spcPts val="0"/>
              </a:spcAft>
              <a:buNone/>
            </a:pPr>
            <a:r>
              <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The frontend then requests information about the business, the business’s review, and its photo_id. These three requests are</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Made to the backend, which then queries the database and returns the queried information to the frontend.</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Next, the frontend make a request to the backend for the photo of the business by its photo_id, and the backend returns the</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Requested photo from its local storage.</a:t>
            </a:r>
            <a:endParaRPr sz="1250">
              <a:solidFill>
                <a:schemeClr val="dk1"/>
              </a:solidFill>
            </a:endParaRPr>
          </a:p>
          <a:p>
            <a:pPr indent="0" lvl="0" marL="0" marR="0" rtl="0" algn="l">
              <a:lnSpc>
                <a:spcPct val="115000"/>
              </a:lnSpc>
              <a:spcBef>
                <a:spcPts val="0"/>
              </a:spcBef>
              <a:spcAft>
                <a:spcPts val="0"/>
              </a:spcAft>
              <a:buNone/>
            </a:pPr>
            <a:r>
              <a:rPr lang="en" sz="1250">
                <a:solidFill>
                  <a:schemeClr val="dk1"/>
                </a:solidFill>
              </a:rPr>
              <a:t>Finally, the frontend presents all these information to the user.</a:t>
            </a:r>
            <a:endParaRPr sz="125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e8699ac0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e8699ac0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FOREIGN KEY (uid) REFERENCES Users (uid) ON DELETE CASCADE</a:t>
            </a:r>
            <a:endParaRPr/>
          </a:p>
          <a:p>
            <a:pPr indent="0" lvl="0" marL="0" rtl="0" algn="l">
              <a:spcBef>
                <a:spcPts val="0"/>
              </a:spcBef>
              <a:spcAft>
                <a:spcPts val="0"/>
              </a:spcAft>
              <a:buNone/>
            </a:pPr>
            <a:r>
              <a:rPr lang="en"/>
              <a:t>FOREIGN KEY (bid) REFERENCES Businesses(bid) ON DELETE CASCADE</a:t>
            </a:r>
            <a:endParaRPr/>
          </a:p>
          <a:p>
            <a:pPr indent="0" lvl="0" marL="0" rtl="0" algn="l">
              <a:spcBef>
                <a:spcPts val="0"/>
              </a:spcBef>
              <a:spcAft>
                <a:spcPts val="0"/>
              </a:spcAft>
              <a:buNone/>
            </a:pPr>
            <a:r>
              <a:rPr lang="en"/>
              <a:t>FOREIGN KEY (bid) REFERENCES Businesses(bid) ON DELETE CASCADE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are using</a:t>
            </a:r>
            <a:r>
              <a:rPr lang="en">
                <a:solidFill>
                  <a:schemeClr val="dk1"/>
                </a:solidFill>
              </a:rPr>
              <a:t> a truncated dataset without the non-relevant data in the original Yelp dataset and to fit within the storage limit of the free version of Amazon RDS, and the dataset was loaded into the MySQL database using Java JDBC Driver.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Our MySQL database has the following schema:</a:t>
            </a:r>
            <a:endParaRPr/>
          </a:p>
          <a:p>
            <a:pPr indent="0" lvl="0" marL="0" rtl="0" algn="l">
              <a:spcBef>
                <a:spcPts val="0"/>
              </a:spcBef>
              <a:spcAft>
                <a:spcPts val="0"/>
              </a:spcAft>
              <a:buNone/>
            </a:pPr>
            <a:r>
              <a:rPr lang="en"/>
              <a:t>We have 4 tables, Users, Reviews, Businesses, and Photos. The user_id and business_id in Reviews Table are foreign keys referencing their counterparts in the Users and Business table, respectively. Likewise, the business_id in the Photos table is a foreign key referencing the business_id and each photo_id in the Photos table correspond to a photo stored on the EC2 backend with format of photo_id.jpg, which is used when the frontend request the photo of a business.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e83aa8cd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e83aa8cd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is the final outcome of your project? </a:t>
            </a:r>
            <a:endParaRPr/>
          </a:p>
          <a:p>
            <a:pPr indent="-298450" lvl="0" marL="457200" rtl="0" algn="l">
              <a:spcBef>
                <a:spcPts val="0"/>
              </a:spcBef>
              <a:spcAft>
                <a:spcPts val="0"/>
              </a:spcAft>
              <a:buSzPts val="1100"/>
              <a:buChar char="●"/>
            </a:pPr>
            <a:r>
              <a:rPr lang="en"/>
              <a:t>Have you improved from any existing software?</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e83aa8cd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e83aa8cd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e83aa8cd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e83aa8cd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e83aa8cd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e83aa8cd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Please list 1~2 related work that already exists.</a:t>
            </a:r>
            <a:endParaRPr/>
          </a:p>
          <a:p>
            <a:pPr indent="-298450" lvl="0" marL="457200" rtl="0" algn="l">
              <a:spcBef>
                <a:spcPts val="0"/>
              </a:spcBef>
              <a:spcAft>
                <a:spcPts val="0"/>
              </a:spcAft>
              <a:buSzPts val="1100"/>
              <a:buChar char="●"/>
            </a:pPr>
            <a:r>
              <a:rPr lang="en"/>
              <a:t>If you are replicating a research paper, related work should be provided in the research paper.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our references and related work. </a:t>
            </a:r>
            <a:endParaRPr/>
          </a:p>
          <a:p>
            <a:pPr indent="0" lvl="0" marL="0" rtl="0" algn="l">
              <a:spcBef>
                <a:spcPts val="0"/>
              </a:spcBef>
              <a:spcAft>
                <a:spcPts val="0"/>
              </a:spcAft>
              <a:buNone/>
            </a:pPr>
            <a:r>
              <a:rPr lang="en"/>
              <a:t>The first citation comes from the author of the Scikit Surprise library itself and he summarizes the Python library for recommender systems he wrote that we used in this project.</a:t>
            </a:r>
            <a:endParaRPr/>
          </a:p>
          <a:p>
            <a:pPr indent="0" lvl="0" marL="0" rtl="0" algn="l">
              <a:spcBef>
                <a:spcPts val="0"/>
              </a:spcBef>
              <a:spcAft>
                <a:spcPts val="0"/>
              </a:spcAft>
              <a:buNone/>
            </a:pPr>
            <a:r>
              <a:rPr lang="en"/>
              <a:t>The Scikit Surprise library uses multiple algorithms from an earlier research paper by Koren, including the algorithm we chose to use.</a:t>
            </a:r>
            <a:endParaRPr/>
          </a:p>
          <a:p>
            <a:pPr indent="0" lvl="0" marL="0" rtl="0" algn="l">
              <a:spcBef>
                <a:spcPts val="0"/>
              </a:spcBef>
              <a:spcAft>
                <a:spcPts val="0"/>
              </a:spcAft>
              <a:buNone/>
            </a:pPr>
            <a:r>
              <a:rPr lang="en"/>
              <a:t>Finally, there are many related works similar to our Yelp Recommendation System because this is a </a:t>
            </a:r>
            <a:r>
              <a:rPr lang="en"/>
              <a:t>publicly</a:t>
            </a:r>
            <a:r>
              <a:rPr lang="en"/>
              <a:t> available dataset for the</a:t>
            </a:r>
            <a:endParaRPr/>
          </a:p>
          <a:p>
            <a:pPr indent="0" lvl="0" marL="0" rtl="0" algn="l">
              <a:spcBef>
                <a:spcPts val="0"/>
              </a:spcBef>
              <a:spcAft>
                <a:spcPts val="0"/>
              </a:spcAft>
              <a:buNone/>
            </a:pPr>
            <a:r>
              <a:rPr lang="en"/>
              <a:t>Yelp Dataset Challenge. For example, the most </a:t>
            </a:r>
            <a:r>
              <a:rPr lang="en"/>
              <a:t>cited</a:t>
            </a:r>
            <a:r>
              <a:rPr lang="en"/>
              <a:t> example is from Sawant in the 3rd citation and he also build a recommendation system for Yelp. </a:t>
            </a:r>
            <a:endParaRPr/>
          </a:p>
          <a:p>
            <a:pPr indent="0" lvl="0" marL="0" rtl="0" algn="l">
              <a:spcBef>
                <a:spcPts val="0"/>
              </a:spcBef>
              <a:spcAft>
                <a:spcPts val="0"/>
              </a:spcAft>
              <a:buNone/>
            </a:pPr>
            <a:r>
              <a:rPr lang="en"/>
              <a:t>Our project is not based on any previous Yelp recommendation systems, only the Yelp dataset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e8699ac0d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e8699ac0d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e8699ac0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e8699ac0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e8699ac0d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e8699ac0d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83aa8cd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83aa8cd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picture of Yelp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e8699a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e8699a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e83aa8c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e83aa8c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e8699a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e8699a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e8699ac0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e8699ac0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to use, low administrative burden</a:t>
            </a:r>
            <a:endParaRPr/>
          </a:p>
          <a:p>
            <a:pPr indent="0" lvl="0" marL="0" rtl="0" algn="l">
              <a:spcBef>
                <a:spcPts val="0"/>
              </a:spcBef>
              <a:spcAft>
                <a:spcPts val="0"/>
              </a:spcAft>
              <a:buNone/>
            </a:pPr>
            <a:r>
              <a:rPr lang="en"/>
              <a:t>There are 7 choices of database engines users can easily choose the one based on their specific requirements</a:t>
            </a:r>
            <a:endParaRPr/>
          </a:p>
          <a:p>
            <a:pPr indent="0" lvl="0" marL="0" rtl="0" algn="l">
              <a:spcBef>
                <a:spcPts val="0"/>
              </a:spcBef>
              <a:spcAft>
                <a:spcPts val="0"/>
              </a:spcAft>
              <a:buNone/>
            </a:pPr>
            <a:r>
              <a:rPr lang="en"/>
              <a:t>Some functionalities like database snapshots, automated backups can ensure availability  and durability. </a:t>
            </a:r>
            <a:endParaRPr/>
          </a:p>
          <a:p>
            <a:pPr indent="0" lvl="0" marL="0" rtl="0" algn="l">
              <a:spcBef>
                <a:spcPts val="0"/>
              </a:spcBef>
              <a:spcAft>
                <a:spcPts val="0"/>
              </a:spcAft>
              <a:buNone/>
            </a:pPr>
            <a:r>
              <a:rPr lang="en"/>
              <a:t>The storage type amazon rds uses makes its database service suitable for a broad range of database workloads. </a:t>
            </a:r>
            <a:endParaRPr/>
          </a:p>
          <a:p>
            <a:pPr indent="0" lvl="0" marL="0" rtl="0" algn="l">
              <a:spcBef>
                <a:spcPts val="0"/>
              </a:spcBef>
              <a:spcAft>
                <a:spcPts val="0"/>
              </a:spcAft>
              <a:buNone/>
            </a:pPr>
            <a:r>
              <a:rPr lang="en"/>
              <a:t>Storage scalability can easily be </a:t>
            </a:r>
            <a:r>
              <a:rPr lang="en"/>
              <a:t>achieved</a:t>
            </a:r>
            <a:r>
              <a:rPr lang="en"/>
              <a:t> with very short downtime </a:t>
            </a:r>
            <a:r>
              <a:rPr lang="en"/>
              <a:t>when</a:t>
            </a:r>
            <a:r>
              <a:rPr lang="en"/>
              <a:t> users want to provision </a:t>
            </a:r>
            <a:r>
              <a:rPr lang="en"/>
              <a:t>additional</a:t>
            </a:r>
            <a:r>
              <a:rPr lang="en"/>
              <a:t> storage as their </a:t>
            </a:r>
            <a:r>
              <a:rPr lang="en"/>
              <a:t>storage</a:t>
            </a:r>
            <a:r>
              <a:rPr lang="en"/>
              <a:t> </a:t>
            </a:r>
            <a:r>
              <a:rPr lang="en"/>
              <a:t>requirements</a:t>
            </a:r>
            <a:r>
              <a:rPr lang="en"/>
              <a:t> grow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e8699ac0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e8699ac0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e83aa8cd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e83aa8cd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marR="0" rtl="0" algn="l">
              <a:lnSpc>
                <a:spcPct val="115000"/>
              </a:lnSpc>
              <a:spcBef>
                <a:spcPts val="0"/>
              </a:spcBef>
              <a:spcAft>
                <a:spcPts val="0"/>
              </a:spcAft>
              <a:buClr>
                <a:schemeClr val="dk1"/>
              </a:buClr>
              <a:buSzPts val="1250"/>
              <a:buChar char="●"/>
            </a:pPr>
            <a:r>
              <a:rPr lang="en" sz="1250">
                <a:solidFill>
                  <a:schemeClr val="dk1"/>
                </a:solidFill>
              </a:rPr>
              <a:t>What is the overall architecture of the system?</a:t>
            </a:r>
            <a:endParaRPr sz="1250">
              <a:solidFill>
                <a:schemeClr val="dk1"/>
              </a:solidFill>
            </a:endParaRPr>
          </a:p>
          <a:p>
            <a:pPr indent="-307975" lvl="0" marL="457200" marR="0" rtl="0" algn="l">
              <a:lnSpc>
                <a:spcPct val="115000"/>
              </a:lnSpc>
              <a:spcBef>
                <a:spcPts val="0"/>
              </a:spcBef>
              <a:spcAft>
                <a:spcPts val="0"/>
              </a:spcAft>
              <a:buClr>
                <a:schemeClr val="dk1"/>
              </a:buClr>
              <a:buSzPts val="1250"/>
              <a:buChar char="●"/>
            </a:pPr>
            <a:r>
              <a:rPr lang="en" sz="1250">
                <a:solidFill>
                  <a:schemeClr val="dk1"/>
                </a:solidFill>
              </a:rPr>
              <a:t>What cloud resources are you using and how?</a:t>
            </a:r>
            <a:endParaRPr sz="125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21105/joss.02174" TargetMode="External"/><Relationship Id="rId4" Type="http://schemas.openxmlformats.org/officeDocument/2006/relationships/hyperlink" Target="https://doi.org/10.1145/1644873.1644874" TargetMode="External"/><Relationship Id="rId5" Type="http://schemas.openxmlformats.org/officeDocument/2006/relationships/hyperlink" Target="https://snap.stanford.edu/class/cs224w-2013/projects2013/cs224w-038-final.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10"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14.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Yelp </a:t>
            </a:r>
            <a:endParaRPr/>
          </a:p>
          <a:p>
            <a:pPr indent="0" lvl="0" marL="0" rtl="0" algn="l">
              <a:spcBef>
                <a:spcPts val="0"/>
              </a:spcBef>
              <a:spcAft>
                <a:spcPts val="0"/>
              </a:spcAft>
              <a:buNone/>
            </a:pPr>
            <a:r>
              <a:rPr lang="en"/>
              <a:t>Recommender</a:t>
            </a:r>
            <a:endParaRPr/>
          </a:p>
          <a:p>
            <a:pPr indent="0" lvl="0" marL="0" rtl="0" algn="l">
              <a:spcBef>
                <a:spcPts val="0"/>
              </a:spcBef>
              <a:spcAft>
                <a:spcPts val="0"/>
              </a:spcAft>
              <a:buNone/>
            </a:pPr>
            <a:r>
              <a:rPr lang="en"/>
              <a:t>System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Frederick Tan, Jianqiao Ge, Yunyan Shi, Benjamin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1273250" y="483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Stack</a:t>
            </a:r>
            <a:endParaRPr/>
          </a:p>
        </p:txBody>
      </p:sp>
      <p:grpSp>
        <p:nvGrpSpPr>
          <p:cNvPr id="214" name="Google Shape;214;p22"/>
          <p:cNvGrpSpPr/>
          <p:nvPr/>
        </p:nvGrpSpPr>
        <p:grpSpPr>
          <a:xfrm>
            <a:off x="828624" y="3489137"/>
            <a:ext cx="7486758" cy="945044"/>
            <a:chOff x="1355892" y="2322568"/>
            <a:chExt cx="6195083" cy="643500"/>
          </a:xfrm>
        </p:grpSpPr>
        <p:sp>
          <p:nvSpPr>
            <p:cNvPr id="215" name="Google Shape;215;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SQL</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Java</a:t>
              </a:r>
              <a:endParaRPr sz="800">
                <a:solidFill>
                  <a:srgbClr val="A72A1E"/>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20" name="Google Shape;220;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Amazon </a:t>
              </a:r>
              <a:r>
                <a:rPr lang="en" sz="1000">
                  <a:solidFill>
                    <a:srgbClr val="FFFFFF"/>
                  </a:solidFill>
                  <a:latin typeface="Roboto Medium"/>
                  <a:ea typeface="Roboto Medium"/>
                  <a:cs typeface="Roboto Medium"/>
                  <a:sym typeface="Roboto Medium"/>
                </a:rPr>
                <a:t>RDS</a:t>
              </a:r>
              <a:r>
                <a:rPr lang="en" sz="1000">
                  <a:solidFill>
                    <a:srgbClr val="FFFFFF"/>
                  </a:solidFill>
                  <a:latin typeface="Roboto Medium"/>
                  <a:ea typeface="Roboto Medium"/>
                  <a:cs typeface="Roboto Medium"/>
                  <a:sym typeface="Roboto Medium"/>
                </a:rPr>
                <a:t> for MySQL</a:t>
              </a:r>
              <a:endParaRPr sz="1000">
                <a:solidFill>
                  <a:srgbClr val="FFFFFF"/>
                </a:solidFill>
                <a:latin typeface="Roboto"/>
                <a:ea typeface="Roboto"/>
                <a:cs typeface="Roboto"/>
                <a:sym typeface="Roboto"/>
              </a:endParaRPr>
            </a:p>
          </p:txBody>
        </p:sp>
        <p:sp>
          <p:nvSpPr>
            <p:cNvPr id="221" name="Google Shape;221;p22"/>
            <p:cNvSpPr/>
            <p:nvPr/>
          </p:nvSpPr>
          <p:spPr>
            <a:xfrm>
              <a:off x="1355892" y="2322582"/>
              <a:ext cx="927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Thin"/>
                  <a:ea typeface="Roboto Thin"/>
                  <a:cs typeface="Roboto Thin"/>
                  <a:sym typeface="Roboto Thin"/>
                </a:rPr>
                <a:t>Database</a:t>
              </a:r>
              <a:endParaRPr sz="1000">
                <a:solidFill>
                  <a:srgbClr val="FFFFFF"/>
                </a:solidFill>
                <a:latin typeface="Roboto Thin"/>
                <a:ea typeface="Roboto Thin"/>
                <a:cs typeface="Roboto Thin"/>
                <a:sym typeface="Roboto Thin"/>
              </a:endParaRPr>
            </a:p>
          </p:txBody>
        </p:sp>
      </p:grpSp>
      <p:sp>
        <p:nvSpPr>
          <p:cNvPr id="222" name="Google Shape;222;p22"/>
          <p:cNvSpPr/>
          <p:nvPr/>
        </p:nvSpPr>
        <p:spPr>
          <a:xfrm>
            <a:off x="3431950" y="1598725"/>
            <a:ext cx="4880100" cy="9450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2"/>
          <p:cNvGrpSpPr/>
          <p:nvPr/>
        </p:nvGrpSpPr>
        <p:grpSpPr>
          <a:xfrm>
            <a:off x="828625" y="2543764"/>
            <a:ext cx="7486090" cy="945310"/>
            <a:chOff x="828625" y="2543764"/>
            <a:chExt cx="7486090" cy="945310"/>
          </a:xfrm>
        </p:grpSpPr>
        <p:sp>
          <p:nvSpPr>
            <p:cNvPr id="224" name="Google Shape;224;p22"/>
            <p:cNvSpPr/>
            <p:nvPr/>
          </p:nvSpPr>
          <p:spPr>
            <a:xfrm>
              <a:off x="3511715" y="2543996"/>
              <a:ext cx="4803000" cy="9450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flipH="1">
              <a:off x="1695636" y="2544006"/>
              <a:ext cx="2317500" cy="9435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rot="-5400000">
              <a:off x="3158530" y="2124791"/>
              <a:ext cx="944804" cy="1783214"/>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2038261" y="2653220"/>
              <a:ext cx="3185400" cy="728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EC2</a:t>
              </a:r>
              <a:endParaRPr sz="1000">
                <a:solidFill>
                  <a:srgbClr val="FFFFFF"/>
                </a:solidFill>
                <a:latin typeface="Roboto"/>
                <a:ea typeface="Roboto"/>
                <a:cs typeface="Roboto"/>
                <a:sym typeface="Roboto"/>
              </a:endParaRPr>
            </a:p>
          </p:txBody>
        </p:sp>
        <p:sp>
          <p:nvSpPr>
            <p:cNvPr id="228" name="Google Shape;228;p22"/>
            <p:cNvSpPr/>
            <p:nvPr/>
          </p:nvSpPr>
          <p:spPr>
            <a:xfrm>
              <a:off x="4522529" y="2545721"/>
              <a:ext cx="3551400" cy="9432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Framework: Flask</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Inter-Service Comm: HTTP Request via RESTful API</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Database Comm: MySQL Connector/Python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Library: Scikit Surprise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Python</a:t>
              </a:r>
              <a:endParaRPr sz="800">
                <a:solidFill>
                  <a:srgbClr val="A72A1E"/>
                </a:solidFill>
                <a:latin typeface="Roboto"/>
                <a:ea typeface="Roboto"/>
                <a:cs typeface="Roboto"/>
                <a:sym typeface="Roboto"/>
              </a:endParaRPr>
            </a:p>
          </p:txBody>
        </p:sp>
        <p:sp>
          <p:nvSpPr>
            <p:cNvPr id="229" name="Google Shape;229;p22"/>
            <p:cNvSpPr/>
            <p:nvPr/>
          </p:nvSpPr>
          <p:spPr>
            <a:xfrm>
              <a:off x="828625" y="2543764"/>
              <a:ext cx="1137600" cy="9435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Thin"/>
                  <a:ea typeface="Roboto Thin"/>
                  <a:cs typeface="Roboto Thin"/>
                  <a:sym typeface="Roboto Thin"/>
                </a:rPr>
                <a:t>Backend</a:t>
              </a:r>
              <a:endParaRPr sz="1000">
                <a:solidFill>
                  <a:srgbClr val="FFFFFF"/>
                </a:solidFill>
                <a:latin typeface="Roboto Thin"/>
                <a:ea typeface="Roboto Thin"/>
                <a:cs typeface="Roboto Thin"/>
                <a:sym typeface="Roboto Thin"/>
              </a:endParaRPr>
            </a:p>
          </p:txBody>
        </p:sp>
        <p:sp>
          <p:nvSpPr>
            <p:cNvPr id="230" name="Google Shape;230;p22"/>
            <p:cNvSpPr/>
            <p:nvPr/>
          </p:nvSpPr>
          <p:spPr>
            <a:xfrm>
              <a:off x="1114168" y="2543984"/>
              <a:ext cx="834000" cy="9432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837285" y="2545574"/>
              <a:ext cx="1120500" cy="9435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Thin"/>
                  <a:ea typeface="Roboto Thin"/>
                  <a:cs typeface="Roboto Thin"/>
                  <a:sym typeface="Roboto Thin"/>
                </a:rPr>
                <a:t>Backend</a:t>
              </a:r>
              <a:endParaRPr sz="1000">
                <a:solidFill>
                  <a:srgbClr val="FFFFFF"/>
                </a:solidFill>
                <a:latin typeface="Roboto Thin"/>
                <a:ea typeface="Roboto Thin"/>
                <a:cs typeface="Roboto Thin"/>
                <a:sym typeface="Roboto Thin"/>
              </a:endParaRPr>
            </a:p>
          </p:txBody>
        </p:sp>
      </p:grpSp>
      <p:grpSp>
        <p:nvGrpSpPr>
          <p:cNvPr id="232" name="Google Shape;232;p22"/>
          <p:cNvGrpSpPr/>
          <p:nvPr/>
        </p:nvGrpSpPr>
        <p:grpSpPr>
          <a:xfrm>
            <a:off x="828577" y="1599072"/>
            <a:ext cx="7486539" cy="945024"/>
            <a:chOff x="1355891" y="2322564"/>
            <a:chExt cx="6003159" cy="643486"/>
          </a:xfrm>
        </p:grpSpPr>
        <p:sp>
          <p:nvSpPr>
            <p:cNvPr id="233" name="Google Shape;233;p2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 Amplify</a:t>
              </a:r>
              <a:endParaRPr sz="1000">
                <a:solidFill>
                  <a:srgbClr val="FFFFFF"/>
                </a:solidFill>
                <a:latin typeface="Roboto"/>
                <a:ea typeface="Roboto"/>
                <a:cs typeface="Roboto"/>
                <a:sym typeface="Roboto"/>
              </a:endParaRPr>
            </a:p>
          </p:txBody>
        </p:sp>
        <p:sp>
          <p:nvSpPr>
            <p:cNvPr id="236" name="Google Shape;236;p2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1355891" y="2322564"/>
              <a:ext cx="927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Thin"/>
                  <a:ea typeface="Roboto Thin"/>
                  <a:cs typeface="Roboto Thin"/>
                  <a:sym typeface="Roboto Thin"/>
                </a:rPr>
                <a:t>Frontend</a:t>
              </a:r>
              <a:endParaRPr sz="1000">
                <a:solidFill>
                  <a:srgbClr val="FFFFFF"/>
                </a:solidFill>
                <a:latin typeface="Roboto Thin"/>
                <a:ea typeface="Roboto Thin"/>
                <a:cs typeface="Roboto Thin"/>
                <a:sym typeface="Roboto Thin"/>
              </a:endParaRPr>
            </a:p>
          </p:txBody>
        </p:sp>
        <p:sp>
          <p:nvSpPr>
            <p:cNvPr id="238" name="Google Shape;238;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Library: React.js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HTML</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CSS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JavaScript</a:t>
              </a:r>
              <a:endParaRPr sz="800">
                <a:solidFill>
                  <a:srgbClr val="A72A1E"/>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166475" y="2114700"/>
            <a:ext cx="2066700" cy="13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60"/>
              <a:t>Software</a:t>
            </a:r>
            <a:endParaRPr sz="1960"/>
          </a:p>
          <a:p>
            <a:pPr indent="0" lvl="0" marL="0" rtl="0" algn="l">
              <a:spcBef>
                <a:spcPts val="0"/>
              </a:spcBef>
              <a:spcAft>
                <a:spcPts val="0"/>
              </a:spcAft>
              <a:buSzPts val="990"/>
              <a:buNone/>
            </a:pPr>
            <a:r>
              <a:rPr lang="en" sz="1960"/>
              <a:t>Architecture:</a:t>
            </a:r>
            <a:endParaRPr sz="1960"/>
          </a:p>
          <a:p>
            <a:pPr indent="0" lvl="0" marL="0" rtl="0" algn="l">
              <a:spcBef>
                <a:spcPts val="0"/>
              </a:spcBef>
              <a:spcAft>
                <a:spcPts val="0"/>
              </a:spcAft>
              <a:buSzPts val="990"/>
              <a:buNone/>
            </a:pPr>
            <a:r>
              <a:rPr lang="en" sz="1960"/>
              <a:t>Workflow</a:t>
            </a:r>
            <a:endParaRPr sz="1960"/>
          </a:p>
        </p:txBody>
      </p:sp>
      <p:sp>
        <p:nvSpPr>
          <p:cNvPr id="244" name="Google Shape;24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sz="1250">
              <a:latin typeface="Arial"/>
              <a:ea typeface="Arial"/>
              <a:cs typeface="Arial"/>
              <a:sym typeface="Arial"/>
            </a:endParaRPr>
          </a:p>
          <a:p>
            <a:pPr indent="0" lvl="0" marL="0" rtl="0" algn="l">
              <a:spcBef>
                <a:spcPts val="0"/>
              </a:spcBef>
              <a:spcAft>
                <a:spcPts val="1200"/>
              </a:spcAft>
              <a:buNone/>
            </a:pPr>
            <a:r>
              <a:t/>
            </a:r>
            <a:endParaRPr/>
          </a:p>
        </p:txBody>
      </p:sp>
      <p:pic>
        <p:nvPicPr>
          <p:cNvPr id="245" name="Google Shape;245;p23"/>
          <p:cNvPicPr preferRelativeResize="0"/>
          <p:nvPr/>
        </p:nvPicPr>
        <p:blipFill>
          <a:blip r:embed="rId3">
            <a:alphaModFix/>
          </a:blip>
          <a:stretch>
            <a:fillRect/>
          </a:stretch>
        </p:blipFill>
        <p:spPr>
          <a:xfrm>
            <a:off x="1912100" y="162675"/>
            <a:ext cx="7117126" cy="481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166475" y="2114700"/>
            <a:ext cx="2066700" cy="13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60"/>
              <a:t>Software</a:t>
            </a:r>
            <a:endParaRPr sz="1960"/>
          </a:p>
          <a:p>
            <a:pPr indent="0" lvl="0" marL="0" rtl="0" algn="l">
              <a:spcBef>
                <a:spcPts val="0"/>
              </a:spcBef>
              <a:spcAft>
                <a:spcPts val="0"/>
              </a:spcAft>
              <a:buSzPts val="990"/>
              <a:buNone/>
            </a:pPr>
            <a:r>
              <a:rPr lang="en" sz="1960"/>
              <a:t>Architecture:</a:t>
            </a:r>
            <a:endParaRPr sz="1960"/>
          </a:p>
          <a:p>
            <a:pPr indent="0" lvl="0" marL="0" rtl="0" algn="l">
              <a:spcBef>
                <a:spcPts val="0"/>
              </a:spcBef>
              <a:spcAft>
                <a:spcPts val="0"/>
              </a:spcAft>
              <a:buSzPts val="990"/>
              <a:buNone/>
            </a:pPr>
            <a:r>
              <a:rPr lang="en" sz="1960"/>
              <a:t>Workflow</a:t>
            </a:r>
            <a:endParaRPr sz="1960"/>
          </a:p>
        </p:txBody>
      </p:sp>
      <p:sp>
        <p:nvSpPr>
          <p:cNvPr id="251" name="Google Shape;25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sz="1250">
              <a:latin typeface="Arial"/>
              <a:ea typeface="Arial"/>
              <a:cs typeface="Arial"/>
              <a:sym typeface="Arial"/>
            </a:endParaRPr>
          </a:p>
          <a:p>
            <a:pPr indent="0" lvl="0" marL="0" rtl="0" algn="l">
              <a:spcBef>
                <a:spcPts val="0"/>
              </a:spcBef>
              <a:spcAft>
                <a:spcPts val="1200"/>
              </a:spcAft>
              <a:buNone/>
            </a:pPr>
            <a:r>
              <a:t/>
            </a:r>
            <a:endParaRPr/>
          </a:p>
        </p:txBody>
      </p:sp>
      <p:pic>
        <p:nvPicPr>
          <p:cNvPr id="252" name="Google Shape;252;p24"/>
          <p:cNvPicPr preferRelativeResize="0"/>
          <p:nvPr/>
        </p:nvPicPr>
        <p:blipFill>
          <a:blip r:embed="rId3">
            <a:alphaModFix/>
          </a:blip>
          <a:stretch>
            <a:fillRect/>
          </a:stretch>
        </p:blipFill>
        <p:spPr>
          <a:xfrm>
            <a:off x="1917675" y="425550"/>
            <a:ext cx="7166724" cy="4292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Schema</a:t>
            </a:r>
            <a:endParaRPr/>
          </a:p>
        </p:txBody>
      </p:sp>
      <p:pic>
        <p:nvPicPr>
          <p:cNvPr id="258" name="Google Shape;258;p25"/>
          <p:cNvPicPr preferRelativeResize="0"/>
          <p:nvPr/>
        </p:nvPicPr>
        <p:blipFill>
          <a:blip r:embed="rId3">
            <a:alphaModFix/>
          </a:blip>
          <a:stretch>
            <a:fillRect/>
          </a:stretch>
        </p:blipFill>
        <p:spPr>
          <a:xfrm>
            <a:off x="1646238" y="931125"/>
            <a:ext cx="5851524" cy="408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1297500" y="794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a:t>
            </a:r>
            <a:endParaRPr/>
          </a:p>
        </p:txBody>
      </p:sp>
      <p:sp>
        <p:nvSpPr>
          <p:cNvPr id="264" name="Google Shape;264;p26"/>
          <p:cNvSpPr txBox="1"/>
          <p:nvPr>
            <p:ph idx="1" type="body"/>
          </p:nvPr>
        </p:nvSpPr>
        <p:spPr>
          <a:xfrm>
            <a:off x="1297500" y="1812475"/>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Functional Amplify App with random user selection</a:t>
            </a:r>
            <a:endParaRPr sz="2000"/>
          </a:p>
          <a:p>
            <a:pPr indent="-355600" lvl="0" marL="457200" rtl="0" algn="l">
              <a:spcBef>
                <a:spcPts val="0"/>
              </a:spcBef>
              <a:spcAft>
                <a:spcPts val="0"/>
              </a:spcAft>
              <a:buSzPts val="2000"/>
              <a:buChar char="●"/>
            </a:pPr>
            <a:r>
              <a:rPr lang="en" sz="2000"/>
              <a:t>Flask Delivery API that </a:t>
            </a:r>
            <a:r>
              <a:rPr lang="en" sz="2000"/>
              <a:t>catches</a:t>
            </a:r>
            <a:r>
              <a:rPr lang="en" sz="2000"/>
              <a:t> corresponding Business Picture </a:t>
            </a:r>
            <a:endParaRPr sz="2000"/>
          </a:p>
          <a:p>
            <a:pPr indent="-355600" lvl="0" marL="457200" rtl="0" algn="l">
              <a:spcBef>
                <a:spcPts val="0"/>
              </a:spcBef>
              <a:spcAft>
                <a:spcPts val="0"/>
              </a:spcAft>
              <a:buSzPts val="2000"/>
              <a:buChar char="●"/>
            </a:pPr>
            <a:r>
              <a:rPr lang="en" sz="2000"/>
              <a:t>Top Reviews of recommended businesses from Database query</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3935250" y="2072100"/>
            <a:ext cx="1273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Future Work</a:t>
            </a:r>
            <a:endParaRPr/>
          </a:p>
        </p:txBody>
      </p:sp>
      <p:sp>
        <p:nvSpPr>
          <p:cNvPr id="275" name="Google Shape;27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an optimized recommender library with multi-threading and sharding support</a:t>
            </a:r>
            <a:endParaRPr/>
          </a:p>
          <a:p>
            <a:pPr indent="-311150" lvl="0" marL="457200" rtl="0" algn="l">
              <a:spcBef>
                <a:spcPts val="0"/>
              </a:spcBef>
              <a:spcAft>
                <a:spcPts val="0"/>
              </a:spcAft>
              <a:buSzPts val="1300"/>
              <a:buChar char="●"/>
            </a:pPr>
            <a:r>
              <a:rPr lang="en"/>
              <a:t>Switch to ML model instead of traditional algorithm for recommendation</a:t>
            </a:r>
            <a:endParaRPr/>
          </a:p>
          <a:p>
            <a:pPr indent="-311150" lvl="0" marL="457200" rtl="0" algn="l">
              <a:spcBef>
                <a:spcPts val="0"/>
              </a:spcBef>
              <a:spcAft>
                <a:spcPts val="0"/>
              </a:spcAft>
              <a:buSzPts val="1300"/>
              <a:buChar char="●"/>
            </a:pPr>
            <a:r>
              <a:rPr lang="en"/>
              <a:t>Make recommendations with Novelty and better RMSE</a:t>
            </a:r>
            <a:endParaRPr/>
          </a:p>
          <a:p>
            <a:pPr indent="-311150" lvl="0" marL="457200" rtl="0" algn="l">
              <a:spcBef>
                <a:spcPts val="0"/>
              </a:spcBef>
              <a:spcAft>
                <a:spcPts val="0"/>
              </a:spcAft>
              <a:buSzPts val="1300"/>
              <a:buChar char="●"/>
            </a:pPr>
            <a:r>
              <a:rPr lang="en"/>
              <a:t>Add ability to create new users and login to see past reviews</a:t>
            </a:r>
            <a:endParaRPr/>
          </a:p>
          <a:p>
            <a:pPr indent="-311150" lvl="0" marL="457200" rtl="0" algn="l">
              <a:spcBef>
                <a:spcPts val="0"/>
              </a:spcBef>
              <a:spcAft>
                <a:spcPts val="0"/>
              </a:spcAft>
              <a:buSzPts val="1300"/>
              <a:buChar char="●"/>
            </a:pPr>
            <a:r>
              <a:rPr lang="en"/>
              <a:t>Make new reviews &amp; ratings on businesses</a:t>
            </a:r>
            <a:endParaRPr/>
          </a:p>
          <a:p>
            <a:pPr indent="-311150" lvl="0" marL="457200" rtl="0" algn="l">
              <a:spcBef>
                <a:spcPts val="0"/>
              </a:spcBef>
              <a:spcAft>
                <a:spcPts val="0"/>
              </a:spcAft>
              <a:buSzPts val="1300"/>
              <a:buChar char="●"/>
            </a:pPr>
            <a:r>
              <a:rPr lang="en"/>
              <a:t>Add an event-driven hook to re-train the model and update predictions when the database is sufficiently modified</a:t>
            </a:r>
            <a:endParaRPr/>
          </a:p>
          <a:p>
            <a:pPr indent="-311150" lvl="0" marL="457200" rtl="0" algn="l">
              <a:spcBef>
                <a:spcPts val="0"/>
              </a:spcBef>
              <a:spcAft>
                <a:spcPts val="0"/>
              </a:spcAft>
              <a:buSzPts val="1300"/>
              <a:buChar char="●"/>
            </a:pPr>
            <a:r>
              <a:rPr lang="en"/>
              <a:t>Deploy the Flask backend on a (Docker) container and use K8s for orchestration so the application is scalable</a:t>
            </a:r>
            <a:endParaRPr/>
          </a:p>
          <a:p>
            <a:pPr indent="-311150" lvl="0" marL="457200" rtl="0" algn="l">
              <a:spcBef>
                <a:spcPts val="0"/>
              </a:spcBef>
              <a:spcAft>
                <a:spcPts val="0"/>
              </a:spcAft>
              <a:buSzPts val="1300"/>
              <a:buChar char="●"/>
            </a:pPr>
            <a:r>
              <a:rPr lang="en"/>
              <a:t>Or deploy using a Serverless service like AWS Lambda to make predictions upon frontend user request for recommendations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&amp; Related Work</a:t>
            </a:r>
            <a:endParaRPr/>
          </a:p>
        </p:txBody>
      </p:sp>
      <p:sp>
        <p:nvSpPr>
          <p:cNvPr id="281" name="Google Shape;28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Hug, Nicolas. "Surprise: A Python library for recommender systems." Journal of Open Source Software 5.52 (2020): 2174.</a:t>
            </a:r>
            <a:r>
              <a:rPr lang="en"/>
              <a:t> </a:t>
            </a:r>
            <a:r>
              <a:rPr lang="en" u="sng">
                <a:solidFill>
                  <a:schemeClr val="accent5"/>
                </a:solidFill>
                <a:hlinkClick r:id="rId3">
                  <a:extLst>
                    <a:ext uri="{A12FA001-AC4F-418D-AE19-62706E023703}">
                      <ahyp:hlinkClr val="tx"/>
                    </a:ext>
                  </a:extLst>
                </a:hlinkClick>
              </a:rPr>
              <a:t>https://doi.org/10.21105/joss.02174</a:t>
            </a:r>
            <a:endParaRPr/>
          </a:p>
          <a:p>
            <a:pPr indent="-311150" lvl="0" marL="457200" rtl="0" algn="l">
              <a:spcBef>
                <a:spcPts val="0"/>
              </a:spcBef>
              <a:spcAft>
                <a:spcPts val="0"/>
              </a:spcAft>
              <a:buSzPts val="1300"/>
              <a:buAutoNum type="arabicPeriod"/>
            </a:pPr>
            <a:r>
              <a:rPr lang="en"/>
              <a:t>Koren, Yehuda. "Factor in the neighbors: Scalable and accurate collaborative filtering." ACM Transactions on Knowledge Discovery from Data (TKDD) 4.1 (2010): 1-24. </a:t>
            </a:r>
            <a:r>
              <a:rPr lang="en" u="sng">
                <a:solidFill>
                  <a:schemeClr val="hlink"/>
                </a:solidFill>
                <a:hlinkClick r:id="rId4"/>
              </a:rPr>
              <a:t>https://doi.org/10.1145/1644873.1644874</a:t>
            </a:r>
            <a:endParaRPr/>
          </a:p>
          <a:p>
            <a:pPr indent="-311150" lvl="0" marL="457200" rtl="0" algn="l">
              <a:spcBef>
                <a:spcPts val="0"/>
              </a:spcBef>
              <a:spcAft>
                <a:spcPts val="0"/>
              </a:spcAft>
              <a:buSzPts val="1300"/>
              <a:buAutoNum type="arabicPeriod"/>
            </a:pPr>
            <a:r>
              <a:rPr lang="en"/>
              <a:t>Sawant, Sumedh. "Collaborative filtering using weighted bipartite graph projection: a recommendation system for yelp." Proceedings of the CS224W: Social and information network analysis conference. Vol. 33. 2013. </a:t>
            </a:r>
            <a:r>
              <a:rPr lang="en" u="sng">
                <a:solidFill>
                  <a:schemeClr val="hlink"/>
                </a:solidFill>
                <a:hlinkClick r:id="rId5"/>
              </a:rPr>
              <a:t>https://snap.stanford.edu/class/cs224w-2013/projects2013/cs224w-038-final.pdf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Split</a:t>
            </a:r>
            <a:endParaRPr/>
          </a:p>
        </p:txBody>
      </p:sp>
      <p:sp>
        <p:nvSpPr>
          <p:cNvPr id="287" name="Google Shape;28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Benjamin : Backend recommendations &amp; management and EC2 setup</a:t>
            </a:r>
            <a:endParaRPr/>
          </a:p>
          <a:p>
            <a:pPr indent="0" lvl="0" marL="0" rtl="0" algn="l">
              <a:spcBef>
                <a:spcPts val="1200"/>
              </a:spcBef>
              <a:spcAft>
                <a:spcPts val="0"/>
              </a:spcAft>
              <a:buNone/>
            </a:pPr>
            <a:r>
              <a:rPr lang="en"/>
              <a:t>Yunyan: Database setup &amp; management</a:t>
            </a:r>
            <a:endParaRPr/>
          </a:p>
          <a:p>
            <a:pPr indent="0" lvl="0" marL="0" rtl="0" algn="l">
              <a:spcBef>
                <a:spcPts val="1200"/>
              </a:spcBef>
              <a:spcAft>
                <a:spcPts val="0"/>
              </a:spcAft>
              <a:buNone/>
            </a:pPr>
            <a:r>
              <a:rPr lang="en"/>
              <a:t>Frederick: Frontend web application and Amplify setup</a:t>
            </a:r>
            <a:endParaRPr/>
          </a:p>
          <a:p>
            <a:pPr indent="0" lvl="0" marL="0" rtl="0" algn="l">
              <a:spcBef>
                <a:spcPts val="1200"/>
              </a:spcBef>
              <a:spcAft>
                <a:spcPts val="1200"/>
              </a:spcAft>
              <a:buNone/>
            </a:pPr>
            <a:r>
              <a:rPr lang="en"/>
              <a:t>Jianqiao:  Backend Flask API design and HTTP handler setup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400">
                <a:latin typeface="Montserrat"/>
                <a:ea typeface="Montserrat"/>
                <a:cs typeface="Montserrat"/>
                <a:sym typeface="Montserrat"/>
              </a:rPr>
              <a:t>Thank you!</a:t>
            </a:r>
            <a:endParaRPr sz="2400">
              <a:latin typeface="Montserrat"/>
              <a:ea typeface="Montserrat"/>
              <a:cs typeface="Montserrat"/>
              <a:sym typeface="Montserrat"/>
            </a:endParaRPr>
          </a:p>
          <a:p>
            <a:pPr indent="0" lvl="0" marL="0" rtl="0" algn="ctr">
              <a:spcBef>
                <a:spcPts val="0"/>
              </a:spcBef>
              <a:spcAft>
                <a:spcPts val="0"/>
              </a:spcAft>
              <a:buNone/>
            </a:pPr>
            <a:r>
              <a:t/>
            </a:r>
            <a:endParaRPr sz="2400"/>
          </a:p>
          <a:p>
            <a:pPr indent="0" lvl="0" marL="0" rtl="0" algn="ctr">
              <a:spcBef>
                <a:spcPts val="1200"/>
              </a:spcBef>
              <a:spcAft>
                <a:spcPts val="1200"/>
              </a:spcAft>
              <a:buNone/>
            </a:pPr>
            <a:r>
              <a:rPr lang="en" sz="2400"/>
              <a:t>Questions?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1543003" y="422263"/>
            <a:ext cx="5837373" cy="4298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and Problem Statement</a:t>
            </a:r>
            <a:endParaRPr/>
          </a:p>
        </p:txBody>
      </p:sp>
      <p:sp>
        <p:nvSpPr>
          <p:cNvPr id="146" name="Google Shape;146;p15"/>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Inspiration: Large amounts of data available, leading to the rise of recommendation systems that use this data and predict what a user would like.</a:t>
            </a:r>
            <a:endParaRPr/>
          </a:p>
          <a:p>
            <a:pPr indent="0" lvl="0" marL="0" rtl="0" algn="l">
              <a:spcBef>
                <a:spcPts val="1200"/>
              </a:spcBef>
              <a:spcAft>
                <a:spcPts val="0"/>
              </a:spcAft>
              <a:buNone/>
            </a:pPr>
            <a:r>
              <a:rPr lang="en"/>
              <a:t>Recommendation now an integral part of the online shopping and entertainment experience</a:t>
            </a:r>
            <a:endParaRPr/>
          </a:p>
          <a:p>
            <a:pPr indent="0" lvl="0" marL="0" rtl="0" algn="l">
              <a:spcBef>
                <a:spcPts val="1200"/>
              </a:spcBef>
              <a:spcAft>
                <a:spcPts val="0"/>
              </a:spcAft>
              <a:buNone/>
            </a:pPr>
            <a:r>
              <a:rPr lang="en"/>
              <a:t>Build a recommendation system that provides a list of recommendations based on previous ratings user gave to certain businesses</a:t>
            </a:r>
            <a:endParaRPr/>
          </a:p>
          <a:p>
            <a:pPr indent="0" lvl="0" marL="0" rtl="0" algn="l">
              <a:spcBef>
                <a:spcPts val="1200"/>
              </a:spcBef>
              <a:spcAft>
                <a:spcPts val="0"/>
              </a:spcAft>
              <a:buNone/>
            </a:pPr>
            <a:r>
              <a:rPr lang="en"/>
              <a:t>Better suit customer needs of Yelp users and enhance their user experience</a:t>
            </a:r>
            <a:endParaRPr/>
          </a:p>
          <a:p>
            <a:pPr indent="0" lvl="0" marL="0" rtl="0" algn="l">
              <a:spcBef>
                <a:spcPts val="1200"/>
              </a:spcBef>
              <a:spcAft>
                <a:spcPts val="1200"/>
              </a:spcAft>
              <a:buNone/>
            </a:pPr>
            <a:r>
              <a:rPr lang="en"/>
              <a:t>  </a:t>
            </a:r>
            <a:endParaRPr/>
          </a:p>
        </p:txBody>
      </p:sp>
      <p:pic>
        <p:nvPicPr>
          <p:cNvPr id="147" name="Google Shape;147;p15"/>
          <p:cNvPicPr preferRelativeResize="0"/>
          <p:nvPr/>
        </p:nvPicPr>
        <p:blipFill>
          <a:blip r:embed="rId3">
            <a:alphaModFix/>
          </a:blip>
          <a:stretch>
            <a:fillRect/>
          </a:stretch>
        </p:blipFill>
        <p:spPr>
          <a:xfrm>
            <a:off x="2646150" y="3135850"/>
            <a:ext cx="1645776" cy="1645776"/>
          </a:xfrm>
          <a:prstGeom prst="rect">
            <a:avLst/>
          </a:prstGeom>
          <a:noFill/>
          <a:ln>
            <a:noFill/>
          </a:ln>
        </p:spPr>
      </p:pic>
      <p:pic>
        <p:nvPicPr>
          <p:cNvPr id="148" name="Google Shape;148;p15"/>
          <p:cNvPicPr preferRelativeResize="0"/>
          <p:nvPr/>
        </p:nvPicPr>
        <p:blipFill>
          <a:blip r:embed="rId4">
            <a:alphaModFix/>
          </a:blip>
          <a:stretch>
            <a:fillRect/>
          </a:stretch>
        </p:blipFill>
        <p:spPr>
          <a:xfrm>
            <a:off x="5001497" y="3135847"/>
            <a:ext cx="1645775" cy="164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23850" y="2053000"/>
            <a:ext cx="5844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Background Information (AWS)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607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Elastic Computing Cloud(EC2)</a:t>
            </a:r>
            <a:endParaRPr/>
          </a:p>
        </p:txBody>
      </p:sp>
      <p:sp>
        <p:nvSpPr>
          <p:cNvPr id="159" name="Google Shape;159;p17"/>
          <p:cNvSpPr txBox="1"/>
          <p:nvPr>
            <p:ph idx="1" type="body"/>
          </p:nvPr>
        </p:nvSpPr>
        <p:spPr>
          <a:xfrm>
            <a:off x="1366475" y="1698600"/>
            <a:ext cx="7038900" cy="292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rial"/>
                <a:ea typeface="Arial"/>
                <a:cs typeface="Arial"/>
                <a:sym typeface="Arial"/>
              </a:rPr>
              <a:t>A cloud computing platform that </a:t>
            </a:r>
            <a:endParaRPr sz="1800">
              <a:latin typeface="Arial"/>
              <a:ea typeface="Arial"/>
              <a:cs typeface="Arial"/>
              <a:sym typeface="Arial"/>
            </a:endParaRPr>
          </a:p>
          <a:p>
            <a:pPr indent="-342900" lvl="0" marL="457200" rtl="0" algn="l">
              <a:spcBef>
                <a:spcPts val="1200"/>
              </a:spcBef>
              <a:spcAft>
                <a:spcPts val="0"/>
              </a:spcAft>
              <a:buSzPts val="1800"/>
              <a:buFont typeface="Arial"/>
              <a:buChar char="●"/>
            </a:pPr>
            <a:r>
              <a:rPr lang="en" sz="1800">
                <a:latin typeface="Arial"/>
                <a:ea typeface="Arial"/>
                <a:cs typeface="Arial"/>
                <a:sym typeface="Arial"/>
              </a:rPr>
              <a:t>Allows users to rent virtual computers to run their own applications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Encourages scalable deployment on a pay as you go model</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Gives developers the ability to control how many resources are in use at any given point in time</a:t>
            </a:r>
            <a:endParaRPr sz="1800">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6378025" y="393750"/>
            <a:ext cx="1958374" cy="1127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Amplify</a:t>
            </a:r>
            <a:endParaRPr/>
          </a:p>
        </p:txBody>
      </p:sp>
      <p:sp>
        <p:nvSpPr>
          <p:cNvPr id="166" name="Google Shape;166;p18"/>
          <p:cNvSpPr txBox="1"/>
          <p:nvPr>
            <p:ph idx="1" type="body"/>
          </p:nvPr>
        </p:nvSpPr>
        <p:spPr>
          <a:xfrm>
            <a:off x="1297500" y="17744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 set of purpose-built tools and features that enable frontend web and mobile developers to quickly and easily build full stack applications.</a:t>
            </a:r>
            <a:endParaRPr sz="1800"/>
          </a:p>
          <a:p>
            <a:pPr indent="-342900" lvl="0" marL="457200" rtl="0" algn="l">
              <a:spcBef>
                <a:spcPts val="1200"/>
              </a:spcBef>
              <a:spcAft>
                <a:spcPts val="0"/>
              </a:spcAft>
              <a:buSzPts val="1800"/>
              <a:buChar char="●"/>
            </a:pPr>
            <a:r>
              <a:rPr lang="en" sz="1800"/>
              <a:t>Manage production</a:t>
            </a:r>
            <a:endParaRPr sz="1800"/>
          </a:p>
          <a:p>
            <a:pPr indent="-342900" lvl="0" marL="457200" rtl="0" algn="l">
              <a:spcBef>
                <a:spcPts val="0"/>
              </a:spcBef>
              <a:spcAft>
                <a:spcPts val="0"/>
              </a:spcAft>
              <a:buSzPts val="1800"/>
              <a:buChar char="●"/>
            </a:pPr>
            <a:r>
              <a:rPr lang="en" sz="1800"/>
              <a:t>Add custom domain</a:t>
            </a:r>
            <a:endParaRPr sz="1800"/>
          </a:p>
          <a:p>
            <a:pPr indent="-342900" lvl="0" marL="457200" rtl="0" algn="l">
              <a:spcBef>
                <a:spcPts val="0"/>
              </a:spcBef>
              <a:spcAft>
                <a:spcPts val="0"/>
              </a:spcAft>
              <a:buSzPts val="1800"/>
              <a:buChar char="●"/>
            </a:pPr>
            <a:r>
              <a:rPr lang="en" sz="1800"/>
              <a:t>Add and test new features privately </a:t>
            </a:r>
            <a:endParaRPr sz="1800"/>
          </a:p>
        </p:txBody>
      </p:sp>
      <p:pic>
        <p:nvPicPr>
          <p:cNvPr id="167" name="Google Shape;167;p18"/>
          <p:cNvPicPr preferRelativeResize="0"/>
          <p:nvPr/>
        </p:nvPicPr>
        <p:blipFill>
          <a:blip r:embed="rId3">
            <a:alphaModFix/>
          </a:blip>
          <a:stretch>
            <a:fillRect/>
          </a:stretch>
        </p:blipFill>
        <p:spPr>
          <a:xfrm>
            <a:off x="5765800" y="393750"/>
            <a:ext cx="2136156" cy="112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17125" y="679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RDS</a:t>
            </a:r>
            <a:endParaRPr/>
          </a:p>
        </p:txBody>
      </p:sp>
      <p:sp>
        <p:nvSpPr>
          <p:cNvPr id="173" name="Google Shape;173;p19"/>
          <p:cNvSpPr txBox="1"/>
          <p:nvPr>
            <p:ph idx="1" type="body"/>
          </p:nvPr>
        </p:nvSpPr>
        <p:spPr>
          <a:xfrm>
            <a:off x="1133675" y="1737550"/>
            <a:ext cx="74670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latin typeface="Montserrat"/>
                <a:ea typeface="Montserrat"/>
                <a:cs typeface="Montserrat"/>
                <a:sym typeface="Montserrat"/>
              </a:rPr>
              <a:t>Set up, operate, and scale a relational database in the cloud with a few clicks</a:t>
            </a:r>
            <a:endParaRPr sz="2000">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latin typeface="Montserrat"/>
              <a:ea typeface="Montserrat"/>
              <a:cs typeface="Montserrat"/>
              <a:sym typeface="Montserrat"/>
            </a:endParaRPr>
          </a:p>
          <a:p>
            <a:pPr indent="0" lvl="0" marL="0" rtl="0" algn="l">
              <a:lnSpc>
                <a:spcPct val="100000"/>
              </a:lnSpc>
              <a:spcBef>
                <a:spcPts val="0"/>
              </a:spcBef>
              <a:spcAft>
                <a:spcPts val="0"/>
              </a:spcAft>
              <a:buNone/>
            </a:pPr>
            <a:r>
              <a:rPr lang="en" sz="2000">
                <a:latin typeface="Montserrat"/>
                <a:ea typeface="Montserrat"/>
                <a:cs typeface="Montserrat"/>
                <a:sym typeface="Montserrat"/>
              </a:rPr>
              <a:t>Connect applications to any of the 7 Amazon RDS engines</a:t>
            </a:r>
            <a:endParaRPr sz="2000">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latin typeface="Montserrat"/>
              <a:ea typeface="Montserrat"/>
              <a:cs typeface="Montserrat"/>
              <a:sym typeface="Montserrat"/>
            </a:endParaRPr>
          </a:p>
          <a:p>
            <a:pPr indent="0" lvl="0" marL="0" rtl="0" algn="l">
              <a:lnSpc>
                <a:spcPct val="100000"/>
              </a:lnSpc>
              <a:spcBef>
                <a:spcPts val="0"/>
              </a:spcBef>
              <a:spcAft>
                <a:spcPts val="0"/>
              </a:spcAft>
              <a:buNone/>
            </a:pPr>
            <a:r>
              <a:rPr lang="en" sz="2000">
                <a:latin typeface="Montserrat"/>
                <a:ea typeface="Montserrat"/>
                <a:cs typeface="Montserrat"/>
                <a:sym typeface="Montserrat"/>
              </a:rPr>
              <a:t>Support growing </a:t>
            </a:r>
            <a:r>
              <a:rPr lang="en" sz="2000">
                <a:latin typeface="Montserrat"/>
                <a:ea typeface="Montserrat"/>
                <a:cs typeface="Montserrat"/>
                <a:sym typeface="Montserrat"/>
              </a:rPr>
              <a:t>applications</a:t>
            </a:r>
            <a:r>
              <a:rPr lang="en" sz="2000">
                <a:latin typeface="Montserrat"/>
                <a:ea typeface="Montserrat"/>
                <a:cs typeface="Montserrat"/>
                <a:sym typeface="Montserrat"/>
              </a:rPr>
              <a:t> with high availability, throughput and storage scalability</a:t>
            </a:r>
            <a:endParaRPr sz="2000">
              <a:latin typeface="Montserrat"/>
              <a:ea typeface="Montserrat"/>
              <a:cs typeface="Montserrat"/>
              <a:sym typeface="Montserrat"/>
            </a:endParaRPr>
          </a:p>
        </p:txBody>
      </p:sp>
      <p:pic>
        <p:nvPicPr>
          <p:cNvPr id="174" name="Google Shape;174;p19"/>
          <p:cNvPicPr preferRelativeResize="0"/>
          <p:nvPr/>
        </p:nvPicPr>
        <p:blipFill>
          <a:blip r:embed="rId3">
            <a:alphaModFix/>
          </a:blip>
          <a:stretch>
            <a:fillRect/>
          </a:stretch>
        </p:blipFill>
        <p:spPr>
          <a:xfrm>
            <a:off x="5696175" y="318100"/>
            <a:ext cx="2041350" cy="127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RDS for MySQL Use Cases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600" lvl="0" marL="4572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Connecting from the MySQL command-line client</a:t>
            </a:r>
            <a:endParaRPr sz="2000">
              <a:latin typeface="Montserrat"/>
              <a:ea typeface="Montserrat"/>
              <a:cs typeface="Montserrat"/>
              <a:sym typeface="Montserrat"/>
            </a:endParaRPr>
          </a:p>
          <a:p>
            <a:pPr indent="-355600" lvl="1" marL="9144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Create tables and add fields</a:t>
            </a:r>
            <a:endParaRPr sz="2000">
              <a:latin typeface="Montserrat"/>
              <a:ea typeface="Montserrat"/>
              <a:cs typeface="Montserrat"/>
              <a:sym typeface="Montserrat"/>
            </a:endParaRPr>
          </a:p>
          <a:p>
            <a:pPr indent="0" lvl="0" marL="0" rtl="0" algn="l">
              <a:lnSpc>
                <a:spcPct val="100000"/>
              </a:lnSpc>
              <a:spcBef>
                <a:spcPts val="0"/>
              </a:spcBef>
              <a:spcAft>
                <a:spcPts val="0"/>
              </a:spcAft>
              <a:buNone/>
            </a:pPr>
            <a:r>
              <a:t/>
            </a:r>
            <a:endParaRPr sz="2000">
              <a:latin typeface="Montserrat"/>
              <a:ea typeface="Montserrat"/>
              <a:cs typeface="Montserrat"/>
              <a:sym typeface="Montserrat"/>
            </a:endParaRPr>
          </a:p>
          <a:p>
            <a:pPr indent="-355600" lvl="0" marL="4572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Connecting with the JDBC Driver</a:t>
            </a:r>
            <a:endParaRPr sz="2000">
              <a:latin typeface="Montserrat"/>
              <a:ea typeface="Montserrat"/>
              <a:cs typeface="Montserrat"/>
              <a:sym typeface="Montserrat"/>
            </a:endParaRPr>
          </a:p>
          <a:p>
            <a:pPr indent="-355600" lvl="1" marL="9144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Populate tables with the data parsed and transformed from the Yelp Json dataset</a:t>
            </a:r>
            <a:endParaRPr sz="20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2000">
              <a:latin typeface="Montserrat"/>
              <a:ea typeface="Montserrat"/>
              <a:cs typeface="Montserrat"/>
              <a:sym typeface="Montserrat"/>
            </a:endParaRPr>
          </a:p>
          <a:p>
            <a:pPr indent="-355600" lvl="0" marL="4572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Connecting with MySQL Connector/Python</a:t>
            </a:r>
            <a:endParaRPr sz="2000">
              <a:latin typeface="Montserrat"/>
              <a:ea typeface="Montserrat"/>
              <a:cs typeface="Montserrat"/>
              <a:sym typeface="Montserrat"/>
            </a:endParaRPr>
          </a:p>
          <a:p>
            <a:pPr indent="-355600" lvl="1" marL="914400" rtl="0" algn="l">
              <a:lnSpc>
                <a:spcPct val="100000"/>
              </a:lnSpc>
              <a:spcBef>
                <a:spcPts val="0"/>
              </a:spcBef>
              <a:spcAft>
                <a:spcPts val="0"/>
              </a:spcAft>
              <a:buSzPts val="2000"/>
              <a:buFont typeface="Montserrat"/>
              <a:buChar char="○"/>
            </a:pPr>
            <a:r>
              <a:rPr lang="en" sz="2000">
                <a:latin typeface="Montserrat"/>
                <a:ea typeface="Montserrat"/>
                <a:cs typeface="Montserrat"/>
                <a:sym typeface="Montserrat"/>
              </a:rPr>
              <a:t>Query data </a:t>
            </a:r>
            <a:endParaRPr sz="20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73358" y="439825"/>
            <a:ext cx="6597300" cy="8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pic>
        <p:nvPicPr>
          <p:cNvPr id="186" name="Google Shape;186;p21"/>
          <p:cNvPicPr preferRelativeResize="0"/>
          <p:nvPr/>
        </p:nvPicPr>
        <p:blipFill>
          <a:blip r:embed="rId3">
            <a:alphaModFix/>
          </a:blip>
          <a:stretch>
            <a:fillRect/>
          </a:stretch>
        </p:blipFill>
        <p:spPr>
          <a:xfrm>
            <a:off x="1854960" y="3704137"/>
            <a:ext cx="1290290" cy="1103915"/>
          </a:xfrm>
          <a:prstGeom prst="rect">
            <a:avLst/>
          </a:prstGeom>
          <a:noFill/>
          <a:ln>
            <a:noFill/>
          </a:ln>
        </p:spPr>
      </p:pic>
      <p:pic>
        <p:nvPicPr>
          <p:cNvPr id="187" name="Google Shape;187;p21"/>
          <p:cNvPicPr preferRelativeResize="0"/>
          <p:nvPr/>
        </p:nvPicPr>
        <p:blipFill>
          <a:blip r:embed="rId4">
            <a:alphaModFix/>
          </a:blip>
          <a:stretch>
            <a:fillRect/>
          </a:stretch>
        </p:blipFill>
        <p:spPr>
          <a:xfrm>
            <a:off x="1734725" y="1367338"/>
            <a:ext cx="1530760" cy="1548966"/>
          </a:xfrm>
          <a:prstGeom prst="rect">
            <a:avLst/>
          </a:prstGeom>
          <a:noFill/>
          <a:ln>
            <a:noFill/>
          </a:ln>
        </p:spPr>
      </p:pic>
      <p:pic>
        <p:nvPicPr>
          <p:cNvPr id="188" name="Google Shape;188;p21"/>
          <p:cNvPicPr preferRelativeResize="0"/>
          <p:nvPr/>
        </p:nvPicPr>
        <p:blipFill>
          <a:blip r:embed="rId5">
            <a:alphaModFix/>
          </a:blip>
          <a:stretch>
            <a:fillRect/>
          </a:stretch>
        </p:blipFill>
        <p:spPr>
          <a:xfrm>
            <a:off x="7245128" y="3704127"/>
            <a:ext cx="1745496" cy="1103916"/>
          </a:xfrm>
          <a:prstGeom prst="rect">
            <a:avLst/>
          </a:prstGeom>
          <a:noFill/>
          <a:ln>
            <a:noFill/>
          </a:ln>
        </p:spPr>
      </p:pic>
      <p:pic>
        <p:nvPicPr>
          <p:cNvPr id="189" name="Google Shape;189;p21"/>
          <p:cNvPicPr preferRelativeResize="0"/>
          <p:nvPr/>
        </p:nvPicPr>
        <p:blipFill>
          <a:blip r:embed="rId6">
            <a:alphaModFix/>
          </a:blip>
          <a:stretch>
            <a:fillRect/>
          </a:stretch>
        </p:blipFill>
        <p:spPr>
          <a:xfrm>
            <a:off x="4749784" y="1367338"/>
            <a:ext cx="1210692" cy="1548967"/>
          </a:xfrm>
          <a:prstGeom prst="rect">
            <a:avLst/>
          </a:prstGeom>
          <a:noFill/>
          <a:ln>
            <a:noFill/>
          </a:ln>
        </p:spPr>
      </p:pic>
      <p:sp>
        <p:nvSpPr>
          <p:cNvPr id="190" name="Google Shape;190;p21"/>
          <p:cNvSpPr txBox="1"/>
          <p:nvPr/>
        </p:nvSpPr>
        <p:spPr>
          <a:xfrm>
            <a:off x="2037440" y="2805828"/>
            <a:ext cx="9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Frontend</a:t>
            </a:r>
            <a:endParaRPr>
              <a:solidFill>
                <a:schemeClr val="lt1"/>
              </a:solidFill>
              <a:latin typeface="Lato"/>
              <a:ea typeface="Lato"/>
              <a:cs typeface="Lato"/>
              <a:sym typeface="Lato"/>
            </a:endParaRPr>
          </a:p>
        </p:txBody>
      </p:sp>
      <p:pic>
        <p:nvPicPr>
          <p:cNvPr id="191" name="Google Shape;191;p21"/>
          <p:cNvPicPr preferRelativeResize="0"/>
          <p:nvPr/>
        </p:nvPicPr>
        <p:blipFill>
          <a:blip r:embed="rId7">
            <a:alphaModFix/>
          </a:blip>
          <a:stretch>
            <a:fillRect/>
          </a:stretch>
        </p:blipFill>
        <p:spPr>
          <a:xfrm>
            <a:off x="4688076" y="3547205"/>
            <a:ext cx="1334105" cy="1417769"/>
          </a:xfrm>
          <a:prstGeom prst="rect">
            <a:avLst/>
          </a:prstGeom>
          <a:noFill/>
          <a:ln>
            <a:noFill/>
          </a:ln>
        </p:spPr>
      </p:pic>
      <p:pic>
        <p:nvPicPr>
          <p:cNvPr id="192" name="Google Shape;192;p21"/>
          <p:cNvPicPr preferRelativeResize="0"/>
          <p:nvPr/>
        </p:nvPicPr>
        <p:blipFill>
          <a:blip r:embed="rId8">
            <a:alphaModFix/>
          </a:blip>
          <a:stretch>
            <a:fillRect/>
          </a:stretch>
        </p:blipFill>
        <p:spPr>
          <a:xfrm>
            <a:off x="7352514" y="1306831"/>
            <a:ext cx="1530734" cy="1548941"/>
          </a:xfrm>
          <a:prstGeom prst="rect">
            <a:avLst/>
          </a:prstGeom>
          <a:noFill/>
          <a:ln>
            <a:noFill/>
          </a:ln>
        </p:spPr>
      </p:pic>
      <p:sp>
        <p:nvSpPr>
          <p:cNvPr id="193" name="Google Shape;193;p21"/>
          <p:cNvSpPr txBox="1"/>
          <p:nvPr/>
        </p:nvSpPr>
        <p:spPr>
          <a:xfrm>
            <a:off x="7634076" y="2813175"/>
            <a:ext cx="10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Database</a:t>
            </a:r>
            <a:endParaRPr>
              <a:solidFill>
                <a:schemeClr val="lt1"/>
              </a:solidFill>
              <a:latin typeface="Lato"/>
              <a:ea typeface="Lato"/>
              <a:cs typeface="Lato"/>
              <a:sym typeface="Lato"/>
            </a:endParaRPr>
          </a:p>
        </p:txBody>
      </p:sp>
      <p:cxnSp>
        <p:nvCxnSpPr>
          <p:cNvPr id="194" name="Google Shape;194;p21"/>
          <p:cNvCxnSpPr/>
          <p:nvPr/>
        </p:nvCxnSpPr>
        <p:spPr>
          <a:xfrm>
            <a:off x="3450671" y="1943918"/>
            <a:ext cx="1185600" cy="0"/>
          </a:xfrm>
          <a:prstGeom prst="straightConnector1">
            <a:avLst/>
          </a:prstGeom>
          <a:noFill/>
          <a:ln cap="flat" cmpd="sng" w="38100">
            <a:solidFill>
              <a:schemeClr val="dk2"/>
            </a:solidFill>
            <a:prstDash val="solid"/>
            <a:round/>
            <a:headEnd len="med" w="med" type="none"/>
            <a:tailEnd len="med" w="med" type="triangle"/>
          </a:ln>
        </p:spPr>
      </p:cxnSp>
      <p:cxnSp>
        <p:nvCxnSpPr>
          <p:cNvPr id="195" name="Google Shape;195;p21"/>
          <p:cNvCxnSpPr>
            <a:stCxn id="186" idx="0"/>
            <a:endCxn id="190" idx="2"/>
          </p:cNvCxnSpPr>
          <p:nvPr/>
        </p:nvCxnSpPr>
        <p:spPr>
          <a:xfrm rot="10800000">
            <a:off x="2500105" y="3206137"/>
            <a:ext cx="0" cy="498000"/>
          </a:xfrm>
          <a:prstGeom prst="straightConnector1">
            <a:avLst/>
          </a:prstGeom>
          <a:noFill/>
          <a:ln cap="flat" cmpd="sng" w="38100">
            <a:solidFill>
              <a:schemeClr val="dk2"/>
            </a:solidFill>
            <a:prstDash val="solid"/>
            <a:round/>
            <a:headEnd len="med" w="med" type="none"/>
            <a:tailEnd len="med" w="med" type="none"/>
          </a:ln>
        </p:spPr>
      </p:cxnSp>
      <p:sp>
        <p:nvSpPr>
          <p:cNvPr id="196" name="Google Shape;196;p21"/>
          <p:cNvSpPr txBox="1"/>
          <p:nvPr/>
        </p:nvSpPr>
        <p:spPr>
          <a:xfrm>
            <a:off x="2500105" y="3216882"/>
            <a:ext cx="7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Hosts</a:t>
            </a:r>
            <a:endParaRPr>
              <a:solidFill>
                <a:schemeClr val="lt1"/>
              </a:solidFill>
              <a:latin typeface="Lato"/>
              <a:ea typeface="Lato"/>
              <a:cs typeface="Lato"/>
              <a:sym typeface="Lato"/>
            </a:endParaRPr>
          </a:p>
        </p:txBody>
      </p:sp>
      <p:cxnSp>
        <p:nvCxnSpPr>
          <p:cNvPr id="197" name="Google Shape;197;p21"/>
          <p:cNvCxnSpPr/>
          <p:nvPr/>
        </p:nvCxnSpPr>
        <p:spPr>
          <a:xfrm flipH="1">
            <a:off x="3414613" y="2307527"/>
            <a:ext cx="1194900" cy="9000"/>
          </a:xfrm>
          <a:prstGeom prst="straightConnector1">
            <a:avLst/>
          </a:prstGeom>
          <a:noFill/>
          <a:ln cap="flat" cmpd="sng" w="38100">
            <a:solidFill>
              <a:schemeClr val="dk2"/>
            </a:solidFill>
            <a:prstDash val="solid"/>
            <a:round/>
            <a:headEnd len="med" w="med" type="none"/>
            <a:tailEnd len="med" w="med" type="triangle"/>
          </a:ln>
        </p:spPr>
      </p:cxnSp>
      <p:cxnSp>
        <p:nvCxnSpPr>
          <p:cNvPr id="198" name="Google Shape;198;p21"/>
          <p:cNvCxnSpPr/>
          <p:nvPr/>
        </p:nvCxnSpPr>
        <p:spPr>
          <a:xfrm>
            <a:off x="6166820" y="1894946"/>
            <a:ext cx="1185600" cy="0"/>
          </a:xfrm>
          <a:prstGeom prst="straightConnector1">
            <a:avLst/>
          </a:prstGeom>
          <a:noFill/>
          <a:ln cap="flat" cmpd="sng" w="38100">
            <a:solidFill>
              <a:schemeClr val="dk2"/>
            </a:solidFill>
            <a:prstDash val="solid"/>
            <a:round/>
            <a:headEnd len="med" w="med" type="none"/>
            <a:tailEnd len="med" w="med" type="triangle"/>
          </a:ln>
        </p:spPr>
      </p:cxnSp>
      <p:cxnSp>
        <p:nvCxnSpPr>
          <p:cNvPr id="199" name="Google Shape;199;p21"/>
          <p:cNvCxnSpPr/>
          <p:nvPr/>
        </p:nvCxnSpPr>
        <p:spPr>
          <a:xfrm flipH="1">
            <a:off x="6130762" y="2258555"/>
            <a:ext cx="1194900" cy="9000"/>
          </a:xfrm>
          <a:prstGeom prst="straightConnector1">
            <a:avLst/>
          </a:prstGeom>
          <a:noFill/>
          <a:ln cap="flat" cmpd="sng" w="38100">
            <a:solidFill>
              <a:schemeClr val="dk2"/>
            </a:solidFill>
            <a:prstDash val="solid"/>
            <a:round/>
            <a:headEnd len="med" w="med" type="none"/>
            <a:tailEnd len="med" w="med" type="triangle"/>
          </a:ln>
        </p:spPr>
      </p:cxnSp>
      <p:cxnSp>
        <p:nvCxnSpPr>
          <p:cNvPr id="200" name="Google Shape;200;p21"/>
          <p:cNvCxnSpPr/>
          <p:nvPr/>
        </p:nvCxnSpPr>
        <p:spPr>
          <a:xfrm rot="10800000">
            <a:off x="5355129" y="2934320"/>
            <a:ext cx="0" cy="594900"/>
          </a:xfrm>
          <a:prstGeom prst="straightConnector1">
            <a:avLst/>
          </a:prstGeom>
          <a:noFill/>
          <a:ln cap="flat" cmpd="sng" w="38100">
            <a:solidFill>
              <a:srgbClr val="D9D9D9"/>
            </a:solidFill>
            <a:prstDash val="solid"/>
            <a:round/>
            <a:headEnd len="med" w="med" type="none"/>
            <a:tailEnd len="med" w="med" type="none"/>
          </a:ln>
        </p:spPr>
      </p:cxnSp>
      <p:sp>
        <p:nvSpPr>
          <p:cNvPr id="201" name="Google Shape;201;p21"/>
          <p:cNvSpPr txBox="1"/>
          <p:nvPr/>
        </p:nvSpPr>
        <p:spPr>
          <a:xfrm>
            <a:off x="5355129" y="3041965"/>
            <a:ext cx="7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Hosts</a:t>
            </a:r>
            <a:endParaRPr>
              <a:solidFill>
                <a:srgbClr val="FFFFFF"/>
              </a:solidFill>
              <a:latin typeface="Lato"/>
              <a:ea typeface="Lato"/>
              <a:cs typeface="Lato"/>
              <a:sym typeface="Lato"/>
            </a:endParaRPr>
          </a:p>
        </p:txBody>
      </p:sp>
      <p:cxnSp>
        <p:nvCxnSpPr>
          <p:cNvPr id="202" name="Google Shape;202;p21"/>
          <p:cNvCxnSpPr/>
          <p:nvPr/>
        </p:nvCxnSpPr>
        <p:spPr>
          <a:xfrm rot="10800000">
            <a:off x="8130839" y="3109213"/>
            <a:ext cx="0" cy="594900"/>
          </a:xfrm>
          <a:prstGeom prst="straightConnector1">
            <a:avLst/>
          </a:prstGeom>
          <a:noFill/>
          <a:ln cap="flat" cmpd="sng" w="38100">
            <a:solidFill>
              <a:schemeClr val="dk2"/>
            </a:solidFill>
            <a:prstDash val="solid"/>
            <a:round/>
            <a:headEnd len="med" w="med" type="none"/>
            <a:tailEnd len="med" w="med" type="none"/>
          </a:ln>
        </p:spPr>
      </p:cxnSp>
      <p:sp>
        <p:nvSpPr>
          <p:cNvPr id="203" name="Google Shape;203;p21"/>
          <p:cNvSpPr txBox="1"/>
          <p:nvPr/>
        </p:nvSpPr>
        <p:spPr>
          <a:xfrm>
            <a:off x="8130839" y="3216859"/>
            <a:ext cx="7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Hosts</a:t>
            </a:r>
            <a:endParaRPr>
              <a:solidFill>
                <a:schemeClr val="lt1"/>
              </a:solidFill>
              <a:latin typeface="Lato"/>
              <a:ea typeface="Lato"/>
              <a:cs typeface="Lato"/>
              <a:sym typeface="Lato"/>
            </a:endParaRPr>
          </a:p>
        </p:txBody>
      </p:sp>
      <p:pic>
        <p:nvPicPr>
          <p:cNvPr id="204" name="Google Shape;204;p21"/>
          <p:cNvPicPr preferRelativeResize="0"/>
          <p:nvPr/>
        </p:nvPicPr>
        <p:blipFill>
          <a:blip r:embed="rId9">
            <a:alphaModFix/>
          </a:blip>
          <a:stretch>
            <a:fillRect/>
          </a:stretch>
        </p:blipFill>
        <p:spPr>
          <a:xfrm>
            <a:off x="136175" y="1708325"/>
            <a:ext cx="867000" cy="867000"/>
          </a:xfrm>
          <a:prstGeom prst="rect">
            <a:avLst/>
          </a:prstGeom>
          <a:noFill/>
          <a:ln>
            <a:noFill/>
          </a:ln>
        </p:spPr>
      </p:pic>
      <p:sp>
        <p:nvSpPr>
          <p:cNvPr id="205" name="Google Shape;205;p21"/>
          <p:cNvSpPr txBox="1"/>
          <p:nvPr/>
        </p:nvSpPr>
        <p:spPr>
          <a:xfrm>
            <a:off x="253325" y="257175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User</a:t>
            </a:r>
            <a:endParaRPr>
              <a:solidFill>
                <a:schemeClr val="lt1"/>
              </a:solidFill>
              <a:latin typeface="Lato"/>
              <a:ea typeface="Lato"/>
              <a:cs typeface="Lato"/>
              <a:sym typeface="Lato"/>
            </a:endParaRPr>
          </a:p>
        </p:txBody>
      </p:sp>
      <p:cxnSp>
        <p:nvCxnSpPr>
          <p:cNvPr id="206" name="Google Shape;206;p21"/>
          <p:cNvCxnSpPr/>
          <p:nvPr/>
        </p:nvCxnSpPr>
        <p:spPr>
          <a:xfrm>
            <a:off x="1139239" y="1996975"/>
            <a:ext cx="614100" cy="0"/>
          </a:xfrm>
          <a:prstGeom prst="straightConnector1">
            <a:avLst/>
          </a:prstGeom>
          <a:noFill/>
          <a:ln cap="flat" cmpd="sng" w="38100">
            <a:solidFill>
              <a:schemeClr val="dk2"/>
            </a:solidFill>
            <a:prstDash val="solid"/>
            <a:round/>
            <a:headEnd len="med" w="med" type="none"/>
            <a:tailEnd len="med" w="med" type="triangle"/>
          </a:ln>
        </p:spPr>
      </p:cxnSp>
      <p:cxnSp>
        <p:nvCxnSpPr>
          <p:cNvPr id="207" name="Google Shape;207;p21"/>
          <p:cNvCxnSpPr/>
          <p:nvPr/>
        </p:nvCxnSpPr>
        <p:spPr>
          <a:xfrm flipH="1">
            <a:off x="1120382" y="2252165"/>
            <a:ext cx="618900" cy="6300"/>
          </a:xfrm>
          <a:prstGeom prst="straightConnector1">
            <a:avLst/>
          </a:prstGeom>
          <a:noFill/>
          <a:ln cap="flat" cmpd="sng" w="38100">
            <a:solidFill>
              <a:schemeClr val="dk2"/>
            </a:solidFill>
            <a:prstDash val="solid"/>
            <a:round/>
            <a:headEnd len="med" w="med" type="none"/>
            <a:tailEnd len="med" w="med" type="triangle"/>
          </a:ln>
        </p:spPr>
      </p:cxnSp>
      <p:pic>
        <p:nvPicPr>
          <p:cNvPr id="208" name="Google Shape;208;p21"/>
          <p:cNvPicPr preferRelativeResize="0"/>
          <p:nvPr/>
        </p:nvPicPr>
        <p:blipFill>
          <a:blip r:embed="rId10">
            <a:alphaModFix/>
          </a:blip>
          <a:stretch>
            <a:fillRect/>
          </a:stretch>
        </p:blipFill>
        <p:spPr>
          <a:xfrm>
            <a:off x="5096638" y="2182646"/>
            <a:ext cx="546993" cy="54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