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7" r:id="rId2"/>
    <p:sldId id="272" r:id="rId3"/>
    <p:sldId id="280" r:id="rId4"/>
    <p:sldId id="273" r:id="rId5"/>
    <p:sldId id="281" r:id="rId6"/>
    <p:sldId id="259" r:id="rId7"/>
    <p:sldId id="267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22"/>
    <a:srgbClr val="1C1333"/>
    <a:srgbClr val="140D29"/>
    <a:srgbClr val="09061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4842A-69C7-4CFB-B77B-0D982E767F46}" v="1" dt="2020-09-01T12:26:09.425"/>
    <p1510:client id="{8C0EA118-BFAD-4F81-AFB3-43233BAF8496}" v="2" dt="2020-09-01T12:32:00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Baptiste Vigneron" userId="66872b569bcabd3d" providerId="LiveId" clId="{8C0EA118-BFAD-4F81-AFB3-43233BAF8496}"/>
    <pc:docChg chg="modSld">
      <pc:chgData name="Jean-Baptiste Vigneron" userId="66872b569bcabd3d" providerId="LiveId" clId="{8C0EA118-BFAD-4F81-AFB3-43233BAF8496}" dt="2020-09-01T12:32:00.234" v="1" actId="2711"/>
      <pc:docMkLst>
        <pc:docMk/>
      </pc:docMkLst>
      <pc:sldChg chg="modSp">
        <pc:chgData name="Jean-Baptiste Vigneron" userId="66872b569bcabd3d" providerId="LiveId" clId="{8C0EA118-BFAD-4F81-AFB3-43233BAF8496}" dt="2020-09-01T12:32:00.234" v="1" actId="2711"/>
        <pc:sldMkLst>
          <pc:docMk/>
          <pc:sldMk cId="4294288091" sldId="277"/>
        </pc:sldMkLst>
        <pc:spChg chg="mod">
          <ac:chgData name="Jean-Baptiste Vigneron" userId="66872b569bcabd3d" providerId="LiveId" clId="{8C0EA118-BFAD-4F81-AFB3-43233BAF8496}" dt="2020-09-01T12:32:00.234" v="1" actId="2711"/>
          <ac:spMkLst>
            <pc:docMk/>
            <pc:sldMk cId="4294288091" sldId="277"/>
            <ac:spMk id="3" creationId="{54F00831-EB18-46E9-8210-610B2301FC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5F48-BDD1-43A9-B071-E97F0AB697E2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B48A3-0793-4875-A509-931994840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36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0B9-FEF7-4FCA-8874-B559FC249748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5D-6511-48EB-BD84-EBE3F2C2DFAA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D83-9FAC-42CA-AD56-A1A3BABFDC1F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6693-DF4E-4CD2-B804-19817AE16CD3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44F9-5DB0-4FF8-839C-6D3002CA6CF1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6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8D1-BDD2-4C5F-AD1B-7C147D672009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D90-E724-4A24-9C77-E579282F2F33}" type="datetime1">
              <a:rPr lang="fr-FR" smtClean="0"/>
              <a:t>01/09/2020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98E-51A3-46F5-96A6-2F127415ED05}" type="datetime1">
              <a:rPr lang="fr-FR" smtClean="0"/>
              <a:t>01/09/2020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F457-B31A-479A-A24A-6241CDA23840}" type="datetime1">
              <a:rPr lang="fr-FR" smtClean="0"/>
              <a:t>01/09/2020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6E2C-4374-49E8-8057-D081E75AF314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78D5-6DDD-465D-B70D-5523AEE4FB12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7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1799-4269-4B89-A3D6-4AA325A0F21E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.png"/><Relationship Id="rId2" Type="http://schemas.openxmlformats.org/officeDocument/2006/relationships/image" Target="../media/image9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gif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ing - Un site pour trouver les merveilles du Javascript ...">
            <a:extLst>
              <a:ext uri="{FF2B5EF4-FFF2-40B4-BE49-F238E27FC236}">
                <a16:creationId xmlns:a16="http://schemas.microsoft.com/office/drawing/2014/main" id="{3BAA3359-B204-4105-9536-423E967D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Présentation</a:t>
            </a:r>
            <a:endParaRPr lang="en-US" sz="31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031F41-27A0-48D2-B418-184B87CA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F7B0C-661A-4725-BF55-EB8FD67E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096237" cy="493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Echange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BD0EB-48E2-4F34-948E-498FF83C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62" y="963877"/>
            <a:ext cx="7537861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Avez-vous déjà utilisé Javascript pour vos sites web ?</a:t>
            </a:r>
          </a:p>
          <a:p>
            <a:pPr marL="0" indent="0">
              <a:buNone/>
            </a:pP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Quel est votre niveau en Javascript ?</a:t>
            </a:r>
          </a:p>
          <a:p>
            <a:pPr marL="0" indent="0">
              <a:buNone/>
            </a:pP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Connaissez-vous d’autres langages ?</a:t>
            </a:r>
          </a:p>
          <a:p>
            <a:pPr marL="0" indent="0">
              <a:buNone/>
            </a:pP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Etes-vous à l’aise avec la P.O.O. ?</a:t>
            </a:r>
          </a:p>
        </p:txBody>
      </p:sp>
      <p:pic>
        <p:nvPicPr>
          <p:cNvPr id="2050" name="Picture 2" descr="Fichier:Unofficial JavaScript logo 2.svg — Wikipédia">
            <a:extLst>
              <a:ext uri="{FF2B5EF4-FFF2-40B4-BE49-F238E27FC236}">
                <a16:creationId xmlns:a16="http://schemas.microsoft.com/office/drawing/2014/main" id="{FF5F48E9-E4BD-4F7B-A802-60E461F6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2DE286-51FC-4C47-9844-30AA4AD0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9EA08-999E-4681-88D3-AA0E551F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Historique</a:t>
            </a:r>
            <a:endParaRPr lang="fr-FR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D5795-4359-43E7-9FF7-86628A59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1991 : Création du web</a:t>
            </a:r>
          </a:p>
          <a:p>
            <a:r>
              <a:rPr lang="fr-FR" sz="2400" dirty="0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1995 : Création de Javascript pour le navigateur </a:t>
            </a:r>
            <a:r>
              <a:rPr lang="fr-FR" sz="2400" dirty="0" err="1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Nestcape</a:t>
            </a:r>
            <a:endParaRPr lang="fr-FR" sz="2400" dirty="0">
              <a:solidFill>
                <a:schemeClr val="tx1">
                  <a:lumMod val="85000"/>
                </a:schemeClr>
              </a:solidFill>
              <a:latin typeface="Helvetica" panose="020B0604020202020204" pitchFamily="34" charset="0"/>
              <a:ea typeface="Roboto Mono" pitchFamily="2" charset="0"/>
              <a:cs typeface="Helvetica" panose="020B0604020202020204" pitchFamily="34" charset="0"/>
            </a:endParaRPr>
          </a:p>
          <a:p>
            <a:pPr lvl="1"/>
            <a:r>
              <a:rPr lang="fr-FR" sz="20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1996 : Microsoft sort </a:t>
            </a:r>
            <a:r>
              <a:rPr lang="fr-FR" sz="2000" dirty="0" err="1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JScript</a:t>
            </a:r>
            <a:r>
              <a:rPr lang="fr-FR" sz="20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 pour Internet Explorer</a:t>
            </a:r>
          </a:p>
          <a:p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1997 : Standardisation du langage sous le nom de </a:t>
            </a:r>
            <a:r>
              <a:rPr lang="fr-FR" sz="2400" b="1" dirty="0" err="1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ECMAScript</a:t>
            </a:r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 (ES)</a:t>
            </a:r>
          </a:p>
          <a:p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1999 : ES 3</a:t>
            </a:r>
          </a:p>
          <a:p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2009 : ES 5</a:t>
            </a:r>
          </a:p>
          <a:p>
            <a:r>
              <a:rPr lang="fr-FR" sz="2400" b="1" dirty="0">
                <a:solidFill>
                  <a:srgbClr val="FF0000"/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2015 : ES 2015</a:t>
            </a:r>
          </a:p>
          <a:p>
            <a:endParaRPr lang="fr-FR" sz="2400" dirty="0">
              <a:latin typeface="Helvetica" panose="020B0604020202020204" pitchFamily="34" charset="0"/>
              <a:ea typeface="Roboto Mono" pitchFamily="2" charset="0"/>
              <a:cs typeface="Helvetica" panose="020B0604020202020204" pitchFamily="34" charset="0"/>
            </a:endParaRPr>
          </a:p>
          <a:p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depuis 2016, une version par an</a:t>
            </a: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918B9F7B-F67B-4369-8B7F-F07B4532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1D0B14-AF37-444C-88A9-B826A9F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05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9EA08-999E-4681-88D3-AA0E551F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Qu’est-ce que Javascript ?</a:t>
            </a:r>
            <a:endParaRPr lang="fr-FR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D5795-4359-43E7-9FF7-86628A59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C’est un l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angage de programmation </a:t>
            </a:r>
            <a:r>
              <a:rPr lang="fr-FR" sz="2400" b="1" dirty="0">
                <a:solidFill>
                  <a:schemeClr val="accent5"/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interprété</a:t>
            </a:r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, 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c'est-à-dire qu'il a besoin d'un interpréteur pour pouvoir être exécuté.</a:t>
            </a:r>
          </a:p>
          <a:p>
            <a:endParaRPr lang="fr-FR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ea typeface="Roboto Mono" pitchFamily="2" charset="0"/>
              <a:cs typeface="Helvetica" panose="020B0604020202020204" pitchFamily="34" charset="0"/>
            </a:endParaRPr>
          </a:p>
          <a:p>
            <a:r>
              <a:rPr lang="fr-FR" sz="2400" dirty="0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JavaScript est utilisé majoritairement au sein des pages Web mais peut aussi être utilisé en guise de serveur ou d’application.</a:t>
            </a:r>
          </a:p>
          <a:p>
            <a:endParaRPr lang="fr-FR" sz="2400" dirty="0">
              <a:solidFill>
                <a:schemeClr val="tx1">
                  <a:lumMod val="85000"/>
                </a:schemeClr>
              </a:solidFill>
              <a:latin typeface="Helvetica" panose="020B0604020202020204" pitchFamily="34" charset="0"/>
              <a:ea typeface="Roboto Mono" pitchFamily="2" charset="0"/>
              <a:cs typeface="Helvetica" panose="020B0604020202020204" pitchFamily="34" charset="0"/>
            </a:endParaRPr>
          </a:p>
          <a:p>
            <a:r>
              <a:rPr lang="fr-FR" sz="2400" dirty="0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JavaScript est exécuté par le navigateur de l'internaute : on parle d'un comportement côté</a:t>
            </a:r>
            <a:r>
              <a:rPr lang="fr-FR" sz="2400" b="1" dirty="0">
                <a:solidFill>
                  <a:schemeClr val="accent5"/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 client</a:t>
            </a:r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, </a:t>
            </a:r>
            <a:r>
              <a:rPr lang="fr-FR" sz="2400" dirty="0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par opposition au comportement côté</a:t>
            </a:r>
            <a:r>
              <a:rPr lang="fr-FR" sz="2400" b="1" dirty="0">
                <a:solidFill>
                  <a:schemeClr val="accent5"/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 serveur</a:t>
            </a:r>
            <a:r>
              <a:rPr lang="fr-FR" sz="2400" dirty="0">
                <a:solidFill>
                  <a:schemeClr val="accent5"/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 </a:t>
            </a:r>
            <a:r>
              <a:rPr lang="fr-FR" sz="2400" dirty="0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lorsque le code est exécuté par un serveur</a:t>
            </a:r>
            <a:r>
              <a:rPr lang="fr-FR" sz="24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.</a:t>
            </a: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F649BA05-3F00-4436-AA45-9B8CC198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75D451-4D04-442F-8905-F249E26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00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CC2444-B668-40D2-A5D3-F10E66DB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38" y="3065452"/>
            <a:ext cx="661687" cy="8847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548215-37F1-4542-A3E7-4610630F7919}"/>
              </a:ext>
            </a:extLst>
          </p:cNvPr>
          <p:cNvSpPr/>
          <p:nvPr/>
        </p:nvSpPr>
        <p:spPr>
          <a:xfrm>
            <a:off x="729842" y="1556579"/>
            <a:ext cx="1105669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4F3CA-94F5-4C23-B8B6-C182807EA201}"/>
              </a:ext>
            </a:extLst>
          </p:cNvPr>
          <p:cNvSpPr/>
          <p:nvPr/>
        </p:nvSpPr>
        <p:spPr>
          <a:xfrm>
            <a:off x="729842" y="2841843"/>
            <a:ext cx="1105669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6BC81-91B8-4C18-97ED-922440EDBE2C}"/>
              </a:ext>
            </a:extLst>
          </p:cNvPr>
          <p:cNvSpPr/>
          <p:nvPr/>
        </p:nvSpPr>
        <p:spPr>
          <a:xfrm>
            <a:off x="729842" y="4128070"/>
            <a:ext cx="1105669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089CA-C15A-4D75-9A52-A2D1207EE61A}"/>
              </a:ext>
            </a:extLst>
          </p:cNvPr>
          <p:cNvSpPr/>
          <p:nvPr/>
        </p:nvSpPr>
        <p:spPr>
          <a:xfrm>
            <a:off x="729842" y="5414297"/>
            <a:ext cx="1105669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8A93B3-A17D-4F58-8897-D8155F69FD86}"/>
              </a:ext>
            </a:extLst>
          </p:cNvPr>
          <p:cNvSpPr/>
          <p:nvPr/>
        </p:nvSpPr>
        <p:spPr>
          <a:xfrm rot="16200000">
            <a:off x="1692692" y="3406140"/>
            <a:ext cx="66021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C27AA-C606-45D0-ACB5-7762586224CA}"/>
              </a:ext>
            </a:extLst>
          </p:cNvPr>
          <p:cNvSpPr/>
          <p:nvPr/>
        </p:nvSpPr>
        <p:spPr>
          <a:xfrm rot="16200000">
            <a:off x="5100507" y="3406139"/>
            <a:ext cx="66021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527CE8-2398-49DF-9A36-E626F2B8A8E7}"/>
              </a:ext>
            </a:extLst>
          </p:cNvPr>
          <p:cNvSpPr txBox="1"/>
          <p:nvPr/>
        </p:nvSpPr>
        <p:spPr>
          <a:xfrm>
            <a:off x="4970899" y="382327"/>
            <a:ext cx="340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Côté client</a:t>
            </a:r>
          </a:p>
        </p:txBody>
      </p:sp>
      <p:pic>
        <p:nvPicPr>
          <p:cNvPr id="21" name="Picture 2" descr="Fichier:Unofficial JavaScript logo 2.svg — Wikipédia">
            <a:extLst>
              <a:ext uri="{FF2B5EF4-FFF2-40B4-BE49-F238E27FC236}">
                <a16:creationId xmlns:a16="http://schemas.microsoft.com/office/drawing/2014/main" id="{D7C8C48C-25C1-4304-8534-3DAA644C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hink you know the top web browsers? - Samsung Internet Developers ...">
            <a:extLst>
              <a:ext uri="{FF2B5EF4-FFF2-40B4-BE49-F238E27FC236}">
                <a16:creationId xmlns:a16="http://schemas.microsoft.com/office/drawing/2014/main" id="{CA4FB3BE-7C36-42F7-8507-48E6D0F1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07" y="886440"/>
            <a:ext cx="2339345" cy="5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930970B-7165-467F-9750-33FF32B8EECB}"/>
              </a:ext>
            </a:extLst>
          </p:cNvPr>
          <p:cNvSpPr txBox="1"/>
          <p:nvPr/>
        </p:nvSpPr>
        <p:spPr>
          <a:xfrm>
            <a:off x="8401576" y="382327"/>
            <a:ext cx="340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Côté serveur</a:t>
            </a:r>
          </a:p>
        </p:txBody>
      </p:sp>
      <p:pic>
        <p:nvPicPr>
          <p:cNvPr id="8196" name="Picture 4" descr="Computer Server Icon Png - Server Images For Ppt, Transparent Png">
            <a:extLst>
              <a:ext uri="{FF2B5EF4-FFF2-40B4-BE49-F238E27FC236}">
                <a16:creationId xmlns:a16="http://schemas.microsoft.com/office/drawing/2014/main" id="{9B510D0F-F7F9-4A64-AF05-FD0A6ADD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128" y="861941"/>
            <a:ext cx="577568" cy="5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C113730-81EE-4404-82D2-7A9635A4B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837" y="4351680"/>
            <a:ext cx="661687" cy="967685"/>
          </a:xfrm>
          <a:prstGeom prst="rect">
            <a:avLst/>
          </a:prstGeom>
        </p:spPr>
      </p:pic>
      <p:pic>
        <p:nvPicPr>
          <p:cNvPr id="8198" name="Picture 6" descr="Fichier:PHP-logo.svg — Wikipédia">
            <a:extLst>
              <a:ext uri="{FF2B5EF4-FFF2-40B4-BE49-F238E27FC236}">
                <a16:creationId xmlns:a16="http://schemas.microsoft.com/office/drawing/2014/main" id="{6CD294ED-E09D-49D7-A21E-2AF4C7D6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75" y="5884354"/>
            <a:ext cx="904123" cy="4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chier:Unofficial JavaScript logo 2.svg — Wikipédia">
            <a:extLst>
              <a:ext uri="{FF2B5EF4-FFF2-40B4-BE49-F238E27FC236}">
                <a16:creationId xmlns:a16="http://schemas.microsoft.com/office/drawing/2014/main" id="{D52CF3EC-32C5-42E0-919B-474F71FD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37" y="1814657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heck, correct, mark, success, tick, valid, yes icon">
            <a:extLst>
              <a:ext uri="{FF2B5EF4-FFF2-40B4-BE49-F238E27FC236}">
                <a16:creationId xmlns:a16="http://schemas.microsoft.com/office/drawing/2014/main" id="{C2C9B960-8175-4C88-AAF7-0F916F1A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64" y="1798274"/>
            <a:ext cx="825619" cy="8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heck, correct, mark, success, tick, valid, yes icon">
            <a:extLst>
              <a:ext uri="{FF2B5EF4-FFF2-40B4-BE49-F238E27FC236}">
                <a16:creationId xmlns:a16="http://schemas.microsoft.com/office/drawing/2014/main" id="{6D2DE10E-7C80-4FB4-82AA-601C0E28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64" y="3065452"/>
            <a:ext cx="825619" cy="8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heck, correct, mark, success, tick, valid, yes icon">
            <a:extLst>
              <a:ext uri="{FF2B5EF4-FFF2-40B4-BE49-F238E27FC236}">
                <a16:creationId xmlns:a16="http://schemas.microsoft.com/office/drawing/2014/main" id="{F02FB894-5E77-4590-958E-85D5E00C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64" y="4381233"/>
            <a:ext cx="825619" cy="8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heck, correct, mark, success, tick, valid, yes icon">
            <a:extLst>
              <a:ext uri="{FF2B5EF4-FFF2-40B4-BE49-F238E27FC236}">
                <a16:creationId xmlns:a16="http://schemas.microsoft.com/office/drawing/2014/main" id="{D8741F9C-F2E7-4B60-8A27-65C67C8FD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03" y="5682231"/>
            <a:ext cx="825619" cy="8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heck, correct, mark, success, tick, valid, yes icon">
            <a:extLst>
              <a:ext uri="{FF2B5EF4-FFF2-40B4-BE49-F238E27FC236}">
                <a16:creationId xmlns:a16="http://schemas.microsoft.com/office/drawing/2014/main" id="{4C53498F-2A13-4918-9B1A-527B4054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73" y="1794009"/>
            <a:ext cx="825619" cy="8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290DBC6-85D8-42FA-AF55-807B2A04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33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9A8EC-C2BA-4B86-B3DB-E380A98A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6742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Utilisations de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9674C-B69C-4444-8022-8C66F5B3C611}"/>
              </a:ext>
            </a:extLst>
          </p:cNvPr>
          <p:cNvSpPr/>
          <p:nvPr/>
        </p:nvSpPr>
        <p:spPr>
          <a:xfrm>
            <a:off x="901204" y="1531144"/>
            <a:ext cx="4810991" cy="3522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Client-</a:t>
            </a:r>
            <a:r>
              <a:rPr lang="fr-FR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side</a:t>
            </a:r>
            <a:endParaRPr lang="fr-FR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004C4-2D4B-42F6-8E64-40BA6BC90E73}"/>
              </a:ext>
            </a:extLst>
          </p:cNvPr>
          <p:cNvSpPr/>
          <p:nvPr/>
        </p:nvSpPr>
        <p:spPr>
          <a:xfrm>
            <a:off x="6463189" y="1522761"/>
            <a:ext cx="4786746" cy="3522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Server-</a:t>
            </a:r>
            <a:r>
              <a:rPr lang="fr-FR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side</a:t>
            </a:r>
            <a:endParaRPr lang="fr-FR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4ABF02-16C8-4032-9550-FCE9A584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02" y="2423339"/>
            <a:ext cx="1954024" cy="607075"/>
          </a:xfrm>
          <a:prstGeom prst="rect">
            <a:avLst/>
          </a:prstGeom>
        </p:spPr>
      </p:pic>
      <p:pic>
        <p:nvPicPr>
          <p:cNvPr id="6152" name="Picture 8" descr="Résultat de recherche d'images pour &quot;mangodb logo&quot;">
            <a:extLst>
              <a:ext uri="{FF2B5EF4-FFF2-40B4-BE49-F238E27FC236}">
                <a16:creationId xmlns:a16="http://schemas.microsoft.com/office/drawing/2014/main" id="{2007C4A2-8DE2-43AB-934F-A5FE804F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634" y="2398997"/>
            <a:ext cx="2408135" cy="63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ésultat de recherche d'images pour &quot;jquery logo&quot;">
            <a:extLst>
              <a:ext uri="{FF2B5EF4-FFF2-40B4-BE49-F238E27FC236}">
                <a16:creationId xmlns:a16="http://schemas.microsoft.com/office/drawing/2014/main" id="{651BAB64-7695-4907-BFC2-4A1F5B43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44" y="2302675"/>
            <a:ext cx="893618" cy="8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BB02E74-D3A6-479E-AEA9-F2FF9CBEE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641" y="2270201"/>
            <a:ext cx="911969" cy="9585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BB48A8-CBA4-414E-9ECF-4707BE7DE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907" y="2491309"/>
            <a:ext cx="1697337" cy="609167"/>
          </a:xfrm>
          <a:prstGeom prst="rect">
            <a:avLst/>
          </a:prstGeom>
        </p:spPr>
      </p:pic>
      <p:pic>
        <p:nvPicPr>
          <p:cNvPr id="6156" name="Picture 12" descr="Résultat de recherche d'images pour &quot;polymer logo&quot;">
            <a:extLst>
              <a:ext uri="{FF2B5EF4-FFF2-40B4-BE49-F238E27FC236}">
                <a16:creationId xmlns:a16="http://schemas.microsoft.com/office/drawing/2014/main" id="{C60B42DA-C56C-4233-8559-64354ABC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52" y="3661313"/>
            <a:ext cx="1078693" cy="8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d2jq2hx2dbkw6t.cloudfront.net/290/vuejs-logo.jpg">
            <a:extLst>
              <a:ext uri="{FF2B5EF4-FFF2-40B4-BE49-F238E27FC236}">
                <a16:creationId xmlns:a16="http://schemas.microsoft.com/office/drawing/2014/main" id="{BDF6D17C-F66C-4CAD-88D4-1D6961606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12" y="3661313"/>
            <a:ext cx="1238860" cy="85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upload.wikimedia.org/wikipedia/fr/7/74/Logo_phonegap.png">
            <a:extLst>
              <a:ext uri="{FF2B5EF4-FFF2-40B4-BE49-F238E27FC236}">
                <a16:creationId xmlns:a16="http://schemas.microsoft.com/office/drawing/2014/main" id="{BE872AAF-8A6B-48D8-8C6D-5E7A72EF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17" y="3378796"/>
            <a:ext cx="1222664" cy="12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A5798D5-39D4-40C5-ACBD-274C4B17A343}"/>
              </a:ext>
            </a:extLst>
          </p:cNvPr>
          <p:cNvSpPr/>
          <p:nvPr/>
        </p:nvSpPr>
        <p:spPr>
          <a:xfrm>
            <a:off x="3689583" y="4601460"/>
            <a:ext cx="4810991" cy="209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« Tools »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2E4F500-8760-49AE-B35B-E630FFE9A4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587" y="6106040"/>
            <a:ext cx="1448666" cy="41336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C95C47C-C2C1-4C4D-ACE3-8E727DA1FD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4254" y="5813891"/>
            <a:ext cx="696191" cy="786438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FFCFD1E-BB34-4AB0-8BA0-6B0CA9A121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0751" y="5777144"/>
            <a:ext cx="501360" cy="83872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A82DCDF-BAAD-4225-BB40-E285D8B899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3364" y="5463276"/>
            <a:ext cx="1500300" cy="415438"/>
          </a:xfrm>
          <a:prstGeom prst="rect">
            <a:avLst/>
          </a:prstGeom>
        </p:spPr>
      </p:pic>
      <p:pic>
        <p:nvPicPr>
          <p:cNvPr id="40" name="Picture 6" descr="Résultat de recherche d'images pour &quot;phantomjs logo&quot;">
            <a:extLst>
              <a:ext uri="{FF2B5EF4-FFF2-40B4-BE49-F238E27FC236}">
                <a16:creationId xmlns:a16="http://schemas.microsoft.com/office/drawing/2014/main" id="{056B9962-EDCD-4331-A8E9-AF42D2F5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52" y="5496099"/>
            <a:ext cx="768054" cy="7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blog.netapsys.fr/wp-content/uploads/2016/06/Couchbase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02" y="3273090"/>
            <a:ext cx="1893437" cy="92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2.alternativeto.net/dist/s/elasticsearch_975600_full.png?format=jpg&amp;width=1600&amp;height=1600&amp;mode=min&amp;upscale=fals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633" y="3263145"/>
            <a:ext cx="2408136" cy="9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ichier:Unofficial JavaScript logo 2.svg — Wikipédia">
            <a:extLst>
              <a:ext uri="{FF2B5EF4-FFF2-40B4-BE49-F238E27FC236}">
                <a16:creationId xmlns:a16="http://schemas.microsoft.com/office/drawing/2014/main" id="{18F3163B-A7E4-4362-B517-83BCA4E5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8A211C-2569-4167-A91D-D5F0817E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6</a:t>
            </a:fld>
            <a:endParaRPr lang="fr-FR"/>
          </a:p>
        </p:txBody>
      </p:sp>
      <p:pic>
        <p:nvPicPr>
          <p:cNvPr id="6" name="Picture 2" descr="How to install Node.js on ARM based SBC Fox Board G20">
            <a:extLst>
              <a:ext uri="{FF2B5EF4-FFF2-40B4-BE49-F238E27FC236}">
                <a16:creationId xmlns:a16="http://schemas.microsoft.com/office/drawing/2014/main" id="{95C6BB44-2E5B-48B2-9003-3A9951A4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159" y="1597760"/>
            <a:ext cx="748555" cy="32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ow to install Node.js on ARM based SBC Fox Board G20">
            <a:extLst>
              <a:ext uri="{FF2B5EF4-FFF2-40B4-BE49-F238E27FC236}">
                <a16:creationId xmlns:a16="http://schemas.microsoft.com/office/drawing/2014/main" id="{7378DB78-6EC9-41B9-83B0-5EB20188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63" y="4688954"/>
            <a:ext cx="748555" cy="32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rendre EsLint en détail - Mavrick D. - Medium">
            <a:extLst>
              <a:ext uri="{FF2B5EF4-FFF2-40B4-BE49-F238E27FC236}">
                <a16:creationId xmlns:a16="http://schemas.microsoft.com/office/drawing/2014/main" id="{86D78F0E-4F1A-4DFB-8338-98C0610A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53" y="5093884"/>
            <a:ext cx="1386981" cy="6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35B65-7FFD-4A9A-8CCF-815BDC3A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Javascript côté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ABC3C-B78E-436A-BACC-40DB02D8C23D}"/>
              </a:ext>
            </a:extLst>
          </p:cNvPr>
          <p:cNvSpPr/>
          <p:nvPr/>
        </p:nvSpPr>
        <p:spPr>
          <a:xfrm>
            <a:off x="748144" y="1953491"/>
            <a:ext cx="3138055" cy="4374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4000" dirty="0"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</a:p>
          <a:p>
            <a:endParaRPr lang="fr-FR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Description de la page</a:t>
            </a: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&lt;html&gt;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	…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14F56-5165-439E-905D-4FF214447C3D}"/>
              </a:ext>
            </a:extLst>
          </p:cNvPr>
          <p:cNvSpPr/>
          <p:nvPr/>
        </p:nvSpPr>
        <p:spPr>
          <a:xfrm>
            <a:off x="4525240" y="1953491"/>
            <a:ext cx="3138055" cy="437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4000" dirty="0">
                <a:latin typeface="Helvetica" panose="020B0604020202020204" pitchFamily="34" charset="0"/>
                <a:cs typeface="Helvetica" panose="020B0604020202020204" pitchFamily="34" charset="0"/>
              </a:rPr>
              <a:t>CSS</a:t>
            </a:r>
          </a:p>
          <a:p>
            <a:endParaRPr lang="fr-FR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Design de la page</a:t>
            </a: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400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.content {</a:t>
            </a:r>
          </a:p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…</a:t>
            </a:r>
          </a:p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4C3418-9E2E-42B0-BA7A-CFF5DDA65153}"/>
              </a:ext>
            </a:extLst>
          </p:cNvPr>
          <p:cNvSpPr/>
          <p:nvPr/>
        </p:nvSpPr>
        <p:spPr>
          <a:xfrm>
            <a:off x="8302336" y="1953491"/>
            <a:ext cx="3446319" cy="437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4000" dirty="0">
                <a:latin typeface="Helvetica" panose="020B0604020202020204" pitchFamily="34" charset="0"/>
                <a:cs typeface="Helvetica" panose="020B0604020202020204" pitchFamily="34" charset="0"/>
              </a:rPr>
              <a:t>JS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481B49-4C35-4A0A-8BD9-FC9B9B43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80476"/>
            <a:ext cx="574964" cy="7886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5FF16B-91A8-4BE1-9129-4A04056B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23" y="2080476"/>
            <a:ext cx="604839" cy="736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29AD6E-5CC9-402E-AECE-AEA1BE373480}"/>
              </a:ext>
            </a:extLst>
          </p:cNvPr>
          <p:cNvSpPr/>
          <p:nvPr/>
        </p:nvSpPr>
        <p:spPr>
          <a:xfrm>
            <a:off x="8423562" y="3181912"/>
            <a:ext cx="3214255" cy="912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ECMAScript</a:t>
            </a:r>
            <a:endParaRPr lang="fr-F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0BAC-A711-414A-82AC-FD08937F6A82}"/>
              </a:ext>
            </a:extLst>
          </p:cNvPr>
          <p:cNvSpPr/>
          <p:nvPr/>
        </p:nvSpPr>
        <p:spPr>
          <a:xfrm>
            <a:off x="8418366" y="4249003"/>
            <a:ext cx="3214255" cy="912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Document Objet Model</a:t>
            </a:r>
          </a:p>
          <a:p>
            <a:pPr algn="ctr"/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(DOM)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14FA5-298B-436E-A47D-A0609847360B}"/>
              </a:ext>
            </a:extLst>
          </p:cNvPr>
          <p:cNvSpPr/>
          <p:nvPr/>
        </p:nvSpPr>
        <p:spPr>
          <a:xfrm>
            <a:off x="8418365" y="5288533"/>
            <a:ext cx="3214255" cy="912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Browser Object Model</a:t>
            </a:r>
          </a:p>
          <a:p>
            <a:pPr algn="ctr"/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(BOM)</a:t>
            </a:r>
          </a:p>
        </p:txBody>
      </p:sp>
      <p:pic>
        <p:nvPicPr>
          <p:cNvPr id="14" name="Picture 2" descr="https://upload.wikimedia.org/wikipedia/commons/thumb/9/99/Unofficial_JavaScript_logo_2.svg/240px-Unofficial_JavaScript_logo_2.svg.png">
            <a:extLst>
              <a:ext uri="{FF2B5EF4-FFF2-40B4-BE49-F238E27FC236}">
                <a16:creationId xmlns:a16="http://schemas.microsoft.com/office/drawing/2014/main" id="{392C9E39-10D8-48BC-AF5A-EA8E01C32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366" y="2067380"/>
            <a:ext cx="666912" cy="7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ichier:Unofficial JavaScript logo 2.svg — Wikipédia">
            <a:extLst>
              <a:ext uri="{FF2B5EF4-FFF2-40B4-BE49-F238E27FC236}">
                <a16:creationId xmlns:a16="http://schemas.microsoft.com/office/drawing/2014/main" id="{32FF65CA-8532-48E0-B068-53CA1800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1984D8-EC21-4AB9-8432-73B4DB0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2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Quelques conseils…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 fichier HTML, un fichier CSS et un fichier JS. 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Pas de mélanges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Codez en anglais. 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POINT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Soyez outillés correctement</a:t>
            </a:r>
          </a:p>
          <a:p>
            <a:pPr lvl="1"/>
            <a:r>
              <a:rPr lang="fr-FR" sz="1600" dirty="0">
                <a:latin typeface="Helvetica" panose="020B0604020202020204" pitchFamily="34" charset="0"/>
                <a:cs typeface="Helvetica" panose="020B0604020202020204" pitchFamily="34" charset="0"/>
              </a:rPr>
              <a:t>Pour faire moins d’erreurs</a:t>
            </a:r>
          </a:p>
          <a:p>
            <a:pPr lvl="1"/>
            <a:r>
              <a:rPr lang="fr-FR" sz="1600" dirty="0">
                <a:latin typeface="Helvetica" panose="020B0604020202020204" pitchFamily="34" charset="0"/>
                <a:cs typeface="Helvetica" panose="020B0604020202020204" pitchFamily="34" charset="0"/>
              </a:rPr>
              <a:t>Mais pour surtout pour en faire le moins possible</a:t>
            </a:r>
          </a:p>
          <a:p>
            <a:pPr lvl="1"/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Apprenez à vous servir de la 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console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et du 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debugger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de votre navigateur</a:t>
            </a: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N’hésitez pas à placer des instructions </a:t>
            </a:r>
            <a:r>
              <a:rPr lang="fr-FR" sz="2000" dirty="0" err="1">
                <a:latin typeface="Consolas" panose="020B0609020204030204" pitchFamily="49" charset="0"/>
                <a:cs typeface="Helvetica" panose="020B0604020202020204" pitchFamily="34" charset="0"/>
              </a:rPr>
              <a:t>console.debug</a:t>
            </a:r>
            <a:r>
              <a:rPr lang="fr-FR" sz="2000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et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debugger;</a:t>
            </a:r>
          </a:p>
          <a:p>
            <a:endParaRPr lang="fr-FR" sz="20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Si vous maîtrisez Git, n’hésitez pas à créer un repo local et à archiver régulièrement</a:t>
            </a:r>
            <a:endParaRPr lang="fr-FR" sz="2000" i="1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93BAD290-EF43-4423-85B8-28C8A4B1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3B891F-5C73-420D-92C2-7F4929D1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8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309</Words>
  <Application>Microsoft Office PowerPoint</Application>
  <PresentationFormat>Grand écran</PresentationFormat>
  <Paragraphs>82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Helvetica</vt:lpstr>
      <vt:lpstr>Roboto Mono</vt:lpstr>
      <vt:lpstr>Office Theme</vt:lpstr>
      <vt:lpstr>Présentation</vt:lpstr>
      <vt:lpstr>Echange</vt:lpstr>
      <vt:lpstr>Historique</vt:lpstr>
      <vt:lpstr>Qu’est-ce que Javascript ?</vt:lpstr>
      <vt:lpstr>Présentation PowerPoint</vt:lpstr>
      <vt:lpstr>Utilisations de Javascript</vt:lpstr>
      <vt:lpstr>Javascript côté client</vt:lpstr>
      <vt:lpstr>Quelques conseils…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Vigneron Jean-Baptiste</dc:creator>
  <cp:lastModifiedBy>Jean-Baptiste Vigneron</cp:lastModifiedBy>
  <cp:revision>1</cp:revision>
  <dcterms:created xsi:type="dcterms:W3CDTF">2020-04-22T08:20:37Z</dcterms:created>
  <dcterms:modified xsi:type="dcterms:W3CDTF">2020-09-01T12:32:00Z</dcterms:modified>
</cp:coreProperties>
</file>