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58" r:id="rId3"/>
    <p:sldId id="283" r:id="rId4"/>
    <p:sldId id="284" r:id="rId5"/>
    <p:sldId id="287" r:id="rId6"/>
    <p:sldId id="286" r:id="rId7"/>
    <p:sldId id="291" r:id="rId8"/>
    <p:sldId id="290" r:id="rId9"/>
    <p:sldId id="288" r:id="rId10"/>
    <p:sldId id="289" r:id="rId11"/>
    <p:sldId id="29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22"/>
    <a:srgbClr val="1C1333"/>
    <a:srgbClr val="140D29"/>
    <a:srgbClr val="09061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39295-AD8E-417F-82BA-7D82C2ACB541}" v="1" dt="2020-09-01T12:29:08.157"/>
    <p1510:client id="{1F70C549-24D5-46D5-A985-7ECC8F2C5058}" v="33" dt="2020-09-01T12:34:3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Baptiste Vigneron" userId="66872b569bcabd3d" providerId="LiveId" clId="{1F70C549-24D5-46D5-A985-7ECC8F2C5058}"/>
    <pc:docChg chg="modSld">
      <pc:chgData name="Jean-Baptiste Vigneron" userId="66872b569bcabd3d" providerId="LiveId" clId="{1F70C549-24D5-46D5-A985-7ECC8F2C5058}" dt="2020-09-01T12:34:38.403" v="32" actId="207"/>
      <pc:docMkLst>
        <pc:docMk/>
      </pc:docMkLst>
      <pc:sldChg chg="modSp">
        <pc:chgData name="Jean-Baptiste Vigneron" userId="66872b569bcabd3d" providerId="LiveId" clId="{1F70C549-24D5-46D5-A985-7ECC8F2C5058}" dt="2020-09-01T12:32:27.565" v="1" actId="2711"/>
        <pc:sldMkLst>
          <pc:docMk/>
          <pc:sldMk cId="1253766158" sldId="258"/>
        </pc:sldMkLst>
        <pc:spChg chg="mod">
          <ac:chgData name="Jean-Baptiste Vigneron" userId="66872b569bcabd3d" providerId="LiveId" clId="{1F70C549-24D5-46D5-A985-7ECC8F2C5058}" dt="2020-09-01T12:32:23.073" v="0" actId="2711"/>
          <ac:spMkLst>
            <pc:docMk/>
            <pc:sldMk cId="1253766158" sldId="258"/>
            <ac:spMk id="8" creationId="{00000000-0000-0000-0000-000000000000}"/>
          </ac:spMkLst>
        </pc:spChg>
        <pc:graphicFrameChg chg="modGraphic">
          <ac:chgData name="Jean-Baptiste Vigneron" userId="66872b569bcabd3d" providerId="LiveId" clId="{1F70C549-24D5-46D5-A985-7ECC8F2C5058}" dt="2020-09-01T12:32:27.565" v="1" actId="2711"/>
          <ac:graphicFrameMkLst>
            <pc:docMk/>
            <pc:sldMk cId="1253766158" sldId="258"/>
            <ac:graphicFrameMk id="6" creationId="{00000000-0000-0000-0000-000000000000}"/>
          </ac:graphicFrameMkLst>
        </pc:graphicFrameChg>
      </pc:sldChg>
      <pc:sldChg chg="modSp">
        <pc:chgData name="Jean-Baptiste Vigneron" userId="66872b569bcabd3d" providerId="LiveId" clId="{1F70C549-24D5-46D5-A985-7ECC8F2C5058}" dt="2020-09-01T12:32:53.636" v="2" actId="2711"/>
        <pc:sldMkLst>
          <pc:docMk/>
          <pc:sldMk cId="3856563441" sldId="287"/>
        </pc:sldMkLst>
        <pc:spChg chg="mod">
          <ac:chgData name="Jean-Baptiste Vigneron" userId="66872b569bcabd3d" providerId="LiveId" clId="{1F70C549-24D5-46D5-A985-7ECC8F2C5058}" dt="2020-09-01T12:32:53.636" v="2" actId="2711"/>
          <ac:spMkLst>
            <pc:docMk/>
            <pc:sldMk cId="3856563441" sldId="287"/>
            <ac:spMk id="3" creationId="{54F00831-EB18-46E9-8210-610B2301FC57}"/>
          </ac:spMkLst>
        </pc:spChg>
      </pc:sldChg>
      <pc:sldChg chg="modSp">
        <pc:chgData name="Jean-Baptiste Vigneron" userId="66872b569bcabd3d" providerId="LiveId" clId="{1F70C549-24D5-46D5-A985-7ECC8F2C5058}" dt="2020-09-01T12:34:38.403" v="32" actId="207"/>
        <pc:sldMkLst>
          <pc:docMk/>
          <pc:sldMk cId="3770836083" sldId="293"/>
        </pc:sldMkLst>
        <pc:spChg chg="mod">
          <ac:chgData name="Jean-Baptiste Vigneron" userId="66872b569bcabd3d" providerId="LiveId" clId="{1F70C549-24D5-46D5-A985-7ECC8F2C5058}" dt="2020-09-01T12:34:38.403" v="32" actId="207"/>
          <ac:spMkLst>
            <pc:docMk/>
            <pc:sldMk cId="3770836083" sldId="293"/>
            <ac:spMk id="3" creationId="{54F00831-EB18-46E9-8210-610B2301FC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A04C5-41C7-42E7-B26E-D02B96902ABC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6F709-C374-4503-86FA-AA2DE61C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9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790-BCF6-4A27-8CFF-D0CFEA4A7448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503-5428-4AA4-8DC2-BAC4377A4725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5A48-7619-485C-BCD2-AC1585F5CA4F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D901-BF75-4254-9596-4A5E91D18202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197-7B2A-4ABF-9AC6-A02D30029074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6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94D7-EEC7-498A-BFC4-154C54D95A05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47A6-AC13-4D10-8529-CC64219A8F65}" type="datetime1">
              <a:rPr lang="fr-FR" smtClean="0"/>
              <a:t>01/09/2020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510-EB63-47B8-BE16-F982356CF33B}" type="datetime1">
              <a:rPr lang="fr-FR" smtClean="0"/>
              <a:t>01/09/2020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CF80-8348-4AAB-99D0-1EC8FF8612F2}" type="datetime1">
              <a:rPr lang="fr-FR" smtClean="0"/>
              <a:t>01/09/2020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0BE5-1054-42A2-A699-9338D52A0D85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706-3C68-4771-9051-060FD1BF3F52}" type="datetime1">
              <a:rPr lang="fr-FR" smtClean="0"/>
              <a:t>01/09/2020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6F78-45AE-45B9-95E8-32E422DF9A2C}" type="datetime1">
              <a:rPr lang="fr-FR" smtClean="0"/>
              <a:t>01/09/2020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909B-2046-43FF-8D36-4FE1C933A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vascript.info/array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ing - Un site pour trouver les merveilles du Javascript ...">
            <a:extLst>
              <a:ext uri="{FF2B5EF4-FFF2-40B4-BE49-F238E27FC236}">
                <a16:creationId xmlns:a16="http://schemas.microsoft.com/office/drawing/2014/main" id="{3BAA3359-B204-4105-9536-423E967D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Langage</a:t>
            </a:r>
            <a:endParaRPr lang="en-US" sz="31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A8E672-88FA-4F8B-8E02-6A0D2C1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Créer un classe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fr-FR" sz="1400" dirty="0"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 err="1">
                <a:latin typeface="Consolas" panose="020B0609020204030204" pitchFamily="49" charset="0"/>
              </a:rPr>
              <a:t>firstname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 err="1">
                <a:latin typeface="Consolas" panose="020B0609020204030204" pitchFamily="49" charset="0"/>
              </a:rPr>
              <a:t>lastname</a:t>
            </a:r>
            <a:r>
              <a:rPr lang="fr-FR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fr-FR" sz="1400" dirty="0" err="1">
                <a:latin typeface="Consolas" panose="020B0609020204030204" pitchFamily="49" charset="0"/>
              </a:rPr>
              <a:t>.firstname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firstname</a:t>
            </a:r>
            <a:r>
              <a:rPr lang="fr-FR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fr-FR" sz="1400" dirty="0" err="1">
                <a:latin typeface="Consolas" panose="020B0609020204030204" pitchFamily="49" charset="0"/>
              </a:rPr>
              <a:t>.lastname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lastname</a:t>
            </a:r>
            <a:r>
              <a:rPr lang="fr-FR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   }</a:t>
            </a:r>
          </a:p>
          <a:p>
            <a:pPr marL="457200" lvl="1" indent="0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   </a:t>
            </a:r>
            <a:r>
              <a:rPr lang="fr-FR" sz="1400" dirty="0" err="1">
                <a:latin typeface="Consolas" panose="020B0609020204030204" pitchFamily="49" charset="0"/>
              </a:rPr>
              <a:t>getName</a:t>
            </a:r>
            <a:r>
              <a:rPr lang="fr-FR" sz="14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${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.firstname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} ${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fr-F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.lastname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fr-FR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Instancier une classe :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user = 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‘Jean’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‘Dupont’</a:t>
            </a:r>
            <a:r>
              <a:rPr lang="fr-FR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Utiliser l’objet :</a:t>
            </a:r>
          </a:p>
          <a:p>
            <a:pPr marL="457200" lvl="1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console.log(</a:t>
            </a:r>
            <a:r>
              <a:rPr lang="fr-FR" sz="1400" dirty="0" err="1">
                <a:latin typeface="Consolas" panose="020B0609020204030204" pitchFamily="49" charset="0"/>
              </a:rPr>
              <a:t>user.getName</a:t>
            </a:r>
            <a:r>
              <a:rPr lang="fr-FR" sz="1400" dirty="0">
                <a:latin typeface="Consolas" panose="020B0609020204030204" pitchFamily="49" charset="0"/>
              </a:rPr>
              <a:t>());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Jean Dupont</a:t>
            </a: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237A43-3BC6-41A3-9364-EB2B7789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Divers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Créer une date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date = </a:t>
            </a: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2020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12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fr-FR" sz="1400" dirty="0">
                <a:latin typeface="Consolas" panose="020B0609020204030204" pitchFamily="49" charset="0"/>
              </a:rPr>
              <a:t>);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1</a:t>
            </a:r>
            <a:r>
              <a:rPr lang="fr-FR" sz="14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er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mars 2020 12:00</a:t>
            </a: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Récupérer la date et l’heure courante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date = </a:t>
            </a: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fr-FR" sz="14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fr-FR" sz="1600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Vérifier si une variable est un nombre</a:t>
            </a:r>
          </a:p>
          <a:p>
            <a:pPr marL="457200" lvl="1" indent="0">
              <a:buNone/>
            </a:pPr>
            <a:r>
              <a:rPr lang="fr-FR" sz="1400" dirty="0" err="1">
                <a:latin typeface="Consolas" panose="020B0609020204030204" pitchFamily="49" charset="0"/>
              </a:rPr>
              <a:t>isNaN</a:t>
            </a:r>
            <a:r>
              <a:rPr lang="fr-FR" sz="1400" dirty="0">
                <a:latin typeface="Consolas" panose="020B0609020204030204" pitchFamily="49" charset="0"/>
              </a:rPr>
              <a:t>(1);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NOT a 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? false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Convertir un objet en JSON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json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JSON.stringify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 err="1">
                <a:latin typeface="Consolas" panose="020B0609020204030204" pitchFamily="49" charset="0"/>
              </a:rPr>
              <a:t>student</a:t>
            </a:r>
            <a:r>
              <a:rPr lang="fr-FR" sz="1400" dirty="0">
                <a:latin typeface="Consolas" panose="020B0609020204030204" pitchFamily="49" charset="0"/>
              </a:rPr>
              <a:t>);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string</a:t>
            </a: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Transformer un JSON en objet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person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JSON.parse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 err="1">
                <a:latin typeface="Consolas" panose="020B0609020204030204" pitchFamily="49" charset="0"/>
              </a:rPr>
              <a:t>json</a:t>
            </a:r>
            <a:r>
              <a:rPr lang="fr-FR" sz="1400" dirty="0">
                <a:latin typeface="Consolas" panose="020B0609020204030204" pitchFamily="49" charset="0"/>
              </a:rPr>
              <a:t>);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endParaRPr lang="fr-FR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1F7517-EEF3-4094-BE76-0D3ECF12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3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Quelques conseils…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Respectez les conventions de nommage</a:t>
            </a:r>
          </a:p>
          <a:p>
            <a:pPr lvl="1"/>
            <a:r>
              <a:rPr lang="fr-FR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camelCase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 pour les variables et les fonctions</a:t>
            </a:r>
          </a:p>
          <a:p>
            <a:pPr lvl="1"/>
            <a:r>
              <a:rPr lang="fr-FR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PascalCase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 pour les classes</a:t>
            </a:r>
          </a:p>
          <a:p>
            <a:pPr lvl="1"/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Donnez le nom le plus clair possible à vos variables et fonctions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Evitez les noms de variable comme 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toto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temp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La première syllabe d’une fonction doit être un verbe :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getX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setX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displayY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saveZ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Pour les fonctions retournant un booléen, utilisez les préfixes :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isA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areBOrC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fr-FR" sz="18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hasD</a:t>
            </a:r>
            <a:r>
              <a:rPr lang="fr-FR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Vous </a:t>
            </a:r>
            <a:r>
              <a:rPr lang="fr-FR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devez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maîtriser les concepts de la programmation orientée objet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En Javascript, il n’y a pas de notion de public ou privé, tout est </a:t>
            </a:r>
            <a:r>
              <a:rPr lang="fr-FR" sz="1800" u="sng" dirty="0">
                <a:latin typeface="Helvetica" panose="020B0604020202020204" pitchFamily="34" charset="0"/>
                <a:cs typeface="Helvetica" panose="020B0604020202020204" pitchFamily="34" charset="0"/>
              </a:rPr>
              <a:t>public</a:t>
            </a:r>
          </a:p>
          <a:p>
            <a:pPr lvl="1"/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Il est possible de faire de l’héritage entre classes</a:t>
            </a: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93BAD290-EF43-4423-85B8-28C8A4B1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3B891F-5C73-420D-92C2-7F4929D1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8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Types primitifs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673898"/>
              </p:ext>
            </p:extLst>
          </p:nvPr>
        </p:nvGraphicFramePr>
        <p:xfrm>
          <a:off x="838200" y="1825625"/>
          <a:ext cx="10434399" cy="3322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568">
                <a:tc>
                  <a:txBody>
                    <a:bodyPr/>
                    <a:lstStyle/>
                    <a:p>
                      <a:r>
                        <a:rPr lang="fr-FR" sz="1600" b="0" dirty="0">
                          <a:latin typeface="Helvetica" panose="020B0604020202020204" pitchFamily="34" charset="0"/>
                          <a:ea typeface="Roboto" panose="02000000000000000000" pitchFamily="2" charset="0"/>
                          <a:cs typeface="Helvetica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latin typeface="Helvetica" panose="020B0604020202020204" pitchFamily="34" charset="0"/>
                          <a:ea typeface="Roboto" panose="02000000000000000000" pitchFamily="2" charset="0"/>
                          <a:cs typeface="Helvetica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latin typeface="Helvetica" panose="020B0604020202020204" pitchFamily="34" charset="0"/>
                          <a:ea typeface="Roboto" panose="02000000000000000000" pitchFamily="2" charset="0"/>
                          <a:cs typeface="Helvetica" panose="020B0604020202020204" pitchFamily="34" charset="0"/>
                        </a:rPr>
                        <a:t>Exemples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string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chaîne</a:t>
                      </a:r>
                      <a:r>
                        <a:rPr lang="fr-FR" sz="1800" i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de caractère</a:t>
                      </a:r>
                      <a:endParaRPr lang="fr-FR" sz="1800" i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"a"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</a:t>
                      </a:r>
                      <a:r>
                        <a:rPr lang="fr-FR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 </a:t>
                      </a:r>
                      <a:r>
                        <a:rPr lang="fr-FR" sz="22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"</a:t>
                      </a:r>
                      <a:r>
                        <a:rPr lang="fr-FR" sz="2200" b="0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Hello World !</a:t>
                      </a:r>
                      <a:r>
                        <a:rPr lang="fr-FR" sz="22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"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‘Bonjour’</a:t>
                      </a:r>
                      <a:r>
                        <a:rPr lang="fr-FR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…</a:t>
                      </a:r>
                      <a:endParaRPr lang="fr-FR" sz="2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Roboto Mon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07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number</a:t>
                      </a:r>
                      <a:endParaRPr lang="fr-FR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nombre entier ou réel</a:t>
                      </a:r>
                      <a:endParaRPr lang="fr-FR" sz="1400" i="1" baseline="30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1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1.0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2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3.14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NaN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Infinity</a:t>
                      </a:r>
                      <a:r>
                        <a:rPr lang="fr-FR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…</a:t>
                      </a:r>
                      <a:endParaRPr lang="fr-FR" sz="22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Roboto Mon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bigint</a:t>
                      </a:r>
                      <a:r>
                        <a:rPr lang="fr-FR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nombre entier très grand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1n</a:t>
                      </a:r>
                      <a:r>
                        <a:rPr lang="fr-FR" sz="2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2</a:t>
                      </a:r>
                      <a:r>
                        <a:rPr lang="fr-FR" sz="2200" b="0" strike="noStrike" baseline="300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53</a:t>
                      </a:r>
                      <a:r>
                        <a:rPr lang="fr-FR" sz="2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n</a:t>
                      </a:r>
                      <a:r>
                        <a:rPr lang="fr-FR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…</a:t>
                      </a:r>
                      <a:endParaRPr lang="fr-FR" sz="2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Roboto Mon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boolean</a:t>
                      </a:r>
                      <a:endParaRPr lang="fr-FR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booléen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true</a:t>
                      </a:r>
                      <a:r>
                        <a:rPr lang="fr-FR" sz="22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, </a:t>
                      </a:r>
                      <a:r>
                        <a:rPr lang="fr-FR" sz="22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false</a:t>
                      </a:r>
                      <a:endParaRPr lang="fr-FR" sz="22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Roboto Mon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null</a:t>
                      </a:r>
                      <a:endParaRPr lang="fr-FR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nul</a:t>
                      </a:r>
                      <a:endParaRPr lang="fr-FR" sz="1800" i="1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fr-FR" sz="1400" i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 variable n’a pas été initialisée</a:t>
                      </a:r>
                      <a:endParaRPr lang="fr-FR" sz="1400" i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null</a:t>
                      </a:r>
                      <a:endParaRPr lang="fr-FR" sz="22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Roboto Mon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undefined</a:t>
                      </a:r>
                      <a:endParaRPr lang="fr-FR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i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non défini</a:t>
                      </a:r>
                      <a:br>
                        <a:rPr lang="fr-FR" sz="1800" i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fr-FR" sz="1400" i="1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 variable n’a pas été définie</a:t>
                      </a:r>
                      <a:endParaRPr lang="fr-FR" sz="1800" i="1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Roboto Mono" pitchFamily="2" charset="0"/>
                        </a:rPr>
                        <a:t>undefined</a:t>
                      </a:r>
                      <a:endParaRPr lang="fr-FR" sz="22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Roboto Mon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0650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282882"/>
            <a:ext cx="10881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800" dirty="0">
                <a:latin typeface="Helvetica" panose="020B0604020202020204" pitchFamily="34" charset="0"/>
                <a:ea typeface="Roboto Mono" pitchFamily="2" charset="0"/>
                <a:cs typeface="Helvetica" panose="020B0604020202020204" pitchFamily="34" charset="0"/>
              </a:rPr>
              <a:t>Tout le reste est 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  <a:cs typeface="Helvetica" panose="020B0604020202020204" pitchFamily="34" charset="0"/>
              </a:rPr>
              <a:t>Object</a:t>
            </a:r>
          </a:p>
        </p:txBody>
      </p:sp>
      <p:pic>
        <p:nvPicPr>
          <p:cNvPr id="5" name="Picture 2" descr="Fichier:Unofficial JavaScript logo 2.svg — Wikipédia">
            <a:extLst>
              <a:ext uri="{FF2B5EF4-FFF2-40B4-BE49-F238E27FC236}">
                <a16:creationId xmlns:a16="http://schemas.microsoft.com/office/drawing/2014/main" id="{6F16A55B-87E4-4858-B8FB-9FDEAB2B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4E57C7-EC6C-4811-A848-C299AFC5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Déclarer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Déclaration d’une variable fixe (ou constante)</a:t>
            </a: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a = </a:t>
            </a:r>
            <a:r>
              <a:rPr lang="fr-FR" sz="18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5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  <a:endParaRPr lang="fr-FR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b = </a:t>
            </a:r>
            <a:r>
              <a:rPr lang="fr-FR" sz="18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2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c = a + b;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console.log(c);</a:t>
            </a: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Déclaration d’une variable pouvant changer de valeur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let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  <a:cs typeface="Helvetica" panose="020B0604020202020204" pitchFamily="34" charset="0"/>
              </a:rPr>
              <a:t>maVariable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fr-FR" sz="18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5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// </a:t>
            </a:r>
            <a:r>
              <a:rPr lang="fr-FR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number</a:t>
            </a:r>
            <a:endParaRPr lang="fr-FR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Helvetica" panose="020B0604020202020204" pitchFamily="34" charset="0"/>
              </a:rPr>
              <a:t>maVariable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‘Hello world !’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// string</a:t>
            </a:r>
          </a:p>
          <a:p>
            <a:pPr marL="0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Pour obtenir le type d’une variable :</a:t>
            </a: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ea typeface="Roboto Mono" pitchFamily="2" charset="0"/>
                <a:cs typeface="Helvetica" panose="020B0604020202020204" pitchFamily="34" charset="0"/>
              </a:rPr>
              <a:t>typeof</a:t>
            </a:r>
            <a:r>
              <a:rPr lang="fr-FR" sz="1800" dirty="0">
                <a:solidFill>
                  <a:srgbClr val="0070C0"/>
                </a:solidFill>
                <a:latin typeface="Consolas" panose="020B0609020204030204" pitchFamily="49" charset="0"/>
                <a:ea typeface="Roboto Mono" pitchFamily="2" charset="0"/>
                <a:cs typeface="Helvetica" panose="020B0604020202020204" pitchFamily="34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  <a:ea typeface="Roboto Mono" pitchFamily="2" charset="0"/>
                <a:cs typeface="Helvetica" panose="020B0604020202020204" pitchFamily="34" charset="0"/>
              </a:rPr>
              <a:t>maVariable</a:t>
            </a:r>
            <a:endParaRPr lang="fr-FR" sz="1800" dirty="0">
              <a:latin typeface="Consolas" panose="020B0609020204030204" pitchFamily="49" charset="0"/>
              <a:ea typeface="Roboto Mono" pitchFamily="2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EBDD7D-2CC9-4B49-80DA-5D3F4D9D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Utiliser la console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Afficher du texte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console.log(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</a:rPr>
              <a:t>‘Hello world !’</a:t>
            </a:r>
            <a:r>
              <a:rPr lang="fr-FR" sz="1800" dirty="0">
                <a:latin typeface="Consolas" panose="020B0609020204030204" pitchFamily="49" charset="0"/>
              </a:rPr>
              <a:t>);</a:t>
            </a: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Afficher une variable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console.log(a);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console.log(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`a vaut </a:t>
            </a:r>
            <a:r>
              <a:rPr lang="fr-FR" sz="1800" dirty="0">
                <a:solidFill>
                  <a:srgbClr val="7030A0"/>
                </a:solidFill>
                <a:latin typeface="Consolas" panose="020B0609020204030204" pitchFamily="49" charset="0"/>
              </a:rPr>
              <a:t>${a}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fr-FR" sz="1800" dirty="0">
                <a:latin typeface="Consolas" panose="020B0609020204030204" pitchFamily="49" charset="0"/>
              </a:rPr>
              <a:t>);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interpolation</a:t>
            </a:r>
          </a:p>
          <a:p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Autres modes d’affichage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console.debug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console.info()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console.warn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console.error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console.table</a:t>
            </a:r>
            <a:r>
              <a:rPr lang="fr-FR" sz="1800" dirty="0">
                <a:latin typeface="Consolas" panose="020B0609020204030204" pitchFamily="49" charset="0"/>
              </a:rPr>
              <a:t>()</a:t>
            </a:r>
            <a:endParaRPr lang="fr-FR" sz="1800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2FF9B4-F287-46F1-9EC8-F1A2BBFA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2292"/>
            <a:ext cx="4833328" cy="9252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3E3DAC-A8C2-4E18-9878-437456B2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7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Comparaisons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Comparaison simple</a:t>
            </a: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a = </a:t>
            </a:r>
            <a:r>
              <a:rPr lang="fr-FR" sz="18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5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  <a:endParaRPr lang="fr-FR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b =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‘5’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console.log(a == b);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// </a:t>
            </a:r>
            <a:r>
              <a:rPr lang="fr-FR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true</a:t>
            </a:r>
            <a:endParaRPr lang="fr-FR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fr-F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Comparaison stricte, avec vérification du type</a:t>
            </a: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a = </a:t>
            </a:r>
            <a:r>
              <a:rPr lang="fr-FR" sz="18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5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  <a:endParaRPr lang="fr-FR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const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 b =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‘5’</a:t>
            </a: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  <a:cs typeface="Helvetica" panose="020B0604020202020204" pitchFamily="34" charset="0"/>
              </a:rPr>
              <a:t>console.log(a === b);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// false</a:t>
            </a: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Il existe l’opérateur </a:t>
            </a:r>
            <a:r>
              <a:rPr lang="fr-FR" sz="2000" dirty="0">
                <a:latin typeface="Consolas" panose="020B0609020204030204" pitchFamily="49" charset="0"/>
                <a:cs typeface="Helvetica" panose="020B0604020202020204" pitchFamily="34" charset="0"/>
              </a:rPr>
              <a:t>===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tout comme il existe </a:t>
            </a:r>
            <a:r>
              <a:rPr lang="fr-FR" sz="2000" dirty="0">
                <a:latin typeface="Consolas" panose="020B0609020204030204" pitchFamily="49" charset="0"/>
                <a:cs typeface="Helvetica" panose="020B0604020202020204" pitchFamily="34" charset="0"/>
              </a:rPr>
              <a:t>!==</a:t>
            </a:r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 pour vérifier si 2 valeurs sont différentes.</a:t>
            </a:r>
            <a:endParaRPr lang="fr-F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3D23C-9D00-4A45-9659-E8169B09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6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Créer un tableau</a:t>
            </a: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emptyArray</a:t>
            </a:r>
            <a:r>
              <a:rPr lang="fr-FR" sz="1600" dirty="0">
                <a:latin typeface="Consolas" panose="020B0609020204030204" pitchFamily="49" charset="0"/>
              </a:rPr>
              <a:t> = [];</a:t>
            </a:r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numbers</a:t>
            </a:r>
            <a:r>
              <a:rPr lang="fr-FR" sz="1600" dirty="0">
                <a:latin typeface="Consolas" panose="020B0609020204030204" pitchFamily="49" charset="0"/>
              </a:rPr>
              <a:t> = [a, b, c];</a:t>
            </a: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allItems</a:t>
            </a:r>
            <a:r>
              <a:rPr lang="fr-FR" sz="1600" dirty="0">
                <a:latin typeface="Consolas" panose="020B0609020204030204" pitchFamily="49" charset="0"/>
              </a:rPr>
              <a:t> = [</a:t>
            </a:r>
            <a:r>
              <a:rPr lang="fr-FR" sz="16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fr-FR" sz="1600" dirty="0"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‘du texte’</a:t>
            </a:r>
            <a:r>
              <a:rPr lang="fr-FR" sz="1600" dirty="0">
                <a:latin typeface="Consolas" panose="020B0609020204030204" pitchFamily="49" charset="0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latin typeface="Consolas" panose="020B0609020204030204" pitchFamily="49" charset="0"/>
              </a:rPr>
              <a:t>]; 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variables de types différents</a:t>
            </a: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Lire un tableau</a:t>
            </a: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number</a:t>
            </a:r>
            <a:r>
              <a:rPr lang="fr-FR" sz="1600" dirty="0">
                <a:latin typeface="Consolas" panose="020B0609020204030204" pitchFamily="49" charset="0"/>
              </a:rPr>
              <a:t> = </a:t>
            </a:r>
            <a:r>
              <a:rPr lang="fr-FR" sz="1600" dirty="0" err="1">
                <a:latin typeface="Consolas" panose="020B0609020204030204" pitchFamily="49" charset="0"/>
              </a:rPr>
              <a:t>numbers</a:t>
            </a:r>
            <a:r>
              <a:rPr lang="fr-FR" sz="1600" dirty="0">
                <a:latin typeface="Consolas" panose="020B0609020204030204" pitchFamily="49" charset="0"/>
              </a:rPr>
              <a:t>[0]; 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de 0 à N-1</a:t>
            </a:r>
          </a:p>
          <a:p>
            <a:pPr marL="457200" lvl="1" indent="0">
              <a:buNone/>
            </a:pPr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Connaître la taille du tableau une variable</a:t>
            </a:r>
          </a:p>
          <a:p>
            <a:pPr marL="457200" lvl="1" indent="0">
              <a:buNone/>
            </a:pPr>
            <a:r>
              <a:rPr lang="fr-FR" sz="1600" dirty="0" err="1">
                <a:latin typeface="Consolas" panose="020B0609020204030204" pitchFamily="49" charset="0"/>
              </a:rPr>
              <a:t>numbers.length</a:t>
            </a:r>
            <a:endParaRPr lang="fr-F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Copier un tableau</a:t>
            </a: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b = [...</a:t>
            </a:r>
            <a:r>
              <a:rPr lang="fr-FR" sz="1600" dirty="0" err="1">
                <a:latin typeface="Consolas" panose="020B0609020204030204" pitchFamily="49" charset="0"/>
              </a:rPr>
              <a:t>numbers</a:t>
            </a:r>
            <a:r>
              <a:rPr lang="fr-FR" sz="1600" dirty="0">
                <a:latin typeface="Consolas" panose="020B0609020204030204" pitchFamily="49" charset="0"/>
              </a:rPr>
              <a:t>];</a:t>
            </a:r>
          </a:p>
          <a:p>
            <a:endParaRPr lang="fr-FR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800" dirty="0">
                <a:latin typeface="Helvetica" panose="020B0604020202020204" pitchFamily="34" charset="0"/>
                <a:cs typeface="Helvetica" panose="020B0604020202020204" pitchFamily="34" charset="0"/>
              </a:rPr>
              <a:t>Toutes les méthodes utiles sur les tableaux : </a:t>
            </a:r>
            <a:r>
              <a:rPr lang="fr-FR" sz="1800" dirty="0">
                <a:hlinkClick r:id="rId2"/>
              </a:rPr>
              <a:t>https://javascript.info/array-methods</a:t>
            </a:r>
            <a:endParaRPr lang="fr-FR" sz="1800" dirty="0"/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CE602-D284-414A-82AE-D58BE088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72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Déclarer une fonction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  <a:latin typeface="Consolas" panose="020B0609020204030204" pitchFamily="49" charset="0"/>
                <a:ea typeface="Roboto Mono" pitchFamily="2" charset="0"/>
              </a:rPr>
              <a:t>   </a:t>
            </a:r>
            <a:r>
              <a:rPr lang="fr-FR" sz="2400" dirty="0" err="1">
                <a:solidFill>
                  <a:schemeClr val="accent1"/>
                </a:solidFill>
                <a:latin typeface="Consolas" panose="020B0609020204030204" pitchFamily="49" charset="0"/>
                <a:ea typeface="Roboto Mono" pitchFamily="2" charset="0"/>
              </a:rPr>
              <a:t>function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  <a:ea typeface="Roboto Mono" pitchFamily="2" charset="0"/>
              </a:rPr>
              <a:t>ecrireNom</a:t>
            </a:r>
            <a:r>
              <a:rPr lang="fr-FR" sz="2400" dirty="0">
                <a:latin typeface="Consolas" panose="020B0609020204030204" pitchFamily="49" charset="0"/>
                <a:ea typeface="Roboto Mono" pitchFamily="2" charset="0"/>
              </a:rPr>
              <a:t>(nom) {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ea typeface="Roboto Mono" pitchFamily="2" charset="0"/>
              </a:rPr>
              <a:t>       console.log(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`Je m’appelle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${nom}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`</a:t>
            </a:r>
            <a:r>
              <a:rPr lang="fr-FR" sz="2400" dirty="0">
                <a:latin typeface="Consolas" panose="020B0609020204030204" pitchFamily="49" charset="0"/>
                <a:ea typeface="Roboto Mono" pitchFamily="2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ea typeface="Roboto Mono" pitchFamily="2" charset="0"/>
              </a:rPr>
              <a:t>   }</a:t>
            </a:r>
          </a:p>
          <a:p>
            <a:pPr marL="914400" lvl="2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Utiliser la fonction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ecrireNom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‘Maxime’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ecrireNom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53</a:t>
            </a:r>
            <a:r>
              <a:rPr lang="fr-FR" dirty="0"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c’est possible</a:t>
            </a: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237A43-3BC6-41A3-9364-EB2B7789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F2188-EE4A-4DA1-A28E-A56AA8B77758}"/>
              </a:ext>
            </a:extLst>
          </p:cNvPr>
          <p:cNvSpPr/>
          <p:nvPr/>
        </p:nvSpPr>
        <p:spPr>
          <a:xfrm>
            <a:off x="4127384" y="2709644"/>
            <a:ext cx="134223" cy="4812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B11EF-366D-45C3-90DA-FB1E3F4D20A5}"/>
              </a:ext>
            </a:extLst>
          </p:cNvPr>
          <p:cNvSpPr/>
          <p:nvPr/>
        </p:nvSpPr>
        <p:spPr>
          <a:xfrm>
            <a:off x="7483680" y="2709643"/>
            <a:ext cx="134223" cy="4812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A8E16-BFE3-4C1C-A75E-CAE1E948A5CD}"/>
              </a:ext>
            </a:extLst>
          </p:cNvPr>
          <p:cNvSpPr/>
          <p:nvPr/>
        </p:nvSpPr>
        <p:spPr>
          <a:xfrm>
            <a:off x="4750469" y="3439879"/>
            <a:ext cx="2157413" cy="347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ALT GR + 7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FF0912B-6A12-4FEC-AB89-3830C6588720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>
            <a:off x="4194497" y="3190875"/>
            <a:ext cx="555973" cy="422836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B7E63ABD-BBA4-4107-AA3E-AD6C86C6CC34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6907882" y="3190874"/>
            <a:ext cx="642910" cy="422837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3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Déclarer une fonction « à la volée »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  <a:ea typeface="Roboto Mono" pitchFamily="2" charset="0"/>
              </a:rPr>
              <a:t>setTimeout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Consolas" panose="020B0609020204030204" pitchFamily="49" charset="0"/>
                <a:ea typeface="Roboto Mono" pitchFamily="2" charset="0"/>
              </a:rPr>
              <a:t>function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(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) {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   console.log(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‘5 secondes se sont écoulées…’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}, </a:t>
            </a: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  <a:ea typeface="Roboto Mono" pitchFamily="2" charset="0"/>
              </a:rPr>
              <a:t>5000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);</a:t>
            </a:r>
          </a:p>
          <a:p>
            <a:pPr marL="914400" lvl="2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Simplification de la déclaration ci-dessus (notation « fléchée »)</a:t>
            </a:r>
          </a:p>
          <a:p>
            <a:pPr marL="457200" lvl="1" indent="0">
              <a:buNone/>
            </a:pPr>
            <a:r>
              <a:rPr lang="fr-FR" dirty="0" err="1">
                <a:latin typeface="Consolas" panose="020B0609020204030204" pitchFamily="49" charset="0"/>
                <a:ea typeface="Roboto Mono" pitchFamily="2" charset="0"/>
              </a:rPr>
              <a:t>setTimeout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(() =&gt; {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   console.log(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  <a:ea typeface="Roboto Mono" pitchFamily="2" charset="0"/>
              </a:rPr>
              <a:t>‘5 secondes se sont écoulées…’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}, </a:t>
            </a: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  <a:ea typeface="Roboto Mono" pitchFamily="2" charset="0"/>
              </a:rPr>
              <a:t>5000</a:t>
            </a:r>
            <a:r>
              <a:rPr lang="fr-FR" dirty="0">
                <a:latin typeface="Consolas" panose="020B0609020204030204" pitchFamily="49" charset="0"/>
                <a:ea typeface="Roboto Mono" pitchFamily="2" charset="0"/>
              </a:rPr>
              <a:t>);</a:t>
            </a: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237A43-3BC6-41A3-9364-EB2B7789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5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959A3-FFB0-4ED0-AE12-E1DCEE19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00831-EB18-46E9-8210-610B2301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501" cy="4351338"/>
          </a:xfrm>
        </p:spPr>
        <p:txBody>
          <a:bodyPr>
            <a:noAutofit/>
          </a:bodyPr>
          <a:lstStyle/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Créer un objet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emptyObject</a:t>
            </a:r>
            <a:r>
              <a:rPr lang="fr-FR" sz="1400" dirty="0">
                <a:latin typeface="Consolas" panose="020B0609020204030204" pitchFamily="49" charset="0"/>
              </a:rPr>
              <a:t> = {};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school</a:t>
            </a:r>
            <a:r>
              <a:rPr lang="fr-FR" sz="1400" dirty="0">
                <a:latin typeface="Consolas" panose="020B0609020204030204" pitchFamily="49" charset="0"/>
              </a:rPr>
              <a:t> = { </a:t>
            </a:r>
            <a:r>
              <a:rPr lang="fr-FR" sz="1400" dirty="0" err="1">
                <a:latin typeface="Consolas" panose="020B0609020204030204" pitchFamily="49" charset="0"/>
              </a:rPr>
              <a:t>name</a:t>
            </a:r>
            <a:r>
              <a:rPr lang="fr-FR" sz="1400" dirty="0">
                <a:latin typeface="Consolas" panose="020B0609020204030204" pitchFamily="49" charset="0"/>
              </a:rPr>
              <a:t>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‘EPSI’</a:t>
            </a:r>
            <a:r>
              <a:rPr lang="fr-FR" sz="1400" dirty="0">
                <a:latin typeface="Consolas" panose="020B0609020204030204" pitchFamily="49" charset="0"/>
              </a:rPr>
              <a:t>, location: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‘Lille’</a:t>
            </a:r>
            <a:r>
              <a:rPr lang="fr-FR" sz="1400" dirty="0">
                <a:latin typeface="Consolas" panose="020B0609020204030204" pitchFamily="49" charset="0"/>
              </a:rPr>
              <a:t> };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student</a:t>
            </a:r>
            <a:r>
              <a:rPr lang="fr-FR" sz="1400" dirty="0">
                <a:latin typeface="Consolas" panose="020B0609020204030204" pitchFamily="49" charset="0"/>
              </a:rPr>
              <a:t> = { </a:t>
            </a:r>
            <a:r>
              <a:rPr lang="fr-FR" sz="1400" dirty="0" err="1">
                <a:latin typeface="Consolas" panose="020B0609020204030204" pitchFamily="49" charset="0"/>
              </a:rPr>
              <a:t>name</a:t>
            </a:r>
            <a:r>
              <a:rPr lang="fr-FR" sz="1400" dirty="0">
                <a:latin typeface="Consolas" panose="020B0609020204030204" pitchFamily="49" charset="0"/>
              </a:rPr>
              <a:t>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‘Max Dupont’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 err="1">
                <a:latin typeface="Consolas" panose="020B0609020204030204" pitchFamily="49" charset="0"/>
              </a:rPr>
              <a:t>age</a:t>
            </a:r>
            <a:r>
              <a:rPr lang="fr-FR" sz="1400" dirty="0">
                <a:latin typeface="Consolas" panose="020B0609020204030204" pitchFamily="49" charset="0"/>
              </a:rPr>
              <a:t>: </a:t>
            </a:r>
            <a:r>
              <a:rPr lang="fr-FR" sz="1400" dirty="0">
                <a:solidFill>
                  <a:srgbClr val="7030A0"/>
                </a:solidFill>
                <a:latin typeface="Consolas" panose="020B0609020204030204" pitchFamily="49" charset="0"/>
              </a:rPr>
              <a:t>21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r>
              <a:rPr lang="fr-FR" sz="1400" dirty="0" err="1">
                <a:latin typeface="Consolas" panose="020B0609020204030204" pitchFamily="49" charset="0"/>
              </a:rPr>
              <a:t>school</a:t>
            </a:r>
            <a:r>
              <a:rPr lang="fr-FR" sz="1400" dirty="0"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Récupérer une propriété d’un objet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studentName</a:t>
            </a:r>
            <a:r>
              <a:rPr lang="fr-FR" sz="1400" dirty="0">
                <a:latin typeface="Consolas" panose="020B0609020204030204" pitchFamily="49" charset="0"/>
              </a:rPr>
              <a:t> = student.name;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studentName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student</a:t>
            </a:r>
            <a:r>
              <a:rPr lang="fr-FR" sz="1400" dirty="0">
                <a:latin typeface="Consolas" panose="020B0609020204030204" pitchFamily="49" charset="0"/>
              </a:rPr>
              <a:t>[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fr-FR" sz="1400" dirty="0">
                <a:latin typeface="Consolas" panose="020B0609020204030204" pitchFamily="49" charset="0"/>
              </a:rPr>
              <a:t>];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// Identique à la ligne au-dessus</a:t>
            </a:r>
          </a:p>
          <a:p>
            <a:pPr marL="914400" lvl="2" indent="0">
              <a:buNone/>
            </a:pPr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Ajouter une nouvelle propriété à mon objet</a:t>
            </a:r>
          </a:p>
          <a:p>
            <a:pPr marL="457200" lvl="1" indent="0">
              <a:buNone/>
            </a:pPr>
            <a:r>
              <a:rPr lang="fr-FR" sz="1400" dirty="0" err="1">
                <a:latin typeface="Consolas" panose="020B0609020204030204" pitchFamily="49" charset="0"/>
                <a:cs typeface="Helvetica" panose="020B0604020202020204" pitchFamily="34" charset="0"/>
              </a:rPr>
              <a:t>student.promotion</a:t>
            </a:r>
            <a:r>
              <a:rPr lang="fr-FR" sz="1400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‘M1’</a:t>
            </a:r>
            <a:r>
              <a:rPr lang="fr-FR" sz="1400" dirty="0">
                <a:latin typeface="Consolas" panose="020B0609020204030204" pitchFamily="49" charset="0"/>
                <a:cs typeface="Helvetica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endParaRPr lang="fr-FR" sz="1400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Copier un objet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person</a:t>
            </a:r>
            <a:r>
              <a:rPr lang="fr-FR" sz="1400" dirty="0">
                <a:latin typeface="Consolas" panose="020B0609020204030204" pitchFamily="49" charset="0"/>
              </a:rPr>
              <a:t> = { ...</a:t>
            </a:r>
            <a:r>
              <a:rPr lang="fr-FR" sz="1400" dirty="0" err="1">
                <a:latin typeface="Consolas" panose="020B0609020204030204" pitchFamily="49" charset="0"/>
              </a:rPr>
              <a:t>student</a:t>
            </a:r>
            <a:r>
              <a:rPr lang="fr-FR" sz="1400" dirty="0">
                <a:latin typeface="Consolas" panose="020B0609020204030204" pitchFamily="49" charset="0"/>
              </a:rPr>
              <a:t> };</a:t>
            </a:r>
          </a:p>
        </p:txBody>
      </p:sp>
      <p:pic>
        <p:nvPicPr>
          <p:cNvPr id="4" name="Picture 2" descr="Fichier:Unofficial JavaScript logo 2.svg — Wikipédia">
            <a:extLst>
              <a:ext uri="{FF2B5EF4-FFF2-40B4-BE49-F238E27FC236}">
                <a16:creationId xmlns:a16="http://schemas.microsoft.com/office/drawing/2014/main" id="{D6DEB7FE-EA31-4711-9A9F-C4423F1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432" y="93306"/>
            <a:ext cx="620486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1F7517-EEF3-4094-BE76-0D3ECF12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909B-2046-43FF-8D36-4FE1C933A07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96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833</Words>
  <Application>Microsoft Office PowerPoint</Application>
  <PresentationFormat>Grand écran</PresentationFormat>
  <Paragraphs>178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Roboto</vt:lpstr>
      <vt:lpstr>Roboto Mono</vt:lpstr>
      <vt:lpstr>Office Theme</vt:lpstr>
      <vt:lpstr>Langage</vt:lpstr>
      <vt:lpstr>Types primitifs</vt:lpstr>
      <vt:lpstr>Déclarer des variables</vt:lpstr>
      <vt:lpstr>Utiliser la console</vt:lpstr>
      <vt:lpstr>Comparaisons</vt:lpstr>
      <vt:lpstr>Tableaux</vt:lpstr>
      <vt:lpstr>Fonctions</vt:lpstr>
      <vt:lpstr>Fonctions</vt:lpstr>
      <vt:lpstr>Objets</vt:lpstr>
      <vt:lpstr>Classes</vt:lpstr>
      <vt:lpstr>Divers</vt:lpstr>
      <vt:lpstr>Quelques conseils…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Vigneron Jean-Baptiste</dc:creator>
  <cp:lastModifiedBy>Jean-Baptiste Vigneron</cp:lastModifiedBy>
  <cp:revision>1</cp:revision>
  <dcterms:created xsi:type="dcterms:W3CDTF">2020-04-22T08:20:37Z</dcterms:created>
  <dcterms:modified xsi:type="dcterms:W3CDTF">2020-09-01T12:34:38Z</dcterms:modified>
</cp:coreProperties>
</file>