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"/>
  </p:notesMasterIdLst>
  <p:sldIdLst>
    <p:sldId id="257" r:id="rId2"/>
    <p:sldId id="274" r:id="rId3"/>
    <p:sldId id="283" r:id="rId4"/>
    <p:sldId id="284" r:id="rId5"/>
    <p:sldId id="28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022"/>
    <a:srgbClr val="1C1333"/>
    <a:srgbClr val="140D29"/>
    <a:srgbClr val="090612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5B7092-660C-44A3-98FF-CED6FD1DC657}" v="1" dt="2020-09-01T12:29:36.392"/>
    <p1510:client id="{7097A858-34CE-4E2E-8E3B-0B64F15BD28D}" v="1658" dt="2020-04-22T09:03:17.208"/>
    <p1510:client id="{A14C1131-885D-47DE-A958-BB73628934B4}" v="2354" dt="2020-04-22T17:33:32.349"/>
    <p1510:client id="{80DF332F-ACCE-41D1-8BF0-35F33EC30932}" v="2700" dt="2020-04-22T16:45:33.576"/>
    <p1510:client id="{02AECC69-1283-43BA-A0BE-C5772156BFF4}" v="3753" dt="2020-04-22T13:22:27.6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A04C5-41C7-42E7-B26E-D02B96902ABC}" type="datetimeFigureOut">
              <a:rPr lang="fr-FR" smtClean="0"/>
              <a:t>01/09/2020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6F709-C374-4503-86FA-AA2DE61C0C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499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790-BCF6-4A27-8CFF-D0CFEA4A7448}" type="datetime1">
              <a:rPr lang="fr-FR" smtClean="0"/>
              <a:t>01/09/2020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93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D503-5428-4AA4-8DC2-BAC4377A4725}" type="datetime1">
              <a:rPr lang="fr-FR" smtClean="0"/>
              <a:t>01/09/2020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39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5A48-7619-485C-BCD2-AC1585F5CA4F}" type="datetime1">
              <a:rPr lang="fr-FR" smtClean="0"/>
              <a:t>01/09/2020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79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4D901-BF75-4254-9596-4A5E91D18202}" type="datetime1">
              <a:rPr lang="fr-FR" smtClean="0"/>
              <a:t>01/09/2020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20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A197-7B2A-4ABF-9AC6-A02D30029074}" type="datetime1">
              <a:rPr lang="fr-FR" smtClean="0"/>
              <a:t>01/09/2020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61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94D7-EEC7-498A-BFC4-154C54D95A05}" type="datetime1">
              <a:rPr lang="fr-FR" smtClean="0"/>
              <a:t>01/09/2020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28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47A6-AC13-4D10-8529-CC64219A8F65}" type="datetime1">
              <a:rPr lang="fr-FR" smtClean="0"/>
              <a:t>01/09/2020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73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8510-EB63-47B8-BE16-F982356CF33B}" type="datetime1">
              <a:rPr lang="fr-FR" smtClean="0"/>
              <a:t>01/09/2020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70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CF80-8348-4AAB-99D0-1EC8FF8612F2}" type="datetime1">
              <a:rPr lang="fr-FR" smtClean="0"/>
              <a:t>01/09/2020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37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0BE5-1054-42A2-A699-9338D52A0D85}" type="datetime1">
              <a:rPr lang="fr-FR" smtClean="0"/>
              <a:t>01/09/2020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3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E706-3C68-4771-9051-060FD1BF3F52}" type="datetime1">
              <a:rPr lang="fr-FR" smtClean="0"/>
              <a:t>01/09/2020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79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A6F78-45AE-45B9-95E8-32E422DF9A2C}" type="datetime1">
              <a:rPr lang="fr-FR" smtClean="0"/>
              <a:t>01/09/2020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37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dom4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mozilla.org/fr/docs/Web/API/Window/sessionStorag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mozilla.org/fr/docs/Web/API/Window/localStora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scripting - Un site pour trouver les merveilles du Javascript ...">
            <a:extLst>
              <a:ext uri="{FF2B5EF4-FFF2-40B4-BE49-F238E27FC236}">
                <a16:creationId xmlns:a16="http://schemas.microsoft.com/office/drawing/2014/main" id="{3BAA3359-B204-4105-9536-423E967D4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Développement</a:t>
            </a:r>
            <a:r>
              <a:rPr lang="en-US" sz="3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côté</a:t>
            </a:r>
            <a:r>
              <a:rPr lang="en-US" sz="3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client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8A8E672-88FA-4F8B-8E02-6A0D2C1B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DOM et BOM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000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DOM : </a:t>
            </a:r>
            <a:r>
              <a:rPr lang="fr-FR" sz="2000" i="1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Document Object Model</a:t>
            </a:r>
          </a:p>
          <a:p>
            <a:pPr lvl="1"/>
            <a:r>
              <a:rPr lang="fr-FR" sz="1800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C’est l’API permettant d’accéder à une page HTML et à son contenu (div, input, image, label…)</a:t>
            </a:r>
          </a:p>
          <a:p>
            <a:pPr lvl="1"/>
            <a:r>
              <a:rPr lang="fr-FR" sz="1800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Cette API est standardisée par le </a:t>
            </a:r>
            <a:r>
              <a:rPr lang="fr-FR" sz="1800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  <a:hlinkClick r:id="rId2"/>
              </a:rPr>
              <a:t>W3C</a:t>
            </a:r>
            <a:endParaRPr lang="fr-FR" sz="1800" dirty="0">
              <a:latin typeface="Helvetica" panose="020B0604020202020204" pitchFamily="34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pPr lvl="1"/>
            <a:r>
              <a:rPr lang="fr-FR" sz="1800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Les informations accessibles via l’objet </a:t>
            </a:r>
            <a:r>
              <a:rPr lang="fr-FR" sz="1800" i="1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document</a:t>
            </a:r>
            <a:r>
              <a:rPr lang="fr-FR" sz="1800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:</a:t>
            </a:r>
            <a:endParaRPr lang="fr-FR" sz="1200" dirty="0">
              <a:latin typeface="Helvetica" panose="020B0604020202020204" pitchFamily="34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pPr lvl="2"/>
            <a:r>
              <a:rPr lang="fr-FR" sz="1200" dirty="0" err="1">
                <a:latin typeface="Consolas" panose="020B0609020204030204" pitchFamily="49" charset="0"/>
                <a:ea typeface="Roboto Mono" pitchFamily="2" charset="0"/>
              </a:rPr>
              <a:t>document.querySelector</a:t>
            </a:r>
            <a:r>
              <a:rPr lang="fr-FR" sz="1200" dirty="0">
                <a:latin typeface="Consolas" panose="020B0609020204030204" pitchFamily="49" charset="0"/>
                <a:ea typeface="Roboto Mono" pitchFamily="2" charset="0"/>
              </a:rPr>
              <a:t>(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ea typeface="Roboto Mono" pitchFamily="2" charset="0"/>
              </a:rPr>
              <a:t>'#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  <a:ea typeface="Roboto Mono" pitchFamily="2" charset="0"/>
              </a:rPr>
              <a:t>firstName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ea typeface="Roboto Mono" pitchFamily="2" charset="0"/>
              </a:rPr>
              <a:t>’</a:t>
            </a:r>
            <a:r>
              <a:rPr lang="fr-FR" sz="1200" dirty="0">
                <a:latin typeface="Consolas" panose="020B0609020204030204" pitchFamily="49" charset="0"/>
                <a:ea typeface="Roboto Mono" pitchFamily="2" charset="0"/>
              </a:rPr>
              <a:t>); </a:t>
            </a:r>
            <a:r>
              <a:rPr lang="fr-FR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Roboto Mono" pitchFamily="2" charset="0"/>
              </a:rPr>
              <a:t>// Fonctionne avec les sélecteurs CSS</a:t>
            </a:r>
            <a:endParaRPr lang="fr-FR" sz="1200" dirty="0">
              <a:latin typeface="Consolas" panose="020B0609020204030204" pitchFamily="49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pPr lvl="2"/>
            <a:r>
              <a:rPr lang="fr-FR" sz="1200" dirty="0" err="1">
                <a:latin typeface="Consolas" panose="020B0609020204030204" pitchFamily="49" charset="0"/>
                <a:ea typeface="Roboto Mono" pitchFamily="2" charset="0"/>
              </a:rPr>
              <a:t>document.getElementById</a:t>
            </a:r>
            <a:r>
              <a:rPr lang="fr-FR" sz="1200" dirty="0">
                <a:latin typeface="Consolas" panose="020B0609020204030204" pitchFamily="49" charset="0"/>
                <a:ea typeface="Roboto Mono" pitchFamily="2" charset="0"/>
              </a:rPr>
              <a:t>(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ea typeface="Roboto Mono" pitchFamily="2" charset="0"/>
              </a:rPr>
              <a:t>‘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  <a:ea typeface="Roboto Mono" pitchFamily="2" charset="0"/>
              </a:rPr>
              <a:t>firstName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ea typeface="Roboto Mono" pitchFamily="2" charset="0"/>
              </a:rPr>
              <a:t>’</a:t>
            </a:r>
            <a:r>
              <a:rPr lang="fr-FR" sz="1200" dirty="0">
                <a:latin typeface="Consolas" panose="020B0609020204030204" pitchFamily="49" charset="0"/>
                <a:ea typeface="Roboto Mono" pitchFamily="2" charset="0"/>
              </a:rPr>
              <a:t>); </a:t>
            </a:r>
            <a:r>
              <a:rPr lang="fr-FR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Roboto Mono" pitchFamily="2" charset="0"/>
              </a:rPr>
              <a:t>// L’élément UNIQUE dont l’id est « </a:t>
            </a:r>
            <a:r>
              <a:rPr lang="fr-FR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Roboto Mono" pitchFamily="2" charset="0"/>
              </a:rPr>
              <a:t>firstName</a:t>
            </a:r>
            <a:r>
              <a:rPr lang="fr-FR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Roboto Mono" pitchFamily="2" charset="0"/>
              </a:rPr>
              <a:t> »</a:t>
            </a:r>
          </a:p>
          <a:p>
            <a:pPr lvl="2"/>
            <a:r>
              <a:rPr lang="fr-FR" sz="1200" dirty="0" err="1">
                <a:latin typeface="Consolas" panose="020B0609020204030204" pitchFamily="49" charset="0"/>
                <a:ea typeface="Roboto Mono" pitchFamily="2" charset="0"/>
              </a:rPr>
              <a:t>document.getElementsByName</a:t>
            </a:r>
            <a:r>
              <a:rPr lang="fr-FR" sz="1200" dirty="0">
                <a:latin typeface="Consolas" panose="020B0609020204030204" pitchFamily="49" charset="0"/>
                <a:ea typeface="Roboto Mono" pitchFamily="2" charset="0"/>
              </a:rPr>
              <a:t>(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ea typeface="Roboto Mono" pitchFamily="2" charset="0"/>
              </a:rPr>
              <a:t>‘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  <a:ea typeface="Roboto Mono" pitchFamily="2" charset="0"/>
              </a:rPr>
              <a:t>firstName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ea typeface="Roboto Mono" pitchFamily="2" charset="0"/>
              </a:rPr>
              <a:t>’</a:t>
            </a:r>
            <a:r>
              <a:rPr lang="fr-FR" sz="1200" dirty="0">
                <a:latin typeface="Consolas" panose="020B0609020204030204" pitchFamily="49" charset="0"/>
                <a:ea typeface="Roboto Mono" pitchFamily="2" charset="0"/>
              </a:rPr>
              <a:t>); </a:t>
            </a:r>
            <a:r>
              <a:rPr lang="fr-FR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Roboto Mono" pitchFamily="2" charset="0"/>
              </a:rPr>
              <a:t>// Les éléments dont le </a:t>
            </a:r>
            <a:r>
              <a:rPr lang="fr-FR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Roboto Mono" pitchFamily="2" charset="0"/>
              </a:rPr>
              <a:t>name</a:t>
            </a:r>
            <a:r>
              <a:rPr lang="fr-FR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Roboto Mono" pitchFamily="2" charset="0"/>
              </a:rPr>
              <a:t> est « </a:t>
            </a:r>
            <a:r>
              <a:rPr lang="fr-FR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Roboto Mono" pitchFamily="2" charset="0"/>
              </a:rPr>
              <a:t>firstName</a:t>
            </a:r>
            <a:r>
              <a:rPr lang="fr-FR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Roboto Mono" pitchFamily="2" charset="0"/>
              </a:rPr>
              <a:t> »</a:t>
            </a:r>
          </a:p>
          <a:p>
            <a:pPr lvl="2"/>
            <a:r>
              <a:rPr lang="fr-FR" sz="1200" dirty="0" err="1">
                <a:latin typeface="Consolas" panose="020B0609020204030204" pitchFamily="49" charset="0"/>
                <a:ea typeface="Roboto Mono" pitchFamily="2" charset="0"/>
              </a:rPr>
              <a:t>document.getElementsByClassName</a:t>
            </a:r>
            <a:r>
              <a:rPr lang="fr-FR" sz="1200" dirty="0">
                <a:latin typeface="Consolas" panose="020B0609020204030204" pitchFamily="49" charset="0"/>
                <a:ea typeface="Roboto Mono" pitchFamily="2" charset="0"/>
              </a:rPr>
              <a:t>(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ea typeface="Roboto Mono" pitchFamily="2" charset="0"/>
              </a:rPr>
              <a:t>‘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  <a:ea typeface="Roboto Mono" pitchFamily="2" charset="0"/>
              </a:rPr>
              <a:t>red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ea typeface="Roboto Mono" pitchFamily="2" charset="0"/>
              </a:rPr>
              <a:t>’</a:t>
            </a:r>
            <a:r>
              <a:rPr lang="fr-FR" sz="1200" dirty="0">
                <a:latin typeface="Consolas" panose="020B0609020204030204" pitchFamily="49" charset="0"/>
                <a:ea typeface="Roboto Mono" pitchFamily="2" charset="0"/>
              </a:rPr>
              <a:t>); </a:t>
            </a:r>
            <a:r>
              <a:rPr lang="fr-FR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Roboto Mono" pitchFamily="2" charset="0"/>
              </a:rPr>
              <a:t>// Les éléments comportant la classe CSS « </a:t>
            </a:r>
            <a:r>
              <a:rPr lang="fr-FR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Roboto Mono" pitchFamily="2" charset="0"/>
              </a:rPr>
              <a:t>red</a:t>
            </a:r>
            <a:r>
              <a:rPr lang="fr-FR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Roboto Mono" pitchFamily="2" charset="0"/>
              </a:rPr>
              <a:t> »</a:t>
            </a:r>
          </a:p>
          <a:p>
            <a:pPr lvl="1"/>
            <a:endParaRPr lang="fr-FR" sz="1800" dirty="0">
              <a:latin typeface="Helvetica" panose="020B0604020202020204" pitchFamily="34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r>
              <a:rPr lang="fr-FR" sz="2000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BOM : </a:t>
            </a:r>
            <a:r>
              <a:rPr lang="fr-FR" sz="2000" i="1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Browser Object Model</a:t>
            </a:r>
          </a:p>
          <a:p>
            <a:pPr lvl="1"/>
            <a:r>
              <a:rPr lang="fr-FR" sz="1800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API permettant de récupérer des informations sur le navigateur et l’écran</a:t>
            </a:r>
          </a:p>
          <a:p>
            <a:pPr lvl="1"/>
            <a:r>
              <a:rPr lang="fr-FR" sz="1800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Objets : </a:t>
            </a:r>
            <a:r>
              <a:rPr lang="fr-FR" sz="1800" i="1" dirty="0" err="1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navigator</a:t>
            </a:r>
            <a:r>
              <a:rPr lang="fr-FR" sz="1800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, </a:t>
            </a:r>
            <a:r>
              <a:rPr lang="fr-FR" sz="1800" i="1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screen</a:t>
            </a:r>
            <a:r>
              <a:rPr lang="fr-FR" sz="1800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, </a:t>
            </a:r>
            <a:r>
              <a:rPr lang="fr-FR" sz="1800" i="1" dirty="0" err="1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history</a:t>
            </a:r>
            <a:r>
              <a:rPr lang="fr-FR" sz="1800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, </a:t>
            </a:r>
            <a:r>
              <a:rPr lang="fr-FR" sz="1800" i="1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location</a:t>
            </a:r>
            <a:r>
              <a:rPr lang="fr-FR" sz="1800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etc.</a:t>
            </a:r>
            <a:endParaRPr lang="fr-FR" sz="1400" dirty="0">
              <a:latin typeface="Helvetica" panose="020B0604020202020204" pitchFamily="34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pPr lvl="2"/>
            <a:r>
              <a:rPr lang="fr-FR" sz="1200" dirty="0" err="1">
                <a:latin typeface="Consolas" panose="020B0609020204030204" pitchFamily="49" charset="0"/>
                <a:ea typeface="Roboto Mono" pitchFamily="2" charset="0"/>
              </a:rPr>
              <a:t>navigator.userAgent</a:t>
            </a:r>
            <a:r>
              <a:rPr lang="fr-FR" sz="1200" dirty="0">
                <a:latin typeface="Consolas" panose="020B0609020204030204" pitchFamily="49" charset="0"/>
                <a:ea typeface="Roboto Mono" pitchFamily="2" charset="0"/>
              </a:rPr>
              <a:t> </a:t>
            </a:r>
            <a:r>
              <a:rPr lang="fr-FR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Roboto Mono" pitchFamily="2" charset="0"/>
              </a:rPr>
              <a:t>// Infos sur le navigateur et l’OS de l’internaute</a:t>
            </a:r>
          </a:p>
          <a:p>
            <a:pPr lvl="2"/>
            <a:r>
              <a:rPr lang="fr-FR" sz="1200" dirty="0" err="1">
                <a:latin typeface="Consolas" panose="020B0609020204030204" pitchFamily="49" charset="0"/>
                <a:ea typeface="Roboto Mono" pitchFamily="2" charset="0"/>
              </a:rPr>
              <a:t>screen.width</a:t>
            </a:r>
            <a:r>
              <a:rPr lang="fr-FR" sz="1200" dirty="0">
                <a:latin typeface="Consolas" panose="020B0609020204030204" pitchFamily="49" charset="0"/>
                <a:ea typeface="Roboto Mono" pitchFamily="2" charset="0"/>
              </a:rPr>
              <a:t> </a:t>
            </a:r>
            <a:r>
              <a:rPr lang="fr-FR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Roboto Mono" pitchFamily="2" charset="0"/>
              </a:rPr>
              <a:t>// Largeur de l’écran</a:t>
            </a:r>
          </a:p>
          <a:p>
            <a:pPr lvl="2"/>
            <a:r>
              <a:rPr lang="fr-FR" sz="1200" dirty="0" err="1">
                <a:latin typeface="Consolas" panose="020B0609020204030204" pitchFamily="49" charset="0"/>
                <a:ea typeface="Roboto Mono" pitchFamily="2" charset="0"/>
              </a:rPr>
              <a:t>location.href</a:t>
            </a:r>
            <a:r>
              <a:rPr lang="fr-FR" sz="1200" dirty="0">
                <a:latin typeface="Consolas" panose="020B0609020204030204" pitchFamily="49" charset="0"/>
                <a:ea typeface="Roboto Mono" pitchFamily="2" charset="0"/>
              </a:rPr>
              <a:t> </a:t>
            </a:r>
            <a:r>
              <a:rPr lang="fr-FR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Roboto Mono" pitchFamily="2" charset="0"/>
              </a:rPr>
              <a:t>// Récupérer ou changer l’adresse actuelle</a:t>
            </a:r>
          </a:p>
        </p:txBody>
      </p:sp>
    </p:spTree>
    <p:extLst>
      <p:ext uri="{BB962C8B-B14F-4D97-AF65-F5344CB8AC3E}">
        <p14:creationId xmlns:p14="http://schemas.microsoft.com/office/powerpoint/2010/main" val="25629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959A3-FFB0-4ED0-AE12-E1DCEE19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Stockage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F00831-EB18-46E9-8210-610B2301F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4501" cy="4351338"/>
          </a:xfrm>
        </p:spPr>
        <p:txBody>
          <a:bodyPr>
            <a:noAutofit/>
          </a:bodyPr>
          <a:lstStyle/>
          <a:p>
            <a:r>
              <a:rPr lang="fr-FR" sz="2400" dirty="0">
                <a:latin typeface="Helvetica" panose="020B0604020202020204" pitchFamily="34" charset="0"/>
                <a:cs typeface="Helvetica" panose="020B0604020202020204" pitchFamily="34" charset="0"/>
              </a:rPr>
              <a:t>Il existe plusieurs manières de stocker des informations sur le navigateur</a:t>
            </a:r>
          </a:p>
          <a:p>
            <a:pPr lvl="1"/>
            <a:r>
              <a:rPr lang="fr-FR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SessionStorage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 : pour du stockage temporaire</a:t>
            </a:r>
          </a:p>
          <a:p>
            <a:pPr lvl="1"/>
            <a:r>
              <a:rPr lang="fr-FR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LocalStorage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 : pour du stockage permanent</a:t>
            </a:r>
          </a:p>
          <a:p>
            <a:pPr lvl="1"/>
            <a:r>
              <a:rPr lang="fr-FR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IndexedDB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 : base de données NoSQL locale</a:t>
            </a:r>
          </a:p>
          <a:p>
            <a:pPr lvl="1"/>
            <a:r>
              <a:rPr lang="fr-FR" sz="2000" i="1" strike="sngStrike" dirty="0" err="1">
                <a:latin typeface="Helvetica" panose="020B0604020202020204" pitchFamily="34" charset="0"/>
                <a:cs typeface="Helvetica" panose="020B0604020202020204" pitchFamily="34" charset="0"/>
              </a:rPr>
              <a:t>WebSQL</a:t>
            </a:r>
            <a:r>
              <a:rPr lang="fr-FR" sz="2000" i="1" strike="sngStrike" dirty="0">
                <a:latin typeface="Helvetica" panose="020B0604020202020204" pitchFamily="34" charset="0"/>
                <a:cs typeface="Helvetica" panose="020B0604020202020204" pitchFamily="34" charset="0"/>
              </a:rPr>
              <a:t> : aujourd’hui, déprécié et n’est plus supporté par iOS</a:t>
            </a:r>
          </a:p>
          <a:p>
            <a:pPr lvl="1"/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Cookies : à une époque c’était le seul moyen, mais ce n’est pas le plus pratique</a:t>
            </a:r>
          </a:p>
          <a:p>
            <a:pPr marL="457200" lvl="1" indent="0">
              <a:buNone/>
            </a:pPr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1" indent="0">
              <a:buNone/>
            </a:pPr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1" indent="0">
              <a:buNone/>
            </a:pPr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fr-FR" sz="2400">
                <a:latin typeface="Helvetica" panose="020B0604020202020204" pitchFamily="34" charset="0"/>
                <a:cs typeface="Helvetica" panose="020B0604020202020204" pitchFamily="34" charset="0"/>
              </a:rPr>
              <a:t>Nous allons voir les </a:t>
            </a:r>
            <a:r>
              <a:rPr lang="fr-FR" sz="2400" dirty="0">
                <a:latin typeface="Helvetica" panose="020B0604020202020204" pitchFamily="34" charset="0"/>
                <a:cs typeface="Helvetica" panose="020B0604020202020204" pitchFamily="34" charset="0"/>
              </a:rPr>
              <a:t>2 premiers en détails.</a:t>
            </a:r>
          </a:p>
          <a:p>
            <a:pPr lvl="2"/>
            <a:endParaRPr lang="fr-FR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2"/>
            <a:endParaRPr lang="fr-FR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2"/>
            <a:endParaRPr lang="fr-FR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2"/>
            <a:endParaRPr lang="fr-FR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2" descr="Fichier:Unofficial JavaScript logo 2.svg — Wikipédia">
            <a:extLst>
              <a:ext uri="{FF2B5EF4-FFF2-40B4-BE49-F238E27FC236}">
                <a16:creationId xmlns:a16="http://schemas.microsoft.com/office/drawing/2014/main" id="{D6DEB7FE-EA31-4711-9A9F-C4423F1AE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432" y="93306"/>
            <a:ext cx="620486" cy="62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EBDD7D-2CC9-4B49-80DA-5D3F4D9D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405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959A3-FFB0-4ED0-AE12-E1DCEE19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 err="1">
                <a:latin typeface="Helvetica" panose="020B0604020202020204" pitchFamily="34" charset="0"/>
                <a:cs typeface="Helvetica" panose="020B0604020202020204" pitchFamily="34" charset="0"/>
              </a:rPr>
              <a:t>SessionStorage</a:t>
            </a:r>
            <a:endParaRPr lang="fr-FR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F00831-EB18-46E9-8210-610B2301F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4501" cy="4351338"/>
          </a:xfrm>
        </p:spPr>
        <p:txBody>
          <a:bodyPr>
            <a:noAutofit/>
          </a:bodyPr>
          <a:lstStyle/>
          <a:p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Permet de stocker des informations </a:t>
            </a:r>
            <a:r>
              <a:rPr lang="fr-FR" sz="2000" u="sng" dirty="0">
                <a:latin typeface="Helvetica" panose="020B0604020202020204" pitchFamily="34" charset="0"/>
                <a:cs typeface="Helvetica" panose="020B0604020202020204" pitchFamily="34" charset="0"/>
              </a:rPr>
              <a:t>temporaires</a:t>
            </a:r>
          </a:p>
          <a:p>
            <a:pPr lvl="1"/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Si votre site est ouvert dans plusieurs onglets, les données ne sont pas partagées</a:t>
            </a:r>
          </a:p>
          <a:p>
            <a:pPr lvl="1"/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Les données sont supprimées lors de la fermeture de l’onglet</a:t>
            </a:r>
          </a:p>
          <a:p>
            <a:pPr marL="457200" lvl="1" indent="0">
              <a:buNone/>
            </a:pPr>
            <a:endParaRPr lang="fr-FR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Pour ajouter ou modifier une donnée :	</a:t>
            </a:r>
            <a:r>
              <a:rPr lang="fr-FR" sz="1800" dirty="0" err="1">
                <a:latin typeface="Helvetica" panose="020B0604020202020204" pitchFamily="34" charset="0"/>
                <a:cs typeface="Helvetica" panose="020B0604020202020204" pitchFamily="34" charset="0"/>
              </a:rPr>
              <a:t>sessionStorage.setItem</a:t>
            </a:r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fr-FR" sz="18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‘key’</a:t>
            </a:r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fr-FR" sz="18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‘value’</a:t>
            </a:r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pPr lvl="1"/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Pour récupérer une donnée stockée : </a:t>
            </a:r>
            <a:r>
              <a:rPr lang="fr-FR" sz="1800" dirty="0" err="1">
                <a:latin typeface="Helvetica" panose="020B0604020202020204" pitchFamily="34" charset="0"/>
                <a:cs typeface="Helvetica" panose="020B0604020202020204" pitchFamily="34" charset="0"/>
              </a:rPr>
              <a:t>sessionStorage.getItem</a:t>
            </a:r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fr-FR" sz="18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‘key’</a:t>
            </a:r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pPr marL="457200" lvl="1" indent="0">
              <a:buNone/>
            </a:pPr>
            <a:endParaRPr lang="fr-FR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fr-FR" sz="1800" u="sng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/!\</a:t>
            </a:r>
            <a:r>
              <a:rPr lang="fr-FR" sz="18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Les données stockées sont des chaînes de caractères</a:t>
            </a:r>
          </a:p>
          <a:p>
            <a:pPr lvl="1"/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Pour stocker des objets ou des tableaux, il vous faudra convertir la valeur en JSON</a:t>
            </a:r>
          </a:p>
          <a:p>
            <a:endParaRPr lang="fr-FR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fr-FR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fr-FR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Plus d’informations sur : 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https://developer.mozilla.org/fr/docs/Web/API/Window/sessionStorage</a:t>
            </a:r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2" descr="Fichier:Unofficial JavaScript logo 2.svg — Wikipédia">
            <a:extLst>
              <a:ext uri="{FF2B5EF4-FFF2-40B4-BE49-F238E27FC236}">
                <a16:creationId xmlns:a16="http://schemas.microsoft.com/office/drawing/2014/main" id="{D6DEB7FE-EA31-4711-9A9F-C4423F1AE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432" y="93306"/>
            <a:ext cx="620486" cy="62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EBDD7D-2CC9-4B49-80DA-5D3F4D9D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363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959A3-FFB0-4ED0-AE12-E1DCEE19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 err="1">
                <a:latin typeface="Helvetica" panose="020B0604020202020204" pitchFamily="34" charset="0"/>
                <a:cs typeface="Helvetica" panose="020B0604020202020204" pitchFamily="34" charset="0"/>
              </a:rPr>
              <a:t>LocalStorage</a:t>
            </a:r>
            <a:endParaRPr lang="fr-FR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F00831-EB18-46E9-8210-610B2301F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4501" cy="4351338"/>
          </a:xfrm>
        </p:spPr>
        <p:txBody>
          <a:bodyPr>
            <a:noAutofit/>
          </a:bodyPr>
          <a:lstStyle/>
          <a:p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Permet de stocker des informations </a:t>
            </a:r>
            <a:r>
              <a:rPr lang="fr-FR" sz="2000" u="sng" dirty="0">
                <a:latin typeface="Helvetica" panose="020B0604020202020204" pitchFamily="34" charset="0"/>
                <a:cs typeface="Helvetica" panose="020B0604020202020204" pitchFamily="34" charset="0"/>
              </a:rPr>
              <a:t>permanentes</a:t>
            </a:r>
          </a:p>
          <a:p>
            <a:pPr lvl="1"/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Les données sont partagées entre tous les onglets du site</a:t>
            </a:r>
          </a:p>
          <a:p>
            <a:pPr lvl="1"/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Les données restent conservées même après la fermeture du navigateur</a:t>
            </a:r>
          </a:p>
          <a:p>
            <a:pPr lvl="1"/>
            <a:endParaRPr lang="fr-FR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Pour ajouter ou modifier une donnée :	</a:t>
            </a:r>
            <a:r>
              <a:rPr lang="fr-FR" sz="1800" dirty="0" err="1">
                <a:latin typeface="Helvetica" panose="020B0604020202020204" pitchFamily="34" charset="0"/>
                <a:cs typeface="Helvetica" panose="020B0604020202020204" pitchFamily="34" charset="0"/>
              </a:rPr>
              <a:t>localStorage.setItem</a:t>
            </a:r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fr-FR" sz="18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‘key’</a:t>
            </a:r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fr-FR" sz="18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‘value’</a:t>
            </a:r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pPr lvl="1"/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Pour récupérer une donnée stockée : </a:t>
            </a:r>
            <a:r>
              <a:rPr lang="fr-FR" sz="1800" dirty="0" err="1">
                <a:latin typeface="Helvetica" panose="020B0604020202020204" pitchFamily="34" charset="0"/>
                <a:cs typeface="Helvetica" panose="020B0604020202020204" pitchFamily="34" charset="0"/>
              </a:rPr>
              <a:t>localStorage.getItem</a:t>
            </a:r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fr-FR" sz="18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‘key’</a:t>
            </a:r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pPr lvl="1"/>
            <a:endParaRPr lang="fr-FR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fr-FR" sz="1800" u="sng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/!\</a:t>
            </a:r>
            <a:r>
              <a:rPr lang="fr-FR" sz="18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Les données stockées sont des chaînes de caractères</a:t>
            </a:r>
          </a:p>
          <a:p>
            <a:pPr lvl="1"/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Pour stocker des objets ou des tableaux, il vous faudra convertir la valeur en JSON</a:t>
            </a:r>
          </a:p>
          <a:p>
            <a:endParaRPr lang="fr-FR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fr-FR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fr-FR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Plus d’informations sur : 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https://developer.mozilla.org/fr/docs/Web/API/Window/localStorage</a:t>
            </a:r>
            <a:endParaRPr lang="fr-FR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2" descr="Fichier:Unofficial JavaScript logo 2.svg — Wikipédia">
            <a:extLst>
              <a:ext uri="{FF2B5EF4-FFF2-40B4-BE49-F238E27FC236}">
                <a16:creationId xmlns:a16="http://schemas.microsoft.com/office/drawing/2014/main" id="{D6DEB7FE-EA31-4711-9A9F-C4423F1AE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432" y="93306"/>
            <a:ext cx="620486" cy="62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EBDD7D-2CC9-4B49-80DA-5D3F4D9D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928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453</Words>
  <Application>Microsoft Office PowerPoint</Application>
  <PresentationFormat>Grand écran</PresentationFormat>
  <Paragraphs>63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Helvetica</vt:lpstr>
      <vt:lpstr>Roboto</vt:lpstr>
      <vt:lpstr>Roboto Mono</vt:lpstr>
      <vt:lpstr>Office Theme</vt:lpstr>
      <vt:lpstr>Développement côté client</vt:lpstr>
      <vt:lpstr>DOM et BOM</vt:lpstr>
      <vt:lpstr>Stockage de données</vt:lpstr>
      <vt:lpstr>SessionStorage</vt:lpstr>
      <vt:lpstr>LocalStorage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Vigneron Jean-Baptiste</dc:creator>
  <cp:lastModifiedBy>Jean-Baptiste Vigneron</cp:lastModifiedBy>
  <cp:revision>1</cp:revision>
  <dcterms:created xsi:type="dcterms:W3CDTF">2020-04-22T08:20:37Z</dcterms:created>
  <dcterms:modified xsi:type="dcterms:W3CDTF">2020-09-01T12:29:36Z</dcterms:modified>
</cp:coreProperties>
</file>