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9" r:id="rId3"/>
    <p:sldId id="260" r:id="rId4"/>
    <p:sldId id="277" r:id="rId5"/>
    <p:sldId id="261" r:id="rId6"/>
    <p:sldId id="296" r:id="rId7"/>
    <p:sldId id="295" r:id="rId8"/>
    <p:sldId id="297" r:id="rId9"/>
    <p:sldId id="298" r:id="rId10"/>
    <p:sldId id="299" r:id="rId11"/>
    <p:sldId id="300" r:id="rId12"/>
    <p:sldId id="315" r:id="rId13"/>
    <p:sldId id="316" r:id="rId14"/>
    <p:sldId id="275" r:id="rId15"/>
    <p:sldId id="256" r:id="rId16"/>
    <p:sldId id="278" r:id="rId17"/>
    <p:sldId id="284" r:id="rId18"/>
    <p:sldId id="279" r:id="rId19"/>
    <p:sldId id="280" r:id="rId20"/>
    <p:sldId id="281" r:id="rId21"/>
    <p:sldId id="282" r:id="rId22"/>
    <p:sldId id="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559A-3ACA-AE64-06A0-517A25969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14C13-51A5-FBCC-5FDF-BDC80B8BD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45F58-09F4-F1C9-25FE-ADB502CE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506D-AB89-EE40-B874-2D2226428E40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98B46-6859-B2F8-579A-81E2FFFD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207-0DA6-2096-0CBB-DBF331A63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E793-3C2C-5245-A705-3388CEA08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8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3D140-1392-4175-8996-5381ABB0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9014C-A842-9A5A-0CF6-35877E102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7A298-B93C-5A7F-DDE4-223E9B202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506D-AB89-EE40-B874-2D2226428E40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4DDFE-2C8C-527C-3758-3B9D30D4E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43159-AD00-8BBF-E291-10CD8DEC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E793-3C2C-5245-A705-3388CEA08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4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6DE0D-014D-3FA9-A792-5A96F03CE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DB2F2-142C-528B-F1EB-5D7D41C23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3774F-043A-1D98-0884-CCA79D61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506D-AB89-EE40-B874-2D2226428E40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64D9E-2CDE-370C-75F1-74A4A339C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ABA05-D994-ABDF-C1A4-915E38FE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E793-3C2C-5245-A705-3388CEA08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00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448F-86FB-BAC8-E509-A1718D4D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AB4A-4581-C3AF-7402-07D8DC689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13342-51FD-8302-9A4F-5A978ECC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506D-AB89-EE40-B874-2D2226428E40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DF4B9-1B87-5092-B9B6-8FF55223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CC366-B21F-8940-0982-4492134D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E793-3C2C-5245-A705-3388CEA08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5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250F-310A-C23B-CD51-7F18411EB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8446E-4E44-479E-6952-86ACF4870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EF849-40EC-0FCC-9355-56502052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506D-AB89-EE40-B874-2D2226428E40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F853B-2305-0FF5-49AC-86E27AD6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DF4D6-2104-E1C7-D54C-8A51BC86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E793-3C2C-5245-A705-3388CEA08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1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0DD5-FCB7-C665-B5C6-F296FD6A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061CD-FC30-09B7-B679-46E732A0E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BEAEE-1F6C-6A58-A69A-6E141756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9E218-9445-9B53-B2C6-8A678C85C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506D-AB89-EE40-B874-2D2226428E40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226B3-801A-754D-ED6B-93D8C2586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52309-275C-2F23-98E1-2BB6F0F1D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E793-3C2C-5245-A705-3388CEA08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9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7BC60-C6A1-A7F5-B46D-F5F4A011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0F240-E140-C28B-8605-FCE106CC9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83884-2BB5-FF75-0957-137CF1B1A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DD43A-3C63-99F2-3A22-A73A3E79A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8C9401-4ED7-1905-E244-BEC0A23E3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B1307-4845-E2D8-CF56-88781B92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506D-AB89-EE40-B874-2D2226428E40}" type="datetimeFigureOut">
              <a:rPr lang="en-US" smtClean="0"/>
              <a:t>7/25/22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F8635-2920-98E2-49C2-804B2C02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A5D559-A690-A82D-F2D3-77C624325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E793-3C2C-5245-A705-3388CEA08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5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A443-1B26-31E8-1D90-96414737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0AD49D-75EE-A31E-8610-E1FFD265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506D-AB89-EE40-B874-2D2226428E40}" type="datetimeFigureOut">
              <a:rPr lang="en-US" smtClean="0"/>
              <a:t>7/25/22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7E84D-236B-65DD-C227-C0AA116D5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378F3-71E9-D1EA-1A6D-928F6F4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E793-3C2C-5245-A705-3388CEA08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4F743-E558-EBB3-09D0-6F86F478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506D-AB89-EE40-B874-2D2226428E40}" type="datetimeFigureOut">
              <a:rPr lang="en-US" smtClean="0"/>
              <a:t>7/25/22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FBAD66-FCFF-31AC-21FA-32FBFC55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9BCAC-FE35-9149-14FE-8E773B1B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E793-3C2C-5245-A705-3388CEA08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4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30E31-9C56-6130-367D-87D87FBC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C7F5D-7CF6-CA57-F48E-F4B320319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747F8-A030-3337-E9EC-C586DA9F7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FEBBD-12F1-1938-86C1-F32445B62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506D-AB89-EE40-B874-2D2226428E40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7499E-F5A0-E062-623E-32049AE4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8F67B-A439-B9B2-6F20-B6BACD41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E793-3C2C-5245-A705-3388CEA08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6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8C622-C4F2-257F-B887-3E6141702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47598-D39A-97B0-19CB-9189E8805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71714-D481-59D8-EEA1-DB6E84316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47DAB-1FC4-BD46-9CF3-95AE9BCF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506D-AB89-EE40-B874-2D2226428E40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D6A93-D76C-A89A-7761-6257F5CB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04C64-9142-7D7B-4ED4-29882DB0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E793-3C2C-5245-A705-3388CEA08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7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B75682-9D38-8E2B-1C7C-E32B2C5C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CDDC1-A132-899E-A7FA-6AFD97219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E7EB5-F845-ED1C-A988-2ACB51345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6506D-AB89-EE40-B874-2D2226428E40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707B5-EBBA-C3B6-003E-0C2A61BB8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19DEC-12D4-449D-15B6-EE397E39E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1E793-3C2C-5245-A705-3388CEA08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1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5B560B-8358-A488-789E-8B576624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Thermo-Hydraulics (THM) MOOSE Module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Utah Forge Simulation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One Fracture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3958C-2DA7-3115-D1D6-36C01817D4CE}"/>
              </a:ext>
            </a:extLst>
          </p:cNvPr>
          <p:cNvSpPr txBox="1"/>
          <p:nvPr/>
        </p:nvSpPr>
        <p:spPr>
          <a:xfrm>
            <a:off x="4879298" y="5416062"/>
            <a:ext cx="340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Intern: Benjamin Willis</a:t>
            </a:r>
          </a:p>
          <a:p>
            <a:r>
              <a:rPr lang="en-US" dirty="0">
                <a:solidFill>
                  <a:schemeClr val="bg1"/>
                </a:solidFill>
              </a:rPr>
              <a:t>Mentor: Robert </a:t>
            </a:r>
            <a:r>
              <a:rPr lang="en-US" dirty="0" err="1">
                <a:solidFill>
                  <a:schemeClr val="bg1"/>
                </a:solidFill>
              </a:rPr>
              <a:t>Podgorney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147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C51A1-A82A-E7FA-BFE5-085B0525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515600" cy="1325563"/>
          </a:xfrm>
        </p:spPr>
        <p:txBody>
          <a:bodyPr/>
          <a:lstStyle/>
          <a:p>
            <a:r>
              <a:rPr lang="en-US" b="1" dirty="0"/>
              <a:t>Heat Structures for pipes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12860BE-3967-465F-71D2-C0A95782AEB1}"/>
              </a:ext>
            </a:extLst>
          </p:cNvPr>
          <p:cNvSpPr/>
          <p:nvPr/>
        </p:nvSpPr>
        <p:spPr>
          <a:xfrm>
            <a:off x="2216726" y="1669472"/>
            <a:ext cx="1870364" cy="4488873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51CA86D7-5B37-A5F6-A8ED-DE5EC3656ADF}"/>
              </a:ext>
            </a:extLst>
          </p:cNvPr>
          <p:cNvSpPr/>
          <p:nvPr/>
        </p:nvSpPr>
        <p:spPr>
          <a:xfrm>
            <a:off x="3077438" y="1898077"/>
            <a:ext cx="178377" cy="40455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A55FB4-6AB0-EE00-4F92-F0C318E8E97F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216726" y="1898076"/>
            <a:ext cx="94990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082EDED-A2FA-A91C-EB11-0988AB6B5267}"/>
              </a:ext>
            </a:extLst>
          </p:cNvPr>
          <p:cNvSpPr txBox="1"/>
          <p:nvPr/>
        </p:nvSpPr>
        <p:spPr>
          <a:xfrm>
            <a:off x="2209799" y="1414442"/>
            <a:ext cx="117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50 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0041C0-5E6D-E4C2-F6EC-029931D5E417}"/>
              </a:ext>
            </a:extLst>
          </p:cNvPr>
          <p:cNvCxnSpPr>
            <a:cxnSpLocks/>
            <a:stCxn id="7" idx="1"/>
          </p:cNvCxnSpPr>
          <p:nvPr/>
        </p:nvCxnSpPr>
        <p:spPr>
          <a:xfrm flipV="1">
            <a:off x="3166627" y="1376022"/>
            <a:ext cx="1294536" cy="52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8EC5E3-E29A-C865-A0E7-976A3DDB4093}"/>
              </a:ext>
            </a:extLst>
          </p:cNvPr>
          <p:cNvSpPr txBox="1"/>
          <p:nvPr/>
        </p:nvSpPr>
        <p:spPr>
          <a:xfrm>
            <a:off x="4461163" y="1148215"/>
            <a:ext cx="383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INNER_RADIUS = 0.09 m = pipe radius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408E09-8553-945C-75B3-C49979D145D5}"/>
              </a:ext>
            </a:extLst>
          </p:cNvPr>
          <p:cNvCxnSpPr>
            <a:cxnSpLocks/>
          </p:cNvCxnSpPr>
          <p:nvPr/>
        </p:nvCxnSpPr>
        <p:spPr>
          <a:xfrm flipV="1">
            <a:off x="3255816" y="2562964"/>
            <a:ext cx="1399311" cy="64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F789B0-19B9-6659-CA91-4614E957C084}"/>
              </a:ext>
            </a:extLst>
          </p:cNvPr>
          <p:cNvCxnSpPr>
            <a:cxnSpLocks/>
          </p:cNvCxnSpPr>
          <p:nvPr/>
        </p:nvCxnSpPr>
        <p:spPr>
          <a:xfrm flipV="1">
            <a:off x="4087090" y="2673932"/>
            <a:ext cx="568037" cy="828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C8963A-D4F7-A195-B303-41F6CABD1CAF}"/>
              </a:ext>
            </a:extLst>
          </p:cNvPr>
          <p:cNvSpPr txBox="1"/>
          <p:nvPr/>
        </p:nvSpPr>
        <p:spPr>
          <a:xfrm>
            <a:off x="4655127" y="2182026"/>
            <a:ext cx="3837710" cy="649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 BCs: based on Temperature with Elevation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2627B39F-795D-BCC1-A502-FFD9B1F62182}"/>
              </a:ext>
            </a:extLst>
          </p:cNvPr>
          <p:cNvSpPr/>
          <p:nvPr/>
        </p:nvSpPr>
        <p:spPr>
          <a:xfrm>
            <a:off x="2216725" y="5717306"/>
            <a:ext cx="1849667" cy="33309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4EBF9AC-C53D-D562-4D1B-E29844DF3C91}"/>
              </a:ext>
            </a:extLst>
          </p:cNvPr>
          <p:cNvSpPr/>
          <p:nvPr/>
        </p:nvSpPr>
        <p:spPr>
          <a:xfrm rot="10800000" flipV="1">
            <a:off x="2216726" y="5723081"/>
            <a:ext cx="1849667" cy="441039"/>
          </a:xfrm>
          <a:prstGeom prst="arc">
            <a:avLst>
              <a:gd name="adj1" fmla="val 16200000"/>
              <a:gd name="adj2" fmla="val 215417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A0469E4-F3C4-FD62-FAF9-5536AE070D3D}"/>
              </a:ext>
            </a:extLst>
          </p:cNvPr>
          <p:cNvSpPr/>
          <p:nvPr/>
        </p:nvSpPr>
        <p:spPr>
          <a:xfrm>
            <a:off x="8298873" y="3502745"/>
            <a:ext cx="2272145" cy="23414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F45C7E-EA1F-B087-8141-68813EB6FF77}"/>
              </a:ext>
            </a:extLst>
          </p:cNvPr>
          <p:cNvSpPr/>
          <p:nvPr/>
        </p:nvSpPr>
        <p:spPr>
          <a:xfrm>
            <a:off x="9168242" y="4399785"/>
            <a:ext cx="533401" cy="54733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7822E92-A2B3-B89F-5360-4C335906FD34}"/>
              </a:ext>
            </a:extLst>
          </p:cNvPr>
          <p:cNvSpPr/>
          <p:nvPr/>
        </p:nvSpPr>
        <p:spPr>
          <a:xfrm>
            <a:off x="9268689" y="4479489"/>
            <a:ext cx="332510" cy="3879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88D26F2-E4CB-A16D-D126-D7990B1304CE}"/>
              </a:ext>
            </a:extLst>
          </p:cNvPr>
          <p:cNvSpPr/>
          <p:nvPr/>
        </p:nvSpPr>
        <p:spPr>
          <a:xfrm>
            <a:off x="9296396" y="4520973"/>
            <a:ext cx="277095" cy="304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CFF0984-E9F5-139E-B4D4-A305704FC8B4}"/>
              </a:ext>
            </a:extLst>
          </p:cNvPr>
          <p:cNvSpPr/>
          <p:nvPr/>
        </p:nvSpPr>
        <p:spPr>
          <a:xfrm>
            <a:off x="9168242" y="2821078"/>
            <a:ext cx="266700" cy="886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47AD14E-F7F8-E59E-D77C-FD5F7386D127}"/>
              </a:ext>
            </a:extLst>
          </p:cNvPr>
          <p:cNvSpPr/>
          <p:nvPr/>
        </p:nvSpPr>
        <p:spPr>
          <a:xfrm>
            <a:off x="9168242" y="3068088"/>
            <a:ext cx="266700" cy="88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4D2652-0D8A-8635-A9E2-A823E2D48497}"/>
              </a:ext>
            </a:extLst>
          </p:cNvPr>
          <p:cNvSpPr/>
          <p:nvPr/>
        </p:nvSpPr>
        <p:spPr>
          <a:xfrm>
            <a:off x="9168242" y="3278363"/>
            <a:ext cx="266700" cy="8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192542-6EF2-C00E-1EE6-2B8C147D8BFC}"/>
              </a:ext>
            </a:extLst>
          </p:cNvPr>
          <p:cNvSpPr/>
          <p:nvPr/>
        </p:nvSpPr>
        <p:spPr>
          <a:xfrm>
            <a:off x="9168242" y="2568999"/>
            <a:ext cx="266700" cy="8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6CC529-7A8D-1E80-E56F-EB834EAC2541}"/>
              </a:ext>
            </a:extLst>
          </p:cNvPr>
          <p:cNvSpPr txBox="1"/>
          <p:nvPr/>
        </p:nvSpPr>
        <p:spPr>
          <a:xfrm>
            <a:off x="9434942" y="2411139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pipe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DDFA30-09DB-D77A-C906-849CC3651475}"/>
              </a:ext>
            </a:extLst>
          </p:cNvPr>
          <p:cNvSpPr txBox="1"/>
          <p:nvPr/>
        </p:nvSpPr>
        <p:spPr>
          <a:xfrm>
            <a:off x="9434942" y="2664706"/>
            <a:ext cx="118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pipe wall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AEE19D-4EA6-10D9-8C8D-5F0C37EF9CB0}"/>
              </a:ext>
            </a:extLst>
          </p:cNvPr>
          <p:cNvSpPr txBox="1"/>
          <p:nvPr/>
        </p:nvSpPr>
        <p:spPr>
          <a:xfrm>
            <a:off x="9434942" y="2895237"/>
            <a:ext cx="118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09B619-37F9-B87F-C3EF-1E56AFB64B8D}"/>
              </a:ext>
            </a:extLst>
          </p:cNvPr>
          <p:cNvSpPr txBox="1"/>
          <p:nvPr/>
        </p:nvSpPr>
        <p:spPr>
          <a:xfrm>
            <a:off x="9434942" y="3112671"/>
            <a:ext cx="118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CCFFCF-A036-3286-8D32-F03450CA988E}"/>
              </a:ext>
            </a:extLst>
          </p:cNvPr>
          <p:cNvCxnSpPr>
            <a:cxnSpLocks/>
          </p:cNvCxnSpPr>
          <p:nvPr/>
        </p:nvCxnSpPr>
        <p:spPr>
          <a:xfrm flipH="1" flipV="1">
            <a:off x="7802649" y="3601368"/>
            <a:ext cx="1555788" cy="91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9930BE6-A2E7-0356-9C8F-14630287104F}"/>
              </a:ext>
            </a:extLst>
          </p:cNvPr>
          <p:cNvCxnSpPr>
            <a:cxnSpLocks/>
          </p:cNvCxnSpPr>
          <p:nvPr/>
        </p:nvCxnSpPr>
        <p:spPr>
          <a:xfrm flipH="1">
            <a:off x="7238010" y="4673999"/>
            <a:ext cx="1991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473F935-A994-1C1E-FAAA-3FEAFC29551A}"/>
              </a:ext>
            </a:extLst>
          </p:cNvPr>
          <p:cNvCxnSpPr>
            <a:cxnSpLocks/>
          </p:cNvCxnSpPr>
          <p:nvPr/>
        </p:nvCxnSpPr>
        <p:spPr>
          <a:xfrm flipH="1">
            <a:off x="7355374" y="5057968"/>
            <a:ext cx="1562989" cy="47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B86BBDC-F1DC-0B5F-39C0-A694D4032468}"/>
              </a:ext>
            </a:extLst>
          </p:cNvPr>
          <p:cNvSpPr txBox="1"/>
          <p:nvPr/>
        </p:nvSpPr>
        <p:spPr>
          <a:xfrm>
            <a:off x="5929989" y="3295705"/>
            <a:ext cx="293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Width pipe wall = 0.00635 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49D3C5-FC79-9F65-3FCA-421EEEE9DA08}"/>
              </a:ext>
            </a:extLst>
          </p:cNvPr>
          <p:cNvSpPr txBox="1"/>
          <p:nvPr/>
        </p:nvSpPr>
        <p:spPr>
          <a:xfrm>
            <a:off x="5018745" y="4309575"/>
            <a:ext cx="293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Width cement = 0.0051 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81E141-E57D-72B0-EF1C-47149AB55F66}"/>
              </a:ext>
            </a:extLst>
          </p:cNvPr>
          <p:cNvSpPr txBox="1"/>
          <p:nvPr/>
        </p:nvSpPr>
        <p:spPr>
          <a:xfrm>
            <a:off x="5127255" y="5350388"/>
            <a:ext cx="293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Width rock = 49.95 m</a:t>
            </a:r>
          </a:p>
        </p:txBody>
      </p:sp>
    </p:spTree>
    <p:extLst>
      <p:ext uri="{BB962C8B-B14F-4D97-AF65-F5344CB8AC3E}">
        <p14:creationId xmlns:p14="http://schemas.microsoft.com/office/powerpoint/2010/main" val="3367339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C51A1-A82A-E7FA-BFE5-085B0525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515600" cy="1325563"/>
          </a:xfrm>
        </p:spPr>
        <p:txBody>
          <a:bodyPr/>
          <a:lstStyle/>
          <a:p>
            <a:r>
              <a:rPr lang="en-US" b="1" dirty="0"/>
              <a:t>Heat Structures for fractures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12860BE-3967-465F-71D2-C0A95782AEB1}"/>
              </a:ext>
            </a:extLst>
          </p:cNvPr>
          <p:cNvSpPr/>
          <p:nvPr/>
        </p:nvSpPr>
        <p:spPr>
          <a:xfrm>
            <a:off x="2216726" y="1669472"/>
            <a:ext cx="1870364" cy="4488873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51CA86D7-5B37-A5F6-A8ED-DE5EC3656ADF}"/>
              </a:ext>
            </a:extLst>
          </p:cNvPr>
          <p:cNvSpPr/>
          <p:nvPr/>
        </p:nvSpPr>
        <p:spPr>
          <a:xfrm>
            <a:off x="3077438" y="1898077"/>
            <a:ext cx="178377" cy="40455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A55FB4-6AB0-EE00-4F92-F0C318E8E97F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216726" y="1898076"/>
            <a:ext cx="94990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082EDED-A2FA-A91C-EB11-0988AB6B5267}"/>
              </a:ext>
            </a:extLst>
          </p:cNvPr>
          <p:cNvSpPr txBox="1"/>
          <p:nvPr/>
        </p:nvSpPr>
        <p:spPr>
          <a:xfrm>
            <a:off x="2209799" y="1414442"/>
            <a:ext cx="117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50 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0041C0-5E6D-E4C2-F6EC-029931D5E417}"/>
              </a:ext>
            </a:extLst>
          </p:cNvPr>
          <p:cNvCxnSpPr>
            <a:cxnSpLocks/>
            <a:stCxn id="7" idx="1"/>
          </p:cNvCxnSpPr>
          <p:nvPr/>
        </p:nvCxnSpPr>
        <p:spPr>
          <a:xfrm flipV="1">
            <a:off x="3166627" y="1376022"/>
            <a:ext cx="1294536" cy="52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8EC5E3-E29A-C865-A0E7-976A3DDB4093}"/>
              </a:ext>
            </a:extLst>
          </p:cNvPr>
          <p:cNvSpPr txBox="1"/>
          <p:nvPr/>
        </p:nvSpPr>
        <p:spPr>
          <a:xfrm>
            <a:off x="4461162" y="1148215"/>
            <a:ext cx="470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INNER_RADIUS = 0.5 m or 1 m = fracture radius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408E09-8553-945C-75B3-C49979D145D5}"/>
              </a:ext>
            </a:extLst>
          </p:cNvPr>
          <p:cNvCxnSpPr>
            <a:cxnSpLocks/>
          </p:cNvCxnSpPr>
          <p:nvPr/>
        </p:nvCxnSpPr>
        <p:spPr>
          <a:xfrm flipV="1">
            <a:off x="3255816" y="2562964"/>
            <a:ext cx="1399311" cy="64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F789B0-19B9-6659-CA91-4614E957C084}"/>
              </a:ext>
            </a:extLst>
          </p:cNvPr>
          <p:cNvCxnSpPr>
            <a:cxnSpLocks/>
          </p:cNvCxnSpPr>
          <p:nvPr/>
        </p:nvCxnSpPr>
        <p:spPr>
          <a:xfrm flipV="1">
            <a:off x="4087090" y="2673932"/>
            <a:ext cx="568037" cy="828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C8963A-D4F7-A195-B303-41F6CABD1CAF}"/>
              </a:ext>
            </a:extLst>
          </p:cNvPr>
          <p:cNvSpPr txBox="1"/>
          <p:nvPr/>
        </p:nvSpPr>
        <p:spPr>
          <a:xfrm>
            <a:off x="4655127" y="2182026"/>
            <a:ext cx="3837710" cy="649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 BCs: based on Temperature with Elevation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2627B39F-795D-BCC1-A502-FFD9B1F62182}"/>
              </a:ext>
            </a:extLst>
          </p:cNvPr>
          <p:cNvSpPr/>
          <p:nvPr/>
        </p:nvSpPr>
        <p:spPr>
          <a:xfrm>
            <a:off x="2216725" y="5717306"/>
            <a:ext cx="1849667" cy="33309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4EBF9AC-C53D-D562-4D1B-E29844DF3C91}"/>
              </a:ext>
            </a:extLst>
          </p:cNvPr>
          <p:cNvSpPr/>
          <p:nvPr/>
        </p:nvSpPr>
        <p:spPr>
          <a:xfrm rot="10800000" flipV="1">
            <a:off x="2216726" y="5723081"/>
            <a:ext cx="1849667" cy="441039"/>
          </a:xfrm>
          <a:prstGeom prst="arc">
            <a:avLst>
              <a:gd name="adj1" fmla="val 16200000"/>
              <a:gd name="adj2" fmla="val 215417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A0469E4-F3C4-FD62-FAF9-5536AE070D3D}"/>
              </a:ext>
            </a:extLst>
          </p:cNvPr>
          <p:cNvSpPr/>
          <p:nvPr/>
        </p:nvSpPr>
        <p:spPr>
          <a:xfrm>
            <a:off x="8298873" y="3502745"/>
            <a:ext cx="2272145" cy="23414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88D26F2-E4CB-A16D-D126-D7990B1304CE}"/>
              </a:ext>
            </a:extLst>
          </p:cNvPr>
          <p:cNvSpPr/>
          <p:nvPr/>
        </p:nvSpPr>
        <p:spPr>
          <a:xfrm>
            <a:off x="9296396" y="4520973"/>
            <a:ext cx="277095" cy="304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4D2652-0D8A-8635-A9E2-A823E2D48497}"/>
              </a:ext>
            </a:extLst>
          </p:cNvPr>
          <p:cNvSpPr/>
          <p:nvPr/>
        </p:nvSpPr>
        <p:spPr>
          <a:xfrm>
            <a:off x="9168242" y="3278363"/>
            <a:ext cx="266700" cy="8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192542-6EF2-C00E-1EE6-2B8C147D8BFC}"/>
              </a:ext>
            </a:extLst>
          </p:cNvPr>
          <p:cNvSpPr/>
          <p:nvPr/>
        </p:nvSpPr>
        <p:spPr>
          <a:xfrm>
            <a:off x="9168242" y="3056544"/>
            <a:ext cx="266700" cy="8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6CC529-7A8D-1E80-E56F-EB834EAC2541}"/>
              </a:ext>
            </a:extLst>
          </p:cNvPr>
          <p:cNvSpPr txBox="1"/>
          <p:nvPr/>
        </p:nvSpPr>
        <p:spPr>
          <a:xfrm>
            <a:off x="9434941" y="2886129"/>
            <a:ext cx="282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fracture (treated as a pipe)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09B619-37F9-B87F-C3EF-1E56AFB64B8D}"/>
              </a:ext>
            </a:extLst>
          </p:cNvPr>
          <p:cNvSpPr txBox="1"/>
          <p:nvPr/>
        </p:nvSpPr>
        <p:spPr>
          <a:xfrm>
            <a:off x="9434942" y="3112671"/>
            <a:ext cx="118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473F935-A994-1C1E-FAAA-3FEAFC29551A}"/>
              </a:ext>
            </a:extLst>
          </p:cNvPr>
          <p:cNvCxnSpPr>
            <a:cxnSpLocks/>
          </p:cNvCxnSpPr>
          <p:nvPr/>
        </p:nvCxnSpPr>
        <p:spPr>
          <a:xfrm flipH="1">
            <a:off x="7355374" y="5057968"/>
            <a:ext cx="1562989" cy="47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581E141-E57D-72B0-EF1C-47149AB55F66}"/>
              </a:ext>
            </a:extLst>
          </p:cNvPr>
          <p:cNvSpPr txBox="1"/>
          <p:nvPr/>
        </p:nvSpPr>
        <p:spPr>
          <a:xfrm>
            <a:off x="5127255" y="5350388"/>
            <a:ext cx="293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Width rock = 50 m</a:t>
            </a:r>
          </a:p>
        </p:txBody>
      </p:sp>
    </p:spTree>
    <p:extLst>
      <p:ext uri="{BB962C8B-B14F-4D97-AF65-F5344CB8AC3E}">
        <p14:creationId xmlns:p14="http://schemas.microsoft.com/office/powerpoint/2010/main" val="953520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C51A1-A82A-E7FA-BFE5-085B0525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2039600" cy="1325563"/>
          </a:xfrm>
        </p:spPr>
        <p:txBody>
          <a:bodyPr/>
          <a:lstStyle/>
          <a:p>
            <a:r>
              <a:rPr lang="en-US" b="1" dirty="0"/>
              <a:t>Calculating Fracture Permeability Using Darcy’s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EAE09F3-D94F-F301-D24E-8CB8CA2A0B10}"/>
                  </a:ext>
                </a:extLst>
              </p:cNvPr>
              <p:cNvSpPr txBox="1"/>
              <p:nvPr/>
            </p:nvSpPr>
            <p:spPr>
              <a:xfrm>
                <a:off x="5089483" y="1325563"/>
                <a:ext cx="1098634" cy="569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EAE09F3-D94F-F301-D24E-8CB8CA2A0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483" y="1325563"/>
                <a:ext cx="1098634" cy="569323"/>
              </a:xfrm>
              <a:prstGeom prst="rect">
                <a:avLst/>
              </a:prstGeom>
              <a:blipFill>
                <a:blip r:embed="rId2"/>
                <a:stretch>
                  <a:fillRect l="-5682" t="-2174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48A411-93CA-1AC0-73DE-57FCF8E7BD2F}"/>
                  </a:ext>
                </a:extLst>
              </p:cNvPr>
              <p:cNvSpPr txBox="1"/>
              <p:nvPr/>
            </p:nvSpPr>
            <p:spPr>
              <a:xfrm>
                <a:off x="5281587" y="2366945"/>
                <a:ext cx="714426" cy="568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48A411-93CA-1AC0-73DE-57FCF8E7B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587" y="2366945"/>
                <a:ext cx="714426" cy="568361"/>
              </a:xfrm>
              <a:prstGeom prst="rect">
                <a:avLst/>
              </a:prstGeom>
              <a:blipFill>
                <a:blip r:embed="rId3"/>
                <a:stretch>
                  <a:fillRect l="-8621" t="-6522" r="-34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3B7F72-189E-7AFE-5D55-D2B962ACEB2A}"/>
                  </a:ext>
                </a:extLst>
              </p:cNvPr>
              <p:cNvSpPr txBox="1"/>
              <p:nvPr/>
            </p:nvSpPr>
            <p:spPr>
              <a:xfrm>
                <a:off x="5071626" y="3349909"/>
                <a:ext cx="1134348" cy="572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3B7F72-189E-7AFE-5D55-D2B962ACE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626" y="3349909"/>
                <a:ext cx="1134348" cy="572786"/>
              </a:xfrm>
              <a:prstGeom prst="rect">
                <a:avLst/>
              </a:prstGeom>
              <a:blipFill>
                <a:blip r:embed="rId4"/>
                <a:stretch>
                  <a:fillRect l="-3333" t="-4444" r="-444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BE3988-6DF9-4399-88DA-70401413926D}"/>
                  </a:ext>
                </a:extLst>
              </p:cNvPr>
              <p:cNvSpPr txBox="1"/>
              <p:nvPr/>
            </p:nvSpPr>
            <p:spPr>
              <a:xfrm>
                <a:off x="5010190" y="4530136"/>
                <a:ext cx="1085810" cy="568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BE3988-6DF9-4399-88DA-70401413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90" y="4530136"/>
                <a:ext cx="1085810" cy="568361"/>
              </a:xfrm>
              <a:prstGeom prst="rect">
                <a:avLst/>
              </a:prstGeom>
              <a:blipFill>
                <a:blip r:embed="rId5"/>
                <a:stretch>
                  <a:fillRect l="-4598" t="-6522" r="-34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6700C4-B36C-A0F7-47D8-88C78EB6509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5638800" y="1894886"/>
            <a:ext cx="0" cy="47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233B68-1FEF-444C-3872-AA1996F54290}"/>
              </a:ext>
            </a:extLst>
          </p:cNvPr>
          <p:cNvCxnSpPr/>
          <p:nvPr/>
        </p:nvCxnSpPr>
        <p:spPr>
          <a:xfrm>
            <a:off x="5638800" y="2782317"/>
            <a:ext cx="0" cy="47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066A51-E263-909A-69E9-485250D740F6}"/>
              </a:ext>
            </a:extLst>
          </p:cNvPr>
          <p:cNvCxnSpPr/>
          <p:nvPr/>
        </p:nvCxnSpPr>
        <p:spPr>
          <a:xfrm>
            <a:off x="5638800" y="3990386"/>
            <a:ext cx="0" cy="47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706F29F-17F1-1D44-77E5-E318816E6E8F}"/>
              </a:ext>
            </a:extLst>
          </p:cNvPr>
          <p:cNvSpPr txBox="1"/>
          <p:nvPr/>
        </p:nvSpPr>
        <p:spPr>
          <a:xfrm>
            <a:off x="6386949" y="1474545"/>
            <a:ext cx="122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Equation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30FC83-F79E-17D8-1139-FE99A7CD389F}"/>
              </a:ext>
            </a:extLst>
          </p:cNvPr>
          <p:cNvSpPr txBox="1"/>
          <p:nvPr/>
        </p:nvSpPr>
        <p:spPr>
          <a:xfrm>
            <a:off x="6386949" y="3429000"/>
            <a:ext cx="19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Equations 1 and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49F662-4635-7E80-FDDE-372ACE377D2E}"/>
              </a:ext>
            </a:extLst>
          </p:cNvPr>
          <p:cNvSpPr txBox="1"/>
          <p:nvPr/>
        </p:nvSpPr>
        <p:spPr>
          <a:xfrm>
            <a:off x="6386949" y="4452166"/>
            <a:ext cx="1134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Solve for 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8C6FE1-7BC4-A023-8908-A6633A164C00}"/>
              </a:ext>
            </a:extLst>
          </p:cNvPr>
          <p:cNvSpPr txBox="1"/>
          <p:nvPr/>
        </p:nvSpPr>
        <p:spPr>
          <a:xfrm>
            <a:off x="6386950" y="2446333"/>
            <a:ext cx="122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Equation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A014E4-C083-9771-3980-DA1E1B292D55}"/>
                  </a:ext>
                </a:extLst>
              </p:cNvPr>
              <p:cNvSpPr txBox="1"/>
              <p:nvPr/>
            </p:nvSpPr>
            <p:spPr>
              <a:xfrm>
                <a:off x="2516994" y="5684138"/>
                <a:ext cx="62436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dirty="0"/>
                  <a:t> at inlet and outlet of fracture and compare value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A014E4-C083-9771-3980-DA1E1B292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994" y="5684138"/>
                <a:ext cx="6243612" cy="369332"/>
              </a:xfrm>
              <a:prstGeom prst="rect">
                <a:avLst/>
              </a:prstGeom>
              <a:blipFill>
                <a:blip r:embed="rId6"/>
                <a:stretch>
                  <a:fillRect l="-1016" t="-6667" r="-142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51D09B-928F-E509-CA3F-8B4A8BF0F55E}"/>
              </a:ext>
            </a:extLst>
          </p:cNvPr>
          <p:cNvCxnSpPr/>
          <p:nvPr/>
        </p:nvCxnSpPr>
        <p:spPr>
          <a:xfrm>
            <a:off x="5638800" y="5212079"/>
            <a:ext cx="0" cy="47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B991F0-525B-A9A0-0E01-B2432E7A9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92" y="1397906"/>
            <a:ext cx="3810000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51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690C-E188-65E3-B8FE-E1178C0A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Fracture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A7D14-5532-44CA-4298-EF06C0DDC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 With both Inlet and Exit Perforations</a:t>
            </a:r>
          </a:p>
          <a:p>
            <a:r>
              <a:rPr lang="en-US" dirty="0"/>
              <a:t>5 kg/s</a:t>
            </a:r>
          </a:p>
          <a:p>
            <a:r>
              <a:rPr lang="en-US" dirty="0"/>
              <a:t>Fracture diameter = 2 m</a:t>
            </a:r>
          </a:p>
          <a:p>
            <a:r>
              <a:rPr lang="en-US" dirty="0"/>
              <a:t>10 inlet and exit perforations</a:t>
            </a:r>
          </a:p>
        </p:txBody>
      </p:sp>
    </p:spTree>
    <p:extLst>
      <p:ext uri="{BB962C8B-B14F-4D97-AF65-F5344CB8AC3E}">
        <p14:creationId xmlns:p14="http://schemas.microsoft.com/office/powerpoint/2010/main" val="4189086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6B26-1394-D441-C059-23FBB8A9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0"/>
            <a:ext cx="10515600" cy="1325563"/>
          </a:xfrm>
        </p:spPr>
        <p:txBody>
          <a:bodyPr/>
          <a:lstStyle/>
          <a:p>
            <a:r>
              <a:rPr lang="en-US" dirty="0" err="1"/>
              <a:t>Paraview</a:t>
            </a:r>
            <a:r>
              <a:rPr lang="en-US" dirty="0"/>
              <a:t> at ~= 60,000s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4E11B-C242-2624-E44D-D4B0A1E16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011" y="1257300"/>
            <a:ext cx="8865789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89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DFCF1-402C-818E-8C3D-19BE9CC3268D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Pressure at Injection and Production Points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E75552F3-20B8-CB55-FDFA-D28C56F4F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708" y="643466"/>
            <a:ext cx="581591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66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DFCF1-402C-818E-8C3D-19BE9CC3268D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Pressure Drop Across EGS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B71B12D8-C25F-0A0D-CE97-C0C6D3942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281" y="643466"/>
            <a:ext cx="580077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28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DFCF1-402C-818E-8C3D-19BE9CC3268D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Pressure Drop Across EGS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4D9163A-E783-4A6D-3A3A-E803A8ED9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815" y="643466"/>
            <a:ext cx="578570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69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DFCF1-402C-818E-8C3D-19BE9CC3268D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Pressure Across EGS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A7E0BA6-1859-4480-2F7C-5375A04DE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815" y="643466"/>
            <a:ext cx="578570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08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DFCF1-402C-818E-8C3D-19BE9CC3268D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Pressure Across Fracture</a:t>
            </a:r>
          </a:p>
        </p:txBody>
      </p:sp>
      <p:pic>
        <p:nvPicPr>
          <p:cNvPr id="3" name="Picture 2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64C9B023-31BF-B9A8-2544-CE6771794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561" y="643466"/>
            <a:ext cx="572621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1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A37E76-5FF0-08FE-814B-4A0020EE17CE}"/>
              </a:ext>
            </a:extLst>
          </p:cNvPr>
          <p:cNvCxnSpPr>
            <a:cxnSpLocks/>
          </p:cNvCxnSpPr>
          <p:nvPr/>
        </p:nvCxnSpPr>
        <p:spPr>
          <a:xfrm>
            <a:off x="3163330" y="630195"/>
            <a:ext cx="0" cy="3174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249BC1-298C-4165-7B78-2BA53B7D1F0F}"/>
              </a:ext>
            </a:extLst>
          </p:cNvPr>
          <p:cNvCxnSpPr>
            <a:cxnSpLocks/>
          </p:cNvCxnSpPr>
          <p:nvPr/>
        </p:nvCxnSpPr>
        <p:spPr>
          <a:xfrm>
            <a:off x="3163330" y="3804745"/>
            <a:ext cx="2459704" cy="1376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728201-692F-8FBA-2272-84108E38A7A9}"/>
              </a:ext>
            </a:extLst>
          </p:cNvPr>
          <p:cNvCxnSpPr/>
          <p:nvPr/>
        </p:nvCxnSpPr>
        <p:spPr>
          <a:xfrm flipV="1">
            <a:off x="5633545" y="4088524"/>
            <a:ext cx="0" cy="1093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286F88-3612-7E94-5E27-4F6036652F36}"/>
              </a:ext>
            </a:extLst>
          </p:cNvPr>
          <p:cNvCxnSpPr/>
          <p:nvPr/>
        </p:nvCxnSpPr>
        <p:spPr>
          <a:xfrm flipH="1" flipV="1">
            <a:off x="3310759" y="2953407"/>
            <a:ext cx="2312275" cy="1145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30D570-D1B0-732D-38F4-22012D3725A2}"/>
              </a:ext>
            </a:extLst>
          </p:cNvPr>
          <p:cNvCxnSpPr/>
          <p:nvPr/>
        </p:nvCxnSpPr>
        <p:spPr>
          <a:xfrm flipV="1">
            <a:off x="3310759" y="630195"/>
            <a:ext cx="0" cy="2333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4030173-E350-B4E5-1B8F-D8420C9BD12F}"/>
              </a:ext>
            </a:extLst>
          </p:cNvPr>
          <p:cNvSpPr txBox="1"/>
          <p:nvPr/>
        </p:nvSpPr>
        <p:spPr>
          <a:xfrm>
            <a:off x="2375343" y="445529"/>
            <a:ext cx="78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(0,0,0)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61C27C-A757-659E-CDB3-8BF0170E92F8}"/>
              </a:ext>
            </a:extLst>
          </p:cNvPr>
          <p:cNvSpPr txBox="1"/>
          <p:nvPr/>
        </p:nvSpPr>
        <p:spPr>
          <a:xfrm>
            <a:off x="1996833" y="3620079"/>
            <a:ext cx="124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(0,0,-2057)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56DE70-2501-5BFA-1486-8D4A89F39329}"/>
              </a:ext>
            </a:extLst>
          </p:cNvPr>
          <p:cNvSpPr txBox="1"/>
          <p:nvPr/>
        </p:nvSpPr>
        <p:spPr>
          <a:xfrm>
            <a:off x="5475893" y="5239405"/>
            <a:ext cx="201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(1122.6,0,-2632.1)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C5474D-367F-7699-EF35-7563582D3D29}"/>
              </a:ext>
            </a:extLst>
          </p:cNvPr>
          <p:cNvSpPr txBox="1"/>
          <p:nvPr/>
        </p:nvSpPr>
        <p:spPr>
          <a:xfrm>
            <a:off x="5475893" y="3688396"/>
            <a:ext cx="334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(1122.4,0,-2531.9)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088269-E5A3-A105-B1A4-9F9B313B11FF}"/>
              </a:ext>
            </a:extLst>
          </p:cNvPr>
          <p:cNvSpPr txBox="1"/>
          <p:nvPr/>
        </p:nvSpPr>
        <p:spPr>
          <a:xfrm>
            <a:off x="3299968" y="2683923"/>
            <a:ext cx="124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(1,0,-1957)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31286F-41D9-0C2B-1407-436B270631FE}"/>
              </a:ext>
            </a:extLst>
          </p:cNvPr>
          <p:cNvSpPr txBox="1"/>
          <p:nvPr/>
        </p:nvSpPr>
        <p:spPr>
          <a:xfrm>
            <a:off x="3299968" y="445529"/>
            <a:ext cx="124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(1,0,0)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95375A-81DD-608D-C7DB-BD3284A7EB9C}"/>
              </a:ext>
            </a:extLst>
          </p:cNvPr>
          <p:cNvCxnSpPr/>
          <p:nvPr/>
        </p:nvCxnSpPr>
        <p:spPr>
          <a:xfrm>
            <a:off x="5633545" y="4099034"/>
            <a:ext cx="2942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49D1399-9C92-F830-06E9-E25700E111CD}"/>
              </a:ext>
            </a:extLst>
          </p:cNvPr>
          <p:cNvCxnSpPr/>
          <p:nvPr/>
        </p:nvCxnSpPr>
        <p:spPr>
          <a:xfrm>
            <a:off x="5633545" y="4240924"/>
            <a:ext cx="2942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E630D8-43C7-7ACF-9A19-21136C83ED26}"/>
              </a:ext>
            </a:extLst>
          </p:cNvPr>
          <p:cNvCxnSpPr/>
          <p:nvPr/>
        </p:nvCxnSpPr>
        <p:spPr>
          <a:xfrm flipV="1">
            <a:off x="5927834" y="4099034"/>
            <a:ext cx="0" cy="1366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EA10832-36CC-49D1-7AD7-D4AB4A4BAF00}"/>
              </a:ext>
            </a:extLst>
          </p:cNvPr>
          <p:cNvCxnSpPr/>
          <p:nvPr/>
        </p:nvCxnSpPr>
        <p:spPr>
          <a:xfrm>
            <a:off x="5633545" y="5023945"/>
            <a:ext cx="2942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19F250F-9C49-09D8-F8F8-8C292553B5E4}"/>
              </a:ext>
            </a:extLst>
          </p:cNvPr>
          <p:cNvCxnSpPr/>
          <p:nvPr/>
        </p:nvCxnSpPr>
        <p:spPr>
          <a:xfrm>
            <a:off x="5638800" y="5181600"/>
            <a:ext cx="2942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D72AE49-5299-68DD-5D8B-AACAB073DCD5}"/>
              </a:ext>
            </a:extLst>
          </p:cNvPr>
          <p:cNvCxnSpPr/>
          <p:nvPr/>
        </p:nvCxnSpPr>
        <p:spPr>
          <a:xfrm flipV="1">
            <a:off x="5922578" y="5023945"/>
            <a:ext cx="0" cy="1366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CC033D-E2F2-940A-5505-A2CA19B90AFC}"/>
              </a:ext>
            </a:extLst>
          </p:cNvPr>
          <p:cNvCxnSpPr/>
          <p:nvPr/>
        </p:nvCxnSpPr>
        <p:spPr>
          <a:xfrm>
            <a:off x="5933089" y="4167351"/>
            <a:ext cx="562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BEABB5-C2F7-7216-F720-614D2D98942E}"/>
              </a:ext>
            </a:extLst>
          </p:cNvPr>
          <p:cNvCxnSpPr/>
          <p:nvPr/>
        </p:nvCxnSpPr>
        <p:spPr>
          <a:xfrm>
            <a:off x="5940971" y="5081751"/>
            <a:ext cx="562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A64C09-E0FC-58D6-5AB4-EA535D418CA3}"/>
              </a:ext>
            </a:extLst>
          </p:cNvPr>
          <p:cNvSpPr txBox="1"/>
          <p:nvPr/>
        </p:nvSpPr>
        <p:spPr>
          <a:xfrm>
            <a:off x="6495393" y="3982685"/>
            <a:ext cx="3474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I.D = 0.076 m for 10 </a:t>
            </a:r>
            <a:r>
              <a:rPr lang="en-US" dirty="0" err="1"/>
              <a:t>perfs</a:t>
            </a:r>
            <a:r>
              <a:rPr lang="en-US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8D2BC3-903B-ACD5-7CB4-3F0A8FA09C88}"/>
              </a:ext>
            </a:extLst>
          </p:cNvPr>
          <p:cNvSpPr txBox="1"/>
          <p:nvPr/>
        </p:nvSpPr>
        <p:spPr>
          <a:xfrm>
            <a:off x="6495392" y="4897085"/>
            <a:ext cx="291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I.D = 0.076 m for 10 </a:t>
            </a:r>
            <a:r>
              <a:rPr lang="en-US" dirty="0" err="1"/>
              <a:t>perfs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8999E4E-B602-43C3-1150-8A97030D4C55}"/>
              </a:ext>
            </a:extLst>
          </p:cNvPr>
          <p:cNvCxnSpPr/>
          <p:nvPr/>
        </p:nvCxnSpPr>
        <p:spPr>
          <a:xfrm flipH="1" flipV="1">
            <a:off x="5922578" y="4235669"/>
            <a:ext cx="10511" cy="7882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AE8038-62F0-2DC2-95C3-90A5DF77230F}"/>
              </a:ext>
            </a:extLst>
          </p:cNvPr>
          <p:cNvCxnSpPr/>
          <p:nvPr/>
        </p:nvCxnSpPr>
        <p:spPr>
          <a:xfrm>
            <a:off x="5940971" y="4629807"/>
            <a:ext cx="2257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7FD8D2D-168C-03FA-A355-16C5D9D2ADB6}"/>
              </a:ext>
            </a:extLst>
          </p:cNvPr>
          <p:cNvSpPr txBox="1"/>
          <p:nvPr/>
        </p:nvSpPr>
        <p:spPr>
          <a:xfrm>
            <a:off x="8198069" y="4439885"/>
            <a:ext cx="244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I.D = 1 m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1C621D9-31FA-BED4-DAA4-D445304010F7}"/>
              </a:ext>
            </a:extLst>
          </p:cNvPr>
          <p:cNvCxnSpPr/>
          <p:nvPr/>
        </p:nvCxnSpPr>
        <p:spPr>
          <a:xfrm>
            <a:off x="3310759" y="1418897"/>
            <a:ext cx="1408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8D65A81-B0E4-54EC-BE41-E5E5C8C0B827}"/>
              </a:ext>
            </a:extLst>
          </p:cNvPr>
          <p:cNvCxnSpPr>
            <a:cxnSpLocks/>
          </p:cNvCxnSpPr>
          <p:nvPr/>
        </p:nvCxnSpPr>
        <p:spPr>
          <a:xfrm flipV="1">
            <a:off x="3163330" y="1492469"/>
            <a:ext cx="1555815" cy="38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9DD645-1373-7945-0B10-D7692589145F}"/>
              </a:ext>
            </a:extLst>
          </p:cNvPr>
          <p:cNvCxnSpPr>
            <a:cxnSpLocks/>
          </p:cNvCxnSpPr>
          <p:nvPr/>
        </p:nvCxnSpPr>
        <p:spPr>
          <a:xfrm flipV="1">
            <a:off x="4288079" y="1576552"/>
            <a:ext cx="430923" cy="285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45D578-8C02-8DB3-861E-9E5068E8B059}"/>
              </a:ext>
            </a:extLst>
          </p:cNvPr>
          <p:cNvCxnSpPr>
            <a:cxnSpLocks/>
          </p:cNvCxnSpPr>
          <p:nvPr/>
        </p:nvCxnSpPr>
        <p:spPr>
          <a:xfrm flipV="1">
            <a:off x="4640320" y="1609398"/>
            <a:ext cx="215462" cy="201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9693DC1-301A-8A89-8317-113FDB79D4B6}"/>
              </a:ext>
            </a:extLst>
          </p:cNvPr>
          <p:cNvSpPr txBox="1"/>
          <p:nvPr/>
        </p:nvSpPr>
        <p:spPr>
          <a:xfrm>
            <a:off x="4687611" y="1255252"/>
            <a:ext cx="244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I.D = 0.18 m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55F39BD-C0D9-25C9-CBE6-97EB47064D9D}"/>
              </a:ext>
            </a:extLst>
          </p:cNvPr>
          <p:cNvCxnSpPr/>
          <p:nvPr/>
        </p:nvCxnSpPr>
        <p:spPr>
          <a:xfrm flipV="1">
            <a:off x="8953500" y="2844800"/>
            <a:ext cx="698500" cy="121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F531CD0-C8CD-443B-B84B-90426E7D73B6}"/>
              </a:ext>
            </a:extLst>
          </p:cNvPr>
          <p:cNvSpPr txBox="1"/>
          <p:nvPr/>
        </p:nvSpPr>
        <p:spPr>
          <a:xfrm>
            <a:off x="8198069" y="2487589"/>
            <a:ext cx="387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 diameter = 3/8 in = 0.009525 m</a:t>
            </a:r>
          </a:p>
        </p:txBody>
      </p:sp>
    </p:spTree>
    <p:extLst>
      <p:ext uri="{BB962C8B-B14F-4D97-AF65-F5344CB8AC3E}">
        <p14:creationId xmlns:p14="http://schemas.microsoft.com/office/powerpoint/2010/main" val="3053473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DFCF1-402C-818E-8C3D-19BE9CC3268D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 Distribution</a:t>
            </a:r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B0620C2A-5D91-7679-033A-43F128708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182" y="643466"/>
            <a:ext cx="5740968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23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DFCF1-402C-818E-8C3D-19BE9CC3268D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Fracture Inlet vs Outlet Temperature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BF2DA6A-6298-6795-04A2-574BE7BD1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561" y="643466"/>
            <a:ext cx="572621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40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DFCF1-402C-818E-8C3D-19BE9CC3268D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Fracture Permeability</a:t>
            </a:r>
          </a:p>
        </p:txBody>
      </p:sp>
      <p:pic>
        <p:nvPicPr>
          <p:cNvPr id="5" name="Picture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8E8B8FDF-4C3B-2EDC-8799-4F0E32F46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815" y="643466"/>
            <a:ext cx="578570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9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A37E76-5FF0-08FE-814B-4A0020EE17CE}"/>
              </a:ext>
            </a:extLst>
          </p:cNvPr>
          <p:cNvCxnSpPr>
            <a:cxnSpLocks/>
          </p:cNvCxnSpPr>
          <p:nvPr/>
        </p:nvCxnSpPr>
        <p:spPr>
          <a:xfrm>
            <a:off x="3163330" y="630195"/>
            <a:ext cx="0" cy="3174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249BC1-298C-4165-7B78-2BA53B7D1F0F}"/>
              </a:ext>
            </a:extLst>
          </p:cNvPr>
          <p:cNvCxnSpPr>
            <a:cxnSpLocks/>
          </p:cNvCxnSpPr>
          <p:nvPr/>
        </p:nvCxnSpPr>
        <p:spPr>
          <a:xfrm>
            <a:off x="3163330" y="3804745"/>
            <a:ext cx="2459704" cy="1376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728201-692F-8FBA-2272-84108E38A7A9}"/>
              </a:ext>
            </a:extLst>
          </p:cNvPr>
          <p:cNvCxnSpPr/>
          <p:nvPr/>
        </p:nvCxnSpPr>
        <p:spPr>
          <a:xfrm flipV="1">
            <a:off x="5633545" y="4088524"/>
            <a:ext cx="0" cy="1093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286F88-3612-7E94-5E27-4F6036652F36}"/>
              </a:ext>
            </a:extLst>
          </p:cNvPr>
          <p:cNvCxnSpPr/>
          <p:nvPr/>
        </p:nvCxnSpPr>
        <p:spPr>
          <a:xfrm flipH="1" flipV="1">
            <a:off x="3310759" y="2953407"/>
            <a:ext cx="2312275" cy="1145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30D570-D1B0-732D-38F4-22012D3725A2}"/>
              </a:ext>
            </a:extLst>
          </p:cNvPr>
          <p:cNvCxnSpPr/>
          <p:nvPr/>
        </p:nvCxnSpPr>
        <p:spPr>
          <a:xfrm flipV="1">
            <a:off x="3310759" y="630195"/>
            <a:ext cx="0" cy="2333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BCB2B54-7F8E-1849-4F3F-E6708A95DCEF}"/>
              </a:ext>
            </a:extLst>
          </p:cNvPr>
          <p:cNvCxnSpPr/>
          <p:nvPr/>
        </p:nvCxnSpPr>
        <p:spPr>
          <a:xfrm flipH="1">
            <a:off x="2438400" y="1891862"/>
            <a:ext cx="724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6115FD-A588-A051-B7BB-24AE05A3FAD2}"/>
              </a:ext>
            </a:extLst>
          </p:cNvPr>
          <p:cNvCxnSpPr/>
          <p:nvPr/>
        </p:nvCxnSpPr>
        <p:spPr>
          <a:xfrm flipH="1">
            <a:off x="2333297" y="3804745"/>
            <a:ext cx="830033" cy="11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ED78A0-7BE6-EB0E-A729-A5348320D54F}"/>
              </a:ext>
            </a:extLst>
          </p:cNvPr>
          <p:cNvCxnSpPr/>
          <p:nvPr/>
        </p:nvCxnSpPr>
        <p:spPr>
          <a:xfrm flipH="1">
            <a:off x="3098787" y="4027779"/>
            <a:ext cx="462455" cy="44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13C554-2272-85C0-0872-13E71DE43981}"/>
              </a:ext>
            </a:extLst>
          </p:cNvPr>
          <p:cNvCxnSpPr/>
          <p:nvPr/>
        </p:nvCxnSpPr>
        <p:spPr>
          <a:xfrm>
            <a:off x="5633545" y="4645572"/>
            <a:ext cx="704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8FFD29-01CC-7981-2BAC-2652875958F1}"/>
              </a:ext>
            </a:extLst>
          </p:cNvPr>
          <p:cNvCxnSpPr/>
          <p:nvPr/>
        </p:nvCxnSpPr>
        <p:spPr>
          <a:xfrm>
            <a:off x="5633545" y="5087007"/>
            <a:ext cx="704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2D4CB9-BB94-293C-1AD1-51B49AAF3177}"/>
              </a:ext>
            </a:extLst>
          </p:cNvPr>
          <p:cNvCxnSpPr/>
          <p:nvPr/>
        </p:nvCxnSpPr>
        <p:spPr>
          <a:xfrm>
            <a:off x="5633545" y="5181600"/>
            <a:ext cx="704193" cy="588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B09297-8096-C52A-DC50-AF8629C0C2E8}"/>
              </a:ext>
            </a:extLst>
          </p:cNvPr>
          <p:cNvCxnSpPr/>
          <p:nvPr/>
        </p:nvCxnSpPr>
        <p:spPr>
          <a:xfrm>
            <a:off x="5633545" y="4193628"/>
            <a:ext cx="704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681A7C-4C35-AB4A-C12D-5AC9CDD028E6}"/>
              </a:ext>
            </a:extLst>
          </p:cNvPr>
          <p:cNvCxnSpPr/>
          <p:nvPr/>
        </p:nvCxnSpPr>
        <p:spPr>
          <a:xfrm flipV="1">
            <a:off x="5623034" y="3615559"/>
            <a:ext cx="714704" cy="472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BBDC9AD-C244-33ED-AA0E-68286A0383A0}"/>
              </a:ext>
            </a:extLst>
          </p:cNvPr>
          <p:cNvCxnSpPr>
            <a:cxnSpLocks/>
          </p:cNvCxnSpPr>
          <p:nvPr/>
        </p:nvCxnSpPr>
        <p:spPr>
          <a:xfrm>
            <a:off x="5623034" y="4939862"/>
            <a:ext cx="2818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5765E5B-467D-0875-14C0-E84301D7F0E6}"/>
              </a:ext>
            </a:extLst>
          </p:cNvPr>
          <p:cNvCxnSpPr>
            <a:cxnSpLocks/>
          </p:cNvCxnSpPr>
          <p:nvPr/>
        </p:nvCxnSpPr>
        <p:spPr>
          <a:xfrm>
            <a:off x="5633544" y="4330262"/>
            <a:ext cx="2816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1B59CB5-BAD7-DCEC-3F27-1A59DD3E26A3}"/>
              </a:ext>
            </a:extLst>
          </p:cNvPr>
          <p:cNvCxnSpPr/>
          <p:nvPr/>
        </p:nvCxnSpPr>
        <p:spPr>
          <a:xfrm flipV="1">
            <a:off x="5139294" y="3529856"/>
            <a:ext cx="462455" cy="33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9AE97A0-B8F6-BC57-67DB-2C6362C5B16B}"/>
              </a:ext>
            </a:extLst>
          </p:cNvPr>
          <p:cNvCxnSpPr>
            <a:cxnSpLocks/>
          </p:cNvCxnSpPr>
          <p:nvPr/>
        </p:nvCxnSpPr>
        <p:spPr>
          <a:xfrm flipV="1">
            <a:off x="3310759" y="2627588"/>
            <a:ext cx="358210" cy="33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1BA946F-F427-CE80-5CFA-690DF2C2ECE6}"/>
              </a:ext>
            </a:extLst>
          </p:cNvPr>
          <p:cNvCxnSpPr/>
          <p:nvPr/>
        </p:nvCxnSpPr>
        <p:spPr>
          <a:xfrm>
            <a:off x="3310759" y="1786759"/>
            <a:ext cx="756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C5BCEB3-2855-6A9A-F9EF-3CC6D0F9D16B}"/>
              </a:ext>
            </a:extLst>
          </p:cNvPr>
          <p:cNvSpPr txBox="1"/>
          <p:nvPr/>
        </p:nvSpPr>
        <p:spPr>
          <a:xfrm>
            <a:off x="872357" y="1707196"/>
            <a:ext cx="156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injection_pipe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34B77D-5461-53CD-8C71-0A64BF2B8224}"/>
              </a:ext>
            </a:extLst>
          </p:cNvPr>
          <p:cNvSpPr txBox="1"/>
          <p:nvPr/>
        </p:nvSpPr>
        <p:spPr>
          <a:xfrm>
            <a:off x="4056993" y="1593785"/>
            <a:ext cx="175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production_pipe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1AD52A-F72E-DA10-2DFC-ACD2B3A17B8B}"/>
              </a:ext>
            </a:extLst>
          </p:cNvPr>
          <p:cNvSpPr txBox="1"/>
          <p:nvPr/>
        </p:nvSpPr>
        <p:spPr>
          <a:xfrm>
            <a:off x="1852235" y="3735693"/>
            <a:ext cx="54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jct1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2337A46-A24C-34EB-EC6B-A45ADD0791D2}"/>
              </a:ext>
            </a:extLst>
          </p:cNvPr>
          <p:cNvSpPr txBox="1"/>
          <p:nvPr/>
        </p:nvSpPr>
        <p:spPr>
          <a:xfrm>
            <a:off x="2508994" y="4450396"/>
            <a:ext cx="71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pipe2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7475F9B-63CA-4F99-9BE4-67608A3D7ED0}"/>
              </a:ext>
            </a:extLst>
          </p:cNvPr>
          <p:cNvSpPr txBox="1"/>
          <p:nvPr/>
        </p:nvSpPr>
        <p:spPr>
          <a:xfrm>
            <a:off x="6287882" y="4897821"/>
            <a:ext cx="264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fracture3_perf1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C85A7B8-E550-573A-8138-B55F169382F8}"/>
              </a:ext>
            </a:extLst>
          </p:cNvPr>
          <p:cNvSpPr txBox="1"/>
          <p:nvPr/>
        </p:nvSpPr>
        <p:spPr>
          <a:xfrm>
            <a:off x="6285469" y="4450396"/>
            <a:ext cx="126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fracture3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E26CEA2-5C1C-5208-AB9C-4F999AF950D7}"/>
              </a:ext>
            </a:extLst>
          </p:cNvPr>
          <p:cNvSpPr txBox="1"/>
          <p:nvPr/>
        </p:nvSpPr>
        <p:spPr>
          <a:xfrm>
            <a:off x="6303788" y="3999609"/>
            <a:ext cx="303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fracture3_perf2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A0839F8-F298-464B-0AE7-B155CD786806}"/>
              </a:ext>
            </a:extLst>
          </p:cNvPr>
          <p:cNvSpPr txBox="1"/>
          <p:nvPr/>
        </p:nvSpPr>
        <p:spPr>
          <a:xfrm>
            <a:off x="6282490" y="5675585"/>
            <a:ext cx="54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jct4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D78ADFB-210D-1295-C1D5-D679EC2736C3}"/>
              </a:ext>
            </a:extLst>
          </p:cNvPr>
          <p:cNvSpPr txBox="1"/>
          <p:nvPr/>
        </p:nvSpPr>
        <p:spPr>
          <a:xfrm>
            <a:off x="8420834" y="4763501"/>
            <a:ext cx="203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Jct_fracture3_perf1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C21A591-C706-60B0-198D-E86373909F3A}"/>
              </a:ext>
            </a:extLst>
          </p:cNvPr>
          <p:cNvSpPr txBox="1"/>
          <p:nvPr/>
        </p:nvSpPr>
        <p:spPr>
          <a:xfrm>
            <a:off x="8441571" y="4126047"/>
            <a:ext cx="272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Jct_fracture3_perf2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AFBFC2-AA19-FEDA-C897-8CEBED1616A6}"/>
              </a:ext>
            </a:extLst>
          </p:cNvPr>
          <p:cNvSpPr txBox="1"/>
          <p:nvPr/>
        </p:nvSpPr>
        <p:spPr>
          <a:xfrm>
            <a:off x="6303789" y="3372039"/>
            <a:ext cx="54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jct5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200D8DB-8DCE-A33F-9878-B26A8A5DE1A7}"/>
              </a:ext>
            </a:extLst>
          </p:cNvPr>
          <p:cNvSpPr txBox="1"/>
          <p:nvPr/>
        </p:nvSpPr>
        <p:spPr>
          <a:xfrm>
            <a:off x="3581352" y="2287576"/>
            <a:ext cx="54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jct8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747445-04AB-F858-09CE-92799849F65A}"/>
              </a:ext>
            </a:extLst>
          </p:cNvPr>
          <p:cNvSpPr txBox="1"/>
          <p:nvPr/>
        </p:nvSpPr>
        <p:spPr>
          <a:xfrm>
            <a:off x="5303155" y="3159095"/>
            <a:ext cx="71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pipe5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92DC92B-7DCA-8457-2A70-AEC14A89BA0E}"/>
              </a:ext>
            </a:extLst>
          </p:cNvPr>
          <p:cNvCxnSpPr/>
          <p:nvPr/>
        </p:nvCxnSpPr>
        <p:spPr>
          <a:xfrm flipH="1">
            <a:off x="2438399" y="630195"/>
            <a:ext cx="724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2AD646A-1B23-7525-F408-5DB7FB5A8611}"/>
              </a:ext>
            </a:extLst>
          </p:cNvPr>
          <p:cNvCxnSpPr>
            <a:cxnSpLocks/>
          </p:cNvCxnSpPr>
          <p:nvPr/>
        </p:nvCxnSpPr>
        <p:spPr>
          <a:xfrm flipV="1">
            <a:off x="3310759" y="630195"/>
            <a:ext cx="819806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5741E33-9470-8E7B-1D93-8A8DE505A27B}"/>
              </a:ext>
            </a:extLst>
          </p:cNvPr>
          <p:cNvSpPr txBox="1"/>
          <p:nvPr/>
        </p:nvSpPr>
        <p:spPr>
          <a:xfrm>
            <a:off x="1852235" y="460926"/>
            <a:ext cx="783020" cy="382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inlet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6A17BD6-406D-C1AA-0E05-48AA134E3346}"/>
              </a:ext>
            </a:extLst>
          </p:cNvPr>
          <p:cNvSpPr txBox="1"/>
          <p:nvPr/>
        </p:nvSpPr>
        <p:spPr>
          <a:xfrm>
            <a:off x="4096124" y="454936"/>
            <a:ext cx="783020" cy="382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outlet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941D37-78EB-4C68-6750-952C0AAE6AA6}"/>
              </a:ext>
            </a:extLst>
          </p:cNvPr>
          <p:cNvCxnSpPr>
            <a:cxnSpLocks/>
          </p:cNvCxnSpPr>
          <p:nvPr/>
        </p:nvCxnSpPr>
        <p:spPr>
          <a:xfrm flipH="1">
            <a:off x="3571753" y="4281806"/>
            <a:ext cx="469048" cy="41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448DA77-2B9F-AA19-5FA5-C7E5B93E6E0C}"/>
              </a:ext>
            </a:extLst>
          </p:cNvPr>
          <p:cNvSpPr txBox="1"/>
          <p:nvPr/>
        </p:nvSpPr>
        <p:spPr>
          <a:xfrm>
            <a:off x="3147988" y="4633591"/>
            <a:ext cx="54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jct2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2BC387-58E8-0A57-F6B2-55DCCF1C6334}"/>
              </a:ext>
            </a:extLst>
          </p:cNvPr>
          <p:cNvCxnSpPr>
            <a:cxnSpLocks/>
          </p:cNvCxnSpPr>
          <p:nvPr/>
        </p:nvCxnSpPr>
        <p:spPr>
          <a:xfrm flipH="1">
            <a:off x="4166925" y="4561489"/>
            <a:ext cx="357776" cy="520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AD54854-0627-4389-0D3E-97CA0004FEBD}"/>
              </a:ext>
            </a:extLst>
          </p:cNvPr>
          <p:cNvSpPr txBox="1"/>
          <p:nvPr/>
        </p:nvSpPr>
        <p:spPr>
          <a:xfrm>
            <a:off x="3576215" y="5013432"/>
            <a:ext cx="71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pipe3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C6164C-2E83-A14E-54CE-B4A9B5E82A8A}"/>
              </a:ext>
            </a:extLst>
          </p:cNvPr>
          <p:cNvCxnSpPr>
            <a:cxnSpLocks/>
          </p:cNvCxnSpPr>
          <p:nvPr/>
        </p:nvCxnSpPr>
        <p:spPr>
          <a:xfrm flipH="1">
            <a:off x="4539540" y="4763501"/>
            <a:ext cx="338888" cy="554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262832-4D7B-878D-92F9-79B14A9185A9}"/>
              </a:ext>
            </a:extLst>
          </p:cNvPr>
          <p:cNvSpPr txBox="1"/>
          <p:nvPr/>
        </p:nvSpPr>
        <p:spPr>
          <a:xfrm>
            <a:off x="4130565" y="5291223"/>
            <a:ext cx="54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jct3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E7565EA-9289-D7E5-5B5D-5C23F23FF7C9}"/>
              </a:ext>
            </a:extLst>
          </p:cNvPr>
          <p:cNvCxnSpPr>
            <a:cxnSpLocks/>
          </p:cNvCxnSpPr>
          <p:nvPr/>
        </p:nvCxnSpPr>
        <p:spPr>
          <a:xfrm flipH="1">
            <a:off x="5077350" y="5011227"/>
            <a:ext cx="243729" cy="64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64FD350-9255-CB8E-83F8-BBF4BB79B594}"/>
              </a:ext>
            </a:extLst>
          </p:cNvPr>
          <p:cNvSpPr txBox="1"/>
          <p:nvPr/>
        </p:nvSpPr>
        <p:spPr>
          <a:xfrm>
            <a:off x="4642576" y="5638064"/>
            <a:ext cx="71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pipe4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3708E8-10CB-8222-750B-99185424F907}"/>
              </a:ext>
            </a:extLst>
          </p:cNvPr>
          <p:cNvSpPr/>
          <p:nvPr/>
        </p:nvSpPr>
        <p:spPr>
          <a:xfrm>
            <a:off x="5633543" y="4294449"/>
            <a:ext cx="5740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617487-EDB5-B6C1-E371-21E9D320479E}"/>
              </a:ext>
            </a:extLst>
          </p:cNvPr>
          <p:cNvSpPr/>
          <p:nvPr/>
        </p:nvSpPr>
        <p:spPr>
          <a:xfrm>
            <a:off x="5601749" y="4904049"/>
            <a:ext cx="5740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A8FB1B-ADB0-AAAA-9427-6E20497C90A1}"/>
              </a:ext>
            </a:extLst>
          </p:cNvPr>
          <p:cNvSpPr/>
          <p:nvPr/>
        </p:nvSpPr>
        <p:spPr>
          <a:xfrm>
            <a:off x="4024903" y="4271589"/>
            <a:ext cx="5740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9EE40F-C15C-BECF-19FE-97937F192089}"/>
              </a:ext>
            </a:extLst>
          </p:cNvPr>
          <p:cNvSpPr/>
          <p:nvPr/>
        </p:nvSpPr>
        <p:spPr>
          <a:xfrm>
            <a:off x="4843740" y="4740641"/>
            <a:ext cx="5740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65E086-5838-2A2C-6242-553BFD8C150D}"/>
              </a:ext>
            </a:extLst>
          </p:cNvPr>
          <p:cNvSpPr/>
          <p:nvPr/>
        </p:nvSpPr>
        <p:spPr>
          <a:xfrm>
            <a:off x="5601749" y="5187828"/>
            <a:ext cx="5740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D91C2F-5ED1-70D7-C897-E338473A9308}"/>
              </a:ext>
            </a:extLst>
          </p:cNvPr>
          <p:cNvSpPr/>
          <p:nvPr/>
        </p:nvSpPr>
        <p:spPr>
          <a:xfrm>
            <a:off x="3134624" y="3780896"/>
            <a:ext cx="5740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3C8F793-74E8-9C6F-79FC-A6DF5D264543}"/>
              </a:ext>
            </a:extLst>
          </p:cNvPr>
          <p:cNvSpPr/>
          <p:nvPr/>
        </p:nvSpPr>
        <p:spPr>
          <a:xfrm>
            <a:off x="4872444" y="3716048"/>
            <a:ext cx="5740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0643EF5-6D06-A8DE-6DF4-653D0124AAED}"/>
              </a:ext>
            </a:extLst>
          </p:cNvPr>
          <p:cNvCxnSpPr>
            <a:cxnSpLocks/>
          </p:cNvCxnSpPr>
          <p:nvPr/>
        </p:nvCxnSpPr>
        <p:spPr>
          <a:xfrm flipV="1">
            <a:off x="4884624" y="3191341"/>
            <a:ext cx="418531" cy="54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9D0C22C-4090-8709-A18D-AA8B367BD32C}"/>
              </a:ext>
            </a:extLst>
          </p:cNvPr>
          <p:cNvSpPr txBox="1"/>
          <p:nvPr/>
        </p:nvSpPr>
        <p:spPr>
          <a:xfrm>
            <a:off x="5077350" y="2838639"/>
            <a:ext cx="54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jct6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A021BB-EC69-6FD5-19D8-EE477B46433A}"/>
              </a:ext>
            </a:extLst>
          </p:cNvPr>
          <p:cNvCxnSpPr>
            <a:cxnSpLocks/>
          </p:cNvCxnSpPr>
          <p:nvPr/>
        </p:nvCxnSpPr>
        <p:spPr>
          <a:xfrm flipV="1">
            <a:off x="4666196" y="2640541"/>
            <a:ext cx="649139" cy="99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7F054F0-EC03-120E-98F8-B958B244F3E3}"/>
              </a:ext>
            </a:extLst>
          </p:cNvPr>
          <p:cNvSpPr txBox="1"/>
          <p:nvPr/>
        </p:nvSpPr>
        <p:spPr>
          <a:xfrm>
            <a:off x="5145491" y="2301821"/>
            <a:ext cx="71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pipe6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9103D0-C7F7-396E-70D3-F5CC6E59179D}"/>
              </a:ext>
            </a:extLst>
          </p:cNvPr>
          <p:cNvCxnSpPr>
            <a:cxnSpLocks/>
          </p:cNvCxnSpPr>
          <p:nvPr/>
        </p:nvCxnSpPr>
        <p:spPr>
          <a:xfrm flipV="1">
            <a:off x="4146194" y="3072710"/>
            <a:ext cx="393346" cy="30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5BF3160-DCBF-BA1B-97E4-6A3F8E9B6055}"/>
              </a:ext>
            </a:extLst>
          </p:cNvPr>
          <p:cNvSpPr/>
          <p:nvPr/>
        </p:nvSpPr>
        <p:spPr>
          <a:xfrm>
            <a:off x="4082312" y="3360662"/>
            <a:ext cx="5740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939431-420C-F26D-E599-D6A311551D5F}"/>
              </a:ext>
            </a:extLst>
          </p:cNvPr>
          <p:cNvSpPr txBox="1"/>
          <p:nvPr/>
        </p:nvSpPr>
        <p:spPr>
          <a:xfrm>
            <a:off x="4435649" y="2746475"/>
            <a:ext cx="54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jct7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CECA433-E877-12FC-478B-E59950BBB65D}"/>
              </a:ext>
            </a:extLst>
          </p:cNvPr>
          <p:cNvCxnSpPr>
            <a:cxnSpLocks/>
          </p:cNvCxnSpPr>
          <p:nvPr/>
        </p:nvCxnSpPr>
        <p:spPr>
          <a:xfrm flipV="1">
            <a:off x="3756079" y="2650130"/>
            <a:ext cx="493072" cy="526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3073CE-004D-F7FA-D69B-E92F3D47790C}"/>
              </a:ext>
            </a:extLst>
          </p:cNvPr>
          <p:cNvSpPr txBox="1"/>
          <p:nvPr/>
        </p:nvSpPr>
        <p:spPr>
          <a:xfrm>
            <a:off x="4096252" y="2317617"/>
            <a:ext cx="71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pipe7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0D317D-D827-393B-B106-2512EB376119}"/>
              </a:ext>
            </a:extLst>
          </p:cNvPr>
          <p:cNvSpPr/>
          <p:nvPr/>
        </p:nvSpPr>
        <p:spPr>
          <a:xfrm>
            <a:off x="3310051" y="2941057"/>
            <a:ext cx="5740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A8E197-4E4B-465F-A6D1-0B756108EC0D}"/>
              </a:ext>
            </a:extLst>
          </p:cNvPr>
          <p:cNvSpPr txBox="1"/>
          <p:nvPr/>
        </p:nvSpPr>
        <p:spPr>
          <a:xfrm>
            <a:off x="6758880" y="1282677"/>
            <a:ext cx="543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fracture3 injection well distance ~= 3317 m ~= 10887 ft</a:t>
            </a:r>
          </a:p>
        </p:txBody>
      </p:sp>
    </p:spTree>
    <p:extLst>
      <p:ext uri="{BB962C8B-B14F-4D97-AF65-F5344CB8AC3E}">
        <p14:creationId xmlns:p14="http://schemas.microsoft.com/office/powerpoint/2010/main" val="242268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A37E76-5FF0-08FE-814B-4A0020EE17CE}"/>
              </a:ext>
            </a:extLst>
          </p:cNvPr>
          <p:cNvCxnSpPr>
            <a:cxnSpLocks/>
          </p:cNvCxnSpPr>
          <p:nvPr/>
        </p:nvCxnSpPr>
        <p:spPr>
          <a:xfrm>
            <a:off x="3163330" y="630195"/>
            <a:ext cx="0" cy="3174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249BC1-298C-4165-7B78-2BA53B7D1F0F}"/>
              </a:ext>
            </a:extLst>
          </p:cNvPr>
          <p:cNvCxnSpPr>
            <a:cxnSpLocks/>
          </p:cNvCxnSpPr>
          <p:nvPr/>
        </p:nvCxnSpPr>
        <p:spPr>
          <a:xfrm>
            <a:off x="3163330" y="3804745"/>
            <a:ext cx="2459704" cy="1376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728201-692F-8FBA-2272-84108E38A7A9}"/>
              </a:ext>
            </a:extLst>
          </p:cNvPr>
          <p:cNvCxnSpPr>
            <a:cxnSpLocks/>
          </p:cNvCxnSpPr>
          <p:nvPr/>
        </p:nvCxnSpPr>
        <p:spPr>
          <a:xfrm flipH="1" flipV="1">
            <a:off x="5623034" y="4099034"/>
            <a:ext cx="10511" cy="108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286F88-3612-7E94-5E27-4F6036652F36}"/>
              </a:ext>
            </a:extLst>
          </p:cNvPr>
          <p:cNvCxnSpPr/>
          <p:nvPr/>
        </p:nvCxnSpPr>
        <p:spPr>
          <a:xfrm flipH="1" flipV="1">
            <a:off x="3310759" y="2953407"/>
            <a:ext cx="2312275" cy="1145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30D570-D1B0-732D-38F4-22012D3725A2}"/>
              </a:ext>
            </a:extLst>
          </p:cNvPr>
          <p:cNvCxnSpPr/>
          <p:nvPr/>
        </p:nvCxnSpPr>
        <p:spPr>
          <a:xfrm flipV="1">
            <a:off x="3310759" y="630195"/>
            <a:ext cx="0" cy="2333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F5BD97-E84F-39BE-8A24-67689CDB6DA6}"/>
              </a:ext>
            </a:extLst>
          </p:cNvPr>
          <p:cNvSpPr txBox="1"/>
          <p:nvPr/>
        </p:nvSpPr>
        <p:spPr>
          <a:xfrm>
            <a:off x="1940763" y="2069748"/>
            <a:ext cx="692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2057 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862A4D-AAE6-0B52-3ECD-50ED82E38BE2}"/>
              </a:ext>
            </a:extLst>
          </p:cNvPr>
          <p:cNvSpPr txBox="1"/>
          <p:nvPr/>
        </p:nvSpPr>
        <p:spPr>
          <a:xfrm>
            <a:off x="2916266" y="4763287"/>
            <a:ext cx="729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1030 m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5E193E3-5EC9-690B-9018-E959EC7C2506}"/>
              </a:ext>
            </a:extLst>
          </p:cNvPr>
          <p:cNvSpPr/>
          <p:nvPr/>
        </p:nvSpPr>
        <p:spPr>
          <a:xfrm>
            <a:off x="5598187" y="4254772"/>
            <a:ext cx="5740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462016F-F814-2647-B732-1C84D5ADFE4C}"/>
              </a:ext>
            </a:extLst>
          </p:cNvPr>
          <p:cNvSpPr/>
          <p:nvPr/>
        </p:nvSpPr>
        <p:spPr>
          <a:xfrm>
            <a:off x="5602889" y="4904653"/>
            <a:ext cx="5740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2CBD357-CE1A-849C-0ED6-F51E18F2EB8A}"/>
              </a:ext>
            </a:extLst>
          </p:cNvPr>
          <p:cNvSpPr/>
          <p:nvPr/>
        </p:nvSpPr>
        <p:spPr>
          <a:xfrm>
            <a:off x="4761739" y="4703707"/>
            <a:ext cx="5740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0B2EA32-AABD-DE15-AC26-19F7C28E12D0}"/>
              </a:ext>
            </a:extLst>
          </p:cNvPr>
          <p:cNvCxnSpPr>
            <a:cxnSpLocks/>
          </p:cNvCxnSpPr>
          <p:nvPr/>
        </p:nvCxnSpPr>
        <p:spPr>
          <a:xfrm>
            <a:off x="2633095" y="642811"/>
            <a:ext cx="0" cy="31600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EB81C4-B420-048C-05D5-0D7EC94953BE}"/>
              </a:ext>
            </a:extLst>
          </p:cNvPr>
          <p:cNvCxnSpPr/>
          <p:nvPr/>
        </p:nvCxnSpPr>
        <p:spPr>
          <a:xfrm flipH="1">
            <a:off x="1911927" y="3802722"/>
            <a:ext cx="1251402" cy="6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AE16FF8-0CC7-AB78-85C3-69C7DB266286}"/>
              </a:ext>
            </a:extLst>
          </p:cNvPr>
          <p:cNvCxnSpPr/>
          <p:nvPr/>
        </p:nvCxnSpPr>
        <p:spPr>
          <a:xfrm flipH="1">
            <a:off x="1911927" y="629017"/>
            <a:ext cx="1251402" cy="6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59DBC0-F4A2-E040-F4F5-27131F5A0546}"/>
              </a:ext>
            </a:extLst>
          </p:cNvPr>
          <p:cNvCxnSpPr>
            <a:cxnSpLocks/>
          </p:cNvCxnSpPr>
          <p:nvPr/>
        </p:nvCxnSpPr>
        <p:spPr>
          <a:xfrm>
            <a:off x="2751968" y="4279970"/>
            <a:ext cx="1591933" cy="9437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136F0A-0661-800A-DEFC-9B4B256D7C9E}"/>
              </a:ext>
            </a:extLst>
          </p:cNvPr>
          <p:cNvCxnSpPr>
            <a:cxnSpLocks/>
          </p:cNvCxnSpPr>
          <p:nvPr/>
        </p:nvCxnSpPr>
        <p:spPr>
          <a:xfrm flipH="1">
            <a:off x="2405802" y="3799573"/>
            <a:ext cx="757527" cy="8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566BAC-19DB-EBCC-C9D7-518A8B922ED9}"/>
              </a:ext>
            </a:extLst>
          </p:cNvPr>
          <p:cNvCxnSpPr>
            <a:cxnSpLocks/>
          </p:cNvCxnSpPr>
          <p:nvPr/>
        </p:nvCxnSpPr>
        <p:spPr>
          <a:xfrm flipH="1">
            <a:off x="4039864" y="4717568"/>
            <a:ext cx="757527" cy="8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DA3D80-6D82-8863-FAC1-E29756F19ECE}"/>
              </a:ext>
            </a:extLst>
          </p:cNvPr>
          <p:cNvCxnSpPr>
            <a:cxnSpLocks/>
          </p:cNvCxnSpPr>
          <p:nvPr/>
        </p:nvCxnSpPr>
        <p:spPr>
          <a:xfrm flipH="1">
            <a:off x="4469658" y="4938633"/>
            <a:ext cx="757527" cy="8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A2496E-31E0-4E24-0D12-0A1CE1090B9C}"/>
              </a:ext>
            </a:extLst>
          </p:cNvPr>
          <p:cNvCxnSpPr>
            <a:cxnSpLocks/>
          </p:cNvCxnSpPr>
          <p:nvPr/>
        </p:nvCxnSpPr>
        <p:spPr>
          <a:xfrm flipH="1">
            <a:off x="4877126" y="5185587"/>
            <a:ext cx="757527" cy="8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B20717-F27A-E763-CEB4-68FF5F2DEF77}"/>
              </a:ext>
            </a:extLst>
          </p:cNvPr>
          <p:cNvCxnSpPr>
            <a:cxnSpLocks/>
          </p:cNvCxnSpPr>
          <p:nvPr/>
        </p:nvCxnSpPr>
        <p:spPr>
          <a:xfrm>
            <a:off x="4339840" y="5221813"/>
            <a:ext cx="421899" cy="250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839EB3-FA95-BA68-62B4-327D3B90E905}"/>
              </a:ext>
            </a:extLst>
          </p:cNvPr>
          <p:cNvCxnSpPr>
            <a:cxnSpLocks/>
          </p:cNvCxnSpPr>
          <p:nvPr/>
        </p:nvCxnSpPr>
        <p:spPr>
          <a:xfrm>
            <a:off x="4755457" y="5466851"/>
            <a:ext cx="392244" cy="2360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8872604-53E4-1B4E-FC9C-2396957918DC}"/>
              </a:ext>
            </a:extLst>
          </p:cNvPr>
          <p:cNvSpPr txBox="1"/>
          <p:nvPr/>
        </p:nvSpPr>
        <p:spPr>
          <a:xfrm>
            <a:off x="4101186" y="5374143"/>
            <a:ext cx="729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134 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7F21F9-E92F-A34B-883D-10EDD1AEAB8F}"/>
              </a:ext>
            </a:extLst>
          </p:cNvPr>
          <p:cNvSpPr txBox="1"/>
          <p:nvPr/>
        </p:nvSpPr>
        <p:spPr>
          <a:xfrm>
            <a:off x="4561692" y="5584875"/>
            <a:ext cx="50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96 m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FF09983-03EA-CB3F-9AC5-7804AB81445F}"/>
              </a:ext>
            </a:extLst>
          </p:cNvPr>
          <p:cNvCxnSpPr/>
          <p:nvPr/>
        </p:nvCxnSpPr>
        <p:spPr>
          <a:xfrm flipH="1">
            <a:off x="3310759" y="621208"/>
            <a:ext cx="1251402" cy="6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DA51B1E-7D42-66B0-D010-99195D9DEC95}"/>
              </a:ext>
            </a:extLst>
          </p:cNvPr>
          <p:cNvCxnSpPr/>
          <p:nvPr/>
        </p:nvCxnSpPr>
        <p:spPr>
          <a:xfrm flipH="1">
            <a:off x="3310759" y="2944420"/>
            <a:ext cx="1251402" cy="6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8E7BB2F-5CFB-BBF4-0D01-C3B54F19DE55}"/>
              </a:ext>
            </a:extLst>
          </p:cNvPr>
          <p:cNvCxnSpPr>
            <a:cxnSpLocks/>
          </p:cNvCxnSpPr>
          <p:nvPr/>
        </p:nvCxnSpPr>
        <p:spPr>
          <a:xfrm>
            <a:off x="3810732" y="628242"/>
            <a:ext cx="0" cy="23161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081CAAA-6D7C-09DF-F489-8E0140E60414}"/>
              </a:ext>
            </a:extLst>
          </p:cNvPr>
          <p:cNvSpPr txBox="1"/>
          <p:nvPr/>
        </p:nvSpPr>
        <p:spPr>
          <a:xfrm>
            <a:off x="3936460" y="1652009"/>
            <a:ext cx="692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1957 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A274EFF-060C-AA7D-1F48-8B0C5AEC8C08}"/>
              </a:ext>
            </a:extLst>
          </p:cNvPr>
          <p:cNvSpPr txBox="1"/>
          <p:nvPr/>
        </p:nvSpPr>
        <p:spPr>
          <a:xfrm>
            <a:off x="903137" y="106262"/>
            <a:ext cx="535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Pipe Lengths (all approximated)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F9350D3-020F-8289-7954-FBB509BAA7E5}"/>
              </a:ext>
            </a:extLst>
          </p:cNvPr>
          <p:cNvCxnSpPr>
            <a:cxnSpLocks/>
          </p:cNvCxnSpPr>
          <p:nvPr/>
        </p:nvCxnSpPr>
        <p:spPr>
          <a:xfrm flipH="1">
            <a:off x="5744068" y="4277631"/>
            <a:ext cx="6985" cy="6241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3E96EFD9-8B56-3A6E-E308-9E9D00DC6B1A}"/>
              </a:ext>
            </a:extLst>
          </p:cNvPr>
          <p:cNvSpPr txBox="1"/>
          <p:nvPr/>
        </p:nvSpPr>
        <p:spPr>
          <a:xfrm>
            <a:off x="5839045" y="4048510"/>
            <a:ext cx="729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m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5EA3C-1350-AF8B-FAE5-10333520D717}"/>
              </a:ext>
            </a:extLst>
          </p:cNvPr>
          <p:cNvSpPr txBox="1"/>
          <p:nvPr/>
        </p:nvSpPr>
        <p:spPr>
          <a:xfrm>
            <a:off x="5783615" y="4428677"/>
            <a:ext cx="729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98 m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AC4C20B-A236-CE32-89E4-48FD5EC001FF}"/>
              </a:ext>
            </a:extLst>
          </p:cNvPr>
          <p:cNvSpPr txBox="1"/>
          <p:nvPr/>
        </p:nvSpPr>
        <p:spPr>
          <a:xfrm>
            <a:off x="6758880" y="1282677"/>
            <a:ext cx="543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fracture3 injection well distance ~= 3317 m ~= 10887 ft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9F95E24-13DC-42A7-865D-264339F80456}"/>
              </a:ext>
            </a:extLst>
          </p:cNvPr>
          <p:cNvSpPr txBox="1"/>
          <p:nvPr/>
        </p:nvSpPr>
        <p:spPr>
          <a:xfrm>
            <a:off x="5775065" y="4904601"/>
            <a:ext cx="729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m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6584FEA-A8A5-1A92-0595-15CB2CE92C56}"/>
              </a:ext>
            </a:extLst>
          </p:cNvPr>
          <p:cNvCxnSpPr>
            <a:cxnSpLocks/>
          </p:cNvCxnSpPr>
          <p:nvPr/>
        </p:nvCxnSpPr>
        <p:spPr>
          <a:xfrm flipH="1">
            <a:off x="5634702" y="5169884"/>
            <a:ext cx="2560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EE61CBB-A00C-67B5-DF33-7EAE6ED3589C}"/>
              </a:ext>
            </a:extLst>
          </p:cNvPr>
          <p:cNvCxnSpPr>
            <a:cxnSpLocks/>
          </p:cNvCxnSpPr>
          <p:nvPr/>
        </p:nvCxnSpPr>
        <p:spPr>
          <a:xfrm flipH="1">
            <a:off x="5655596" y="4919981"/>
            <a:ext cx="2560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C51F9-99F6-3B2B-7731-3980B9FD6623}"/>
              </a:ext>
            </a:extLst>
          </p:cNvPr>
          <p:cNvCxnSpPr>
            <a:cxnSpLocks/>
          </p:cNvCxnSpPr>
          <p:nvPr/>
        </p:nvCxnSpPr>
        <p:spPr>
          <a:xfrm flipH="1">
            <a:off x="5655596" y="4277631"/>
            <a:ext cx="2560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EC2F08-0294-974E-94A4-0E5707EFB90A}"/>
              </a:ext>
            </a:extLst>
          </p:cNvPr>
          <p:cNvCxnSpPr>
            <a:cxnSpLocks/>
          </p:cNvCxnSpPr>
          <p:nvPr/>
        </p:nvCxnSpPr>
        <p:spPr>
          <a:xfrm flipH="1">
            <a:off x="5623034" y="4102013"/>
            <a:ext cx="2560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58ABA1-D191-6A96-30A3-03B1D5992D42}"/>
              </a:ext>
            </a:extLst>
          </p:cNvPr>
          <p:cNvCxnSpPr>
            <a:cxnSpLocks/>
          </p:cNvCxnSpPr>
          <p:nvPr/>
        </p:nvCxnSpPr>
        <p:spPr>
          <a:xfrm>
            <a:off x="5744068" y="4081743"/>
            <a:ext cx="0" cy="1958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BE392F-2529-B3E7-351E-2E36D7BA728D}"/>
              </a:ext>
            </a:extLst>
          </p:cNvPr>
          <p:cNvCxnSpPr>
            <a:cxnSpLocks/>
          </p:cNvCxnSpPr>
          <p:nvPr/>
        </p:nvCxnSpPr>
        <p:spPr>
          <a:xfrm>
            <a:off x="5755736" y="4909786"/>
            <a:ext cx="6985" cy="2444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301437A-F188-0997-1608-2D7BED1BDF92}"/>
              </a:ext>
            </a:extLst>
          </p:cNvPr>
          <p:cNvSpPr/>
          <p:nvPr/>
        </p:nvSpPr>
        <p:spPr>
          <a:xfrm>
            <a:off x="5210824" y="4962115"/>
            <a:ext cx="5740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7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C51A1-A82A-E7FA-BFE5-085B0525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515600" cy="1325563"/>
          </a:xfrm>
        </p:spPr>
        <p:txBody>
          <a:bodyPr/>
          <a:lstStyle/>
          <a:p>
            <a:r>
              <a:rPr lang="en-US" b="1" dirty="0"/>
              <a:t>Parameters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53F9CA-9DE0-DDBE-F569-130847FCD9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317747"/>
              </p:ext>
            </p:extLst>
          </p:nvPr>
        </p:nvGraphicFramePr>
        <p:xfrm>
          <a:off x="838200" y="1016124"/>
          <a:ext cx="10515600" cy="540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0128702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06727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83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m_dot</a:t>
                      </a:r>
                      <a:r>
                        <a:rPr lang="en-US" dirty="0"/>
                        <a:t> = 5 kg/s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T_in</a:t>
                      </a:r>
                      <a:r>
                        <a:rPr lang="en-US" dirty="0"/>
                        <a:t> = 25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°C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659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 = 2 MPa (~= 145 PSI)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84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Perforations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Diameter = 0.009525 m, 10 </a:t>
                      </a:r>
                      <a:r>
                        <a:rPr lang="en-US" dirty="0" err="1"/>
                        <a:t>perfs</a:t>
                      </a:r>
                      <a:r>
                        <a:rPr lang="en-US" dirty="0"/>
                        <a:t> assumed </a:t>
                      </a:r>
                      <a:r>
                        <a:rPr lang="en-US" dirty="0">
                          <a:sym typeface="Wingdings" pitchFamily="2" charset="2"/>
                        </a:rPr>
                        <a:t> Diameter = 0.09525 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ym typeface="Wingdings" pitchFamily="2" charset="2"/>
                        </a:rPr>
                        <a:t>Length = 1 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90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Diameter = 2 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Length = 98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046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 pipes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# of elements = 200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custom_closures</a:t>
                      </a:r>
                      <a:r>
                        <a:rPr lang="en-US" dirty="0"/>
                        <a:t> used (f = 0.0167, </a:t>
                      </a:r>
                      <a:r>
                        <a:rPr lang="en-US" dirty="0" err="1"/>
                        <a:t>Hw</a:t>
                      </a:r>
                      <a:r>
                        <a:rPr lang="en-US" dirty="0"/>
                        <a:t> = 2000)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28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Temperature with Elevation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Linear interpolation between 25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°C at z = 0 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196°C at z = -2800 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851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Pressure with Elevation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Linear interpolation between 101.325 kPa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z = 0 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25.1865e3 kPa at z = -2800 m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59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10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C51A1-A82A-E7FA-BFE5-085B0525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515600" cy="1325563"/>
          </a:xfrm>
        </p:spPr>
        <p:txBody>
          <a:bodyPr/>
          <a:lstStyle/>
          <a:p>
            <a:r>
              <a:rPr lang="en-US" b="1" dirty="0"/>
              <a:t>Fluid Properties Used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53F9CA-9DE0-DDBE-F569-130847FCD9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016124"/>
          <a:ext cx="105156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0128702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06727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Modules/</a:t>
                      </a:r>
                      <a:r>
                        <a:rPr lang="en-US" dirty="0" err="1"/>
                        <a:t>FluidProperties</a:t>
                      </a:r>
                      <a:r>
                        <a:rPr lang="en-US" dirty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83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type = </a:t>
                      </a:r>
                      <a:r>
                        <a:rPr lang="en-US" dirty="0" err="1"/>
                        <a:t>StiffenedGasFluidProperties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gamma = 2.35 (heat capacity ratio)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cv = 1816 (Constant volume specific heat)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q = -1.167e6 (defines zero point of internal energy)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p_inf</a:t>
                      </a:r>
                      <a:r>
                        <a:rPr lang="en-US" dirty="0"/>
                        <a:t> = 1e9 (stiffness parameter)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mu = 1e-4 Pa*s (Dynamic viscosity)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q_prime</a:t>
                      </a:r>
                      <a:r>
                        <a:rPr lang="en-US" dirty="0"/>
                        <a:t> = 0 (Default)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659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239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C51A1-A82A-E7FA-BFE5-085B0525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515600" cy="1325563"/>
          </a:xfrm>
        </p:spPr>
        <p:txBody>
          <a:bodyPr/>
          <a:lstStyle/>
          <a:p>
            <a:r>
              <a:rPr lang="en-US" b="1" dirty="0"/>
              <a:t>Heat Structure Materials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53F9CA-9DE0-DDBE-F569-130847FCD9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016124"/>
          <a:ext cx="105156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0128702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06727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HeatStructureMaterials</a:t>
                      </a:r>
                      <a:r>
                        <a:rPr lang="en-US" dirty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83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mild_steel</a:t>
                      </a:r>
                      <a:r>
                        <a:rPr lang="en-US" dirty="0"/>
                        <a:t> (used for pipe wall)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rho = 7850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kg/m</a:t>
                      </a:r>
                      <a:r>
                        <a:rPr lang="en-US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 = 510.8 J/(kg*K)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= 60 W/(m*K)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659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rho = 2400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kg/m</a:t>
                      </a:r>
                      <a:r>
                        <a:rPr lang="en-US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cp = 920 J/(kg*K)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= 0.29 W/(m*K)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84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rho = 2750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kg/m</a:t>
                      </a:r>
                      <a:r>
                        <a:rPr lang="en-US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cp = 830 J/(kg*K)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= 3 W/(m*K)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90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6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C51A1-A82A-E7FA-BFE5-085B0525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515600" cy="1325563"/>
          </a:xfrm>
        </p:spPr>
        <p:txBody>
          <a:bodyPr/>
          <a:lstStyle/>
          <a:p>
            <a:r>
              <a:rPr lang="en-US" b="1" dirty="0"/>
              <a:t>Preconditioning Used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53F9CA-9DE0-DDBE-F569-130847FCD9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016124"/>
          <a:ext cx="10515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0128702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06727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Preconditioner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83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type = SMP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full =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659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672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C51A1-A82A-E7FA-BFE5-085B0525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515600" cy="1325563"/>
          </a:xfrm>
        </p:spPr>
        <p:txBody>
          <a:bodyPr/>
          <a:lstStyle/>
          <a:p>
            <a:r>
              <a:rPr lang="en-US" b="1" dirty="0"/>
              <a:t>Executioner Used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D416AAC-E9BD-EB24-0184-D34DF80E2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500605"/>
            <a:ext cx="4374058" cy="58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53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657</Words>
  <Application>Microsoft Macintosh PowerPoint</Application>
  <PresentationFormat>Widescreen</PresentationFormat>
  <Paragraphs>146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Wingdings</vt:lpstr>
      <vt:lpstr>Office Theme</vt:lpstr>
      <vt:lpstr>Thermo-Hydraulics (THM) MOOSE Module  Utah Forge Simulation One Fracture Model</vt:lpstr>
      <vt:lpstr>PowerPoint Presentation</vt:lpstr>
      <vt:lpstr>PowerPoint Presentation</vt:lpstr>
      <vt:lpstr>PowerPoint Presentation</vt:lpstr>
      <vt:lpstr>Parameters</vt:lpstr>
      <vt:lpstr>Fluid Properties Used</vt:lpstr>
      <vt:lpstr>Heat Structure Materials</vt:lpstr>
      <vt:lpstr>Preconditioning Used</vt:lpstr>
      <vt:lpstr>Executioner Used</vt:lpstr>
      <vt:lpstr>Heat Structures for pipes</vt:lpstr>
      <vt:lpstr>Heat Structures for fractures</vt:lpstr>
      <vt:lpstr>Calculating Fracture Permeability Using Darcy’s Law</vt:lpstr>
      <vt:lpstr>1 Fracture Study</vt:lpstr>
      <vt:lpstr>Paraview at ~= 60,000s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A. Willis</dc:creator>
  <cp:lastModifiedBy>Benjamin A. Willis</cp:lastModifiedBy>
  <cp:revision>20</cp:revision>
  <dcterms:created xsi:type="dcterms:W3CDTF">2022-07-05T21:58:00Z</dcterms:created>
  <dcterms:modified xsi:type="dcterms:W3CDTF">2022-07-25T18:08:35Z</dcterms:modified>
</cp:coreProperties>
</file>