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81983" autoAdjust="0"/>
  </p:normalViewPr>
  <p:slideViewPr>
    <p:cSldViewPr snapToGrid="0" snapToObjects="1">
      <p:cViewPr varScale="1">
        <p:scale>
          <a:sx n="95" d="100"/>
          <a:sy n="95" d="100"/>
        </p:scale>
        <p:origin x="2532" y="7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682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97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4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818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2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08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336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433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3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3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97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4400"/>
              <a:buFont typeface="Arial"/>
              <a:buNone/>
              <a:defRPr sz="144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bg>
      <p:bgPr>
        <a:solidFill>
          <a:srgbClr val="22222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7112000" y="1536700"/>
            <a:ext cx="5486400" cy="7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06400" y="740833"/>
            <a:ext cx="6299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06400" y="1642533"/>
            <a:ext cx="62991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06400" y="15240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06400" y="740833"/>
            <a:ext cx="6299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TITLE TEXT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bg>
      <p:bgPr>
        <a:solidFill>
          <a:srgbClr val="22222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6503154" y="0"/>
            <a:ext cx="650250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3"/>
          </p:nvPr>
        </p:nvSpPr>
        <p:spPr>
          <a:xfrm>
            <a:off x="6502400" y="4902200"/>
            <a:ext cx="650250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4"/>
          </p:nvPr>
        </p:nvSpPr>
        <p:spPr>
          <a:xfrm>
            <a:off x="0" y="0"/>
            <a:ext cx="64686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rgbClr val="22222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 rot="10800000" flipH="1">
            <a:off x="406400" y="993123"/>
            <a:ext cx="12192000" cy="300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4" name="Shape 64"/>
          <p:cNvSpPr/>
          <p:nvPr/>
        </p:nvSpPr>
        <p:spPr>
          <a:xfrm>
            <a:off x="469900" y="2362200"/>
            <a:ext cx="12065100" cy="522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8"/>
                  <a:pt x="0" y="2866"/>
                </a:cubicBezTo>
                <a:lnTo>
                  <a:pt x="0" y="104383"/>
                </a:lnTo>
                <a:cubicBezTo>
                  <a:pt x="0" y="105961"/>
                  <a:pt x="555" y="107250"/>
                  <a:pt x="1244" y="107250"/>
                </a:cubicBezTo>
                <a:lnTo>
                  <a:pt x="95711" y="107250"/>
                </a:lnTo>
                <a:lnTo>
                  <a:pt x="99166" y="120000"/>
                </a:lnTo>
                <a:lnTo>
                  <a:pt x="102616" y="107250"/>
                </a:lnTo>
                <a:lnTo>
                  <a:pt x="118755" y="107250"/>
                </a:lnTo>
                <a:cubicBezTo>
                  <a:pt x="119444" y="107250"/>
                  <a:pt x="120000" y="105961"/>
                  <a:pt x="120000" y="104383"/>
                </a:cubicBezTo>
                <a:lnTo>
                  <a:pt x="120000" y="2866"/>
                </a:lnTo>
                <a:cubicBezTo>
                  <a:pt x="120000" y="1288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889000" y="2908300"/>
            <a:ext cx="11226900" cy="1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sz="9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06400" y="7789333"/>
            <a:ext cx="121920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06400" y="457200"/>
            <a:ext cx="11175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venir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Alt">
  <p:cSld name="Quote Alt"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892800" y="2641600"/>
            <a:ext cx="67056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sz="9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5892800" y="7789333"/>
            <a:ext cx="67056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bg>
      <p:bgPr>
        <a:solidFill>
          <a:srgbClr val="22222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22222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Alt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Alt">
  <p:cSld name="Blank Al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bg>
      <p:bgPr>
        <a:solidFill>
          <a:srgbClr val="22222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3" name="Shape 23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 Alt">
  <p:cSld name="Title &amp; Subtitle 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22222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2161859" y="4191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>
  <p:cSld name="Title - Center">
    <p:bg>
      <p:bgPr>
        <a:solidFill>
          <a:srgbClr val="22222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5892800" y="6141157"/>
            <a:ext cx="6705600" cy="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892800" y="4267200"/>
            <a:ext cx="67056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Bullets">
  <p:cSld name="Title &amp; Bullets">
    <p:bg>
      <p:bgPr>
        <a:solidFill>
          <a:srgbClr val="22222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06400" y="15748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-8467" y="8740510"/>
            <a:ext cx="13021800" cy="1021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406400" y="630485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9600"/>
              <a:buFont typeface="Arial"/>
              <a:buNone/>
            </a:pPr>
            <a:r>
              <a:rPr lang="en-US" sz="96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Company Name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4294967295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</a:pPr>
            <a:r>
              <a:rPr lang="en-US" sz="36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Date</a:t>
            </a: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514888" y="7561105"/>
            <a:ext cx="6434552" cy="146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>
              <a:lnSpc>
                <a:spcPct val="60000"/>
              </a:lnSpc>
              <a:buClr>
                <a:srgbClr val="FFFFFF"/>
              </a:buClr>
              <a:buSzPts val="2000"/>
            </a:pPr>
            <a:r>
              <a:rPr lang="en-US" altLang="zh-Han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lang="en-US" sz="2000" dirty="0"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endParaRPr lang="en-US" altLang="zh-Hans" sz="2000" b="0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altLang="zh-Han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Partner 1 Name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zh-Hans" altLang="en-U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|</a:t>
            </a:r>
            <a:r>
              <a:rPr lang="zh-Hans" altLang="en-US" dirty="0">
                <a:ea typeface="Avenir"/>
              </a:rPr>
              <a:t>  </a:t>
            </a:r>
            <a:r>
              <a:rPr lang="en-US" altLang="zh-Hans" sz="2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email@address</a:t>
            </a:r>
            <a:endParaRPr lang="en-US" altLang="zh-Hans" sz="2000" b="0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endParaRPr lang="en-US" altLang="zh-Hans" sz="20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>
              <a:lnSpc>
                <a:spcPct val="60000"/>
              </a:lnSpc>
              <a:buClr>
                <a:srgbClr val="FFFFFF"/>
              </a:buClr>
              <a:buSzPts val="2000"/>
            </a:pPr>
            <a:r>
              <a:rPr lang="en-US" altLang="zh-Han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Partner 2 Name	    </a:t>
            </a:r>
            <a:r>
              <a:rPr lang="en-U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|</a:t>
            </a:r>
            <a:r>
              <a:rPr lang="zh-Hans" altLang="en-US" sz="2000" dirty="0">
                <a:ea typeface="Avenir"/>
              </a:rPr>
              <a:t> </a:t>
            </a:r>
            <a:r>
              <a:rPr lang="en-US" altLang="zh-Hans" sz="2000" dirty="0" err="1">
                <a:solidFill>
                  <a:srgbClr val="FFFFFF"/>
                </a:solidFill>
                <a:latin typeface="Avenir"/>
                <a:ea typeface="Avenir"/>
                <a:sym typeface="Avenir"/>
              </a:rPr>
              <a:t>email@address</a:t>
            </a:r>
            <a:endParaRPr lang="en-US" altLang="zh-Hans" sz="20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endParaRPr lang="en-US" altLang="zh-Hans" sz="2000" b="0" i="0" u="none" strike="noStrike" cap="none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LAUNCH STRATEGY / GO-TO-MARKET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endParaRPr lang="en-US" sz="3400" b="0" i="0" u="none" strike="noStrike" cap="none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44500" indent="-444500">
              <a:spcBef>
                <a:spcPts val="0"/>
              </a:spcBef>
            </a:pPr>
            <a:r>
              <a:rPr lang="en-US" sz="3600" dirty="0"/>
              <a:t>What is your customer acquisition approach?</a:t>
            </a:r>
          </a:p>
          <a:p>
            <a:pPr marL="444500" indent="-444500">
              <a:spcBef>
                <a:spcPts val="0"/>
              </a:spcBef>
            </a:pPr>
            <a:endParaRPr lang="en-US" sz="3600" dirty="0"/>
          </a:p>
          <a:p>
            <a:pPr marL="444500" indent="-444500">
              <a:spcBef>
                <a:spcPts val="0"/>
              </a:spcBef>
            </a:pPr>
            <a:r>
              <a:rPr lang="en-US" sz="3600" dirty="0"/>
              <a:t>What are key drivers and potential milestones?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769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Vision </a:t>
            </a:r>
            <a:endParaRPr dirty="0"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Team </a:t>
            </a:r>
            <a:endParaRPr dirty="0"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Problem </a:t>
            </a:r>
            <a:endParaRPr dirty="0"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Approach / Solution </a:t>
            </a:r>
            <a:endParaRPr dirty="0"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Market </a:t>
            </a:r>
            <a:endParaRPr dirty="0"/>
          </a:p>
          <a:p>
            <a:pPr marL="444500" marR="0" lvl="0" indent="-444499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Business Model</a:t>
            </a:r>
            <a:endParaRPr dirty="0"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Competition </a:t>
            </a:r>
            <a:endParaRPr dirty="0"/>
          </a:p>
          <a:p>
            <a:pPr marL="444500" marR="0" lvl="0" indent="-444499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Go-to-Market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 idx="4294967295"/>
          </p:nvPr>
        </p:nvSpPr>
        <p:spPr>
          <a:xfrm>
            <a:off x="406400" y="588433"/>
            <a:ext cx="12192000" cy="7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294967295"/>
          </p:nvPr>
        </p:nvSpPr>
        <p:spPr>
          <a:xfrm>
            <a:off x="406400" y="2918717"/>
            <a:ext cx="12192000" cy="391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Avenir"/>
              <a:buNone/>
            </a:pPr>
            <a:r>
              <a:rPr lang="en-US" altLang="zh-CN" sz="4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What is your vision?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dirty="0"/>
          </a:p>
        </p:txBody>
      </p:sp>
      <p:sp>
        <p:nvSpPr>
          <p:cNvPr id="8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None/>
            </a:pPr>
            <a:r>
              <a:rPr lang="en-US" sz="3600" b="0" i="0" u="none" strike="noStrike" cap="none" dirty="0">
                <a:solidFill>
                  <a:srgbClr val="222222"/>
                </a:solidFill>
                <a:sym typeface="Avenir"/>
              </a:rPr>
              <a:t>For eac</a:t>
            </a:r>
            <a:r>
              <a:rPr lang="en-US" sz="3600" dirty="0"/>
              <a:t>h team member, include: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None/>
            </a:pPr>
            <a:endParaRPr lang="en-US" sz="3600" b="0" i="0" u="none" strike="noStrike" cap="none" dirty="0">
              <a:solidFill>
                <a:srgbClr val="222222"/>
              </a:solidFill>
              <a:sym typeface="Avenir"/>
            </a:endParaRPr>
          </a:p>
          <a:p>
            <a:pPr marL="444500" indent="-444500">
              <a:spcBef>
                <a:spcPts val="0"/>
              </a:spcBef>
            </a:pPr>
            <a:r>
              <a:rPr lang="en-US" sz="3600" dirty="0"/>
              <a:t>Photo</a:t>
            </a:r>
          </a:p>
          <a:p>
            <a:pPr marL="444500" indent="-444500">
              <a:spcBef>
                <a:spcPts val="0"/>
              </a:spcBef>
            </a:pPr>
            <a:endParaRPr lang="en-US" sz="3600" dirty="0"/>
          </a:p>
          <a:p>
            <a:pPr marL="444500" lvl="0" indent="-444500">
              <a:spcBef>
                <a:spcPts val="0"/>
              </a:spcBef>
            </a:pPr>
            <a:r>
              <a:rPr lang="en-US" sz="3600" dirty="0"/>
              <a:t>Name (and link to LinkedIn profile)</a:t>
            </a:r>
          </a:p>
          <a:p>
            <a:pPr marL="444500" lvl="0" indent="-444500">
              <a:spcBef>
                <a:spcPts val="0"/>
              </a:spcBef>
            </a:pPr>
            <a:endParaRPr lang="en-US" sz="3600" dirty="0"/>
          </a:p>
          <a:p>
            <a:pPr marL="444500" lvl="0" indent="-444500">
              <a:spcBef>
                <a:spcPts val="0"/>
              </a:spcBef>
            </a:pPr>
            <a:r>
              <a:rPr lang="en-US" sz="3600" dirty="0"/>
              <a:t>Title</a:t>
            </a:r>
          </a:p>
          <a:p>
            <a:pPr marL="444500" lvl="0" indent="-444500">
              <a:spcBef>
                <a:spcPts val="0"/>
              </a:spcBef>
            </a:pPr>
            <a:endParaRPr lang="en-US" sz="3600" dirty="0"/>
          </a:p>
          <a:p>
            <a:pPr marL="444500" lvl="0" indent="-444500">
              <a:spcBef>
                <a:spcPts val="0"/>
              </a:spcBef>
            </a:pPr>
            <a:r>
              <a:rPr lang="en-US" sz="3600" dirty="0"/>
              <a:t>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PROBLEM (CUSTOMER PAIN)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Wingdings" charset="2"/>
              <a:buChar char="Ø"/>
            </a:pPr>
            <a:endParaRPr lang="en-US" sz="3400" b="0" i="0" u="none" strike="noStrike" cap="none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44500" lvl="0" indent="-444500">
              <a:spcBef>
                <a:spcPts val="0"/>
              </a:spcBef>
            </a:pPr>
            <a:r>
              <a:rPr lang="en-US" sz="3600" dirty="0"/>
              <a:t>What is the customer pain point?</a:t>
            </a:r>
          </a:p>
          <a:p>
            <a:pPr marL="444500" lvl="0" indent="-444500">
              <a:spcBef>
                <a:spcPts val="0"/>
              </a:spcBef>
            </a:pPr>
            <a:endParaRPr lang="en-US" sz="3600" dirty="0"/>
          </a:p>
          <a:p>
            <a:pPr marL="444500" lvl="0" indent="-444500">
              <a:spcBef>
                <a:spcPts val="0"/>
              </a:spcBef>
            </a:pPr>
            <a:r>
              <a:rPr lang="en-US" sz="3600" dirty="0"/>
              <a:t>What is the current solution for this pain?</a:t>
            </a:r>
          </a:p>
          <a:p>
            <a:pPr marL="444500" lvl="0" indent="-444500">
              <a:spcBef>
                <a:spcPts val="0"/>
              </a:spcBef>
            </a:pPr>
            <a:endParaRPr lang="en-US" sz="3600" dirty="0"/>
          </a:p>
          <a:p>
            <a:pPr marL="444500" lvl="0" indent="-444500">
              <a:spcBef>
                <a:spcPts val="0"/>
              </a:spcBef>
            </a:pPr>
            <a:r>
              <a:rPr lang="en-US" sz="3600" dirty="0"/>
              <a:t>How much does it cost? </a:t>
            </a:r>
          </a:p>
          <a:p>
            <a:pPr marL="444500" lvl="0" indent="-444500">
              <a:spcBef>
                <a:spcPts val="0"/>
              </a:spcBef>
            </a:pPr>
            <a:endParaRPr lang="en-US" sz="3600" dirty="0"/>
          </a:p>
          <a:p>
            <a:pPr marL="444500" lvl="0" indent="-444500">
              <a:spcBef>
                <a:spcPts val="0"/>
              </a:spcBef>
            </a:pPr>
            <a:r>
              <a:rPr lang="en-US" sz="3600" dirty="0"/>
              <a:t>Why is it broken?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3600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SOLUTION / PRODUCT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1125958" cy="610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indent="-444500">
              <a:spcBef>
                <a:spcPts val="0"/>
              </a:spcBef>
            </a:pPr>
            <a:endParaRPr lang="en-US" sz="3200" dirty="0"/>
          </a:p>
          <a:p>
            <a:pPr marL="444500" indent="-444500">
              <a:spcBef>
                <a:spcPts val="0"/>
              </a:spcBef>
            </a:pPr>
            <a:r>
              <a:rPr lang="en-US" sz="3600" dirty="0"/>
              <a:t>Explain your product</a:t>
            </a:r>
          </a:p>
          <a:p>
            <a:pPr marL="444500" indent="-444500">
              <a:spcBef>
                <a:spcPts val="0"/>
              </a:spcBef>
            </a:pPr>
            <a:endParaRPr lang="en-US" sz="3600" dirty="0"/>
          </a:p>
          <a:p>
            <a:pPr marL="444500" indent="-444500">
              <a:spcBef>
                <a:spcPts val="0"/>
              </a:spcBef>
            </a:pPr>
            <a:r>
              <a:rPr lang="en-US" sz="3600" dirty="0"/>
              <a:t>Articulate the value proposition</a:t>
            </a:r>
          </a:p>
          <a:p>
            <a:pPr marL="444500" indent="-444500">
              <a:spcBef>
                <a:spcPts val="0"/>
              </a:spcBef>
            </a:pPr>
            <a:endParaRPr lang="en-US" sz="3600" dirty="0"/>
          </a:p>
          <a:p>
            <a:pPr marL="444500" indent="-444500">
              <a:spcBef>
                <a:spcPts val="0"/>
              </a:spcBef>
            </a:pPr>
            <a:r>
              <a:rPr lang="en-US" sz="3600" dirty="0"/>
              <a:t>Demonstrate the impact on your customer (dollars / time saved, etc.)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444500">
              <a:spcBef>
                <a:spcPts val="0"/>
              </a:spcBef>
            </a:pPr>
            <a:endParaRPr lang="en-US" sz="3600" dirty="0"/>
          </a:p>
          <a:p>
            <a:pPr marL="444500" lvl="0" indent="-444500">
              <a:spcBef>
                <a:spcPts val="0"/>
              </a:spcBef>
            </a:pPr>
            <a:r>
              <a:rPr lang="en-US" sz="3600" dirty="0"/>
              <a:t>Describe your market / target customer</a:t>
            </a:r>
          </a:p>
          <a:p>
            <a:pPr marL="444500" lvl="0" indent="-444500">
              <a:spcBef>
                <a:spcPts val="0"/>
              </a:spcBef>
            </a:pPr>
            <a:endParaRPr lang="en-US" sz="3600" dirty="0"/>
          </a:p>
          <a:p>
            <a:pPr marL="444500" lvl="0" indent="-444500">
              <a:spcBef>
                <a:spcPts val="0"/>
              </a:spcBef>
            </a:pPr>
            <a:r>
              <a:rPr lang="en-US" sz="3600" dirty="0"/>
              <a:t>How big is the market? </a:t>
            </a:r>
          </a:p>
          <a:p>
            <a:pPr marL="444500" lvl="0" indent="-444500">
              <a:spcBef>
                <a:spcPts val="0"/>
              </a:spcBef>
            </a:pPr>
            <a:endParaRPr lang="en-US" sz="3600" dirty="0"/>
          </a:p>
          <a:p>
            <a:pPr marL="444500" lvl="0" indent="-444500">
              <a:spcBef>
                <a:spcPts val="0"/>
              </a:spcBef>
            </a:pPr>
            <a:r>
              <a:rPr lang="en-US" sz="3600" dirty="0"/>
              <a:t>What are the market forces / drivers?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BUSINESS MODEL / UNIT ECONOMICS</a:t>
            </a:r>
            <a:endParaRPr dirty="0"/>
          </a:p>
        </p:txBody>
      </p:sp>
      <p:sp>
        <p:nvSpPr>
          <p:cNvPr id="5" name="Shape 121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444500">
              <a:spcBef>
                <a:spcPts val="0"/>
              </a:spcBef>
            </a:pPr>
            <a:endParaRPr lang="en-US" sz="3600" dirty="0"/>
          </a:p>
          <a:p>
            <a:pPr marL="444500" lvl="0" indent="-444500">
              <a:spcBef>
                <a:spcPts val="0"/>
              </a:spcBef>
            </a:pPr>
            <a:r>
              <a:rPr lang="en-US" sz="3600" dirty="0"/>
              <a:t>How does your company make money?</a:t>
            </a:r>
          </a:p>
          <a:p>
            <a:pPr marL="444500" lvl="0" indent="-444500">
              <a:spcBef>
                <a:spcPts val="0"/>
              </a:spcBef>
            </a:pPr>
            <a:endParaRPr lang="en-US" sz="3600" dirty="0"/>
          </a:p>
          <a:p>
            <a:pPr marL="444500" lvl="0" indent="-444500">
              <a:spcBef>
                <a:spcPts val="0"/>
              </a:spcBef>
            </a:pPr>
            <a:r>
              <a:rPr lang="en-US" sz="3600" dirty="0"/>
              <a:t>Pricing details</a:t>
            </a:r>
          </a:p>
          <a:p>
            <a:pPr marL="444500" lvl="0" indent="-444500">
              <a:spcBef>
                <a:spcPts val="0"/>
              </a:spcBef>
            </a:pPr>
            <a:endParaRPr lang="en-US" sz="3600" dirty="0"/>
          </a:p>
          <a:p>
            <a:pPr marL="444500" lvl="0" indent="-444500">
              <a:spcBef>
                <a:spcPts val="0"/>
              </a:spcBef>
            </a:pPr>
            <a:r>
              <a:rPr lang="en-US" sz="3600" dirty="0"/>
              <a:t>Include metrics, e.g.:</a:t>
            </a:r>
          </a:p>
          <a:p>
            <a:pPr marL="901700" lvl="1" indent="-444500">
              <a:spcBef>
                <a:spcPts val="0"/>
              </a:spcBef>
            </a:pPr>
            <a:r>
              <a:rPr lang="en-US" sz="3600" dirty="0"/>
              <a:t>Average Order Value (</a:t>
            </a:r>
            <a:r>
              <a:rPr lang="en-US" sz="3600" dirty="0" err="1"/>
              <a:t>AOV</a:t>
            </a:r>
            <a:r>
              <a:rPr lang="en-US" sz="3600" dirty="0"/>
              <a:t>)</a:t>
            </a:r>
          </a:p>
          <a:p>
            <a:pPr marL="901700" lvl="1" indent="-444500">
              <a:spcBef>
                <a:spcPts val="0"/>
              </a:spcBef>
            </a:pPr>
            <a:r>
              <a:rPr lang="en-US" sz="3600" dirty="0"/>
              <a:t>Lifetime Value (LTV)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endParaRPr lang="en-US" sz="3400" b="0" i="0" u="none" strike="noStrike" cap="none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sz="3600" dirty="0"/>
              <a:t>Frame the competition:</a:t>
            </a:r>
          </a:p>
          <a:p>
            <a:pPr marL="901700" lvl="1" indent="-444500">
              <a:spcBef>
                <a:spcPts val="0"/>
              </a:spcBef>
            </a:pPr>
            <a:r>
              <a:rPr lang="en-US" sz="3600" dirty="0"/>
              <a:t>Who are the key players?</a:t>
            </a:r>
          </a:p>
          <a:p>
            <a:pPr marL="901700" lvl="1" indent="-444500">
              <a:spcBef>
                <a:spcPts val="0"/>
              </a:spcBef>
            </a:pPr>
            <a:r>
              <a:rPr lang="en-US" sz="3600" dirty="0"/>
              <a:t>How are you differentiated?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196</Words>
  <Application>Microsoft Office PowerPoint</Application>
  <PresentationFormat>Custom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</vt:lpstr>
      <vt:lpstr>Helvetica Neue</vt:lpstr>
      <vt:lpstr>Wingdings</vt:lpstr>
      <vt:lpstr>New_Template7</vt:lpstr>
      <vt:lpstr>Company Name</vt:lpstr>
      <vt:lpstr>AGENDA</vt:lpstr>
      <vt:lpstr>VISION</vt:lpstr>
      <vt:lpstr>TEAM</vt:lpstr>
      <vt:lpstr>PROBLEM (CUSTOMER PAIN)</vt:lpstr>
      <vt:lpstr>SOLUTION / PRODUCT</vt:lpstr>
      <vt:lpstr>MARKET</vt:lpstr>
      <vt:lpstr>BUSINESS MODEL / UNIT ECONOMICS</vt:lpstr>
      <vt:lpstr>COMPETITION</vt:lpstr>
      <vt:lpstr>LAUNCH STRATEGY / GO-TO-MARKET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[TEAM NAME]</dc:title>
  <dc:creator>jostlund</dc:creator>
  <cp:lastModifiedBy>jostlund</cp:lastModifiedBy>
  <cp:revision>22</cp:revision>
  <dcterms:modified xsi:type="dcterms:W3CDTF">2018-08-26T16:08:39Z</dcterms:modified>
</cp:coreProperties>
</file>