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0" r:id="rId13"/>
    <p:sldId id="291" r:id="rId14"/>
    <p:sldId id="283" r:id="rId15"/>
    <p:sldId id="284" r:id="rId16"/>
    <p:sldId id="285" r:id="rId17"/>
    <p:sldId id="286" r:id="rId18"/>
    <p:sldId id="289" r:id="rId19"/>
    <p:sldId id="287" r:id="rId20"/>
    <p:sldId id="288" r:id="rId21"/>
    <p:sldId id="293" r:id="rId22"/>
    <p:sldId id="295" r:id="rId23"/>
    <p:sldId id="294" r:id="rId24"/>
    <p:sldId id="273" r:id="rId2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16/02/64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r>
              <a:rPr lang="en-US" sz="6600" dirty="0" smtClean="0">
                <a:latin typeface="Comic Sans MS" panose="030F0702030302020204" pitchFamily="66" charset="0"/>
              </a:rPr>
              <a:t/>
            </a:r>
            <a:br>
              <a:rPr lang="en-US" sz="6600" dirty="0" smtClean="0">
                <a:latin typeface="Comic Sans MS" panose="030F0702030302020204" pitchFamily="66" charset="0"/>
              </a:rPr>
            </a:br>
            <a:r>
              <a:rPr lang="en-US" sz="6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Programming: O2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smtClean="0">
                <a:latin typeface="Comic Sans MS" panose="030F0702030302020204" pitchFamily="66" charset="0"/>
              </a:rPr>
              <a:t>Akan </a:t>
            </a:r>
            <a:r>
              <a:rPr lang="en-US" sz="3200" b="1" dirty="0" err="1" smtClean="0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2818656" cy="298254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Primitive 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Boolean	</a:t>
            </a:r>
          </a:p>
          <a:p>
            <a:pPr marL="457200" lvl="1" indent="0">
              <a:buNone/>
            </a:pP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52" y="1879600"/>
            <a:ext cx="2768600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6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การประกาศตัวแปร และการตั้งชื่อตัวแปร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ไม่จำเป็นต้องกำหนด </a:t>
            </a:r>
            <a:r>
              <a:rPr lang="en-US" dirty="0" smtClean="0"/>
              <a:t>data type </a:t>
            </a:r>
            <a:r>
              <a:rPr lang="th-TH" dirty="0" smtClean="0"/>
              <a:t>เพราะ </a:t>
            </a:r>
            <a:r>
              <a:rPr lang="en-US" dirty="0" smtClean="0"/>
              <a:t>python </a:t>
            </a:r>
            <a:r>
              <a:rPr lang="th-TH" dirty="0" smtClean="0"/>
              <a:t>จะรู้เองจากข้อมูล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a = 10 		# integer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b = 2.5 	#float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 = “Hello” 	#string</a:t>
            </a:r>
          </a:p>
          <a:p>
            <a:r>
              <a:rPr lang="th-TH" dirty="0" smtClean="0"/>
              <a:t>ประกาศไว้ตรงส่วนไหนของโปรแกรมก็ได้ แต่ควรจะประกาศไว้ตอนต้นของโปรแกรมเพื่อสะดวกต่อการทำความเข้าใจ</a:t>
            </a:r>
          </a:p>
          <a:p>
            <a:r>
              <a:rPr lang="th-TH" dirty="0" smtClean="0"/>
              <a:t>ต้องกำหนดค่าเริ่มต้นให้ตัวแปรด้วย เช่น </a:t>
            </a:r>
            <a:r>
              <a:rPr lang="en-US" sz="2800" dirty="0" smtClean="0">
                <a:latin typeface="Comic Sans MS" panose="030F0702030302020204" pitchFamily="66" charset="0"/>
              </a:rPr>
              <a:t>a=0, b= 0.0, c = “”, c=None (</a:t>
            </a:r>
            <a:r>
              <a:rPr lang="th-TH" sz="2800" dirty="0" smtClean="0">
                <a:latin typeface="Comic Sans MS" panose="030F0702030302020204" pitchFamily="66" charset="0"/>
              </a:rPr>
              <a:t>สำหรับ</a:t>
            </a:r>
            <a:r>
              <a:rPr lang="th-TH" sz="2800" dirty="0" smtClean="0">
                <a:latin typeface="Comic Sans MS" panose="030F0702030302020204" pitchFamily="66" charset="0"/>
              </a:rPr>
              <a:t>ตัวแปรที่ยังไม่ระบุชนิดข้อมูลใช้ </a:t>
            </a:r>
            <a:r>
              <a:rPr lang="en-US" sz="2800" dirty="0" smtClean="0">
                <a:latin typeface="Comic Sans MS" panose="030F0702030302020204" pitchFamily="66" charset="0"/>
              </a:rPr>
              <a:t>None</a:t>
            </a:r>
            <a:r>
              <a:rPr lang="en-US" sz="2800" dirty="0" smtClean="0">
                <a:latin typeface="Comic Sans MS" panose="030F0702030302020204" pitchFamily="66" charset="0"/>
              </a:rPr>
              <a:t>)</a:t>
            </a:r>
            <a:endParaRPr lang="th-TH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กำหนดค่าตัวแปรหลายค่า พร้อมกัน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5191"/>
            <a:ext cx="8856984" cy="462560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 = b = c = </a:t>
            </a:r>
            <a:r>
              <a:rPr lang="en-US" sz="2800" dirty="0" smtClean="0">
                <a:latin typeface="Comic Sans MS" panose="030F0702030302020204" pitchFamily="66" charset="0"/>
              </a:rPr>
              <a:t>1 	#</a:t>
            </a:r>
            <a:r>
              <a:rPr lang="th-TH" sz="2800" dirty="0">
                <a:latin typeface="Comic Sans MS" panose="030F0702030302020204" pitchFamily="66" charset="0"/>
              </a:rPr>
              <a:t>ค่าในตัวแปร </a:t>
            </a:r>
            <a:r>
              <a:rPr lang="en-US" sz="2800" dirty="0">
                <a:latin typeface="Comic Sans MS" panose="030F0702030302020204" pitchFamily="66" charset="0"/>
              </a:rPr>
              <a:t>a, b </a:t>
            </a:r>
            <a:r>
              <a:rPr lang="th-TH" sz="2800" dirty="0">
                <a:latin typeface="Comic Sans MS" panose="030F0702030302020204" pitchFamily="66" charset="0"/>
              </a:rPr>
              <a:t>และ </a:t>
            </a:r>
            <a:r>
              <a:rPr lang="en-US" sz="2800" dirty="0">
                <a:latin typeface="Comic Sans MS" panose="030F0702030302020204" pitchFamily="66" charset="0"/>
              </a:rPr>
              <a:t>c </a:t>
            </a:r>
            <a:r>
              <a:rPr lang="th-TH" sz="2800" dirty="0">
                <a:latin typeface="Comic Sans MS" panose="030F0702030302020204" pitchFamily="66" charset="0"/>
              </a:rPr>
              <a:t>มีค่าเท่ากับ </a:t>
            </a:r>
            <a:r>
              <a:rPr lang="th-TH" sz="2800" dirty="0" smtClean="0">
                <a:latin typeface="Comic Sans MS" panose="030F0702030302020204" pitchFamily="66" charset="0"/>
              </a:rPr>
              <a:t>1</a:t>
            </a:r>
          </a:p>
          <a:p>
            <a:pPr marL="118872" indent="0">
              <a:buNone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r>
              <a:rPr lang="en-US" sz="2800" dirty="0">
                <a:latin typeface="Comic Sans MS" panose="030F0702030302020204" pitchFamily="66" charset="0"/>
              </a:rPr>
              <a:t>a, b, c = 1, 2, "</a:t>
            </a:r>
            <a:r>
              <a:rPr lang="en-US" sz="2800" dirty="0" smtClean="0">
                <a:latin typeface="Comic Sans MS" panose="030F0702030302020204" pitchFamily="66" charset="0"/>
              </a:rPr>
              <a:t>john“</a:t>
            </a:r>
          </a:p>
          <a:p>
            <a:pPr marL="118872" indent="0">
              <a:buNone/>
            </a:pPr>
            <a:r>
              <a:rPr lang="th-TH" sz="2800" dirty="0">
                <a:latin typeface="Comic Sans MS" panose="030F0702030302020204" pitchFamily="66" charset="0"/>
              </a:rPr>
              <a:t>	ค่าในตัวแปร </a:t>
            </a:r>
            <a:r>
              <a:rPr lang="en-US" sz="2800" dirty="0">
                <a:latin typeface="Comic Sans MS" panose="030F0702030302020204" pitchFamily="66" charset="0"/>
              </a:rPr>
              <a:t>a </a:t>
            </a:r>
            <a:r>
              <a:rPr lang="th-TH" sz="2800" dirty="0">
                <a:latin typeface="Comic Sans MS" panose="030F0702030302020204" pitchFamily="66" charset="0"/>
              </a:rPr>
              <a:t>มีค่าเท่ากับ 1, ตัวแปร </a:t>
            </a:r>
            <a:r>
              <a:rPr lang="en-US" sz="2800" dirty="0">
                <a:latin typeface="Comic Sans MS" panose="030F0702030302020204" pitchFamily="66" charset="0"/>
              </a:rPr>
              <a:t>b </a:t>
            </a:r>
            <a:r>
              <a:rPr lang="th-TH" sz="2800" dirty="0">
                <a:latin typeface="Comic Sans MS" panose="030F0702030302020204" pitchFamily="66" charset="0"/>
              </a:rPr>
              <a:t>เท่ากับ 2 และ </a:t>
            </a:r>
            <a:r>
              <a:rPr lang="en-US" sz="2800" dirty="0">
                <a:latin typeface="Comic Sans MS" panose="030F0702030302020204" pitchFamily="66" charset="0"/>
              </a:rPr>
              <a:t>			c </a:t>
            </a:r>
            <a:r>
              <a:rPr lang="th-TH" sz="2800" dirty="0">
                <a:latin typeface="Comic Sans MS" panose="030F0702030302020204" pitchFamily="66" charset="0"/>
              </a:rPr>
              <a:t>มีค่าเท่ากับ </a:t>
            </a:r>
            <a:r>
              <a:rPr lang="en-US" sz="2800" dirty="0">
                <a:latin typeface="Comic Sans MS" panose="030F0702030302020204" pitchFamily="66" charset="0"/>
              </a:rPr>
              <a:t>“John” </a:t>
            </a:r>
          </a:p>
          <a:p>
            <a:pPr marL="118872" indent="0">
              <a:buNone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r>
              <a:rPr lang="th-TH" sz="2800" dirty="0" smtClean="0">
                <a:latin typeface="Comic Sans MS" panose="030F0702030302020204" pitchFamily="66" charset="0"/>
              </a:rPr>
              <a:t>ผู้ใช้สามารถแทน</a:t>
            </a:r>
            <a:r>
              <a:rPr lang="th-TH" sz="2800" dirty="0">
                <a:latin typeface="Comic Sans MS" panose="030F0702030302020204" pitchFamily="66" charset="0"/>
              </a:rPr>
              <a:t>ค่าตัวแปรได้โดยลักษณะนิพจน์ (</a:t>
            </a:r>
            <a:r>
              <a:rPr lang="en-US" sz="2800" dirty="0">
                <a:latin typeface="Comic Sans MS" panose="030F0702030302020204" pitchFamily="66" charset="0"/>
              </a:rPr>
              <a:t>Expression) </a:t>
            </a:r>
            <a:r>
              <a:rPr lang="th-TH" sz="2800" dirty="0" smtClean="0">
                <a:latin typeface="Comic Sans MS" panose="030F0702030302020204" pitchFamily="66" charset="0"/>
              </a:rPr>
              <a:t>เช่น</a:t>
            </a:r>
          </a:p>
          <a:p>
            <a:pPr lvl="1"/>
            <a:r>
              <a:rPr lang="en-US" sz="2400" dirty="0" smtClean="0">
                <a:latin typeface="Comic Sans MS" panose="030F0702030302020204" pitchFamily="66" charset="0"/>
              </a:rPr>
              <a:t>x1</a:t>
            </a:r>
            <a:r>
              <a:rPr lang="en-US" sz="2400" dirty="0">
                <a:latin typeface="Comic Sans MS" panose="030F0702030302020204" pitchFamily="66" charset="0"/>
              </a:rPr>
              <a:t>, y1 = 2, 3 </a:t>
            </a:r>
            <a:r>
              <a:rPr lang="en-US" sz="2400" i="1" dirty="0">
                <a:latin typeface="Comic Sans MS" panose="030F0702030302020204" pitchFamily="66" charset="0"/>
              </a:rPr>
              <a:t># x1 = 2, y1 = </a:t>
            </a:r>
            <a:r>
              <a:rPr lang="en-US" sz="2400" i="1" dirty="0" smtClean="0">
                <a:latin typeface="Comic Sans MS" panose="030F0702030302020204" pitchFamily="66" charset="0"/>
              </a:rPr>
              <a:t>3</a:t>
            </a:r>
          </a:p>
          <a:p>
            <a:pPr lvl="1"/>
            <a:r>
              <a:rPr lang="en-US" sz="2400" dirty="0" smtClean="0">
                <a:latin typeface="Comic Sans MS" panose="030F0702030302020204" pitchFamily="66" charset="0"/>
              </a:rPr>
              <a:t>x2</a:t>
            </a:r>
            <a:r>
              <a:rPr lang="en-US" sz="2400" dirty="0">
                <a:latin typeface="Comic Sans MS" panose="030F0702030302020204" pitchFamily="66" charset="0"/>
              </a:rPr>
              <a:t>, y2 = 6, 8 </a:t>
            </a:r>
            <a:r>
              <a:rPr lang="en-US" sz="2400" i="1" dirty="0">
                <a:latin typeface="Comic Sans MS" panose="030F0702030302020204" pitchFamily="66" charset="0"/>
              </a:rPr>
              <a:t># x2 = 6, y2 = </a:t>
            </a:r>
            <a:r>
              <a:rPr lang="en-US" sz="2400" i="1" dirty="0" smtClean="0">
                <a:latin typeface="Comic Sans MS" panose="030F0702030302020204" pitchFamily="66" charset="0"/>
              </a:rPr>
              <a:t>8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r>
              <a:rPr lang="en-US" sz="2400" dirty="0">
                <a:latin typeface="Comic Sans MS" panose="030F0702030302020204" pitchFamily="66" charset="0"/>
              </a:rPr>
              <a:t>, b =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float(y1-y2)/(x1-x2)</a:t>
            </a:r>
            <a:r>
              <a:rPr lang="en-US" sz="2400" dirty="0">
                <a:latin typeface="Comic Sans MS" panose="030F0702030302020204" pitchFamily="66" charset="0"/>
              </a:rPr>
              <a:t>, y1-float(y1-y2)/(x1-x2)*x1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/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/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/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/>
            </a:r>
            <a:br>
              <a:rPr lang="en-US" sz="2400" dirty="0">
                <a:latin typeface="Comic Sans MS" panose="030F0702030302020204" pitchFamily="66" charset="0"/>
              </a:rPr>
            </a:br>
            <a:endParaRPr lang="th-TH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นอกจากนี้ ยังสามารถกำหนดค่าตัวแปรคล้ายกับภาษาซีได้ โดยใช้เครื่องหมาย </a:t>
            </a:r>
            <a:r>
              <a:rPr lang="en-US" dirty="0" smtClean="0"/>
              <a:t>“ ; “ </a:t>
            </a:r>
            <a:r>
              <a:rPr lang="th-TH" dirty="0" smtClean="0"/>
              <a:t>คั่นแต่ละตัว เช่น</a:t>
            </a:r>
          </a:p>
          <a:p>
            <a:pPr marL="118872" indent="0">
              <a:buNone/>
            </a:pPr>
            <a:r>
              <a:rPr lang="th-TH" dirty="0"/>
              <a:t/>
            </a:r>
            <a:br>
              <a:rPr lang="th-TH" dirty="0"/>
            </a:br>
            <a:r>
              <a:rPr lang="en-US" dirty="0">
                <a:latin typeface="Comic Sans MS" panose="030F0702030302020204" pitchFamily="66" charset="0"/>
              </a:rPr>
              <a:t>x = 8.5; y = 15; z = "jack"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115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การตั้งชื่อตัวแปร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ขึ้นต้น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ด้วยตัวอักษรในภาษาอังกฤษ ตามด้วยตัวอักษรหรือตัวเลขใดๆ ก็</a:t>
            </a:r>
            <a:r>
              <a:rPr lang="th-T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</a:p>
          <a:p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ห้ามเว้นช่องว่าง และห้ามใช้สัญลักษณ์พิเศษนอกเหนือจาก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underscore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“_”</a:t>
            </a:r>
            <a:r>
              <a:rPr lang="th-T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เท่านั้น</a:t>
            </a:r>
          </a:p>
          <a:p>
            <a:r>
              <a:rPr lang="th-T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คำนึงถึง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ความแตกต่างระหว่าง</a:t>
            </a:r>
            <a:r>
              <a:rPr lang="th-T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อักษร</a:t>
            </a:r>
            <a:r>
              <a:rPr lang="th-TH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ตัวพิมพ์</a:t>
            </a:r>
            <a:r>
              <a:rPr lang="th-T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ใหญ่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</a:t>
            </a:r>
            <a:r>
              <a:rPr lang="th-TH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ตัวพิมพ์</a:t>
            </a:r>
            <a:r>
              <a:rPr lang="th-T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เล็ก (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Sensitive</a:t>
            </a:r>
            <a:r>
              <a:rPr lang="th-T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th-T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ห้ามซ้ำกับคำสงวน (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Reserved words,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Keywords</a:t>
            </a:r>
            <a:r>
              <a:rPr lang="th-TH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Comic Sans MS" panose="030F0702030302020204" pitchFamily="66" charset="0"/>
              </a:rPr>
              <a:t>การแปลงชนิดข้อมูล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970784" cy="46256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h-TH" dirty="0" smtClean="0">
                <a:latin typeface="Comic Sans MS" panose="030F0702030302020204" pitchFamily="66" charset="0"/>
              </a:rPr>
              <a:t>ใดๆ  		</a:t>
            </a:r>
            <a:r>
              <a:rPr lang="en-US" dirty="0" err="1" smtClean="0">
                <a:latin typeface="Comic Sans MS" panose="030F0702030302020204" pitchFamily="66" charset="0"/>
              </a:rPr>
              <a:t>int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st</a:t>
            </a:r>
            <a:r>
              <a:rPr lang="en-US" dirty="0" smtClean="0">
                <a:latin typeface="Comic Sans MS" panose="030F0702030302020204" pitchFamily="66" charset="0"/>
              </a:rPr>
              <a:t> = “20”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int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 err="1" smtClean="0">
                <a:latin typeface="Comic Sans MS" panose="030F0702030302020204" pitchFamily="66" charset="0"/>
              </a:rPr>
              <a:t>st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ft</a:t>
            </a:r>
            <a:r>
              <a:rPr lang="en-US" dirty="0" smtClean="0">
                <a:latin typeface="Comic Sans MS" panose="030F0702030302020204" pitchFamily="66" charset="0"/>
              </a:rPr>
              <a:t> = 2.12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int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 err="1" smtClean="0">
                <a:latin typeface="Comic Sans MS" panose="030F0702030302020204" pitchFamily="66" charset="0"/>
              </a:rPr>
              <a:t>ft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marL="118872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19672" y="1988840"/>
            <a:ext cx="129614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0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86808" cy="46256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th-TH" dirty="0">
                <a:latin typeface="Comic Sans MS" panose="030F0702030302020204" pitchFamily="66" charset="0"/>
              </a:rPr>
              <a:t>ใดๆ			</a:t>
            </a:r>
            <a:r>
              <a:rPr lang="en-US" dirty="0" smtClean="0">
                <a:latin typeface="Comic Sans MS" panose="030F0702030302020204" pitchFamily="66" charset="0"/>
              </a:rPr>
              <a:t>string</a:t>
            </a:r>
          </a:p>
          <a:p>
            <a:pPr marL="118872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a = 10</a:t>
            </a:r>
          </a:p>
          <a:p>
            <a:pPr marL="118872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str</a:t>
            </a:r>
            <a:r>
              <a:rPr lang="en-US" dirty="0" smtClean="0">
                <a:latin typeface="Comic Sans MS" panose="030F0702030302020204" pitchFamily="66" charset="0"/>
              </a:rPr>
              <a:t>(a)</a:t>
            </a:r>
          </a:p>
          <a:p>
            <a:pPr marL="118872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ft</a:t>
            </a:r>
            <a:r>
              <a:rPr lang="en-US" dirty="0" smtClean="0">
                <a:latin typeface="Comic Sans MS" panose="030F0702030302020204" pitchFamily="66" charset="0"/>
              </a:rPr>
              <a:t> =2.2</a:t>
            </a:r>
          </a:p>
          <a:p>
            <a:pPr marL="118872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str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 err="1" smtClean="0">
                <a:latin typeface="Comic Sans MS" panose="030F0702030302020204" pitchFamily="66" charset="0"/>
              </a:rPr>
              <a:t>ft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endParaRPr lang="en-US" dirty="0">
              <a:latin typeface="Comic Sans MS" panose="030F0702030302020204" pitchFamily="66" charset="0"/>
            </a:endParaRPr>
          </a:p>
          <a:p>
            <a:endParaRPr lang="th-T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772816"/>
            <a:ext cx="4186808" cy="46256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th-TH" dirty="0" smtClean="0">
                <a:latin typeface="Comic Sans MS" panose="030F0702030302020204" pitchFamily="66" charset="0"/>
              </a:rPr>
              <a:t>ใดๆ			</a:t>
            </a:r>
            <a:r>
              <a:rPr lang="en-US" dirty="0" smtClean="0">
                <a:latin typeface="Comic Sans MS" panose="030F0702030302020204" pitchFamily="66" charset="0"/>
              </a:rPr>
              <a:t>float</a:t>
            </a:r>
            <a:endParaRPr lang="th-TH" dirty="0" smtClean="0">
              <a:latin typeface="Comic Sans MS" panose="030F0702030302020204" pitchFamily="66" charset="0"/>
            </a:endParaRPr>
          </a:p>
          <a:p>
            <a:pPr marL="118872" indent="0">
              <a:buNone/>
            </a:pPr>
            <a:r>
              <a:rPr lang="th-TH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st</a:t>
            </a:r>
            <a:r>
              <a:rPr lang="en-US" dirty="0" smtClean="0">
                <a:latin typeface="Comic Sans MS" panose="030F0702030302020204" pitchFamily="66" charset="0"/>
              </a:rPr>
              <a:t> = “2.3”</a:t>
            </a:r>
          </a:p>
          <a:p>
            <a:pPr marL="118872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float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 err="1" smtClean="0">
                <a:latin typeface="Comic Sans MS" panose="030F0702030302020204" pitchFamily="66" charset="0"/>
              </a:rPr>
              <a:t>st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marL="118872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a = 10</a:t>
            </a:r>
          </a:p>
          <a:p>
            <a:pPr marL="118872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float</a:t>
            </a:r>
            <a:r>
              <a:rPr lang="en-US" dirty="0" smtClean="0">
                <a:latin typeface="Comic Sans MS" panose="030F0702030302020204" pitchFamily="66" charset="0"/>
              </a:rPr>
              <a:t>(10)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47664" y="1988840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ight Arrow 5"/>
          <p:cNvSpPr/>
          <p:nvPr/>
        </p:nvSpPr>
        <p:spPr>
          <a:xfrm>
            <a:off x="6228184" y="1988840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53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Comic Sans MS" panose="030F0702030302020204" pitchFamily="66" charset="0"/>
              </a:rPr>
              <a:t>การรับค่าผ่าน </a:t>
            </a:r>
            <a:r>
              <a:rPr lang="en-US" dirty="0" smtClean="0">
                <a:latin typeface="Comic Sans MS" panose="030F0702030302020204" pitchFamily="66" charset="0"/>
              </a:rPr>
              <a:t>keyboard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ทำได้โดยใช้คำสั่ง </a:t>
            </a:r>
            <a:r>
              <a:rPr lang="en-US" b="1" dirty="0" smtClean="0">
                <a:solidFill>
                  <a:srgbClr val="00B050"/>
                </a:solidFill>
              </a:rPr>
              <a:t>input()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a = input</a:t>
            </a:r>
            <a:r>
              <a:rPr lang="en-US" dirty="0" smtClean="0"/>
              <a:t>()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th-TH" dirty="0" smtClean="0"/>
              <a:t>เพิ่มข้อความเพื่อแจ้งผู้ใช้งานเกี่ยวกับข้อมูลที่ต้องการ</a:t>
            </a:r>
          </a:p>
          <a:p>
            <a:pPr marL="118872" indent="0">
              <a:buNone/>
            </a:pPr>
            <a:r>
              <a:rPr lang="th-TH" dirty="0"/>
              <a:t>	</a:t>
            </a:r>
            <a:r>
              <a:rPr lang="en-US" dirty="0" smtClean="0"/>
              <a:t>a = input(“Enter number</a:t>
            </a:r>
            <a:r>
              <a:rPr lang="en-US" dirty="0" smtClean="0"/>
              <a:t>:”)</a:t>
            </a:r>
          </a:p>
          <a:p>
            <a:pPr marL="118872" indent="0">
              <a:buNone/>
            </a:pPr>
            <a:endParaRPr lang="th-TH" dirty="0" smtClean="0"/>
          </a:p>
          <a:p>
            <a:r>
              <a:rPr lang="th-TH" dirty="0" smtClean="0"/>
              <a:t>ข้อมูลที่ผ่าน </a:t>
            </a:r>
            <a:r>
              <a:rPr lang="en-US" dirty="0" smtClean="0"/>
              <a:t>input() </a:t>
            </a:r>
            <a:r>
              <a:rPr lang="th-TH" dirty="0" smtClean="0"/>
              <a:t>จะมี</a:t>
            </a:r>
            <a:r>
              <a:rPr lang="en-US" dirty="0"/>
              <a:t> </a:t>
            </a:r>
            <a:r>
              <a:rPr lang="en-US" dirty="0" smtClean="0"/>
              <a:t>type </a:t>
            </a:r>
            <a:r>
              <a:rPr lang="th-TH" dirty="0" smtClean="0"/>
              <a:t>เป็น </a:t>
            </a:r>
            <a:r>
              <a:rPr lang="en-US" dirty="0" smtClean="0"/>
              <a:t>string </a:t>
            </a:r>
            <a:r>
              <a:rPr lang="th-TH" dirty="0" smtClean="0"/>
              <a:t>ดังนั้นหากต้องการนำมาคำนวณต้องแปลงชนิดข้อมูลก่อน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 = input(“Enter a: “)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 = input(“Enter b: “)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(a)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(b)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 = a + b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4283968" y="4915034"/>
            <a:ext cx="4725974" cy="17543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h-TH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ใน 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vs code </a:t>
            </a:r>
            <a:r>
              <a:rPr lang="th-TH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ให้กด 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F5 </a:t>
            </a:r>
            <a:r>
              <a:rPr lang="th-TH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เพื่อ</a:t>
            </a:r>
          </a:p>
          <a:p>
            <a:pPr algn="ctr"/>
            <a:r>
              <a:rPr lang="th-TH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รันโปรแกรมใน </a:t>
            </a:r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Terminal </a:t>
            </a:r>
            <a:r>
              <a:rPr lang="th-TH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ถึงจะ</a:t>
            </a:r>
          </a:p>
          <a:p>
            <a:pPr algn="ctr"/>
            <a:r>
              <a:rPr lang="th-TH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สามารถ 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input </a:t>
            </a:r>
            <a:r>
              <a:rPr lang="th-TH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anose="030F0702030302020204" pitchFamily="66" charset="0"/>
              </a:rPr>
              <a:t>ข้อมูลได้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แปลงชนิดข้อมูลตอนรับค่า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=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input</a:t>
            </a:r>
            <a:r>
              <a:rPr lang="en-US" dirty="0" smtClean="0">
                <a:latin typeface="Comic Sans MS" panose="030F0702030302020204" pitchFamily="66" charset="0"/>
              </a:rPr>
              <a:t>(“Enter a: “))</a:t>
            </a:r>
          </a:p>
          <a:p>
            <a:pPr marL="118872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VAT =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float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input</a:t>
            </a:r>
            <a:r>
              <a:rPr lang="en-US" dirty="0" smtClean="0">
                <a:latin typeface="Comic Sans MS" panose="030F0702030302020204" pitchFamily="66" charset="0"/>
              </a:rPr>
              <a:t>(“Enter VAT: “))</a:t>
            </a:r>
            <a:endParaRPr lang="th-TH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Operator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 = 10, b = 3</a:t>
            </a:r>
            <a:endParaRPr lang="th-TH" dirty="0" smtClean="0">
              <a:latin typeface="Comic Sans MS" panose="030F0702030302020204" pitchFamily="66" charset="0"/>
            </a:endParaRPr>
          </a:p>
          <a:p>
            <a:r>
              <a:rPr lang="th-TH" dirty="0" smtClean="0">
                <a:latin typeface="Comic Sans MS" panose="030F0702030302020204" pitchFamily="66" charset="0"/>
              </a:rPr>
              <a:t>บวก		</a:t>
            </a: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+ </a:t>
            </a:r>
            <a:r>
              <a:rPr lang="en-US" dirty="0" smtClean="0">
                <a:latin typeface="Comic Sans MS" panose="030F0702030302020204" pitchFamily="66" charset="0"/>
              </a:rPr>
              <a:t>b 	# 13</a:t>
            </a:r>
          </a:p>
          <a:p>
            <a:r>
              <a:rPr lang="th-TH" dirty="0" smtClean="0">
                <a:latin typeface="Comic Sans MS" panose="030F0702030302020204" pitchFamily="66" charset="0"/>
              </a:rPr>
              <a:t>ลบ		</a:t>
            </a: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–</a:t>
            </a:r>
            <a:r>
              <a:rPr lang="en-US" dirty="0" smtClean="0">
                <a:latin typeface="Comic Sans MS" panose="030F0702030302020204" pitchFamily="66" charset="0"/>
              </a:rPr>
              <a:t> b		# 7</a:t>
            </a:r>
          </a:p>
          <a:p>
            <a:r>
              <a:rPr lang="th-TH" dirty="0" smtClean="0">
                <a:latin typeface="Comic Sans MS" panose="030F0702030302020204" pitchFamily="66" charset="0"/>
              </a:rPr>
              <a:t>คูณ		</a:t>
            </a: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*</a:t>
            </a:r>
            <a:r>
              <a:rPr lang="en-US" dirty="0" smtClean="0">
                <a:latin typeface="Comic Sans MS" panose="030F0702030302020204" pitchFamily="66" charset="0"/>
              </a:rPr>
              <a:t> b		# 30</a:t>
            </a:r>
          </a:p>
          <a:p>
            <a:r>
              <a:rPr lang="th-TH" dirty="0" smtClean="0">
                <a:latin typeface="Comic Sans MS" panose="030F0702030302020204" pitchFamily="66" charset="0"/>
              </a:rPr>
              <a:t>หาร		</a:t>
            </a: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/</a:t>
            </a:r>
            <a:r>
              <a:rPr lang="en-US" dirty="0" smtClean="0">
                <a:latin typeface="Comic Sans MS" panose="030F0702030302020204" pitchFamily="66" charset="0"/>
              </a:rPr>
              <a:t> b		# 3.333333</a:t>
            </a:r>
          </a:p>
          <a:p>
            <a:r>
              <a:rPr lang="th-TH" dirty="0" smtClean="0">
                <a:latin typeface="Comic Sans MS" panose="030F0702030302020204" pitchFamily="66" charset="0"/>
              </a:rPr>
              <a:t>หารปัดเศษ	</a:t>
            </a: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//</a:t>
            </a:r>
            <a:r>
              <a:rPr lang="en-US" dirty="0" smtClean="0">
                <a:latin typeface="Comic Sans MS" panose="030F0702030302020204" pitchFamily="66" charset="0"/>
              </a:rPr>
              <a:t> b	# 3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Mod	a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%</a:t>
            </a:r>
            <a:r>
              <a:rPr lang="en-US" dirty="0" smtClean="0">
                <a:latin typeface="Comic Sans MS" panose="030F0702030302020204" pitchFamily="66" charset="0"/>
              </a:rPr>
              <a:t> b	# 1</a:t>
            </a:r>
          </a:p>
          <a:p>
            <a:r>
              <a:rPr lang="th-TH" dirty="0" smtClean="0">
                <a:latin typeface="Comic Sans MS" panose="030F0702030302020204" pitchFamily="66" charset="0"/>
              </a:rPr>
              <a:t>ยกกำลัง	</a:t>
            </a: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**</a:t>
            </a:r>
            <a:r>
              <a:rPr lang="en-US" dirty="0" smtClean="0">
                <a:latin typeface="Comic Sans MS" panose="030F0702030302020204" pitchFamily="66" charset="0"/>
              </a:rPr>
              <a:t> b	# 1000</a:t>
            </a:r>
          </a:p>
          <a:p>
            <a:endParaRPr lang="th-TH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Comment</a:t>
            </a:r>
            <a:endParaRPr lang="th-TH" dirty="0">
              <a:latin typeface="Comic Sans MS" panose="030F0702030302020204" pitchFamily="66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304762" cy="36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9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ตัวดำเนินการเปรียบเทียบ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321922"/>
              </p:ext>
            </p:extLst>
          </p:nvPr>
        </p:nvGraphicFramePr>
        <p:xfrm>
          <a:off x="457200" y="1774824"/>
          <a:ext cx="7787208" cy="431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079"/>
                <a:gridCol w="6142129"/>
              </a:tblGrid>
              <a:tr h="100656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Operator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ความหมาย</a:t>
                      </a:r>
                      <a:endParaRPr lang="th-TH" sz="2800" dirty="0"/>
                    </a:p>
                  </a:txBody>
                  <a:tcPr/>
                </a:tc>
              </a:tr>
              <a:tr h="5519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==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เท่ากับ</a:t>
                      </a:r>
                      <a:endParaRPr lang="th-TH" sz="2800" dirty="0"/>
                    </a:p>
                  </a:txBody>
                  <a:tcPr/>
                </a:tc>
              </a:tr>
              <a:tr h="5519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ไม่เท่ากับ</a:t>
                      </a:r>
                      <a:endParaRPr lang="th-TH" sz="2800" dirty="0"/>
                    </a:p>
                  </a:txBody>
                  <a:tcPr/>
                </a:tc>
              </a:tr>
              <a:tr h="5519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มากกว่า</a:t>
                      </a:r>
                      <a:endParaRPr lang="th-TH" sz="2800" dirty="0"/>
                    </a:p>
                  </a:txBody>
                  <a:tcPr/>
                </a:tc>
              </a:tr>
              <a:tr h="5519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น้อยกว่า</a:t>
                      </a:r>
                      <a:endParaRPr lang="th-TH" sz="2800" dirty="0"/>
                    </a:p>
                  </a:txBody>
                  <a:tcPr/>
                </a:tc>
              </a:tr>
              <a:tr h="5519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&gt;=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มากกว่าหรือเท่ากับ</a:t>
                      </a:r>
                      <a:endParaRPr lang="th-TH" sz="2800" dirty="0"/>
                    </a:p>
                  </a:txBody>
                  <a:tcPr/>
                </a:tc>
              </a:tr>
              <a:tr h="5519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&lt;=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น้อยกว่าหรือเท่ากับ</a:t>
                      </a:r>
                      <a:endParaRPr lang="th-TH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07823"/>
              </p:ext>
            </p:extLst>
          </p:nvPr>
        </p:nvGraphicFramePr>
        <p:xfrm>
          <a:off x="457200" y="1774825"/>
          <a:ext cx="8229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Operator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ความหมาย</a:t>
                      </a:r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and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ให้ค่าเป็น</a:t>
                      </a:r>
                      <a:r>
                        <a:rPr lang="th-TH" sz="2800" baseline="0" dirty="0" smtClean="0"/>
                        <a:t> </a:t>
                      </a:r>
                      <a:r>
                        <a:rPr lang="en-US" sz="2800" baseline="0" dirty="0" smtClean="0"/>
                        <a:t>True </a:t>
                      </a:r>
                      <a:r>
                        <a:rPr lang="th-TH" sz="2800" baseline="0" dirty="0" smtClean="0"/>
                        <a:t>เมื่อค่าด้านซ้ายและขวาเป็นจริงทั้งคู่</a:t>
                      </a:r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or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ให้ค่าเป็น</a:t>
                      </a:r>
                      <a:r>
                        <a:rPr lang="th-TH" sz="2800" baseline="0" dirty="0" smtClean="0"/>
                        <a:t> </a:t>
                      </a:r>
                      <a:r>
                        <a:rPr lang="en-US" sz="2800" baseline="0" dirty="0" smtClean="0"/>
                        <a:t>False </a:t>
                      </a:r>
                      <a:r>
                        <a:rPr lang="th-TH" sz="2800" baseline="0" dirty="0" smtClean="0"/>
                        <a:t>เมื่อค่าด้านซ้ายและขวาเป็นเท็จทั้งคู่</a:t>
                      </a:r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not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เปลี่ยนค่าให้เป็นค่าตรงข้าม เช่น </a:t>
                      </a:r>
                      <a:r>
                        <a:rPr lang="en-US" sz="2800" dirty="0" smtClean="0"/>
                        <a:t>0 </a:t>
                      </a:r>
                      <a:r>
                        <a:rPr lang="th-TH" sz="2800" dirty="0" smtClean="0"/>
                        <a:t>เป็น </a:t>
                      </a:r>
                      <a:r>
                        <a:rPr lang="en-US" sz="2800" dirty="0" smtClean="0"/>
                        <a:t>1,</a:t>
                      </a:r>
                      <a:r>
                        <a:rPr lang="en-US" sz="2800" baseline="0" dirty="0" smtClean="0"/>
                        <a:t> True </a:t>
                      </a:r>
                      <a:r>
                        <a:rPr lang="th-TH" sz="2800" baseline="0" dirty="0" smtClean="0"/>
                        <a:t>เป็น </a:t>
                      </a:r>
                      <a:r>
                        <a:rPr lang="en-US" sz="2800" baseline="0" dirty="0" smtClean="0"/>
                        <a:t>False</a:t>
                      </a:r>
                      <a:endParaRPr lang="th-TH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ตัวอย่างรูปแบบที่เขียนแทนกันได้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339812"/>
              </p:ext>
            </p:extLst>
          </p:nvPr>
        </p:nvGraphicFramePr>
        <p:xfrm>
          <a:off x="457200" y="1774825"/>
          <a:ext cx="82296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784"/>
                <a:gridCol w="4258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4000" dirty="0" smtClean="0">
                          <a:latin typeface="Comic Sans MS" panose="030F0702030302020204" pitchFamily="66" charset="0"/>
                        </a:rPr>
                        <a:t>ปกติ</a:t>
                      </a:r>
                      <a:endParaRPr lang="th-TH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dirty="0" smtClean="0">
                          <a:latin typeface="Comic Sans MS" panose="030F0702030302020204" pitchFamily="66" charset="0"/>
                        </a:rPr>
                        <a:t>แทน</a:t>
                      </a:r>
                      <a:endParaRPr lang="th-TH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not(x</a:t>
                      </a:r>
                      <a:r>
                        <a:rPr lang="en-US" sz="2400" baseline="0" dirty="0" smtClean="0">
                          <a:latin typeface="Comic Sans MS" panose="030F0702030302020204" pitchFamily="66" charset="0"/>
                        </a:rPr>
                        <a:t> == 0)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x != 0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40843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not(x==1 or x ==5)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x !=</a:t>
                      </a:r>
                      <a:r>
                        <a:rPr lang="en-US" sz="2400" baseline="0" dirty="0" smtClean="0">
                          <a:latin typeface="Comic Sans MS" panose="030F0702030302020204" pitchFamily="66" charset="0"/>
                        </a:rPr>
                        <a:t> 1 and x != 5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not(x&lt;3 and y&gt;= 2)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x &gt;=3or y &lt; 2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5&lt;=x</a:t>
                      </a:r>
                      <a:r>
                        <a:rPr lang="en-US" sz="2400" baseline="0" dirty="0" smtClean="0">
                          <a:latin typeface="Comic Sans MS" panose="030F0702030302020204" pitchFamily="66" charset="0"/>
                        </a:rPr>
                        <a:t> and x &lt; 9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5 &lt;= x &lt; 9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a</a:t>
                      </a:r>
                      <a:r>
                        <a:rPr lang="en-US" sz="2400" baseline="0" dirty="0" smtClean="0">
                          <a:latin typeface="Comic Sans MS" panose="030F0702030302020204" pitchFamily="66" charset="0"/>
                        </a:rPr>
                        <a:t> &lt; b and b &lt; c and c &lt; d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a &lt; b</a:t>
                      </a:r>
                      <a:r>
                        <a:rPr lang="en-US" sz="2400" baseline="0" dirty="0" smtClean="0">
                          <a:latin typeface="Comic Sans MS" panose="030F0702030302020204" pitchFamily="66" charset="0"/>
                        </a:rPr>
                        <a:t> &lt; c &lt; d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c ==</a:t>
                      </a:r>
                      <a:r>
                        <a:rPr lang="en-US" sz="2400" baseline="0" dirty="0" smtClean="0">
                          <a:latin typeface="Comic Sans MS" panose="030F0702030302020204" pitchFamily="66" charset="0"/>
                        </a:rPr>
                        <a:t> ‘a’ or c ==‘e’ or c ==‘d’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c in (‘a’,</a:t>
                      </a:r>
                      <a:r>
                        <a:rPr lang="en-US" sz="2400" baseline="0" dirty="0" smtClean="0">
                          <a:latin typeface="Comic Sans MS" panose="030F0702030302020204" pitchFamily="66" charset="0"/>
                        </a:rPr>
                        <a:t> ‘e’, ‘d’)  </a:t>
                      </a:r>
                      <a:r>
                        <a:rPr lang="th-TH" sz="2400" baseline="0" dirty="0" smtClean="0">
                          <a:latin typeface="Comic Sans MS" panose="030F0702030302020204" pitchFamily="66" charset="0"/>
                        </a:rPr>
                        <a:t>หรือ </a:t>
                      </a:r>
                      <a:r>
                        <a:rPr lang="en-US" sz="2400" baseline="0" dirty="0" smtClean="0">
                          <a:latin typeface="Comic Sans MS" panose="030F0702030302020204" pitchFamily="66" charset="0"/>
                        </a:rPr>
                        <a:t>c in ‘</a:t>
                      </a:r>
                      <a:r>
                        <a:rPr lang="en-US" sz="2400" baseline="0" dirty="0" err="1" smtClean="0">
                          <a:latin typeface="Comic Sans MS" panose="030F0702030302020204" pitchFamily="66" charset="0"/>
                        </a:rPr>
                        <a:t>aed</a:t>
                      </a:r>
                      <a:r>
                        <a:rPr lang="en-US" sz="2400" baseline="0" dirty="0" smtClean="0">
                          <a:latin typeface="Comic Sans MS" panose="030F0702030302020204" pitchFamily="66" charset="0"/>
                        </a:rPr>
                        <a:t>’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Operators Precedence</a:t>
            </a:r>
            <a:endParaRPr lang="th-TH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34613"/>
              </p:ext>
            </p:extLst>
          </p:nvPr>
        </p:nvGraphicFramePr>
        <p:xfrm>
          <a:off x="457200" y="1774825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58429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Operator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Comic Sans MS" panose="030F0702030302020204" pitchFamily="66" charset="0"/>
                        </a:rPr>
                        <a:t>ความสำคัญ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(…)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Comic Sans MS" panose="030F0702030302020204" pitchFamily="66" charset="0"/>
                        </a:rPr>
                        <a:t>วงเล็บ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**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Comic Sans MS" panose="030F0702030302020204" pitchFamily="66" charset="0"/>
                        </a:rPr>
                        <a:t>ยกกำลัง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  <a:sym typeface="Symbol"/>
                        </a:rPr>
                        <a:t>,</a:t>
                      </a:r>
                      <a:r>
                        <a:rPr lang="en-US" sz="2800" baseline="0" dirty="0" smtClean="0">
                          <a:latin typeface="Comic Sans MS" panose="030F0702030302020204" pitchFamily="66" charset="0"/>
                          <a:sym typeface="Symbol"/>
                        </a:rPr>
                        <a:t> </a:t>
                      </a:r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+,</a:t>
                      </a:r>
                      <a:r>
                        <a:rPr lang="en-US" sz="2800" baseline="0" dirty="0" smtClean="0">
                          <a:latin typeface="Comic Sans MS" panose="030F0702030302020204" pitchFamily="66" charset="0"/>
                        </a:rPr>
                        <a:t> -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Complement</a:t>
                      </a:r>
                      <a:r>
                        <a:rPr lang="en-US" sz="2800" baseline="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th-TH" sz="2800" baseline="0" dirty="0" smtClean="0">
                          <a:latin typeface="Comic Sans MS" panose="030F0702030302020204" pitchFamily="66" charset="0"/>
                        </a:rPr>
                        <a:t>การบวกก่อน และการลบก่อน เช่น </a:t>
                      </a:r>
                      <a:r>
                        <a:rPr lang="en-US" sz="2000" baseline="0" dirty="0" smtClean="0">
                          <a:latin typeface="Comic Sans MS" panose="030F0702030302020204" pitchFamily="66" charset="0"/>
                        </a:rPr>
                        <a:t>a += 5</a:t>
                      </a:r>
                      <a:endParaRPr lang="th-TH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*, /, %, //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Comic Sans MS" panose="030F0702030302020204" pitchFamily="66" charset="0"/>
                        </a:rPr>
                        <a:t>คูณ</a:t>
                      </a:r>
                      <a:r>
                        <a:rPr lang="th-TH" sz="2800" baseline="0" dirty="0" smtClean="0">
                          <a:latin typeface="Comic Sans MS" panose="030F0702030302020204" pitchFamily="66" charset="0"/>
                        </a:rPr>
                        <a:t> หาร </a:t>
                      </a:r>
                      <a:r>
                        <a:rPr lang="en-US" sz="2800" baseline="0" dirty="0" smtClean="0">
                          <a:latin typeface="Comic Sans MS" panose="030F0702030302020204" pitchFamily="66" charset="0"/>
                        </a:rPr>
                        <a:t>mod </a:t>
                      </a:r>
                      <a:r>
                        <a:rPr lang="th-TH" sz="2800" baseline="0" dirty="0" smtClean="0">
                          <a:latin typeface="Comic Sans MS" panose="030F0702030302020204" pitchFamily="66" charset="0"/>
                        </a:rPr>
                        <a:t>หารปัดเศษ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+, -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Comic Sans MS" panose="030F0702030302020204" pitchFamily="66" charset="0"/>
                        </a:rPr>
                        <a:t>การบวก และการลบ</a:t>
                      </a:r>
                      <a:endParaRPr lang="th-TH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6200000">
            <a:off x="1184685" y="3295006"/>
            <a:ext cx="251243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1907704" y="2348880"/>
            <a:ext cx="11057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High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2100" y="4479503"/>
            <a:ext cx="11057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Low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3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22" y="2060848"/>
            <a:ext cx="5580952" cy="36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Multi line comments</a:t>
            </a:r>
            <a:endParaRPr lang="th-TH" dirty="0">
              <a:latin typeface="Comic Sans MS" panose="030F0702030302020204" pitchFamily="66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82" y="2276872"/>
            <a:ext cx="53244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1587363"/>
            <a:ext cx="64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“ “ 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ข้อความที่ต้องการคอมเมนต์ 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“ “</a:t>
            </a:r>
            <a:endParaRPr lang="th-TH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แสดงผลด้วย </a:t>
            </a:r>
            <a:r>
              <a:rPr lang="en-US" dirty="0" smtClean="0">
                <a:latin typeface="Comic Sans MS" panose="030F0702030302020204" pitchFamily="66" charset="0"/>
              </a:rPr>
              <a:t>Print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rint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สามารถใช้แสดงข้อมูลได้หลายชนิดทั้งตัวเลข ข้อความ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</a:p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การแสดงข้อความต้องอยู่ภายในเครื่องหมาย</a:t>
            </a:r>
          </a:p>
          <a:p>
            <a:pPr marL="118872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(‘…’), (“…”), (‘ ‘ ‘… ‘ ‘ ‘)</a:t>
            </a:r>
            <a:endParaRPr lang="th-TH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การเชื่อมข้อความใช้เครื่องหมาย </a:t>
            </a:r>
            <a:r>
              <a:rPr lang="en-US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  <a:p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print(a) #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แสดงค่าของตัวแปร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print(“Python”) #</a:t>
            </a:r>
            <a:r>
              <a:rPr lang="th-TH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แสดงข้อความ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endParaRPr lang="th-TH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5721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69144" y="2492895"/>
            <a:ext cx="289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Error </a:t>
            </a:r>
            <a:r>
              <a:rPr lang="th-TH" b="1" dirty="0" smtClean="0">
                <a:solidFill>
                  <a:srgbClr val="FF0000"/>
                </a:solidFill>
              </a:rPr>
              <a:t>เนื่องจากไม่มีเครื่อง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‘…’, “…”, ‘ ‘ ‘… ‘ ‘ ‘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5054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การต่อ </a:t>
            </a:r>
            <a:r>
              <a:rPr lang="en-US" dirty="0" smtClean="0"/>
              <a:t>string</a:t>
            </a:r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583401"/>
            <a:ext cx="4442213" cy="335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2831" y="1556792"/>
            <a:ext cx="456567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จะใช้ </a:t>
            </a:r>
            <a:r>
              <a:rPr lang="en-US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ในการต่อสตริง</a:t>
            </a:r>
          </a:p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หากต้องการแสดงข้อความ</a:t>
            </a:r>
          </a:p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ร่วมกับค่าของตัวแปร จะต้อง</a:t>
            </a:r>
          </a:p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แปลงค่าของตัวแปรนั้นๆ</a:t>
            </a:r>
          </a:p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ให้เป็น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ก่อน โดยใช้</a:t>
            </a:r>
          </a:p>
          <a:p>
            <a:r>
              <a:rPr lang="en-US" b="1" dirty="0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ตัวแปร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หรือใช้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th-TH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 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5</a:t>
            </a:r>
            <a:endParaRPr lang="th-TH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“is Odd”) </a:t>
            </a:r>
            <a:r>
              <a:rPr lang="th-TH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</a:t>
            </a:r>
          </a:p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print(a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is Odd”)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Data Type</a:t>
            </a:r>
            <a:endParaRPr lang="th-TH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45250"/>
              </p:ext>
            </p:extLst>
          </p:nvPr>
        </p:nvGraphicFramePr>
        <p:xfrm>
          <a:off x="323529" y="1661264"/>
          <a:ext cx="849694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5"/>
                <a:gridCol w="1656184"/>
                <a:gridCol w="56166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Integers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3, 300,</a:t>
                      </a:r>
                      <a:r>
                        <a:rPr lang="en-US" baseline="0" dirty="0" smtClean="0">
                          <a:latin typeface="Comic Sans MS" panose="030F0702030302020204" pitchFamily="66" charset="0"/>
                        </a:rPr>
                        <a:t> 200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float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Floating point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2.3, 3.14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str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Strings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“Akan”, “KMITL”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Lists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[30,”Akan”,101.1]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dict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Dictionaries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{“</a:t>
                      </a:r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myCity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”:”</a:t>
                      </a:r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value”,”name”:”Bangkok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”}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tup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Tuples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(30,”Akan”,101.1)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set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Sets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{“</a:t>
                      </a:r>
                      <a:r>
                        <a:rPr lang="en-US" dirty="0" err="1" smtClean="0">
                          <a:latin typeface="Comic Sans MS" panose="030F0702030302020204" pitchFamily="66" charset="0"/>
                        </a:rPr>
                        <a:t>red”,”green”,”blue</a:t>
                      </a: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”}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bool</a:t>
                      </a:r>
                      <a:endParaRPr lang="th-TH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Booleans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True, False</a:t>
                      </a:r>
                      <a:endParaRPr lang="th-TH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8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3180</TotalTime>
  <Words>621</Words>
  <Application>Microsoft Office PowerPoint</Application>
  <PresentationFormat>On-screen Show (4:3)</PresentationFormat>
  <Paragraphs>188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Python  Programming: O2</vt:lpstr>
      <vt:lpstr>Comment</vt:lpstr>
      <vt:lpstr>PowerPoint Presentation</vt:lpstr>
      <vt:lpstr>Multi line comments</vt:lpstr>
      <vt:lpstr>แสดงผลด้วย Print</vt:lpstr>
      <vt:lpstr>PowerPoint Presentation</vt:lpstr>
      <vt:lpstr>PowerPoint Presentation</vt:lpstr>
      <vt:lpstr>การต่อ string</vt:lpstr>
      <vt:lpstr>Data Type</vt:lpstr>
      <vt:lpstr>PowerPoint Presentation</vt:lpstr>
      <vt:lpstr>การประกาศตัวแปร และการตั้งชื่อตัวแปร</vt:lpstr>
      <vt:lpstr>กำหนดค่าตัวแปรหลายค่า พร้อมกัน</vt:lpstr>
      <vt:lpstr>PowerPoint Presentation</vt:lpstr>
      <vt:lpstr>การตั้งชื่อตัวแปร</vt:lpstr>
      <vt:lpstr>การแปลงชนิดข้อมูล</vt:lpstr>
      <vt:lpstr>PowerPoint Presentation</vt:lpstr>
      <vt:lpstr>การรับค่าผ่าน keyboard</vt:lpstr>
      <vt:lpstr>แปลงชนิดข้อมูลตอนรับค่า</vt:lpstr>
      <vt:lpstr>Operator</vt:lpstr>
      <vt:lpstr>ตัวดำเนินการเปรียบเทียบ</vt:lpstr>
      <vt:lpstr>Logical Operators</vt:lpstr>
      <vt:lpstr>ตัวอย่างรูปแบบที่เขียนแทนกันได้</vt:lpstr>
      <vt:lpstr>Operators Precedence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Windows User</cp:lastModifiedBy>
  <cp:revision>66</cp:revision>
  <dcterms:created xsi:type="dcterms:W3CDTF">2021-01-28T14:27:34Z</dcterms:created>
  <dcterms:modified xsi:type="dcterms:W3CDTF">2021-02-16T07:25:14Z</dcterms:modified>
</cp:coreProperties>
</file>