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73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r>
              <a:rPr lang="en-US" sz="6600" dirty="0" smtClean="0">
                <a:latin typeface="Comic Sans MS" panose="030F0702030302020204" pitchFamily="66" charset="0"/>
              </a:rPr>
              <a:t/>
            </a:r>
            <a:br>
              <a:rPr lang="en-US" sz="6600" dirty="0" smtClean="0">
                <a:latin typeface="Comic Sans MS" panose="030F0702030302020204" pitchFamily="66" charset="0"/>
              </a:rPr>
            </a:br>
            <a:r>
              <a:rPr lang="en-US" sz="6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Programming: </a:t>
            </a:r>
            <a:r>
              <a:rPr lang="en-US" sz="6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O3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latin typeface="Comic Sans MS" panose="030F0702030302020204" pitchFamily="66" charset="0"/>
              </a:rPr>
              <a:t>Akan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 – else 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762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conditon1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Inner statement1;</a:t>
            </a:r>
          </a:p>
          <a:p>
            <a:pPr marL="201168" lvl="1" indent="0">
              <a:buNone/>
            </a:pPr>
            <a:r>
              <a:rPr lang="en-US" sz="2800" b="1" dirty="0" err="1">
                <a:solidFill>
                  <a:srgbClr val="00B050"/>
                </a:solidFill>
              </a:rPr>
              <a:t>elif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conditon2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Inner statement2;</a:t>
            </a:r>
          </a:p>
          <a:p>
            <a:pPr marL="201168" lvl="1" indent="0">
              <a:buNone/>
            </a:pPr>
            <a:r>
              <a:rPr lang="en-US" sz="2800" dirty="0"/>
              <a:t>… </a:t>
            </a:r>
            <a:r>
              <a:rPr lang="th-TH" sz="2800" dirty="0"/>
              <a:t>มี่กี่ </a:t>
            </a:r>
            <a:r>
              <a:rPr lang="en-US" sz="2800" dirty="0"/>
              <a:t>else if </a:t>
            </a:r>
            <a:r>
              <a:rPr lang="th-TH" sz="2800" dirty="0"/>
              <a:t>ก็ได้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else :</a:t>
            </a:r>
          </a:p>
          <a:p>
            <a:pPr marL="201168" lvl="1" indent="0">
              <a:buNone/>
            </a:pPr>
            <a:r>
              <a:rPr lang="en-US" sz="2800" dirty="0"/>
              <a:t>	Inner statement3;</a:t>
            </a:r>
            <a:endParaRPr lang="th-TH" sz="2800" dirty="0"/>
          </a:p>
          <a:p>
            <a:pPr marL="201168" lvl="1" indent="0">
              <a:buNone/>
            </a:pP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73038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 – else 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274907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th-TH" sz="2800" dirty="0"/>
              <a:t>เป็นคำสั่งที่จะใช้เช็คเงื่อนไขการทำงาน</a:t>
            </a:r>
            <a:r>
              <a:rPr lang="en-US" sz="2800" dirty="0"/>
              <a:t> </a:t>
            </a:r>
            <a:r>
              <a:rPr lang="th-TH" sz="2800" dirty="0"/>
              <a:t>เมื่อเข้าเงื่อนไขแรก </a:t>
            </a:r>
            <a:r>
              <a:rPr lang="en-US" sz="2800" dirty="0"/>
              <a:t>(condition1 </a:t>
            </a:r>
            <a:r>
              <a:rPr lang="th-TH" sz="2800" dirty="0"/>
              <a:t>ให้ค่า </a:t>
            </a:r>
            <a:r>
              <a:rPr lang="en-US" sz="2800" dirty="0"/>
              <a:t>true) </a:t>
            </a:r>
            <a:r>
              <a:rPr lang="th-TH" sz="2800" dirty="0"/>
              <a:t>จะมีการทำงานตาม </a:t>
            </a:r>
            <a:r>
              <a:rPr lang="en-US" sz="2800" dirty="0"/>
              <a:t>Inner statement1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 </a:t>
            </a:r>
          </a:p>
          <a:p>
            <a:pPr lvl="1">
              <a:buFontTx/>
              <a:buChar char="-"/>
            </a:pPr>
            <a:r>
              <a:rPr lang="th-TH" sz="2800" dirty="0"/>
              <a:t>หากไม่เข้าเงื่อนไข </a:t>
            </a:r>
            <a:r>
              <a:rPr lang="en-US" sz="2800" dirty="0"/>
              <a:t>(condition1 </a:t>
            </a:r>
            <a:r>
              <a:rPr lang="th-TH" sz="2800" dirty="0"/>
              <a:t>ให้ค่า </a:t>
            </a:r>
            <a:r>
              <a:rPr lang="en-US" sz="2800" dirty="0"/>
              <a:t>false) </a:t>
            </a:r>
            <a:r>
              <a:rPr lang="th-TH" sz="2800" dirty="0"/>
              <a:t>จะมีการเช็คที่เงื่อนไขที่สองต่อ หากเข้าเงื่อนไขที่ 2</a:t>
            </a:r>
            <a:r>
              <a:rPr lang="en-US" sz="2800" dirty="0"/>
              <a:t> (condition2 </a:t>
            </a:r>
            <a:r>
              <a:rPr lang="th-TH" sz="2800" dirty="0"/>
              <a:t>ให้ค่า </a:t>
            </a:r>
            <a:r>
              <a:rPr lang="en-US" sz="2800" dirty="0"/>
              <a:t>true) </a:t>
            </a:r>
            <a:r>
              <a:rPr lang="th-TH" sz="2800" dirty="0"/>
              <a:t>ทำงานตาม </a:t>
            </a:r>
            <a:r>
              <a:rPr lang="en-US" sz="2800" dirty="0"/>
              <a:t>Inner statement2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  <a:p>
            <a:pPr lvl="1">
              <a:buFontTx/>
              <a:buChar char="-"/>
            </a:pPr>
            <a:r>
              <a:rPr lang="th-TH" sz="2800" dirty="0"/>
              <a:t>หากไม่เข้าเงื่อนไขใดเลย </a:t>
            </a:r>
            <a:r>
              <a:rPr lang="en-US" sz="2800" dirty="0"/>
              <a:t>(</a:t>
            </a:r>
            <a:r>
              <a:rPr lang="th-TH" sz="2800" dirty="0"/>
              <a:t>ทุก </a:t>
            </a:r>
            <a:r>
              <a:rPr lang="en-US" sz="2800" dirty="0"/>
              <a:t>condition </a:t>
            </a:r>
            <a:r>
              <a:rPr lang="th-TH" sz="2800" dirty="0"/>
              <a:t>ให้ค่า </a:t>
            </a:r>
            <a:r>
              <a:rPr lang="en-US" sz="2800" dirty="0"/>
              <a:t>false) </a:t>
            </a:r>
            <a:r>
              <a:rPr lang="th-TH" sz="2800" dirty="0"/>
              <a:t>ทำงานตาม </a:t>
            </a:r>
            <a:r>
              <a:rPr lang="en-US" sz="2800" dirty="0"/>
              <a:t>Inner statement3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60458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</a:t>
            </a:r>
            <a:r>
              <a:rPr lang="th-TH" sz="6600" dirty="0"/>
              <a:t> -</a:t>
            </a:r>
            <a:r>
              <a:rPr lang="en-US" sz="6600" dirty="0"/>
              <a:t>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845734"/>
            <a:ext cx="3795179" cy="36238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400" dirty="0"/>
              <a:t>if</a:t>
            </a:r>
            <a:r>
              <a:rPr lang="th-TH" sz="1400" dirty="0"/>
              <a:t> </a:t>
            </a:r>
            <a:r>
              <a:rPr lang="en-US" sz="1400" dirty="0"/>
              <a:t>x &gt;= 80 :</a:t>
            </a:r>
          </a:p>
          <a:p>
            <a:pPr marL="201168" lvl="1" indent="0">
              <a:buNone/>
            </a:pPr>
            <a:r>
              <a:rPr lang="en-US" sz="1400" dirty="0"/>
              <a:t>	print(“A”)</a:t>
            </a:r>
          </a:p>
          <a:p>
            <a:pPr marL="201168" lvl="1" indent="0">
              <a:buNone/>
            </a:pPr>
            <a:r>
              <a:rPr lang="en-US" sz="1400" dirty="0" err="1"/>
              <a:t>elif</a:t>
            </a:r>
            <a:r>
              <a:rPr lang="en-US" sz="1400" dirty="0"/>
              <a:t> x &gt;= 70 :</a:t>
            </a:r>
          </a:p>
          <a:p>
            <a:pPr marL="201168" lvl="1" indent="0">
              <a:buNone/>
            </a:pPr>
            <a:r>
              <a:rPr lang="en-US" sz="1400" dirty="0"/>
              <a:t>	print(“B”)</a:t>
            </a:r>
          </a:p>
          <a:p>
            <a:pPr marL="201168" lvl="1" indent="0">
              <a:buNone/>
            </a:pPr>
            <a:r>
              <a:rPr lang="en-US" sz="1400" dirty="0" err="1"/>
              <a:t>elif</a:t>
            </a:r>
            <a:r>
              <a:rPr lang="en-US" sz="1400" dirty="0"/>
              <a:t> x &gt;= 60</a:t>
            </a:r>
            <a:r>
              <a:rPr lang="th-TH" sz="1400" dirty="0"/>
              <a:t> </a:t>
            </a:r>
            <a:r>
              <a:rPr lang="en-US" sz="1400" dirty="0"/>
              <a:t>:</a:t>
            </a:r>
          </a:p>
          <a:p>
            <a:pPr marL="201168" lvl="1" indent="0">
              <a:buNone/>
            </a:pPr>
            <a:r>
              <a:rPr lang="en-US" sz="1400" dirty="0"/>
              <a:t>	print(“C”)</a:t>
            </a:r>
          </a:p>
          <a:p>
            <a:pPr marL="201168" lvl="1" indent="0">
              <a:buNone/>
            </a:pPr>
            <a:r>
              <a:rPr lang="en-US" sz="1400" dirty="0" err="1"/>
              <a:t>elif</a:t>
            </a:r>
            <a:r>
              <a:rPr lang="en-US" sz="1400" dirty="0"/>
              <a:t> x &gt;= 50 :</a:t>
            </a:r>
          </a:p>
          <a:p>
            <a:pPr marL="201168" lvl="1" indent="0">
              <a:buNone/>
            </a:pPr>
            <a:r>
              <a:rPr lang="en-US" sz="1400" dirty="0"/>
              <a:t>	print(“D”)</a:t>
            </a:r>
          </a:p>
          <a:p>
            <a:pPr marL="201168" lvl="1" indent="0">
              <a:buNone/>
            </a:pPr>
            <a:r>
              <a:rPr lang="en-US" sz="1400" dirty="0" err="1"/>
              <a:t>elif</a:t>
            </a:r>
            <a:r>
              <a:rPr lang="en-US" sz="1400" dirty="0"/>
              <a:t> x &gt;= 0 :</a:t>
            </a:r>
          </a:p>
          <a:p>
            <a:pPr marL="201168" lvl="1" indent="0">
              <a:buNone/>
            </a:pPr>
            <a:r>
              <a:rPr lang="en-US" sz="1400" dirty="0"/>
              <a:t>	print(“F”)</a:t>
            </a:r>
          </a:p>
          <a:p>
            <a:pPr marL="201168" lvl="1" indent="0">
              <a:buNone/>
            </a:pPr>
            <a:r>
              <a:rPr lang="en-US" sz="1400" dirty="0"/>
              <a:t>else :</a:t>
            </a:r>
          </a:p>
          <a:p>
            <a:pPr marL="201168" lvl="1" indent="0">
              <a:buNone/>
            </a:pPr>
            <a:r>
              <a:rPr lang="en-US" sz="1400" dirty="0"/>
              <a:t>	 print(“Error”)</a:t>
            </a:r>
          </a:p>
          <a:p>
            <a:pPr marL="201168" lvl="1" indent="0">
              <a:buNone/>
            </a:pPr>
            <a:r>
              <a:rPr lang="en-US" sz="1400" dirty="0"/>
              <a:t>print(“Bye”)</a:t>
            </a:r>
            <a:endParaRPr lang="th-TH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E5D3549-AD68-483F-811A-D05D01C842A4}"/>
              </a:ext>
            </a:extLst>
          </p:cNvPr>
          <p:cNvSpPr/>
          <p:nvPr/>
        </p:nvSpPr>
        <p:spPr>
          <a:xfrm>
            <a:off x="5826155" y="2447644"/>
            <a:ext cx="1623270" cy="9813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 &gt;= 80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35CA550-5CE0-4101-91B2-EC3A56A5EE6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637790" y="1921080"/>
            <a:ext cx="0" cy="5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760F9A-3219-46FD-B413-31970C5D8087}"/>
              </a:ext>
            </a:extLst>
          </p:cNvPr>
          <p:cNvSpPr txBox="1"/>
          <p:nvPr/>
        </p:nvSpPr>
        <p:spPr>
          <a:xfrm>
            <a:off x="5428637" y="2599910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0335E38-AAFB-4179-8656-F84691881225}"/>
              </a:ext>
            </a:extLst>
          </p:cNvPr>
          <p:cNvSpPr txBox="1"/>
          <p:nvPr/>
        </p:nvSpPr>
        <p:spPr>
          <a:xfrm>
            <a:off x="7550260" y="259991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2" name="Flowchart: Display 11">
            <a:extLst>
              <a:ext uri="{FF2B5EF4-FFF2-40B4-BE49-F238E27FC236}">
                <a16:creationId xmlns:a16="http://schemas.microsoft.com/office/drawing/2014/main" xmlns="" id="{563BCD07-2F05-45BE-8A7E-00CC6E28537C}"/>
              </a:ext>
            </a:extLst>
          </p:cNvPr>
          <p:cNvSpPr/>
          <p:nvPr/>
        </p:nvSpPr>
        <p:spPr>
          <a:xfrm>
            <a:off x="4799377" y="3863130"/>
            <a:ext cx="1026778" cy="461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1" name="Flowchart: Display 20">
            <a:extLst>
              <a:ext uri="{FF2B5EF4-FFF2-40B4-BE49-F238E27FC236}">
                <a16:creationId xmlns:a16="http://schemas.microsoft.com/office/drawing/2014/main" xmlns="" id="{6B5C8003-B2C5-4B0A-84BC-B344BD4977C1}"/>
              </a:ext>
            </a:extLst>
          </p:cNvPr>
          <p:cNvSpPr/>
          <p:nvPr/>
        </p:nvSpPr>
        <p:spPr>
          <a:xfrm>
            <a:off x="6124401" y="5574771"/>
            <a:ext cx="1026778" cy="461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057B579-C550-4FB9-BF58-4C3F53AC60A5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5312766" y="2938322"/>
            <a:ext cx="513389" cy="92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194E02BC-CD56-4CC3-9750-53CE71BC9F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49425" y="2938323"/>
            <a:ext cx="522914" cy="92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B0DAEF6-5A12-4E17-9876-DC4F994D265A}"/>
              </a:ext>
            </a:extLst>
          </p:cNvPr>
          <p:cNvSpPr/>
          <p:nvPr/>
        </p:nvSpPr>
        <p:spPr>
          <a:xfrm>
            <a:off x="6505663" y="4833060"/>
            <a:ext cx="26425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D6E645BE-2873-4DA2-9585-5CF3B78911D4}"/>
              </a:ext>
            </a:extLst>
          </p:cNvPr>
          <p:cNvCxnSpPr>
            <a:stCxn id="12" idx="2"/>
            <a:endCxn id="24" idx="2"/>
          </p:cNvCxnSpPr>
          <p:nvPr/>
        </p:nvCxnSpPr>
        <p:spPr>
          <a:xfrm rot="16200000" flipH="1">
            <a:off x="5562613" y="4074677"/>
            <a:ext cx="693202" cy="1192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A1D17D76-4C7F-4599-846B-C4FA93FB4352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7024527" y="4069914"/>
            <a:ext cx="693202" cy="1202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F45EEAC-8608-4692-A670-85CD7F5229CE}"/>
              </a:ext>
            </a:extLst>
          </p:cNvPr>
          <p:cNvCxnSpPr>
            <a:stCxn id="24" idx="4"/>
            <a:endCxn id="21" idx="0"/>
          </p:cNvCxnSpPr>
          <p:nvPr/>
        </p:nvCxnSpPr>
        <p:spPr>
          <a:xfrm>
            <a:off x="6637790" y="5202392"/>
            <a:ext cx="0" cy="37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453177D-BDD7-40C5-AB10-7EA946EB3360}"/>
              </a:ext>
            </a:extLst>
          </p:cNvPr>
          <p:cNvCxnSpPr>
            <a:stCxn id="21" idx="2"/>
          </p:cNvCxnSpPr>
          <p:nvPr/>
        </p:nvCxnSpPr>
        <p:spPr>
          <a:xfrm flipH="1">
            <a:off x="6637789" y="6036166"/>
            <a:ext cx="1" cy="2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Control Statement</a:t>
            </a:r>
            <a:br>
              <a:rPr lang="en-US" dirty="0"/>
            </a:br>
            <a:r>
              <a:rPr lang="en-US" dirty="0"/>
              <a:t>(if-else)</a:t>
            </a:r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583266"/>
          </a:xfrm>
        </p:spPr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การกำหนดขอบเขตสำหรับควบคุมการทำงาน เช่น ขอบเขตของ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Function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ฯลฯ ในภาษา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จะกำหนดด้วยเครื่องหมาย 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(Colon)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และใช้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indent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(กด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เพื่อเป็นการบ่งบอกว่า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ดังกล่าวอยู่ใต้การทำงานใด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762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800" dirty="0"/>
              <a:t>main() :</a:t>
            </a:r>
          </a:p>
          <a:p>
            <a:pPr marL="201168" lvl="1" indent="0">
              <a:buNone/>
            </a:pPr>
            <a:r>
              <a:rPr lang="en-US" sz="2800" dirty="0"/>
              <a:t>----&gt; print(Hello)</a:t>
            </a:r>
          </a:p>
          <a:p>
            <a:pPr marL="201168" lvl="1" indent="0">
              <a:buNone/>
            </a:pPr>
            <a:r>
              <a:rPr lang="en-US" sz="2800" dirty="0"/>
              <a:t>----&gt; a = input()</a:t>
            </a:r>
          </a:p>
          <a:p>
            <a:pPr marL="201168" lvl="1" indent="0">
              <a:buNone/>
            </a:pPr>
            <a:r>
              <a:rPr lang="en-US" sz="2800" dirty="0"/>
              <a:t>----&gt; if a &gt; 5 :</a:t>
            </a:r>
          </a:p>
          <a:p>
            <a:pPr marL="201168" lvl="1" indent="0">
              <a:buNone/>
            </a:pPr>
            <a:r>
              <a:rPr lang="en-US" sz="2800" dirty="0"/>
              <a:t>----&gt;----&gt; print(“Too high : ”, a)</a:t>
            </a:r>
          </a:p>
          <a:p>
            <a:pPr marL="201168" lvl="1" indent="0">
              <a:buNone/>
            </a:pPr>
            <a:r>
              <a:rPr lang="en-US" sz="2800" dirty="0"/>
              <a:t>----&gt; else : </a:t>
            </a:r>
          </a:p>
          <a:p>
            <a:pPr marL="201168" lvl="1" indent="0">
              <a:buNone/>
            </a:pPr>
            <a:r>
              <a:rPr lang="en-US" sz="2800" dirty="0"/>
              <a:t>----&gt;----&gt; print(“Too low : ”, a)</a:t>
            </a:r>
          </a:p>
          <a:p>
            <a:pPr marL="201168" lvl="1" indent="0">
              <a:buNone/>
            </a:pPr>
            <a:r>
              <a:rPr lang="en-US" sz="2800" dirty="0"/>
              <a:t>----&gt; print(bye)</a:t>
            </a:r>
          </a:p>
          <a:p>
            <a:pPr marL="201168" lvl="1" indent="0">
              <a:buNone/>
            </a:pPr>
            <a:r>
              <a:rPr lang="en-US" sz="2800" dirty="0"/>
              <a:t>----&gt; = 1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1FD7BE-125B-41B2-89B3-DFAC3A3D6E63}"/>
              </a:ext>
            </a:extLst>
          </p:cNvPr>
          <p:cNvSpPr/>
          <p:nvPr/>
        </p:nvSpPr>
        <p:spPr>
          <a:xfrm>
            <a:off x="987804" y="2420888"/>
            <a:ext cx="4952348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76B8D1-81A9-4203-B403-419063CFFEDF}"/>
              </a:ext>
            </a:extLst>
          </p:cNvPr>
          <p:cNvSpPr txBox="1"/>
          <p:nvPr/>
        </p:nvSpPr>
        <p:spPr>
          <a:xfrm>
            <a:off x="5796136" y="201180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main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F3D971-C0E9-4B30-BAD3-902D1ECF155C}"/>
              </a:ext>
            </a:extLst>
          </p:cNvPr>
          <p:cNvSpPr/>
          <p:nvPr/>
        </p:nvSpPr>
        <p:spPr>
          <a:xfrm>
            <a:off x="1516310" y="3722645"/>
            <a:ext cx="4063802" cy="57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808CF3-9995-4AE1-9A1E-A0A3F41B25C3}"/>
              </a:ext>
            </a:extLst>
          </p:cNvPr>
          <p:cNvSpPr txBox="1"/>
          <p:nvPr/>
        </p:nvSpPr>
        <p:spPr>
          <a:xfrm>
            <a:off x="6048164" y="37462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B321AB-A49D-489A-B964-1D7A0EFB4199}"/>
              </a:ext>
            </a:extLst>
          </p:cNvPr>
          <p:cNvSpPr/>
          <p:nvPr/>
        </p:nvSpPr>
        <p:spPr>
          <a:xfrm>
            <a:off x="1516310" y="4658749"/>
            <a:ext cx="4063802" cy="57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E63D96-E589-4175-B02D-EF564B5DEAB1}"/>
              </a:ext>
            </a:extLst>
          </p:cNvPr>
          <p:cNvSpPr txBox="1"/>
          <p:nvPr/>
        </p:nvSpPr>
        <p:spPr>
          <a:xfrm>
            <a:off x="6032951" y="471030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else block</a:t>
            </a:r>
          </a:p>
        </p:txBody>
      </p:sp>
    </p:spTree>
    <p:extLst>
      <p:ext uri="{BB962C8B-B14F-4D97-AF65-F5344CB8AC3E}">
        <p14:creationId xmlns:p14="http://schemas.microsoft.com/office/powerpoint/2010/main" val="25305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dirty="0"/>
              <a:t>  </a:t>
            </a:r>
            <a:r>
              <a:rPr lang="en-US" sz="2800" b="1" dirty="0">
                <a:solidFill>
                  <a:srgbClr val="FFC000"/>
                </a:solidFill>
              </a:rPr>
              <a:t>condition</a:t>
            </a:r>
            <a:r>
              <a:rPr lang="th-TH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        Inner statement</a:t>
            </a:r>
          </a:p>
          <a:p>
            <a:pPr marL="201168" lvl="1" indent="0">
              <a:buNone/>
            </a:pP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  <a:p>
            <a:pPr lvl="1">
              <a:buFontTx/>
              <a:buChar char="-"/>
            </a:pPr>
            <a:r>
              <a:rPr lang="th-TH" sz="2800" dirty="0"/>
              <a:t>เป็นคำสั่งที่จะใช้เช็คเงื่อนไขการทำงาน</a:t>
            </a:r>
            <a:r>
              <a:rPr lang="en-US" sz="2800" dirty="0"/>
              <a:t> </a:t>
            </a:r>
            <a:r>
              <a:rPr lang="th-TH" sz="2800" dirty="0"/>
              <a:t>เมื่อเข้าเงื่อนไข </a:t>
            </a:r>
            <a:r>
              <a:rPr lang="en-US" sz="2800" dirty="0"/>
              <a:t>(condition </a:t>
            </a:r>
            <a:r>
              <a:rPr lang="th-TH" sz="2800" dirty="0"/>
              <a:t>ให้ค่า </a:t>
            </a:r>
            <a:r>
              <a:rPr lang="en-US" sz="2800" dirty="0"/>
              <a:t>true) </a:t>
            </a:r>
            <a:r>
              <a:rPr lang="th-TH" sz="2800" dirty="0"/>
              <a:t>จะมีการทำงานตาม </a:t>
            </a:r>
            <a:r>
              <a:rPr lang="en-US" sz="2800" dirty="0"/>
              <a:t>Inner statement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 </a:t>
            </a:r>
          </a:p>
          <a:p>
            <a:pPr lvl="1">
              <a:buFontTx/>
              <a:buChar char="-"/>
            </a:pPr>
            <a:r>
              <a:rPr lang="th-TH" sz="2800" dirty="0"/>
              <a:t>หากไม่เข้าเงื่อนไข </a:t>
            </a:r>
            <a:r>
              <a:rPr lang="en-US" sz="2800" dirty="0"/>
              <a:t>(condition </a:t>
            </a:r>
            <a:r>
              <a:rPr lang="th-TH" sz="2800" dirty="0"/>
              <a:t>ให้ค่า </a:t>
            </a:r>
            <a:r>
              <a:rPr lang="en-US" sz="2800" dirty="0"/>
              <a:t>false) </a:t>
            </a:r>
            <a:r>
              <a:rPr lang="th-TH" sz="2800" dirty="0"/>
              <a:t>จะมาทำงานยัง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 </a:t>
            </a:r>
            <a:r>
              <a:rPr lang="th-TH" sz="2800" dirty="0"/>
              <a:t>เลย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y == 5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Inner statement</a:t>
            </a:r>
            <a:endParaRPr lang="th-TH" sz="2800" dirty="0"/>
          </a:p>
          <a:p>
            <a:pPr marL="201168" lvl="1" indent="0">
              <a:buNone/>
            </a:pP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  <a:p>
            <a:pPr marL="201168" lvl="1" indent="0">
              <a:buNone/>
            </a:pPr>
            <a:r>
              <a:rPr lang="th-TH" sz="2800" dirty="0"/>
              <a:t>เมื่อ </a:t>
            </a:r>
            <a:r>
              <a:rPr lang="en-US" sz="2800" dirty="0"/>
              <a:t>y = 5 </a:t>
            </a:r>
            <a:r>
              <a:rPr lang="en-US" sz="2800" dirty="0">
                <a:sym typeface="Wingdings" panose="05000000000000000000" pitchFamily="2" charset="2"/>
              </a:rPr>
              <a:t> Condition true</a:t>
            </a:r>
          </a:p>
          <a:p>
            <a:pPr marL="201168" lvl="1" indent="0">
              <a:buNone/>
            </a:pPr>
            <a:r>
              <a:rPr lang="th-TH" sz="2800" dirty="0">
                <a:sym typeface="Wingdings" panose="05000000000000000000" pitchFamily="2" charset="2"/>
              </a:rPr>
              <a:t>เมื่อ </a:t>
            </a:r>
            <a:r>
              <a:rPr lang="en-US" sz="2800" dirty="0">
                <a:sym typeface="Wingdings" panose="05000000000000000000" pitchFamily="2" charset="2"/>
              </a:rPr>
              <a:t>y = 4  Condition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136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845734"/>
            <a:ext cx="3795179" cy="380005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x &gt; 5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x = x + 10</a:t>
            </a:r>
          </a:p>
          <a:p>
            <a:pPr marL="201168" lvl="1" indent="0">
              <a:buNone/>
            </a:pPr>
            <a:r>
              <a:rPr lang="en-US" sz="2800" dirty="0"/>
              <a:t>print(x)</a:t>
            </a:r>
          </a:p>
          <a:p>
            <a:pPr marL="201168" lvl="1" indent="0">
              <a:buNone/>
            </a:pPr>
            <a:r>
              <a:rPr lang="en-US" sz="2800" dirty="0"/>
              <a:t>x </a:t>
            </a:r>
            <a:r>
              <a:rPr lang="th-TH" sz="2800" dirty="0"/>
              <a:t>มีค่า </a:t>
            </a:r>
            <a:r>
              <a:rPr lang="en-US" sz="2800" dirty="0"/>
              <a:t>3 </a:t>
            </a:r>
            <a:r>
              <a:rPr lang="th-TH" sz="2800" dirty="0"/>
              <a:t>ค่าที่แสดงออกจะได้ </a:t>
            </a:r>
            <a:r>
              <a:rPr lang="en-US" sz="2800" dirty="0"/>
              <a:t>3</a:t>
            </a:r>
          </a:p>
          <a:p>
            <a:pPr marL="201168" lvl="1" indent="0">
              <a:buNone/>
            </a:pPr>
            <a:r>
              <a:rPr lang="en-US" sz="2800" dirty="0"/>
              <a:t>x </a:t>
            </a:r>
            <a:r>
              <a:rPr lang="th-TH" sz="2800" dirty="0"/>
              <a:t>มีค่า </a:t>
            </a:r>
            <a:r>
              <a:rPr lang="en-US" sz="2800" dirty="0"/>
              <a:t>5 </a:t>
            </a:r>
            <a:r>
              <a:rPr lang="th-TH" sz="2800" dirty="0"/>
              <a:t>ค่าที่แสดงออกจะได้ </a:t>
            </a:r>
            <a:r>
              <a:rPr lang="en-US" sz="2800" dirty="0"/>
              <a:t>5</a:t>
            </a:r>
          </a:p>
          <a:p>
            <a:pPr marL="201168" lvl="1" indent="0">
              <a:buNone/>
            </a:pPr>
            <a:r>
              <a:rPr lang="en-US" sz="2800" dirty="0"/>
              <a:t>x </a:t>
            </a:r>
            <a:r>
              <a:rPr lang="th-TH" sz="2800" dirty="0"/>
              <a:t>มีค่า </a:t>
            </a:r>
            <a:r>
              <a:rPr lang="en-US" sz="2800" dirty="0"/>
              <a:t>7 </a:t>
            </a:r>
            <a:r>
              <a:rPr lang="th-TH" sz="2800" dirty="0"/>
              <a:t>ค่าที่แสดงออกจะได้ </a:t>
            </a:r>
            <a:r>
              <a:rPr lang="en-US" sz="2800" dirty="0"/>
              <a:t>17</a:t>
            </a:r>
            <a:endParaRPr lang="th-TH" sz="2800" dirty="0"/>
          </a:p>
          <a:p>
            <a:pPr marL="201168" lvl="1" indent="0">
              <a:buNone/>
            </a:pPr>
            <a:endParaRPr lang="th-TH" sz="2800" dirty="0"/>
          </a:p>
          <a:p>
            <a:pPr marL="201168" lvl="1" indent="0">
              <a:buNone/>
            </a:pPr>
            <a:endParaRPr lang="th-TH" sz="28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E5D3549-AD68-483F-811A-D05D01C842A4}"/>
              </a:ext>
            </a:extLst>
          </p:cNvPr>
          <p:cNvSpPr/>
          <p:nvPr/>
        </p:nvSpPr>
        <p:spPr>
          <a:xfrm>
            <a:off x="4317184" y="2447644"/>
            <a:ext cx="1301343" cy="9813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 &gt;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35CA550-5CE0-4101-91B2-EC3A56A5EE6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67855" y="1963024"/>
            <a:ext cx="0" cy="48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8EF02F7-029B-40CA-8242-42289AB8669C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967855" y="3429000"/>
            <a:ext cx="0" cy="4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649B6F5-FCA0-4C27-A243-7F7362B49BC7}"/>
              </a:ext>
            </a:extLst>
          </p:cNvPr>
          <p:cNvSpPr/>
          <p:nvPr/>
        </p:nvSpPr>
        <p:spPr>
          <a:xfrm>
            <a:off x="4317184" y="3905076"/>
            <a:ext cx="1301343" cy="5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x + 10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4489B87-F757-4014-9D44-2A56AFA412E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967855" y="4410356"/>
            <a:ext cx="0" cy="4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14DE3CA2-E56A-49AB-B172-476E776775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18527" y="2938322"/>
            <a:ext cx="9525" cy="2200750"/>
          </a:xfrm>
          <a:prstGeom prst="bentConnector3">
            <a:avLst>
              <a:gd name="adj1" fmla="val 3847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507DDAD-D861-4F14-8C59-F94BF530E5D8}"/>
              </a:ext>
            </a:extLst>
          </p:cNvPr>
          <p:cNvCxnSpPr>
            <a:cxnSpLocks/>
          </p:cNvCxnSpPr>
          <p:nvPr/>
        </p:nvCxnSpPr>
        <p:spPr>
          <a:xfrm>
            <a:off x="4967855" y="5391712"/>
            <a:ext cx="0" cy="41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760F9A-3219-46FD-B413-31970C5D8087}"/>
              </a:ext>
            </a:extLst>
          </p:cNvPr>
          <p:cNvSpPr txBox="1"/>
          <p:nvPr/>
        </p:nvSpPr>
        <p:spPr>
          <a:xfrm>
            <a:off x="4972126" y="3337828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0335E38-AAFB-4179-8656-F84691881225}"/>
              </a:ext>
            </a:extLst>
          </p:cNvPr>
          <p:cNvSpPr txBox="1"/>
          <p:nvPr/>
        </p:nvSpPr>
        <p:spPr>
          <a:xfrm>
            <a:off x="5628052" y="249289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Flowchart: Display 4">
            <a:extLst>
              <a:ext uri="{FF2B5EF4-FFF2-40B4-BE49-F238E27FC236}">
                <a16:creationId xmlns:a16="http://schemas.microsoft.com/office/drawing/2014/main" xmlns="" id="{DF8F69FC-8FDD-4AFF-809D-8D0EBDAABF31}"/>
              </a:ext>
            </a:extLst>
          </p:cNvPr>
          <p:cNvSpPr/>
          <p:nvPr/>
        </p:nvSpPr>
        <p:spPr>
          <a:xfrm>
            <a:off x="4317184" y="4886432"/>
            <a:ext cx="1301343" cy="47607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848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762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condition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Inner statement1</a:t>
            </a: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else :</a:t>
            </a:r>
          </a:p>
          <a:p>
            <a:pPr marL="201168" lvl="1" indent="0">
              <a:buNone/>
            </a:pPr>
            <a:r>
              <a:rPr lang="en-US" sz="2800" dirty="0"/>
              <a:t>	Inner statement2</a:t>
            </a:r>
            <a:endParaRPr lang="th-TH" sz="2800" dirty="0"/>
          </a:p>
          <a:p>
            <a:pPr marL="201168" lvl="1" indent="0">
              <a:buNone/>
            </a:pP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  <a:p>
            <a:pPr lvl="1">
              <a:buFontTx/>
              <a:buChar char="-"/>
            </a:pPr>
            <a:r>
              <a:rPr lang="th-TH" sz="2800" dirty="0"/>
              <a:t>เป็นคำสั่งที่จะใช้เช็คเงื่อนไขการทำงาน</a:t>
            </a:r>
            <a:r>
              <a:rPr lang="en-US" sz="2800" dirty="0"/>
              <a:t> </a:t>
            </a:r>
            <a:r>
              <a:rPr lang="th-TH" sz="2800" dirty="0"/>
              <a:t>เมื่อเข้าเงื่อนไข </a:t>
            </a:r>
            <a:r>
              <a:rPr lang="en-US" sz="2800" dirty="0"/>
              <a:t>(condition </a:t>
            </a:r>
            <a:r>
              <a:rPr lang="th-TH" sz="2800" dirty="0"/>
              <a:t>ให้ค่า </a:t>
            </a:r>
            <a:r>
              <a:rPr lang="en-US" sz="2800" dirty="0"/>
              <a:t>true) </a:t>
            </a:r>
            <a:r>
              <a:rPr lang="th-TH" sz="2800" dirty="0"/>
              <a:t>จะมีการทำงานตาม </a:t>
            </a:r>
            <a:r>
              <a:rPr lang="en-US" sz="2800" dirty="0"/>
              <a:t>Inner statement1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 </a:t>
            </a:r>
          </a:p>
          <a:p>
            <a:pPr lvl="1">
              <a:buFontTx/>
              <a:buChar char="-"/>
            </a:pPr>
            <a:r>
              <a:rPr lang="th-TH" sz="2800" dirty="0"/>
              <a:t>หากไม่เข้าเงื่อนไข </a:t>
            </a:r>
            <a:r>
              <a:rPr lang="en-US" sz="2800" dirty="0"/>
              <a:t>(condition </a:t>
            </a:r>
            <a:r>
              <a:rPr lang="th-TH" sz="2800" dirty="0"/>
              <a:t>ให้ค่า </a:t>
            </a:r>
            <a:r>
              <a:rPr lang="en-US" sz="2800" dirty="0"/>
              <a:t>false)</a:t>
            </a:r>
            <a:r>
              <a:rPr lang="th-TH" sz="2800" dirty="0"/>
              <a:t>จะมีการทำงานตาม </a:t>
            </a:r>
            <a:r>
              <a:rPr lang="en-US" sz="2800" dirty="0"/>
              <a:t>Inner statement2 </a:t>
            </a:r>
            <a:r>
              <a:rPr lang="th-TH" sz="2800" dirty="0"/>
              <a:t>แล้วมาทำงานยัง </a:t>
            </a:r>
            <a:r>
              <a:rPr lang="en-US" sz="2800" dirty="0" err="1"/>
              <a:t>Outter</a:t>
            </a:r>
            <a:r>
              <a:rPr lang="en-US" sz="28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0200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if</a:t>
            </a:r>
            <a:r>
              <a:rPr lang="th-TH" sz="6600" dirty="0"/>
              <a:t> -</a:t>
            </a:r>
            <a:r>
              <a:rPr lang="en-US" sz="6600" dirty="0"/>
              <a:t>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845734"/>
            <a:ext cx="3795179" cy="4454399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if</a:t>
            </a:r>
            <a:r>
              <a:rPr lang="th-TH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x % 2 == 0</a:t>
            </a:r>
            <a:r>
              <a:rPr lang="th-TH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2800" dirty="0"/>
              <a:t>	print(“Even”)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else :</a:t>
            </a:r>
          </a:p>
          <a:p>
            <a:pPr marL="201168" lvl="1" indent="0">
              <a:buNone/>
            </a:pPr>
            <a:r>
              <a:rPr lang="en-US" sz="2800" dirty="0"/>
              <a:t>	print(“Odd”)</a:t>
            </a:r>
          </a:p>
          <a:p>
            <a:pPr marL="201168" lvl="1" indent="0">
              <a:buNone/>
            </a:pPr>
            <a:r>
              <a:rPr lang="en-US" sz="2800" dirty="0"/>
              <a:t>print(“Bye”)</a:t>
            </a:r>
          </a:p>
          <a:p>
            <a:pPr marL="201168" lvl="1" indent="0">
              <a:buNone/>
            </a:pPr>
            <a:r>
              <a:rPr lang="en-US" sz="2800" dirty="0"/>
              <a:t>x </a:t>
            </a:r>
            <a:r>
              <a:rPr lang="th-TH" sz="2800" dirty="0"/>
              <a:t>มีค่า </a:t>
            </a:r>
            <a:r>
              <a:rPr lang="en-US" sz="2800" dirty="0"/>
              <a:t>3 </a:t>
            </a:r>
            <a:r>
              <a:rPr lang="th-TH" sz="2800" dirty="0"/>
              <a:t>ค่าที่แสดงออก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Odd</a:t>
            </a:r>
          </a:p>
          <a:p>
            <a:pPr marL="201168" lvl="1" indent="0">
              <a:buNone/>
            </a:pPr>
            <a:r>
              <a:rPr lang="en-US" sz="2800" dirty="0"/>
              <a:t>Bye</a:t>
            </a:r>
          </a:p>
          <a:p>
            <a:pPr marL="201168" lvl="1" indent="0">
              <a:buNone/>
            </a:pPr>
            <a:r>
              <a:rPr lang="en-US" sz="2800" dirty="0"/>
              <a:t>x </a:t>
            </a:r>
            <a:r>
              <a:rPr lang="th-TH" sz="2800" dirty="0"/>
              <a:t>มีค่า </a:t>
            </a:r>
            <a:r>
              <a:rPr lang="en-US" sz="2800" dirty="0"/>
              <a:t>10 </a:t>
            </a:r>
            <a:r>
              <a:rPr lang="th-TH" sz="2800" dirty="0"/>
              <a:t>ค่าที่แสดงออก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Even</a:t>
            </a:r>
          </a:p>
          <a:p>
            <a:pPr marL="201168" lvl="1" indent="0">
              <a:buNone/>
            </a:pPr>
            <a:r>
              <a:rPr lang="en-US" sz="2800" dirty="0"/>
              <a:t>Bye</a:t>
            </a:r>
            <a:endParaRPr lang="th-TH" sz="2800" dirty="0"/>
          </a:p>
          <a:p>
            <a:pPr marL="201168" lvl="1" indent="0">
              <a:buNone/>
            </a:pPr>
            <a:endParaRPr lang="th-TH" sz="2800" dirty="0"/>
          </a:p>
          <a:p>
            <a:pPr marL="201168" lvl="1" indent="0">
              <a:buNone/>
            </a:pPr>
            <a:endParaRPr lang="th-TH" sz="28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E5D3549-AD68-483F-811A-D05D01C842A4}"/>
              </a:ext>
            </a:extLst>
          </p:cNvPr>
          <p:cNvSpPr/>
          <p:nvPr/>
        </p:nvSpPr>
        <p:spPr>
          <a:xfrm>
            <a:off x="5826155" y="2447644"/>
            <a:ext cx="1623270" cy="9813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% 2 == 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35CA550-5CE0-4101-91B2-EC3A56A5EE6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637790" y="1921080"/>
            <a:ext cx="0" cy="5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760F9A-3219-46FD-B413-31970C5D8087}"/>
              </a:ext>
            </a:extLst>
          </p:cNvPr>
          <p:cNvSpPr txBox="1"/>
          <p:nvPr/>
        </p:nvSpPr>
        <p:spPr>
          <a:xfrm>
            <a:off x="5292080" y="2420888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0335E38-AAFB-4179-8656-F84691881225}"/>
              </a:ext>
            </a:extLst>
          </p:cNvPr>
          <p:cNvSpPr txBox="1"/>
          <p:nvPr/>
        </p:nvSpPr>
        <p:spPr>
          <a:xfrm>
            <a:off x="7550260" y="249289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2" name="Flowchart: Display 11">
            <a:extLst>
              <a:ext uri="{FF2B5EF4-FFF2-40B4-BE49-F238E27FC236}">
                <a16:creationId xmlns:a16="http://schemas.microsoft.com/office/drawing/2014/main" xmlns="" id="{563BCD07-2F05-45BE-8A7E-00CC6E28537C}"/>
              </a:ext>
            </a:extLst>
          </p:cNvPr>
          <p:cNvSpPr/>
          <p:nvPr/>
        </p:nvSpPr>
        <p:spPr>
          <a:xfrm>
            <a:off x="4799377" y="3863130"/>
            <a:ext cx="1026778" cy="461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Even</a:t>
            </a:r>
          </a:p>
        </p:txBody>
      </p:sp>
      <p:sp>
        <p:nvSpPr>
          <p:cNvPr id="19" name="Flowchart: Display 18">
            <a:extLst>
              <a:ext uri="{FF2B5EF4-FFF2-40B4-BE49-F238E27FC236}">
                <a16:creationId xmlns:a16="http://schemas.microsoft.com/office/drawing/2014/main" xmlns="" id="{EBFC82F1-03A9-48DA-8BD7-A886DB8479CA}"/>
              </a:ext>
            </a:extLst>
          </p:cNvPr>
          <p:cNvSpPr/>
          <p:nvPr/>
        </p:nvSpPr>
        <p:spPr>
          <a:xfrm>
            <a:off x="7458950" y="3863130"/>
            <a:ext cx="1026778" cy="461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Odd</a:t>
            </a:r>
          </a:p>
        </p:txBody>
      </p:sp>
      <p:sp>
        <p:nvSpPr>
          <p:cNvPr id="21" name="Flowchart: Display 20">
            <a:extLst>
              <a:ext uri="{FF2B5EF4-FFF2-40B4-BE49-F238E27FC236}">
                <a16:creationId xmlns:a16="http://schemas.microsoft.com/office/drawing/2014/main" xmlns="" id="{6B5C8003-B2C5-4B0A-84BC-B344BD4977C1}"/>
              </a:ext>
            </a:extLst>
          </p:cNvPr>
          <p:cNvSpPr/>
          <p:nvPr/>
        </p:nvSpPr>
        <p:spPr>
          <a:xfrm>
            <a:off x="6124401" y="5574771"/>
            <a:ext cx="1026778" cy="46139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057B579-C550-4FB9-BF58-4C3F53AC60A5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5312766" y="2938322"/>
            <a:ext cx="513389" cy="92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194E02BC-CD56-4CC3-9750-53CE71BC9F47}"/>
              </a:ext>
            </a:extLst>
          </p:cNvPr>
          <p:cNvCxnSpPr>
            <a:stCxn id="4" idx="3"/>
            <a:endCxn id="19" idx="0"/>
          </p:cNvCxnSpPr>
          <p:nvPr/>
        </p:nvCxnSpPr>
        <p:spPr>
          <a:xfrm>
            <a:off x="7449425" y="2938323"/>
            <a:ext cx="522914" cy="92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B0DAEF6-5A12-4E17-9876-DC4F994D265A}"/>
              </a:ext>
            </a:extLst>
          </p:cNvPr>
          <p:cNvSpPr/>
          <p:nvPr/>
        </p:nvSpPr>
        <p:spPr>
          <a:xfrm>
            <a:off x="6505663" y="4833060"/>
            <a:ext cx="26425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D6E645BE-2873-4DA2-9585-5CF3B78911D4}"/>
              </a:ext>
            </a:extLst>
          </p:cNvPr>
          <p:cNvCxnSpPr>
            <a:stCxn id="12" idx="2"/>
            <a:endCxn id="24" idx="2"/>
          </p:cNvCxnSpPr>
          <p:nvPr/>
        </p:nvCxnSpPr>
        <p:spPr>
          <a:xfrm rot="16200000" flipH="1">
            <a:off x="5562613" y="4074677"/>
            <a:ext cx="693202" cy="1192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A1D17D76-4C7F-4599-846B-C4FA93FB4352}"/>
              </a:ext>
            </a:extLst>
          </p:cNvPr>
          <p:cNvCxnSpPr>
            <a:stCxn id="19" idx="2"/>
            <a:endCxn id="24" idx="6"/>
          </p:cNvCxnSpPr>
          <p:nvPr/>
        </p:nvCxnSpPr>
        <p:spPr>
          <a:xfrm rot="5400000">
            <a:off x="7024527" y="4069914"/>
            <a:ext cx="693202" cy="1202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F45EEAC-8608-4692-A670-85CD7F5229CE}"/>
              </a:ext>
            </a:extLst>
          </p:cNvPr>
          <p:cNvCxnSpPr>
            <a:stCxn id="24" idx="4"/>
            <a:endCxn id="21" idx="0"/>
          </p:cNvCxnSpPr>
          <p:nvPr/>
        </p:nvCxnSpPr>
        <p:spPr>
          <a:xfrm>
            <a:off x="6637790" y="5202392"/>
            <a:ext cx="0" cy="37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453177D-BDD7-40C5-AB10-7EA946EB3360}"/>
              </a:ext>
            </a:extLst>
          </p:cNvPr>
          <p:cNvCxnSpPr>
            <a:stCxn id="21" idx="2"/>
          </p:cNvCxnSpPr>
          <p:nvPr/>
        </p:nvCxnSpPr>
        <p:spPr>
          <a:xfrm flipH="1">
            <a:off x="6637789" y="6036166"/>
            <a:ext cx="1" cy="2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1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3189</TotalTime>
  <Words>336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Python  Programming: O3</vt:lpstr>
      <vt:lpstr>Control Statement (if-else)</vt:lpstr>
      <vt:lpstr>Blocking</vt:lpstr>
      <vt:lpstr>Blocking</vt:lpstr>
      <vt:lpstr>if</vt:lpstr>
      <vt:lpstr>if</vt:lpstr>
      <vt:lpstr>if</vt:lpstr>
      <vt:lpstr>if - else</vt:lpstr>
      <vt:lpstr>if - else</vt:lpstr>
      <vt:lpstr>if – else if - else</vt:lpstr>
      <vt:lpstr>if – else if - else</vt:lpstr>
      <vt:lpstr>if - else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Windows User</cp:lastModifiedBy>
  <cp:revision>67</cp:revision>
  <dcterms:created xsi:type="dcterms:W3CDTF">2021-01-28T14:27:34Z</dcterms:created>
  <dcterms:modified xsi:type="dcterms:W3CDTF">2021-02-21T06:03:12Z</dcterms:modified>
</cp:coreProperties>
</file>