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96" r:id="rId3"/>
    <p:sldId id="297" r:id="rId4"/>
    <p:sldId id="299" r:id="rId5"/>
    <p:sldId id="320" r:id="rId6"/>
    <p:sldId id="329" r:id="rId7"/>
    <p:sldId id="321" r:id="rId8"/>
    <p:sldId id="327" r:id="rId9"/>
    <p:sldId id="323" r:id="rId10"/>
    <p:sldId id="324" r:id="rId11"/>
    <p:sldId id="325" r:id="rId12"/>
    <p:sldId id="328" r:id="rId13"/>
    <p:sldId id="326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273" r:id="rId2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D580-9C0E-4D13-986E-6DCB177ED138}" type="datetimeFigureOut">
              <a:rPr lang="en-US" smtClean="0"/>
              <a:t>07-Mar-21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1C8D-353B-4ECF-B93C-60D199E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61C8D-353B-4ECF-B93C-60D199EC0D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07/03/64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br>
              <a:rPr lang="en-US" sz="6600" dirty="0">
                <a:latin typeface="Comic Sans MS" panose="030F0702030302020204" pitchFamily="66" charset="0"/>
              </a:rPr>
            </a:br>
            <a:r>
              <a:rPr lang="en-US" sz="6600" dirty="0">
                <a:solidFill>
                  <a:srgbClr val="FFFF00"/>
                </a:solidFill>
                <a:latin typeface="Comic Sans MS" panose="030F0702030302020204" pitchFamily="66" charset="0"/>
              </a:rPr>
              <a:t>Programming: O5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latin typeface="Comic Sans MS" panose="030F0702030302020204" pitchFamily="66" charset="0"/>
              </a:rPr>
              <a:t>Akan </a:t>
            </a:r>
            <a:r>
              <a:rPr lang="en-US" sz="3200" b="1" dirty="0" err="1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446009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Tuple Create</a:t>
            </a:r>
          </a:p>
          <a:p>
            <a:pPr marL="201168" lvl="1" indent="0">
              <a:buNone/>
            </a:pPr>
            <a:r>
              <a:rPr lang="en-US" dirty="0"/>
              <a:t>fruit_1 = (“apple”, “banana”, “cherry”) </a:t>
            </a:r>
            <a:r>
              <a:rPr lang="en-US" dirty="0">
                <a:solidFill>
                  <a:srgbClr val="FF0000"/>
                </a:solidFill>
              </a:rPr>
              <a:t>&lt;&lt;&lt; Tuple create</a:t>
            </a:r>
          </a:p>
          <a:p>
            <a:pPr marL="201168" lvl="1" indent="0">
              <a:buNone/>
            </a:pPr>
            <a:r>
              <a:rPr lang="en-US" dirty="0"/>
              <a:t>fruit_2 = (“apple”, “banana”, “cherry”, “apple”, “banana”) </a:t>
            </a:r>
            <a:r>
              <a:rPr lang="en-US" dirty="0">
                <a:solidFill>
                  <a:srgbClr val="FF0000"/>
                </a:solidFill>
              </a:rPr>
              <a:t>&lt;&lt;&lt; allow duplicates</a:t>
            </a:r>
            <a:endParaRPr lang="en-US" sz="28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 err="1"/>
              <a:t>l</a:t>
            </a:r>
            <a:r>
              <a:rPr lang="en-US" sz="2800" dirty="0" err="1"/>
              <a:t>en</a:t>
            </a:r>
            <a:r>
              <a:rPr lang="en-US" sz="2800" dirty="0"/>
              <a:t>(fruit_1) </a:t>
            </a:r>
            <a:r>
              <a:rPr lang="en-US" sz="2800" dirty="0">
                <a:solidFill>
                  <a:srgbClr val="FF0000"/>
                </a:solidFill>
              </a:rPr>
              <a:t>&lt;&lt;&lt; length of tuple fruit_1</a:t>
            </a:r>
          </a:p>
          <a:p>
            <a:pPr marL="201168" lvl="1" indent="0">
              <a:buNone/>
            </a:pPr>
            <a:r>
              <a:rPr lang="en-US" dirty="0"/>
              <a:t>fruit_3 = tuple((“banana”, “blueberry”)) </a:t>
            </a:r>
            <a:r>
              <a:rPr lang="en-US" dirty="0">
                <a:solidFill>
                  <a:srgbClr val="FF0000"/>
                </a:solidFill>
              </a:rPr>
              <a:t>&lt;&lt;&lt; tuple create using its constructor</a:t>
            </a:r>
          </a:p>
          <a:p>
            <a:pPr marL="201168" lvl="1" indent="0">
              <a:buNone/>
            </a:pPr>
            <a:r>
              <a:rPr lang="en-US" dirty="0"/>
              <a:t>fruit_4 = (“banana”, 1, True) </a:t>
            </a:r>
            <a:r>
              <a:rPr lang="en-US" dirty="0">
                <a:solidFill>
                  <a:srgbClr val="FF0000"/>
                </a:solidFill>
              </a:rPr>
              <a:t>&lt;&lt;&lt; tuple can contain more than 1 type in list</a:t>
            </a:r>
          </a:p>
          <a:p>
            <a:pPr marL="201168" lvl="1" indent="0">
              <a:buNone/>
            </a:pPr>
            <a:r>
              <a:rPr lang="en-US" dirty="0"/>
              <a:t>fruit_5 = (“coconut”,)</a:t>
            </a:r>
            <a:r>
              <a:rPr lang="en-US" dirty="0">
                <a:solidFill>
                  <a:srgbClr val="FF0000"/>
                </a:solidFill>
              </a:rPr>
              <a:t> &lt;&lt;&lt; create one element tuple</a:t>
            </a:r>
          </a:p>
          <a:p>
            <a:pPr marL="201168" lvl="1" indent="0">
              <a:buNone/>
            </a:pPr>
            <a:r>
              <a:rPr lang="en-US" dirty="0"/>
              <a:t>fruit_6 = (“coconut”) </a:t>
            </a:r>
            <a:r>
              <a:rPr lang="en-US" dirty="0">
                <a:solidFill>
                  <a:srgbClr val="FF0000"/>
                </a:solidFill>
              </a:rPr>
              <a:t>&lt;&lt;&lt; it’s not tuple</a:t>
            </a:r>
            <a:endParaRPr lang="th-TH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print(type(fruit_5))</a:t>
            </a:r>
            <a:r>
              <a:rPr lang="en-US" dirty="0">
                <a:solidFill>
                  <a:srgbClr val="FF0000"/>
                </a:solidFill>
              </a:rPr>
              <a:t> &lt;&lt;&lt; check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042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Tuple Access</a:t>
            </a:r>
            <a:endParaRPr lang="en-US" sz="2800" b="1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dirty="0"/>
              <a:t>p</a:t>
            </a:r>
            <a:r>
              <a:rPr lang="en-US" sz="2800" dirty="0"/>
              <a:t>rint(fruit_1[0]) </a:t>
            </a:r>
            <a:r>
              <a:rPr lang="en-US" sz="2800" dirty="0">
                <a:solidFill>
                  <a:srgbClr val="FF0000"/>
                </a:solidFill>
              </a:rPr>
              <a:t>&lt;&lt;&lt; tuple access</a:t>
            </a:r>
          </a:p>
          <a:p>
            <a:pPr marL="201168" lvl="1" indent="0">
              <a:buNone/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fruit_1 : </a:t>
            </a:r>
            <a:r>
              <a:rPr lang="en-US" sz="2800" dirty="0">
                <a:solidFill>
                  <a:srgbClr val="FF0000"/>
                </a:solidFill>
              </a:rPr>
              <a:t>#</a:t>
            </a:r>
            <a:r>
              <a:rPr lang="th-TH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access all member in tuple</a:t>
            </a:r>
          </a:p>
          <a:p>
            <a:pPr marL="201168" lvl="1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9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Tuple Join</a:t>
            </a:r>
          </a:p>
          <a:p>
            <a:pPr marL="201168" lvl="1" indent="0">
              <a:buNone/>
            </a:pPr>
            <a:r>
              <a:rPr lang="en-US" dirty="0"/>
              <a:t>fruit_1 = (“apple”, “banana”, “cherry”)</a:t>
            </a: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fruit_2 =</a:t>
            </a:r>
            <a:r>
              <a:rPr lang="th-TH" dirty="0"/>
              <a:t> </a:t>
            </a:r>
            <a:r>
              <a:rPr lang="en-US" dirty="0"/>
              <a:t>(“coconut”, “orange”)</a:t>
            </a:r>
          </a:p>
          <a:p>
            <a:pPr marL="201168" lvl="1" indent="0">
              <a:buNone/>
            </a:pPr>
            <a:r>
              <a:rPr lang="en-US" dirty="0"/>
              <a:t>f</a:t>
            </a:r>
            <a:r>
              <a:rPr lang="en-US" sz="2800" dirty="0"/>
              <a:t>ruit_3 = fruit_1 + fruit_2 </a:t>
            </a:r>
            <a:r>
              <a:rPr lang="en-US" sz="2800" dirty="0">
                <a:solidFill>
                  <a:srgbClr val="FF0000"/>
                </a:solidFill>
              </a:rPr>
              <a:t>&lt;&lt;&lt; join tuple</a:t>
            </a:r>
          </a:p>
          <a:p>
            <a:pPr marL="201168" lvl="1" indent="0">
              <a:buNone/>
            </a:pPr>
            <a:r>
              <a:rPr lang="en-US" dirty="0"/>
              <a:t>fruit_4 = fruit_2 * 2</a:t>
            </a:r>
            <a:r>
              <a:rPr lang="en-US" dirty="0">
                <a:solidFill>
                  <a:srgbClr val="FF0000"/>
                </a:solidFill>
              </a:rPr>
              <a:t> &lt;&lt;&lt; self join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8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Set </a:t>
            </a:r>
            <a:r>
              <a:rPr lang="th-TH" dirty="0"/>
              <a:t>เป็น </a:t>
            </a:r>
            <a:r>
              <a:rPr lang="en-US" dirty="0"/>
              <a:t>built-in class </a:t>
            </a:r>
            <a:r>
              <a:rPr lang="th-TH" dirty="0"/>
              <a:t>ที่ใช้สำหรับเก็บข้อมูลที่มีหลายข้อมูลในตัวแปรตัวเดียว ซึ่งข้อมูลใน </a:t>
            </a:r>
            <a:r>
              <a:rPr lang="en-US" dirty="0"/>
              <a:t>Set </a:t>
            </a:r>
            <a:r>
              <a:rPr lang="th-TH" dirty="0"/>
              <a:t>จะไม่มีลำดับ</a:t>
            </a:r>
            <a:r>
              <a:rPr lang="en-US" dirty="0"/>
              <a:t>(access </a:t>
            </a:r>
            <a:r>
              <a:rPr lang="th-TH" dirty="0"/>
              <a:t>ข้อมูลแต่ละตัวโดยตรงไม่ได้</a:t>
            </a:r>
            <a:r>
              <a:rPr lang="en-US" dirty="0"/>
              <a:t>) </a:t>
            </a:r>
            <a:r>
              <a:rPr lang="th-TH" dirty="0"/>
              <a:t>ข้อมูลไม่สามารถเปลี่ยนแปลงได้หลังจากสร้าง </a:t>
            </a:r>
            <a:r>
              <a:rPr lang="en-US" dirty="0"/>
              <a:t>Set </a:t>
            </a:r>
            <a:r>
              <a:rPr lang="th-TH" dirty="0"/>
              <a:t>แล้ว รวมถึงไม่ยอมให้มีข้อมูลซ้ำภายใน </a:t>
            </a:r>
            <a:r>
              <a:rPr lang="en-US" dirty="0"/>
              <a:t>Set </a:t>
            </a:r>
            <a:r>
              <a:rPr lang="th-TH" dirty="0"/>
              <a:t>อีกด้วย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28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446009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Set Create</a:t>
            </a:r>
          </a:p>
          <a:p>
            <a:pPr marL="201168" lvl="1" indent="0">
              <a:buNone/>
            </a:pPr>
            <a:r>
              <a:rPr lang="en-US" dirty="0"/>
              <a:t>fruit_1 = {“apple”, “banana”, “cherry”} </a:t>
            </a:r>
            <a:r>
              <a:rPr lang="en-US" dirty="0">
                <a:solidFill>
                  <a:srgbClr val="FF0000"/>
                </a:solidFill>
              </a:rPr>
              <a:t>&lt;&lt;&lt; Set create</a:t>
            </a:r>
          </a:p>
          <a:p>
            <a:pPr marL="201168" lvl="1" indent="0">
              <a:buNone/>
            </a:pPr>
            <a:r>
              <a:rPr lang="en-US" dirty="0"/>
              <a:t>fruit_2 = {“apple”, “banana”, “cherry”, </a:t>
            </a:r>
            <a:r>
              <a:rPr lang="en-US" strike="sngStrike" dirty="0"/>
              <a:t>“apple”, “banana”</a:t>
            </a:r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&lt;&lt;&lt; doesn’t allow duplicates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if duplicates will contain only one</a:t>
            </a:r>
            <a:endParaRPr lang="en-US" sz="28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 err="1"/>
              <a:t>l</a:t>
            </a:r>
            <a:r>
              <a:rPr lang="en-US" sz="2800" dirty="0" err="1"/>
              <a:t>en</a:t>
            </a:r>
            <a:r>
              <a:rPr lang="en-US" sz="2800" dirty="0"/>
              <a:t>(fruit_1) </a:t>
            </a:r>
            <a:r>
              <a:rPr lang="en-US" sz="2800" dirty="0">
                <a:solidFill>
                  <a:srgbClr val="FF0000"/>
                </a:solidFill>
              </a:rPr>
              <a:t>&lt;&lt;&lt; length of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sz="2800" dirty="0">
                <a:solidFill>
                  <a:srgbClr val="FF0000"/>
                </a:solidFill>
              </a:rPr>
              <a:t> fruit_1</a:t>
            </a:r>
          </a:p>
          <a:p>
            <a:pPr marL="201168" lvl="1" indent="0">
              <a:buNone/>
            </a:pPr>
            <a:r>
              <a:rPr lang="en-US" dirty="0"/>
              <a:t>fruit_3 = set((“banana”, “blueberry”)) </a:t>
            </a:r>
            <a:r>
              <a:rPr lang="en-US" dirty="0">
                <a:solidFill>
                  <a:srgbClr val="FF0000"/>
                </a:solidFill>
              </a:rPr>
              <a:t>&lt;&lt;&lt; set create using its constructor</a:t>
            </a:r>
          </a:p>
          <a:p>
            <a:pPr marL="201168" lvl="1" indent="0">
              <a:buNone/>
            </a:pPr>
            <a:r>
              <a:rPr lang="en-US" dirty="0"/>
              <a:t>fruit_4 = {“banana”, 1, True} </a:t>
            </a:r>
            <a:r>
              <a:rPr lang="en-US" dirty="0">
                <a:solidFill>
                  <a:srgbClr val="FF0000"/>
                </a:solidFill>
              </a:rPr>
              <a:t>&lt;&lt;&lt; tuple can contain more than 1 type in list</a:t>
            </a:r>
          </a:p>
          <a:p>
            <a:pPr marL="201168" lvl="1" indent="0">
              <a:buNone/>
            </a:pPr>
            <a:r>
              <a:rPr lang="en-US" dirty="0"/>
              <a:t>print(type(fruit_4))</a:t>
            </a:r>
            <a:r>
              <a:rPr lang="en-US" dirty="0">
                <a:solidFill>
                  <a:srgbClr val="FF0000"/>
                </a:solidFill>
              </a:rPr>
              <a:t> &lt;&lt;&lt; check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62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Set Access</a:t>
            </a:r>
            <a:endParaRPr lang="en-US" sz="2800" b="1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fruit_1 : </a:t>
            </a:r>
            <a:r>
              <a:rPr lang="en-US" sz="2800" dirty="0">
                <a:solidFill>
                  <a:srgbClr val="FF0000"/>
                </a:solidFill>
              </a:rPr>
              <a:t>#</a:t>
            </a:r>
            <a:r>
              <a:rPr lang="th-TH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access all member in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endParaRPr lang="en-US" sz="28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Set Add Element</a:t>
            </a:r>
            <a:endParaRPr lang="en-US" sz="2800" b="1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dirty="0"/>
              <a:t>fruit_1.add(“orange”) </a:t>
            </a:r>
            <a:r>
              <a:rPr lang="en-US" dirty="0">
                <a:solidFill>
                  <a:srgbClr val="FF0000"/>
                </a:solidFill>
              </a:rPr>
              <a:t>&lt;&lt;&lt; add element to set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6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Set Join</a:t>
            </a:r>
          </a:p>
          <a:p>
            <a:pPr marL="201168" lvl="1" indent="0">
              <a:buNone/>
            </a:pPr>
            <a:r>
              <a:rPr lang="en-US" dirty="0"/>
              <a:t>fruit_1 = (“apple”, “banana”, “cherry”)</a:t>
            </a: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fruit_2 =</a:t>
            </a:r>
            <a:r>
              <a:rPr lang="th-TH" dirty="0"/>
              <a:t> </a:t>
            </a:r>
            <a:r>
              <a:rPr lang="en-US" dirty="0"/>
              <a:t>(“coconut”, “orange”)</a:t>
            </a:r>
          </a:p>
          <a:p>
            <a:pPr marL="201168" lvl="1" indent="0">
              <a:buNone/>
            </a:pPr>
            <a:r>
              <a:rPr lang="en-US" dirty="0"/>
              <a:t>f</a:t>
            </a:r>
            <a:r>
              <a:rPr lang="en-US" sz="2800" dirty="0"/>
              <a:t>ruit_3 = fruit_1.union(fruit_2) </a:t>
            </a:r>
            <a:r>
              <a:rPr lang="en-US" sz="2800" dirty="0">
                <a:solidFill>
                  <a:srgbClr val="FF0000"/>
                </a:solidFill>
              </a:rPr>
              <a:t>&lt;&lt;&lt; join set</a:t>
            </a:r>
          </a:p>
          <a:p>
            <a:pPr marL="201168" lvl="1" indent="0">
              <a:buNone/>
            </a:pPr>
            <a:r>
              <a:rPr lang="en-US" dirty="0"/>
              <a:t>fruit_4 = fruit_1.update(</a:t>
            </a:r>
            <a:r>
              <a:rPr lang="en-US" sz="2800" dirty="0"/>
              <a:t>fruit_2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&lt;&lt;&lt; </a:t>
            </a:r>
            <a:r>
              <a:rPr lang="en-US" sz="2800" dirty="0">
                <a:solidFill>
                  <a:srgbClr val="FF0000"/>
                </a:solidFill>
              </a:rPr>
              <a:t>join set</a:t>
            </a:r>
          </a:p>
        </p:txBody>
      </p:sp>
    </p:spTree>
    <p:extLst>
      <p:ext uri="{BB962C8B-B14F-4D97-AF65-F5344CB8AC3E}">
        <p14:creationId xmlns:p14="http://schemas.microsoft.com/office/powerpoint/2010/main" val="210671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Dictionary </a:t>
            </a:r>
            <a:r>
              <a:rPr lang="th-TH" dirty="0"/>
              <a:t>เป็น </a:t>
            </a:r>
            <a:r>
              <a:rPr lang="en-US" dirty="0"/>
              <a:t>built-in class </a:t>
            </a:r>
            <a:r>
              <a:rPr lang="th-TH" dirty="0"/>
              <a:t>ที่ใช้สำหรับเก็บข้อมูลที่มีหลายข้อมูลในตัวแปรตัวเดียว</a:t>
            </a:r>
            <a:r>
              <a:rPr lang="en-US" dirty="0"/>
              <a:t> </a:t>
            </a:r>
            <a:r>
              <a:rPr lang="th-TH" dirty="0"/>
              <a:t>โดยการเก็บนั้นจะเก็บแบบคู่อันดับ </a:t>
            </a:r>
            <a:r>
              <a:rPr lang="en-US" dirty="0"/>
              <a:t>(Key : Values)</a:t>
            </a:r>
            <a:r>
              <a:rPr lang="th-TH" dirty="0"/>
              <a:t> ซึ่งข้อมูลใน </a:t>
            </a:r>
            <a:r>
              <a:rPr lang="en-US" dirty="0"/>
              <a:t>Dictionary </a:t>
            </a:r>
            <a:r>
              <a:rPr lang="th-TH" dirty="0"/>
              <a:t>จะมีลำดับ</a:t>
            </a:r>
            <a:r>
              <a:rPr lang="en-US" dirty="0"/>
              <a:t> </a:t>
            </a:r>
            <a:r>
              <a:rPr lang="th-TH" dirty="0"/>
              <a:t>ข้อมูลสามารถเปลี่ยนแปลงได้หลังจากสร้าง </a:t>
            </a:r>
            <a:r>
              <a:rPr lang="en-US" dirty="0"/>
              <a:t>Dictionary </a:t>
            </a:r>
            <a:r>
              <a:rPr lang="th-TH" dirty="0"/>
              <a:t>แล้ว แต่จะไม่ยอมให้มีข้อมูลซ้ำภายใน </a:t>
            </a:r>
            <a:r>
              <a:rPr lang="en-US" dirty="0"/>
              <a:t>Dictionary </a:t>
            </a:r>
            <a:r>
              <a:rPr lang="th-TH" dirty="0"/>
              <a:t>อีกด้วย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0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Dictionary Create</a:t>
            </a:r>
          </a:p>
          <a:p>
            <a:pPr marL="201168" lvl="1" indent="0">
              <a:buNone/>
            </a:pPr>
            <a:r>
              <a:rPr lang="en-US" dirty="0"/>
              <a:t>car = {</a:t>
            </a:r>
          </a:p>
          <a:p>
            <a:pPr marL="201168" lvl="1" indent="0">
              <a:buNone/>
            </a:pPr>
            <a:r>
              <a:rPr lang="en-US" dirty="0"/>
              <a:t>	“brand” : “Toyota”,</a:t>
            </a:r>
          </a:p>
          <a:p>
            <a:pPr marL="201168" lvl="1" indent="0">
              <a:buNone/>
            </a:pPr>
            <a:r>
              <a:rPr lang="en-US" sz="2800" dirty="0"/>
              <a:t>	“model” : “Camry”,</a:t>
            </a:r>
          </a:p>
          <a:p>
            <a:pPr marL="201168" lvl="1" indent="0">
              <a:buNone/>
            </a:pPr>
            <a:r>
              <a:rPr lang="en-US" dirty="0"/>
              <a:t>	“Year” : 2019</a:t>
            </a:r>
          </a:p>
          <a:p>
            <a:pPr marL="201168" lvl="1" indent="0">
              <a:buNone/>
            </a:pPr>
            <a:r>
              <a:rPr lang="en-US" sz="2800" dirty="0"/>
              <a:t>} </a:t>
            </a:r>
            <a:r>
              <a:rPr lang="en-US" sz="2800" dirty="0">
                <a:solidFill>
                  <a:srgbClr val="FF0000"/>
                </a:solidFill>
              </a:rPr>
              <a:t>&lt;&lt;&lt; Dictiona</a:t>
            </a:r>
            <a:r>
              <a:rPr lang="en-US" dirty="0">
                <a:solidFill>
                  <a:srgbClr val="FF0000"/>
                </a:solidFill>
              </a:rPr>
              <a:t>ry Create</a:t>
            </a:r>
          </a:p>
          <a:p>
            <a:pPr marL="201168" lvl="1" indent="0">
              <a:buNone/>
            </a:pPr>
            <a:r>
              <a:rPr lang="en-US" dirty="0" err="1"/>
              <a:t>l</a:t>
            </a:r>
            <a:r>
              <a:rPr lang="en-US" sz="2800" dirty="0" err="1"/>
              <a:t>en</a:t>
            </a:r>
            <a:r>
              <a:rPr lang="en-US" sz="2800" dirty="0"/>
              <a:t>(car)</a:t>
            </a:r>
            <a:r>
              <a:rPr lang="en-US" sz="2800" dirty="0">
                <a:solidFill>
                  <a:srgbClr val="FF0000"/>
                </a:solidFill>
              </a:rPr>
              <a:t> &lt;&lt;&lt; length of Dictionary (Number of Key)</a:t>
            </a:r>
            <a:endParaRPr lang="en-US" sz="2800" dirty="0"/>
          </a:p>
          <a:p>
            <a:pPr marL="201168" lvl="1" indent="0">
              <a:buNone/>
            </a:pPr>
            <a:r>
              <a:rPr lang="en-US" dirty="0"/>
              <a:t>Print(type(car))</a:t>
            </a:r>
            <a:r>
              <a:rPr lang="en-US" sz="2800" dirty="0">
                <a:solidFill>
                  <a:srgbClr val="FF0000"/>
                </a:solidFill>
              </a:rPr>
              <a:t> &lt;&lt;&lt; check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76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car_2 = {</a:t>
            </a:r>
          </a:p>
          <a:p>
            <a:pPr marL="201168" lvl="1" indent="0">
              <a:buNone/>
            </a:pPr>
            <a:r>
              <a:rPr lang="en-US" dirty="0"/>
              <a:t>	“brand” : “Toyota”,</a:t>
            </a:r>
          </a:p>
          <a:p>
            <a:pPr marL="201168" lvl="1" indent="0">
              <a:buNone/>
            </a:pPr>
            <a:r>
              <a:rPr lang="en-US" sz="2800" dirty="0"/>
              <a:t>	“model” : “Camry”,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strike="sngStrike" dirty="0"/>
              <a:t>“Year” : 2019,</a:t>
            </a:r>
          </a:p>
          <a:p>
            <a:pPr marL="201168" lvl="1" indent="0">
              <a:buNone/>
            </a:pPr>
            <a:r>
              <a:rPr lang="en-US" dirty="0"/>
              <a:t>	“Year” : 2016</a:t>
            </a:r>
          </a:p>
          <a:p>
            <a:pPr marL="201168" lvl="1" indent="0">
              <a:buNone/>
            </a:pPr>
            <a:r>
              <a:rPr lang="en-US" sz="2800" dirty="0"/>
              <a:t>} </a:t>
            </a:r>
            <a:r>
              <a:rPr lang="en-US" dirty="0">
                <a:solidFill>
                  <a:srgbClr val="FF0000"/>
                </a:solidFill>
              </a:rPr>
              <a:t>&lt;&lt;&lt; doesn’t allow duplicates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if duplicates will contain only one</a:t>
            </a:r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75D-9656-4162-B4A3-B9706CA0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Python Collection</a:t>
            </a:r>
            <a:br>
              <a:rPr lang="en-US" dirty="0"/>
            </a:br>
            <a:r>
              <a:rPr lang="en-US" dirty="0"/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105811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car_3 = {</a:t>
            </a:r>
          </a:p>
          <a:p>
            <a:pPr marL="201168" lvl="1" indent="0">
              <a:buNone/>
            </a:pPr>
            <a:r>
              <a:rPr lang="en-US" dirty="0"/>
              <a:t>	“brand” : “Toyota”,</a:t>
            </a:r>
          </a:p>
          <a:p>
            <a:pPr marL="201168" lvl="1" indent="0">
              <a:buNone/>
            </a:pPr>
            <a:r>
              <a:rPr lang="en-US" sz="2800" dirty="0"/>
              <a:t>	“model” : “Camry”,</a:t>
            </a:r>
          </a:p>
          <a:p>
            <a:pPr marL="201168" lvl="1" indent="0">
              <a:buNone/>
            </a:pPr>
            <a:r>
              <a:rPr lang="en-US" dirty="0"/>
              <a:t>	“Year” : [2016, 2019]</a:t>
            </a:r>
          </a:p>
          <a:p>
            <a:pPr marL="201168" lvl="1" indent="0">
              <a:buNone/>
            </a:pPr>
            <a:r>
              <a:rPr lang="en-US" sz="2800" dirty="0"/>
              <a:t>} </a:t>
            </a:r>
            <a:r>
              <a:rPr lang="en-US" dirty="0">
                <a:solidFill>
                  <a:srgbClr val="FF0000"/>
                </a:solidFill>
              </a:rPr>
              <a:t>&lt;&lt;&lt; key contain many values</a:t>
            </a:r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9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Dictionary Access</a:t>
            </a:r>
            <a:endParaRPr lang="en-US" sz="2800" b="1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dirty="0"/>
              <a:t>p</a:t>
            </a:r>
            <a:r>
              <a:rPr lang="en-US" sz="2800" dirty="0"/>
              <a:t>rint(car[“brand”]) </a:t>
            </a:r>
            <a:r>
              <a:rPr lang="en-US" sz="2800" dirty="0">
                <a:solidFill>
                  <a:srgbClr val="FF0000"/>
                </a:solidFill>
              </a:rPr>
              <a:t>&lt;&lt;&lt; access with key brand</a:t>
            </a:r>
          </a:p>
          <a:p>
            <a:pPr marL="201168" lvl="1" indent="0">
              <a:buNone/>
            </a:pPr>
            <a:r>
              <a:rPr lang="en-US" dirty="0"/>
              <a:t>p</a:t>
            </a:r>
            <a:r>
              <a:rPr lang="en-US" sz="2800" dirty="0"/>
              <a:t>rint(</a:t>
            </a:r>
            <a:r>
              <a:rPr lang="en-US" sz="2800" dirty="0" err="1"/>
              <a:t>car.get</a:t>
            </a:r>
            <a:r>
              <a:rPr lang="en-US" sz="2800" dirty="0"/>
              <a:t>(“brand”)) </a:t>
            </a:r>
            <a:r>
              <a:rPr lang="en-US" sz="2800" dirty="0">
                <a:solidFill>
                  <a:srgbClr val="FF0000"/>
                </a:solidFill>
              </a:rPr>
              <a:t>&lt;&lt;&lt; access with key brand</a:t>
            </a:r>
          </a:p>
          <a:p>
            <a:pPr marL="201168" lvl="1" indent="0">
              <a:buNone/>
            </a:pPr>
            <a:r>
              <a:rPr lang="en-US" dirty="0"/>
              <a:t>p</a:t>
            </a:r>
            <a:r>
              <a:rPr lang="en-US" sz="2800" dirty="0"/>
              <a:t>rint(</a:t>
            </a:r>
            <a:r>
              <a:rPr lang="en-US" sz="2800" dirty="0" err="1"/>
              <a:t>car.keys</a:t>
            </a:r>
            <a:r>
              <a:rPr lang="en-US" sz="2800" dirty="0"/>
              <a:t>()) </a:t>
            </a:r>
            <a:r>
              <a:rPr lang="en-US" sz="2800" dirty="0">
                <a:solidFill>
                  <a:srgbClr val="FF0000"/>
                </a:solidFill>
              </a:rPr>
              <a:t>&lt;&lt;&lt; get all keys in dictionary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Dictionary Change</a:t>
            </a:r>
          </a:p>
          <a:p>
            <a:pPr marL="201168" lvl="1" indent="0">
              <a:buNone/>
            </a:pPr>
            <a:r>
              <a:rPr lang="en-US" sz="2800" dirty="0"/>
              <a:t>car[</a:t>
            </a:r>
            <a:r>
              <a:rPr lang="en-US" dirty="0"/>
              <a:t>“model”</a:t>
            </a:r>
            <a:r>
              <a:rPr lang="en-US" sz="2800" dirty="0"/>
              <a:t>] = “Corolla </a:t>
            </a:r>
            <a:r>
              <a:rPr lang="en-US" sz="2800" dirty="0" err="1"/>
              <a:t>A</a:t>
            </a:r>
            <a:r>
              <a:rPr lang="en-US" dirty="0" err="1"/>
              <a:t>ltis</a:t>
            </a:r>
            <a:r>
              <a:rPr lang="en-US" sz="2800" dirty="0"/>
              <a:t>” </a:t>
            </a:r>
            <a:r>
              <a:rPr lang="en-US" sz="2800" dirty="0">
                <a:solidFill>
                  <a:srgbClr val="FF0000"/>
                </a:solidFill>
              </a:rPr>
              <a:t>&lt;&lt;&lt; change value</a:t>
            </a:r>
            <a:endParaRPr lang="th-TH" sz="28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sz="2800" dirty="0" err="1"/>
              <a:t>car.update</a:t>
            </a:r>
            <a:r>
              <a:rPr lang="en-US" sz="2800" dirty="0"/>
              <a:t>({“Year” : 2016}) </a:t>
            </a:r>
            <a:r>
              <a:rPr lang="en-US" sz="2800" dirty="0">
                <a:solidFill>
                  <a:srgbClr val="FF0000"/>
                </a:solidFill>
              </a:rPr>
              <a:t>&lt;&lt;&lt; change value</a:t>
            </a: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975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Dictionary Add Element</a:t>
            </a:r>
          </a:p>
          <a:p>
            <a:pPr marL="201168" lvl="1" indent="0">
              <a:buNone/>
            </a:pPr>
            <a:r>
              <a:rPr lang="en-US" dirty="0"/>
              <a:t>car[“color”] = “white” </a:t>
            </a:r>
            <a:r>
              <a:rPr lang="en-US" sz="2800" dirty="0">
                <a:solidFill>
                  <a:srgbClr val="FF0000"/>
                </a:solidFill>
              </a:rPr>
              <a:t>&lt;&lt;&lt; add element</a:t>
            </a:r>
          </a:p>
          <a:p>
            <a:pPr marL="201168" lvl="1" indent="0">
              <a:buNone/>
            </a:pPr>
            <a:r>
              <a:rPr lang="en-US" sz="2800" dirty="0" err="1"/>
              <a:t>car.update</a:t>
            </a:r>
            <a:r>
              <a:rPr lang="en-US" sz="2800" dirty="0"/>
              <a:t>({“color” : “white”})</a:t>
            </a:r>
            <a:r>
              <a:rPr lang="en-US" sz="2800" dirty="0">
                <a:solidFill>
                  <a:srgbClr val="FF0000"/>
                </a:solidFill>
              </a:rPr>
              <a:t> &lt;&lt;&lt; add element</a:t>
            </a:r>
            <a:endParaRPr lang="en-US" dirty="0"/>
          </a:p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Dictionary Remove Element</a:t>
            </a:r>
          </a:p>
          <a:p>
            <a:pPr marL="201168" lvl="1" indent="0">
              <a:buNone/>
            </a:pPr>
            <a:r>
              <a:rPr lang="en-US" sz="2800" dirty="0" err="1"/>
              <a:t>car.pop</a:t>
            </a:r>
            <a:r>
              <a:rPr lang="en-US" sz="2800" dirty="0"/>
              <a:t>(“brand”) </a:t>
            </a:r>
            <a:r>
              <a:rPr lang="en-US" sz="2800" dirty="0">
                <a:solidFill>
                  <a:srgbClr val="FF0000"/>
                </a:solidFill>
              </a:rPr>
              <a:t>&lt;&lt;&lt; remove with key</a:t>
            </a:r>
          </a:p>
          <a:p>
            <a:pPr marL="201168" lvl="1" indent="0">
              <a:buNone/>
            </a:pPr>
            <a:r>
              <a:rPr lang="en-US" dirty="0"/>
              <a:t>del car[“brand”] </a:t>
            </a:r>
            <a:r>
              <a:rPr lang="en-US" sz="2800" dirty="0">
                <a:solidFill>
                  <a:srgbClr val="FF0000"/>
                </a:solidFill>
              </a:rPr>
              <a:t>&lt;&lt;&lt; remove with key</a:t>
            </a:r>
          </a:p>
          <a:p>
            <a:pPr marL="201168" lvl="1" indent="0">
              <a:buNone/>
            </a:pPr>
            <a:r>
              <a:rPr lang="en-US" sz="2800" dirty="0" err="1"/>
              <a:t>car.popitem</a:t>
            </a:r>
            <a:r>
              <a:rPr lang="en-US" sz="2800" dirty="0"/>
              <a:t>() </a:t>
            </a:r>
            <a:r>
              <a:rPr lang="en-US" sz="2800" dirty="0">
                <a:solidFill>
                  <a:srgbClr val="FF0000"/>
                </a:solidFill>
              </a:rPr>
              <a:t>&lt;&lt;&lt; remove latest element</a:t>
            </a:r>
          </a:p>
          <a:p>
            <a:pPr marL="201168" lvl="1" indent="0">
              <a:buNone/>
            </a:pPr>
            <a:r>
              <a:rPr lang="en-US" dirty="0" err="1"/>
              <a:t>car.clear</a:t>
            </a:r>
            <a:r>
              <a:rPr lang="en-US" dirty="0"/>
              <a:t>() </a:t>
            </a:r>
            <a:r>
              <a:rPr lang="en-US" sz="2800" dirty="0">
                <a:solidFill>
                  <a:srgbClr val="FF0000"/>
                </a:solidFill>
              </a:rPr>
              <a:t>&lt;&lt;&lt; remove all element</a:t>
            </a:r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99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CE1754-6FE3-43F8-AF95-A849C44B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97350"/>
              </p:ext>
            </p:extLst>
          </p:nvPr>
        </p:nvGraphicFramePr>
        <p:xfrm>
          <a:off x="457200" y="1700809"/>
          <a:ext cx="8229599" cy="346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>
                  <a:extLst>
                    <a:ext uri="{9D8B030D-6E8A-4147-A177-3AD203B41FA5}">
                      <a16:colId xmlns:a16="http://schemas.microsoft.com/office/drawing/2014/main" val="82151402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38161717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093414706"/>
                    </a:ext>
                  </a:extLst>
                </a:gridCol>
                <a:gridCol w="1954559">
                  <a:extLst>
                    <a:ext uri="{9D8B030D-6E8A-4147-A177-3AD203B41FA5}">
                      <a16:colId xmlns:a16="http://schemas.microsoft.com/office/drawing/2014/main" val="1594694304"/>
                    </a:ext>
                  </a:extLst>
                </a:gridCol>
              </a:tblGrid>
              <a:tr h="862112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Collection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Ordered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Changeable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Duplicate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432050"/>
                  </a:ext>
                </a:extLst>
              </a:tr>
              <a:tr h="5532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Lists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732309"/>
                  </a:ext>
                </a:extLst>
              </a:tr>
              <a:tr h="51742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Tuples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2716"/>
                  </a:ext>
                </a:extLst>
              </a:tr>
              <a:tr h="57193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42496"/>
                  </a:ext>
                </a:extLst>
              </a:tr>
              <a:tr h="8621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Dictionaries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8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61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Python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16744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built-in class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ที่ทำหน้าที่คล้าย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ในภาษาอื่น แตกต่างกันที่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ได้ทำ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– in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 4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Lists Tuples Sets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Dictionaries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ซึ่งแต่ละ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จะมีความยืดหยุ่นกว่า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โดยสามารถเก็บข้อมูลที่มี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ต่างกันไว้ใน ข้อมูลชุดเดียวกันได้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ทำไม่ได้)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และมีคุณลักษณะต่างกันดังนี้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list </a:t>
            </a:r>
            <a:r>
              <a:rPr lang="th-TH" dirty="0"/>
              <a:t>เป็น </a:t>
            </a:r>
            <a:r>
              <a:rPr lang="en-US" dirty="0"/>
              <a:t>built-in class </a:t>
            </a:r>
            <a:r>
              <a:rPr lang="th-TH" dirty="0"/>
              <a:t>ที่ใช้สำหรับเก็บข้อมูลที่มีหลายข้อมูลในตัวแปรตัวเดียว ซึ่งข้อมูลใน </a:t>
            </a:r>
            <a:r>
              <a:rPr lang="en-US" dirty="0"/>
              <a:t>List </a:t>
            </a:r>
            <a:r>
              <a:rPr lang="th-TH" dirty="0"/>
              <a:t>จะมีการเรียงลำดับการเข้าก่อนหลัง ข้อมูลสามารถเปลี่ยนแปลงได้หลังจากสร้าง </a:t>
            </a:r>
            <a:r>
              <a:rPr lang="en-US" dirty="0"/>
              <a:t>List </a:t>
            </a:r>
            <a:r>
              <a:rPr lang="th-TH" dirty="0"/>
              <a:t>แล้ว รวมถึงยังยอมให้มีข้อมูลซ้ำภายใน </a:t>
            </a:r>
            <a:r>
              <a:rPr lang="en-US" dirty="0"/>
              <a:t>List </a:t>
            </a:r>
            <a:r>
              <a:rPr lang="th-TH" dirty="0"/>
              <a:t>อีกด้วย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06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List Create</a:t>
            </a:r>
          </a:p>
          <a:p>
            <a:pPr marL="201168" lvl="1" indent="0">
              <a:buNone/>
            </a:pPr>
            <a:r>
              <a:rPr lang="en-US" dirty="0"/>
              <a:t>fruit_1 = [“apple”, “banana”, “cherry”] </a:t>
            </a:r>
            <a:r>
              <a:rPr lang="en-US" dirty="0">
                <a:solidFill>
                  <a:srgbClr val="FF0000"/>
                </a:solidFill>
              </a:rPr>
              <a:t>&lt;&lt;&lt; list create</a:t>
            </a:r>
          </a:p>
          <a:p>
            <a:pPr marL="201168" lvl="1" indent="0">
              <a:buNone/>
            </a:pPr>
            <a:r>
              <a:rPr lang="en-US" dirty="0"/>
              <a:t>fruit_2 = [“apple”, “banana”, “cherry”, “apple”, “banana”] </a:t>
            </a:r>
            <a:r>
              <a:rPr lang="en-US" dirty="0">
                <a:solidFill>
                  <a:srgbClr val="FF0000"/>
                </a:solidFill>
              </a:rPr>
              <a:t>&lt;&lt;&lt; allow duplicates</a:t>
            </a:r>
            <a:endParaRPr lang="en-US" sz="28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 err="1"/>
              <a:t>l</a:t>
            </a:r>
            <a:r>
              <a:rPr lang="en-US" sz="2800" dirty="0" err="1"/>
              <a:t>en</a:t>
            </a:r>
            <a:r>
              <a:rPr lang="en-US" sz="2800" dirty="0"/>
              <a:t>(fruit_1) </a:t>
            </a:r>
            <a:r>
              <a:rPr lang="en-US" sz="2800" dirty="0">
                <a:solidFill>
                  <a:srgbClr val="FF0000"/>
                </a:solidFill>
              </a:rPr>
              <a:t>&lt;&lt;&lt; length of list fruit_1</a:t>
            </a:r>
          </a:p>
          <a:p>
            <a:pPr marL="201168" lvl="1" indent="0">
              <a:buNone/>
            </a:pPr>
            <a:r>
              <a:rPr lang="en-US" dirty="0"/>
              <a:t>fruit_3 = list((“banana”, “blueberry”)) </a:t>
            </a:r>
            <a:r>
              <a:rPr lang="en-US" dirty="0">
                <a:solidFill>
                  <a:srgbClr val="FF0000"/>
                </a:solidFill>
              </a:rPr>
              <a:t>&lt;&lt;&lt; list create using its constructor</a:t>
            </a:r>
          </a:p>
          <a:p>
            <a:pPr marL="201168" lvl="1" indent="0">
              <a:buNone/>
            </a:pPr>
            <a:r>
              <a:rPr lang="en-US" dirty="0"/>
              <a:t>fruit_4 = [“banana”, 1, True] </a:t>
            </a:r>
            <a:r>
              <a:rPr lang="en-US" dirty="0">
                <a:solidFill>
                  <a:srgbClr val="FF0000"/>
                </a:solidFill>
              </a:rPr>
              <a:t>&lt;&lt;&lt; list can contain more than 1 type in list</a:t>
            </a:r>
            <a:endParaRPr lang="th-TH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print(type(fruit_4))</a:t>
            </a:r>
            <a:r>
              <a:rPr lang="en-US" dirty="0">
                <a:solidFill>
                  <a:srgbClr val="FF0000"/>
                </a:solidFill>
              </a:rPr>
              <a:t> &lt;&lt;&lt; check type</a:t>
            </a:r>
          </a:p>
          <a:p>
            <a:pPr marL="201168" lvl="1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8075240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List Access</a:t>
            </a:r>
            <a:endParaRPr lang="en-US" sz="2800" b="1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dirty="0"/>
              <a:t>p</a:t>
            </a:r>
            <a:r>
              <a:rPr lang="en-US" sz="2800" dirty="0"/>
              <a:t>rint(fruit_1[0]) </a:t>
            </a:r>
            <a:r>
              <a:rPr lang="en-US" sz="2800" dirty="0">
                <a:solidFill>
                  <a:srgbClr val="FF0000"/>
                </a:solidFill>
              </a:rPr>
              <a:t>&lt;&lt;&lt; access element</a:t>
            </a:r>
          </a:p>
          <a:p>
            <a:pPr marL="201168" lvl="1" indent="0">
              <a:buNone/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fruit_1 : </a:t>
            </a:r>
            <a:r>
              <a:rPr lang="en-US" sz="2800" dirty="0">
                <a:solidFill>
                  <a:srgbClr val="FF0000"/>
                </a:solidFill>
              </a:rPr>
              <a:t>#</a:t>
            </a:r>
            <a:r>
              <a:rPr lang="th-TH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access all member in list</a:t>
            </a:r>
          </a:p>
          <a:p>
            <a:pPr marL="201168" lvl="1" indent="0">
              <a:buNone/>
            </a:pPr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List Change</a:t>
            </a:r>
          </a:p>
          <a:p>
            <a:pPr marL="201168" lvl="1" indent="0">
              <a:buNone/>
            </a:pPr>
            <a:r>
              <a:rPr lang="en-US" dirty="0"/>
              <a:t>fruit_1 = [“apple”, “banana”, “cherry”]</a:t>
            </a:r>
          </a:p>
          <a:p>
            <a:pPr marL="201168" lvl="1" indent="0">
              <a:buNone/>
            </a:pPr>
            <a:r>
              <a:rPr lang="en-US" dirty="0"/>
              <a:t>f</a:t>
            </a:r>
            <a:r>
              <a:rPr lang="en-US" sz="2800" dirty="0"/>
              <a:t>ruit_1[0] = “papaya” </a:t>
            </a:r>
            <a:r>
              <a:rPr lang="en-US" sz="2800" dirty="0">
                <a:solidFill>
                  <a:srgbClr val="FF0000"/>
                </a:solidFill>
              </a:rPr>
              <a:t>&lt;&lt;&lt; change value</a:t>
            </a:r>
            <a:endParaRPr lang="th-TH" sz="28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98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8568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List Add Eleme</a:t>
            </a:r>
            <a:r>
              <a:rPr lang="en-US" b="1" dirty="0">
                <a:solidFill>
                  <a:srgbClr val="00B050"/>
                </a:solidFill>
              </a:rPr>
              <a:t>nt</a:t>
            </a:r>
            <a:endParaRPr lang="en-US" sz="2800" b="1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dirty="0"/>
              <a:t>f</a:t>
            </a:r>
            <a:r>
              <a:rPr lang="en-US" sz="2800" dirty="0"/>
              <a:t>ruit_1.append(“apple”) </a:t>
            </a:r>
            <a:r>
              <a:rPr lang="en-US" sz="2800" dirty="0">
                <a:solidFill>
                  <a:srgbClr val="FF0000"/>
                </a:solidFill>
              </a:rPr>
              <a:t>&lt;&lt;&lt; add element to tail of list</a:t>
            </a:r>
          </a:p>
          <a:p>
            <a:pPr marL="201168" lvl="1" indent="0">
              <a:buNone/>
            </a:pPr>
            <a:r>
              <a:rPr lang="en-US" dirty="0"/>
              <a:t>f</a:t>
            </a:r>
            <a:r>
              <a:rPr lang="en-US" sz="2800" dirty="0"/>
              <a:t>ruit_1.insert(2, “strawberry”) </a:t>
            </a:r>
            <a:r>
              <a:rPr lang="en-US" sz="2800" dirty="0">
                <a:solidFill>
                  <a:srgbClr val="FF0000"/>
                </a:solidFill>
              </a:rPr>
              <a:t>&lt;&lt;&lt; insert element to list</a:t>
            </a:r>
          </a:p>
          <a:p>
            <a:pPr marL="201168" lvl="1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List Remove Eleme</a:t>
            </a:r>
            <a:r>
              <a:rPr lang="en-US" b="1" dirty="0">
                <a:solidFill>
                  <a:srgbClr val="00B050"/>
                </a:solidFill>
              </a:rPr>
              <a:t>nt</a:t>
            </a:r>
            <a:endParaRPr lang="en-US" sz="28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fruit_1.remove(“apple”) </a:t>
            </a:r>
            <a:r>
              <a:rPr lang="en-US" dirty="0">
                <a:solidFill>
                  <a:srgbClr val="FF0000"/>
                </a:solidFill>
              </a:rPr>
              <a:t>&lt;&lt;&lt; delete </a:t>
            </a:r>
            <a:r>
              <a:rPr lang="en-US" sz="2800" dirty="0">
                <a:solidFill>
                  <a:srgbClr val="FF0000"/>
                </a:solidFill>
              </a:rPr>
              <a:t>element</a:t>
            </a:r>
            <a:r>
              <a:rPr lang="en-US" dirty="0">
                <a:solidFill>
                  <a:srgbClr val="FF0000"/>
                </a:solidFill>
              </a:rPr>
              <a:t> from list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8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List Join</a:t>
            </a:r>
          </a:p>
          <a:p>
            <a:pPr marL="201168" lvl="1" indent="0">
              <a:buNone/>
            </a:pPr>
            <a:r>
              <a:rPr lang="en-US" dirty="0"/>
              <a:t>fruit_3 </a:t>
            </a:r>
            <a:r>
              <a:rPr lang="en-US"/>
              <a:t>= [“</a:t>
            </a:r>
            <a:r>
              <a:rPr lang="en-US" dirty="0"/>
              <a:t>banana”, “blueberry”]</a:t>
            </a: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/>
              <a:t>fruit_4 = [“coconut”, “orange”]</a:t>
            </a:r>
          </a:p>
          <a:p>
            <a:pPr marL="201168" lvl="1" indent="0">
              <a:buNone/>
            </a:pPr>
            <a:r>
              <a:rPr lang="en-US" dirty="0"/>
              <a:t>fruit_5 = fruit_3 + fruit_4</a:t>
            </a:r>
            <a:r>
              <a:rPr lang="en-US" dirty="0">
                <a:solidFill>
                  <a:srgbClr val="FF0000"/>
                </a:solidFill>
              </a:rPr>
              <a:t> &lt;&lt;&lt; join list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9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4600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Tuple </a:t>
            </a:r>
            <a:r>
              <a:rPr lang="th-TH" dirty="0"/>
              <a:t>เป็น </a:t>
            </a:r>
            <a:r>
              <a:rPr lang="en-US" dirty="0"/>
              <a:t>built-in class </a:t>
            </a:r>
            <a:r>
              <a:rPr lang="th-TH" dirty="0"/>
              <a:t>ที่ใช้สำหรับเก็บข้อมูลที่มีหลายข้อมูลในตัวแปรตัวเดียว ซึ่งข้อมูลใน </a:t>
            </a:r>
            <a:r>
              <a:rPr lang="en-US" dirty="0"/>
              <a:t>Tuple </a:t>
            </a:r>
            <a:r>
              <a:rPr lang="th-TH" dirty="0"/>
              <a:t>จะมีการเรียงลำดับการเข้าก่อนหลัง ข้อมูลไม่สามารถเปลี่ยนแปลงได้หลังจากสร้าง </a:t>
            </a:r>
            <a:r>
              <a:rPr lang="en-US" dirty="0"/>
              <a:t>Tuple </a:t>
            </a:r>
            <a:r>
              <a:rPr lang="th-TH" dirty="0"/>
              <a:t>แล้ว รวมถึงยังยอมให้มีข้อมูลซ้ำภายใน </a:t>
            </a:r>
            <a:r>
              <a:rPr lang="en-US" dirty="0"/>
              <a:t>Tuple </a:t>
            </a:r>
            <a:r>
              <a:rPr lang="th-TH" dirty="0"/>
              <a:t>อีกด้วย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109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3423</TotalTime>
  <Words>1259</Words>
  <Application>Microsoft Office PowerPoint</Application>
  <PresentationFormat>On-screen Show (4:3)</PresentationFormat>
  <Paragraphs>157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Comic Sans MS</vt:lpstr>
      <vt:lpstr>Corbel</vt:lpstr>
      <vt:lpstr>Tahoma</vt:lpstr>
      <vt:lpstr>Wingdings</vt:lpstr>
      <vt:lpstr>Wingdings 2</vt:lpstr>
      <vt:lpstr>Wingdings 3</vt:lpstr>
      <vt:lpstr>Module</vt:lpstr>
      <vt:lpstr>Python  Programming: O5</vt:lpstr>
      <vt:lpstr>Python Collection (Array)</vt:lpstr>
      <vt:lpstr>Python Collection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Tuples</vt:lpstr>
      <vt:lpstr>Sets</vt:lpstr>
      <vt:lpstr>Sets</vt:lpstr>
      <vt:lpstr>Sets</vt:lpstr>
      <vt:lpstr>Sets</vt:lpstr>
      <vt:lpstr>Dictionaries</vt:lpstr>
      <vt:lpstr>Dictionaries</vt:lpstr>
      <vt:lpstr>Dictionaries</vt:lpstr>
      <vt:lpstr>Dictionaries</vt:lpstr>
      <vt:lpstr>Dictionaries</vt:lpstr>
      <vt:lpstr>Dictionaries</vt:lpstr>
      <vt:lpstr>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NATTADET VIJARANAKUL</cp:lastModifiedBy>
  <cp:revision>87</cp:revision>
  <dcterms:created xsi:type="dcterms:W3CDTF">2021-01-28T14:27:34Z</dcterms:created>
  <dcterms:modified xsi:type="dcterms:W3CDTF">2021-03-07T10:38:13Z</dcterms:modified>
</cp:coreProperties>
</file>