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96" r:id="rId3"/>
    <p:sldId id="297" r:id="rId4"/>
    <p:sldId id="299" r:id="rId5"/>
    <p:sldId id="329" r:id="rId6"/>
    <p:sldId id="340" r:id="rId7"/>
    <p:sldId id="341" r:id="rId8"/>
    <p:sldId id="342" r:id="rId9"/>
    <p:sldId id="343" r:id="rId10"/>
    <p:sldId id="345" r:id="rId11"/>
    <p:sldId id="346" r:id="rId12"/>
    <p:sldId id="344" r:id="rId13"/>
    <p:sldId id="347" r:id="rId14"/>
    <p:sldId id="348" r:id="rId15"/>
    <p:sldId id="273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D580-9C0E-4D13-986E-6DCB177ED138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1C8D-353B-4ECF-B93C-60D199E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br>
              <a:rPr lang="en-US" sz="6600" dirty="0">
                <a:latin typeface="Comic Sans MS" panose="030F0702030302020204" pitchFamily="66" charset="0"/>
              </a:rPr>
            </a:br>
            <a:r>
              <a:rPr lang="en-US" sz="6600" dirty="0">
                <a:solidFill>
                  <a:srgbClr val="FFFF00"/>
                </a:solidFill>
                <a:latin typeface="Comic Sans MS" panose="030F0702030302020204" pitchFamily="66" charset="0"/>
              </a:rPr>
              <a:t>Programming: O6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latin typeface="Comic Sans MS" panose="030F0702030302020204" pitchFamily="66" charset="0"/>
              </a:rPr>
              <a:t>Akan </a:t>
            </a:r>
            <a:r>
              <a:rPr lang="en-US" sz="3200" b="1" dirty="0" err="1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251937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a = “Hello”</a:t>
            </a:r>
          </a:p>
          <a:p>
            <a:pPr marL="201168" lvl="1" indent="0">
              <a:buNone/>
            </a:pPr>
            <a:r>
              <a:rPr lang="en-US" dirty="0"/>
              <a:t>b = “World”</a:t>
            </a:r>
          </a:p>
          <a:p>
            <a:pPr marL="201168" lvl="1" indent="0">
              <a:buNone/>
            </a:pPr>
            <a:r>
              <a:rPr lang="en-US" dirty="0"/>
              <a:t>c = x + y </a:t>
            </a:r>
            <a:r>
              <a:rPr lang="en-US" dirty="0">
                <a:solidFill>
                  <a:srgbClr val="FF0000"/>
                </a:solidFill>
              </a:rPr>
              <a:t>&lt;&lt;&lt; String concatenation</a:t>
            </a:r>
          </a:p>
          <a:p>
            <a:pPr marL="201168" lvl="1" indent="0">
              <a:buNone/>
            </a:pPr>
            <a:r>
              <a:rPr lang="en-US" dirty="0"/>
              <a:t>d = x + “ ” + y </a:t>
            </a:r>
            <a:r>
              <a:rPr lang="en-US" dirty="0">
                <a:solidFill>
                  <a:srgbClr val="FF0000"/>
                </a:solidFill>
              </a:rPr>
              <a:t>&lt;&lt;&lt; Add whitespace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6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String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age = 25</a:t>
            </a:r>
          </a:p>
          <a:p>
            <a:pPr marL="201168" lvl="1" indent="0">
              <a:buNone/>
            </a:pPr>
            <a:r>
              <a:rPr lang="en-US" dirty="0"/>
              <a:t>date = 29</a:t>
            </a:r>
          </a:p>
          <a:p>
            <a:pPr marL="201168" lvl="1" indent="0">
              <a:buNone/>
            </a:pPr>
            <a:r>
              <a:rPr lang="en-US" dirty="0"/>
              <a:t>month = 1</a:t>
            </a: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year = 1996</a:t>
            </a:r>
          </a:p>
          <a:p>
            <a:pPr marL="201168" lvl="1" indent="0">
              <a:buNone/>
            </a:pPr>
            <a:r>
              <a:rPr lang="en-US" dirty="0"/>
              <a:t>x = “I’m {} years old.” </a:t>
            </a:r>
            <a:r>
              <a:rPr lang="en-US" dirty="0">
                <a:solidFill>
                  <a:srgbClr val="FF0000"/>
                </a:solidFill>
              </a:rPr>
              <a:t>&lt;&lt;&lt; Use {} for format</a:t>
            </a:r>
          </a:p>
          <a:p>
            <a:pPr marL="201168" lvl="1" indent="0">
              <a:buNone/>
            </a:pPr>
            <a:r>
              <a:rPr lang="en-US" dirty="0"/>
              <a:t>y = “I was born at {}-{}-{}”</a:t>
            </a:r>
          </a:p>
          <a:p>
            <a:pPr marL="201168" lvl="1" indent="0">
              <a:buNone/>
            </a:pPr>
            <a:r>
              <a:rPr lang="en-US" strike="sngStrike" dirty="0"/>
              <a:t>z = “I’m ” + age + “ years old.”</a:t>
            </a:r>
          </a:p>
          <a:p>
            <a:pPr marL="201168" lvl="1" indent="0">
              <a:buNone/>
            </a:pPr>
            <a:r>
              <a:rPr lang="en-US" dirty="0"/>
              <a:t>print(</a:t>
            </a:r>
            <a:r>
              <a:rPr lang="en-US" dirty="0" err="1"/>
              <a:t>x.format</a:t>
            </a:r>
            <a:r>
              <a:rPr lang="en-US" dirty="0"/>
              <a:t>(age)) </a:t>
            </a:r>
            <a:r>
              <a:rPr lang="en-US" dirty="0">
                <a:solidFill>
                  <a:srgbClr val="FF0000"/>
                </a:solidFill>
              </a:rPr>
              <a:t>&lt;&lt;&lt; Use function format</a:t>
            </a:r>
          </a:p>
          <a:p>
            <a:pPr marL="201168" lvl="1" indent="0">
              <a:buNone/>
            </a:pPr>
            <a:r>
              <a:rPr lang="en-US" dirty="0"/>
              <a:t>print(</a:t>
            </a:r>
            <a:r>
              <a:rPr lang="en-US" dirty="0" err="1"/>
              <a:t>y.format</a:t>
            </a:r>
            <a:r>
              <a:rPr lang="en-US" dirty="0"/>
              <a:t>(year, month</a:t>
            </a:r>
            <a:r>
              <a:rPr lang="en-US"/>
              <a:t>, date))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9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352748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/>
              <a:t>ในบางครั้งเราจำเป็นจะต้องแสดงตัวอักษรที่ไม่สามารถแสดงได้ด้วยวิธีปกติได้ เช่น </a:t>
            </a:r>
            <a:r>
              <a:rPr lang="en-US" dirty="0"/>
              <a:t>“ (double quote) ‘ (single quote) \ (backslash) </a:t>
            </a:r>
            <a:r>
              <a:rPr lang="th-TH" dirty="0"/>
              <a:t>เป็นต้น เราจึงสามารถใช้วิธีการแสดงตัวอักษรเหล่านี้ได้โดยการเพิ่ม </a:t>
            </a:r>
            <a:r>
              <a:rPr lang="en-US" dirty="0"/>
              <a:t>\ </a:t>
            </a:r>
            <a:r>
              <a:rPr lang="th-TH" dirty="0"/>
              <a:t>เข้าไปหน้าตัวอักษรเหล่านี้ เช่น</a:t>
            </a:r>
          </a:p>
          <a:p>
            <a:pPr marL="201168" lvl="1" indent="0">
              <a:buNone/>
            </a:pPr>
            <a:r>
              <a:rPr lang="en-US" dirty="0"/>
              <a:t>x =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We are the so-called “Vikings</a:t>
            </a:r>
            <a:r>
              <a:rPr lang="en-US" dirty="0">
                <a:latin typeface="Consolas" panose="020B0609020204030204" pitchFamily="49" charset="0"/>
              </a:rPr>
              <a:t>”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from the north.”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&lt;&lt;&lt; Error</a:t>
            </a: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x =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We are the so-called \“Vikings\</a:t>
            </a:r>
            <a:r>
              <a:rPr lang="en-US" dirty="0">
                <a:latin typeface="Consolas" panose="020B0609020204030204" pitchFamily="49" charset="0"/>
              </a:rPr>
              <a:t>”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from the north.”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&lt;&lt;&lt; Correct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0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Escape Character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BC24A6-C80A-4DD3-8E4E-2CFC46B7D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3686"/>
              </p:ext>
            </p:extLst>
          </p:nvPr>
        </p:nvGraphicFramePr>
        <p:xfrm>
          <a:off x="1524000" y="1772816"/>
          <a:ext cx="6096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534575759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51299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\’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Single quote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47328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\”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Double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qoute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26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\\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Backslash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1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\n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New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1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\r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Carriage Return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\t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7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\b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Backspace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14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ooo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Octal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0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\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xhh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Hexadecimal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8453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When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ooo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or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is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7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80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223133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print(“123”) </a:t>
            </a:r>
            <a:r>
              <a:rPr lang="en-US" dirty="0">
                <a:solidFill>
                  <a:srgbClr val="FF0000"/>
                </a:solidFill>
              </a:rPr>
              <a:t>&lt;&lt;&lt; Return 123</a:t>
            </a:r>
          </a:p>
          <a:p>
            <a:pPr marL="201168" lvl="1" indent="0">
              <a:buNone/>
            </a:pPr>
            <a:r>
              <a:rPr lang="en-US" dirty="0"/>
              <a:t>print(“\123”) </a:t>
            </a:r>
            <a:r>
              <a:rPr lang="en-US" dirty="0">
                <a:solidFill>
                  <a:srgbClr val="FF0000"/>
                </a:solidFill>
              </a:rPr>
              <a:t>&lt;&lt;&lt; Return S</a:t>
            </a:r>
          </a:p>
          <a:p>
            <a:pPr marL="201168" lvl="1" indent="0">
              <a:buNone/>
            </a:pPr>
            <a:r>
              <a:rPr lang="en-US" dirty="0"/>
              <a:t>print(“4e”) </a:t>
            </a:r>
            <a:r>
              <a:rPr lang="en-US" dirty="0">
                <a:solidFill>
                  <a:srgbClr val="FF0000"/>
                </a:solidFill>
              </a:rPr>
              <a:t>&lt;&lt;&lt; Return 4e</a:t>
            </a:r>
          </a:p>
          <a:p>
            <a:pPr marL="201168" lvl="1" indent="0">
              <a:buNone/>
            </a:pPr>
            <a:r>
              <a:rPr lang="en-US" dirty="0"/>
              <a:t>print(“\x4e”) </a:t>
            </a:r>
            <a:r>
              <a:rPr lang="en-US" dirty="0">
                <a:solidFill>
                  <a:srgbClr val="FF0000"/>
                </a:solidFill>
              </a:rPr>
              <a:t>&lt;&lt;&lt; Return N</a:t>
            </a:r>
          </a:p>
        </p:txBody>
      </p:sp>
    </p:spTree>
    <p:extLst>
      <p:ext uri="{BB962C8B-B14F-4D97-AF65-F5344CB8AC3E}">
        <p14:creationId xmlns:p14="http://schemas.microsoft.com/office/powerpoint/2010/main" val="104173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75D-9656-4162-B4A3-B9706CA0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5811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266338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ถือเป็น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Data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ที่มีอยู่ในหลายภาษา ซึ่งภาษา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ถือเป็น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of Character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ในภาษา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ได้มีการทำ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String class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มาให้ และมีการสร้าง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ไว้ใช้งานกับ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ไว้อย่างหลากหลายด้วย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String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50122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x = “Hello World” </a:t>
            </a:r>
            <a:r>
              <a:rPr lang="en-US" dirty="0">
                <a:solidFill>
                  <a:srgbClr val="FF0000"/>
                </a:solidFill>
              </a:rPr>
              <a:t>&lt;&lt;&lt; Using double quote</a:t>
            </a:r>
          </a:p>
          <a:p>
            <a:pPr marL="201168" lvl="1" indent="0">
              <a:buNone/>
            </a:pPr>
            <a:r>
              <a:rPr lang="en-US" sz="2800" dirty="0"/>
              <a:t>y = ‘Hello World’ </a:t>
            </a:r>
            <a:r>
              <a:rPr lang="en-US" sz="2800" dirty="0">
                <a:solidFill>
                  <a:srgbClr val="FF0000"/>
                </a:solidFill>
              </a:rPr>
              <a:t>&lt;&lt;&lt; Using single quote</a:t>
            </a:r>
          </a:p>
          <a:p>
            <a:pPr marL="201168" lvl="1" indent="0">
              <a:buNone/>
            </a:pPr>
            <a:r>
              <a:rPr lang="en-US" dirty="0"/>
              <a:t>z = input() </a:t>
            </a:r>
            <a:r>
              <a:rPr lang="en-US" dirty="0">
                <a:solidFill>
                  <a:srgbClr val="FF0000"/>
                </a:solidFill>
              </a:rPr>
              <a:t>&lt;&lt;&lt; All input have string type</a:t>
            </a:r>
          </a:p>
          <a:p>
            <a:pPr marL="201168" lvl="1" indent="0">
              <a:buNone/>
            </a:pPr>
            <a:r>
              <a:rPr lang="en-US" dirty="0"/>
              <a:t>a = </a:t>
            </a:r>
            <a:r>
              <a:rPr lang="en-US" sz="2400" dirty="0"/>
              <a:t>“””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Like many other popular programming languages, strings in Python are arrays of bytes representing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unicode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characters.</a:t>
            </a:r>
            <a:r>
              <a:rPr lang="en-US" sz="2400" dirty="0"/>
              <a:t> </a:t>
            </a:r>
            <a:endParaRPr lang="th-TH" sz="2400" dirty="0"/>
          </a:p>
          <a:p>
            <a:pPr marL="201168" lvl="1" indent="0">
              <a:buNone/>
            </a:pPr>
            <a:r>
              <a:rPr lang="en-US" sz="2400" dirty="0"/>
              <a:t>“”” </a:t>
            </a:r>
            <a:r>
              <a:rPr lang="en-US" sz="2400" dirty="0">
                <a:solidFill>
                  <a:srgbClr val="FF0000"/>
                </a:solidFill>
              </a:rPr>
              <a:t>&lt;&lt;&lt; Using three double quote</a:t>
            </a:r>
          </a:p>
          <a:p>
            <a:pPr marL="201168" lvl="1" indent="0">
              <a:buNone/>
            </a:pPr>
            <a:r>
              <a:rPr lang="en-US" sz="2400" dirty="0"/>
              <a:t>B = ‘’’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Like many other popular programming languages, strings in Python are arrays of bytes representing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unicode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characters.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‘’’ </a:t>
            </a:r>
            <a:r>
              <a:rPr lang="en-US" sz="2400" dirty="0">
                <a:solidFill>
                  <a:srgbClr val="FF0000"/>
                </a:solidFill>
              </a:rPr>
              <a:t>&lt;&lt;&lt; Using three single quote</a:t>
            </a:r>
          </a:p>
        </p:txBody>
      </p:sp>
    </p:spTree>
    <p:extLst>
      <p:ext uri="{BB962C8B-B14F-4D97-AF65-F5344CB8AC3E}">
        <p14:creationId xmlns:p14="http://schemas.microsoft.com/office/powerpoint/2010/main" val="22206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String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x = “Hello World”</a:t>
            </a:r>
          </a:p>
          <a:p>
            <a:pPr marL="201168" lvl="1" indent="0">
              <a:buNone/>
            </a:pPr>
            <a:r>
              <a:rPr lang="en-US" dirty="0"/>
              <a:t>p</a:t>
            </a:r>
            <a:r>
              <a:rPr lang="en-US" sz="2800" dirty="0"/>
              <a:t>rint(x[0]) </a:t>
            </a:r>
            <a:r>
              <a:rPr lang="en-US" sz="2800" dirty="0">
                <a:solidFill>
                  <a:srgbClr val="FF0000"/>
                </a:solidFill>
              </a:rPr>
              <a:t>&lt;&lt;&lt; First character</a:t>
            </a:r>
          </a:p>
          <a:p>
            <a:pPr marL="201168" lvl="1" indent="0">
              <a:buNone/>
            </a:pPr>
            <a:r>
              <a:rPr lang="en-US" dirty="0"/>
              <a:t>p</a:t>
            </a:r>
            <a:r>
              <a:rPr lang="en-US" sz="2800" dirty="0"/>
              <a:t>rint(x[2]) </a:t>
            </a:r>
            <a:r>
              <a:rPr lang="en-US" sz="2800" dirty="0">
                <a:solidFill>
                  <a:srgbClr val="FF0000"/>
                </a:solidFill>
              </a:rPr>
              <a:t>&lt;&lt;&lt; Third character</a:t>
            </a:r>
            <a:endParaRPr lang="th-TH" sz="28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p</a:t>
            </a:r>
            <a:r>
              <a:rPr lang="en-US" sz="2800" dirty="0"/>
              <a:t>rint(x[</a:t>
            </a:r>
            <a:r>
              <a:rPr lang="en-US" dirty="0"/>
              <a:t>-1</a:t>
            </a:r>
            <a:r>
              <a:rPr lang="en-US" sz="2800" dirty="0"/>
              <a:t>]) </a:t>
            </a:r>
            <a:r>
              <a:rPr lang="en-US" sz="2800" dirty="0">
                <a:solidFill>
                  <a:srgbClr val="FF0000"/>
                </a:solidFill>
              </a:rPr>
              <a:t>&lt;&lt;&lt; First character from tail</a:t>
            </a:r>
          </a:p>
          <a:p>
            <a:pPr marL="201168" lvl="1" indent="0">
              <a:buNone/>
            </a:pPr>
            <a:r>
              <a:rPr lang="th-TH" dirty="0"/>
              <a:t>ผลลัพธ์</a:t>
            </a:r>
          </a:p>
          <a:p>
            <a:pPr marL="201168" lvl="1" indent="0">
              <a:buNone/>
            </a:pPr>
            <a:r>
              <a:rPr lang="en-US" sz="2800" dirty="0"/>
              <a:t>H</a:t>
            </a:r>
          </a:p>
          <a:p>
            <a:pPr marL="201168" lvl="1" indent="0">
              <a:buNone/>
            </a:pPr>
            <a:r>
              <a:rPr lang="en-US" dirty="0"/>
              <a:t>l</a:t>
            </a:r>
          </a:p>
          <a:p>
            <a:pPr marL="201168" lvl="1" indent="0">
              <a:buNone/>
            </a:pPr>
            <a:r>
              <a:rPr lang="en-US" sz="2800" dirty="0"/>
              <a:t>d</a:t>
            </a:r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98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String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x = “Hello”</a:t>
            </a:r>
          </a:p>
          <a:p>
            <a:pPr marL="201168" lvl="1" indent="0">
              <a:buNone/>
            </a:pPr>
            <a:r>
              <a:rPr lang="en-US" dirty="0"/>
              <a:t>for c in x : </a:t>
            </a:r>
            <a:r>
              <a:rPr lang="en-US" dirty="0">
                <a:solidFill>
                  <a:srgbClr val="FF0000"/>
                </a:solidFill>
              </a:rPr>
              <a:t># Access all character in string</a:t>
            </a:r>
          </a:p>
          <a:p>
            <a:pPr marL="201168" lvl="1" indent="0">
              <a:buNone/>
            </a:pPr>
            <a:r>
              <a:rPr lang="en-US" dirty="0"/>
              <a:t>	p</a:t>
            </a:r>
            <a:r>
              <a:rPr lang="en-US" sz="2800" dirty="0"/>
              <a:t>rint(</a:t>
            </a:r>
            <a:r>
              <a:rPr lang="en-US" dirty="0"/>
              <a:t>c</a:t>
            </a:r>
            <a:r>
              <a:rPr lang="en-US" sz="2800" dirty="0"/>
              <a:t>)</a:t>
            </a:r>
          </a:p>
          <a:p>
            <a:pPr marL="201168" lvl="1" indent="0">
              <a:buNone/>
            </a:pPr>
            <a:r>
              <a:rPr lang="th-TH" dirty="0"/>
              <a:t>ผลลัพธ์</a:t>
            </a:r>
          </a:p>
          <a:p>
            <a:pPr marL="201168" lvl="1" indent="0">
              <a:buNone/>
            </a:pPr>
            <a:r>
              <a:rPr lang="en-US" sz="2800" dirty="0"/>
              <a:t>H</a:t>
            </a:r>
          </a:p>
          <a:p>
            <a:pPr marL="201168" lvl="1" indent="0">
              <a:buNone/>
            </a:pPr>
            <a:r>
              <a:rPr lang="en-US" dirty="0"/>
              <a:t>e</a:t>
            </a:r>
          </a:p>
          <a:p>
            <a:pPr marL="201168" lvl="1" indent="0">
              <a:buNone/>
            </a:pPr>
            <a:r>
              <a:rPr lang="en-US" dirty="0"/>
              <a:t>l</a:t>
            </a:r>
          </a:p>
          <a:p>
            <a:pPr marL="201168" lvl="1" indent="0">
              <a:buNone/>
            </a:pPr>
            <a:r>
              <a:rPr lang="en-US" sz="2800" dirty="0"/>
              <a:t>l</a:t>
            </a:r>
          </a:p>
          <a:p>
            <a:pPr marL="201168" lvl="1" indent="0">
              <a:buNone/>
            </a:pPr>
            <a:r>
              <a:rPr lang="en-US" dirty="0"/>
              <a:t>o</a:t>
            </a: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93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String Check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String check length</a:t>
            </a:r>
          </a:p>
          <a:p>
            <a:pPr marL="201168" lvl="1" indent="0">
              <a:buNone/>
            </a:pPr>
            <a:r>
              <a:rPr lang="en-US" dirty="0"/>
              <a:t>x = “Hello”</a:t>
            </a:r>
          </a:p>
          <a:p>
            <a:pPr marL="201168" lvl="1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(x)) </a:t>
            </a:r>
            <a:r>
              <a:rPr lang="en-US" dirty="0">
                <a:solidFill>
                  <a:srgbClr val="FF0000"/>
                </a:solidFill>
              </a:rPr>
              <a:t>&lt;&lt;&lt; String length</a:t>
            </a:r>
          </a:p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Check String</a:t>
            </a:r>
          </a:p>
          <a:p>
            <a:pPr marL="201168" lvl="1" indent="0">
              <a:buNone/>
            </a:pPr>
            <a:r>
              <a:rPr lang="en-US" sz="2800" dirty="0"/>
              <a:t>y = “This book is free !!!”</a:t>
            </a:r>
          </a:p>
          <a:p>
            <a:pPr marL="201168" lvl="1" indent="0">
              <a:buNone/>
            </a:pPr>
            <a:r>
              <a:rPr lang="en-US" dirty="0"/>
              <a:t>print (“free” in y) </a:t>
            </a:r>
            <a:r>
              <a:rPr lang="en-US" dirty="0">
                <a:solidFill>
                  <a:srgbClr val="FF0000"/>
                </a:solidFill>
              </a:rPr>
              <a:t>&lt;&lt;&lt; True if have free in y</a:t>
            </a:r>
          </a:p>
          <a:p>
            <a:pPr marL="201168" lvl="1" indent="0">
              <a:buNone/>
            </a:pPr>
            <a:r>
              <a:rPr lang="en-US" sz="2800" dirty="0"/>
              <a:t>print (“get” in y) </a:t>
            </a:r>
            <a:r>
              <a:rPr lang="en-US" dirty="0">
                <a:solidFill>
                  <a:srgbClr val="FF0000"/>
                </a:solidFill>
              </a:rPr>
              <a:t>&lt;&lt;&lt; False if don’t have free in y</a:t>
            </a:r>
          </a:p>
          <a:p>
            <a:pPr marL="201168" lvl="1" indent="0">
              <a:buNone/>
            </a:pPr>
            <a:r>
              <a:rPr lang="en-US" sz="2800" dirty="0"/>
              <a:t>if “get” </a:t>
            </a:r>
            <a:r>
              <a:rPr lang="en-US" dirty="0"/>
              <a:t>not </a:t>
            </a:r>
            <a:r>
              <a:rPr lang="en-US" sz="2800" dirty="0"/>
              <a:t>in y : </a:t>
            </a:r>
            <a:r>
              <a:rPr lang="en-US" sz="2800" dirty="0">
                <a:solidFill>
                  <a:srgbClr val="FF0000"/>
                </a:solidFill>
              </a:rPr>
              <a:t># Use like condition</a:t>
            </a:r>
          </a:p>
          <a:p>
            <a:pPr marL="201168" lvl="1" indent="0">
              <a:buNone/>
            </a:pPr>
            <a:r>
              <a:rPr lang="en-US" dirty="0"/>
              <a:t>	print(“Don’t have get in y”)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906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x = “Hello World”</a:t>
            </a:r>
          </a:p>
          <a:p>
            <a:pPr marL="201168" lvl="1" indent="0">
              <a:buNone/>
            </a:pPr>
            <a:r>
              <a:rPr lang="en-US" dirty="0"/>
              <a:t>print(x[1:4]) </a:t>
            </a:r>
            <a:r>
              <a:rPr lang="en-US" dirty="0">
                <a:solidFill>
                  <a:srgbClr val="FF0000"/>
                </a:solidFill>
              </a:rPr>
              <a:t>&lt;&lt;&lt; Slice from position 1 to 4</a:t>
            </a:r>
          </a:p>
          <a:p>
            <a:pPr marL="201168" lvl="1" indent="0">
              <a:buNone/>
            </a:pPr>
            <a:r>
              <a:rPr lang="en-US" dirty="0"/>
              <a:t>print(x[:4]) </a:t>
            </a:r>
            <a:r>
              <a:rPr lang="en-US" dirty="0">
                <a:solidFill>
                  <a:srgbClr val="FF0000"/>
                </a:solidFill>
              </a:rPr>
              <a:t>&lt;&lt;&lt; Start from first character to position 4</a:t>
            </a:r>
          </a:p>
          <a:p>
            <a:pPr marL="201168" lvl="1" indent="0">
              <a:buNone/>
            </a:pPr>
            <a:r>
              <a:rPr lang="en-US" dirty="0"/>
              <a:t>print(x[2:]) </a:t>
            </a:r>
            <a:r>
              <a:rPr lang="en-US" dirty="0">
                <a:solidFill>
                  <a:srgbClr val="FF0000"/>
                </a:solidFill>
              </a:rPr>
              <a:t>&lt;&lt;&lt; Start from position 2 to last character</a:t>
            </a:r>
          </a:p>
          <a:p>
            <a:pPr marL="201168" lvl="1" indent="0">
              <a:buNone/>
            </a:pPr>
            <a:r>
              <a:rPr lang="en-US" dirty="0"/>
              <a:t>Print(x[</a:t>
            </a:r>
            <a:r>
              <a:rPr lang="en-US" dirty="0">
                <a:solidFill>
                  <a:srgbClr val="00B050"/>
                </a:solidFill>
              </a:rPr>
              <a:t>-3:-1</a:t>
            </a:r>
            <a:r>
              <a:rPr lang="en-US" dirty="0"/>
              <a:t>]) </a:t>
            </a:r>
            <a:r>
              <a:rPr lang="en-US" dirty="0">
                <a:solidFill>
                  <a:srgbClr val="FF0000"/>
                </a:solidFill>
              </a:rPr>
              <a:t>&lt;&lt;&lt; Use negative position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9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String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x = “Hello World”</a:t>
            </a:r>
          </a:p>
          <a:p>
            <a:pPr marL="201168" lvl="1" indent="0">
              <a:buNone/>
            </a:pPr>
            <a:r>
              <a:rPr lang="en-US" dirty="0"/>
              <a:t>y = “ Hello, World ”</a:t>
            </a:r>
          </a:p>
          <a:p>
            <a:pPr marL="201168" lvl="1" indent="0">
              <a:buNone/>
            </a:pPr>
            <a:r>
              <a:rPr lang="en-US" dirty="0"/>
              <a:t>print(</a:t>
            </a:r>
            <a:r>
              <a:rPr lang="en-US" dirty="0" err="1"/>
              <a:t>x.upper</a:t>
            </a:r>
            <a:r>
              <a:rPr lang="en-US" dirty="0"/>
              <a:t>()) </a:t>
            </a:r>
            <a:r>
              <a:rPr lang="en-US" dirty="0">
                <a:solidFill>
                  <a:srgbClr val="FF0000"/>
                </a:solidFill>
              </a:rPr>
              <a:t>&lt;&lt;&lt; Upper Case</a:t>
            </a:r>
          </a:p>
          <a:p>
            <a:pPr marL="201168" lvl="1" indent="0">
              <a:buNone/>
            </a:pPr>
            <a:r>
              <a:rPr lang="en-US" dirty="0"/>
              <a:t>print(</a:t>
            </a:r>
            <a:r>
              <a:rPr lang="en-US" dirty="0" err="1"/>
              <a:t>x.lower</a:t>
            </a:r>
            <a:r>
              <a:rPr lang="en-US" dirty="0"/>
              <a:t>()) </a:t>
            </a:r>
            <a:r>
              <a:rPr lang="en-US" dirty="0">
                <a:solidFill>
                  <a:srgbClr val="FF0000"/>
                </a:solidFill>
              </a:rPr>
              <a:t>&lt;&lt;&lt; Lower Case</a:t>
            </a:r>
          </a:p>
          <a:p>
            <a:pPr marL="201168" lvl="1" indent="0">
              <a:buNone/>
            </a:pPr>
            <a:r>
              <a:rPr lang="en-US" dirty="0"/>
              <a:t>print(</a:t>
            </a:r>
            <a:r>
              <a:rPr lang="en-US" dirty="0" err="1"/>
              <a:t>y.strip</a:t>
            </a:r>
            <a:r>
              <a:rPr lang="en-US" dirty="0"/>
              <a:t>()) </a:t>
            </a:r>
            <a:r>
              <a:rPr lang="en-US" dirty="0">
                <a:solidFill>
                  <a:srgbClr val="FF0000"/>
                </a:solidFill>
              </a:rPr>
              <a:t>&lt;&lt;&lt; Remove whitespace from head and tail</a:t>
            </a:r>
          </a:p>
          <a:p>
            <a:pPr marL="201168" lvl="1" indent="0">
              <a:buNone/>
            </a:pPr>
            <a:r>
              <a:rPr lang="en-US" dirty="0"/>
              <a:t>print(x. replace(“Hello”, “Hi”)) </a:t>
            </a:r>
            <a:r>
              <a:rPr lang="en-US" dirty="0">
                <a:solidFill>
                  <a:srgbClr val="FF0000"/>
                </a:solidFill>
              </a:rPr>
              <a:t>&lt;&lt;&lt; Replace text</a:t>
            </a:r>
          </a:p>
          <a:p>
            <a:pPr marL="201168" lvl="1" indent="0">
              <a:buNone/>
            </a:pPr>
            <a:r>
              <a:rPr lang="en-US" dirty="0"/>
              <a:t>print(</a:t>
            </a:r>
            <a:r>
              <a:rPr lang="en-US" dirty="0" err="1"/>
              <a:t>y.split</a:t>
            </a:r>
            <a:r>
              <a:rPr lang="en-US" dirty="0"/>
              <a:t>(“,”)) </a:t>
            </a:r>
            <a:r>
              <a:rPr lang="en-US" dirty="0">
                <a:solidFill>
                  <a:srgbClr val="FF0000"/>
                </a:solidFill>
              </a:rPr>
              <a:t>&lt;&lt;&lt; Split token of string with specifies text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0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3487</TotalTime>
  <Words>697</Words>
  <Application>Microsoft Office PowerPoint</Application>
  <PresentationFormat>On-screen Show (4:3)</PresentationFormat>
  <Paragraphs>115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Comic Sans MS</vt:lpstr>
      <vt:lpstr>Consolas</vt:lpstr>
      <vt:lpstr>Corbel</vt:lpstr>
      <vt:lpstr>Tahoma</vt:lpstr>
      <vt:lpstr>Verdana</vt:lpstr>
      <vt:lpstr>Wingdings</vt:lpstr>
      <vt:lpstr>Wingdings 2</vt:lpstr>
      <vt:lpstr>Wingdings 3</vt:lpstr>
      <vt:lpstr>Module</vt:lpstr>
      <vt:lpstr>Python  Programming: O6</vt:lpstr>
      <vt:lpstr>String</vt:lpstr>
      <vt:lpstr>String</vt:lpstr>
      <vt:lpstr>String Create</vt:lpstr>
      <vt:lpstr>String Access</vt:lpstr>
      <vt:lpstr>String Access</vt:lpstr>
      <vt:lpstr>String Check Function</vt:lpstr>
      <vt:lpstr>String Slicing</vt:lpstr>
      <vt:lpstr>String Modifier</vt:lpstr>
      <vt:lpstr>String Concatenation</vt:lpstr>
      <vt:lpstr>String Format</vt:lpstr>
      <vt:lpstr>Escape Character</vt:lpstr>
      <vt:lpstr>Escape Character</vt:lpstr>
      <vt:lpstr>Escape Character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NATTADET VIJARANAKUL</cp:lastModifiedBy>
  <cp:revision>93</cp:revision>
  <dcterms:created xsi:type="dcterms:W3CDTF">2021-01-28T14:27:34Z</dcterms:created>
  <dcterms:modified xsi:type="dcterms:W3CDTF">2021-03-07T11:18:48Z</dcterms:modified>
</cp:coreProperties>
</file>