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96" r:id="rId3"/>
    <p:sldId id="297" r:id="rId4"/>
    <p:sldId id="299" r:id="rId5"/>
    <p:sldId id="349" r:id="rId6"/>
    <p:sldId id="350" r:id="rId7"/>
    <p:sldId id="351" r:id="rId8"/>
    <p:sldId id="352" r:id="rId9"/>
    <p:sldId id="355" r:id="rId10"/>
    <p:sldId id="356" r:id="rId11"/>
    <p:sldId id="353" r:id="rId12"/>
    <p:sldId id="354" r:id="rId13"/>
    <p:sldId id="357" r:id="rId14"/>
    <p:sldId id="358" r:id="rId15"/>
    <p:sldId id="359" r:id="rId16"/>
    <p:sldId id="361" r:id="rId17"/>
    <p:sldId id="362" r:id="rId18"/>
    <p:sldId id="273" r:id="rId1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0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D580-9C0E-4D13-986E-6DCB177ED138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61C8D-353B-4ECF-B93C-60D199EC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3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18/03/64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18/03/64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18/03/64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7516D1-CC67-491A-A475-E2E321DE7470}"/>
              </a:ext>
            </a:extLst>
          </p:cNvPr>
          <p:cNvSpPr/>
          <p:nvPr userDrawn="1"/>
        </p:nvSpPr>
        <p:spPr>
          <a:xfrm>
            <a:off x="0" y="3667329"/>
            <a:ext cx="9144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18/03/64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18/03/64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18/03/64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18/03/64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18/03/64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18/03/64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18/03/64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00C459D-6628-4F41-80FC-CC8DE99EE854}" type="datetimeFigureOut">
              <a:rPr lang="th-TH" smtClean="0"/>
              <a:t>18/03/64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0C459D-6628-4F41-80FC-CC8DE99EE854}" type="datetimeFigureOut">
              <a:rPr lang="th-TH" smtClean="0"/>
              <a:t>18/03/64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0070C0"/>
                </a:solidFill>
                <a:latin typeface="Comic Sans MS" panose="030F0702030302020204" pitchFamily="66" charset="0"/>
              </a:rPr>
              <a:t>Python </a:t>
            </a:r>
            <a:br>
              <a:rPr lang="en-US" sz="6600" dirty="0">
                <a:latin typeface="Comic Sans MS" panose="030F0702030302020204" pitchFamily="66" charset="0"/>
              </a:rPr>
            </a:br>
            <a:r>
              <a:rPr lang="en-US" sz="6600" dirty="0">
                <a:solidFill>
                  <a:srgbClr val="FFFF00"/>
                </a:solidFill>
                <a:latin typeface="Comic Sans MS" panose="030F0702030302020204" pitchFamily="66" charset="0"/>
              </a:rPr>
              <a:t>Programming: O7</a:t>
            </a:r>
            <a:endParaRPr lang="th-TH" sz="66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284984"/>
            <a:ext cx="8077200" cy="1499616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>
                <a:latin typeface="Comic Sans MS" panose="030F0702030302020204" pitchFamily="66" charset="0"/>
              </a:rPr>
              <a:t>Akan </a:t>
            </a:r>
            <a:r>
              <a:rPr lang="en-US" sz="3200" b="1" dirty="0" err="1">
                <a:latin typeface="Comic Sans MS" panose="030F0702030302020204" pitchFamily="66" charset="0"/>
              </a:rPr>
              <a:t>Narabin</a:t>
            </a:r>
            <a:endParaRPr lang="th-TH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Parameter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367149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400" dirty="0"/>
              <a:t>อีกวิธีที่ใช้ทำการรับค่าหลายค่ามาเก็บไว้ยังค่าเดียว(เหมือน </a:t>
            </a:r>
            <a:r>
              <a:rPr lang="en-US" sz="2400" dirty="0"/>
              <a:t>Dictionaries</a:t>
            </a:r>
            <a:r>
              <a:rPr lang="th-TH" sz="2400" dirty="0"/>
              <a:t>) เมื่อทำการ </a:t>
            </a:r>
            <a:r>
              <a:rPr lang="en-US" sz="2400" dirty="0"/>
              <a:t>parse parameter </a:t>
            </a:r>
            <a:r>
              <a:rPr lang="th-TH" sz="2400" dirty="0"/>
              <a:t>ด้วยวิธีการ </a:t>
            </a:r>
            <a:r>
              <a:rPr lang="en-US" sz="2400" dirty="0"/>
              <a:t>parse by name </a:t>
            </a:r>
            <a:r>
              <a:rPr lang="th-TH" sz="2400" dirty="0"/>
              <a:t>เราสามารถใช้เครื่องหมาย </a:t>
            </a:r>
            <a:r>
              <a:rPr lang="en-US" sz="2400" dirty="0"/>
              <a:t>** </a:t>
            </a:r>
            <a:r>
              <a:rPr lang="th-TH" sz="2400" dirty="0"/>
              <a:t>ใส่ไว้ที่หน้าตัวแปร เพื่อให้ตัวแปรทำหน้าที่เหมือน </a:t>
            </a:r>
            <a:r>
              <a:rPr lang="en-US" sz="2400" dirty="0"/>
              <a:t>Dictionaries </a:t>
            </a:r>
            <a:r>
              <a:rPr lang="th-TH" sz="2400" dirty="0"/>
              <a:t>ได้ เช่น</a:t>
            </a:r>
            <a:endParaRPr lang="en-US" sz="2400" dirty="0"/>
          </a:p>
          <a:p>
            <a:pPr marL="201168" lvl="1" indent="0">
              <a:buNone/>
            </a:pPr>
            <a:r>
              <a:rPr lang="en-US" sz="2400" dirty="0"/>
              <a:t>def add (**num) : </a:t>
            </a:r>
          </a:p>
          <a:p>
            <a:pPr marL="201168" lvl="1" indent="0">
              <a:buNone/>
            </a:pPr>
            <a:r>
              <a:rPr lang="en-US" sz="2400" dirty="0"/>
              <a:t>	c =  num[“a”] + num[“b”]</a:t>
            </a:r>
          </a:p>
          <a:p>
            <a:pPr marL="201168" lvl="1" indent="0">
              <a:buNone/>
            </a:pPr>
            <a:r>
              <a:rPr lang="en-US" sz="2400" dirty="0"/>
              <a:t>	return c</a:t>
            </a:r>
          </a:p>
          <a:p>
            <a:pPr marL="201168" lvl="1" indent="0">
              <a:buNone/>
            </a:pPr>
            <a:r>
              <a:rPr lang="en-US" sz="2400" dirty="0"/>
              <a:t>x = add(a = 5, b = 3)</a:t>
            </a:r>
          </a:p>
          <a:p>
            <a:pPr marL="201168" lvl="1" indent="0">
              <a:buNone/>
            </a:pPr>
            <a:r>
              <a:rPr lang="th-TH" sz="2400" dirty="0"/>
              <a:t>โดย </a:t>
            </a:r>
            <a:r>
              <a:rPr lang="en-US" sz="2400" dirty="0"/>
              <a:t>a </a:t>
            </a:r>
            <a:r>
              <a:rPr lang="th-TH" sz="2400" dirty="0"/>
              <a:t>และ </a:t>
            </a:r>
            <a:r>
              <a:rPr lang="en-US" sz="2400" dirty="0"/>
              <a:t>b </a:t>
            </a:r>
            <a:r>
              <a:rPr lang="th-TH" sz="2400" dirty="0"/>
              <a:t>จะถูกนำไปสร้างในลักษณะคล้าย </a:t>
            </a:r>
            <a:r>
              <a:rPr lang="en-US" sz="2400" dirty="0"/>
              <a:t>Dictionaries </a:t>
            </a:r>
            <a:r>
              <a:rPr lang="th-TH" sz="2400" dirty="0"/>
              <a:t>ที่ตัวแปร </a:t>
            </a:r>
            <a:r>
              <a:rPr lang="en-US" sz="2400" dirty="0"/>
              <a:t>num</a:t>
            </a:r>
          </a:p>
        </p:txBody>
      </p:sp>
    </p:spTree>
    <p:extLst>
      <p:ext uri="{BB962C8B-B14F-4D97-AF65-F5344CB8AC3E}">
        <p14:creationId xmlns:p14="http://schemas.microsoft.com/office/powerpoint/2010/main" val="143273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Overload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67961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400" dirty="0"/>
              <a:t>โดยปกติแล้ว </a:t>
            </a:r>
            <a:r>
              <a:rPr lang="en-US" sz="2400" dirty="0"/>
              <a:t>Python </a:t>
            </a:r>
            <a:r>
              <a:rPr lang="th-TH" sz="2400" dirty="0"/>
              <a:t>จะไม่อนุญาตให้มีการ </a:t>
            </a:r>
            <a:r>
              <a:rPr lang="en-US" sz="2400" dirty="0"/>
              <a:t>Overload function </a:t>
            </a:r>
            <a:r>
              <a:rPr lang="th-TH" sz="2400" dirty="0"/>
              <a:t>และหากมีการเรียก </a:t>
            </a:r>
            <a:r>
              <a:rPr lang="en-US" sz="2400" dirty="0"/>
              <a:t>Function </a:t>
            </a:r>
            <a:r>
              <a:rPr lang="th-TH" sz="2400" dirty="0"/>
              <a:t>โดย</a:t>
            </a:r>
            <a:r>
              <a:rPr lang="en-US" sz="2400" dirty="0"/>
              <a:t> parse parameter </a:t>
            </a:r>
            <a:r>
              <a:rPr lang="th-TH" sz="2400" dirty="0"/>
              <a:t>มาไม่ครบ </a:t>
            </a:r>
            <a:r>
              <a:rPr lang="en-US" sz="2400" dirty="0"/>
              <a:t>python </a:t>
            </a:r>
            <a:r>
              <a:rPr lang="th-TH" sz="2400" dirty="0"/>
              <a:t>จะมองก่อนว่าเรา </a:t>
            </a:r>
            <a:r>
              <a:rPr lang="en-US" sz="2400" dirty="0"/>
              <a:t>parse </a:t>
            </a:r>
            <a:r>
              <a:rPr lang="th-TH" sz="2400" dirty="0"/>
              <a:t>ด้วยวิธีการใดมา</a:t>
            </a:r>
            <a:br>
              <a:rPr lang="th-TH" sz="2400" dirty="0"/>
            </a:br>
            <a:r>
              <a:rPr lang="en-US" sz="2400" dirty="0"/>
              <a:t>1. parse</a:t>
            </a:r>
            <a:r>
              <a:rPr lang="th-TH" sz="2400" dirty="0"/>
              <a:t> </a:t>
            </a:r>
            <a:r>
              <a:rPr lang="en-US" sz="2400" dirty="0"/>
              <a:t>by position </a:t>
            </a:r>
            <a:r>
              <a:rPr lang="th-TH" sz="2400" dirty="0"/>
              <a:t>ก็จะส่ง </a:t>
            </a:r>
            <a:r>
              <a:rPr lang="en-US" sz="2400" dirty="0"/>
              <a:t>parameter </a:t>
            </a:r>
            <a:r>
              <a:rPr lang="th-TH" sz="2400" dirty="0"/>
              <a:t>ให้ตัวแปรเท่าที่ส่งมาตามตำแหน่ง เช่น</a:t>
            </a:r>
          </a:p>
          <a:p>
            <a:pPr marL="201168" lvl="1" indent="0">
              <a:buNone/>
            </a:pPr>
            <a:r>
              <a:rPr lang="en-US" sz="2400" dirty="0"/>
              <a:t>def add (a, b) : </a:t>
            </a:r>
          </a:p>
          <a:p>
            <a:pPr marL="201168" lvl="1" indent="0">
              <a:buNone/>
            </a:pPr>
            <a:r>
              <a:rPr lang="en-US" sz="2400" dirty="0"/>
              <a:t>	c = a + b</a:t>
            </a:r>
          </a:p>
          <a:p>
            <a:pPr marL="201168" lvl="1" indent="0">
              <a:buNone/>
            </a:pPr>
            <a:r>
              <a:rPr lang="en-US" sz="2400" dirty="0"/>
              <a:t>	return c</a:t>
            </a:r>
          </a:p>
          <a:p>
            <a:pPr marL="201168" lvl="1" indent="0">
              <a:buNone/>
            </a:pPr>
            <a:r>
              <a:rPr lang="en-US" sz="2400" dirty="0"/>
              <a:t>x = add(5)</a:t>
            </a:r>
            <a:endParaRPr lang="th-TH" sz="2400" dirty="0"/>
          </a:p>
          <a:p>
            <a:pPr marL="201168" lvl="1" indent="0">
              <a:buNone/>
            </a:pPr>
            <a:r>
              <a:rPr lang="th-TH" sz="2400" dirty="0"/>
              <a:t>ก็จะเป็นการส่ง </a:t>
            </a:r>
            <a:r>
              <a:rPr lang="en-US" sz="2400" dirty="0"/>
              <a:t>5 </a:t>
            </a:r>
            <a:r>
              <a:rPr lang="th-TH" sz="2400" dirty="0"/>
              <a:t>ให้ </a:t>
            </a:r>
            <a:r>
              <a:rPr lang="en-US" sz="2400" dirty="0"/>
              <a:t>a </a:t>
            </a:r>
            <a:r>
              <a:rPr lang="th-TH" sz="2400" dirty="0"/>
              <a:t>เพียงเท่านั้น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239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Overload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3153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/>
              <a:t>2. parse</a:t>
            </a:r>
            <a:r>
              <a:rPr lang="th-TH" sz="2400" dirty="0"/>
              <a:t> </a:t>
            </a:r>
            <a:r>
              <a:rPr lang="en-US" sz="2400" dirty="0"/>
              <a:t>by name </a:t>
            </a:r>
            <a:r>
              <a:rPr lang="th-TH" sz="2400" dirty="0"/>
              <a:t>ก็จะส่ง </a:t>
            </a:r>
            <a:r>
              <a:rPr lang="en-US" sz="2400" dirty="0"/>
              <a:t>parameter </a:t>
            </a:r>
            <a:r>
              <a:rPr lang="th-TH" sz="2400" dirty="0"/>
              <a:t>ให้ตัวแปรตามที่กำหนดชื่อมาเท่านั้น เช่น</a:t>
            </a:r>
          </a:p>
          <a:p>
            <a:pPr marL="201168" lvl="1" indent="0">
              <a:buNone/>
            </a:pPr>
            <a:r>
              <a:rPr lang="en-US" sz="2400" dirty="0"/>
              <a:t>def add (a, b) : </a:t>
            </a:r>
          </a:p>
          <a:p>
            <a:pPr marL="201168" lvl="1" indent="0">
              <a:buNone/>
            </a:pPr>
            <a:r>
              <a:rPr lang="en-US" sz="2400" dirty="0"/>
              <a:t>	c = a + b</a:t>
            </a:r>
          </a:p>
          <a:p>
            <a:pPr marL="201168" lvl="1" indent="0">
              <a:buNone/>
            </a:pPr>
            <a:r>
              <a:rPr lang="en-US" sz="2400" dirty="0"/>
              <a:t>	return c</a:t>
            </a:r>
          </a:p>
          <a:p>
            <a:pPr marL="201168" lvl="1" indent="0">
              <a:buNone/>
            </a:pPr>
            <a:r>
              <a:rPr lang="en-US" sz="2400" dirty="0"/>
              <a:t>x = add(b = 5)</a:t>
            </a:r>
            <a:endParaRPr lang="th-TH" sz="2400" dirty="0"/>
          </a:p>
          <a:p>
            <a:pPr marL="201168" lvl="1" indent="0">
              <a:buNone/>
            </a:pPr>
            <a:r>
              <a:rPr lang="th-TH" sz="2400" dirty="0"/>
              <a:t>ก็จะเป็นการส่ง </a:t>
            </a:r>
            <a:r>
              <a:rPr lang="en-US" sz="2400" dirty="0"/>
              <a:t>5 </a:t>
            </a:r>
            <a:r>
              <a:rPr lang="th-TH" sz="2400" dirty="0"/>
              <a:t>ให้ </a:t>
            </a:r>
            <a:r>
              <a:rPr lang="en-US" sz="2400" dirty="0"/>
              <a:t>b </a:t>
            </a:r>
            <a:r>
              <a:rPr lang="th-TH" sz="2400" dirty="0"/>
              <a:t>เพียงเท่านั้น</a:t>
            </a:r>
            <a:endParaRPr lang="en-US" sz="2400" dirty="0"/>
          </a:p>
          <a:p>
            <a:pPr marL="201168" lvl="1" indent="0">
              <a:buNone/>
            </a:pPr>
            <a:r>
              <a:rPr lang="en-US" sz="2400" dirty="0"/>
              <a:t>*</a:t>
            </a:r>
            <a:r>
              <a:rPr lang="th-TH" sz="2400" dirty="0"/>
              <a:t> โดยทั้งสองวิธีหากไม่มีการกำหนดค่า </a:t>
            </a:r>
            <a:r>
              <a:rPr lang="en-US" sz="2400" dirty="0"/>
              <a:t>Default </a:t>
            </a:r>
            <a:r>
              <a:rPr lang="th-TH" sz="2400" dirty="0"/>
              <a:t>ไว้ที่ตัวแปรที่ไม่มีการส่งค่ามาจะทำให้เกิด </a:t>
            </a:r>
            <a:r>
              <a:rPr lang="en-US" sz="2400" dirty="0"/>
              <a:t>Error </a:t>
            </a:r>
            <a:r>
              <a:rPr lang="th-TH" sz="2400" dirty="0"/>
              <a:t>ขึ้น</a:t>
            </a:r>
            <a:br>
              <a:rPr lang="th-TH" sz="2400" dirty="0"/>
            </a:br>
            <a:r>
              <a:rPr lang="en-US" sz="2400" dirty="0"/>
              <a:t>** </a:t>
            </a:r>
            <a:r>
              <a:rPr lang="th-TH" sz="2400" dirty="0"/>
              <a:t>หากส่ง </a:t>
            </a:r>
            <a:r>
              <a:rPr lang="en-US" sz="2400" dirty="0"/>
              <a:t>parameter </a:t>
            </a:r>
            <a:r>
              <a:rPr lang="th-TH" sz="2400" dirty="0"/>
              <a:t>มาเกินก็จะเกิด </a:t>
            </a:r>
            <a:r>
              <a:rPr lang="en-US" sz="24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485378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31538"/>
          </a:xfrm>
        </p:spPr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sz="2400" dirty="0"/>
              <a:t>Python </a:t>
            </a:r>
            <a:r>
              <a:rPr lang="th-TH" sz="2400" dirty="0"/>
              <a:t>ยังได้มีการ </a:t>
            </a:r>
            <a:r>
              <a:rPr lang="en-US" sz="2400" dirty="0"/>
              <a:t>Provide </a:t>
            </a:r>
            <a:r>
              <a:rPr lang="th-TH" sz="2400" dirty="0"/>
              <a:t>เรื่อง </a:t>
            </a:r>
            <a:r>
              <a:rPr lang="en-US" sz="2400" dirty="0"/>
              <a:t>Functional Programming </a:t>
            </a:r>
            <a:r>
              <a:rPr lang="th-TH" sz="2400" dirty="0"/>
              <a:t>ให้ได้ใช้กันในเรื่องของ </a:t>
            </a:r>
            <a:r>
              <a:rPr lang="en-US" sz="2400" dirty="0"/>
              <a:t>Lambda Function </a:t>
            </a:r>
            <a:r>
              <a:rPr lang="th-TH" sz="2400" dirty="0"/>
              <a:t>หรือ </a:t>
            </a:r>
            <a:r>
              <a:rPr lang="en-US" sz="2400" dirty="0"/>
              <a:t>Function </a:t>
            </a:r>
            <a:r>
              <a:rPr lang="th-TH" sz="2400" dirty="0"/>
              <a:t>ไม่มีชื่อ โดยวิธีการใช้งานคือ</a:t>
            </a:r>
          </a:p>
          <a:p>
            <a:pPr marL="201168" lvl="1" indent="0">
              <a:buNone/>
            </a:pPr>
            <a:r>
              <a:rPr lang="en-US" sz="2400" dirty="0"/>
              <a:t>lambda &lt;</a:t>
            </a:r>
            <a:r>
              <a:rPr lang="en-US" sz="2400" dirty="0" err="1"/>
              <a:t>parameter_list</a:t>
            </a:r>
            <a:r>
              <a:rPr lang="en-US" sz="2400" dirty="0"/>
              <a:t>&gt; : &lt;expression&gt;</a:t>
            </a:r>
          </a:p>
          <a:p>
            <a:pPr marL="201168" lvl="1" indent="0">
              <a:buNone/>
            </a:pPr>
            <a:r>
              <a:rPr lang="th-TH" sz="2400" dirty="0"/>
              <a:t>ตัวอย่าง</a:t>
            </a:r>
          </a:p>
          <a:p>
            <a:pPr marL="201168" lvl="1" indent="0">
              <a:buNone/>
            </a:pPr>
            <a:r>
              <a:rPr lang="en-US" sz="2400" dirty="0"/>
              <a:t>x = lambda a : a ** 2</a:t>
            </a:r>
          </a:p>
          <a:p>
            <a:pPr marL="201168" lvl="1" indent="0">
              <a:buNone/>
            </a:pPr>
            <a:r>
              <a:rPr lang="en-US" sz="2400" dirty="0"/>
              <a:t>print(x(2)) # 4</a:t>
            </a:r>
          </a:p>
          <a:p>
            <a:pPr marL="201168" lvl="1" indent="0">
              <a:buNone/>
            </a:pPr>
            <a:r>
              <a:rPr lang="th-TH" sz="2400" dirty="0"/>
              <a:t>เป็นต้น</a:t>
            </a:r>
          </a:p>
          <a:p>
            <a:pPr marL="201168" lvl="1" indent="0">
              <a:buNone/>
            </a:pPr>
            <a:r>
              <a:rPr lang="th-TH" sz="2400" dirty="0"/>
              <a:t>ข้อดีของ </a:t>
            </a:r>
            <a:r>
              <a:rPr lang="en-US" sz="2400" dirty="0"/>
              <a:t>lambda </a:t>
            </a:r>
            <a:r>
              <a:rPr lang="th-TH" sz="2400" dirty="0"/>
              <a:t>คือเราสามารถเขียน </a:t>
            </a:r>
            <a:r>
              <a:rPr lang="en-US" sz="2400" dirty="0"/>
              <a:t>function </a:t>
            </a:r>
            <a:r>
              <a:rPr lang="th-TH" sz="2400" dirty="0"/>
              <a:t>การทำงานเล็ก ๆ โดยไปต้อง </a:t>
            </a:r>
            <a:r>
              <a:rPr lang="en-US" sz="2400" dirty="0"/>
              <a:t>def </a:t>
            </a:r>
            <a:r>
              <a:rPr lang="th-TH" sz="2400" dirty="0"/>
              <a:t>และ </a:t>
            </a:r>
            <a:r>
              <a:rPr lang="en-US" sz="2400" dirty="0"/>
              <a:t>return </a:t>
            </a:r>
            <a:r>
              <a:rPr lang="th-TH" sz="2400" dirty="0"/>
              <a:t>ค่าออกมา รวมถึงการใช้งานร่วมกับ </a:t>
            </a:r>
            <a:r>
              <a:rPr lang="en-US" sz="2400" dirty="0"/>
              <a:t>map, reduce, filter </a:t>
            </a:r>
            <a:r>
              <a:rPr lang="th-TH" sz="2400" dirty="0"/>
              <a:t>ที่จำเป็นจะต้อง </a:t>
            </a:r>
            <a:r>
              <a:rPr lang="en-US" sz="2400" dirty="0"/>
              <a:t>parse function </a:t>
            </a:r>
            <a:r>
              <a:rPr lang="th-TH" sz="2400" dirty="0"/>
              <a:t>เข้าไป ซึ่งเราสามารถ </a:t>
            </a:r>
            <a:r>
              <a:rPr lang="en-US" sz="2400" dirty="0"/>
              <a:t>parse lambda </a:t>
            </a:r>
            <a:r>
              <a:rPr lang="th-TH" sz="2400" dirty="0"/>
              <a:t>เข้าไปแทนได้</a:t>
            </a:r>
          </a:p>
        </p:txBody>
      </p:sp>
    </p:spTree>
    <p:extLst>
      <p:ext uri="{BB962C8B-B14F-4D97-AF65-F5344CB8AC3E}">
        <p14:creationId xmlns:p14="http://schemas.microsoft.com/office/powerpoint/2010/main" val="34453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31538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b="0" dirty="0" err="1">
                <a:effectLst/>
                <a:latin typeface="DilleniaUPC (Body)"/>
              </a:rPr>
              <a:t>myNumList</a:t>
            </a:r>
            <a:r>
              <a:rPr lang="en-US" sz="2800" b="0" dirty="0">
                <a:effectLst/>
                <a:latin typeface="DilleniaUPC (Body)"/>
              </a:rPr>
              <a:t> = [1, 3, 5, 7, 9, 11, 13]</a:t>
            </a:r>
          </a:p>
          <a:p>
            <a:pPr marL="118872" indent="0">
              <a:buNone/>
            </a:pPr>
            <a:r>
              <a:rPr lang="en-US" sz="2800" b="0" dirty="0" err="1">
                <a:effectLst/>
                <a:latin typeface="DilleniaUPC (Body)"/>
              </a:rPr>
              <a:t>mySquareList</a:t>
            </a:r>
            <a:r>
              <a:rPr lang="en-US" sz="2800" b="0" dirty="0">
                <a:effectLst/>
                <a:latin typeface="DilleniaUPC (Body)"/>
              </a:rPr>
              <a:t> = map(lambda n: n**2, </a:t>
            </a:r>
            <a:r>
              <a:rPr lang="en-US" sz="2800" b="0" dirty="0" err="1">
                <a:effectLst/>
                <a:latin typeface="DilleniaUPC (Body)"/>
              </a:rPr>
              <a:t>myNumList</a:t>
            </a:r>
            <a:r>
              <a:rPr lang="en-US" sz="2800" b="0" dirty="0">
                <a:effectLst/>
                <a:latin typeface="DilleniaUPC (Body)"/>
              </a:rPr>
              <a:t>)</a:t>
            </a:r>
          </a:p>
          <a:p>
            <a:pPr marL="118872" indent="0">
              <a:buNone/>
            </a:pPr>
            <a:r>
              <a:rPr lang="en-US" sz="2800" b="0" dirty="0">
                <a:effectLst/>
                <a:latin typeface="DilleniaUPC (Body)"/>
              </a:rPr>
              <a:t>print(*</a:t>
            </a:r>
            <a:r>
              <a:rPr lang="en-US" sz="2800" b="0" dirty="0" err="1">
                <a:effectLst/>
                <a:latin typeface="DilleniaUPC (Body)"/>
              </a:rPr>
              <a:t>mySquareList</a:t>
            </a:r>
            <a:r>
              <a:rPr lang="en-US" sz="2800" b="0" dirty="0">
                <a:effectLst/>
                <a:latin typeface="DilleniaUPC (Body)"/>
              </a:rPr>
              <a:t>)  # 1 9 25 49 81 121 169</a:t>
            </a:r>
          </a:p>
          <a:p>
            <a:pPr marL="118872" indent="0">
              <a:buNone/>
            </a:pPr>
            <a:endParaRPr lang="en-US" sz="2800" dirty="0">
              <a:latin typeface="DilleniaUPC (Body)"/>
            </a:endParaRPr>
          </a:p>
          <a:p>
            <a:pPr marL="118872" indent="0">
              <a:buNone/>
            </a:pPr>
            <a:r>
              <a:rPr lang="en-US" sz="2800" b="0" dirty="0" err="1">
                <a:effectLst/>
                <a:latin typeface="DilleniaUPC (Body)"/>
              </a:rPr>
              <a:t>myNumList</a:t>
            </a:r>
            <a:r>
              <a:rPr lang="en-US" sz="2800" b="0" dirty="0">
                <a:effectLst/>
                <a:latin typeface="DilleniaUPC (Body)"/>
              </a:rPr>
              <a:t> = [8, 6, 5, 1, 13, 9, 7]</a:t>
            </a:r>
          </a:p>
          <a:p>
            <a:pPr marL="118872" indent="0">
              <a:buNone/>
            </a:pPr>
            <a:r>
              <a:rPr lang="en-US" sz="2800" b="0" dirty="0" err="1">
                <a:effectLst/>
                <a:latin typeface="DilleniaUPC (Body)"/>
              </a:rPr>
              <a:t>myOddList</a:t>
            </a:r>
            <a:r>
              <a:rPr lang="en-US" sz="2800" b="0" dirty="0">
                <a:effectLst/>
                <a:latin typeface="DilleniaUPC (Body)"/>
              </a:rPr>
              <a:t> = filter(lambda n: n % 2 == 0, </a:t>
            </a:r>
            <a:r>
              <a:rPr lang="en-US" sz="2800" b="0" dirty="0" err="1">
                <a:effectLst/>
                <a:latin typeface="DilleniaUPC (Body)"/>
              </a:rPr>
              <a:t>myNumList</a:t>
            </a:r>
            <a:r>
              <a:rPr lang="en-US" sz="2800" b="0" dirty="0">
                <a:effectLst/>
                <a:latin typeface="DilleniaUPC (Body)"/>
              </a:rPr>
              <a:t>)</a:t>
            </a:r>
          </a:p>
          <a:p>
            <a:pPr marL="118872" indent="0">
              <a:buNone/>
            </a:pPr>
            <a:r>
              <a:rPr lang="en-US" sz="2800" b="0" dirty="0">
                <a:effectLst/>
                <a:latin typeface="DilleniaUPC (Body)"/>
              </a:rPr>
              <a:t>print(*</a:t>
            </a:r>
            <a:r>
              <a:rPr lang="en-US" sz="2800" b="0" dirty="0" err="1">
                <a:effectLst/>
                <a:latin typeface="DilleniaUPC (Body)"/>
              </a:rPr>
              <a:t>myOddList</a:t>
            </a:r>
            <a:r>
              <a:rPr lang="en-US" sz="2800" b="0" dirty="0">
                <a:effectLst/>
                <a:latin typeface="DilleniaUPC (Body)"/>
              </a:rPr>
              <a:t>)  # 8 6</a:t>
            </a:r>
          </a:p>
          <a:p>
            <a:pPr marL="118872" indent="0">
              <a:buNone/>
            </a:pPr>
            <a:endParaRPr lang="en-US" sz="2800" b="0" dirty="0">
              <a:effectLst/>
              <a:latin typeface="DilleniaUPC (Body)"/>
            </a:endParaRPr>
          </a:p>
        </p:txBody>
      </p:sp>
    </p:spTree>
    <p:extLst>
      <p:ext uri="{BB962C8B-B14F-4D97-AF65-F5344CB8AC3E}">
        <p14:creationId xmlns:p14="http://schemas.microsoft.com/office/powerpoint/2010/main" val="83687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Parse Function as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67961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400" dirty="0"/>
              <a:t>เป็นวิธีการทำงานแบบ </a:t>
            </a:r>
            <a:r>
              <a:rPr lang="en-US" sz="2400" dirty="0"/>
              <a:t>Functional Programming </a:t>
            </a:r>
            <a:r>
              <a:rPr lang="th-TH" sz="2400" dirty="0"/>
              <a:t>ที่สามารถส่ง </a:t>
            </a:r>
            <a:r>
              <a:rPr lang="en-US" sz="2400" dirty="0"/>
              <a:t>Function</a:t>
            </a:r>
            <a:r>
              <a:rPr lang="th-TH" sz="2400" dirty="0"/>
              <a:t> ไปเป็น </a:t>
            </a:r>
            <a:r>
              <a:rPr lang="en-US" sz="2400" dirty="0"/>
              <a:t>Parameter </a:t>
            </a:r>
            <a:r>
              <a:rPr lang="th-TH" sz="2400" dirty="0"/>
              <a:t>สำหรับทำงานใน </a:t>
            </a:r>
            <a:r>
              <a:rPr lang="en-US" sz="2400" dirty="0"/>
              <a:t>Function </a:t>
            </a:r>
            <a:r>
              <a:rPr lang="th-TH" sz="2400" dirty="0"/>
              <a:t>ใด </a:t>
            </a:r>
            <a:r>
              <a:rPr lang="en-US" sz="2400" dirty="0"/>
              <a:t>Function </a:t>
            </a:r>
            <a:r>
              <a:rPr lang="th-TH" sz="2400" dirty="0"/>
              <a:t>หนึ่ง</a:t>
            </a:r>
          </a:p>
          <a:p>
            <a:pPr marL="201168" lvl="1" indent="0">
              <a:buNone/>
            </a:pP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358909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Parse Function as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67961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 shout(text):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rbel (Body)"/>
              </a:rPr>
              <a:t>text.upper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()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 whisper(text):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rbel (Body)"/>
              </a:rPr>
              <a:t>text.lower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()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 greet(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rbel (Body)"/>
              </a:rPr>
              <a:t>func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):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    greeting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rbel (Body)"/>
              </a:rPr>
              <a:t>func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(“Hello, World”)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    print(greeting)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greet(shout)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greet(whisper)</a:t>
            </a:r>
          </a:p>
          <a:p>
            <a:pPr marL="201168" lvl="1" indent="0">
              <a:buNone/>
            </a:pP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51592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Parse Function as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208732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 power(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rbel (Body)"/>
              </a:rPr>
              <a:t>func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):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    print(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rbel (Body)"/>
              </a:rPr>
              <a:t>func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(5))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rbel (Body)"/>
              </a:rPr>
              <a:t>x = lambda x : x **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 (Body)"/>
              </a:rPr>
              <a:t>power(x)</a:t>
            </a:r>
          </a:p>
        </p:txBody>
      </p:sp>
    </p:spTree>
    <p:extLst>
      <p:ext uri="{BB962C8B-B14F-4D97-AF65-F5344CB8AC3E}">
        <p14:creationId xmlns:p14="http://schemas.microsoft.com/office/powerpoint/2010/main" val="271407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07396" y="3140968"/>
            <a:ext cx="1329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end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3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175D-9656-4162-B4A3-B9706CA0B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8077200" cy="167335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Function (Method)</a:t>
            </a:r>
          </a:p>
        </p:txBody>
      </p:sp>
    </p:spTree>
    <p:extLst>
      <p:ext uri="{BB962C8B-B14F-4D97-AF65-F5344CB8AC3E}">
        <p14:creationId xmlns:p14="http://schemas.microsoft.com/office/powerpoint/2010/main" val="105811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266338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ในภาษา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สามารถเขียน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การทำงานขึ้นมาได้ดังนี้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6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Function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331145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/>
              <a:t>def &lt;</a:t>
            </a:r>
            <a:r>
              <a:rPr lang="en-US" sz="2400" dirty="0" err="1"/>
              <a:t>function_name</a:t>
            </a:r>
            <a:r>
              <a:rPr lang="en-US" sz="2400" dirty="0"/>
              <a:t>&gt; (&lt;</a:t>
            </a:r>
            <a:r>
              <a:rPr lang="en-US" sz="2400" dirty="0" err="1"/>
              <a:t>param_list</a:t>
            </a:r>
            <a:r>
              <a:rPr lang="en-US" sz="2400" dirty="0"/>
              <a:t>&gt;) :</a:t>
            </a:r>
          </a:p>
          <a:p>
            <a:pPr marL="201168" lvl="1" indent="0">
              <a:buNone/>
            </a:pPr>
            <a:r>
              <a:rPr lang="en-US" sz="2400" dirty="0"/>
              <a:t>	function body</a:t>
            </a:r>
          </a:p>
          <a:p>
            <a:pPr marL="201168" lvl="1" indent="0">
              <a:buNone/>
            </a:pPr>
            <a:r>
              <a:rPr lang="th-TH" sz="2400" dirty="0"/>
              <a:t>เช่น</a:t>
            </a:r>
            <a:endParaRPr lang="en-US" sz="2400" dirty="0"/>
          </a:p>
          <a:p>
            <a:pPr marL="201168" lvl="1" indent="0">
              <a:buNone/>
            </a:pPr>
            <a:r>
              <a:rPr lang="en-US" sz="2400" dirty="0"/>
              <a:t>def add (a, b) : </a:t>
            </a:r>
          </a:p>
          <a:p>
            <a:pPr marL="201168" lvl="1" indent="0">
              <a:buNone/>
            </a:pPr>
            <a:r>
              <a:rPr lang="en-US" sz="2400" dirty="0"/>
              <a:t>	c = a + b</a:t>
            </a:r>
          </a:p>
          <a:p>
            <a:pPr marL="201168" lvl="1" indent="0">
              <a:buNone/>
            </a:pPr>
            <a:r>
              <a:rPr lang="en-US" sz="2400" dirty="0"/>
              <a:t>	return c</a:t>
            </a:r>
          </a:p>
          <a:p>
            <a:pPr marL="201168" lvl="1" indent="0">
              <a:buNone/>
            </a:pPr>
            <a:r>
              <a:rPr lang="th-TH" sz="2400" dirty="0"/>
              <a:t>เป็นต้น</a:t>
            </a:r>
          </a:p>
        </p:txBody>
      </p:sp>
    </p:spTree>
    <p:extLst>
      <p:ext uri="{BB962C8B-B14F-4D97-AF65-F5344CB8AC3E}">
        <p14:creationId xmlns:p14="http://schemas.microsoft.com/office/powerpoint/2010/main" val="22206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Function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331145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/>
              <a:t>def add (a, b) : </a:t>
            </a:r>
          </a:p>
          <a:p>
            <a:pPr marL="201168" lvl="1" indent="0">
              <a:buNone/>
            </a:pPr>
            <a:r>
              <a:rPr lang="en-US" sz="2400" dirty="0"/>
              <a:t>	c = a + b</a:t>
            </a:r>
          </a:p>
          <a:p>
            <a:pPr marL="201168" lvl="1" indent="0">
              <a:buNone/>
            </a:pPr>
            <a:r>
              <a:rPr lang="en-US" sz="2400" dirty="0"/>
              <a:t>	return c</a:t>
            </a:r>
          </a:p>
          <a:p>
            <a:pPr marL="201168" lvl="1" indent="0">
              <a:buNone/>
            </a:pPr>
            <a:r>
              <a:rPr lang="en-US" sz="2400" dirty="0"/>
              <a:t>x = add(5, 3)</a:t>
            </a:r>
          </a:p>
          <a:p>
            <a:pPr marL="201168" lvl="1" indent="0">
              <a:buNone/>
            </a:pPr>
            <a:r>
              <a:rPr lang="th-TH" sz="2400" dirty="0"/>
              <a:t>การเรียกใช้งานฟังก์ชันนั่นจะต้องมีการ </a:t>
            </a:r>
            <a:r>
              <a:rPr lang="en-US" sz="2400" dirty="0"/>
              <a:t>define </a:t>
            </a:r>
            <a:r>
              <a:rPr lang="th-TH" sz="2400" dirty="0"/>
              <a:t>หรือสร้าง </a:t>
            </a:r>
            <a:r>
              <a:rPr lang="en-US" sz="2400" dirty="0"/>
              <a:t>function </a:t>
            </a:r>
            <a:r>
              <a:rPr lang="th-TH" sz="2400" dirty="0"/>
              <a:t>ก่อนที่จะเกิดการเรียกเสมอ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984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Parameter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331145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400" dirty="0"/>
              <a:t>ในภาษา </a:t>
            </a:r>
            <a:r>
              <a:rPr lang="en-US" sz="2400" dirty="0"/>
              <a:t>Python </a:t>
            </a:r>
            <a:r>
              <a:rPr lang="th-TH" sz="2400" dirty="0"/>
              <a:t>นั้นเราสามารถกำหนด </a:t>
            </a:r>
            <a:r>
              <a:rPr lang="en-US" sz="2400" dirty="0"/>
              <a:t>parameter list </a:t>
            </a:r>
            <a:r>
              <a:rPr lang="th-TH" sz="2400" dirty="0"/>
              <a:t>ได้ตามปกติ รวมถึงเราสามารถกำหนดค่า </a:t>
            </a:r>
            <a:r>
              <a:rPr lang="en-US" sz="2400" dirty="0"/>
              <a:t>Default </a:t>
            </a:r>
            <a:r>
              <a:rPr lang="th-TH" sz="2400" dirty="0"/>
              <a:t>ของ </a:t>
            </a:r>
            <a:r>
              <a:rPr lang="en-US" sz="2400" dirty="0"/>
              <a:t>parameter </a:t>
            </a:r>
            <a:r>
              <a:rPr lang="th-TH" sz="2400" dirty="0"/>
              <a:t>ได้ เช่น</a:t>
            </a:r>
          </a:p>
          <a:p>
            <a:pPr marL="201168" lvl="1" indent="0">
              <a:buNone/>
            </a:pPr>
            <a:r>
              <a:rPr lang="en-US" sz="2400" dirty="0"/>
              <a:t>def add (a, b = 3) : </a:t>
            </a:r>
          </a:p>
          <a:p>
            <a:pPr marL="201168" lvl="1" indent="0">
              <a:buNone/>
            </a:pPr>
            <a:r>
              <a:rPr lang="en-US" sz="2400" dirty="0"/>
              <a:t>	c = a + b</a:t>
            </a:r>
          </a:p>
          <a:p>
            <a:pPr marL="201168" lvl="1" indent="0">
              <a:buNone/>
            </a:pPr>
            <a:r>
              <a:rPr lang="en-US" sz="2400" dirty="0"/>
              <a:t>	return c</a:t>
            </a:r>
          </a:p>
          <a:p>
            <a:pPr marL="201168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293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Parameter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331145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400" dirty="0"/>
              <a:t>โดยปกติแล้วการส่งค่ามาทำงานยัง </a:t>
            </a:r>
            <a:r>
              <a:rPr lang="en-US" sz="2400" dirty="0"/>
              <a:t>function </a:t>
            </a:r>
            <a:r>
              <a:rPr lang="th-TH" sz="2400" dirty="0"/>
              <a:t>ของ </a:t>
            </a:r>
            <a:r>
              <a:rPr lang="en-US" sz="2400" dirty="0"/>
              <a:t>Python </a:t>
            </a:r>
            <a:r>
              <a:rPr lang="th-TH" sz="2400" dirty="0"/>
              <a:t>นั้นจะใช้การส่งแบบ </a:t>
            </a:r>
            <a:r>
              <a:rPr lang="en-US" sz="2400" dirty="0"/>
              <a:t>parse by position </a:t>
            </a:r>
            <a:r>
              <a:rPr lang="th-TH" sz="2400" dirty="0"/>
              <a:t>นั่นคือ</a:t>
            </a:r>
          </a:p>
          <a:p>
            <a:pPr marL="201168" lvl="1" indent="0">
              <a:buNone/>
            </a:pPr>
            <a:r>
              <a:rPr lang="en-US" sz="2400" dirty="0"/>
              <a:t>def add (a, b) : </a:t>
            </a:r>
          </a:p>
          <a:p>
            <a:pPr marL="201168" lvl="1" indent="0">
              <a:buNone/>
            </a:pPr>
            <a:r>
              <a:rPr lang="en-US" sz="2400" dirty="0"/>
              <a:t>	c = a + b</a:t>
            </a:r>
          </a:p>
          <a:p>
            <a:pPr marL="201168" lvl="1" indent="0">
              <a:buNone/>
            </a:pPr>
            <a:r>
              <a:rPr lang="en-US" sz="2400" dirty="0"/>
              <a:t>	return c</a:t>
            </a:r>
          </a:p>
          <a:p>
            <a:pPr marL="201168" lvl="1" indent="0">
              <a:buNone/>
            </a:pPr>
            <a:r>
              <a:rPr lang="en-US" sz="2400" dirty="0"/>
              <a:t>x = add(5, 3)</a:t>
            </a:r>
          </a:p>
          <a:p>
            <a:pPr marL="201168" lvl="1" indent="0">
              <a:buNone/>
            </a:pPr>
            <a:r>
              <a:rPr lang="th-TH" sz="2400" dirty="0"/>
              <a:t>จะส่งค่า </a:t>
            </a:r>
            <a:r>
              <a:rPr lang="en-US" sz="2400" dirty="0"/>
              <a:t>5 </a:t>
            </a:r>
            <a:r>
              <a:rPr lang="th-TH" sz="2400" dirty="0"/>
              <a:t>ไปที่ </a:t>
            </a:r>
            <a:r>
              <a:rPr lang="en-US" sz="2400" dirty="0"/>
              <a:t>a </a:t>
            </a:r>
            <a:r>
              <a:rPr lang="th-TH" sz="2400" dirty="0"/>
              <a:t>และส่งค่า </a:t>
            </a:r>
            <a:r>
              <a:rPr lang="en-US" sz="2400" dirty="0"/>
              <a:t>3 </a:t>
            </a:r>
            <a:r>
              <a:rPr lang="th-TH" sz="2400" dirty="0"/>
              <a:t>ไปที่ </a:t>
            </a:r>
            <a:r>
              <a:rPr lang="en-US" sz="2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4569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Parameter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331145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400" dirty="0"/>
              <a:t>แต่เราสามารถใช้การส่งแบบ </a:t>
            </a:r>
            <a:r>
              <a:rPr lang="en-US" sz="2400" dirty="0"/>
              <a:t>parse by name </a:t>
            </a:r>
            <a:r>
              <a:rPr lang="th-TH" sz="2400" dirty="0"/>
              <a:t>นั่นคือ</a:t>
            </a:r>
          </a:p>
          <a:p>
            <a:pPr marL="201168" lvl="1" indent="0">
              <a:buNone/>
            </a:pPr>
            <a:r>
              <a:rPr lang="en-US" sz="2400" dirty="0"/>
              <a:t>def add (a, b) : </a:t>
            </a:r>
          </a:p>
          <a:p>
            <a:pPr marL="201168" lvl="1" indent="0">
              <a:buNone/>
            </a:pPr>
            <a:r>
              <a:rPr lang="en-US" sz="2400" dirty="0"/>
              <a:t>	c = a + b</a:t>
            </a:r>
          </a:p>
          <a:p>
            <a:pPr marL="201168" lvl="1" indent="0">
              <a:buNone/>
            </a:pPr>
            <a:r>
              <a:rPr lang="en-US" sz="2400" dirty="0"/>
              <a:t>	return c</a:t>
            </a:r>
          </a:p>
          <a:p>
            <a:pPr marL="201168" lvl="1" indent="0">
              <a:buNone/>
            </a:pPr>
            <a:r>
              <a:rPr lang="en-US" sz="2400" dirty="0"/>
              <a:t>x = add(b = 5, a = 3)</a:t>
            </a:r>
          </a:p>
          <a:p>
            <a:pPr marL="201168" lvl="1" indent="0">
              <a:buNone/>
            </a:pPr>
            <a:r>
              <a:rPr lang="th-TH" sz="2400" dirty="0"/>
              <a:t>โดยจะส่งค่า </a:t>
            </a:r>
            <a:r>
              <a:rPr lang="en-US" sz="2400" dirty="0"/>
              <a:t>3 </a:t>
            </a:r>
            <a:r>
              <a:rPr lang="th-TH" sz="2400" dirty="0"/>
              <a:t>ไปที่ </a:t>
            </a:r>
            <a:r>
              <a:rPr lang="en-US" sz="2400" dirty="0"/>
              <a:t>a </a:t>
            </a:r>
            <a:r>
              <a:rPr lang="th-TH" sz="2400" dirty="0"/>
              <a:t>และส่งค่า </a:t>
            </a:r>
            <a:r>
              <a:rPr lang="en-US" sz="2400" dirty="0"/>
              <a:t>5 </a:t>
            </a:r>
            <a:r>
              <a:rPr lang="th-TH" sz="2400" dirty="0"/>
              <a:t>ไปที่ </a:t>
            </a:r>
            <a:r>
              <a:rPr lang="en-US" sz="2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2955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Parameter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3311458"/>
          </a:xfrm>
        </p:spPr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th-TH" sz="2400" dirty="0"/>
              <a:t>อีกวิธีที่ใช้ทำการรับค่าหลายค่ามาเก็บไว้ยังค่าเดียว(เหมือน </a:t>
            </a:r>
            <a:r>
              <a:rPr lang="en-US" sz="2400" dirty="0"/>
              <a:t>Array</a:t>
            </a:r>
            <a:r>
              <a:rPr lang="th-TH" sz="2400" dirty="0"/>
              <a:t>) เมื่อทำการ </a:t>
            </a:r>
            <a:r>
              <a:rPr lang="en-US" sz="2400" dirty="0"/>
              <a:t>parse parameter </a:t>
            </a:r>
            <a:r>
              <a:rPr lang="th-TH" sz="2400" dirty="0"/>
              <a:t>ด้วยวิธีการ </a:t>
            </a:r>
            <a:r>
              <a:rPr lang="en-US" sz="2400" dirty="0"/>
              <a:t>parse by position </a:t>
            </a:r>
            <a:r>
              <a:rPr lang="th-TH" sz="2400" dirty="0"/>
              <a:t>เราสามารถใช้เครื่องหมาย </a:t>
            </a:r>
            <a:r>
              <a:rPr lang="en-US" sz="2400" dirty="0"/>
              <a:t>* </a:t>
            </a:r>
            <a:r>
              <a:rPr lang="th-TH" sz="2400" dirty="0"/>
              <a:t>ใส่ไว้ที่หน้าตัวแปร เพื่อให้ตัวแปรทำหน้าที่เหมือน </a:t>
            </a:r>
            <a:r>
              <a:rPr lang="en-US" sz="2400" dirty="0"/>
              <a:t>Array </a:t>
            </a:r>
            <a:r>
              <a:rPr lang="th-TH" sz="2400" dirty="0"/>
              <a:t>ได้ เช่น</a:t>
            </a:r>
            <a:endParaRPr lang="en-US" sz="2400" dirty="0"/>
          </a:p>
          <a:p>
            <a:pPr marL="201168" lvl="1" indent="0">
              <a:buNone/>
            </a:pPr>
            <a:r>
              <a:rPr lang="en-US" sz="2400" dirty="0"/>
              <a:t>def add (*num) : </a:t>
            </a:r>
          </a:p>
          <a:p>
            <a:pPr marL="201168" lvl="1" indent="0">
              <a:buNone/>
            </a:pPr>
            <a:r>
              <a:rPr lang="en-US" sz="2400" dirty="0"/>
              <a:t>	c =  num[0] + num[1]</a:t>
            </a:r>
          </a:p>
          <a:p>
            <a:pPr marL="201168" lvl="1" indent="0">
              <a:buNone/>
            </a:pPr>
            <a:r>
              <a:rPr lang="en-US" sz="2400" dirty="0"/>
              <a:t>	return c</a:t>
            </a:r>
          </a:p>
          <a:p>
            <a:pPr marL="201168" lvl="1" indent="0">
              <a:buNone/>
            </a:pPr>
            <a:r>
              <a:rPr lang="en-US" sz="2400" dirty="0"/>
              <a:t>x = add(5, 3)</a:t>
            </a:r>
          </a:p>
          <a:p>
            <a:pPr marL="201168" lvl="1" indent="0">
              <a:buNone/>
            </a:pPr>
            <a:r>
              <a:rPr lang="th-TH" sz="2400" dirty="0"/>
              <a:t>โดยค่า </a:t>
            </a:r>
            <a:r>
              <a:rPr lang="en-US" sz="2400" dirty="0"/>
              <a:t>5 </a:t>
            </a:r>
            <a:r>
              <a:rPr lang="th-TH" sz="2400" dirty="0"/>
              <a:t>และ </a:t>
            </a:r>
            <a:r>
              <a:rPr lang="en-US" sz="2400" dirty="0"/>
              <a:t>3 </a:t>
            </a:r>
            <a:r>
              <a:rPr lang="th-TH" sz="2400" dirty="0"/>
              <a:t>จะถูกนำไปเก็บในตัวแปร </a:t>
            </a:r>
            <a:r>
              <a:rPr lang="en-US" sz="2400" dirty="0"/>
              <a:t>num </a:t>
            </a:r>
            <a:r>
              <a:rPr lang="th-TH" sz="2400" dirty="0"/>
              <a:t>ในลักษณะคล้าย </a:t>
            </a:r>
            <a:r>
              <a:rPr lang="en-US" sz="2400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464044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3574</TotalTime>
  <Words>966</Words>
  <Application>Microsoft Office PowerPoint</Application>
  <PresentationFormat>On-screen Show (4:3)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Comic Sans MS</vt:lpstr>
      <vt:lpstr>Corbel</vt:lpstr>
      <vt:lpstr>Corbel (Body)</vt:lpstr>
      <vt:lpstr>DilleniaUPC (Body)</vt:lpstr>
      <vt:lpstr>Tahoma</vt:lpstr>
      <vt:lpstr>Wingdings</vt:lpstr>
      <vt:lpstr>Wingdings 2</vt:lpstr>
      <vt:lpstr>Wingdings 3</vt:lpstr>
      <vt:lpstr>Module</vt:lpstr>
      <vt:lpstr>Python  Programming: O7</vt:lpstr>
      <vt:lpstr>Function (Method)</vt:lpstr>
      <vt:lpstr>Function</vt:lpstr>
      <vt:lpstr>Function Create</vt:lpstr>
      <vt:lpstr>Function Call</vt:lpstr>
      <vt:lpstr>Parameter List</vt:lpstr>
      <vt:lpstr>Parameter parse</vt:lpstr>
      <vt:lpstr>Parameter parse</vt:lpstr>
      <vt:lpstr>Parameter parse</vt:lpstr>
      <vt:lpstr>Parameter parse</vt:lpstr>
      <vt:lpstr>Overload Function</vt:lpstr>
      <vt:lpstr>Overload Function</vt:lpstr>
      <vt:lpstr>Lambda Function</vt:lpstr>
      <vt:lpstr>Lambda Function</vt:lpstr>
      <vt:lpstr>Parse Function as Parameter</vt:lpstr>
      <vt:lpstr>Parse Function as Parameter</vt:lpstr>
      <vt:lpstr>Parse Function as Parameter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Programming</dc:title>
  <dc:creator>Windows User</dc:creator>
  <cp:lastModifiedBy>NATTADET VIJARANAKUL</cp:lastModifiedBy>
  <cp:revision>100</cp:revision>
  <dcterms:created xsi:type="dcterms:W3CDTF">2021-01-28T14:27:34Z</dcterms:created>
  <dcterms:modified xsi:type="dcterms:W3CDTF">2021-03-18T11:18:00Z</dcterms:modified>
</cp:coreProperties>
</file>