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296" r:id="rId3"/>
    <p:sldId id="297" r:id="rId4"/>
    <p:sldId id="298" r:id="rId5"/>
    <p:sldId id="300" r:id="rId6"/>
    <p:sldId id="301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329" r:id="rId37"/>
    <p:sldId id="331" r:id="rId38"/>
    <p:sldId id="332" r:id="rId39"/>
    <p:sldId id="273" r:id="rId4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D580-9C0E-4D13-986E-6DCB177ED138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C8D-353B-4ECF-B93C-60D199EC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9"/>
            <a:ext cx="9144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0C459D-6628-4F41-80FC-CC8DE99EE854}" type="datetimeFigureOut">
              <a:rPr lang="th-TH" smtClean="0"/>
              <a:t>08/04/64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9A3903-183B-4A93-B274-C307EFBC623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0070C0"/>
                </a:solidFill>
                <a:latin typeface="Comic Sans MS" panose="030F0702030302020204" pitchFamily="66" charset="0"/>
              </a:rPr>
              <a:t>Python </a:t>
            </a:r>
            <a:br>
              <a:rPr lang="en-US" sz="6600" dirty="0">
                <a:latin typeface="Comic Sans MS" panose="030F0702030302020204" pitchFamily="66" charset="0"/>
              </a:rPr>
            </a:br>
            <a:r>
              <a:rPr lang="en-US" sz="6600" dirty="0">
                <a:solidFill>
                  <a:srgbClr val="FFFF00"/>
                </a:solidFill>
                <a:latin typeface="Comic Sans MS" panose="030F0702030302020204" pitchFamily="66" charset="0"/>
              </a:rPr>
              <a:t>Programming: O9</a:t>
            </a:r>
            <a:endParaRPr lang="th-TH" sz="66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8077200" cy="1499616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latin typeface="Comic Sans MS" panose="030F0702030302020204" pitchFamily="66" charset="0"/>
              </a:rPr>
              <a:t>Akan </a:t>
            </a:r>
            <a:r>
              <a:rPr lang="en-US" sz="3200" b="1" dirty="0" err="1">
                <a:latin typeface="Comic Sans MS" panose="030F0702030302020204" pitchFamily="66" charset="0"/>
              </a:rPr>
              <a:t>Narabin</a:t>
            </a:r>
            <a:endParaRPr lang="th-TH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7435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ที่สามารถกำหนดให้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</a:t>
            </a:r>
          </a:p>
          <a:p>
            <a:pPr marL="486918" lvl="1" indent="-28575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“int”)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“float”)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7435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จัตุรัส (แถว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หลัก)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([1,2,3], [4,5,6], [7,8,9])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5, 6],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7435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0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(สมาชิกทุกตัวเป็น 0)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np.zeros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[ 0., 0., 0., 0., 0.]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np.zeros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((2,2))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[ 0., 0.],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[ 0., 0.]]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2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ที่กำหนดให้สมาชิกทุกตัวเป็นค่าเดียวกัน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np. ones(5)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[ 1., 1., 1., 1., 1.]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np.ones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((2,2))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[ 1., 1.],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[ 1., 1.]]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np.full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(3, 10)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[ 10, 10, 10]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np.full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((2,2), 7)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[ 7, 7],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7]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Empty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np.empty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np.empty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((3,3))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คือค่าที่ถูกสุ่มโดย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Identity (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สมาชิกทุกตัวมีค่าเป็น 0 ยกเว้นตัวที่อยู่บนแนว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Diagonal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จะมีค่าเป็น 1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np.identity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1,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0, 1 ] ]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ที่สร้างจาก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identity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จะมีลักษณะเป็น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จัตุรัสเสมอ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หากต้องการสร้างแบบไม่เป็นจัตุรัสให้ใช้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eye</a:t>
            </a: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eye()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np.eye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1,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0, 1 ]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np.eye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(3,4)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0,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1,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0, 1, 0 ]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2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800" dirty="0"/>
              <a:t>การสร้าง </a:t>
            </a:r>
            <a:r>
              <a:rPr lang="en-US" sz="4800" dirty="0"/>
              <a:t>Array</a:t>
            </a:r>
            <a:r>
              <a:rPr lang="th-TH" sz="4800" dirty="0"/>
              <a:t> ตามหลักการของ </a:t>
            </a:r>
            <a:r>
              <a:rPr lang="en-US" sz="4800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eye()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np.eye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k = 1)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[ 0, 1,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0, 1 ],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0, 0 ]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np.eye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k = -1)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[ 0,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[ 1, 0, 0 ],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[ 0, 1, 0 ]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000" dirty="0"/>
              <a:t>การสร้าง </a:t>
            </a:r>
            <a:r>
              <a:rPr lang="en-US" sz="4000" dirty="0"/>
              <a:t>Array </a:t>
            </a:r>
            <a:r>
              <a:rPr lang="th-TH" sz="4000" dirty="0"/>
              <a:t>โดยใช้ </a:t>
            </a:r>
            <a:r>
              <a:rPr lang="en-US" sz="4000" dirty="0"/>
              <a:t>Function </a:t>
            </a:r>
            <a:r>
              <a:rPr lang="th-TH" sz="4000" dirty="0"/>
              <a:t>กำหนดค่าเริ่มต้น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linspace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(start, stop, number)</a:t>
            </a:r>
            <a:endParaRPr lang="th-TH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มีหน้าที่สร้าง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Arrray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โดยข้อมูลตัวแรก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start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ตัวสุดท้าย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stop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โดยค่าระหว่างนั้นจะเป็นค่าสุ่มระหว่าง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np.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linspace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[ 1., x, x, x, x, 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…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x, x, x, x, 5. ] (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สมาชิก 50 ตัว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np.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linspace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(1, 5, 10)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[ 1., x, x, x, x, x, x, x, x, 5.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เป็นค่าสุ่ม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1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000" dirty="0"/>
              <a:t>การสร้าง </a:t>
            </a:r>
            <a:r>
              <a:rPr lang="en-US" sz="4000" dirty="0"/>
              <a:t>Array </a:t>
            </a:r>
            <a:r>
              <a:rPr lang="th-TH" sz="4000" dirty="0"/>
              <a:t>โดยใช้ </a:t>
            </a:r>
            <a:r>
              <a:rPr lang="en-US" sz="4000" dirty="0"/>
              <a:t>Function </a:t>
            </a:r>
            <a:r>
              <a:rPr lang="th-TH" sz="4000" dirty="0"/>
              <a:t>กำหนดค่าเริ่มต้น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arange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(start, stop, step)</a:t>
            </a:r>
            <a:endParaRPr lang="th-TH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มีหน้าที่สร้าง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Arrray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โดยข้อมูลตัวแรก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start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ข้อมูลตัวต่อไปจะเพิ่มขึ้นตาม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ไปจนกว่าจะได้ค่า ที่ไม่เกิน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- 1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np.arange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4] (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ไม่กำหนด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np.arange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(1, 10, 2)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3, 5, 7, 9 ]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np.arange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(1, 10, 5)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6 ]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175D-9656-4162-B4A3-B9706CA0B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Python Package I</a:t>
            </a:r>
            <a:br>
              <a:rPr lang="en-US" sz="6000" dirty="0"/>
            </a:br>
            <a:r>
              <a:rPr lang="en-US" sz="4900" dirty="0"/>
              <a:t>(</a:t>
            </a:r>
            <a:r>
              <a:rPr lang="en-US" sz="4900" dirty="0" err="1"/>
              <a:t>Numpy</a:t>
            </a:r>
            <a:r>
              <a:rPr lang="en-US" sz="4900" dirty="0"/>
              <a:t>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811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4000" dirty="0"/>
              <a:t>การสร้าง </a:t>
            </a:r>
            <a:r>
              <a:rPr lang="en-US" sz="4000" dirty="0"/>
              <a:t>Array </a:t>
            </a:r>
            <a:r>
              <a:rPr lang="th-TH" sz="4000" dirty="0"/>
              <a:t>โดยใช้ </a:t>
            </a:r>
            <a:r>
              <a:rPr lang="en-US" sz="4000" dirty="0"/>
              <a:t>Function </a:t>
            </a:r>
            <a:r>
              <a:rPr lang="th-TH" sz="4000" dirty="0"/>
              <a:t>กำหนดค่าเริ่มต้น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82362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random(shape)</a:t>
            </a:r>
            <a:endParaRPr lang="th-TH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มีหน้าที่สร้าง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Arrray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ที่มีขนาดเท่ากับ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โดยข้อมูลภายใน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จะมีค่าสุ่มระหว่าง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[ 0, 1)</a:t>
            </a:r>
            <a:b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np.random.random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[ 0.x, 0.x, 0.x, 0.x, 0.x ]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np.random.random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 2)) 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[0.x, 0.x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[0.x, 0.x ]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1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err="1"/>
              <a:t>Numpy</a:t>
            </a:r>
            <a:r>
              <a:rPr lang="en-US" sz="6000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52748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([[1.,2.,3.], [4.,5.,6.], [7.,8.,9.]])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a.ndim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1 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b.ndim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2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(‘int’)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b.dtype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dtype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(‘float’)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a.shape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(3,)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b.shape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(3, 3)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a.size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3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b.size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9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1D Slicing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([1,2,3,4,5,6,7,8,9,10])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start:stop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ดึงข้อมูลจากช่อง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ไปจนถึงช่อง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– 1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หากไม่กำหนด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=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ดึงตั้งแต่ตัวแรก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หากไม่กำหนก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=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ดึงจนถึงตัวสุดท้าย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a[:5]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a[6:]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[ 7, 8, 9, 10 ]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a[1:5]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[ 2, 3, 4, 5 ]</a:t>
            </a:r>
          </a:p>
        </p:txBody>
      </p:sp>
    </p:spTree>
    <p:extLst>
      <p:ext uri="{BB962C8B-B14F-4D97-AF65-F5344CB8AC3E}">
        <p14:creationId xmlns:p14="http://schemas.microsoft.com/office/powerpoint/2010/main" val="234950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1D Slicing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([1,2,3,4,5,6,7,8,9,10])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start:stop:step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หากมีการกำหนด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คือการที่เพิ่มค่า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จะเพิ่มขึ้นตาม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a[1:7:2]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[ 2, 4, 6 ]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a[1::2]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[ 2, 4, 6, 8, 10 ]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a[2::2]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[ 3, 5, 7, 9 ]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a[:8:3]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4, 7 ]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5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2D Slicing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row_start:row_stop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col_start:col_stop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a[:,:]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5, 6 ],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a[1: , 1:]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[ 5, 6],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[ 8, 9 ]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a[:2 , :1]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[ 4 ] ]</a:t>
            </a:r>
          </a:p>
        </p:txBody>
      </p:sp>
    </p:spTree>
    <p:extLst>
      <p:ext uri="{BB962C8B-B14F-4D97-AF65-F5344CB8AC3E}">
        <p14:creationId xmlns:p14="http://schemas.microsoft.com/office/powerpoint/2010/main" val="129525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2D Slicing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row_start:row_stop:step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col_start:col_stop:step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a[::2,:]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a[:,::2]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3 ],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6 ],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9 ] ]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0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Array Mathematical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การดำเนินการทางคณิตศาสตร์กับ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สามารถทำได้ดังนี้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([2,4,6,8,10])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+10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[ 12, 14, 16, 18, 20 ]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a-2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[ 0, 2, 4, 6, 8 ]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a*2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[ 4, 8, 12, 16, 20]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a/2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5 ]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a**2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[ 4, 16, 36, 64, 100]</a:t>
            </a:r>
          </a:p>
        </p:txBody>
      </p:sp>
    </p:spTree>
    <p:extLst>
      <p:ext uri="{BB962C8B-B14F-4D97-AF65-F5344CB8AC3E}">
        <p14:creationId xmlns:p14="http://schemas.microsoft.com/office/powerpoint/2010/main" val="34103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Array Mathematical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([2,4,6,8,10])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([1,2,3,4,5])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th-TH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[ 3, 6, 9, 12, 15]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([1,2,3,4])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a+c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ข้อควรระวังของการนำตัวดำเนินการทางคณิตศาสตร์มาดำเนินการระหว่าง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marL="201168" lvl="1" indent="0">
              <a:buNone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ที่มีมิติเท่ากัน จะต้องมี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เท่ากัน</a:t>
            </a:r>
          </a:p>
          <a:p>
            <a:pPr marL="201168" lvl="1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ที่มีมิติต่างกันให้ดูว่า ตัวสุดท้ายของตัวมิติมากเท่ากับ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ของตัวมิติน้อยหรือไม่ ถ้าเท่ากันจึงจะดำเนินการได้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Array Mathematical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product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a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จะทำการคูณแบบ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product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b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ได้ก็ต่อเมื่อ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a = (x , y)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b = (y , z)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([[1,2],[3,4],[5,6]])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a.shape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(2,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a.shape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(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,2)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a.dot(b)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[ [ 22, 28 ],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[ 49, 64 ] 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Reshape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 fontScale="77500" lnSpcReduction="20000"/>
          </a:bodyPr>
          <a:lstStyle/>
          <a:p>
            <a:pPr marL="201168" lvl="1" indent="0">
              <a:buNone/>
            </a:pPr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Reshape</a:t>
            </a:r>
          </a:p>
          <a:p>
            <a:pPr marL="201168" lvl="1" indent="0">
              <a:buNone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คือการเปลี่ยนแปลงมิติของ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โดยมิติของ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reshape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ได้ก็ต่อเมื่อ ผลคูณของขนาดที่เปลี่ยนไปมีค่าเท่ากับจำนวนข้อมูล เช่น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([1,2,3,4,5,6,7,8,9,10])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a.reshape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((2,5))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3, 4, 5 ],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[ 6, 7, 8, 9, 10]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9, 10 ]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a.reshape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(2,5)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3, 4, 5 ],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[ 6, 7, 8, 9, 10] 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a.resize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((2,5))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3, 4, 5 ],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[ 6, 7, 8, 9, 10]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3, 4, 5 ],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[ 6, 7, 8, 9, 10] ]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7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ในภาษา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Library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ให้ใช้งาน กล่าวคือมีการพัฒนาโปรแกรมเพื่อตอบสนองการทำงานบางอย่างขึ้นมาให้แล้ว โดยผู้พัฒนาภาษาเอง หรือจะเป็นบุคคลภายนอกพัฒนาขึ้นมาแล้วได้รับการยอมรับจากผู้ใช้งาน และผู้พัฒนาภาษาให้เข้าเป็น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มาตรฐาน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Flatten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Flatten </a:t>
            </a:r>
          </a:p>
          <a:p>
            <a:pPr marL="201168" lvl="1" indent="0">
              <a:buNone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คือการเปลี่ยนแปลงมิติของ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ที่มีขนาดหลายมิติให้เป็นมิติเดียว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โดยค่าที่ถูก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Flatten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ออกไปจะไม่มีผลผูกพันธ์กับค่าหลักแล้ว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a.flatten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5, 6 ],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a.flatten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b[0] = 5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2, 3 ],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5, 6 ],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2, 3, 4, 5, 6, 7, 8, 9 ]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9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Flatten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Ravel</a:t>
            </a:r>
          </a:p>
          <a:p>
            <a:pPr marL="201168" lvl="1" indent="0">
              <a:buNone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คือการเปลี่ยนแปลงมิติของ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ที่มีขนาดหลายมิติให้เป็นมิติเดียว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โดยที่ค่าที่ถูก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Ravel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ออกไปนั้นจะยังมีความผูกพันธ์กับค่าหลัก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a.ravel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b[0] = 5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2, 3 ],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5, 6 ],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2, 3, 4, 5, 6, 7, 8, 9 ]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0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Statistical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a.sum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a.prod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362880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9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a.argmin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  0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a.argmax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  9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a.mean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()  4.5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3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Statistical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1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b.max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9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(axis=0)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[ 1, 2, 3]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b.min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(axis=1)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[ 1, 4, 7]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A216A-0A69-423B-AABB-8FE0928EC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8841"/>
              </p:ext>
            </p:extLst>
          </p:nvPr>
        </p:nvGraphicFramePr>
        <p:xfrm>
          <a:off x="1835696" y="2708920"/>
          <a:ext cx="18002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982520714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1652599664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86192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29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8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6837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067BBB-C83C-4074-B16F-81975825D079}"/>
              </a:ext>
            </a:extLst>
          </p:cNvPr>
          <p:cNvCxnSpPr>
            <a:cxnSpLocks/>
          </p:cNvCxnSpPr>
          <p:nvPr/>
        </p:nvCxnSpPr>
        <p:spPr>
          <a:xfrm>
            <a:off x="1835695" y="2564904"/>
            <a:ext cx="180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122F3-74DA-457E-A0DF-41AB47E95AF7}"/>
              </a:ext>
            </a:extLst>
          </p:cNvPr>
          <p:cNvCxnSpPr>
            <a:cxnSpLocks/>
          </p:cNvCxnSpPr>
          <p:nvPr/>
        </p:nvCxnSpPr>
        <p:spPr>
          <a:xfrm>
            <a:off x="1619672" y="2719331"/>
            <a:ext cx="0" cy="110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E9698-3A46-414B-AF78-29BD37C95EA4}"/>
              </a:ext>
            </a:extLst>
          </p:cNvPr>
          <p:cNvSpPr txBox="1"/>
          <p:nvPr/>
        </p:nvSpPr>
        <p:spPr>
          <a:xfrm>
            <a:off x="2295610" y="227136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axis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6EB66-834D-492F-A342-252D8FFF7BE0}"/>
              </a:ext>
            </a:extLst>
          </p:cNvPr>
          <p:cNvSpPr txBox="1"/>
          <p:nvPr/>
        </p:nvSpPr>
        <p:spPr>
          <a:xfrm rot="16200000">
            <a:off x="1021215" y="308051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axis = 0</a:t>
            </a:r>
          </a:p>
        </p:txBody>
      </p:sp>
    </p:spTree>
    <p:extLst>
      <p:ext uri="{BB962C8B-B14F-4D97-AF65-F5344CB8AC3E}">
        <p14:creationId xmlns:p14="http://schemas.microsoft.com/office/powerpoint/2010/main" val="427279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np.concatenate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9, 1, 2, 3, 4, 5, 6, 7, 8, 9 ]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np.append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(a, 100)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9, 100 ]</a:t>
            </a:r>
          </a:p>
        </p:txBody>
      </p:sp>
    </p:spTree>
    <p:extLst>
      <p:ext uri="{BB962C8B-B14F-4D97-AF65-F5344CB8AC3E}">
        <p14:creationId xmlns:p14="http://schemas.microsoft.com/office/powerpoint/2010/main" val="176704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np.concatenate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9, 1, 2, 3, 4, 5, 6, 7, 8, 9 ]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np.append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(a, 100)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3, 4, 5, 6, 7, 8, 9, 100 ]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np.insert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(a,1, 999)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999, 2, 3, 4, 5, 6, 7, 8, 9 ]</a:t>
            </a: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0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([[1,2],[3,4]])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np.append(a,[[10],[20]],axis=1)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10 ],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[ 3, 4, 20 ] ]</a:t>
            </a:r>
          </a:p>
          <a:p>
            <a:pPr marL="201168" lvl="1" indent="0">
              <a:buNone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np.append(a,[[10,20]],axis=0)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[ 3, 4 ] 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[ 10, 20 ] ]</a:t>
            </a:r>
          </a:p>
          <a:p>
            <a:pPr marL="201168" lvl="1" indent="0">
              <a:buNone/>
            </a:pP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52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([[1,2],[3,4]])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 insert(a,1,100,axis=1)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100, 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[ 3, 100, 4 ] ]</a:t>
            </a:r>
          </a:p>
          <a:p>
            <a:pPr marL="201168" lvl="1" indent="0">
              <a:buNone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 insert(a,1,100,axis=0)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[ 100, 100 ],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[ 3, 4 ] ]</a:t>
            </a:r>
          </a:p>
          <a:p>
            <a:pPr marL="201168" lvl="1" indent="0">
              <a:buNone/>
            </a:pPr>
            <a:r>
              <a:rPr lang="it-I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 insert(a,1,[10,20],axis=0)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[ 10, 20 ],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[ 3, 4 ] ]</a:t>
            </a:r>
          </a:p>
          <a:p>
            <a:pPr marL="201168" lvl="1" indent="0">
              <a:buNone/>
            </a:pP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8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Array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47516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([1,2,3,4,5,6,7,8,9])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np.delete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(a,2)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[ 1, 2, 4, 5, 6, 7, 8, 9 ]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([[1,2,3],[4,5,6],[7,8,9]])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np.delete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(b,1,axis = 0)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2, 3 ],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8, 9 ] ]</a:t>
            </a:r>
          </a:p>
          <a:p>
            <a:pPr marL="201168" lvl="1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np.delete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(b,1,axis = 1)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[ 1, 3],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[ 4, 6],</a:t>
            </a:r>
          </a:p>
          <a:p>
            <a:pPr marL="201168" lvl="1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[ 7, 9] ] 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2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7396" y="3140968"/>
            <a:ext cx="1329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end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38346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ndarray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พื้นฐานที่ใช้โดยทั่วไปกล่าวคือโดยปกติแล้ว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จะไม่มี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โดยตรงแต่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ที่ใช้การสร้าง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ขึ้นมาให้ใช้งานได้(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compiled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ndarray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จะสร้างได้ตามหลักการของ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5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List VS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5D6711-3240-4CA7-84F5-C4E2B2CD6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96974"/>
              </p:ext>
            </p:extLst>
          </p:nvPr>
        </p:nvGraphicFramePr>
        <p:xfrm>
          <a:off x="1524000" y="234888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07447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5100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602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2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2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8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74350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1 D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([1,2,3])</a:t>
            </a:r>
          </a:p>
          <a:p>
            <a:pPr marL="201168" lvl="1" indent="0">
              <a:buNone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[1,2,3]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 = (1,2,3)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(tup)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81551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2 D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([[1,2,3],[4,5,6]])</a:t>
            </a:r>
          </a:p>
          <a:p>
            <a:pPr marL="201168" lvl="1" indent="0">
              <a:buNone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= [[1,2,3],[4,5,6]]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(li)</a:t>
            </a:r>
          </a:p>
          <a:p>
            <a:pPr marL="201168" lvl="1" indent="0">
              <a:buNone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 = ((1,2,3),(4,5,6))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(tup)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0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208732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การเข้าถึง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1 D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([1,2,3])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 = 1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= 2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= 3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3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32A-28CC-42E0-9D64-3C188D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N 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AB8-D166-429C-BA06-4A1767EB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637472" cy="381551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h-TH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การเข้าถึง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2 D</a:t>
            </a:r>
          </a:p>
          <a:p>
            <a:pPr marL="201168" lvl="1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([[1,2,3],[4,5,6]])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[0, 0] = 1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[0, 1] = 2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[0, 2] = 3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[1, 0] = 4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[1, 1] = 5</a:t>
            </a:r>
          </a:p>
          <a:p>
            <a:pPr marL="201168" lvl="1" indent="0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[1, 2] = 6</a:t>
            </a: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1168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5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4066</TotalTime>
  <Words>3082</Words>
  <Application>Microsoft Office PowerPoint</Application>
  <PresentationFormat>On-screen Show (4:3)</PresentationFormat>
  <Paragraphs>414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Comic Sans MS</vt:lpstr>
      <vt:lpstr>Corbel</vt:lpstr>
      <vt:lpstr>Tahoma</vt:lpstr>
      <vt:lpstr>Wingdings</vt:lpstr>
      <vt:lpstr>Wingdings 2</vt:lpstr>
      <vt:lpstr>Wingdings 3</vt:lpstr>
      <vt:lpstr>Module</vt:lpstr>
      <vt:lpstr>Python  Programming: O9</vt:lpstr>
      <vt:lpstr>Python Package I (Numpy)</vt:lpstr>
      <vt:lpstr>Python Package</vt:lpstr>
      <vt:lpstr>N Dimensional Array</vt:lpstr>
      <vt:lpstr>List VS Array</vt:lpstr>
      <vt:lpstr>N Dimensional Array</vt:lpstr>
      <vt:lpstr>N Dimensional Array</vt:lpstr>
      <vt:lpstr>N Dimensional Array</vt:lpstr>
      <vt:lpstr>N Dimensional Array</vt:lpstr>
      <vt:lpstr>N Dimensional Array</vt:lpstr>
      <vt:lpstr>การสร้าง Array ตามหลักการของ Matrix</vt:lpstr>
      <vt:lpstr>การสร้าง Array ตามหลักการของ Matrix</vt:lpstr>
      <vt:lpstr>การสร้าง Array ตามหลักการของ Matrix</vt:lpstr>
      <vt:lpstr>การสร้าง Array ตามหลักการของ Matrix</vt:lpstr>
      <vt:lpstr>การสร้าง Array ตามหลักการของ Matrix</vt:lpstr>
      <vt:lpstr>การสร้าง Array ตามหลักการของ Matrix</vt:lpstr>
      <vt:lpstr>การสร้าง Array ตามหลักการของ Matrix</vt:lpstr>
      <vt:lpstr>การสร้าง Array โดยใช้ Function กำหนดค่าเริ่มต้น</vt:lpstr>
      <vt:lpstr>การสร้าง Array โดยใช้ Function กำหนดค่าเริ่มต้น</vt:lpstr>
      <vt:lpstr>การสร้าง Array โดยใช้ Function กำหนดค่าเริ่มต้น</vt:lpstr>
      <vt:lpstr>Numpy Attributes</vt:lpstr>
      <vt:lpstr>Array Slicing</vt:lpstr>
      <vt:lpstr>Array Slicing</vt:lpstr>
      <vt:lpstr>Array Slicing</vt:lpstr>
      <vt:lpstr>Array Slicing</vt:lpstr>
      <vt:lpstr>Array Mathematical operator</vt:lpstr>
      <vt:lpstr>Array Mathematical operator</vt:lpstr>
      <vt:lpstr>Array Mathematical operator</vt:lpstr>
      <vt:lpstr>Array Reshape Resize</vt:lpstr>
      <vt:lpstr>Array Flatten</vt:lpstr>
      <vt:lpstr>Array Flatten</vt:lpstr>
      <vt:lpstr>Array Statistical value</vt:lpstr>
      <vt:lpstr>Array Statistical value</vt:lpstr>
      <vt:lpstr>Array Concatenation</vt:lpstr>
      <vt:lpstr>Array Concatenation</vt:lpstr>
      <vt:lpstr>Array Concatenation</vt:lpstr>
      <vt:lpstr>Array Concatenation</vt:lpstr>
      <vt:lpstr>Array 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Programming</dc:title>
  <dc:creator>Windows User</dc:creator>
  <cp:lastModifiedBy>NATTADET VIJARANAKUL</cp:lastModifiedBy>
  <cp:revision>109</cp:revision>
  <dcterms:created xsi:type="dcterms:W3CDTF">2021-01-28T14:27:34Z</dcterms:created>
  <dcterms:modified xsi:type="dcterms:W3CDTF">2021-04-08T13:49:40Z</dcterms:modified>
</cp:coreProperties>
</file>