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1"/>
  </p:notesMasterIdLst>
  <p:sldIdLst>
    <p:sldId id="256" r:id="rId2"/>
    <p:sldId id="296" r:id="rId3"/>
    <p:sldId id="298" r:id="rId4"/>
    <p:sldId id="300" r:id="rId5"/>
    <p:sldId id="301" r:id="rId6"/>
    <p:sldId id="333" r:id="rId7"/>
    <p:sldId id="334" r:id="rId8"/>
    <p:sldId id="335" r:id="rId9"/>
    <p:sldId id="336" r:id="rId10"/>
    <p:sldId id="337" r:id="rId11"/>
    <p:sldId id="339" r:id="rId12"/>
    <p:sldId id="338" r:id="rId13"/>
    <p:sldId id="340" r:id="rId14"/>
    <p:sldId id="341" r:id="rId15"/>
    <p:sldId id="342" r:id="rId16"/>
    <p:sldId id="343" r:id="rId17"/>
    <p:sldId id="344" r:id="rId18"/>
    <p:sldId id="346" r:id="rId19"/>
    <p:sldId id="347" r:id="rId20"/>
    <p:sldId id="348" r:id="rId21"/>
    <p:sldId id="350" r:id="rId22"/>
    <p:sldId id="349" r:id="rId23"/>
    <p:sldId id="351" r:id="rId24"/>
    <p:sldId id="353" r:id="rId25"/>
    <p:sldId id="352" r:id="rId26"/>
    <p:sldId id="354" r:id="rId27"/>
    <p:sldId id="355" r:id="rId28"/>
    <p:sldId id="356" r:id="rId29"/>
    <p:sldId id="273" r:id="rId30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60" autoAdjust="0"/>
  </p:normalViewPr>
  <p:slideViewPr>
    <p:cSldViewPr>
      <p:cViewPr varScale="1">
        <p:scale>
          <a:sx n="114" d="100"/>
          <a:sy n="114" d="100"/>
        </p:scale>
        <p:origin x="152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8D580-9C0E-4D13-986E-6DCB177ED13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61C8D-353B-4ECF-B93C-60D199EC0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3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30/04/64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30/04/64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30/04/64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A80D6EB4-6316-4BD4-9779-1C793C88EF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339510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7516D1-CC67-491A-A475-E2E321DE7470}"/>
              </a:ext>
            </a:extLst>
          </p:cNvPr>
          <p:cNvSpPr/>
          <p:nvPr userDrawn="1"/>
        </p:nvSpPr>
        <p:spPr>
          <a:xfrm>
            <a:off x="0" y="3667329"/>
            <a:ext cx="9144000" cy="319067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4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30/04/64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30/04/64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30/04/64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30/04/64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30/04/64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30/04/64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30/04/64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00C459D-6628-4F41-80FC-CC8DE99EE854}" type="datetimeFigureOut">
              <a:rPr lang="th-TH" smtClean="0"/>
              <a:t>30/04/64</a:t>
            </a:fld>
            <a:endParaRPr lang="th-TH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00C459D-6628-4F41-80FC-CC8DE99EE854}" type="datetimeFigureOut">
              <a:rPr lang="th-TH" smtClean="0"/>
              <a:t>30/04/64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8077200" cy="1673352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rgbClr val="0070C0"/>
                </a:solidFill>
                <a:latin typeface="Comic Sans MS" panose="030F0702030302020204" pitchFamily="66" charset="0"/>
              </a:rPr>
              <a:t>Python </a:t>
            </a:r>
            <a:br>
              <a:rPr lang="en-US" sz="6600" dirty="0">
                <a:latin typeface="Comic Sans MS" panose="030F0702030302020204" pitchFamily="66" charset="0"/>
              </a:rPr>
            </a:br>
            <a:r>
              <a:rPr lang="en-US" sz="6600" dirty="0">
                <a:solidFill>
                  <a:srgbClr val="FFFF00"/>
                </a:solidFill>
                <a:latin typeface="Comic Sans MS" panose="030F0702030302020204" pitchFamily="66" charset="0"/>
              </a:rPr>
              <a:t>Programming: 10</a:t>
            </a:r>
            <a:endParaRPr lang="th-TH" sz="6600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3284984"/>
            <a:ext cx="8077200" cy="1499616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>
                <a:latin typeface="Comic Sans MS" panose="030F0702030302020204" pitchFamily="66" charset="0"/>
              </a:rPr>
              <a:t>Akan </a:t>
            </a:r>
            <a:r>
              <a:rPr lang="en-US" sz="3200" b="1" dirty="0" err="1">
                <a:latin typeface="Comic Sans MS" panose="030F0702030302020204" pitchFamily="66" charset="0"/>
              </a:rPr>
              <a:t>Narabin</a:t>
            </a:r>
            <a:endParaRPr lang="th-TH" sz="3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62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err="1"/>
              <a:t>DataFrame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607602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th-TH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การสร้าง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DataFrame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สามารถสร้างได้จาก</a:t>
            </a:r>
          </a:p>
          <a:p>
            <a:pPr marL="201168" lvl="1" indent="0">
              <a:buNone/>
            </a:pPr>
            <a:r>
              <a:rPr lang="th-T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สร้างจาก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 = [10,20,“KMITL”,True]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df1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pandas.DataFrame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(li)</a:t>
            </a:r>
          </a:p>
          <a:p>
            <a:pPr marL="201168" lvl="1" indent="0">
              <a:buNone/>
            </a:pPr>
            <a:r>
              <a:rPr lang="th-T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สร้างจาก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Tuple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tup = (10,20,“KMITL”,True)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df2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pandas.DataFrame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(tup)</a:t>
            </a:r>
          </a:p>
          <a:p>
            <a:pPr marL="201168" lvl="1" indent="0">
              <a:buNone/>
            </a:pPr>
            <a:r>
              <a:rPr lang="th-T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สร้างจาก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Array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([10,20,“KMITL”,True])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df3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pandas.DataFrame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290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err="1"/>
              <a:t>DataFrame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2375354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th-TH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การสร้าง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DataFrame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สามารถกำหนด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Lable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ของ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 </a:t>
            </a:r>
            <a:r>
              <a:rPr lang="th-TH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ได้</a:t>
            </a:r>
          </a:p>
          <a:p>
            <a:pPr marL="201168" lvl="1" indent="0">
              <a:buNone/>
            </a:pPr>
            <a:r>
              <a:rPr lang="th-T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สร้างจาก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 = [10,20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,30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40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  <a:endParaRPr lang="th-TH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label = [“age”]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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ใช้ได้เฉพาะ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List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เท่านั้น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pandas.DataFrame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(li, columns = label)</a:t>
            </a: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705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err="1"/>
              <a:t>DataFrame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607602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th-T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การสร้าง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DataFrame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หลายมิติ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th-T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สร้างจาก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food = [ [ “Noodle”, “Food”, 30 ],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[ “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BubbleTea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”, “Beverage”, 20 ],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[ “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FriedRice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”, “Food”, 40 ] 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label = [“Name”, “Category”, “Price”]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pandas.DataFrame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(food, columns = label)</a:t>
            </a: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E089B9-8DCD-48E6-8627-66EDF3028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665644"/>
              </p:ext>
            </p:extLst>
          </p:nvPr>
        </p:nvGraphicFramePr>
        <p:xfrm>
          <a:off x="854790" y="436510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944609237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284499599"/>
                    </a:ext>
                  </a:extLst>
                </a:gridCol>
                <a:gridCol w="2051720">
                  <a:extLst>
                    <a:ext uri="{9D8B030D-6E8A-4147-A177-3AD203B41FA5}">
                      <a16:colId xmlns:a16="http://schemas.microsoft.com/office/drawing/2014/main" val="228705978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94132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Price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47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Noodle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Food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586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BubbleTea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Baverage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3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FriedRice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Food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340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017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err="1"/>
              <a:t>DataFrame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223133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th-T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การสร้าง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DataFrame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หลายมิติ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th-T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สร้างจาก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Dictionary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food = [ { “</a:t>
            </a:r>
            <a:r>
              <a:rPr lang="en-US" sz="1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: “Noodle”, “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: “Food”, “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Price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: 30 },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{“</a:t>
            </a:r>
            <a:r>
              <a:rPr lang="en-US" sz="1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: “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BubbleTea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”, “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: “Beverage”, “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Price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: 20},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{“</a:t>
            </a:r>
            <a:r>
              <a:rPr lang="en-US" sz="1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: “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FriedRice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”, “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: “Food”, “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Price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: 40 } 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pandas.DataFrame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(food)</a:t>
            </a:r>
          </a:p>
          <a:p>
            <a:pPr marL="201168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A8BDCF-5256-456C-AD25-A981A81BD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349422"/>
              </p:ext>
            </p:extLst>
          </p:nvPr>
        </p:nvGraphicFramePr>
        <p:xfrm>
          <a:off x="825827" y="414908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944609237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284499599"/>
                    </a:ext>
                  </a:extLst>
                </a:gridCol>
                <a:gridCol w="2051720">
                  <a:extLst>
                    <a:ext uri="{9D8B030D-6E8A-4147-A177-3AD203B41FA5}">
                      <a16:colId xmlns:a16="http://schemas.microsoft.com/office/drawing/2014/main" val="228705978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94132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Category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Price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47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Noodle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Food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586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BubbleTea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Baverage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3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FriedRice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Food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340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435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err="1"/>
              <a:t>DataFrame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607602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th-T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เราสามารถนำ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 </a:t>
            </a:r>
            <a:r>
              <a:rPr lang="th-T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มาเป็น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 </a:t>
            </a:r>
            <a:r>
              <a:rPr lang="th-T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แทนได้โดยการ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food = [ [ “Noodle”, “Food”, 30 ],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[ “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BubbleTea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”, “Beverage”, 20 ],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[ “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FriedRice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”, “Food”, 40 ] 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label = [“Name”, “Category”, “Price”]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pandas.DataFrame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(food, columns = label)</a:t>
            </a:r>
            <a:endParaRPr lang="th-TH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df.set_index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(“Name”)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df.set_index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(“Name”, </a:t>
            </a:r>
            <a:r>
              <a:rPr lang="en-US" sz="18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inplace</a:t>
            </a:r>
            <a:r>
              <a:rPr lang="en-US" sz="1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True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 </a:t>
            </a:r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ทำให้การแก้ไขเปลี่ยนแปลงอย่างถาวร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E089B9-8DCD-48E6-8627-66EDF3028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979384"/>
              </p:ext>
            </p:extLst>
          </p:nvPr>
        </p:nvGraphicFramePr>
        <p:xfrm>
          <a:off x="822960" y="4869160"/>
          <a:ext cx="53759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1284499599"/>
                    </a:ext>
                  </a:extLst>
                </a:gridCol>
                <a:gridCol w="2051720">
                  <a:extLst>
                    <a:ext uri="{9D8B030D-6E8A-4147-A177-3AD203B41FA5}">
                      <a16:colId xmlns:a16="http://schemas.microsoft.com/office/drawing/2014/main" val="228705978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94132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Price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47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Noodle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Food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586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BubbleTea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Baverage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3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FriedRice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Food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340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967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err="1"/>
              <a:t>DataFrame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3527482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th-T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การสร้าง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DataFrame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หลายมิติ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th-T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สร้างจาก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Series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food = [ “Noodle”, “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BubbleTea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”, “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FriedRice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category = [ “Food”, “Beverage”, “Food” 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price = [ 30, 20, 40 ]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ps_food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pandas.Series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(food)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ps_category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pandas.Series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(category)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ps_price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pandas.Series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(price)</a:t>
            </a:r>
          </a:p>
          <a:p>
            <a:pPr marL="201168" lvl="1" indent="0">
              <a:buNone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 = { “Name” :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ps_food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, “Category” :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ps_category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, “Price” :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ps_price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}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pandas.DataFrame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(frame)</a:t>
            </a: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362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600" dirty="0"/>
              <a:t>R/W </a:t>
            </a:r>
            <a:r>
              <a:rPr lang="en-US" sz="6600" dirty="0" err="1"/>
              <a:t>DataFrame</a:t>
            </a:r>
            <a:r>
              <a:rPr lang="en-US" sz="6600" dirty="0"/>
              <a:t> from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679610"/>
          </a:xfrm>
        </p:spPr>
        <p:txBody>
          <a:bodyPr>
            <a:normAutofit fontScale="92500" lnSpcReduction="10000"/>
          </a:bodyPr>
          <a:lstStyle/>
          <a:p>
            <a:pPr marL="201168" lvl="1" indent="0"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read_csv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path_to_file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201168" lvl="1" indent="0">
              <a:buNone/>
            </a:pP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df1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read_csv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(“String of path to file”)</a:t>
            </a:r>
          </a:p>
          <a:p>
            <a:pPr marL="201168" lvl="1" indent="0">
              <a:buNone/>
            </a:pP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 </a:t>
            </a:r>
            <a:r>
              <a:rPr lang="en-US" sz="1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read_excel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path_to_file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sheet_name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df1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read_excel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(“String of path to file”, “sheet1”)</a:t>
            </a:r>
            <a:endParaRPr lang="en-US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to_csv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path_of_output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other_param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201168" lvl="1" indent="0">
              <a:buNone/>
            </a:pP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ในส่วนของ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other_param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ที่น่าสนใจมีดังนี้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header : save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 header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ออกไปด้วยหรือไม่ (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: True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 : save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ออกไปด้วยหรือไม่ (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: True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food = [ { “Name” : “Noodle”, “Category” : “Food”, “Price” : 30 },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{“Name” : “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BubbleTea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”, “Category” : “Beverage”, “Price” : 20},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{“Name” : “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FriedRice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”, “Category” : “Food”, “Price” : 40 } 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pandas.DataFrame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(food)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df.to_csv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(“Product.csv”, index = False)</a:t>
            </a: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221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 err="1"/>
              <a:t>DataFrame</a:t>
            </a:r>
            <a:r>
              <a:rPr lang="en-US" sz="5400" dirty="0"/>
              <a:t> class 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00808"/>
            <a:ext cx="7637472" cy="4896544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head() –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อ่านข้อมูล 5 แถวแรก</a:t>
            </a:r>
          </a:p>
          <a:p>
            <a:pPr marL="201168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head(n) -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อ่านข้อมูล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แถว แรก 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tail() –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อ่านข้อมูล 5 แถวสุดท้าย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tail(n) –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อ่านข้อมูล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แถวสุดท้าย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sample(n) –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สุ่มข้อมูล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describe()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ดูค่าทางสถิติเช่น สูงสุด-ต่ำสุด ค่าเฉลี่ย เป็นต้น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shape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ดูขนาดของ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DataFrame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columns –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ตรวจสอบว่ามี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อะไรบ้าง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values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อ่านข้อมูลแบบ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3764268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 err="1"/>
              <a:t>DataFrame</a:t>
            </a:r>
            <a:r>
              <a:rPr lang="en-US" sz="5400" dirty="0"/>
              <a:t> Data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1BD8B4-0480-4917-A59E-B8EFFDE34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78233"/>
              </p:ext>
            </p:extLst>
          </p:nvPr>
        </p:nvGraphicFramePr>
        <p:xfrm>
          <a:off x="1524000" y="1813560"/>
          <a:ext cx="6096000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848">
                  <a:extLst>
                    <a:ext uri="{9D8B030D-6E8A-4147-A177-3AD203B41FA5}">
                      <a16:colId xmlns:a16="http://schemas.microsoft.com/office/drawing/2014/main" val="2871743655"/>
                    </a:ext>
                  </a:extLst>
                </a:gridCol>
                <a:gridCol w="4416152">
                  <a:extLst>
                    <a:ext uri="{9D8B030D-6E8A-4147-A177-3AD203B41FA5}">
                      <a16:colId xmlns:a16="http://schemas.microsoft.com/office/drawing/2014/main" val="1792480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/>
                        <a:t>ชนิด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/>
                        <a:t>คำอธิบาย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5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ADT </a:t>
                      </a:r>
                      <a:r>
                        <a:rPr lang="th-TH" sz="2000" b="1" dirty="0"/>
                        <a:t>ต่าง ๆ เช่น </a:t>
                      </a:r>
                      <a:r>
                        <a:rPr lang="en-US" sz="2000" b="1" dirty="0"/>
                        <a:t>String, Unicode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75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/>
                        <a:t>จำนวนเต็ม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81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float64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/>
                        <a:t>เลขทศนิยม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473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/>
                        <a:t>ค่าทางตรรกะศาสตร์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73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datetime64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/>
                        <a:t>วันและเวลา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49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timedelta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/>
                        <a:t>ค่าความแตกต่างของวันที่และเวลา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3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List </a:t>
                      </a:r>
                      <a:r>
                        <a:rPr lang="th-TH" sz="2000" b="1" dirty="0"/>
                        <a:t>ของข้อความ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606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872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 err="1"/>
              <a:t>DataFrame</a:t>
            </a:r>
            <a:r>
              <a:rPr lang="en-US" sz="4800" dirty="0"/>
              <a:t> Statistical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00808"/>
            <a:ext cx="7637472" cy="3744416"/>
          </a:xfrm>
        </p:spPr>
        <p:txBody>
          <a:bodyPr>
            <a:normAutofit/>
          </a:bodyPr>
          <a:lstStyle/>
          <a:p>
            <a:pPr marL="544068" lvl="1" indent="-342900">
              <a:buFontTx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min()</a:t>
            </a:r>
          </a:p>
          <a:p>
            <a:pPr marL="544068" lvl="1" indent="-342900">
              <a:buFontTx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max()</a:t>
            </a:r>
          </a:p>
          <a:p>
            <a:pPr marL="544068" lvl="1" indent="-342900">
              <a:buFontTx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mean()</a:t>
            </a:r>
          </a:p>
          <a:p>
            <a:pPr marL="544068" lvl="1" indent="-342900">
              <a:buFontTx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count()</a:t>
            </a:r>
          </a:p>
          <a:p>
            <a:pPr marL="544068" lvl="1" indent="-342900">
              <a:buFontTx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std()</a:t>
            </a:r>
          </a:p>
          <a:p>
            <a:pPr marL="544068" lvl="1" indent="-342900">
              <a:buFontTx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sum()</a:t>
            </a:r>
          </a:p>
          <a:p>
            <a:pPr marL="201168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</a:t>
            </a:r>
          </a:p>
          <a:p>
            <a:pPr marL="201168" lvl="1" indent="0">
              <a:buNone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df.column.function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3764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175D-9656-4162-B4A3-B9706CA0B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8077200" cy="1673352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Python Package II</a:t>
            </a:r>
            <a:br>
              <a:rPr lang="en-US" sz="6000" dirty="0"/>
            </a:br>
            <a:r>
              <a:rPr lang="en-US" sz="4900" dirty="0"/>
              <a:t>(Pandas)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58115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600" dirty="0" err="1"/>
              <a:t>DataFrame</a:t>
            </a:r>
            <a:r>
              <a:rPr lang="en-US" sz="6600" dirty="0"/>
              <a:t>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00808"/>
            <a:ext cx="7637472" cy="2808312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df[ : ]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ข้อมูลทั้งหมด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df[ start index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stop index ]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ข้อมูลตั้งแต่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index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ถึง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stop index - 1</a:t>
            </a:r>
          </a:p>
          <a:p>
            <a:pPr marL="201168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df[ : ].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column_name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เอาข้อมูลทั้งหมดเฉพาะ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column</a:t>
            </a:r>
          </a:p>
          <a:p>
            <a:pPr marL="201168" lvl="1" indent="0">
              <a:buNone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df.loc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[:,column_name_1,…, column_name_1] 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เอาข้อมูลทั้งหมดแบบเลือก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column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464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 err="1"/>
              <a:t>DataFrame</a:t>
            </a:r>
            <a:r>
              <a:rPr lang="en-US" sz="4800" dirty="0"/>
              <a:t> Loop Access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00808"/>
            <a:ext cx="7637472" cy="108012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index, row in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df.iterrows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: </a:t>
            </a:r>
          </a:p>
          <a:p>
            <a:pPr marL="201168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inner statement</a:t>
            </a:r>
          </a:p>
        </p:txBody>
      </p:sp>
    </p:spTree>
    <p:extLst>
      <p:ext uri="{BB962C8B-B14F-4D97-AF65-F5344CB8AC3E}">
        <p14:creationId xmlns:p14="http://schemas.microsoft.com/office/powerpoint/2010/main" val="960464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600" dirty="0" err="1"/>
              <a:t>DataFrame</a:t>
            </a:r>
            <a:r>
              <a:rPr lang="en-US" sz="6600" dirty="0"/>
              <a:t>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00808"/>
            <a:ext cx="7637472" cy="482453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 by condition</a:t>
            </a:r>
          </a:p>
          <a:p>
            <a:pPr marL="201168" lvl="1" indent="0">
              <a:buNone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row_condition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Boolean</a:t>
            </a:r>
          </a:p>
          <a:p>
            <a:pPr marL="201168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df[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row_condition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]  df contain only row in condition</a:t>
            </a:r>
          </a:p>
          <a:p>
            <a:pPr marL="201168" lvl="1" indent="0">
              <a:buNone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df.loc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[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list_of_condition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]  When have more than 1 condition</a:t>
            </a:r>
          </a:p>
          <a:p>
            <a:pPr marL="201168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 by function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isin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  <a:p>
            <a:pPr marL="201168" lvl="1" indent="0">
              <a:buNone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df.loc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df.column.isin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condition_list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])]</a:t>
            </a:r>
          </a:p>
          <a:p>
            <a:pPr marL="201168" lvl="1" indent="0">
              <a:buNone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df.loc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[(df[“temp”] == 15) | (df[“temp”] == 20) | (df[“temp”] == 25) ]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normal search</a:t>
            </a:r>
          </a:p>
          <a:p>
            <a:pPr marL="201168" lvl="1" indent="0">
              <a:buNone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df.loc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[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df.temp.isin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([15,20,25])]  use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isin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()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878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 err="1"/>
              <a:t>DataFrame</a:t>
            </a:r>
            <a:r>
              <a:rPr lang="en-US" sz="4800" dirty="0"/>
              <a:t> Add New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00808"/>
            <a:ext cx="7637472" cy="482453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by </a:t>
            </a:r>
            <a:r>
              <a:rPr lang="en-US" sz="200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declaring a new list as a column.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= { ‘Name’          : [ ‘Jai’, ‘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’, ‘Gaurav’, ‘Anuj’ ],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‘Height’         : [ 5.1, 6.2, 5.1, 5.2 ],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‘Qualification’ : [ ‘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’, ‘MA’, ‘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’, ‘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] }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 =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pd.DataFrame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(data)</a:t>
            </a:r>
          </a:p>
          <a:p>
            <a:pPr marL="201168" lvl="1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address = [ ‘Delhi’, ‘Bangalore’, ‘Chennai’, ‘Patna’ ]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df[ ‘Address’ ] = address</a:t>
            </a:r>
          </a:p>
        </p:txBody>
      </p:sp>
    </p:spTree>
    <p:extLst>
      <p:ext uri="{BB962C8B-B14F-4D97-AF65-F5344CB8AC3E}">
        <p14:creationId xmlns:p14="http://schemas.microsoft.com/office/powerpoint/2010/main" val="975576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 err="1"/>
              <a:t>DataFrame</a:t>
            </a:r>
            <a:r>
              <a:rPr lang="en-US" sz="4800" dirty="0"/>
              <a:t> Add New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00808"/>
            <a:ext cx="7637472" cy="482453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by using dictionaries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= { ‘Name’          : [ ‘Jai’, ‘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’, ‘Gaurav’, ‘Anuj’ ],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‘Height’         : [ 5.1, 6.2, 5.1, 5.2 ],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‘Qualification’ : [ ‘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’, ‘MA’, ‘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’, ‘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] }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 =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pd.DataFrame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(data)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address = {‘Delhi’ : ‘Jai’, ‘Bangalore’ : ‘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’,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‘Patna’ : ‘Gaurav’, ‘Chennai’ : ‘Anuj’}  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df['Address'] = address</a:t>
            </a:r>
          </a:p>
        </p:txBody>
      </p:sp>
    </p:spTree>
    <p:extLst>
      <p:ext uri="{BB962C8B-B14F-4D97-AF65-F5344CB8AC3E}">
        <p14:creationId xmlns:p14="http://schemas.microsoft.com/office/powerpoint/2010/main" val="1759907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 err="1"/>
              <a:t>DataFrame</a:t>
            </a:r>
            <a:r>
              <a:rPr lang="en-US" sz="4800" dirty="0"/>
              <a:t> Add New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00808"/>
            <a:ext cx="7637472" cy="482453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by using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df.insert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= { ‘Name’          : [ ‘Jai’, ‘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’, ‘Gaurav’, ‘Anuj’ ],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‘Height’         : [ 5.1, 6.2, 5.1, 5.2 ],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‘Qualification’ : [ ‘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’, ‘MA’, ‘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’, ‘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] }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 =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pd.DataFrame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(data)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df.insert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(loc, column, values,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allow_duplicates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False)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df.insert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(2, "Age", [21, 23, 24, 21], True)</a:t>
            </a:r>
          </a:p>
        </p:txBody>
      </p:sp>
    </p:spTree>
    <p:extLst>
      <p:ext uri="{BB962C8B-B14F-4D97-AF65-F5344CB8AC3E}">
        <p14:creationId xmlns:p14="http://schemas.microsoft.com/office/powerpoint/2010/main" val="2628400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 err="1"/>
              <a:t>DataFrame</a:t>
            </a:r>
            <a:r>
              <a:rPr lang="en-US" sz="4800" dirty="0"/>
              <a:t> Add New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00808"/>
            <a:ext cx="7637472" cy="482453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by using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df.assign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= { ‘Name’          : [ ‘Jai’, ‘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’, ‘Gaurav’, ‘Anuj’ ],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‘Height’         : [ 5.1, 6.2, 5.1, 5.2 ],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‘Qualification’ : [ ‘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’, ‘MA’, ‘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’, ‘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] }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 =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pd.DataFrame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(data)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df2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df.assign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(address = [ ‘Delhi’, ‘Bangalore’, ‘Chennai’, ‘Patna’ ])</a:t>
            </a:r>
          </a:p>
        </p:txBody>
      </p:sp>
    </p:spTree>
    <p:extLst>
      <p:ext uri="{BB962C8B-B14F-4D97-AF65-F5344CB8AC3E}">
        <p14:creationId xmlns:p14="http://schemas.microsoft.com/office/powerpoint/2010/main" val="2913554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err="1"/>
              <a:t>DataFrame</a:t>
            </a:r>
            <a:r>
              <a:rPr lang="en-US" sz="4000" dirty="0"/>
              <a:t> Change Column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00808"/>
            <a:ext cx="7637472" cy="482453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pd.DataFrame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({'$a':[1,2], '$b': [10,20]})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</a:t>
            </a: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df.columns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[ ‘a’, ‘b’ 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B7A795-E22D-49C5-B3C4-BA448BE33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598234"/>
              </p:ext>
            </p:extLst>
          </p:nvPr>
        </p:nvGraphicFramePr>
        <p:xfrm>
          <a:off x="1043608" y="2348880"/>
          <a:ext cx="15121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80326893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94139631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935060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$a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$b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98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893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75391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239B9C-3D86-429A-A752-0EBDB0889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819073"/>
              </p:ext>
            </p:extLst>
          </p:nvPr>
        </p:nvGraphicFramePr>
        <p:xfrm>
          <a:off x="1043608" y="4044672"/>
          <a:ext cx="15121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80326893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94139631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935060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98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893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753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896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 err="1"/>
              <a:t>DataFrame</a:t>
            </a:r>
            <a:r>
              <a:rPr lang="en-US" sz="6000" dirty="0"/>
              <a:t> Delete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00808"/>
            <a:ext cx="7637472" cy="482453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Delete row by index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df.drop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(index or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index_list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201168" lvl="1" indent="0">
              <a:buNone/>
            </a:pP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Delete columns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df.drop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(columns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list_of_columns_name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201168" lvl="1" indent="0">
              <a:buNone/>
            </a:pP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Delete duplicates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df.drop_duplicates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  <a:p>
            <a:pPr marL="201168" lvl="1" indent="0">
              <a:buNone/>
            </a:pP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Delete null rows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df.dropna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df.dropna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tresh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x)</a:t>
            </a: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503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07396" y="3140968"/>
            <a:ext cx="13292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end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63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338346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 Library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ที่ใช้จัดการกับข้อมูลที่อยู่ในรูปแบบมิติเดียว และหลากหลายมิติได้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35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600" dirty="0"/>
              <a:t>Pandas Data Structure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3A9AA4-2BEA-4527-8051-9F9D6D605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751618"/>
          </a:xfrm>
        </p:spPr>
        <p:txBody>
          <a:bodyPr>
            <a:normAutofit/>
          </a:bodyPr>
          <a:lstStyle/>
          <a:p>
            <a:pPr marL="715518" lvl="1" indent="-514350"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Series –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โครงสร้างแบบ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 1D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ที่สามารถเก็บข้อมูลได้หลายชนิดใน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Serie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เดียวกัน ประกอบด้วยสองส่วนคือ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กับ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15518" lvl="1" indent="-514350">
              <a:buAutoNum type="arabicPeriod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DataFrame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โครงสร้างแบบ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 2D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ประกอบขึ้นด้วยหลาย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Series (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ให้นึกถึงตารางใน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DB)</a:t>
            </a:r>
          </a:p>
          <a:p>
            <a:pPr marL="715518" lvl="1" indent="-514350"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Panel –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โครงสร้างแบบ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 3D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ประกอบขึ้นด้วยหลาย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DataFrame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15518" lvl="1" indent="-514350">
              <a:buAutoNum type="arabicPeriod"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89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607602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th-TH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การสร้าง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Series </a:t>
            </a:r>
            <a:r>
              <a:rPr lang="th-TH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สามารถสร้างได้จาก</a:t>
            </a:r>
          </a:p>
          <a:p>
            <a:pPr marL="201168" lvl="1" indent="0">
              <a:buNone/>
            </a:pPr>
            <a:r>
              <a:rPr lang="th-T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สร้างจาก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 = [10,20,“KMITL”,True]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ps1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pandas.Series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(li)</a:t>
            </a:r>
          </a:p>
          <a:p>
            <a:pPr marL="201168" lvl="1" indent="0">
              <a:buNone/>
            </a:pPr>
            <a:r>
              <a:rPr lang="th-T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สร้างจาก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Tuple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tup = (10,20,“KMITL”,True)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ps2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pandas.Series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(tup)</a:t>
            </a:r>
          </a:p>
          <a:p>
            <a:pPr marL="201168" lvl="1" indent="0">
              <a:buNone/>
            </a:pPr>
            <a:r>
              <a:rPr lang="th-T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สร้างจาก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Array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([10,20,“KMITL”,True])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ps3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pandas.Series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143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607602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th-TH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การสร้าง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Series </a:t>
            </a:r>
            <a:r>
              <a:rPr lang="th-TH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สามารถกำหนด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 </a:t>
            </a:r>
            <a:r>
              <a:rPr lang="th-TH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ให้กับข้อมูลได้</a:t>
            </a:r>
          </a:p>
          <a:p>
            <a:pPr marL="201168" lvl="1" indent="0"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 = [“apple”, “papaya”, “banana”, “orange”]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 = [10,20,30,40]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pandas.Series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(li, index = index) </a:t>
            </a:r>
          </a:p>
        </p:txBody>
      </p:sp>
    </p:spTree>
    <p:extLst>
      <p:ext uri="{BB962C8B-B14F-4D97-AF65-F5344CB8AC3E}">
        <p14:creationId xmlns:p14="http://schemas.microsoft.com/office/powerpoint/2010/main" val="145854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607602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th-TH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การสร้าง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Series </a:t>
            </a:r>
            <a:r>
              <a:rPr lang="th-TH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จาก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Dictionaries</a:t>
            </a:r>
            <a:endParaRPr lang="th-TH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dic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{ “apple”    : “red”, 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“papaya” : “green”, 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“banana” : “yellow”, 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“orange”  : “orange” }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pandas.Series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dic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apple                red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papaya             green 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banana             yellow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orange            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orange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542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607602"/>
          </a:xfrm>
        </p:spPr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th-TH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การเข้าถึงข้อมูลใน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Series </a:t>
            </a:r>
            <a:r>
              <a:rPr lang="th-TH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สามารถเข้าได้จาก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  <a:endParaRPr lang="th-TH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 = [10,20,“KMITL”,True]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ps1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pandas.Series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(li)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ps1[0]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10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ps1[1]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20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ps1[2]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KMITL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ps1[3]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True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dic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{ “apple”    : “red”, “papaya” : “green”,  “banana” : “yellow”, 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“orange”  : “orange” }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ps2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pandas.Series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dic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ps2[“apple”]    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red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ps2[“papaya”] 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green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ps2[“banana”] 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yellow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ps2[“orange”]  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orange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34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607602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th-TH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การเข้าถึงข้อมูลใน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Series </a:t>
            </a:r>
            <a:r>
              <a:rPr lang="th-TH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แบบ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Slice </a:t>
            </a:r>
            <a:r>
              <a:rPr lang="th-TH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ใช้วิธีเดียวกับ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  <a:endParaRPr lang="th-TH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 = [10,20,“KMITL”,True]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ps1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pandas.Series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(li)</a:t>
            </a:r>
          </a:p>
          <a:p>
            <a:pPr marL="201168" lvl="1" indent="0">
              <a:buNone/>
            </a:pP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ps1[start : stop - 1]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ps1[1:]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KMITL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True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Ps1[:3]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KMITL</a:t>
            </a: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98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4451</TotalTime>
  <Words>1991</Words>
  <Application>Microsoft Office PowerPoint</Application>
  <PresentationFormat>On-screen Show (4:3)</PresentationFormat>
  <Paragraphs>311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Comic Sans MS</vt:lpstr>
      <vt:lpstr>Corbel</vt:lpstr>
      <vt:lpstr>Tahoma</vt:lpstr>
      <vt:lpstr>Wingdings</vt:lpstr>
      <vt:lpstr>Wingdings 2</vt:lpstr>
      <vt:lpstr>Wingdings 3</vt:lpstr>
      <vt:lpstr>Module</vt:lpstr>
      <vt:lpstr>Python  Programming: 10</vt:lpstr>
      <vt:lpstr>Python Package II (Pandas)</vt:lpstr>
      <vt:lpstr>Pandas</vt:lpstr>
      <vt:lpstr>Pandas Data Structure</vt:lpstr>
      <vt:lpstr>Series</vt:lpstr>
      <vt:lpstr>Series</vt:lpstr>
      <vt:lpstr>Series</vt:lpstr>
      <vt:lpstr>Series</vt:lpstr>
      <vt:lpstr>Series</vt:lpstr>
      <vt:lpstr>DataFrame</vt:lpstr>
      <vt:lpstr>DataFrame</vt:lpstr>
      <vt:lpstr>DataFrame</vt:lpstr>
      <vt:lpstr>DataFrame</vt:lpstr>
      <vt:lpstr>DataFrame</vt:lpstr>
      <vt:lpstr>DataFrame</vt:lpstr>
      <vt:lpstr>R/W DataFrame from file</vt:lpstr>
      <vt:lpstr>DataFrame class member</vt:lpstr>
      <vt:lpstr>DataFrame Data Types</vt:lpstr>
      <vt:lpstr>DataFrame Statistical Values</vt:lpstr>
      <vt:lpstr>DataFrame Slicing</vt:lpstr>
      <vt:lpstr>DataFrame Loop Access Data</vt:lpstr>
      <vt:lpstr>DataFrame Search</vt:lpstr>
      <vt:lpstr>DataFrame Add New Column</vt:lpstr>
      <vt:lpstr>DataFrame Add New Column</vt:lpstr>
      <vt:lpstr>DataFrame Add New Column</vt:lpstr>
      <vt:lpstr>DataFrame Add New Column</vt:lpstr>
      <vt:lpstr>DataFrame Change Column Name</vt:lpstr>
      <vt:lpstr>DataFrame Delete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Programming</dc:title>
  <dc:creator>Windows User</dc:creator>
  <cp:lastModifiedBy>ภาวินทร์ บุตรพรหม</cp:lastModifiedBy>
  <cp:revision>128</cp:revision>
  <dcterms:created xsi:type="dcterms:W3CDTF">2021-01-28T14:27:34Z</dcterms:created>
  <dcterms:modified xsi:type="dcterms:W3CDTF">2021-04-29T20:24:07Z</dcterms:modified>
</cp:coreProperties>
</file>