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256" r:id="rId2"/>
    <p:sldId id="296" r:id="rId3"/>
    <p:sldId id="299" r:id="rId4"/>
    <p:sldId id="300" r:id="rId5"/>
    <p:sldId id="301" r:id="rId6"/>
    <p:sldId id="302" r:id="rId7"/>
    <p:sldId id="321" r:id="rId8"/>
    <p:sldId id="303" r:id="rId9"/>
    <p:sldId id="322" r:id="rId10"/>
    <p:sldId id="323" r:id="rId11"/>
    <p:sldId id="304" r:id="rId12"/>
    <p:sldId id="310" r:id="rId13"/>
    <p:sldId id="305" r:id="rId14"/>
    <p:sldId id="311" r:id="rId15"/>
    <p:sldId id="309" r:id="rId16"/>
    <p:sldId id="307" r:id="rId17"/>
    <p:sldId id="312" r:id="rId18"/>
    <p:sldId id="318" r:id="rId19"/>
    <p:sldId id="313" r:id="rId20"/>
    <p:sldId id="320" r:id="rId21"/>
    <p:sldId id="324" r:id="rId22"/>
    <p:sldId id="314" r:id="rId23"/>
    <p:sldId id="325" r:id="rId24"/>
    <p:sldId id="326" r:id="rId25"/>
    <p:sldId id="327" r:id="rId26"/>
    <p:sldId id="328" r:id="rId27"/>
    <p:sldId id="333" r:id="rId28"/>
    <p:sldId id="334" r:id="rId29"/>
    <p:sldId id="330" r:id="rId30"/>
    <p:sldId id="331" r:id="rId31"/>
    <p:sldId id="332" r:id="rId32"/>
    <p:sldId id="335" r:id="rId33"/>
    <p:sldId id="273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FF00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914260717410309E-2"/>
          <c:y val="5.5555555555555552E-2"/>
          <c:w val="0.90973862642169734"/>
          <c:h val="0.8416746864975212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1.5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5.5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1.5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5.5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3.5</c:v>
                </c:pt>
                <c:pt idx="25">
                  <c:v>3.5</c:v>
                </c:pt>
                <c:pt idx="26">
                  <c:v>3.5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1.5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1.5</c:v>
                </c:pt>
                <c:pt idx="10">
                  <c:v>5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5.5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6</c:v>
                </c:pt>
                <c:pt idx="19">
                  <c:v>5.5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4</c:v>
                </c:pt>
                <c:pt idx="24">
                  <c:v>3.5</c:v>
                </c:pt>
                <c:pt idx="25">
                  <c:v>5.5</c:v>
                </c:pt>
                <c:pt idx="26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0E-4EFB-8742-0115B3E56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4872463"/>
        <c:axId val="644873711"/>
      </c:scatterChart>
      <c:valAx>
        <c:axId val="644872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73711"/>
        <c:crosses val="autoZero"/>
        <c:crossBetween val="midCat"/>
      </c:valAx>
      <c:valAx>
        <c:axId val="64487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724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0.6575</cdr:x>
      <cdr:y>0.105</cdr:y>
    </cdr:from>
    <cdr:to>
      <cdr:x>0.87799</cdr:x>
      <cdr:y>0.36749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D68A8317-6256-4447-9B26-05265B566496}"/>
            </a:ext>
          </a:extLst>
        </cdr:cNvPr>
        <cdr:cNvSpPr/>
      </cdr:nvSpPr>
      <cdr:spPr>
        <a:xfrm xmlns:a="http://schemas.openxmlformats.org/drawingml/2006/main">
          <a:off x="3006080" y="288032"/>
          <a:ext cx="1008112" cy="7200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h-TH"/>
          </a:defPPr>
          <a:lvl1pPr marL="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22-Apr-21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22/04/64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12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17992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*average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= 2 class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 =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คำนวณผลเฉลี่ยรวมของทุก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 =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คำนวณผลของแต่ละ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Supervised Learning</a:t>
            </a:r>
            <a:r>
              <a:rPr lang="th-TH" sz="5400" dirty="0"/>
              <a:t> </a:t>
            </a:r>
            <a:r>
              <a:rPr lang="en-US" sz="54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19570"/>
          </a:xfrm>
        </p:spPr>
        <p:txBody>
          <a:bodyPr>
            <a:normAutofit/>
          </a:bodyPr>
          <a:lstStyle/>
          <a:p>
            <a:pPr marL="658368" lvl="1" indent="-4572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(Li)</a:t>
            </a:r>
          </a:p>
          <a:p>
            <a:pPr marL="658368" lvl="1" indent="-4572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Li,Cl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658368" lvl="1" indent="-457200">
              <a:buFontTx/>
              <a:buChar char="-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Naïve Bayes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(Cl)</a:t>
            </a:r>
          </a:p>
          <a:p>
            <a:pPr marL="658368" lvl="1" indent="-457200">
              <a:buFontTx/>
              <a:buChar char="-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K-Neare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 Neighbors (KNN)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Li,Cl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658368" lvl="1" indent="-457200">
              <a:buFontTx/>
              <a:buChar char="-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(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Li,Cl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20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165527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การวิเคราะห์การถดถอยเชิงเส้น คือการนำข้อมูลทั้งหมดมาทำการสร้างสมการเส้นตรงตัวหนึ่ง ที่ทำให้เกิด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น้อยที่สุดและมี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ใกล้ 1 มากที่สุด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B386D0-E44F-4000-AB65-09F86FC7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3501008"/>
            <a:ext cx="73056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0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klearn.linear_model.LinearRegression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sklearn.linear_model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LinearRegression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([[1], [2], [3], [4], [5]])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([[3], [5], [7], [9], [11]]) # y = 2x+1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LinearRegression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lr.fit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lr.predict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([[13]]) # Test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lr.coef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# Show Coefficient of model</a:t>
            </a:r>
          </a:p>
          <a:p>
            <a:pPr marL="201168" lvl="1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lr.score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Show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of determination 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6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6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ต้นไม้ตัดสินใจ – เป็นโมเดลที่เกิดจากโครงสร้างข้อมูลแบบต้นไม้ โดย โหนดภายใน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 Node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เป็นเงื่อนไขการตัดสินใจ และ โหนดใบ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Leaf Node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เป็นคำตอบ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5F230AE8-47E2-45A2-A315-BB38EFA2F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58" y="4077072"/>
            <a:ext cx="5997283" cy="17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Decision Tree (Regressor)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sklearn.tree.DecisionTreeRegressor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sklearn.tree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DecisionTreeRegressor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([[1], [2], [3], [4], [5]])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([[3], [5], [7], [9], [11]]) # y = 2x+1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DecisionTreeRegressor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dtr.fit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dtr.predict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([[13]]) # Test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dtr.score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Show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of determination 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8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9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Decision Tree (Classifier)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sklearn.tree.DecisionTreeClassifier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sklearn.tree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DecisionTreeClassifier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([[0,0], [0,1], [1,0], [1,1]])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([0, 1, 1, 1]) # OR operation Problem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DecisionTreeClassifier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‘entropy’)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dtc.fit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dtc.predict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2]]) # Test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dtc.predict_proba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2]]) # Show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Proability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class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0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15112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กฎของเบย์อย่างง่าย – เป็นโมเดลที่เกิดจากการนำความน่าจะเป็นของข้อมูลมาทำการทำนายคำตอบ โดยทำนายตามกฎของ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8584B9-C674-4012-ACB4-E9DC82E2D350}"/>
                  </a:ext>
                </a:extLst>
              </p:cNvPr>
              <p:cNvSpPr txBox="1"/>
              <p:nvPr/>
            </p:nvSpPr>
            <p:spPr>
              <a:xfrm>
                <a:off x="1524699" y="3429000"/>
                <a:ext cx="6094602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8584B9-C674-4012-ACB4-E9DC82E2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99" y="3429000"/>
                <a:ext cx="6094602" cy="679032"/>
              </a:xfrm>
              <a:prstGeom prst="rect">
                <a:avLst/>
              </a:prstGeom>
              <a:blipFill>
                <a:blip r:embed="rId2"/>
                <a:stretch>
                  <a:fillRect b="-39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99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klearn.naive_bayes.GaussianNB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naive_bayes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GaussianNB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([[0,0], [0,1], [1,0], [1,1]])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([0, 1, 1, 1]) # OR operation Problem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gnb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GaussianNB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gnb.fit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gnb.predict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2]]) # Test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gnb.predict_proba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2]]) # Show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Proability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class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7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K 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01531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 –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เป็นโมเดลที่จะคำนายคำตอบตามข้อมูลฝึกสอนที่ใกล้ที่สุด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 (ตอบอะไรมากสุดเลือกคำตอบนั้น)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AC9CE-4E80-4BA9-A672-5FDD9E3FC0D0}"/>
              </a:ext>
            </a:extLst>
          </p:cNvPr>
          <p:cNvSpPr txBox="1"/>
          <p:nvPr/>
        </p:nvSpPr>
        <p:spPr>
          <a:xfrm>
            <a:off x="2720197" y="6535797"/>
            <a:ext cx="141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7A3C4E1-3EFD-4A4D-82A0-92BC71757D08}"/>
              </a:ext>
            </a:extLst>
          </p:cNvPr>
          <p:cNvSpPr/>
          <p:nvPr/>
        </p:nvSpPr>
        <p:spPr>
          <a:xfrm>
            <a:off x="2089514" y="3606846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AADFF8E-6A68-4A36-88BC-6FFF60AF7AB5}"/>
              </a:ext>
            </a:extLst>
          </p:cNvPr>
          <p:cNvSpPr/>
          <p:nvPr/>
        </p:nvSpPr>
        <p:spPr>
          <a:xfrm>
            <a:off x="3275856" y="3209034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115B09B7-BB01-4F47-885E-7EEC65A480DC}"/>
              </a:ext>
            </a:extLst>
          </p:cNvPr>
          <p:cNvSpPr/>
          <p:nvPr/>
        </p:nvSpPr>
        <p:spPr>
          <a:xfrm>
            <a:off x="3257682" y="3723418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A04BFA7-06BA-45DC-B7E8-2B8467AF7B53}"/>
              </a:ext>
            </a:extLst>
          </p:cNvPr>
          <p:cNvSpPr/>
          <p:nvPr/>
        </p:nvSpPr>
        <p:spPr>
          <a:xfrm>
            <a:off x="2881574" y="4561616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1CB97D2-28C7-469D-AB1E-675165CC5DB1}"/>
              </a:ext>
            </a:extLst>
          </p:cNvPr>
          <p:cNvSpPr/>
          <p:nvPr/>
        </p:nvSpPr>
        <p:spPr>
          <a:xfrm>
            <a:off x="3972842" y="5946678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D378C29-BCD3-4A30-9AC5-E3F0372F46C8}"/>
              </a:ext>
            </a:extLst>
          </p:cNvPr>
          <p:cNvSpPr/>
          <p:nvPr/>
        </p:nvSpPr>
        <p:spPr>
          <a:xfrm>
            <a:off x="4443324" y="3491846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DAAD1DC0-75C7-4D1E-8639-12E7B59E3119}"/>
              </a:ext>
            </a:extLst>
          </p:cNvPr>
          <p:cNvSpPr/>
          <p:nvPr/>
        </p:nvSpPr>
        <p:spPr>
          <a:xfrm>
            <a:off x="4897997" y="4125742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F8406BE-E9FF-41DA-B346-667243A316CC}"/>
              </a:ext>
            </a:extLst>
          </p:cNvPr>
          <p:cNvSpPr/>
          <p:nvPr/>
        </p:nvSpPr>
        <p:spPr>
          <a:xfrm>
            <a:off x="3238805" y="4281983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EFED726-11AC-4FB0-843B-59F4C9E724B9}"/>
              </a:ext>
            </a:extLst>
          </p:cNvPr>
          <p:cNvSpPr/>
          <p:nvPr/>
        </p:nvSpPr>
        <p:spPr>
          <a:xfrm>
            <a:off x="3563878" y="4561616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CAED94A-A969-4D0D-8CF7-3C8AFF29F0FD}"/>
              </a:ext>
            </a:extLst>
          </p:cNvPr>
          <p:cNvSpPr/>
          <p:nvPr/>
        </p:nvSpPr>
        <p:spPr>
          <a:xfrm>
            <a:off x="4623634" y="5578789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D9EEBCF-A22A-4B6C-BC7E-EDE9FDD47143}"/>
              </a:ext>
            </a:extLst>
          </p:cNvPr>
          <p:cNvSpPr/>
          <p:nvPr/>
        </p:nvSpPr>
        <p:spPr>
          <a:xfrm>
            <a:off x="3123456" y="4867117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747FDE0-43F4-40CD-8FAC-87933B61F432}"/>
              </a:ext>
            </a:extLst>
          </p:cNvPr>
          <p:cNvSpPr/>
          <p:nvPr/>
        </p:nvSpPr>
        <p:spPr>
          <a:xfrm>
            <a:off x="3436647" y="4884593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EDD7C6E-C8A6-46F5-A698-830273A61CB2}"/>
              </a:ext>
            </a:extLst>
          </p:cNvPr>
          <p:cNvSpPr/>
          <p:nvPr/>
        </p:nvSpPr>
        <p:spPr>
          <a:xfrm>
            <a:off x="6140053" y="4404507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BF685F07-E8AC-496E-ACE4-78F86FFAEE79}"/>
              </a:ext>
            </a:extLst>
          </p:cNvPr>
          <p:cNvSpPr/>
          <p:nvPr/>
        </p:nvSpPr>
        <p:spPr>
          <a:xfrm>
            <a:off x="2316016" y="4623136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CED9F2A3-C802-433D-8B6A-8E48A1737FBD}"/>
              </a:ext>
            </a:extLst>
          </p:cNvPr>
          <p:cNvSpPr/>
          <p:nvPr/>
        </p:nvSpPr>
        <p:spPr>
          <a:xfrm>
            <a:off x="2694809" y="5393528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E2302D6-F2E6-4EC9-9ABA-7C971FA177CE}"/>
              </a:ext>
            </a:extLst>
          </p:cNvPr>
          <p:cNvSpPr/>
          <p:nvPr/>
        </p:nvSpPr>
        <p:spPr>
          <a:xfrm>
            <a:off x="3963754" y="5387236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70F675E-20EE-4764-A3E4-A0E3222111B1}"/>
              </a:ext>
            </a:extLst>
          </p:cNvPr>
          <p:cNvSpPr/>
          <p:nvPr/>
        </p:nvSpPr>
        <p:spPr>
          <a:xfrm>
            <a:off x="1967763" y="5500487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E38E779-0165-4846-91E2-3C0D6D35FE8B}"/>
              </a:ext>
            </a:extLst>
          </p:cNvPr>
          <p:cNvSpPr/>
          <p:nvPr/>
        </p:nvSpPr>
        <p:spPr>
          <a:xfrm>
            <a:off x="4282536" y="4576997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C9772A0-07D1-468E-AACC-0C22026AE6F4}"/>
              </a:ext>
            </a:extLst>
          </p:cNvPr>
          <p:cNvSpPr/>
          <p:nvPr/>
        </p:nvSpPr>
        <p:spPr>
          <a:xfrm>
            <a:off x="1674067" y="4316241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37484CD-AA59-4CF2-BC9E-219E049F68AB}"/>
              </a:ext>
            </a:extLst>
          </p:cNvPr>
          <p:cNvSpPr/>
          <p:nvPr/>
        </p:nvSpPr>
        <p:spPr>
          <a:xfrm>
            <a:off x="2863370" y="6011516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20987B9-0582-4FD1-94CF-82EC8B14808B}"/>
              </a:ext>
            </a:extLst>
          </p:cNvPr>
          <p:cNvSpPr/>
          <p:nvPr/>
        </p:nvSpPr>
        <p:spPr>
          <a:xfrm>
            <a:off x="1678398" y="4980368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AEAEFB-E643-4CE2-834E-9E7B06222B58}"/>
              </a:ext>
            </a:extLst>
          </p:cNvPr>
          <p:cNvSpPr/>
          <p:nvPr/>
        </p:nvSpPr>
        <p:spPr>
          <a:xfrm>
            <a:off x="3275856" y="4621736"/>
            <a:ext cx="152400" cy="1817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A9ED98-7B62-4EDF-B39D-DB52AE5BC23C}"/>
              </a:ext>
            </a:extLst>
          </p:cNvPr>
          <p:cNvSpPr/>
          <p:nvPr/>
        </p:nvSpPr>
        <p:spPr>
          <a:xfrm>
            <a:off x="2653563" y="4056879"/>
            <a:ext cx="1461193" cy="1336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F58C634B-C9AB-40B7-9D8C-F45A134FB852}"/>
              </a:ext>
            </a:extLst>
          </p:cNvPr>
          <p:cNvSpPr/>
          <p:nvPr/>
        </p:nvSpPr>
        <p:spPr>
          <a:xfrm>
            <a:off x="4943815" y="4883815"/>
            <a:ext cx="226502" cy="22650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A2A3C4-27A4-4A82-B2B4-89EE3DA787E3}"/>
              </a:ext>
            </a:extLst>
          </p:cNvPr>
          <p:cNvSpPr/>
          <p:nvPr/>
        </p:nvSpPr>
        <p:spPr>
          <a:xfrm>
            <a:off x="2089514" y="3549692"/>
            <a:ext cx="2698404" cy="24391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B2CDC1C-F5EF-4564-8DBF-BFAE6480FFF5}"/>
              </a:ext>
            </a:extLst>
          </p:cNvPr>
          <p:cNvSpPr/>
          <p:nvPr/>
        </p:nvSpPr>
        <p:spPr>
          <a:xfrm>
            <a:off x="6140053" y="3992045"/>
            <a:ext cx="226502" cy="2265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11C0B5-C3EF-4F45-A66F-819B82319587}"/>
              </a:ext>
            </a:extLst>
          </p:cNvPr>
          <p:cNvSpPr/>
          <p:nvPr/>
        </p:nvSpPr>
        <p:spPr>
          <a:xfrm>
            <a:off x="6177104" y="3651585"/>
            <a:ext cx="152400" cy="1817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6C990C-4AA8-410E-AF92-5D35A441293C}"/>
              </a:ext>
            </a:extLst>
          </p:cNvPr>
          <p:cNvSpPr txBox="1"/>
          <p:nvPr/>
        </p:nvSpPr>
        <p:spPr>
          <a:xfrm>
            <a:off x="6411296" y="3568971"/>
            <a:ext cx="144290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A5DF2A-23A4-4961-8BF9-CD8609C3AA52}"/>
              </a:ext>
            </a:extLst>
          </p:cNvPr>
          <p:cNvSpPr txBox="1"/>
          <p:nvPr/>
        </p:nvSpPr>
        <p:spPr>
          <a:xfrm>
            <a:off x="6411296" y="3936019"/>
            <a:ext cx="8199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C32935-18B3-42BB-9AF1-0B0FE2819E3B}"/>
              </a:ext>
            </a:extLst>
          </p:cNvPr>
          <p:cNvSpPr txBox="1"/>
          <p:nvPr/>
        </p:nvSpPr>
        <p:spPr>
          <a:xfrm>
            <a:off x="6411296" y="4348481"/>
            <a:ext cx="8199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B2A9C9-7E0F-4145-9128-4D46EA0B9389}"/>
              </a:ext>
            </a:extLst>
          </p:cNvPr>
          <p:cNvSpPr txBox="1"/>
          <p:nvPr/>
        </p:nvSpPr>
        <p:spPr>
          <a:xfrm>
            <a:off x="3523947" y="4256819"/>
            <a:ext cx="519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42A8AE-F33B-4D47-9CEC-29B4007142E9}"/>
              </a:ext>
            </a:extLst>
          </p:cNvPr>
          <p:cNvSpPr txBox="1"/>
          <p:nvPr/>
        </p:nvSpPr>
        <p:spPr>
          <a:xfrm>
            <a:off x="3781773" y="3837016"/>
            <a:ext cx="664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k=10</a:t>
            </a:r>
          </a:p>
        </p:txBody>
      </p:sp>
    </p:spTree>
    <p:extLst>
      <p:ext uri="{BB962C8B-B14F-4D97-AF65-F5344CB8AC3E}">
        <p14:creationId xmlns:p14="http://schemas.microsoft.com/office/powerpoint/2010/main" val="21681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Machine Learning</a:t>
            </a:r>
            <a:br>
              <a:rPr lang="en-US" sz="6000" dirty="0"/>
            </a:br>
            <a:r>
              <a:rPr lang="en-US" sz="4900" dirty="0"/>
              <a:t>(</a:t>
            </a:r>
            <a:r>
              <a:rPr lang="en-US" sz="4900" dirty="0" err="1"/>
              <a:t>SciKitlearn</a:t>
            </a:r>
            <a:r>
              <a:rPr lang="en-US" sz="4900" dirty="0"/>
              <a:t>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KNN (Regressor)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5734"/>
            <a:ext cx="8496944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sklearn.neighbors.KNeighborsRegressor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n_neighbors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5)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neighbors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KNeighborsRegressor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([[1], [2], [3], [4], [5]])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([[3], [5], [7], [9], [11]]) # y = 2x+1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KNeighborsRegressor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n_neighbors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knr.fit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knr.predict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([[13]]) # Test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knr.score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Show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of determination 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8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4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KNN (Classifier)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5734"/>
            <a:ext cx="8496944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sklearn.neighbors.KNeighborsClassifier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n_neighbors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5)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neighbors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eighborsClassifier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([[0,0], [0,1], [1,0], [1,1]])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([0, 1, 1, 1]) # OR operation Problem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KNeighborsClassifier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n_neighbors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knc.fit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knc.predict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([[2,2]]) # Test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knc.predict_proba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2]]) # Show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Proability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class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8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151125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 –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เป็นโมเดลที่เกิดจากการสร้าง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หลายต้นด้วยวิธีที่ต่างกัน จากนั้นนำผลการทำนายของแต่ละต้นมาทำการโหวตาหาคำตอบ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5C87D55-5038-43E1-8AA4-7F3A4CFD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87" y="3512169"/>
            <a:ext cx="5390626" cy="27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Random Forest(Regressor)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24756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sklearn.ensemble.RandomforestRegressor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sklearn.ensemble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RandomforestRegressor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([[1], [2], [3], [4], [5]])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([[3], [5], [7], [9], [11]]) # y = 2x+1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RandomforestRegressor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rfr.fit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rfr.predict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([[13]]) # Test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rfr.score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Show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coefficient of determination 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8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Random Forest(Classifier)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67961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sklearn.ensemble.RandomForestClassifier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sklearn.ensemble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RandomForestClassifier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([[0,0], [0,1], [1,0], [1,1]])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([0, 1, 1, 1]) # OR operation Problem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RandomForestClassifier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(criterion = ‘entropy’)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rfc.fit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Train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rfc.predict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2]]) # Test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rfc.predict_proba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2]]) # Show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Proability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class</a:t>
            </a:r>
          </a:p>
        </p:txBody>
      </p:sp>
    </p:spTree>
    <p:extLst>
      <p:ext uri="{BB962C8B-B14F-4D97-AF65-F5344CB8AC3E}">
        <p14:creationId xmlns:p14="http://schemas.microsoft.com/office/powerpoint/2010/main" val="378259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1957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หมายถึง การเรียนรู้แบบไม่มี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คำตอบ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)สำหรับฝึกสอน แต่จะเป็นการกำหนดกลุ่มของข้อมูลแทน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นั้นหมายความว่าผลลัพธ์ที่ได้จากการเรียนรู้ คือ การที่คอมพิวเตอร์จะทำการนำข้อมูลที่ได้มาทำนายว่าควรจะอยู่ในกลุ่มไหน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10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Unsupervised Learning</a:t>
            </a:r>
            <a:r>
              <a:rPr lang="th-TH" sz="4800" dirty="0"/>
              <a:t> </a:t>
            </a:r>
            <a:r>
              <a:rPr lang="en-US" sz="48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19570"/>
          </a:xfrm>
        </p:spPr>
        <p:txBody>
          <a:bodyPr>
            <a:normAutofit/>
          </a:bodyPr>
          <a:lstStyle/>
          <a:p>
            <a:pPr marL="658368" lvl="1" indent="-4572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Clustering</a:t>
            </a:r>
          </a:p>
          <a:p>
            <a:pPr marL="658368" lvl="1" indent="-4572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 clustering</a:t>
            </a:r>
          </a:p>
          <a:p>
            <a:pPr marL="658368" lvl="1" indent="-4572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DBSCAN (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Density-based spatial clustering of applications with noise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8E5928-C222-47DA-A038-FB51EDFB2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361825"/>
              </p:ext>
            </p:extLst>
          </p:nvPr>
        </p:nvGraphicFramePr>
        <p:xfrm>
          <a:off x="2286000" y="36450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C7DDD0A-8FEB-4F21-9328-1C6669DE7DD3}"/>
              </a:ext>
            </a:extLst>
          </p:cNvPr>
          <p:cNvSpPr/>
          <p:nvPr/>
        </p:nvSpPr>
        <p:spPr>
          <a:xfrm>
            <a:off x="2921296" y="3903778"/>
            <a:ext cx="1008112" cy="72008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1B989-B06D-4B7E-89E4-233901454A91}"/>
              </a:ext>
            </a:extLst>
          </p:cNvPr>
          <p:cNvSpPr/>
          <p:nvPr/>
        </p:nvSpPr>
        <p:spPr>
          <a:xfrm>
            <a:off x="2921296" y="5256766"/>
            <a:ext cx="1008112" cy="720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8A8317-6256-4447-9B26-05265B566496}"/>
              </a:ext>
            </a:extLst>
          </p:cNvPr>
          <p:cNvSpPr/>
          <p:nvPr/>
        </p:nvSpPr>
        <p:spPr>
          <a:xfrm>
            <a:off x="4132875" y="4572845"/>
            <a:ext cx="1008112" cy="72008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69B0F-6A0D-4B31-B778-D1FC5B994BBD}"/>
              </a:ext>
            </a:extLst>
          </p:cNvPr>
          <p:cNvSpPr/>
          <p:nvPr/>
        </p:nvSpPr>
        <p:spPr>
          <a:xfrm>
            <a:off x="5315417" y="5270581"/>
            <a:ext cx="1008112" cy="720080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9448E3-68CB-41F5-9CCB-5B7E1956B07E}"/>
              </a:ext>
            </a:extLst>
          </p:cNvPr>
          <p:cNvSpPr/>
          <p:nvPr/>
        </p:nvSpPr>
        <p:spPr>
          <a:xfrm>
            <a:off x="4492915" y="4155806"/>
            <a:ext cx="288032" cy="21602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0C4E-9AC5-4939-AF87-DB60F7DDDAFF}"/>
              </a:ext>
            </a:extLst>
          </p:cNvPr>
          <p:cNvSpPr/>
          <p:nvPr/>
        </p:nvSpPr>
        <p:spPr>
          <a:xfrm>
            <a:off x="4492915" y="5470428"/>
            <a:ext cx="288032" cy="21602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Clustering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15933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ierarchical Clustering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เป็นวิธีการจัดกลุ่มข้อมูลโยใช้การจับคู่ข้อมูลที่อยู่ใกล้กัน โดยมีการกำหนดจำนวนกลุ่ม จะเกิดจากการตัด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7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Clustering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247562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buNone/>
            </a:pP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sklearn.cluster.AgglomerativeClustering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n_clusters</a:t>
            </a:r>
            <a:r>
              <a:rPr lang="en-US" sz="3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2)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sklearn.cluster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AgglomerativeClustering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 [1, 1], [1, 2], [2, 1], [2, 2], [1.5, 1.5],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[5, 1], [6, 1], [5, 2], [6, 2], [5.5, 1.5],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[1, 5], [2, 5], [1, 6], [2, 6], [1.5, 5.5],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[5, 5], [5, 6], [6, 5], [6, 6], [5.5, 5.5],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[3, 3], [3, 4], [4, 3], [4, 4], [3.5, 3.5],</a:t>
            </a:r>
          </a:p>
          <a:p>
            <a:pPr marL="201168" lvl="1" indent="0"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[3.5, 5.5], [3.5, 1.5] ])</a:t>
            </a:r>
          </a:p>
          <a:p>
            <a:pPr marL="201168" lvl="1" indent="0">
              <a:buNone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AgglomerativeClustering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n_cluster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5)</a:t>
            </a:r>
          </a:p>
          <a:p>
            <a:pPr marL="201168" lvl="1" indent="0">
              <a:buNone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hcc.fit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  <a:p>
            <a:pPr marL="201168" lvl="1" indent="0">
              <a:buNone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hcc.labels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# show class labels of each data</a:t>
            </a:r>
          </a:p>
          <a:p>
            <a:pPr marL="201168" lvl="1" indent="0">
              <a:buNone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hcc.predict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3]])</a:t>
            </a:r>
          </a:p>
          <a:p>
            <a:pPr marL="201168" lvl="1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36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err="1"/>
              <a:t>KMeans</a:t>
            </a:r>
            <a:r>
              <a:rPr lang="en-US" sz="6600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15933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เป็นวิธีการจัดกลุ่มโดยกำหนดค่า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(จำนวนกลุ่ม) ขึ้นมาเพื่อทำการจัดกลุ่มว่าแต่ละสมาชิกควรอยู่ในกลุ่มไหน โดยคำนวณค่าระหว่างจุดที่สมาชิกนั้นอยู่กับแต่ละ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5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1957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การเรียนรู้ของเครื่อง หมายถึง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การที่เครื่องเกิดการเรียนรู้จากสิ่งที่เรานำเข้าไปสอน (ชุดข้อมูลฝึกสอน 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Trainset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แล้วจดจำเอาไว้ด้วยวิธีการต่าง ๆ จากนั้นจึงตอบสนองต่อการประมวลผล และได้ออกมาเป็นผลลัพธ์ต่าง ๆ เช่น ตัวเลข โค้ดโปรแกรม หรือตัวอักษร เป็นต้น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4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 err="1"/>
              <a:t>KMeans</a:t>
            </a:r>
            <a:r>
              <a:rPr lang="en-US" sz="6600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463586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klearn.cluster.KMeans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n_cluster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8)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sklearn.cluster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 [1, 1], [1, 2], [2, 1], [2, 2], [1.5, 1.5],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[5, 1], [6, 1], [5, 2], [6, 2], [5.5, 1.5],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[1, 5], [2, 5], [1, 6], [2, 6], [1.5, 5.5],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[5, 5], [5, 6], [6, 5], [6, 6], [5.5, 5.5],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[3, 3], [3, 4], [4, 3], [4, 4], [3.5, 3.5],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[3.5, 5.5], [3.5, 1.5] ])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n_cluster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5)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kmc.fit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kmc.labels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# show class labels of each data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Kmc.predict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3]])</a:t>
            </a:r>
          </a:p>
          <a:p>
            <a:pPr marL="201168" lvl="1" indent="0">
              <a:buNone/>
            </a:pP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10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15832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DBSCAN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เป็นหนึ่งในวิธีการจัดกลุ่มซึ่งจะมีความแตกต่างกับ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ierarchical Clustering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417982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463586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klearn.cluster.DBSCAN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(eps = 0.5,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5)</a:t>
            </a:r>
          </a:p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sklearn.cluster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DBSCAN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</a:t>
            </a: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 [1, 1], [1, 2], [2, 1], [2, 2], [1.5, 1.5],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[5, 1], [6, 1], [5, 2], [6, 2], [5.5, 1.5],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[1, 5], [2, 5], [1, 6], [2, 6], [1.5, 5.5],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[5, 5], [5, 6], [6, 5], [6, 6], [5.5, 5.5],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[3, 3], [3, 4], [4, 3], [4, 4], [3.5, 3.5],</a:t>
            </a:r>
          </a:p>
          <a:p>
            <a:pPr marL="201168" lvl="1" indent="0">
              <a:buNone/>
            </a:pP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[3.5, 5.5], [3.5, 1.5] ])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DBSCAN(eps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4)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dbc.fit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(x)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dbc.labels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# show class labels of each data</a:t>
            </a:r>
          </a:p>
          <a:p>
            <a:pPr marL="201168" lvl="1" indent="0">
              <a:buNone/>
            </a:pPr>
            <a:r>
              <a:rPr lang="en-US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dbc.fit_predict</a:t>
            </a:r>
            <a:r>
              <a:rPr lang="en-US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([[2, 3]])</a:t>
            </a:r>
          </a:p>
          <a:p>
            <a:pPr marL="201168" lvl="1" indent="0">
              <a:buNone/>
            </a:pPr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Types of Machine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1AB090-CDDB-49A3-8286-F5514EB7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28800"/>
            <a:ext cx="76390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4157F-2890-49C8-B0B6-A3043BCC1FF6}"/>
              </a:ext>
            </a:extLst>
          </p:cNvPr>
          <p:cNvSpPr txBox="1"/>
          <p:nvPr/>
        </p:nvSpPr>
        <p:spPr>
          <a:xfrm>
            <a:off x="752475" y="5665258"/>
            <a:ext cx="7639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800" dirty="0"/>
              <a:t>ภาพจาก </a:t>
            </a:r>
            <a:r>
              <a:rPr lang="en-US" sz="1800" dirty="0"/>
              <a:t>https://data-flair.training/blogs/types-of-machine-learning-algorithms/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ECE6C-54CC-447D-A6E9-51670F329F37}"/>
              </a:ext>
            </a:extLst>
          </p:cNvPr>
          <p:cNvSpPr/>
          <p:nvPr/>
        </p:nvSpPr>
        <p:spPr>
          <a:xfrm>
            <a:off x="1043608" y="2420888"/>
            <a:ext cx="2016224" cy="3096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F9914-9F3C-4E20-98E4-446EA5A7FB86}"/>
              </a:ext>
            </a:extLst>
          </p:cNvPr>
          <p:cNvSpPr/>
          <p:nvPr/>
        </p:nvSpPr>
        <p:spPr>
          <a:xfrm>
            <a:off x="3709454" y="4509120"/>
            <a:ext cx="2016224" cy="1120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1957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หมายถึง การเรียนรู้แบบมี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คำตอบ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)สำหรับฝึกสอน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นั้นหมายความว่าผลลัพธ์ที่ได้จากการเรียนรู้ คือ คอมพิวเตอร์สามารถแก้โจทย์ปัญหาที่เราต้องการออกมาเป็นคำตอบได้โดยตรงเลย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โดยแบ่งปัญหาออกเป็นปัญหาหลัก ๆ ได้สองอย่างคือ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(ตอบเป็นตัวเลข หรือผลลัพธ์)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(ตอบเป็นหมวดหมู่ ใช้ในการจำแนก)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3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Regression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1957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หมายถึง วิธีการแก้ปัญหาที่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ของคำตอบมีความต่อเนื่องกัน เช่นการทำนายราคาหุ้น การทำนายอุณหภูมิ เป็นต้น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2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Regression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319570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ทั้งหมดจะอยู่ภายใต้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ของตัว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เอง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sklearn.metrics.mean_absolute_error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# MAE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sklearn.metrics.mean_squared_error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# MSE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sklearn.metrics.r2_score(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#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4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true with predict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model_name.score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 y) #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400" baseline="30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model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model_name.coef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# Coefficient of each features</a:t>
            </a:r>
          </a:p>
        </p:txBody>
      </p:sp>
    </p:spTree>
    <p:extLst>
      <p:ext uri="{BB962C8B-B14F-4D97-AF65-F5344CB8AC3E}">
        <p14:creationId xmlns:p14="http://schemas.microsoft.com/office/powerpoint/2010/main" val="139050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Classification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15832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หมายถึง วิธีการแก้ปัญหาที่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ของคำตอบที่เป็นหมวดหมู่ ข้อมูลไม่มีความต่อเนื่องกัน เช่น การจำแนกภาพดอกไม้ การตัดสินใจที่จะจัดงาน เป็นต้น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 fontScale="92500"/>
          </a:bodyPr>
          <a:lstStyle/>
          <a:p>
            <a:pPr marL="201168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ทั้งหมดจะอยู่ภายใต้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ของตัว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เอง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sklearn.metrics.confusion_matrix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# Confusion Matrix</a:t>
            </a:r>
          </a:p>
          <a:p>
            <a:pPr marL="201168" lvl="1" indent="0">
              <a:buNone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sklearn.metrics.accuracy_score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# Accuracy</a:t>
            </a:r>
          </a:p>
          <a:p>
            <a:pPr marL="201168" lvl="1" indent="0">
              <a:buNone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sklearn.metrics.precision_score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average = ‘binary’) # Precision</a:t>
            </a:r>
          </a:p>
          <a:p>
            <a:pPr marL="201168" lvl="1" indent="0">
              <a:buNone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sklearn.metrics.recall_score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average = ‘binary’) # Recall</a:t>
            </a:r>
          </a:p>
          <a:p>
            <a:pPr marL="201168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sklearn.metrics.f1_score(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y_true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y_pred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average = ‘binary’) # F1-Score</a:t>
            </a:r>
          </a:p>
          <a:p>
            <a:pPr marL="201168" lvl="1" indent="0">
              <a:buNone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sklearn.metrics.classification_report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model_name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# report all classification metrics</a:t>
            </a:r>
            <a:endParaRPr lang="th-TH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2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5047</TotalTime>
  <Words>2382</Words>
  <Application>Microsoft Office PowerPoint</Application>
  <PresentationFormat>On-screen Show (4:3)</PresentationFormat>
  <Paragraphs>215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Cambria Math</vt:lpstr>
      <vt:lpstr>Comic Sans MS</vt:lpstr>
      <vt:lpstr>Corbel</vt:lpstr>
      <vt:lpstr>Tahoma</vt:lpstr>
      <vt:lpstr>Times New Roman</vt:lpstr>
      <vt:lpstr>Wingdings</vt:lpstr>
      <vt:lpstr>Wingdings 2</vt:lpstr>
      <vt:lpstr>Wingdings 3</vt:lpstr>
      <vt:lpstr>Module</vt:lpstr>
      <vt:lpstr>Python  Programming: 12</vt:lpstr>
      <vt:lpstr>Machine Learning (SciKitlearn)</vt:lpstr>
      <vt:lpstr>Machine Learning</vt:lpstr>
      <vt:lpstr>Types of Machine Learning</vt:lpstr>
      <vt:lpstr>Supervised Learning</vt:lpstr>
      <vt:lpstr>Regression Techniques</vt:lpstr>
      <vt:lpstr>Regression Metrics</vt:lpstr>
      <vt:lpstr>Classification Techniques</vt:lpstr>
      <vt:lpstr>Classification Metrics</vt:lpstr>
      <vt:lpstr>Classification Metrics</vt:lpstr>
      <vt:lpstr>Supervised Learning Model</vt:lpstr>
      <vt:lpstr>Linear Regression</vt:lpstr>
      <vt:lpstr>Linear Regression</vt:lpstr>
      <vt:lpstr>Decision Tree</vt:lpstr>
      <vt:lpstr>Decision Tree (Regressor)</vt:lpstr>
      <vt:lpstr>Decision Tree (Classifier)</vt:lpstr>
      <vt:lpstr>Naïve Bayes</vt:lpstr>
      <vt:lpstr>Naïve Bayes</vt:lpstr>
      <vt:lpstr>K Nearest Neighbors (KNN)</vt:lpstr>
      <vt:lpstr>KNN (Regressor)</vt:lpstr>
      <vt:lpstr>KNN (Classifier)</vt:lpstr>
      <vt:lpstr>Random Forest</vt:lpstr>
      <vt:lpstr>Random Forest(Regressor)</vt:lpstr>
      <vt:lpstr>Random Forest(Classifier)</vt:lpstr>
      <vt:lpstr>Unsupervised Learning</vt:lpstr>
      <vt:lpstr>Unsupervised Learning Model</vt:lpstr>
      <vt:lpstr>Hierarchical Clustering</vt:lpstr>
      <vt:lpstr>Hierarchical Clustering</vt:lpstr>
      <vt:lpstr>KMeans Clustering</vt:lpstr>
      <vt:lpstr>KMeans Clustering</vt:lpstr>
      <vt:lpstr>DBSCAN</vt:lpstr>
      <vt:lpstr>DBSCAN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NATTADET VIJARANAKUL</cp:lastModifiedBy>
  <cp:revision>175</cp:revision>
  <dcterms:created xsi:type="dcterms:W3CDTF">2021-01-28T14:27:34Z</dcterms:created>
  <dcterms:modified xsi:type="dcterms:W3CDTF">2021-04-22T09:35:56Z</dcterms:modified>
</cp:coreProperties>
</file>