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a9031a2fd7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a9031a2fd7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a9031a2fd7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a9031a2fd7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a9031a2fd7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a9031a2fd7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a9031a2fd7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a9031a2fd7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a9031a2fd7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a9031a2fd7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a9031a2fd7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a9031a2fd7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9031a2fd7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9031a2fd7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9031a2fd7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9031a2fd7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a9031a2fd7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a9031a2fd7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a9031a2fd7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a9031a2fd7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p628W_TGSNlhR_nymgO5W1uGwMxKUK96/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9.jpg"/><Relationship Id="rId5" Type="http://schemas.openxmlformats.org/officeDocument/2006/relationships/image" Target="../media/image7.jpg"/><Relationship Id="rId6"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1562300"/>
            <a:ext cx="7801500" cy="1730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Final</a:t>
            </a:r>
            <a:r>
              <a:rPr b="0" lang="en" sz="4800">
                <a:latin typeface="Oswald"/>
                <a:ea typeface="Oswald"/>
                <a:cs typeface="Oswald"/>
                <a:sym typeface="Oswald"/>
              </a:rPr>
              <a:t> Presentation </a:t>
            </a:r>
            <a:endParaRPr b="0" sz="4800">
              <a:latin typeface="Oswald"/>
              <a:ea typeface="Oswald"/>
              <a:cs typeface="Oswald"/>
              <a:sym typeface="Oswald"/>
            </a:endParaRPr>
          </a:p>
          <a:p>
            <a:pPr indent="0" lvl="0" marL="0" rtl="0" algn="ctr">
              <a:spcBef>
                <a:spcPts val="0"/>
              </a:spcBef>
              <a:spcAft>
                <a:spcPts val="0"/>
              </a:spcAft>
              <a:buNone/>
            </a:pPr>
            <a:r>
              <a:rPr b="0" lang="en" sz="4800">
                <a:latin typeface="Oswald"/>
                <a:ea typeface="Oswald"/>
                <a:cs typeface="Oswald"/>
                <a:sym typeface="Oswald"/>
              </a:rPr>
              <a:t>Group #6</a:t>
            </a:r>
            <a:endParaRPr b="0" sz="4800">
              <a:latin typeface="Oswald"/>
              <a:ea typeface="Oswald"/>
              <a:cs typeface="Oswald"/>
              <a:sym typeface="Oswald"/>
            </a:endParaRPr>
          </a:p>
          <a:p>
            <a:pPr indent="0" lvl="0" marL="0" rtl="0" algn="ctr">
              <a:spcBef>
                <a:spcPts val="0"/>
              </a:spcBef>
              <a:spcAft>
                <a:spcPts val="0"/>
              </a:spcAft>
              <a:buNone/>
            </a:pPr>
            <a:r>
              <a:rPr b="0" lang="en" sz="4800">
                <a:latin typeface="Oswald"/>
                <a:ea typeface="Oswald"/>
                <a:cs typeface="Oswald"/>
                <a:sym typeface="Oswald"/>
              </a:rPr>
              <a:t>High-Bitrate Voice Recorder</a:t>
            </a:r>
            <a:endParaRPr b="0" sz="4800">
              <a:latin typeface="Oswald"/>
              <a:ea typeface="Oswald"/>
              <a:cs typeface="Oswald"/>
              <a:sym typeface="Oswald"/>
            </a:endParaRPr>
          </a:p>
          <a:p>
            <a:pPr indent="0" lvl="0" marL="0" rtl="0" algn="ctr">
              <a:spcBef>
                <a:spcPts val="0"/>
              </a:spcBef>
              <a:spcAft>
                <a:spcPts val="0"/>
              </a:spcAft>
              <a:buNone/>
            </a:pPr>
            <a:r>
              <a:t/>
            </a:r>
            <a:endParaRPr/>
          </a:p>
        </p:txBody>
      </p:sp>
      <p:sp>
        <p:nvSpPr>
          <p:cNvPr id="60" name="Google Shape;60;p13"/>
          <p:cNvSpPr txBox="1"/>
          <p:nvPr>
            <p:ph idx="1" type="subTitle"/>
          </p:nvPr>
        </p:nvSpPr>
        <p:spPr>
          <a:xfrm>
            <a:off x="671250" y="3533451"/>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By </a:t>
            </a:r>
            <a:r>
              <a:rPr lang="en"/>
              <a:t>Benjamin Hoang, Angelica Olmedo, Jeremy Magana, Jarrett Koran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Ultimately, we are not quite there yet with what we want to be implemented but we are quite close to implementing all of the android concepts and are confident in meeting the deadline of December 15th.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3" title="580C88FB-6BE7-4A5F-97F1-FEF2B941CB52.mov">
            <a:hlinkClick r:id="rId3"/>
          </p:cNvPr>
          <p:cNvPicPr preferRelativeResize="0"/>
          <p:nvPr/>
        </p:nvPicPr>
        <p:blipFill>
          <a:blip r:embed="rId4">
            <a:alphaModFix/>
          </a:blip>
          <a:stretch>
            <a:fillRect/>
          </a:stretch>
        </p:blipFill>
        <p:spPr>
          <a:xfrm>
            <a:off x="246525" y="1017725"/>
            <a:ext cx="8585776" cy="3933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 Description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High bitrate voice recorder with many other features to compliment the app.</a:t>
            </a:r>
            <a:endParaRPr/>
          </a:p>
          <a:p>
            <a:pPr indent="-317500" lvl="1" marL="914400" rtl="0" algn="l">
              <a:spcBef>
                <a:spcPts val="0"/>
              </a:spcBef>
              <a:spcAft>
                <a:spcPts val="0"/>
              </a:spcAft>
              <a:buSzPts val="1400"/>
              <a:buChar char="○"/>
            </a:pPr>
            <a:r>
              <a:rPr lang="en"/>
              <a:t>Ability to record and save audio from the phone emulation.</a:t>
            </a:r>
            <a:endParaRPr/>
          </a:p>
          <a:p>
            <a:pPr indent="-317500" lvl="1" marL="914400" rtl="0" algn="l">
              <a:spcBef>
                <a:spcPts val="0"/>
              </a:spcBef>
              <a:spcAft>
                <a:spcPts val="0"/>
              </a:spcAft>
              <a:buSzPts val="1400"/>
              <a:buChar char="○"/>
            </a:pPr>
            <a:r>
              <a:rPr lang="en"/>
              <a:t>Login feature with FireBase when the app is opened so user has to log in to access.</a:t>
            </a:r>
            <a:endParaRPr/>
          </a:p>
          <a:p>
            <a:pPr indent="-317500" lvl="1" marL="914400" rtl="0" algn="l">
              <a:spcBef>
                <a:spcPts val="0"/>
              </a:spcBef>
              <a:spcAft>
                <a:spcPts val="0"/>
              </a:spcAft>
              <a:buSzPts val="1400"/>
              <a:buChar char="○"/>
            </a:pPr>
            <a:r>
              <a:rPr lang="en"/>
              <a:t>Small permissions that ask the user to access the microphone</a:t>
            </a:r>
            <a:endParaRPr/>
          </a:p>
          <a:p>
            <a:pPr indent="-317500" lvl="1" marL="914400" rtl="0" algn="l">
              <a:spcBef>
                <a:spcPts val="0"/>
              </a:spcBef>
              <a:spcAft>
                <a:spcPts val="0"/>
              </a:spcAft>
              <a:buSzPts val="1400"/>
              <a:buChar char="○"/>
            </a:pPr>
            <a:r>
              <a:rPr lang="en"/>
              <a:t>Notifications for when recording finishes</a:t>
            </a:r>
            <a:endParaRPr/>
          </a:p>
          <a:p>
            <a:pPr indent="-317500" lvl="1" marL="914400" rtl="0" algn="l">
              <a:spcBef>
                <a:spcPts val="0"/>
              </a:spcBef>
              <a:spcAft>
                <a:spcPts val="0"/>
              </a:spcAft>
              <a:buSzPts val="1400"/>
              <a:buChar char="○"/>
            </a:pPr>
            <a:r>
              <a:rPr lang="en"/>
              <a:t>BottomNavigation using fragments.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311700" y="98462"/>
            <a:ext cx="2599950" cy="4946575"/>
          </a:xfrm>
          <a:prstGeom prst="rect">
            <a:avLst/>
          </a:prstGeom>
          <a:noFill/>
          <a:ln>
            <a:noFill/>
          </a:ln>
        </p:spPr>
      </p:pic>
      <p:pic>
        <p:nvPicPr>
          <p:cNvPr id="72" name="Google Shape;72;p15"/>
          <p:cNvPicPr preferRelativeResize="0"/>
          <p:nvPr/>
        </p:nvPicPr>
        <p:blipFill>
          <a:blip r:embed="rId4">
            <a:alphaModFix/>
          </a:blip>
          <a:stretch>
            <a:fillRect/>
          </a:stretch>
        </p:blipFill>
        <p:spPr>
          <a:xfrm>
            <a:off x="2911650" y="98450"/>
            <a:ext cx="2599950" cy="4948324"/>
          </a:xfrm>
          <a:prstGeom prst="rect">
            <a:avLst/>
          </a:prstGeom>
          <a:noFill/>
          <a:ln>
            <a:noFill/>
          </a:ln>
        </p:spPr>
      </p:pic>
      <p:pic>
        <p:nvPicPr>
          <p:cNvPr id="73" name="Google Shape;73;p15"/>
          <p:cNvPicPr preferRelativeResize="0"/>
          <p:nvPr/>
        </p:nvPicPr>
        <p:blipFill>
          <a:blip r:embed="rId5">
            <a:alphaModFix/>
          </a:blip>
          <a:stretch>
            <a:fillRect/>
          </a:stretch>
        </p:blipFill>
        <p:spPr>
          <a:xfrm>
            <a:off x="5511600" y="98450"/>
            <a:ext cx="2599950" cy="4946575"/>
          </a:xfrm>
          <a:prstGeom prst="rect">
            <a:avLst/>
          </a:prstGeom>
          <a:noFill/>
          <a:ln>
            <a:noFill/>
          </a:ln>
        </p:spPr>
      </p:pic>
      <p:pic>
        <p:nvPicPr>
          <p:cNvPr id="74" name="Google Shape;74;p15"/>
          <p:cNvPicPr preferRelativeResize="0"/>
          <p:nvPr/>
        </p:nvPicPr>
        <p:blipFill>
          <a:blip r:embed="rId6">
            <a:alphaModFix/>
          </a:blip>
          <a:stretch>
            <a:fillRect/>
          </a:stretch>
        </p:blipFill>
        <p:spPr>
          <a:xfrm>
            <a:off x="6855950" y="3619375"/>
            <a:ext cx="2161350" cy="72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and Innovation</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Trying to fit in 10 different concepts proved to be challenging because we had to come up with different ways for the concepts to fit within the app.</a:t>
            </a:r>
            <a:endParaRPr/>
          </a:p>
          <a:p>
            <a:pPr indent="-342900" lvl="0" marL="457200" rtl="0" algn="l">
              <a:spcBef>
                <a:spcPts val="0"/>
              </a:spcBef>
              <a:spcAft>
                <a:spcPts val="0"/>
              </a:spcAft>
              <a:buSzPts val="1800"/>
              <a:buChar char="●"/>
            </a:pPr>
            <a:r>
              <a:rPr lang="en"/>
              <a:t>Innovated the LiveData and login feature so that we can add more concepts.</a:t>
            </a:r>
            <a:endParaRPr/>
          </a:p>
          <a:p>
            <a:pPr indent="-342900" lvl="0" marL="457200" rtl="0" algn="l">
              <a:spcBef>
                <a:spcPts val="0"/>
              </a:spcBef>
              <a:spcAft>
                <a:spcPts val="0"/>
              </a:spcAft>
              <a:buSzPts val="1800"/>
              <a:buChar char="●"/>
            </a:pPr>
            <a:r>
              <a:rPr lang="en"/>
              <a:t>Challenge with balancing the software engineering process alongside with other projects from other courses.</a:t>
            </a:r>
            <a:endParaRPr/>
          </a:p>
          <a:p>
            <a:pPr indent="-342900" lvl="0" marL="457200" rtl="0" algn="l">
              <a:spcBef>
                <a:spcPts val="0"/>
              </a:spcBef>
              <a:spcAft>
                <a:spcPts val="0"/>
              </a:spcAft>
              <a:buSzPts val="1800"/>
              <a:buChar char="●"/>
            </a:pPr>
            <a:r>
              <a:rPr lang="en"/>
              <a:t>Still have to implement a few features of the app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what we want to implement by December 15th.</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Finish up with our settings fragment so that user may have a choice between formats such as light mode and dark mode.</a:t>
            </a:r>
            <a:endParaRPr/>
          </a:p>
          <a:p>
            <a:pPr indent="-342900" lvl="0" marL="457200" rtl="0" algn="l">
              <a:spcBef>
                <a:spcPts val="0"/>
              </a:spcBef>
              <a:spcAft>
                <a:spcPts val="0"/>
              </a:spcAft>
              <a:buSzPts val="1800"/>
              <a:buChar char="●"/>
            </a:pPr>
            <a:r>
              <a:rPr lang="en"/>
              <a:t>Have more unit tests.</a:t>
            </a:r>
            <a:endParaRPr/>
          </a:p>
          <a:p>
            <a:pPr indent="-342900" lvl="0" marL="457200" rtl="0" algn="l">
              <a:spcBef>
                <a:spcPts val="0"/>
              </a:spcBef>
              <a:spcAft>
                <a:spcPts val="0"/>
              </a:spcAft>
              <a:buSzPts val="1800"/>
              <a:buChar char="●"/>
            </a:pPr>
            <a:r>
              <a:rPr lang="en"/>
              <a:t>Room database to store audio data</a:t>
            </a:r>
            <a:endParaRPr/>
          </a:p>
          <a:p>
            <a:pPr indent="-342900" lvl="0" marL="457200" rtl="0" algn="l">
              <a:spcBef>
                <a:spcPts val="0"/>
              </a:spcBef>
              <a:spcAft>
                <a:spcPts val="0"/>
              </a:spcAft>
              <a:buSzPts val="1800"/>
              <a:buChar char="●"/>
            </a:pPr>
            <a:r>
              <a:rPr lang="en"/>
              <a:t>LiveData number when recording</a:t>
            </a:r>
            <a:endParaRPr/>
          </a:p>
          <a:p>
            <a:pPr indent="-342900" lvl="0" marL="457200" rtl="0" algn="l">
              <a:spcBef>
                <a:spcPts val="0"/>
              </a:spcBef>
              <a:spcAft>
                <a:spcPts val="0"/>
              </a:spcAft>
              <a:buSzPts val="1800"/>
              <a:buChar char="●"/>
            </a:pPr>
            <a:r>
              <a:rPr lang="en"/>
              <a:t>MVVM design pattern</a:t>
            </a:r>
            <a:endParaRPr/>
          </a:p>
        </p:txBody>
      </p:sp>
      <p:pic>
        <p:nvPicPr>
          <p:cNvPr id="87" name="Google Shape;87;p17"/>
          <p:cNvPicPr preferRelativeResize="0"/>
          <p:nvPr/>
        </p:nvPicPr>
        <p:blipFill>
          <a:blip r:embed="rId3">
            <a:alphaModFix/>
          </a:blip>
          <a:stretch>
            <a:fillRect/>
          </a:stretch>
        </p:blipFill>
        <p:spPr>
          <a:xfrm>
            <a:off x="5058600" y="2216650"/>
            <a:ext cx="1847600" cy="2926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of android concepts</a:t>
            </a:r>
            <a:endParaRPr/>
          </a:p>
          <a:p>
            <a:pPr indent="0" lvl="0" marL="0" rtl="0" algn="l">
              <a:spcBef>
                <a:spcPts val="0"/>
              </a:spcBef>
              <a:spcAft>
                <a:spcPts val="0"/>
              </a:spcAft>
              <a:buNone/>
            </a:pPr>
            <a:r>
              <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Login page: contains Firebase</a:t>
            </a:r>
            <a:endParaRPr sz="2300"/>
          </a:p>
          <a:p>
            <a:pPr indent="-374650" lvl="0" marL="457200" rtl="0" algn="l">
              <a:spcBef>
                <a:spcPts val="0"/>
              </a:spcBef>
              <a:spcAft>
                <a:spcPts val="0"/>
              </a:spcAft>
              <a:buSzPts val="2300"/>
              <a:buChar char="●"/>
            </a:pPr>
            <a:r>
              <a:rPr lang="en" sz="2300"/>
              <a:t>Recording: contains Live Data, notifications, and permissions</a:t>
            </a:r>
            <a:endParaRPr sz="2300"/>
          </a:p>
          <a:p>
            <a:pPr indent="-349250" lvl="1" marL="914400" rtl="0" algn="l">
              <a:spcBef>
                <a:spcPts val="0"/>
              </a:spcBef>
              <a:spcAft>
                <a:spcPts val="0"/>
              </a:spcAft>
              <a:buSzPts val="1900"/>
              <a:buChar char="○"/>
            </a:pPr>
            <a:r>
              <a:rPr lang="en" sz="1900"/>
              <a:t>The notification in the previous slides tells the user the audio was saved with the filename using a toast message.</a:t>
            </a:r>
            <a:endParaRPr sz="1900"/>
          </a:p>
          <a:p>
            <a:pPr indent="-374650" lvl="0" marL="457200" rtl="0" algn="l">
              <a:spcBef>
                <a:spcPts val="0"/>
              </a:spcBef>
              <a:spcAft>
                <a:spcPts val="0"/>
              </a:spcAft>
              <a:buSzPts val="2300"/>
              <a:buChar char="●"/>
            </a:pPr>
            <a:r>
              <a:rPr lang="en" sz="2300"/>
              <a:t>List of recording: contains RecyclerView and Room</a:t>
            </a:r>
            <a:endParaRPr sz="2300"/>
          </a:p>
          <a:p>
            <a:pPr indent="-374650" lvl="0" marL="457200" rtl="0" algn="l">
              <a:spcBef>
                <a:spcPts val="0"/>
              </a:spcBef>
              <a:spcAft>
                <a:spcPts val="0"/>
              </a:spcAft>
              <a:buSzPts val="2300"/>
              <a:buChar char="●"/>
            </a:pPr>
            <a:r>
              <a:rPr lang="en" sz="2300"/>
              <a:t>Main Activity: contains Navigation between Fragments</a:t>
            </a:r>
            <a:endParaRPr sz="2300"/>
          </a:p>
          <a:p>
            <a:pPr indent="-374650" lvl="0" marL="457200" rtl="0" algn="l">
              <a:spcBef>
                <a:spcPts val="0"/>
              </a:spcBef>
              <a:spcAft>
                <a:spcPts val="0"/>
              </a:spcAft>
              <a:buSzPts val="2300"/>
              <a:buChar char="●"/>
            </a:pPr>
            <a:r>
              <a:rPr lang="en" sz="2300"/>
              <a:t>In addition we are using MVVM and unit test cases  to make sure everything is </a:t>
            </a:r>
            <a:r>
              <a:rPr lang="en" sz="2300"/>
              <a:t>performing</a:t>
            </a:r>
            <a:r>
              <a:rPr lang="en" sz="2300"/>
              <a:t> as it should.</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Room Database</a:t>
            </a:r>
            <a:endParaRPr/>
          </a:p>
        </p:txBody>
      </p:sp>
      <p:sp>
        <p:nvSpPr>
          <p:cNvPr id="99" name="Google Shape;99;p19"/>
          <p:cNvSpPr txBox="1"/>
          <p:nvPr>
            <p:ph idx="1" type="body"/>
          </p:nvPr>
        </p:nvSpPr>
        <p:spPr>
          <a:xfrm>
            <a:off x="311700" y="1137725"/>
            <a:ext cx="4389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Room DB will be used to store audio recordings</a:t>
            </a:r>
            <a:endParaRPr/>
          </a:p>
          <a:p>
            <a:pPr indent="-342900" lvl="0" marL="457200" rtl="0" algn="l">
              <a:spcBef>
                <a:spcPts val="0"/>
              </a:spcBef>
              <a:spcAft>
                <a:spcPts val="0"/>
              </a:spcAft>
              <a:buSzPts val="1800"/>
              <a:buChar char="●"/>
            </a:pPr>
            <a:r>
              <a:rPr lang="en"/>
              <a:t>Room uses SQLite</a:t>
            </a:r>
            <a:endParaRPr/>
          </a:p>
          <a:p>
            <a:pPr indent="-342900" lvl="0" marL="457200" rtl="0" algn="l">
              <a:spcBef>
                <a:spcPts val="0"/>
              </a:spcBef>
              <a:spcAft>
                <a:spcPts val="0"/>
              </a:spcAft>
              <a:buSzPts val="1800"/>
              <a:buChar char="●"/>
            </a:pPr>
            <a:r>
              <a:rPr lang="en"/>
              <a:t>Makes handling CRUD very easy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5709075" y="1033800"/>
            <a:ext cx="3075900" cy="307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MVVM Design Pattern</a:t>
            </a:r>
            <a:endParaRPr/>
          </a:p>
        </p:txBody>
      </p:sp>
      <p:sp>
        <p:nvSpPr>
          <p:cNvPr id="106" name="Google Shape;106;p20"/>
          <p:cNvSpPr txBox="1"/>
          <p:nvPr>
            <p:ph idx="1" type="body"/>
          </p:nvPr>
        </p:nvSpPr>
        <p:spPr>
          <a:xfrm>
            <a:off x="311700" y="1388625"/>
            <a:ext cx="4566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will be </a:t>
            </a:r>
            <a:r>
              <a:rPr lang="en"/>
              <a:t>using</a:t>
            </a:r>
            <a:r>
              <a:rPr lang="en"/>
              <a:t> an MVVM design pattern</a:t>
            </a:r>
            <a:endParaRPr/>
          </a:p>
          <a:p>
            <a:pPr indent="-342900" lvl="0" marL="457200" rtl="0" algn="l">
              <a:spcBef>
                <a:spcPts val="0"/>
              </a:spcBef>
              <a:spcAft>
                <a:spcPts val="0"/>
              </a:spcAft>
              <a:buSzPts val="1800"/>
              <a:buChar char="●"/>
            </a:pPr>
            <a:r>
              <a:rPr lang="en"/>
              <a:t>ViewModel handles the front end inputs and interactions</a:t>
            </a:r>
            <a:endParaRPr/>
          </a:p>
          <a:p>
            <a:pPr indent="-342900" lvl="0" marL="457200" rtl="0" algn="l">
              <a:spcBef>
                <a:spcPts val="0"/>
              </a:spcBef>
              <a:spcAft>
                <a:spcPts val="0"/>
              </a:spcAft>
              <a:buSzPts val="1800"/>
              <a:buChar char="●"/>
            </a:pPr>
            <a:r>
              <a:rPr lang="en"/>
              <a:t>Model handles backend calculations and events</a:t>
            </a:r>
            <a:endParaRPr/>
          </a:p>
          <a:p>
            <a:pPr indent="-342900" lvl="0" marL="457200" rtl="0" algn="l">
              <a:spcBef>
                <a:spcPts val="0"/>
              </a:spcBef>
              <a:spcAft>
                <a:spcPts val="0"/>
              </a:spcAft>
              <a:buSzPts val="1800"/>
              <a:buChar char="●"/>
            </a:pPr>
            <a:r>
              <a:rPr lang="en"/>
              <a:t>ViewModel and Model are handled in separate packages and communicate with each other</a:t>
            </a:r>
            <a:endParaRPr/>
          </a:p>
        </p:txBody>
      </p:sp>
      <p:pic>
        <p:nvPicPr>
          <p:cNvPr id="107" name="Google Shape;107;p20"/>
          <p:cNvPicPr preferRelativeResize="0"/>
          <p:nvPr/>
        </p:nvPicPr>
        <p:blipFill>
          <a:blip r:embed="rId3">
            <a:alphaModFix/>
          </a:blip>
          <a:stretch>
            <a:fillRect/>
          </a:stretch>
        </p:blipFill>
        <p:spPr>
          <a:xfrm>
            <a:off x="5074375" y="1645400"/>
            <a:ext cx="3961499" cy="24305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Uploading to Google Play</a:t>
            </a:r>
            <a:endParaRPr/>
          </a:p>
        </p:txBody>
      </p:sp>
      <p:sp>
        <p:nvSpPr>
          <p:cNvPr id="113" name="Google Shape;113;p21"/>
          <p:cNvSpPr txBox="1"/>
          <p:nvPr>
            <p:ph idx="1" type="body"/>
          </p:nvPr>
        </p:nvSpPr>
        <p:spPr>
          <a:xfrm>
            <a:off x="311700" y="1152475"/>
            <a:ext cx="5865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application will be uploaded to the Google Play Store</a:t>
            </a:r>
            <a:endParaRPr/>
          </a:p>
          <a:p>
            <a:pPr indent="-342900" lvl="0" marL="457200" rtl="0" algn="l">
              <a:spcBef>
                <a:spcPts val="0"/>
              </a:spcBef>
              <a:spcAft>
                <a:spcPts val="0"/>
              </a:spcAft>
              <a:buSzPts val="1800"/>
              <a:buChar char="●"/>
            </a:pPr>
            <a:r>
              <a:rPr lang="en"/>
              <a:t>We plan to use Google Play Console to upload the application</a:t>
            </a:r>
            <a:endParaRPr/>
          </a:p>
          <a:p>
            <a:pPr indent="-342900" lvl="0" marL="457200" rtl="0" algn="l">
              <a:spcBef>
                <a:spcPts val="0"/>
              </a:spcBef>
              <a:spcAft>
                <a:spcPts val="0"/>
              </a:spcAft>
              <a:buSzPts val="1800"/>
              <a:buChar char="●"/>
            </a:pPr>
            <a:r>
              <a:rPr lang="en"/>
              <a:t>One time charge of $25 to create a Google Developer account</a:t>
            </a:r>
            <a:endParaRPr/>
          </a:p>
          <a:p>
            <a:pPr indent="-342900" lvl="0" marL="457200" rtl="0" algn="l">
              <a:spcBef>
                <a:spcPts val="0"/>
              </a:spcBef>
              <a:spcAft>
                <a:spcPts val="0"/>
              </a:spcAft>
              <a:buSzPts val="1800"/>
              <a:buChar char="●"/>
            </a:pPr>
            <a:r>
              <a:rPr lang="en"/>
              <a:t>Once this account has been created, the owner can publish unlimited apps to the Google Play Store</a:t>
            </a:r>
            <a:endParaRPr/>
          </a:p>
        </p:txBody>
      </p:sp>
      <p:pic>
        <p:nvPicPr>
          <p:cNvPr id="114" name="Google Shape;114;p21"/>
          <p:cNvPicPr preferRelativeResize="0"/>
          <p:nvPr/>
        </p:nvPicPr>
        <p:blipFill>
          <a:blip r:embed="rId3">
            <a:alphaModFix/>
          </a:blip>
          <a:stretch>
            <a:fillRect/>
          </a:stretch>
        </p:blipFill>
        <p:spPr>
          <a:xfrm>
            <a:off x="6284850" y="1649775"/>
            <a:ext cx="2662500" cy="177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