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1"/>
  </p:notesMasterIdLst>
  <p:handoutMasterIdLst>
    <p:handoutMasterId r:id="rId22"/>
  </p:handoutMasterIdLst>
  <p:sldIdLst>
    <p:sldId id="256" r:id="rId2"/>
    <p:sldId id="879" r:id="rId3"/>
    <p:sldId id="1003" r:id="rId4"/>
    <p:sldId id="1000" r:id="rId5"/>
    <p:sldId id="1004" r:id="rId6"/>
    <p:sldId id="1020" r:id="rId7"/>
    <p:sldId id="1021" r:id="rId8"/>
    <p:sldId id="1022" r:id="rId9"/>
    <p:sldId id="1025" r:id="rId10"/>
    <p:sldId id="1024" r:id="rId11"/>
    <p:sldId id="1005" r:id="rId12"/>
    <p:sldId id="1006" r:id="rId13"/>
    <p:sldId id="1007" r:id="rId14"/>
    <p:sldId id="1008" r:id="rId15"/>
    <p:sldId id="1009" r:id="rId16"/>
    <p:sldId id="1016" r:id="rId17"/>
    <p:sldId id="1017" r:id="rId18"/>
    <p:sldId id="1018" r:id="rId19"/>
    <p:sldId id="1019" r:id="rId20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Murphey" initials="M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75956" autoAdjust="0"/>
  </p:normalViewPr>
  <p:slideViewPr>
    <p:cSldViewPr>
      <p:cViewPr varScale="1">
        <p:scale>
          <a:sx n="59" d="100"/>
          <a:sy n="59" d="100"/>
        </p:scale>
        <p:origin x="1272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50" y="-11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7"/>
          <p:cNvSpPr>
            <a:spLocks noGrp="1"/>
          </p:cNvSpPr>
          <p:nvPr>
            <p:ph type="dt" sz="quarter" idx="1"/>
          </p:nvPr>
        </p:nvSpPr>
        <p:spPr>
          <a:xfrm>
            <a:off x="3849957" y="3"/>
            <a:ext cx="2946135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BEF4A-2869-49CF-8CAC-5705A627F69C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3"/>
          </p:nvPr>
        </p:nvSpPr>
        <p:spPr>
          <a:xfrm>
            <a:off x="3849957" y="9428802"/>
            <a:ext cx="2946135" cy="4962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D2938-4A1D-45A9-9CAF-6127768F29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2"/>
          </p:nvPr>
        </p:nvSpPr>
        <p:spPr>
          <a:xfrm>
            <a:off x="4" y="9428802"/>
            <a:ext cx="2946135" cy="4962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21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rgia" pitchFamily="18" charset="0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rgia" pitchFamily="18" charset="0"/>
              </a:defRPr>
            </a:lvl1pPr>
          </a:lstStyle>
          <a:p>
            <a:fld id="{BA0408A7-5F57-4F3D-9303-9C8B17F22CF1}" type="datetime1">
              <a:rPr kumimoji="1" lang="ja-JP" altLang="en-US" smtClean="0"/>
              <a:pPr/>
              <a:t>2025/9/25</a:t>
            </a:fld>
            <a:endParaRPr kumimoji="1" lang="ja-JP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28585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rgia" pitchFamily="18" charset="0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rgia" pitchFamily="18" charset="0"/>
              </a:defRPr>
            </a:lvl1pPr>
          </a:lstStyle>
          <a:p>
            <a:fld id="{2024C9F2-F9BF-4E17-808D-6693DCDE50A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13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4538"/>
            <a:ext cx="4960937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ノー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679768" y="4715157"/>
            <a:ext cx="5438140" cy="4466987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EA9154-E489-4079-9FAA-742CB3F223B4}" type="slidenum">
              <a:rPr lang="ja-JP" altLang="en-US" smtClean="0">
                <a:ea typeface="ＭＳ Ｐゴシック" pitchFamily="50" charset="-128"/>
              </a:rPr>
              <a:pPr/>
              <a:t>1</a:t>
            </a:fld>
            <a:endParaRPr lang="en-US" altLang="ja-JP" dirty="0"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124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4525" y="795338"/>
            <a:ext cx="5299075" cy="3975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59017" y="5036097"/>
            <a:ext cx="5272118" cy="477103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4C9F2-F9BF-4E17-808D-6693DCDE50A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184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4525" y="795338"/>
            <a:ext cx="5299075" cy="3975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59017" y="5036097"/>
            <a:ext cx="5272118" cy="4771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anose="02020603050405020304" pitchFamily="18" charset="0"/>
              </a:rPr>
              <a:t>系统具有确定的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1200" b="1" dirty="0">
                <a:latin typeface="Times New Roman" panose="02020603050405020304" pitchFamily="18" charset="0"/>
              </a:rPr>
              <a:t>,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1200" b="1" dirty="0">
                <a:latin typeface="Times New Roman" panose="02020603050405020304" pitchFamily="18" charset="0"/>
              </a:rPr>
              <a:t>,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1200" b="1" dirty="0">
                <a:latin typeface="Times New Roman" panose="02020603050405020304" pitchFamily="18" charset="0"/>
              </a:rPr>
              <a:t>(</a:t>
            </a:r>
            <a:r>
              <a:rPr lang="zh-CN" altLang="en-US" sz="1200" b="1" dirty="0">
                <a:latin typeface="Times New Roman" panose="02020603050405020304" pitchFamily="18" charset="0"/>
              </a:rPr>
              <a:t>孤立系</a:t>
            </a:r>
            <a:r>
              <a:rPr lang="en-US" altLang="zh-CN" sz="1200" b="1" dirty="0">
                <a:latin typeface="Times New Roman" panose="02020603050405020304" pitchFamily="18" charset="0"/>
              </a:rPr>
              <a:t>)</a:t>
            </a:r>
            <a:r>
              <a:rPr lang="zh-CN" altLang="en-US" sz="1200" b="1" dirty="0">
                <a:latin typeface="Times New Roman" panose="02020603050405020304" pitchFamily="18" charset="0"/>
              </a:rPr>
              <a:t>。这时系统有大量微观态</a:t>
            </a:r>
            <a:r>
              <a:rPr lang="en-US" altLang="zh-CN" sz="1200" b="1" dirty="0">
                <a:latin typeface="Times New Roman" panose="02020603050405020304" pitchFamily="18" charset="0"/>
              </a:rPr>
              <a:t>.</a:t>
            </a:r>
            <a:r>
              <a:rPr lang="zh-CN" altLang="en-US" sz="1200" b="1" dirty="0">
                <a:latin typeface="Times New Roman" panose="02020603050405020304" pitchFamily="18" charset="0"/>
              </a:rPr>
              <a:t>（分布）</a:t>
            </a:r>
            <a:endParaRPr lang="en-US" altLang="zh-CN" sz="1200" b="1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chemeClr val="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chemeClr val="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若确定了各能级上的粒子数，则确定了系统的一个分布。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4C9F2-F9BF-4E17-808D-6693DCDE50A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6267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4525" y="795338"/>
            <a:ext cx="5299075" cy="3975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59017" y="5036097"/>
            <a:ext cx="5272118" cy="477103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4C9F2-F9BF-4E17-808D-6693DCDE50A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284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4525" y="795338"/>
            <a:ext cx="5299075" cy="3975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59017" y="5036097"/>
            <a:ext cx="5272118" cy="477103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4C9F2-F9BF-4E17-808D-6693DCDE50A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325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4525" y="795338"/>
            <a:ext cx="5299075" cy="3975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59017" y="5036097"/>
            <a:ext cx="5272118" cy="477103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4C9F2-F9BF-4E17-808D-6693DCDE50A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74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4525" y="795338"/>
            <a:ext cx="5299075" cy="3975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59017" y="5036097"/>
            <a:ext cx="5272118" cy="477103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4C9F2-F9BF-4E17-808D-6693DCDE50A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901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4525" y="795338"/>
            <a:ext cx="5299075" cy="3975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59017" y="5036097"/>
            <a:ext cx="5272118" cy="477103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4C9F2-F9BF-4E17-808D-6693DCDE50A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817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特性函数的定义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若一个热力学函数，当适当选择独立变量（自然变量）时，就可以通过求偏导数而求得均匀系统的全部热力学函数，从而完全确定均匀系统的热力学性质，则这个函数叫特性函数。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C9F2-F9BF-4E17-808D-6693DCDE50A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565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C9F2-F9BF-4E17-808D-6693DCDE50A1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06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4525" y="795338"/>
            <a:ext cx="5299075" cy="3975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59017" y="5036097"/>
            <a:ext cx="5272118" cy="477103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4C9F2-F9BF-4E17-808D-6693DCDE50A1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797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4525" y="795338"/>
            <a:ext cx="5299075" cy="3975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59017" y="5036097"/>
            <a:ext cx="5272118" cy="477103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4C9F2-F9BF-4E17-808D-6693DCDE50A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82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FDFC3-1CA3-4501-9B12-400B93906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7AE0C-03C8-42C5-A2B0-00E6FA057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04098-FDD9-41F3-861D-EFC4F4E0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F198F-2A32-4248-89D8-203D3E0F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62840-9EA5-44E2-90EC-A26359CA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616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E48D0-6574-49D6-BD1D-6200F533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0BDB6D-4FF9-4AF7-B3F8-98CFADB61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BB0E7-6E5C-4102-8162-2D39A12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3BB20-D1F7-4671-9A82-EF3D5991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45FFC-5CAF-45BC-A739-23D061F3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663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7C86ED-388E-42EB-BE15-C2CE0E16D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530FC-9152-4F5D-8A5F-3FBB36A07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56887-30C9-4995-862A-659CEE3B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91E7D-2F36-4FBD-9A3F-1C4510EC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BD1FC-B0B4-4DBF-87E0-28283252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312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 userDrawn="1"/>
        </p:nvGrpSpPr>
        <p:grpSpPr>
          <a:xfrm>
            <a:off x="0" y="617032"/>
            <a:ext cx="9144000" cy="108008"/>
            <a:chOff x="0" y="554400"/>
            <a:chExt cx="9144000" cy="108008"/>
          </a:xfrm>
        </p:grpSpPr>
        <p:sp>
          <p:nvSpPr>
            <p:cNvPr id="27" name="正方形/長方形 26"/>
            <p:cNvSpPr/>
            <p:nvPr userDrawn="1"/>
          </p:nvSpPr>
          <p:spPr bwMode="auto">
            <a:xfrm>
              <a:off x="0" y="626408"/>
              <a:ext cx="9144000" cy="3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800" dirty="0">
                <a:solidFill>
                  <a:prstClr val="white"/>
                </a:solidFill>
                <a:latin typeface="ＭＳ ゴシック" pitchFamily="49" charset="-128"/>
                <a:ea typeface="ＤＨＰ平成明朝体W3" pitchFamily="2" charset="-128"/>
              </a:endParaRPr>
            </a:p>
          </p:txBody>
        </p:sp>
        <p:sp>
          <p:nvSpPr>
            <p:cNvPr id="28" name="正方形/長方形 27"/>
            <p:cNvSpPr/>
            <p:nvPr userDrawn="1"/>
          </p:nvSpPr>
          <p:spPr bwMode="auto">
            <a:xfrm>
              <a:off x="0" y="590400"/>
              <a:ext cx="9144000" cy="3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800" dirty="0">
                <a:solidFill>
                  <a:prstClr val="white"/>
                </a:solidFill>
                <a:latin typeface="ＭＳ ゴシック" pitchFamily="49" charset="-128"/>
                <a:ea typeface="ＤＨＰ平成明朝体W3" pitchFamily="2" charset="-128"/>
              </a:endParaRPr>
            </a:p>
          </p:txBody>
        </p:sp>
        <p:sp>
          <p:nvSpPr>
            <p:cNvPr id="29" name="正方形/長方形 28"/>
            <p:cNvSpPr/>
            <p:nvPr userDrawn="1"/>
          </p:nvSpPr>
          <p:spPr bwMode="auto">
            <a:xfrm>
              <a:off x="0" y="554400"/>
              <a:ext cx="9144000" cy="3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800" dirty="0">
                <a:solidFill>
                  <a:prstClr val="white"/>
                </a:solidFill>
                <a:latin typeface="ＭＳ ゴシック" pitchFamily="49" charset="-128"/>
                <a:ea typeface="ＤＨＰ平成明朝体W3" pitchFamily="2" charset="-128"/>
              </a:endParaRPr>
            </a:p>
          </p:txBody>
        </p:sp>
      </p:grpSp>
      <p:sp>
        <p:nvSpPr>
          <p:cNvPr id="9" name="正方形/長方形 8"/>
          <p:cNvSpPr/>
          <p:nvPr userDrawn="1"/>
        </p:nvSpPr>
        <p:spPr>
          <a:xfrm>
            <a:off x="8746838" y="6572250"/>
            <a:ext cx="396000" cy="2857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400" b="1" dirty="0">
              <a:solidFill>
                <a:prstClr val="white"/>
              </a:solidFill>
              <a:latin typeface="Georgia" pitchFamily="18" charset="0"/>
              <a:ea typeface="ＤＨＰ平成明朝体W3" pitchFamily="2" charset="-128"/>
            </a:endParaRPr>
          </a:p>
        </p:txBody>
      </p:sp>
      <p:sp>
        <p:nvSpPr>
          <p:cNvPr id="10" name="スライド番号プレースホルダ 15"/>
          <p:cNvSpPr>
            <a:spLocks noGrp="1"/>
          </p:cNvSpPr>
          <p:nvPr>
            <p:ph type="sldNum" sz="quarter" idx="10"/>
          </p:nvPr>
        </p:nvSpPr>
        <p:spPr>
          <a:xfrm>
            <a:off x="8746838" y="6572250"/>
            <a:ext cx="396000" cy="285750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C5F28EE-4601-45FC-B07A-C193692D64C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5" name="내용 개체 틀 1"/>
          <p:cNvSpPr>
            <a:spLocks noGrp="1"/>
          </p:cNvSpPr>
          <p:nvPr>
            <p:ph hasCustomPrompt="1"/>
          </p:nvPr>
        </p:nvSpPr>
        <p:spPr>
          <a:xfrm>
            <a:off x="457200" y="980735"/>
            <a:ext cx="8229600" cy="5145435"/>
          </a:xfrm>
        </p:spPr>
        <p:txBody>
          <a:bodyPr>
            <a:normAutofit/>
          </a:bodyPr>
          <a:lstStyle>
            <a:lvl1pPr>
              <a:defRPr sz="1800" baseline="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Main text (18 </a:t>
            </a:r>
            <a:r>
              <a:rPr lang="en-US" altLang="ko-KR" dirty="0" err="1"/>
              <a:t>pt</a:t>
            </a:r>
            <a:r>
              <a:rPr lang="en-US" altLang="ko-KR" dirty="0"/>
              <a:t>, Arial)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제목 1"/>
          <p:cNvSpPr>
            <a:spLocks noGrp="1"/>
          </p:cNvSpPr>
          <p:nvPr>
            <p:ph type="title" idx="11" hasCustomPrompt="1"/>
          </p:nvPr>
        </p:nvSpPr>
        <p:spPr>
          <a:xfrm>
            <a:off x="107504" y="91190"/>
            <a:ext cx="8229600" cy="450402"/>
          </a:xfrm>
        </p:spPr>
        <p:txBody>
          <a:bodyPr>
            <a:normAutofit/>
          </a:bodyPr>
          <a:lstStyle>
            <a:lvl1pPr algn="l">
              <a:defRPr sz="2800" i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Slide title (28pt, Arial, italicized)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235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49293-628C-44A6-8531-4DCEC542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6BF50-2802-4229-8944-969E1C4A3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2019D-2C8D-4C42-9CA5-1E6682DB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A31F6-CED7-484D-B8D5-8544CA56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35573-F97A-4397-9DAE-9045E39B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069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0662D-0DF6-4B0A-8A2A-6705EB4D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22E03-6582-4D65-9981-1F9F14A2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B1742-34EA-4AAA-A974-E284BFAC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81BDB-66FF-4E28-B6B1-4180C656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BDCDE-3A6E-4E96-8DF7-AB1C0685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574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70F69-2E64-46A5-841A-B3A0194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851B6-8FD0-42BD-A600-EEBC8F198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9C97F-13EF-4352-A6F2-BCD33FBBD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8E3A1-3A87-43CF-B408-EE33C4AF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8A204-95ED-45B0-9499-AB194BC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3DCC9-0C2F-43C9-B235-1ABA42E8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43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09290-D4F3-4402-96BD-A4CF7E23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002E3-462F-456E-9B55-5BDA10FBE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73A5AB-261E-4FA5-995F-960185866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57CC4D-FEB7-40C2-BD8B-A96A5485A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CB9B7C-07B1-4D78-A35E-CD3AAE5C0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1DDC9A-68EB-4741-842F-AD08B21E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118B0E-817C-4E6B-8ACF-394CAF25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DD456-1E75-461A-9F9A-F052DBDC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571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CC860-439E-44DE-B852-1CF125A3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1C652E-531B-428A-AA76-338F63F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070272-FE12-46F5-B1AA-4D86AD4F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6CC4A8-281D-4968-8439-F3850383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767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655FDB-2A16-488A-BC57-EA383CA5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1241B0-ACD6-4BD3-84C9-A7883006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716893-4627-45DF-85B2-94515A41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76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07D5-DDA3-44B3-B3D5-F29F7273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677C7-79D4-45A2-B3AE-CC01CC79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8F54D-3D84-4B4D-98ED-17DCEBA3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282E1B-8AFB-45FB-A6DE-EBDF5C60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83218-B2A7-4E9D-9662-AEC27AB8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A6435-D8C3-42E5-8B7B-B89B77B3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605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217B6-3B40-45EC-8C4D-42BE36F8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6A6BA-4554-421D-BEAE-933A2E51D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C991D-7837-4CE0-A1CF-0281B1F73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78AFA-2494-48B8-AEF1-3B89A466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EB1F13-CC06-4B2E-94DF-1EE3088E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A69479-CF2F-4C5C-95AA-E585300A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590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1111E0-B3BA-41C3-AD44-A7381887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26900-01ED-4ADF-A10C-9468379C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4899B-E749-4ABB-913A-62582CE26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D4936-7747-4C34-8190-0B0144C65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1E04C-B943-400C-AC60-D17AFA9E5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search?sca_esv=1720fa6fb76a49fc&amp;cs=0&amp;sxsrf=AE3TifNzQ9qD10EgFjztMsc0Rw77I1oubA%3A1758045982227&amp;q=%E7%BB%9D%E5%AF%B9%E9%9B%B6%E5%BA%A6%E5%AE%9A%E5%BE%8B&amp;sa=X&amp;ved=2ahUKEwixkurR792PAxXps1YBHTaNCkwQxccNegQIMxAC&amp;mstk=AUtExfCx2GHe57bDHkGspaV6CesWJqk0lBqhNruvCsxPJbWHF_cD6cBaq6NyakEvqo34CiGS93SJRpnxZ6XzGSrmtyJA7O-RLAdW31D0qWilOSpDuTant4rT8eIuyLtY0guzVCDmEMxR3WFHZsPEzQRuq7DSivNw7DNmb6EPXB1-xRu6kBXyFrPq5sLeV1rtyxOHXnCVLtjmURh-uZ-GSFj1IHI5myrF3j50fkyV-MmoaZVzPrDz74aeDp2OjwGK5dWsaQfLj40jAC6_hiILgX7nKSmo&amp;csui=3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251520" y="1988840"/>
            <a:ext cx="928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物理化学</a:t>
            </a:r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II </a:t>
            </a:r>
          </a:p>
          <a:p>
            <a:r>
              <a:rPr 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Physical Chemistry II</a:t>
            </a:r>
            <a:r>
              <a:rPr 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kumimoji="1" lang="en-US" altLang="ja-JP" sz="48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" name="テキスト ボックス 13"/>
          <p:cNvSpPr txBox="1"/>
          <p:nvPr/>
        </p:nvSpPr>
        <p:spPr>
          <a:xfrm>
            <a:off x="323528" y="4079020"/>
            <a:ext cx="49867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600"/>
              </a:spcAft>
            </a:pPr>
            <a:r>
              <a:rPr lang="en-US" altLang="ko-KR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09/17/2024 </a:t>
            </a:r>
          </a:p>
          <a:p>
            <a:pPr latinLnBrk="1">
              <a:spcAft>
                <a:spcPts val="600"/>
              </a:spcAft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张科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pPr latinLnBrk="1">
              <a:spcAft>
                <a:spcPts val="600"/>
              </a:spcAft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zhangke2</a:t>
            </a:r>
            <a:r>
              <a:rPr lang="en-US" altLang="ko-KR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@shanghaitech.edu.cn</a:t>
            </a:r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BAD89F43-29B1-40C5-B916-05121B97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6021288"/>
            <a:ext cx="2720752" cy="7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74E258-E324-43C5-ABF6-864E4C06D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F28EE-4601-45FC-B07A-C193692D64C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1263F3-BDAE-4340-B3FC-851A9144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" y="1493764"/>
            <a:ext cx="3796791" cy="2223267"/>
          </a:xfrm>
          <a:prstGeom prst="rect">
            <a:avLst/>
          </a:prstGeom>
        </p:spPr>
      </p:pic>
      <p:sp>
        <p:nvSpPr>
          <p:cNvPr id="7" name="제목 12">
            <a:extLst>
              <a:ext uri="{FF2B5EF4-FFF2-40B4-BE49-F238E27FC236}">
                <a16:creationId xmlns:a16="http://schemas.microsoft.com/office/drawing/2014/main" id="{DB06DA40-234C-41B4-9A94-62B2EFEDAE02}"/>
              </a:ext>
            </a:extLst>
          </p:cNvPr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热力学回顾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7D9E68-0053-4347-88DE-1B2BFF391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379" y="3989455"/>
            <a:ext cx="3372321" cy="6954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AEBF9F-2922-48E2-99C8-A10867A92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745" y="1649908"/>
            <a:ext cx="2424319" cy="19109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EF444F-934E-4D6C-A65D-0B4E9B103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559" y="1547621"/>
            <a:ext cx="2212921" cy="19109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A3BC60-F18A-4F0F-B4A2-E3723A2B0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567" y="4497340"/>
            <a:ext cx="1505160" cy="8668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822FBF-1C62-4789-B146-04FA21C929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3320" y="5124691"/>
            <a:ext cx="2943636" cy="108600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3792E68-79A6-4CF2-A07F-0866E8171A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5549" y="5783611"/>
            <a:ext cx="1924319" cy="86689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3906162-AFA3-4548-B67E-E066EA79D2FA}"/>
              </a:ext>
            </a:extLst>
          </p:cNvPr>
          <p:cNvSpPr txBox="1"/>
          <p:nvPr/>
        </p:nvSpPr>
        <p:spPr>
          <a:xfrm>
            <a:off x="251520" y="647307"/>
            <a:ext cx="8640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2400" b="0" i="0">
                <a:solidFill>
                  <a:srgbClr val="001D35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压强和温度对分子运动速度和分子密度的依赖关系：</a:t>
            </a:r>
          </a:p>
        </p:txBody>
      </p:sp>
    </p:spTree>
    <p:extLst>
      <p:ext uri="{BB962C8B-B14F-4D97-AF65-F5344CB8AC3E}">
        <p14:creationId xmlns:p14="http://schemas.microsoft.com/office/powerpoint/2010/main" val="56027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2E48F-EDCE-4161-B50C-D5984B2291B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22" name="제목 12"/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统计热力学介绍</a:t>
            </a:r>
          </a:p>
        </p:txBody>
      </p:sp>
      <p:sp>
        <p:nvSpPr>
          <p:cNvPr id="24" name="슬라이드 번호 개체 틀 1"/>
          <p:cNvSpPr txBox="1">
            <a:spLocks/>
          </p:cNvSpPr>
          <p:nvPr/>
        </p:nvSpPr>
        <p:spPr>
          <a:xfrm>
            <a:off x="9094741" y="6572250"/>
            <a:ext cx="429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2E48F-EDCE-4161-B50C-D5984B2291B5}" type="slidenum">
              <a:rPr lang="ja-JP" altLang="en-US"/>
              <a:pPr/>
              <a:t>11</a:t>
            </a:fld>
            <a:endParaRPr lang="ja-JP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2EFB2A-0CD1-40E9-915A-F1A9C91CE5A3}"/>
              </a:ext>
            </a:extLst>
          </p:cNvPr>
          <p:cNvSpPr txBox="1"/>
          <p:nvPr/>
        </p:nvSpPr>
        <p:spPr>
          <a:xfrm>
            <a:off x="1012730" y="1700808"/>
            <a:ext cx="73448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统计热力学的研究方法和目的、基本任务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统计热力学的基本假定</a:t>
            </a:r>
          </a:p>
        </p:txBody>
      </p:sp>
    </p:spTree>
    <p:extLst>
      <p:ext uri="{BB962C8B-B14F-4D97-AF65-F5344CB8AC3E}">
        <p14:creationId xmlns:p14="http://schemas.microsoft.com/office/powerpoint/2010/main" val="5359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2E48F-EDCE-4161-B50C-D5984B2291B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22" name="제목 12"/>
          <p:cNvSpPr txBox="1">
            <a:spLocks/>
          </p:cNvSpPr>
          <p:nvPr/>
        </p:nvSpPr>
        <p:spPr>
          <a:xfrm>
            <a:off x="199326" y="332656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统计热力学的研究方法、目的和基本任务</a:t>
            </a:r>
          </a:p>
          <a:p>
            <a:endParaRPr lang="ko-KR" altLang="en-US" b="1" i="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sp>
        <p:nvSpPr>
          <p:cNvPr id="24" name="슬라이드 번호 개체 틀 1"/>
          <p:cNvSpPr txBox="1">
            <a:spLocks/>
          </p:cNvSpPr>
          <p:nvPr/>
        </p:nvSpPr>
        <p:spPr>
          <a:xfrm>
            <a:off x="9094741" y="6572250"/>
            <a:ext cx="429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2E48F-EDCE-4161-B50C-D5984B2291B5}" type="slidenum">
              <a:rPr lang="ja-JP" altLang="en-US"/>
              <a:pPr/>
              <a:t>12</a:t>
            </a:fld>
            <a:endParaRPr lang="ja-JP" altLang="en-US" dirty="0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955A5CED-D40B-4E3C-B2B1-2B036D681E13}"/>
              </a:ext>
            </a:extLst>
          </p:cNvPr>
          <p:cNvSpPr txBox="1"/>
          <p:nvPr/>
        </p:nvSpPr>
        <p:spPr>
          <a:xfrm>
            <a:off x="251520" y="1124744"/>
            <a:ext cx="826110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物质的宏观性质本质上是微观粒子不停地运动的客观反应。虽然每个粒子都遵守力学定律，但是无法用力学中的微分方程去描述整个系统的运动状态，所以必须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用统计学的方法直接推求极大数目微粒的统计平均值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根据统计单位的力学性质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例如速度、动量位置、振动、转动等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，经过统计平均推求系统的热力学性质，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将系统的微观性质与宏观性质联系起来，这就是统计热力学的研究方法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根据对物质结构的某些基本假定，以及实验所得的光谱数据，求得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物质结构的一些基本常数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，如核间距、键角、振动频率等。利用这些数据计算分子配分函数。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再根据配分函数求出物质的热力学性质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，这就是统计热力学的基本任务。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76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2E48F-EDCE-4161-B50C-D5984B2291B5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22" name="제목 12"/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统计热力学的基本假定</a:t>
            </a:r>
          </a:p>
        </p:txBody>
      </p:sp>
      <p:sp>
        <p:nvSpPr>
          <p:cNvPr id="24" name="슬라이드 번호 개체 틀 1"/>
          <p:cNvSpPr txBox="1">
            <a:spLocks/>
          </p:cNvSpPr>
          <p:nvPr/>
        </p:nvSpPr>
        <p:spPr>
          <a:xfrm>
            <a:off x="9094741" y="6572250"/>
            <a:ext cx="429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2E48F-EDCE-4161-B50C-D5984B2291B5}" type="slidenum">
              <a:rPr lang="ja-JP" altLang="en-US"/>
              <a:pPr/>
              <a:t>13</a:t>
            </a:fld>
            <a:endParaRPr lang="ja-JP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50468C-46D2-44D0-AB60-075A566F00DF}"/>
              </a:ext>
            </a:extLst>
          </p:cNvPr>
          <p:cNvSpPr txBox="1"/>
          <p:nvPr/>
        </p:nvSpPr>
        <p:spPr>
          <a:xfrm>
            <a:off x="179512" y="505345"/>
            <a:ext cx="864096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等概率假定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 V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确定的某一宏观系统，任何一个可能出现的微观状态，都有相同的数学概率，所以这假定又称为等概率原理。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独立粒子系统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粒子之间的相互作用非常微弱，因此可以忽略不计，所以独立粒子系统严格讲应称为近独立粒子系统。这种系统的总能量应等于各个粒子能量之和，即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据等概率原理，对处于平衡态的孤立系统，每一个可能的微观状态数的几率是相等的。因此，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微观状态数最多的分布，出现的几率最大，称为最概然分布。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E680E0-4108-4B92-808D-50680C606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06" y="4221088"/>
            <a:ext cx="194337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2E48F-EDCE-4161-B50C-D5984B2291B5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22" name="제목 12"/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Boltzmann </a:t>
            </a:r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</a:p>
        </p:txBody>
      </p:sp>
      <p:sp>
        <p:nvSpPr>
          <p:cNvPr id="24" name="슬라이드 번호 개체 틀 1"/>
          <p:cNvSpPr txBox="1">
            <a:spLocks/>
          </p:cNvSpPr>
          <p:nvPr/>
        </p:nvSpPr>
        <p:spPr>
          <a:xfrm>
            <a:off x="9094741" y="6572250"/>
            <a:ext cx="429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2E48F-EDCE-4161-B50C-D5984B2291B5}" type="slidenum">
              <a:rPr lang="ja-JP" altLang="en-US"/>
              <a:pPr/>
              <a:t>14</a:t>
            </a:fld>
            <a:endParaRPr lang="ja-JP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27269E-6284-4967-A99A-5CABEB639C95}"/>
              </a:ext>
            </a:extLst>
          </p:cNvPr>
          <p:cNvSpPr txBox="1"/>
          <p:nvPr/>
        </p:nvSpPr>
        <p:spPr>
          <a:xfrm>
            <a:off x="179512" y="947804"/>
            <a:ext cx="864096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一个由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个可区分的独立粒子组成的宏观系统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为定值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，在量子化的能级上可以有多种不同的分配方式。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假设设其分配方式为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能级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                           </a:t>
            </a:r>
            <a:r>
              <a:rPr lang="el-G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ε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     </a:t>
            </a:r>
            <a:r>
              <a:rPr lang="el-G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ε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     </a:t>
            </a:r>
            <a:r>
              <a:rPr lang="el-G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ε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      </a:t>
            </a:r>
            <a:r>
              <a:rPr lang="el-G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ε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      </a:t>
            </a:r>
            <a:r>
              <a:rPr lang="el-G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ε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      …    </a:t>
            </a:r>
            <a:r>
              <a:rPr lang="el-G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ε</a:t>
            </a:r>
            <a:r>
              <a:rPr lang="en-US" altLang="zh-CN" sz="2400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en-US" altLang="zh-CN" sz="2400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一种分布方式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           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 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</a:p>
          <a:p>
            <a:endParaRPr lang="en-US" altLang="zh-CN" sz="2400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另一种分布方式：   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 N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en-US" altLang="zh-CN" sz="3600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600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6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约束条件：</a:t>
            </a:r>
            <a:endParaRPr lang="en-US" altLang="zh-CN" sz="3600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D688EF-29C3-4C1F-AB3E-9B080CA2F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8237" y="2698763"/>
            <a:ext cx="3653801" cy="1832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0B527C-89EE-4574-9B9C-5C9C9F27F2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581"/>
          <a:stretch/>
        </p:blipFill>
        <p:spPr>
          <a:xfrm>
            <a:off x="3537012" y="4941168"/>
            <a:ext cx="2069976" cy="17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7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2E48F-EDCE-4161-B50C-D5984B2291B5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24" name="슬라이드 번호 개체 틀 1"/>
          <p:cNvSpPr txBox="1">
            <a:spLocks/>
          </p:cNvSpPr>
          <p:nvPr/>
        </p:nvSpPr>
        <p:spPr>
          <a:xfrm>
            <a:off x="9094741" y="6572250"/>
            <a:ext cx="429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2E48F-EDCE-4161-B50C-D5984B2291B5}" type="slidenum">
              <a:rPr lang="ja-JP" altLang="en-US"/>
              <a:pPr/>
              <a:t>15</a:t>
            </a:fld>
            <a:endParaRPr lang="ja-JP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EBB775-7CA1-4679-96BC-9411147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556792"/>
            <a:ext cx="3600400" cy="2101217"/>
          </a:xfrm>
          <a:prstGeom prst="rect">
            <a:avLst/>
          </a:prstGeom>
        </p:spPr>
      </p:pic>
      <p:sp>
        <p:nvSpPr>
          <p:cNvPr id="8" name="제목 12">
            <a:extLst>
              <a:ext uri="{FF2B5EF4-FFF2-40B4-BE49-F238E27FC236}">
                <a16:creationId xmlns:a16="http://schemas.microsoft.com/office/drawing/2014/main" id="{1A7C66A7-2C6F-42EE-AE86-8C0890AF5C0A}"/>
              </a:ext>
            </a:extLst>
          </p:cNvPr>
          <p:cNvSpPr txBox="1">
            <a:spLocks/>
          </p:cNvSpPr>
          <p:nvPr/>
        </p:nvSpPr>
        <p:spPr>
          <a:xfrm>
            <a:off x="205659" y="84248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Boltzmann </a:t>
            </a:r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16DF2F-803A-4E76-9C5A-5A8E63327523}"/>
              </a:ext>
            </a:extLst>
          </p:cNvPr>
          <p:cNvSpPr txBox="1"/>
          <p:nvPr/>
        </p:nvSpPr>
        <p:spPr>
          <a:xfrm>
            <a:off x="212335" y="948744"/>
            <a:ext cx="4761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实现某一种分布的方法数为：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4903B7-C78B-4AB0-B36A-1CFA45177D6A}"/>
              </a:ext>
            </a:extLst>
          </p:cNvPr>
          <p:cNvSpPr txBox="1"/>
          <p:nvPr/>
        </p:nvSpPr>
        <p:spPr>
          <a:xfrm>
            <a:off x="114300" y="3804392"/>
            <a:ext cx="8915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这只是一种分布，在满足约束条件下，可以有各种不同的分布，则总的微观状态数为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666F24-0EBA-4001-A765-B5D51F99C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013176"/>
            <a:ext cx="3672408" cy="122413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731CFAE-79A1-4703-9006-5CAFA7FEF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5157192"/>
            <a:ext cx="291737" cy="43204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AB40E55-11EB-462B-9C19-CADD74BBD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1660332"/>
            <a:ext cx="238678" cy="2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8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3B4CEA-08BA-42F9-8724-74A873920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F28EE-4601-45FC-B07A-C193692D64C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16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52B0F9-B0B4-4519-8039-41E70B5966D4}"/>
              </a:ext>
            </a:extLst>
          </p:cNvPr>
          <p:cNvSpPr txBox="1"/>
          <p:nvPr/>
        </p:nvSpPr>
        <p:spPr>
          <a:xfrm>
            <a:off x="114300" y="947804"/>
            <a:ext cx="87061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每种分布的</a:t>
            </a: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2400" baseline="-25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丰度）各不相同，但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Boltzmann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认为其中有一项的值最大，即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，在粒子数足够多的宏观系统中，可以近似用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代表所有的微观数，这就是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最概然分布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求极值得到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endParaRPr lang="en-US" altLang="zh-CN" baseline="-25000" dirty="0"/>
          </a:p>
          <a:p>
            <a:endParaRPr lang="zh-CN" altLang="en-US" dirty="0"/>
          </a:p>
        </p:txBody>
      </p:sp>
      <p:sp>
        <p:nvSpPr>
          <p:cNvPr id="9" name="제목 12">
            <a:extLst>
              <a:ext uri="{FF2B5EF4-FFF2-40B4-BE49-F238E27FC236}">
                <a16:creationId xmlns:a16="http://schemas.microsoft.com/office/drawing/2014/main" id="{2D5CC8D1-C5EE-403C-B8CB-CC59FDD1C8CA}"/>
              </a:ext>
            </a:extLst>
          </p:cNvPr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Boltzmann </a:t>
            </a:r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0C1B15-6D82-450B-B4DF-6C2F52C0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55157"/>
            <a:ext cx="3672408" cy="12241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F33A67-AD9F-45C0-9EB6-3CD535438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84" b="29553"/>
          <a:stretch/>
        </p:blipFill>
        <p:spPr>
          <a:xfrm>
            <a:off x="2123728" y="4313919"/>
            <a:ext cx="5820587" cy="11521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EAAF3D9-27A6-4115-BA0F-66FDB8E98500}"/>
              </a:ext>
            </a:extLst>
          </p:cNvPr>
          <p:cNvSpPr txBox="1"/>
          <p:nvPr/>
        </p:nvSpPr>
        <p:spPr>
          <a:xfrm>
            <a:off x="1110962" y="50105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斯特林公式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5B49351-4064-4BE2-B943-7ABFB642A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84" b="29553"/>
          <a:stretch/>
        </p:blipFill>
        <p:spPr>
          <a:xfrm>
            <a:off x="1282996" y="2355157"/>
            <a:ext cx="5941240" cy="11760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C7554E1-C70A-44F1-9F83-1F88CCB26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51" r="43092" b="1220"/>
          <a:stretch/>
        </p:blipFill>
        <p:spPr>
          <a:xfrm>
            <a:off x="2097476" y="5898968"/>
            <a:ext cx="3312368" cy="54951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526F616-7E89-46CF-A0AC-8A11489A33D0}"/>
              </a:ext>
            </a:extLst>
          </p:cNvPr>
          <p:cNvSpPr txBox="1"/>
          <p:nvPr/>
        </p:nvSpPr>
        <p:spPr>
          <a:xfrm>
            <a:off x="395536" y="589896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lnw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求导，求得极值，运用拉格朗日乘子法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429460B-C3A8-49B2-AC99-0768B5EF0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000" y="2556000"/>
            <a:ext cx="173887" cy="16756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CCF316A-4A91-43BF-9040-E6244132B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131839" y="4465050"/>
            <a:ext cx="157327" cy="30983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3828060-ED74-4111-B2AA-CC1E7A617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969" y="4500000"/>
            <a:ext cx="173887" cy="1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06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3B4CEA-08BA-42F9-8724-74A873920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F28EE-4601-45FC-B07A-C193692D64C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17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9" name="제목 12">
            <a:extLst>
              <a:ext uri="{FF2B5EF4-FFF2-40B4-BE49-F238E27FC236}">
                <a16:creationId xmlns:a16="http://schemas.microsoft.com/office/drawing/2014/main" id="{2D5CC8D1-C5EE-403C-B8CB-CC59FDD1C8CA}"/>
              </a:ext>
            </a:extLst>
          </p:cNvPr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Boltzmann </a:t>
            </a:r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D6E431-562F-48FC-8A50-4EFFE5CA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316545"/>
            <a:ext cx="4218477" cy="9541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EE784F-C55A-4FA2-AACA-A7B8A78F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636912"/>
            <a:ext cx="3553075" cy="112484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5914B5F-3039-401F-B205-168D6FE5FFBC}"/>
              </a:ext>
            </a:extLst>
          </p:cNvPr>
          <p:cNvSpPr txBox="1"/>
          <p:nvPr/>
        </p:nvSpPr>
        <p:spPr>
          <a:xfrm>
            <a:off x="395536" y="15809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分子总数：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54DF620-333D-4835-98B5-13885E7366A8}"/>
              </a:ext>
            </a:extLst>
          </p:cNvPr>
          <p:cNvSpPr txBox="1"/>
          <p:nvPr/>
        </p:nvSpPr>
        <p:spPr>
          <a:xfrm>
            <a:off x="179512" y="2868751"/>
            <a:ext cx="255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Boltzmann </a:t>
            </a:r>
            <a:r>
              <a:rPr lang="zh-CN" altLang="en-US" sz="2400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2D180E-5021-4F75-8A78-C81D80BBE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845622"/>
            <a:ext cx="792088" cy="88232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34799B5-43CC-44E0-8DE4-7DF2B055A4BE}"/>
              </a:ext>
            </a:extLst>
          </p:cNvPr>
          <p:cNvSpPr txBox="1"/>
          <p:nvPr/>
        </p:nvSpPr>
        <p:spPr>
          <a:xfrm>
            <a:off x="395536" y="5078229"/>
            <a:ext cx="8280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对于一个处于热平衡的系统，温度是控制状态最概然状态的唯一参数。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53EA941-5D83-4571-AB9D-4C00EFC4DCB8}"/>
                  </a:ext>
                </a:extLst>
              </p:cNvPr>
              <p:cNvSpPr txBox="1"/>
              <p:nvPr/>
            </p:nvSpPr>
            <p:spPr>
              <a:xfrm>
                <a:off x="4355976" y="4235325"/>
                <a:ext cx="55446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: Boltzmann 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常数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=1.381×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−23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altLang="zh-CN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53EA941-5D83-4571-AB9D-4C00EFC4D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235325"/>
                <a:ext cx="5544616" cy="369332"/>
              </a:xfrm>
              <a:prstGeom prst="rect">
                <a:avLst/>
              </a:prstGeom>
              <a:blipFill>
                <a:blip r:embed="rId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94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375A297B-5231-4F6A-820B-98F60E8BA4B9}"/>
              </a:ext>
            </a:extLst>
          </p:cNvPr>
          <p:cNvSpPr txBox="1"/>
          <p:nvPr/>
        </p:nvSpPr>
        <p:spPr>
          <a:xfrm>
            <a:off x="251520" y="2924944"/>
            <a:ext cx="87849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假设最低能级为</a:t>
            </a:r>
            <a:r>
              <a:rPr lang="el-GR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ε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上的粒子数为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。则上式可写作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例如讨论压力在重力场中的分布，设各个高度温度相同，即得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765F83-D186-4CA5-9280-B71042117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F28EE-4601-45FC-B07A-C193692D64C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18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61FCD9-6EC6-4D77-A0C7-DDE24288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708848"/>
            <a:ext cx="3456384" cy="8470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C914FE-CE66-42CE-994D-75F27665C5B5}"/>
              </a:ext>
            </a:extLst>
          </p:cNvPr>
          <p:cNvSpPr txBox="1"/>
          <p:nvPr/>
        </p:nvSpPr>
        <p:spPr>
          <a:xfrm>
            <a:off x="-19000" y="1716890"/>
            <a:ext cx="3140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相对丰度：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relative populations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E3DE5A-EE32-4CE3-8E04-C3E5067448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7849" t="40155" r="37974" b="47014"/>
          <a:stretch/>
        </p:blipFill>
        <p:spPr>
          <a:xfrm>
            <a:off x="3563888" y="3501007"/>
            <a:ext cx="1944216" cy="4320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8B93D0-DA37-4679-ABE8-C6B1457C063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156266" y="4586023"/>
            <a:ext cx="2452340" cy="678307"/>
          </a:xfrm>
          <a:prstGeom prst="rect">
            <a:avLst/>
          </a:prstGeom>
        </p:spPr>
      </p:pic>
      <p:sp>
        <p:nvSpPr>
          <p:cNvPr id="16" name="제목 12">
            <a:extLst>
              <a:ext uri="{FF2B5EF4-FFF2-40B4-BE49-F238E27FC236}">
                <a16:creationId xmlns:a16="http://schemas.microsoft.com/office/drawing/2014/main" id="{770156DD-49D6-498B-99A0-1A6FF4011A01}"/>
              </a:ext>
            </a:extLst>
          </p:cNvPr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Boltzmann </a:t>
            </a:r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235802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375A297B-5231-4F6A-820B-98F60E8BA4B9}"/>
              </a:ext>
            </a:extLst>
          </p:cNvPr>
          <p:cNvSpPr txBox="1"/>
          <p:nvPr/>
        </p:nvSpPr>
        <p:spPr>
          <a:xfrm>
            <a:off x="241989" y="3181116"/>
            <a:ext cx="87849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假设最低能级为</a:t>
            </a:r>
            <a:r>
              <a:rPr lang="el-GR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ε</a:t>
            </a:r>
            <a:r>
              <a:rPr lang="en-US" altLang="zh-CN" sz="20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上的粒子数为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。则上式可写作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765F83-D186-4CA5-9280-B71042117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F28EE-4601-45FC-B07A-C193692D64C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19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61FCD9-6EC6-4D77-A0C7-DDE24288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079234"/>
            <a:ext cx="3456384" cy="8470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C914FE-CE66-42CE-994D-75F27665C5B5}"/>
              </a:ext>
            </a:extLst>
          </p:cNvPr>
          <p:cNvSpPr txBox="1"/>
          <p:nvPr/>
        </p:nvSpPr>
        <p:spPr>
          <a:xfrm>
            <a:off x="0" y="1024995"/>
            <a:ext cx="3140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相对布居：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relative populations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E3DE5A-EE32-4CE3-8E04-C3E5067448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7849" t="40155" r="37974" b="47014"/>
          <a:stretch/>
        </p:blipFill>
        <p:spPr>
          <a:xfrm>
            <a:off x="3347864" y="3720432"/>
            <a:ext cx="1944216" cy="432049"/>
          </a:xfrm>
          <a:prstGeom prst="rect">
            <a:avLst/>
          </a:prstGeom>
        </p:spPr>
      </p:pic>
      <p:sp>
        <p:nvSpPr>
          <p:cNvPr id="16" name="제목 12">
            <a:extLst>
              <a:ext uri="{FF2B5EF4-FFF2-40B4-BE49-F238E27FC236}">
                <a16:creationId xmlns:a16="http://schemas.microsoft.com/office/drawing/2014/main" id="{770156DD-49D6-498B-99A0-1A6FF4011A01}"/>
              </a:ext>
            </a:extLst>
          </p:cNvPr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Boltzmann </a:t>
            </a:r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CBC49A-9403-4ED1-9B7A-07CD61E48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920" y="4207947"/>
            <a:ext cx="4256104" cy="25286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9AFE2F-3D84-4387-8FAE-11502F827F37}"/>
              </a:ext>
            </a:extLst>
          </p:cNvPr>
          <p:cNvSpPr txBox="1"/>
          <p:nvPr/>
        </p:nvSpPr>
        <p:spPr>
          <a:xfrm>
            <a:off x="292650" y="2173696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单个能级若有简并，则可以直接乘简并度得到相对丰度。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9A0C7-BEDE-4FB6-98E7-94F043B34C33}"/>
              </a:ext>
            </a:extLst>
          </p:cNvPr>
          <p:cNvSpPr txBox="1"/>
          <p:nvPr/>
        </p:nvSpPr>
        <p:spPr>
          <a:xfrm>
            <a:off x="292650" y="2719961"/>
            <a:ext cx="7735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玻耳兹曼分布可给出任一温度时系统每个状态上的分子数目：</a:t>
            </a:r>
          </a:p>
        </p:txBody>
      </p:sp>
    </p:spTree>
    <p:extLst>
      <p:ext uri="{BB962C8B-B14F-4D97-AF65-F5344CB8AC3E}">
        <p14:creationId xmlns:p14="http://schemas.microsoft.com/office/powerpoint/2010/main" val="133075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2E48F-EDCE-4161-B50C-D5984B2291B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22" name="제목 12"/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课程信息</a:t>
            </a:r>
            <a:endParaRPr lang="ko-KR" altLang="en-US" b="1" i="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sp>
        <p:nvSpPr>
          <p:cNvPr id="24" name="슬라이드 번호 개체 틀 1"/>
          <p:cNvSpPr txBox="1">
            <a:spLocks/>
          </p:cNvSpPr>
          <p:nvPr/>
        </p:nvSpPr>
        <p:spPr>
          <a:xfrm>
            <a:off x="9094741" y="6572250"/>
            <a:ext cx="429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2E48F-EDCE-4161-B50C-D5984B2291B5}" type="slidenum">
              <a:rPr lang="ja-JP" altLang="en-US"/>
              <a:pPr/>
              <a:t>2</a:t>
            </a:fld>
            <a:endParaRPr lang="ja-JP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6790546" cy="337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8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上课信息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周三 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-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4 (9:10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-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11:55),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物质学院</a:t>
            </a:r>
            <a:r>
              <a:rPr lang="en-US" altLang="ko-KR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1-113</a:t>
            </a:r>
          </a:p>
          <a:p>
            <a:pPr lvl="0" algn="just">
              <a:lnSpc>
                <a:spcPct val="108000"/>
              </a:lnSpc>
            </a:pP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0" algn="just">
              <a:lnSpc>
                <a:spcPct val="108000"/>
              </a:lnSpc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Lecturer: 		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张科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0" algn="just">
              <a:lnSpc>
                <a:spcPct val="108000"/>
              </a:lnSpc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Office: 		SPST Building #4, Room 103</a:t>
            </a:r>
          </a:p>
          <a:p>
            <a:pPr lvl="0" algn="just">
              <a:lnSpc>
                <a:spcPct val="108000"/>
              </a:lnSpc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E-mail: 		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zhangke2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@shanghaitech.edu.cn</a:t>
            </a:r>
          </a:p>
          <a:p>
            <a:pPr lvl="0" algn="just">
              <a:lnSpc>
                <a:spcPct val="108000"/>
              </a:lnSpc>
            </a:pP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0" algn="just">
              <a:lnSpc>
                <a:spcPct val="108000"/>
              </a:lnSpc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Teaching assistant: 	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凌徐龙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0" algn="just">
              <a:lnSpc>
                <a:spcPct val="108000"/>
              </a:lnSpc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E-mail: 		lingxl2025@shanghaitech.edu.cn</a:t>
            </a:r>
          </a:p>
          <a:p>
            <a:pPr lvl="0" algn="just">
              <a:lnSpc>
                <a:spcPct val="108000"/>
              </a:lnSpc>
            </a:pP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0" algn="just">
              <a:lnSpc>
                <a:spcPct val="108000"/>
              </a:lnSpc>
            </a:pP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0" algn="just">
              <a:lnSpc>
                <a:spcPct val="108000"/>
              </a:lnSpc>
            </a:pP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A297433B-73DF-4F52-9FF2-270E58E02259}"/>
              </a:ext>
            </a:extLst>
          </p:cNvPr>
          <p:cNvSpPr txBox="1"/>
          <p:nvPr/>
        </p:nvSpPr>
        <p:spPr>
          <a:xfrm>
            <a:off x="467544" y="4293096"/>
            <a:ext cx="9716270" cy="168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8000"/>
              </a:lnSpc>
              <a:spcAft>
                <a:spcPts val="2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参考书</a:t>
            </a:r>
            <a:r>
              <a:rPr 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 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8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物理化学（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版）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, by Peter Atkins and Julio de Paula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， 侯文华 译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8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Physical Chemistry (12th Edition), by Peter Atkins and Julio de Paula </a:t>
            </a:r>
          </a:p>
          <a:p>
            <a:pPr algn="just">
              <a:lnSpc>
                <a:spcPct val="108000"/>
              </a:lnSpc>
              <a:spcAft>
                <a:spcPts val="200"/>
              </a:spcAft>
            </a:pP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08000"/>
              </a:lnSpc>
              <a:spcAft>
                <a:spcPts val="200"/>
              </a:spcAft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0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2E48F-EDCE-4161-B50C-D5984B2291B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22" name="제목 12"/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课程信息</a:t>
            </a:r>
            <a:endParaRPr lang="ko-KR" altLang="en-US" b="1" i="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sp>
        <p:nvSpPr>
          <p:cNvPr id="24" name="슬라이드 번호 개체 틀 1"/>
          <p:cNvSpPr txBox="1">
            <a:spLocks/>
          </p:cNvSpPr>
          <p:nvPr/>
        </p:nvSpPr>
        <p:spPr>
          <a:xfrm>
            <a:off x="9094741" y="6572250"/>
            <a:ext cx="429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2E48F-EDCE-4161-B50C-D5984B2291B5}" type="slidenum">
              <a:rPr lang="ja-JP" altLang="en-US"/>
              <a:pPr/>
              <a:t>3</a:t>
            </a:fld>
            <a:endParaRPr lang="ja-JP" alt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5C92BF8-3204-418E-9EAC-3CAE981C2741}"/>
              </a:ext>
            </a:extLst>
          </p:cNvPr>
          <p:cNvSpPr txBox="1"/>
          <p:nvPr/>
        </p:nvSpPr>
        <p:spPr>
          <a:xfrm>
            <a:off x="467544" y="1484784"/>
            <a:ext cx="6984776" cy="3370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8000"/>
              </a:lnSpc>
              <a:spcAft>
                <a:spcPts val="200"/>
              </a:spcAft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评分方式：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8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出勤和课堂参与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10%</a:t>
            </a:r>
          </a:p>
          <a:p>
            <a:pPr marL="342900" indent="-342900" algn="just">
              <a:lnSpc>
                <a:spcPct val="108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作业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: 20 %</a:t>
            </a:r>
          </a:p>
          <a:p>
            <a:pPr marL="342900" indent="-342900" algn="just">
              <a:lnSpc>
                <a:spcPct val="108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期中考试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: 30 % </a:t>
            </a:r>
          </a:p>
          <a:p>
            <a:pPr marL="342900" indent="-342900" algn="just">
              <a:lnSpc>
                <a:spcPct val="108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期末考试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: 40 % </a:t>
            </a:r>
          </a:p>
          <a:p>
            <a:pPr algn="just">
              <a:lnSpc>
                <a:spcPct val="108000"/>
              </a:lnSpc>
              <a:spcAft>
                <a:spcPts val="200"/>
              </a:spcAft>
            </a:pPr>
            <a:endParaRPr lang="en-US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08000"/>
              </a:lnSpc>
              <a:spcAft>
                <a:spcPts val="200"/>
              </a:spcAft>
            </a:pPr>
            <a:endParaRPr lang="en-US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08000"/>
              </a:lnSpc>
              <a:spcAft>
                <a:spcPts val="200"/>
              </a:spcAft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作业</a:t>
            </a:r>
            <a:r>
              <a:rPr 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:</a:t>
            </a:r>
            <a:endParaRPr 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8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课后布置，次周二晚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30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交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TA</a:t>
            </a:r>
          </a:p>
          <a:p>
            <a:pPr marL="285750" indent="-285750" algn="just">
              <a:lnSpc>
                <a:spcPct val="108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习题课辅导次周三晚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0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2E48F-EDCE-4161-B50C-D5984B2291B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22" name="제목 12"/>
          <p:cNvSpPr txBox="1">
            <a:spLocks/>
          </p:cNvSpPr>
          <p:nvPr/>
        </p:nvSpPr>
        <p:spPr>
          <a:xfrm>
            <a:off x="31646" y="116632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Course overview</a:t>
            </a:r>
            <a:endParaRPr lang="ko-KR" altLang="en-US" dirty="0"/>
          </a:p>
        </p:txBody>
      </p:sp>
      <p:sp>
        <p:nvSpPr>
          <p:cNvPr id="24" name="슬라이드 번호 개체 틀 1"/>
          <p:cNvSpPr txBox="1">
            <a:spLocks/>
          </p:cNvSpPr>
          <p:nvPr/>
        </p:nvSpPr>
        <p:spPr>
          <a:xfrm>
            <a:off x="9094741" y="6572250"/>
            <a:ext cx="429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2E48F-EDCE-4161-B50C-D5984B2291B5}" type="slidenum">
              <a:rPr lang="ja-JP" altLang="en-US"/>
              <a:pPr/>
              <a:t>4</a:t>
            </a:fld>
            <a:endParaRPr lang="ja-JP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908721"/>
            <a:ext cx="8640961" cy="5921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物理化学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b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利用物理的方法来理解物质在分子和原子层面的行为方式，以及化学反应发生的机理。</a:t>
            </a: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课程目标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提供基础性认识，阐明分子层面的微观相互作用如何导致宏观物质的物理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化学变化。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探究化学变化发生的过程中，物质从一种形态转化为另一种形态的动力学过程。</a:t>
            </a: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课程主题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统计热力学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分子间相互作用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分子的运动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反应动力学、反应动态学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固体结构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固体表面的过程</a:t>
            </a: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先修要求</a:t>
            </a:r>
            <a:b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学生应具备对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物理化学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中所涉及内容的扎实理解。</a:t>
            </a:r>
          </a:p>
          <a:p>
            <a:pPr algn="just">
              <a:lnSpc>
                <a:spcPct val="108000"/>
              </a:lnSpc>
            </a:pP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6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2E48F-EDCE-4161-B50C-D5984B2291B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22" name="제목 12"/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本讲提纲</a:t>
            </a:r>
            <a:endParaRPr lang="ko-KR" altLang="en-US" b="1" i="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sp>
        <p:nvSpPr>
          <p:cNvPr id="24" name="슬라이드 번호 개체 틀 1"/>
          <p:cNvSpPr txBox="1">
            <a:spLocks/>
          </p:cNvSpPr>
          <p:nvPr/>
        </p:nvSpPr>
        <p:spPr>
          <a:xfrm>
            <a:off x="9094741" y="6572250"/>
            <a:ext cx="429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2E48F-EDCE-4161-B50C-D5984B2291B5}" type="slidenum">
              <a:rPr lang="ja-JP" altLang="en-US"/>
              <a:pPr/>
              <a:t>5</a:t>
            </a:fld>
            <a:endParaRPr lang="ja-JP" alt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96A10E3-9E97-4989-8725-B9DD1FCC7675}"/>
              </a:ext>
            </a:extLst>
          </p:cNvPr>
          <p:cNvSpPr txBox="1"/>
          <p:nvPr/>
        </p:nvSpPr>
        <p:spPr>
          <a:xfrm>
            <a:off x="323528" y="1052736"/>
            <a:ext cx="97930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统计热力学介绍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玻尔兹曼分布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参考书章节：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Chapters 13A,</a:t>
            </a:r>
          </a:p>
        </p:txBody>
      </p:sp>
    </p:spTree>
    <p:extLst>
      <p:ext uri="{BB962C8B-B14F-4D97-AF65-F5344CB8AC3E}">
        <p14:creationId xmlns:p14="http://schemas.microsoft.com/office/powerpoint/2010/main" val="168517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832B2B-8D59-4C59-84B6-04377FD17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F28EE-4601-45FC-B07A-C193692D64C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B1066447-51FF-4E38-87E9-C64ED05B7CB3}"/>
              </a:ext>
            </a:extLst>
          </p:cNvPr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热力学回顾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2679D-3A24-46BD-9F3E-94C0ED64A56A}"/>
              </a:ext>
            </a:extLst>
          </p:cNvPr>
          <p:cNvSpPr txBox="1"/>
          <p:nvPr/>
        </p:nvSpPr>
        <p:spPr>
          <a:xfrm>
            <a:off x="254348" y="1124744"/>
            <a:ext cx="83501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400" b="0" i="0" dirty="0">
                <a:solidFill>
                  <a:srgbClr val="001D35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热力学第一定律 </a:t>
            </a:r>
            <a:endParaRPr lang="en-US" altLang="zh-CN" sz="2400" b="0" i="0" dirty="0">
              <a:solidFill>
                <a:srgbClr val="001D35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2400" dirty="0">
              <a:solidFill>
                <a:srgbClr val="001D3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sz="2400" b="0" i="0" dirty="0">
                <a:solidFill>
                  <a:srgbClr val="001D35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0" i="0" dirty="0">
                <a:solidFill>
                  <a:srgbClr val="001D35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能量守恒定律</a:t>
            </a:r>
            <a:r>
              <a:rPr lang="en-US" altLang="zh-CN" sz="2400" b="0" i="0" dirty="0">
                <a:solidFill>
                  <a:srgbClr val="001D35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algn="l"/>
            <a:endParaRPr lang="en-US" altLang="zh-CN" sz="2400" dirty="0">
              <a:solidFill>
                <a:srgbClr val="001D3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400" b="0" i="0" dirty="0">
                <a:solidFill>
                  <a:srgbClr val="001D35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能量在转化过程中总量保持不变。功可以完全转化为热能，但热能不能完全转化为功。﻿</a:t>
            </a:r>
          </a:p>
          <a:p>
            <a:pPr algn="l"/>
            <a:endParaRPr lang="en-US" altLang="zh-CN" sz="2400" b="0" i="0" dirty="0">
              <a:solidFill>
                <a:srgbClr val="001D35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2400" dirty="0">
              <a:solidFill>
                <a:srgbClr val="001D3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2400" b="0" i="0" dirty="0">
              <a:solidFill>
                <a:srgbClr val="001D35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2400" b="0" i="0" dirty="0">
              <a:solidFill>
                <a:srgbClr val="001D35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400" b="0" i="0" dirty="0">
                <a:solidFill>
                  <a:srgbClr val="001D35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意义</a:t>
            </a:r>
            <a:r>
              <a:rPr lang="en-US" altLang="zh-CN" sz="2400" b="0" i="0" dirty="0">
                <a:solidFill>
                  <a:srgbClr val="001D35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algn="l"/>
            <a:r>
              <a:rPr lang="zh-CN" altLang="en-US" sz="2400" b="0" i="0" dirty="0">
                <a:solidFill>
                  <a:srgbClr val="001D35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揭示了能量的多种存在形式及其相互转化关系，例如机械能、热能、电能等。﻿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0CAC5FD-79BD-4D1F-B70D-661347EC6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2" descr="{\displaystyle \Delta U=Q-W}">
            <a:extLst>
              <a:ext uri="{FF2B5EF4-FFF2-40B4-BE49-F238E27FC236}">
                <a16:creationId xmlns:a16="http://schemas.microsoft.com/office/drawing/2014/main" id="{AB2E45AD-26EA-4129-8949-6CAC6E5C2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7489195-043F-43C4-90A0-73C5AF01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04733"/>
            <a:ext cx="2088232" cy="55120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38F1FC-D073-44EE-89A2-7E4D4F803EE9}"/>
              </a:ext>
            </a:extLst>
          </p:cNvPr>
          <p:cNvSpPr/>
          <p:nvPr/>
        </p:nvSpPr>
        <p:spPr>
          <a:xfrm>
            <a:off x="322781" y="1840077"/>
            <a:ext cx="8809058" cy="46805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832B2B-8D59-4C59-84B6-04377FD17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F28EE-4601-45FC-B07A-C193692D64C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B1066447-51FF-4E38-87E9-C64ED05B7CB3}"/>
              </a:ext>
            </a:extLst>
          </p:cNvPr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热力学回顾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505B97-517D-4B95-8DD8-E313DDFDB1BC}"/>
              </a:ext>
            </a:extLst>
          </p:cNvPr>
          <p:cNvSpPr txBox="1"/>
          <p:nvPr/>
        </p:nvSpPr>
        <p:spPr>
          <a:xfrm>
            <a:off x="107504" y="1124744"/>
            <a:ext cx="79928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0" i="0">
                <a:solidFill>
                  <a:srgbClr val="001D35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热力学第二定律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熵增定律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克劳修斯表述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热量可以自发地从高温物体传向低温物体，反之则不行。﻿</a:t>
            </a:r>
          </a:p>
          <a:p>
            <a:endParaRPr lang="en-US" altLang="zh-CN" dirty="0"/>
          </a:p>
          <a:p>
            <a:r>
              <a:rPr lang="zh-CN" altLang="en-US" dirty="0"/>
              <a:t>熵表述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孤立系统的熵（衡量系统混乱程度的量）永不减少。自然界的自发过程总朝着熵增大的方向进行。﻿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70DCBD-30AB-417E-9424-0DD7E9FA1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610" y="4295743"/>
            <a:ext cx="1276528" cy="82879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D57134F-45DC-4D44-9912-21C85157E778}"/>
              </a:ext>
            </a:extLst>
          </p:cNvPr>
          <p:cNvSpPr/>
          <p:nvPr/>
        </p:nvSpPr>
        <p:spPr>
          <a:xfrm>
            <a:off x="135780" y="1844824"/>
            <a:ext cx="8809058" cy="46805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832B2B-8D59-4C59-84B6-04377FD17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F28EE-4601-45FC-B07A-C193692D64C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B1066447-51FF-4E38-87E9-C64ED05B7CB3}"/>
              </a:ext>
            </a:extLst>
          </p:cNvPr>
          <p:cNvSpPr txBox="1">
            <a:spLocks/>
          </p:cNvSpPr>
          <p:nvPr/>
        </p:nvSpPr>
        <p:spPr>
          <a:xfrm>
            <a:off x="227438" y="135935"/>
            <a:ext cx="8915400" cy="45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热力学回顾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2679D-3A24-46BD-9F3E-94C0ED64A56A}"/>
              </a:ext>
            </a:extLst>
          </p:cNvPr>
          <p:cNvSpPr txBox="1"/>
          <p:nvPr/>
        </p:nvSpPr>
        <p:spPr>
          <a:xfrm>
            <a:off x="227438" y="980728"/>
            <a:ext cx="86409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2400" b="0" i="0">
                <a:solidFill>
                  <a:srgbClr val="001D35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热力学第三定律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/>
              <a:t>(</a:t>
            </a:r>
            <a:r>
              <a:rPr lang="zh-CN" altLang="en-US" dirty="0">
                <a:hlinkClick r:id="rId2"/>
              </a:rPr>
              <a:t>绝对零度定律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在绝对零度（</a:t>
            </a:r>
            <a:r>
              <a:rPr lang="en-US" altLang="zh-CN" dirty="0"/>
              <a:t>0 K</a:t>
            </a:r>
            <a:r>
              <a:rPr lang="zh-CN" altLang="en-US" dirty="0"/>
              <a:t>）时，任何纯物质的完美晶体的熵值等于零。﻿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绝对零度是无法达到的，只能无限趋近。对于任何实际系统，都无法通过有限步数将其温度降低至绝对零度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20C5C5-7E44-46AD-9BCF-36E987EB6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739138"/>
            <a:ext cx="6921694" cy="27366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0A3147-6560-4A28-A64B-51F110FE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4864"/>
            <a:ext cx="1728192" cy="55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2A3F765-05DD-4E26-82B5-B5FA740F3EEA}"/>
              </a:ext>
            </a:extLst>
          </p:cNvPr>
          <p:cNvSpPr/>
          <p:nvPr/>
        </p:nvSpPr>
        <p:spPr>
          <a:xfrm>
            <a:off x="333780" y="1398877"/>
            <a:ext cx="8809058" cy="5076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1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19F85A-052A-4CDD-AE02-6A5174DC2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5F28EE-4601-45FC-B07A-C193692D64C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9" name="제목 12">
            <a:extLst>
              <a:ext uri="{FF2B5EF4-FFF2-40B4-BE49-F238E27FC236}">
                <a16:creationId xmlns:a16="http://schemas.microsoft.com/office/drawing/2014/main" id="{48C3F39C-4529-437A-B304-EAC3BE9773A2}"/>
              </a:ext>
            </a:extLst>
          </p:cNvPr>
          <p:cNvSpPr txBox="1">
            <a:spLocks noGrp="1"/>
          </p:cNvSpPr>
          <p:nvPr>
            <p:ph type="title" idx="11"/>
          </p:nvPr>
        </p:nvSpPr>
        <p:spPr>
          <a:xfrm>
            <a:off x="107950" y="90488"/>
            <a:ext cx="8229600" cy="45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i="1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b="1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热力学回顾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375C075-6BBF-4B08-A7E1-748569FD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75" y="1433084"/>
            <a:ext cx="5425789" cy="342118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5BFFFDB-BBDE-451B-965A-B91F6B1667C1}"/>
              </a:ext>
            </a:extLst>
          </p:cNvPr>
          <p:cNvSpPr txBox="1"/>
          <p:nvPr/>
        </p:nvSpPr>
        <p:spPr>
          <a:xfrm>
            <a:off x="127039" y="5373216"/>
            <a:ext cx="84953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求基本热力学函数和特性函数，进而求出所有热力学函数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用实验可测量的量（如状态方程，热容量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 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Cv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、膨胀系数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α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、压缩系数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κr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等）表示不能直接测量的量（如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AE76E1-62C1-42E5-825D-050ABF7F68AA}"/>
              </a:ext>
            </a:extLst>
          </p:cNvPr>
          <p:cNvSpPr txBox="1"/>
          <p:nvPr/>
        </p:nvSpPr>
        <p:spPr>
          <a:xfrm>
            <a:off x="107950" y="8899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特征函数和麦克斯韦关系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BF9E978-86D6-4E32-87D5-6A1C08828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2341392"/>
            <a:ext cx="3206136" cy="207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2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67448</TotalTime>
  <Words>1280</Words>
  <Application>Microsoft Office PowerPoint</Application>
  <PresentationFormat>全屏显示(4:3)</PresentationFormat>
  <Paragraphs>206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ＭＳ ゴシック</vt:lpstr>
      <vt:lpstr>等线</vt:lpstr>
      <vt:lpstr>等线 Light</vt:lpstr>
      <vt:lpstr>华文楷体</vt:lpstr>
      <vt:lpstr>华文中宋</vt:lpstr>
      <vt:lpstr>Arial</vt:lpstr>
      <vt:lpstr>Calibri</vt:lpstr>
      <vt:lpstr>Cambria Math</vt:lpstr>
      <vt:lpstr>Georgia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热力学回顾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Jianli</dc:creator>
  <cp:lastModifiedBy>Ke Zhang</cp:lastModifiedBy>
  <cp:revision>903</cp:revision>
  <cp:lastPrinted>2023-09-23T03:06:16Z</cp:lastPrinted>
  <dcterms:created xsi:type="dcterms:W3CDTF">2006-08-16T00:00:00Z</dcterms:created>
  <dcterms:modified xsi:type="dcterms:W3CDTF">2025-09-25T03:09:11Z</dcterms:modified>
</cp:coreProperties>
</file>