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33"/>
    <p:restoredTop sz="50000"/>
  </p:normalViewPr>
  <p:slideViewPr>
    <p:cSldViewPr snapToGrid="0" snapToObjects="1">
      <p:cViewPr varScale="1">
        <p:scale>
          <a:sx n="47" d="100"/>
          <a:sy n="47" d="100"/>
        </p:scale>
        <p:origin x="8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09E9F-71BC-7346-BBA4-E64DE9B0ECC0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7DFC-2E93-C24D-8DA3-FC56208A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71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7DFC-2E93-C24D-8DA3-FC56208A61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89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8893990-ED35-FE45-B084-AC919554F571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26DEFF2-736E-3E4C-9E26-57522F9F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04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3990-ED35-FE45-B084-AC919554F571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EFF2-736E-3E4C-9E26-57522F9F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2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3990-ED35-FE45-B084-AC919554F571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EFF2-736E-3E4C-9E26-57522F9F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9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3990-ED35-FE45-B084-AC919554F571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EFF2-736E-3E4C-9E26-57522F9F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8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3990-ED35-FE45-B084-AC919554F571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EFF2-736E-3E4C-9E26-57522F9F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31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3990-ED35-FE45-B084-AC919554F571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EFF2-736E-3E4C-9E26-57522F9F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58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3990-ED35-FE45-B084-AC919554F571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EFF2-736E-3E4C-9E26-57522F9F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5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3990-ED35-FE45-B084-AC919554F571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EFF2-736E-3E4C-9E26-57522F9F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47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3990-ED35-FE45-B084-AC919554F571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EFF2-736E-3E4C-9E26-57522F9F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>
            <a:lvl1pPr marL="285750" indent="-285750">
              <a:buFont typeface="Wingdings" panose="05000000000000000000" pitchFamily="2" charset="2"/>
              <a:buChar char="Ø"/>
              <a:defRPr sz="2800"/>
            </a:lvl1pPr>
            <a:lvl2pPr marL="742950" indent="-285750">
              <a:buFont typeface="Courier New" panose="02070309020205020404" pitchFamily="49" charset="0"/>
              <a:buChar char="o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3990-ED35-FE45-B084-AC919554F571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EFF2-736E-3E4C-9E26-57522F9F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3990-ED35-FE45-B084-AC919554F571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EFF2-736E-3E4C-9E26-57522F9F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9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3990-ED35-FE45-B084-AC919554F571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EFF2-736E-3E4C-9E26-57522F9F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7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3990-ED35-FE45-B084-AC919554F571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EFF2-736E-3E4C-9E26-57522F9F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6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3990-ED35-FE45-B084-AC919554F571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EFF2-736E-3E4C-9E26-57522F9F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3990-ED35-FE45-B084-AC919554F571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EFF2-736E-3E4C-9E26-57522F9F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7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3990-ED35-FE45-B084-AC919554F571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EFF2-736E-3E4C-9E26-57522F9F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2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3990-ED35-FE45-B084-AC919554F571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EFF2-736E-3E4C-9E26-57522F9F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1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21571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821571" cy="4136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59" y="6278534"/>
            <a:ext cx="236654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893990-ED35-FE45-B084-AC919554F571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8534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6205" y="6278534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6DEFF2-736E-3E4C-9E26-57522F9F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43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Session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/>
              <a:t>Cloud Service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Suitability of </a:t>
            </a:r>
            <a:r>
              <a:rPr lang="en-US" dirty="0" err="1"/>
              <a:t>IaaS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IaaS</a:t>
            </a:r>
            <a:r>
              <a:rPr lang="en-US" dirty="0"/>
              <a:t> reduces the total cost of ownership (TCO) and increases the return on investment (ROI) for start-up companies that cannot invest more in buying infrastructure</a:t>
            </a:r>
            <a:r>
              <a:rPr lang="en-US" dirty="0" smtClean="0"/>
              <a:t>.</a:t>
            </a:r>
          </a:p>
          <a:p>
            <a:r>
              <a:rPr lang="en-US" dirty="0" err="1"/>
              <a:t>IaaS</a:t>
            </a:r>
            <a:r>
              <a:rPr lang="en-US" dirty="0"/>
              <a:t> can be used in the following situations </a:t>
            </a:r>
            <a:endParaRPr lang="en-US" dirty="0" smtClean="0"/>
          </a:p>
          <a:p>
            <a:pPr lvl="1"/>
            <a:r>
              <a:rPr lang="en-US" i="1" dirty="0"/>
              <a:t>Unpredictable spikes in usage </a:t>
            </a:r>
            <a:endParaRPr lang="en-US" i="1" dirty="0" smtClean="0"/>
          </a:p>
          <a:p>
            <a:pPr lvl="1"/>
            <a:r>
              <a:rPr lang="en-US" i="1" dirty="0"/>
              <a:t>Limited capital investment </a:t>
            </a:r>
            <a:endParaRPr lang="en-US" i="1" dirty="0" smtClean="0"/>
          </a:p>
          <a:p>
            <a:pPr lvl="1"/>
            <a:r>
              <a:rPr lang="en-US" i="1" dirty="0"/>
              <a:t>Infrastructure on demand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67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</a:t>
            </a:r>
            <a:r>
              <a:rPr lang="en-US" dirty="0"/>
              <a:t>of </a:t>
            </a:r>
            <a:r>
              <a:rPr lang="en-US" dirty="0" err="1"/>
              <a:t>IaaS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Security </a:t>
            </a:r>
            <a:r>
              <a:rPr lang="en-US" i="1" dirty="0" smtClean="0"/>
              <a:t>issues: </a:t>
            </a:r>
            <a:r>
              <a:rPr lang="en-US" dirty="0"/>
              <a:t>Since </a:t>
            </a:r>
            <a:r>
              <a:rPr lang="en-US" dirty="0" err="1"/>
              <a:t>IaaS</a:t>
            </a:r>
            <a:r>
              <a:rPr lang="en-US" dirty="0"/>
              <a:t> uses virtualization as the enabling technology, hypervisors play an important role. There are many attacks that </a:t>
            </a:r>
            <a:r>
              <a:rPr lang="en-US" dirty="0" smtClean="0"/>
              <a:t>target the </a:t>
            </a:r>
            <a:r>
              <a:rPr lang="en-US" dirty="0"/>
              <a:t>hypervisors to compromise it </a:t>
            </a:r>
            <a:endParaRPr lang="en-US" dirty="0" smtClean="0"/>
          </a:p>
          <a:p>
            <a:r>
              <a:rPr lang="en-US" i="1" dirty="0"/>
              <a:t>Interoperability issues</a:t>
            </a:r>
            <a:r>
              <a:rPr lang="en-US" dirty="0" smtClean="0"/>
              <a:t>:</a:t>
            </a:r>
            <a:r>
              <a:rPr lang="en-US" dirty="0"/>
              <a:t> It is very difficult to migrate any VM from one </a:t>
            </a:r>
            <a:r>
              <a:rPr lang="en-US" dirty="0" err="1"/>
              <a:t>IaaS</a:t>
            </a:r>
            <a:r>
              <a:rPr lang="en-US" dirty="0"/>
              <a:t> provider to the other. Sometimes, the customers might face the vendor lock-in problem </a:t>
            </a:r>
            <a:endParaRPr lang="en-US" dirty="0" smtClean="0"/>
          </a:p>
          <a:p>
            <a:r>
              <a:rPr lang="en-US" i="1" dirty="0"/>
              <a:t>Performance </a:t>
            </a:r>
            <a:r>
              <a:rPr lang="en-US" i="1" dirty="0" smtClean="0"/>
              <a:t>issues:</a:t>
            </a:r>
            <a:r>
              <a:rPr lang="en-US" dirty="0"/>
              <a:t> Latency of the network plays an important role in deciding the performance. Because of latency issues, sometimes the VM contains issues with its performance</a:t>
            </a:r>
          </a:p>
        </p:txBody>
      </p:sp>
    </p:spTree>
    <p:extLst>
      <p:ext uri="{BB962C8B-B14F-4D97-AF65-F5344CB8AC3E}">
        <p14:creationId xmlns:p14="http://schemas.microsoft.com/office/powerpoint/2010/main" val="140521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as a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PaaS</a:t>
            </a:r>
            <a:r>
              <a:rPr lang="en-US" dirty="0"/>
              <a:t> allows the developers to develop their application online and also allows them to deploy immediately on the same platform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reduces the complexity of buying and maintaining different tools for developing an application </a:t>
            </a:r>
            <a:endParaRPr lang="en-US" dirty="0" smtClean="0"/>
          </a:p>
          <a:p>
            <a:r>
              <a:rPr lang="en-US" dirty="0"/>
              <a:t>Typical </a:t>
            </a:r>
            <a:r>
              <a:rPr lang="en-US" dirty="0" err="1"/>
              <a:t>PaaS</a:t>
            </a:r>
            <a:r>
              <a:rPr lang="en-US" dirty="0"/>
              <a:t> providers may provide programming languages, application frameworks, databases, and testing tools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550" y="1212850"/>
            <a:ext cx="61912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4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provided by </a:t>
            </a:r>
            <a:r>
              <a:rPr lang="en-US" dirty="0" err="1"/>
              <a:t>PaaS</a:t>
            </a:r>
            <a:r>
              <a:rPr lang="en-US" dirty="0"/>
              <a:t> provider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6194" y="2724150"/>
            <a:ext cx="4521200" cy="297180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8841015" y="1645209"/>
            <a:ext cx="2632529" cy="1915887"/>
          </a:xfrm>
          <a:prstGeom prst="wedgeRoundRectCallout">
            <a:avLst>
              <a:gd name="adj1" fmla="val -104156"/>
              <a:gd name="adj2" fmla="val 4282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of the popular application development frameworks provided by a </a:t>
            </a:r>
            <a:r>
              <a:rPr lang="en-US" dirty="0" err="1"/>
              <a:t>PaaS</a:t>
            </a:r>
            <a:r>
              <a:rPr lang="en-US" dirty="0"/>
              <a:t> provider include </a:t>
            </a:r>
            <a:r>
              <a:rPr lang="en-US" dirty="0" err="1"/>
              <a:t>Node.js</a:t>
            </a:r>
            <a:r>
              <a:rPr lang="en-US" dirty="0"/>
              <a:t>, Rails, Drupal, Joomla, WordPress 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18455" y="4136898"/>
            <a:ext cx="2632529" cy="1915887"/>
          </a:xfrm>
          <a:prstGeom prst="wedgeRoundRectCallout">
            <a:avLst>
              <a:gd name="adj1" fmla="val 99289"/>
              <a:gd name="adj2" fmla="val -44681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popular databases provided by the popular </a:t>
            </a:r>
            <a:r>
              <a:rPr lang="en-US" dirty="0" err="1"/>
              <a:t>PaaS</a:t>
            </a:r>
            <a:r>
              <a:rPr lang="en-US" dirty="0"/>
              <a:t> vendors are </a:t>
            </a:r>
            <a:r>
              <a:rPr lang="en-US" dirty="0" err="1"/>
              <a:t>ClearDB</a:t>
            </a:r>
            <a:r>
              <a:rPr lang="en-US" dirty="0"/>
              <a:t>, PostgreSQL, </a:t>
            </a:r>
            <a:r>
              <a:rPr lang="en-US" dirty="0" err="1"/>
              <a:t>Cloudant</a:t>
            </a:r>
            <a:r>
              <a:rPr lang="en-US" dirty="0" smtClean="0"/>
              <a:t>,,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718456" y="1654627"/>
            <a:ext cx="2632529" cy="1915887"/>
          </a:xfrm>
          <a:prstGeom prst="wedgeRoundRectCallout">
            <a:avLst>
              <a:gd name="adj1" fmla="val 101770"/>
              <a:gd name="adj2" fmla="val 416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PaaS</a:t>
            </a:r>
            <a:r>
              <a:rPr lang="en-US" dirty="0"/>
              <a:t> providers provide a wide variety of programming languages for the developers 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8721271" y="4136897"/>
            <a:ext cx="2632529" cy="1915887"/>
          </a:xfrm>
          <a:prstGeom prst="wedgeRoundRectCallout">
            <a:avLst>
              <a:gd name="adj1" fmla="val -100848"/>
              <a:gd name="adj2" fmla="val -40134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PaaS</a:t>
            </a:r>
            <a:r>
              <a:rPr lang="en-US" dirty="0"/>
              <a:t> providers provide all the tools that are required to develop, test, and deploy an application</a:t>
            </a:r>
          </a:p>
        </p:txBody>
      </p:sp>
    </p:spTree>
    <p:extLst>
      <p:ext uri="{BB962C8B-B14F-4D97-AF65-F5344CB8AC3E}">
        <p14:creationId xmlns:p14="http://schemas.microsoft.com/office/powerpoint/2010/main" val="70392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</a:t>
            </a:r>
            <a:r>
              <a:rPr lang="en-US" dirty="0" err="1"/>
              <a:t>PaaS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All in one</a:t>
            </a:r>
            <a:r>
              <a:rPr lang="en-US" dirty="0"/>
              <a:t>: Most of the </a:t>
            </a:r>
            <a:r>
              <a:rPr lang="en-US" dirty="0" err="1"/>
              <a:t>PaaS</a:t>
            </a:r>
            <a:r>
              <a:rPr lang="en-US" dirty="0"/>
              <a:t> providers offer services to develop, test, deploy, host, and maintain applications in the same IDE </a:t>
            </a:r>
            <a:endParaRPr lang="en-US" dirty="0" smtClean="0"/>
          </a:p>
          <a:p>
            <a:r>
              <a:rPr lang="en-US" dirty="0"/>
              <a:t>Using web UI, any developer can get access to the development platform. The web-based UI helps the developers create, modify, test, and deploy different applications on the same platform. </a:t>
            </a:r>
            <a:endParaRPr lang="en-US" dirty="0" smtClean="0"/>
          </a:p>
          <a:p>
            <a:r>
              <a:rPr lang="en-US" i="1" dirty="0"/>
              <a:t>Offline access</a:t>
            </a:r>
            <a:r>
              <a:rPr lang="en-US" dirty="0"/>
              <a:t>: </a:t>
            </a:r>
            <a:r>
              <a:rPr lang="en-US" dirty="0" smtClean="0"/>
              <a:t>Some </a:t>
            </a:r>
            <a:r>
              <a:rPr lang="en-US" dirty="0"/>
              <a:t>of the </a:t>
            </a:r>
            <a:r>
              <a:rPr lang="en-US" dirty="0" err="1"/>
              <a:t>PaaS</a:t>
            </a:r>
            <a:r>
              <a:rPr lang="en-US" dirty="0"/>
              <a:t> providers allow the developer to synchronize their local IDE with the </a:t>
            </a:r>
            <a:r>
              <a:rPr lang="en-US" dirty="0" err="1"/>
              <a:t>PaaS</a:t>
            </a:r>
            <a:r>
              <a:rPr lang="en-US" dirty="0"/>
              <a:t> services </a:t>
            </a:r>
            <a:endParaRPr lang="en-US" dirty="0" smtClean="0"/>
          </a:p>
          <a:p>
            <a:r>
              <a:rPr lang="en-US" i="1" dirty="0"/>
              <a:t>Built-in scalability</a:t>
            </a:r>
            <a:r>
              <a:rPr lang="en-US" dirty="0"/>
              <a:t>: This ensures that the application is capable of handling varying loads efficiently </a:t>
            </a:r>
          </a:p>
        </p:txBody>
      </p:sp>
    </p:spTree>
    <p:extLst>
      <p:ext uri="{BB962C8B-B14F-4D97-AF65-F5344CB8AC3E}">
        <p14:creationId xmlns:p14="http://schemas.microsoft.com/office/powerpoint/2010/main" val="1031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</a:t>
            </a:r>
            <a:r>
              <a:rPr lang="en-US" dirty="0" err="1"/>
              <a:t>PaaS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Collaborative </a:t>
            </a:r>
            <a:r>
              <a:rPr lang="en-US" i="1" dirty="0" smtClean="0"/>
              <a:t>platform: </a:t>
            </a:r>
            <a:r>
              <a:rPr lang="en-US" dirty="0"/>
              <a:t>D</a:t>
            </a:r>
            <a:r>
              <a:rPr lang="en-US" dirty="0" smtClean="0"/>
              <a:t>evelopers </a:t>
            </a:r>
            <a:r>
              <a:rPr lang="en-US" dirty="0"/>
              <a:t>can collaboratively work together on the same </a:t>
            </a:r>
            <a:r>
              <a:rPr lang="en-US" dirty="0" smtClean="0"/>
              <a:t>project</a:t>
            </a:r>
            <a:r>
              <a:rPr lang="en-US" dirty="0"/>
              <a:t> </a:t>
            </a:r>
            <a:r>
              <a:rPr lang="en-US" dirty="0" smtClean="0"/>
              <a:t>from different workplaces.</a:t>
            </a:r>
          </a:p>
          <a:p>
            <a:r>
              <a:rPr lang="en-US" i="1" dirty="0"/>
              <a:t>Diverse client tools</a:t>
            </a:r>
            <a:r>
              <a:rPr lang="en-US" dirty="0"/>
              <a:t>: To make the development easier, </a:t>
            </a:r>
            <a:r>
              <a:rPr lang="en-US" dirty="0" err="1"/>
              <a:t>PaaS</a:t>
            </a:r>
            <a:r>
              <a:rPr lang="en-US" dirty="0"/>
              <a:t> providers provide a wide variety of client tools to help the </a:t>
            </a:r>
            <a:r>
              <a:rPr lang="en-US" dirty="0" smtClean="0"/>
              <a:t>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1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Suitability of </a:t>
            </a:r>
            <a:r>
              <a:rPr lang="en-US" dirty="0" err="1"/>
              <a:t>PaaS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Collaborative development</a:t>
            </a:r>
            <a:r>
              <a:rPr lang="en-US" dirty="0"/>
              <a:t>: A</a:t>
            </a:r>
            <a:r>
              <a:rPr lang="en-US" dirty="0" smtClean="0"/>
              <a:t> </a:t>
            </a:r>
            <a:r>
              <a:rPr lang="en-US" dirty="0"/>
              <a:t>common place where the development team and other stakeholders of the application can collaborate with each other </a:t>
            </a:r>
            <a:endParaRPr lang="en-US" dirty="0" smtClean="0"/>
          </a:p>
          <a:p>
            <a:r>
              <a:rPr lang="en-US" i="1" dirty="0"/>
              <a:t>Automated testing and </a:t>
            </a:r>
            <a:r>
              <a:rPr lang="en-US" i="1" dirty="0" smtClean="0"/>
              <a:t>deployment: </a:t>
            </a:r>
            <a:r>
              <a:rPr lang="en-US" dirty="0"/>
              <a:t>The development team needs to concentrate more on development rather than testing and deployment. </a:t>
            </a:r>
            <a:endParaRPr lang="en-US" dirty="0" smtClean="0"/>
          </a:p>
          <a:p>
            <a:r>
              <a:rPr lang="en-US" i="1" dirty="0"/>
              <a:t>Time to market</a:t>
            </a:r>
            <a:r>
              <a:rPr lang="en-US" dirty="0"/>
              <a:t>: The </a:t>
            </a:r>
            <a:r>
              <a:rPr lang="en-US" dirty="0" err="1"/>
              <a:t>PaaS</a:t>
            </a:r>
            <a:r>
              <a:rPr lang="en-US" dirty="0"/>
              <a:t> services follow the iterative and incremental development </a:t>
            </a:r>
            <a:r>
              <a:rPr lang="en-US" dirty="0" smtClean="0"/>
              <a:t>methodologies.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 err="1"/>
              <a:t>PaaS</a:t>
            </a:r>
            <a:r>
              <a:rPr lang="en-US" dirty="0"/>
              <a:t> services are the best option for application development that uses agile development methodologies </a:t>
            </a:r>
          </a:p>
        </p:txBody>
      </p:sp>
    </p:spTree>
    <p:extLst>
      <p:ext uri="{BB962C8B-B14F-4D97-AF65-F5344CB8AC3E}">
        <p14:creationId xmlns:p14="http://schemas.microsoft.com/office/powerpoint/2010/main" val="49332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rawbacks of PAAS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/>
              <a:t>Vendor lock-in</a:t>
            </a:r>
            <a:r>
              <a:rPr lang="en-US" dirty="0" smtClean="0"/>
              <a:t>: Because </a:t>
            </a:r>
            <a:r>
              <a:rPr lang="en-US" dirty="0"/>
              <a:t>proprietary technologies used by </a:t>
            </a:r>
            <a:r>
              <a:rPr lang="en-US" dirty="0" err="1"/>
              <a:t>PaaS</a:t>
            </a:r>
            <a:r>
              <a:rPr lang="en-US" dirty="0"/>
              <a:t> providers </a:t>
            </a:r>
            <a:r>
              <a:rPr lang="en-US" dirty="0" smtClean="0"/>
              <a:t>so that </a:t>
            </a:r>
            <a:r>
              <a:rPr lang="en-US" dirty="0"/>
              <a:t>the applications to be migrated from one </a:t>
            </a:r>
            <a:r>
              <a:rPr lang="en-US" dirty="0" err="1"/>
              <a:t>PaaS</a:t>
            </a:r>
            <a:r>
              <a:rPr lang="en-US" dirty="0"/>
              <a:t> provider to the other. </a:t>
            </a:r>
            <a:endParaRPr lang="en-US" dirty="0" smtClean="0"/>
          </a:p>
          <a:p>
            <a:r>
              <a:rPr lang="en-US" i="1" dirty="0"/>
              <a:t>Security </a:t>
            </a:r>
            <a:r>
              <a:rPr lang="en-US" i="1" dirty="0" smtClean="0"/>
              <a:t>issues: </a:t>
            </a:r>
            <a:r>
              <a:rPr lang="en-US" dirty="0"/>
              <a:t>Since data are stored in off-premise third-party </a:t>
            </a:r>
            <a:r>
              <a:rPr lang="en-US" dirty="0" smtClean="0"/>
              <a:t>servers, </a:t>
            </a:r>
            <a:r>
              <a:rPr lang="en-US" dirty="0"/>
              <a:t>developers are afraid to go for </a:t>
            </a:r>
            <a:r>
              <a:rPr lang="en-US" dirty="0" err="1"/>
              <a:t>PaaS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i="1" dirty="0"/>
              <a:t>Less flexibility</a:t>
            </a:r>
            <a:r>
              <a:rPr lang="en-US" dirty="0"/>
              <a:t>: </a:t>
            </a:r>
            <a:r>
              <a:rPr lang="en-US" dirty="0" err="1"/>
              <a:t>PaaS</a:t>
            </a:r>
            <a:r>
              <a:rPr lang="en-US" dirty="0"/>
              <a:t> providers do not give much freedom for the developers to define their own application stack </a:t>
            </a:r>
            <a:endParaRPr lang="en-US" dirty="0" smtClean="0"/>
          </a:p>
          <a:p>
            <a:r>
              <a:rPr lang="en-US" i="1" dirty="0"/>
              <a:t>Depends on Internet connection</a:t>
            </a:r>
            <a:r>
              <a:rPr lang="en-US" dirty="0"/>
              <a:t>: With slow Internet connection, the usability and efficiency of the </a:t>
            </a:r>
            <a:r>
              <a:rPr lang="en-US" dirty="0" err="1"/>
              <a:t>PaaS</a:t>
            </a:r>
            <a:r>
              <a:rPr lang="en-US" dirty="0"/>
              <a:t> platform do not satisfy the developer requirements</a:t>
            </a:r>
          </a:p>
        </p:txBody>
      </p:sp>
    </p:spTree>
    <p:extLst>
      <p:ext uri="{BB962C8B-B14F-4D97-AF65-F5344CB8AC3E}">
        <p14:creationId xmlns:p14="http://schemas.microsoft.com/office/powerpoint/2010/main" val="188898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is no need to install the software to the end user’s devices. </a:t>
            </a:r>
            <a:endParaRPr lang="en-US" dirty="0" smtClean="0"/>
          </a:p>
          <a:p>
            <a:r>
              <a:rPr lang="en-US" dirty="0"/>
              <a:t>SaaS services can be accessed or disconnected at any time based on the end user’s needs </a:t>
            </a:r>
            <a:endParaRPr lang="en-US" dirty="0" smtClean="0"/>
          </a:p>
          <a:p>
            <a:r>
              <a:rPr lang="en-US" dirty="0"/>
              <a:t>SaaS services can be accessed from any lightweight web browsers on any devices such as laptops, tablets, and smartphones. </a:t>
            </a:r>
            <a:endParaRPr lang="en-US" dirty="0" smtClean="0"/>
          </a:p>
          <a:p>
            <a:r>
              <a:rPr lang="en-US" dirty="0"/>
              <a:t>The important benefits of using thin clients for accessing the SaaS application are as follows: it is less vulnerable to attack, has a longer life cycle, consumes less power, and is less expensive </a:t>
            </a:r>
          </a:p>
        </p:txBody>
      </p:sp>
    </p:spTree>
    <p:extLst>
      <p:ext uri="{BB962C8B-B14F-4D97-AF65-F5344CB8AC3E}">
        <p14:creationId xmlns:p14="http://schemas.microsoft.com/office/powerpoint/2010/main" val="117736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provided by SaaS Providers.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24157" y="2159000"/>
            <a:ext cx="5343686" cy="3582194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8841015" y="1645209"/>
            <a:ext cx="2632529" cy="2023376"/>
          </a:xfrm>
          <a:prstGeom prst="wedgeRoundRectCallout">
            <a:avLst>
              <a:gd name="adj1" fmla="val -104156"/>
              <a:gd name="adj2" fmla="val 4282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Since the number of users of the social networking sites is increasing exponentially, cloud computing is the perfect match for handling the variable load 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18455" y="4136898"/>
            <a:ext cx="2632529" cy="1915887"/>
          </a:xfrm>
          <a:prstGeom prst="wedgeRoundRectCallout">
            <a:avLst>
              <a:gd name="adj1" fmla="val 99289"/>
              <a:gd name="adj2" fmla="val -44681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 that are used to create, manage, and track electronic documents 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18456" y="1654627"/>
            <a:ext cx="2632529" cy="1915887"/>
          </a:xfrm>
          <a:prstGeom prst="wedgeRoundRectCallout">
            <a:avLst>
              <a:gd name="adj1" fmla="val 101770"/>
              <a:gd name="adj2" fmla="val 416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business SaaS services include ERP, CRM, billing, sales, and human resources 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8721271" y="4136897"/>
            <a:ext cx="2632529" cy="1915887"/>
          </a:xfrm>
          <a:prstGeom prst="wedgeRoundRectCallout">
            <a:avLst>
              <a:gd name="adj1" fmla="val -100848"/>
              <a:gd name="adj2" fmla="val -40134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most of the e-mail providers started offering their services as SaaS services</a:t>
            </a:r>
          </a:p>
        </p:txBody>
      </p:sp>
    </p:spTree>
    <p:extLst>
      <p:ext uri="{BB962C8B-B14F-4D97-AF65-F5344CB8AC3E}">
        <p14:creationId xmlns:p14="http://schemas.microsoft.com/office/powerpoint/2010/main" val="4746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and characteristic of </a:t>
            </a:r>
          </a:p>
          <a:p>
            <a:pPr lvl="1"/>
            <a:r>
              <a:rPr lang="en-US" dirty="0"/>
              <a:t>IAAS</a:t>
            </a:r>
          </a:p>
          <a:p>
            <a:pPr lvl="1"/>
            <a:r>
              <a:rPr lang="en-US" dirty="0"/>
              <a:t>PAAS</a:t>
            </a:r>
          </a:p>
          <a:p>
            <a:pPr lvl="1"/>
            <a:r>
              <a:rPr lang="en-US" dirty="0"/>
              <a:t>SAAS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4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SaaS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One to many</a:t>
            </a:r>
            <a:r>
              <a:rPr lang="en-US" dirty="0"/>
              <a:t>: application can be shared by multiple tenants or </a:t>
            </a:r>
            <a:r>
              <a:rPr lang="en-US" dirty="0" smtClean="0"/>
              <a:t>customers</a:t>
            </a:r>
          </a:p>
          <a:p>
            <a:r>
              <a:rPr lang="en-US" i="1" dirty="0"/>
              <a:t>Web </a:t>
            </a:r>
            <a:r>
              <a:rPr lang="en-US" i="1" dirty="0" smtClean="0"/>
              <a:t>access: </a:t>
            </a:r>
            <a:r>
              <a:rPr lang="en-US" dirty="0"/>
              <a:t>It allows the end user to access the application from any location </a:t>
            </a:r>
            <a:r>
              <a:rPr lang="en-US" dirty="0" smtClean="0"/>
              <a:t>with internet connection</a:t>
            </a:r>
          </a:p>
          <a:p>
            <a:r>
              <a:rPr lang="en-US" i="1" dirty="0"/>
              <a:t>Centralized management</a:t>
            </a:r>
            <a:r>
              <a:rPr lang="en-US" dirty="0"/>
              <a:t>: the SaaS providers will perform the automatic updates that ensure that each tenant is accessing the most recent version of the application without any user-side updates </a:t>
            </a:r>
            <a:endParaRPr lang="en-US" dirty="0" smtClean="0"/>
          </a:p>
          <a:p>
            <a:r>
              <a:rPr lang="en-US" i="1" dirty="0" err="1"/>
              <a:t>Multidevice</a:t>
            </a:r>
            <a:r>
              <a:rPr lang="en-US" i="1" dirty="0"/>
              <a:t> support</a:t>
            </a:r>
            <a:r>
              <a:rPr lang="en-US" dirty="0"/>
              <a:t>: can be accessed from any end user devices such as desktops, laptops, tablets, smartphones </a:t>
            </a:r>
          </a:p>
        </p:txBody>
      </p:sp>
    </p:spTree>
    <p:extLst>
      <p:ext uri="{BB962C8B-B14F-4D97-AF65-F5344CB8AC3E}">
        <p14:creationId xmlns:p14="http://schemas.microsoft.com/office/powerpoint/2010/main" val="198038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SaaS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Better scalability</a:t>
            </a:r>
            <a:r>
              <a:rPr lang="en-US" dirty="0"/>
              <a:t>: The dynamic scaling of underlying cloud resources makes SaaS applications work efficiently even with varying loads. </a:t>
            </a:r>
            <a:endParaRPr lang="en-US" dirty="0" smtClean="0"/>
          </a:p>
          <a:p>
            <a:r>
              <a:rPr lang="en-US" i="1" dirty="0"/>
              <a:t>High </a:t>
            </a:r>
            <a:r>
              <a:rPr lang="en-US" i="1" dirty="0" smtClean="0"/>
              <a:t>availability: </a:t>
            </a:r>
            <a:r>
              <a:rPr lang="en-US" dirty="0"/>
              <a:t>ensure the 99.99% availability of user data as proper backup and recovery mechanisms are implemented at the back end </a:t>
            </a:r>
            <a:endParaRPr lang="en-US" dirty="0" smtClean="0"/>
          </a:p>
          <a:p>
            <a:r>
              <a:rPr lang="en-US" i="1" dirty="0"/>
              <a:t>API integration</a:t>
            </a:r>
            <a:r>
              <a:rPr lang="en-US" dirty="0"/>
              <a:t>: the capability of integrating with other software or service through standard APIs</a:t>
            </a:r>
          </a:p>
        </p:txBody>
      </p:sp>
    </p:spTree>
    <p:extLst>
      <p:ext uri="{BB962C8B-B14F-4D97-AF65-F5344CB8AC3E}">
        <p14:creationId xmlns:p14="http://schemas.microsoft.com/office/powerpoint/2010/main" val="34950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Suitability of SaaS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On-demand software</a:t>
            </a:r>
            <a:r>
              <a:rPr lang="en-US" dirty="0"/>
              <a:t>: The licensing-based software model increases the spending on buying software. </a:t>
            </a:r>
            <a:endParaRPr lang="en-US" dirty="0" smtClean="0"/>
          </a:p>
          <a:p>
            <a:r>
              <a:rPr lang="en-US" i="1" dirty="0"/>
              <a:t>Software for start-up companies</a:t>
            </a:r>
            <a:r>
              <a:rPr lang="en-US" dirty="0"/>
              <a:t>: C</a:t>
            </a:r>
            <a:r>
              <a:rPr lang="en-US" dirty="0" smtClean="0"/>
              <a:t>an </a:t>
            </a:r>
            <a:r>
              <a:rPr lang="en-US" dirty="0"/>
              <a:t>reduce the initial expenditure on buying high-end hardware </a:t>
            </a:r>
            <a:endParaRPr lang="en-US" dirty="0" smtClean="0"/>
          </a:p>
          <a:p>
            <a:r>
              <a:rPr lang="en-US" i="1" dirty="0"/>
              <a:t>Software compatible with multiple devices</a:t>
            </a:r>
            <a:r>
              <a:rPr lang="en-US" dirty="0"/>
              <a:t>: The SaaS applications are adaptable with almost all the devices. </a:t>
            </a:r>
            <a:endParaRPr lang="en-US" dirty="0" smtClean="0"/>
          </a:p>
          <a:p>
            <a:r>
              <a:rPr lang="en-US" i="1" dirty="0"/>
              <a:t>Software with varying loads</a:t>
            </a:r>
            <a:r>
              <a:rPr lang="en-US" dirty="0"/>
              <a:t>: A</a:t>
            </a:r>
            <a:r>
              <a:rPr lang="en-US" dirty="0" smtClean="0"/>
              <a:t>pplications </a:t>
            </a:r>
            <a:r>
              <a:rPr lang="en-US" dirty="0"/>
              <a:t>can handle varying loads efficiently without disrupting the normal behavior of the a</a:t>
            </a:r>
          </a:p>
        </p:txBody>
      </p:sp>
    </p:spTree>
    <p:extLst>
      <p:ext uri="{BB962C8B-B14F-4D97-AF65-F5344CB8AC3E}">
        <p14:creationId xmlns:p14="http://schemas.microsoft.com/office/powerpoint/2010/main" val="52559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</a:t>
            </a:r>
            <a:r>
              <a:rPr lang="en-US" dirty="0" smtClean="0"/>
              <a:t>SAAS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Real-time applications</a:t>
            </a:r>
            <a:r>
              <a:rPr lang="en-US" dirty="0"/>
              <a:t>: Since SaaS applications depend on Internet connectivity, it may not work better with low Internet speed </a:t>
            </a:r>
            <a:endParaRPr lang="en-US" dirty="0" smtClean="0"/>
          </a:p>
          <a:p>
            <a:r>
              <a:rPr lang="en-US" i="1" dirty="0"/>
              <a:t>Applications with confidential </a:t>
            </a:r>
            <a:r>
              <a:rPr lang="en-US" i="1" dirty="0" smtClean="0"/>
              <a:t>data: </a:t>
            </a:r>
            <a:r>
              <a:rPr lang="en-US" dirty="0"/>
              <a:t>Since data are stored with third-party service providers, there is no surety that our data will be safe. </a:t>
            </a:r>
            <a:endParaRPr lang="en-US" dirty="0" smtClean="0"/>
          </a:p>
          <a:p>
            <a:r>
              <a:rPr lang="en-US" i="1" dirty="0"/>
              <a:t>Better </a:t>
            </a:r>
            <a:r>
              <a:rPr lang="en-US" i="1" dirty="0" err="1"/>
              <a:t>on-premise</a:t>
            </a:r>
            <a:r>
              <a:rPr lang="en-US" i="1" dirty="0"/>
              <a:t> application</a:t>
            </a:r>
            <a:r>
              <a:rPr lang="en-US" dirty="0"/>
              <a:t>: In such situations, migrating to the SaaS model may not be the best option.</a:t>
            </a:r>
          </a:p>
        </p:txBody>
      </p:sp>
    </p:spTree>
    <p:extLst>
      <p:ext uri="{BB962C8B-B14F-4D97-AF65-F5344CB8AC3E}">
        <p14:creationId xmlns:p14="http://schemas.microsoft.com/office/powerpoint/2010/main" val="184684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</a:t>
            </a:r>
            <a:r>
              <a:rPr lang="en-US" dirty="0" smtClean="0"/>
              <a:t>of </a:t>
            </a:r>
            <a:r>
              <a:rPr lang="en-US" dirty="0"/>
              <a:t>SaaS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No client-side </a:t>
            </a:r>
            <a:r>
              <a:rPr lang="en-US" i="1" dirty="0" smtClean="0"/>
              <a:t>installation</a:t>
            </a:r>
            <a:endParaRPr lang="en-US" dirty="0" smtClean="0"/>
          </a:p>
          <a:p>
            <a:r>
              <a:rPr lang="en-US" i="1" dirty="0"/>
              <a:t>Cost </a:t>
            </a:r>
            <a:r>
              <a:rPr lang="en-US" i="1" dirty="0" smtClean="0"/>
              <a:t>savings</a:t>
            </a:r>
          </a:p>
          <a:p>
            <a:r>
              <a:rPr lang="en-US" i="1" dirty="0"/>
              <a:t>Less maintenance </a:t>
            </a:r>
            <a:endParaRPr lang="en-US" i="1" dirty="0" smtClean="0"/>
          </a:p>
          <a:p>
            <a:r>
              <a:rPr lang="en-US" i="1" dirty="0"/>
              <a:t>Ease of access </a:t>
            </a:r>
            <a:endParaRPr lang="en-US" i="1" dirty="0" smtClean="0"/>
          </a:p>
          <a:p>
            <a:r>
              <a:rPr lang="en-US" i="1" dirty="0"/>
              <a:t>Dynamic scaling </a:t>
            </a:r>
            <a:endParaRPr lang="en-US" i="1" dirty="0" smtClean="0"/>
          </a:p>
          <a:p>
            <a:r>
              <a:rPr lang="en-US" i="1" dirty="0"/>
              <a:t>Disaster </a:t>
            </a:r>
            <a:r>
              <a:rPr lang="en-US" i="1" dirty="0" smtClean="0"/>
              <a:t>recovery</a:t>
            </a:r>
            <a:endParaRPr lang="en-US" dirty="0"/>
          </a:p>
          <a:p>
            <a:r>
              <a:rPr lang="en-US" i="1" dirty="0" err="1"/>
              <a:t>Multitenancy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2606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 </a:t>
            </a:r>
            <a:r>
              <a:rPr lang="en-US" dirty="0"/>
              <a:t>of SaaS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Security</a:t>
            </a:r>
            <a:r>
              <a:rPr lang="en-US" dirty="0"/>
              <a:t>: Security is the major concern in migrating to SaaS application. Since the SaaS application is shared between many end users, there is a possibility of data leakage </a:t>
            </a:r>
            <a:endParaRPr lang="en-US" dirty="0" smtClean="0"/>
          </a:p>
          <a:p>
            <a:r>
              <a:rPr lang="en-US" i="1" dirty="0"/>
              <a:t>Connectivity requirements</a:t>
            </a:r>
            <a:r>
              <a:rPr lang="en-US" dirty="0"/>
              <a:t>: Sometimes, the end user’s Internet connectivity might be very slow. </a:t>
            </a:r>
            <a:endParaRPr lang="en-US" dirty="0" smtClean="0"/>
          </a:p>
          <a:p>
            <a:r>
              <a:rPr lang="en-US" i="1" dirty="0"/>
              <a:t>Loss of control</a:t>
            </a:r>
            <a:r>
              <a:rPr lang="en-US" dirty="0"/>
              <a:t>: Since the data are stored in a third-party and off-premise location, the end user does not have any control over the data. </a:t>
            </a:r>
          </a:p>
        </p:txBody>
      </p:sp>
    </p:spTree>
    <p:extLst>
      <p:ext uri="{BB962C8B-B14F-4D97-AF65-F5344CB8AC3E}">
        <p14:creationId xmlns:p14="http://schemas.microsoft.com/office/powerpoint/2010/main" val="17539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37" y="508000"/>
            <a:ext cx="11384921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0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IAAS</a:t>
            </a:r>
          </a:p>
          <a:p>
            <a:r>
              <a:rPr lang="en-US" dirty="0" smtClean="0"/>
              <a:t>PAAS</a:t>
            </a:r>
          </a:p>
          <a:p>
            <a:r>
              <a:rPr lang="en-US" dirty="0" smtClean="0"/>
              <a:t>SAAS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8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6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National Institute of Standards and Technology (NIST) defines three basic service models, namely, </a:t>
            </a:r>
            <a:r>
              <a:rPr lang="en-US" dirty="0" err="1"/>
              <a:t>IaaS</a:t>
            </a:r>
            <a:r>
              <a:rPr lang="en-US" dirty="0"/>
              <a:t>, </a:t>
            </a:r>
            <a:r>
              <a:rPr lang="en-US" dirty="0" err="1"/>
              <a:t>PaaS</a:t>
            </a:r>
            <a:r>
              <a:rPr lang="en-US" dirty="0"/>
              <a:t>, and SaaS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0" y="2741775"/>
            <a:ext cx="4889500" cy="343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and service provider responsibilities of cloud service models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690688"/>
            <a:ext cx="9194800" cy="4428998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7956884" y="930442"/>
            <a:ext cx="3396916" cy="641684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Which one is </a:t>
            </a:r>
            <a:r>
              <a:rPr lang="en-US" dirty="0" err="1"/>
              <a:t>IaaS</a:t>
            </a:r>
            <a:r>
              <a:rPr lang="en-US" dirty="0"/>
              <a:t>, </a:t>
            </a:r>
            <a:r>
              <a:rPr lang="en-US" dirty="0" err="1" smtClean="0"/>
              <a:t>PaaS</a:t>
            </a:r>
            <a:r>
              <a:rPr lang="en-US" dirty="0"/>
              <a:t>, </a:t>
            </a:r>
            <a:r>
              <a:rPr lang="en-US" dirty="0" smtClean="0"/>
              <a:t>or SaaS?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31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and delivery of different cloud service delivery models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2945" y="2141538"/>
            <a:ext cx="6167698" cy="413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5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IaaS</a:t>
            </a:r>
            <a:r>
              <a:rPr lang="en-US" dirty="0"/>
              <a:t> changes the computing from a physical infrastructure to a virtual </a:t>
            </a:r>
            <a:r>
              <a:rPr lang="en-US" dirty="0" smtClean="0"/>
              <a:t>infrastructure</a:t>
            </a:r>
          </a:p>
          <a:p>
            <a:r>
              <a:rPr lang="en-US" dirty="0" err="1"/>
              <a:t>IaaS</a:t>
            </a:r>
            <a:r>
              <a:rPr lang="en-US" dirty="0"/>
              <a:t> provides virtual computing, storage, and network resources by abstracting the physical </a:t>
            </a:r>
            <a:r>
              <a:rPr lang="en-US" dirty="0" smtClean="0"/>
              <a:t>resources</a:t>
            </a:r>
          </a:p>
          <a:p>
            <a:r>
              <a:rPr lang="en-US" dirty="0"/>
              <a:t>All the virtual resources are given to the virtual machines (VMs) that are configured by the service provider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49" y="1249136"/>
            <a:ext cx="5755821" cy="521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9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provided by </a:t>
            </a:r>
            <a:r>
              <a:rPr lang="en-US" dirty="0" err="1"/>
              <a:t>IaaS</a:t>
            </a:r>
            <a:r>
              <a:rPr lang="en-US" dirty="0"/>
              <a:t> providers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8585" y="2027351"/>
            <a:ext cx="5161643" cy="3067491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8841015" y="1645209"/>
            <a:ext cx="2632529" cy="1915887"/>
          </a:xfrm>
          <a:prstGeom prst="wedgeRoundRectCallout">
            <a:avLst>
              <a:gd name="adj1" fmla="val -104156"/>
              <a:gd name="adj2" fmla="val 4282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provides virtual networking components such as virtual router, switch, and bridge for the VMs 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18455" y="4136898"/>
            <a:ext cx="2632529" cy="1915887"/>
          </a:xfrm>
          <a:prstGeom prst="wedgeRoundRectCallout">
            <a:avLst>
              <a:gd name="adj1" fmla="val 99289"/>
              <a:gd name="adj2" fmla="val -44681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of the </a:t>
            </a:r>
            <a:r>
              <a:rPr lang="en-US" dirty="0" err="1"/>
              <a:t>IaaS</a:t>
            </a:r>
            <a:r>
              <a:rPr lang="en-US" dirty="0"/>
              <a:t> providers also provide the back end for storing files. 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18456" y="1654627"/>
            <a:ext cx="2632529" cy="1915887"/>
          </a:xfrm>
          <a:prstGeom prst="wedgeRoundRectCallout">
            <a:avLst>
              <a:gd name="adj1" fmla="val 101770"/>
              <a:gd name="adj2" fmla="val 416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processing units (CPUs) and virtual main memory for the VMs that are provisioned to the end users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8721271" y="4136897"/>
            <a:ext cx="2632529" cy="1915887"/>
          </a:xfrm>
          <a:prstGeom prst="wedgeRoundRectCallout">
            <a:avLst>
              <a:gd name="adj1" fmla="val -100848"/>
              <a:gd name="adj2" fmla="val -40134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provides </a:t>
            </a:r>
            <a:r>
              <a:rPr lang="en-US" dirty="0"/>
              <a:t>load balancing capability at the infrastructure layer</a:t>
            </a:r>
          </a:p>
        </p:txBody>
      </p:sp>
    </p:spTree>
    <p:extLst>
      <p:ext uri="{BB962C8B-B14F-4D97-AF65-F5344CB8AC3E}">
        <p14:creationId xmlns:p14="http://schemas.microsoft.com/office/powerpoint/2010/main" val="207625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</a:t>
            </a:r>
            <a:r>
              <a:rPr lang="en-US" dirty="0" err="1"/>
              <a:t>IaaS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Web access to the </a:t>
            </a:r>
            <a:r>
              <a:rPr lang="en-US" i="1" dirty="0" err="1" smtClean="0"/>
              <a:t>resources:</a:t>
            </a:r>
            <a:r>
              <a:rPr lang="en-US" dirty="0" err="1"/>
              <a:t>Through</a:t>
            </a:r>
            <a:r>
              <a:rPr lang="en-US" dirty="0"/>
              <a:t> any web browsers or management console, the users can access the required </a:t>
            </a:r>
            <a:r>
              <a:rPr lang="en-US" dirty="0" smtClean="0"/>
              <a:t>infrastructure</a:t>
            </a:r>
          </a:p>
          <a:p>
            <a:r>
              <a:rPr lang="en-US" i="1" dirty="0"/>
              <a:t>Centralized management</a:t>
            </a:r>
            <a:r>
              <a:rPr lang="en-US" dirty="0"/>
              <a:t>: Even though the physical resources are distributed, the management will be from a single place. </a:t>
            </a:r>
            <a:endParaRPr lang="en-US" dirty="0" smtClean="0"/>
          </a:p>
          <a:p>
            <a:r>
              <a:rPr lang="en-US" i="1" dirty="0"/>
              <a:t>Elasticity and dynamic </a:t>
            </a:r>
            <a:r>
              <a:rPr lang="en-US" i="1" dirty="0" smtClean="0"/>
              <a:t>scaling:</a:t>
            </a:r>
            <a:r>
              <a:rPr lang="en-US" dirty="0" smtClean="0"/>
              <a:t> The </a:t>
            </a:r>
            <a:r>
              <a:rPr lang="en-US" dirty="0"/>
              <a:t>usage of resources can be increased or decreased according to the requirements </a:t>
            </a:r>
            <a:endParaRPr lang="en-US" dirty="0" smtClean="0"/>
          </a:p>
          <a:p>
            <a:r>
              <a:rPr lang="en-US" i="1" dirty="0"/>
              <a:t>Shared infrastructure</a:t>
            </a:r>
            <a:r>
              <a:rPr lang="en-US" dirty="0"/>
              <a:t>: </a:t>
            </a:r>
            <a:r>
              <a:rPr lang="en-US" dirty="0" smtClean="0"/>
              <a:t>Allows </a:t>
            </a:r>
            <a:r>
              <a:rPr lang="en-US" dirty="0"/>
              <a:t>multiple IT users to share the same physical </a:t>
            </a:r>
            <a:r>
              <a:rPr lang="en-US" dirty="0" smtClean="0"/>
              <a:t>infrastructure. </a:t>
            </a:r>
            <a:r>
              <a:rPr lang="en-US" dirty="0" err="1"/>
              <a:t>IaaS</a:t>
            </a:r>
            <a:r>
              <a:rPr lang="en-US" dirty="0"/>
              <a:t> ensures high resource utilization. </a:t>
            </a:r>
          </a:p>
        </p:txBody>
      </p:sp>
    </p:spTree>
    <p:extLst>
      <p:ext uri="{BB962C8B-B14F-4D97-AF65-F5344CB8AC3E}">
        <p14:creationId xmlns:p14="http://schemas.microsoft.com/office/powerpoint/2010/main" val="56240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</a:t>
            </a:r>
            <a:r>
              <a:rPr lang="en-US" dirty="0" err="1" smtClean="0"/>
              <a:t>IaaS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Preconfigured VMs</a:t>
            </a:r>
            <a:r>
              <a:rPr lang="en-US" dirty="0"/>
              <a:t>: The IT users can select any kind of VMs of their choice. The users can directly start using the VMs as soon as they subscribed to the services </a:t>
            </a:r>
            <a:endParaRPr lang="en-US" dirty="0" smtClean="0"/>
          </a:p>
          <a:p>
            <a:r>
              <a:rPr lang="en-US" i="1" dirty="0"/>
              <a:t>Metered services</a:t>
            </a:r>
            <a:r>
              <a:rPr lang="en-US" dirty="0"/>
              <a:t>: The services consumed by the IT user will be measured, and the users will be charged by the </a:t>
            </a:r>
            <a:r>
              <a:rPr lang="en-US" dirty="0" err="1"/>
              <a:t>IaaS</a:t>
            </a:r>
            <a:r>
              <a:rPr lang="en-US" dirty="0"/>
              <a:t> providers based on the amount of usage.</a:t>
            </a:r>
          </a:p>
        </p:txBody>
      </p:sp>
    </p:spTree>
    <p:extLst>
      <p:ext uri="{BB962C8B-B14F-4D97-AF65-F5344CB8AC3E}">
        <p14:creationId xmlns:p14="http://schemas.microsoft.com/office/powerpoint/2010/main" val="41202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1 - introduction</Template>
  <TotalTime>135</TotalTime>
  <Words>1371</Words>
  <Application>Microsoft Macintosh PowerPoint</Application>
  <PresentationFormat>Widescreen</PresentationFormat>
  <Paragraphs>111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Calibri Light</vt:lpstr>
      <vt:lpstr>Courier New</vt:lpstr>
      <vt:lpstr>Wingdings</vt:lpstr>
      <vt:lpstr>Arial</vt:lpstr>
      <vt:lpstr>Celestial</vt:lpstr>
      <vt:lpstr>Session 7</vt:lpstr>
      <vt:lpstr>Objectives</vt:lpstr>
      <vt:lpstr>Introduction</vt:lpstr>
      <vt:lpstr>User and service provider responsibilities of cloud service models</vt:lpstr>
      <vt:lpstr>Deployment and delivery of different cloud service delivery models</vt:lpstr>
      <vt:lpstr>Infrastructure as a Service</vt:lpstr>
      <vt:lpstr>Services provided by IaaS providers</vt:lpstr>
      <vt:lpstr>Characteristics of IaaS</vt:lpstr>
      <vt:lpstr>Characteristics of IaaS</vt:lpstr>
      <vt:lpstr>Suitability of IaaS</vt:lpstr>
      <vt:lpstr>Drawbacks of IaaS </vt:lpstr>
      <vt:lpstr>Platform as a Service</vt:lpstr>
      <vt:lpstr>Services provided by PaaS provider</vt:lpstr>
      <vt:lpstr>Characteristics of PaaS</vt:lpstr>
      <vt:lpstr>Characteristics of PaaS</vt:lpstr>
      <vt:lpstr>Suitability of PaaS</vt:lpstr>
      <vt:lpstr>Drawbacks of PAAS</vt:lpstr>
      <vt:lpstr>Software as a Service</vt:lpstr>
      <vt:lpstr>provided by SaaS Providers.</vt:lpstr>
      <vt:lpstr>Characteristics of SaaS</vt:lpstr>
      <vt:lpstr>Characteristics of SaaS</vt:lpstr>
      <vt:lpstr>Suitability of SaaS</vt:lpstr>
      <vt:lpstr>Drawbacks of SAAS</vt:lpstr>
      <vt:lpstr>Pros of SaaS</vt:lpstr>
      <vt:lpstr>Cons of SaaS</vt:lpstr>
      <vt:lpstr>PowerPoint Presentation</vt:lpstr>
      <vt:lpstr>Summary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5</dc:title>
  <dc:creator>doquocbinh@gmail.com</dc:creator>
  <cp:lastModifiedBy>Microsoft Office User</cp:lastModifiedBy>
  <cp:revision>17</cp:revision>
  <dcterms:created xsi:type="dcterms:W3CDTF">2018-06-18T13:44:25Z</dcterms:created>
  <dcterms:modified xsi:type="dcterms:W3CDTF">2018-10-25T07:41:28Z</dcterms:modified>
</cp:coreProperties>
</file>