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759" r:id="rId4"/>
  </p:sldMasterIdLst>
  <p:notesMasterIdLst>
    <p:notesMasterId r:id="rId6"/>
  </p:notesMasterIdLst>
  <p:sldIdLst>
    <p:sldId id="414" r:id="rId5"/>
    <p:sldId id="1021" r:id="rId7"/>
    <p:sldId id="969" r:id="rId8"/>
    <p:sldId id="970" r:id="rId9"/>
    <p:sldId id="971" r:id="rId10"/>
    <p:sldId id="973" r:id="rId11"/>
    <p:sldId id="974" r:id="rId12"/>
    <p:sldId id="975" r:id="rId13"/>
    <p:sldId id="976" r:id="rId14"/>
    <p:sldId id="982" r:id="rId15"/>
    <p:sldId id="983" r:id="rId16"/>
    <p:sldId id="984" r:id="rId17"/>
    <p:sldId id="985" r:id="rId18"/>
    <p:sldId id="987" r:id="rId19"/>
    <p:sldId id="988" r:id="rId20"/>
    <p:sldId id="989" r:id="rId21"/>
    <p:sldId id="1052" r:id="rId22"/>
    <p:sldId id="1053" r:id="rId23"/>
    <p:sldId id="1054" r:id="rId24"/>
    <p:sldId id="994" r:id="rId25"/>
    <p:sldId id="995" r:id="rId26"/>
    <p:sldId id="999" r:id="rId27"/>
    <p:sldId id="1000" r:id="rId28"/>
    <p:sldId id="1001" r:id="rId29"/>
    <p:sldId id="1016" r:id="rId30"/>
    <p:sldId id="1017" r:id="rId31"/>
    <p:sldId id="1018" r:id="rId32"/>
    <p:sldId id="1019" r:id="rId33"/>
    <p:sldId id="1055" r:id="rId34"/>
    <p:sldId id="1056" r:id="rId35"/>
    <p:sldId id="1002" r:id="rId36"/>
    <p:sldId id="1003" r:id="rId37"/>
    <p:sldId id="1004" r:id="rId38"/>
    <p:sldId id="1005" r:id="rId39"/>
    <p:sldId id="1006" r:id="rId40"/>
    <p:sldId id="1007" r:id="rId41"/>
    <p:sldId id="1008" r:id="rId42"/>
  </p:sldIdLst>
  <p:sldSz cx="12601575" cy="5761355"/>
  <p:notesSz cx="6858000" cy="9144000"/>
  <p:custDataLst>
    <p:tags r:id="rId46"/>
  </p:custDataLst>
  <p:defaultTextStyle>
    <a:defPPr>
      <a:defRPr lang="zh-CN"/>
    </a:defPPr>
    <a:lvl1pPr marL="0" lvl="0" indent="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586105" lvl="1" indent="-128905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1173480" lvl="2" indent="-25908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760855" lvl="3" indent="-389255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2348230" lvl="4" indent="-51943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-51943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-51943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-51943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-519430" algn="l" defTabSz="117348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9900"/>
    <a:srgbClr val="0066FF"/>
    <a:srgbClr val="FF6600"/>
    <a:srgbClr val="3399FF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95"/>
    <p:restoredTop sz="90370"/>
  </p:normalViewPr>
  <p:slideViewPr>
    <p:cSldViewPr showGuides="1">
      <p:cViewPr>
        <p:scale>
          <a:sx n="80" d="100"/>
          <a:sy n="80" d="100"/>
        </p:scale>
        <p:origin x="-1218" y="-918"/>
      </p:cViewPr>
      <p:guideLst>
        <p:guide orient="horz" pos="1814"/>
        <p:guide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6" Type="http://schemas.openxmlformats.org/officeDocument/2006/relationships/tags" Target="tags/tag5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17411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17411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62F41813-8370-4FD4-AE08-01322F4EA3A9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-320675" y="685800"/>
            <a:ext cx="749935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17411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174115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85C600E3-D3CC-4FF8-AEDA-68934D4243C4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249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40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 defTabSz="1173480"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F4A0A-08D0-9842-80D1-751FAD6A0E7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9" y="1789661"/>
            <a:ext cx="10711339" cy="1234889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45" y="3264594"/>
            <a:ext cx="8821104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2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1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3" y="230711"/>
            <a:ext cx="2835354" cy="4915551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8" y="230711"/>
            <a:ext cx="8296035" cy="491555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0" y="177145"/>
            <a:ext cx="12601575" cy="5584210"/>
          </a:xfrm>
          <a:custGeom>
            <a:avLst/>
            <a:gdLst>
              <a:gd name="connsiteX0" fmla="*/ 4763 w 12848542"/>
              <a:gd name="connsiteY0" fmla="*/ 4828 h 7640595"/>
              <a:gd name="connsiteX1" fmla="*/ 12847589 w 12848542"/>
              <a:gd name="connsiteY1" fmla="*/ 4828 h 7640595"/>
              <a:gd name="connsiteX2" fmla="*/ 12847589 w 12848542"/>
              <a:gd name="connsiteY2" fmla="*/ 7637700 h 7640595"/>
              <a:gd name="connsiteX3" fmla="*/ 4763 w 12848542"/>
              <a:gd name="connsiteY3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8542" h="7640595">
                <a:moveTo>
                  <a:pt x="4763" y="4828"/>
                </a:moveTo>
                <a:lnTo>
                  <a:pt x="12847589" y="4828"/>
                </a:lnTo>
                <a:lnTo>
                  <a:pt x="12847589" y="7637700"/>
                </a:lnTo>
                <a:lnTo>
                  <a:pt x="4763" y="7637700"/>
                </a:lnTo>
                <a:close/>
              </a:path>
            </a:pathLst>
          </a:custGeom>
          <a:solidFill>
            <a:srgbClr val="D7DB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0" y="-1"/>
            <a:ext cx="12601575" cy="3690298"/>
          </a:xfrm>
          <a:custGeom>
            <a:avLst/>
            <a:gdLst>
              <a:gd name="connsiteX0" fmla="*/ 4763 w 12848542"/>
              <a:gd name="connsiteY0" fmla="*/ 4828 h 7640595"/>
              <a:gd name="connsiteX1" fmla="*/ 12847589 w 12848542"/>
              <a:gd name="connsiteY1" fmla="*/ 4828 h 7640595"/>
              <a:gd name="connsiteX2" fmla="*/ 12847589 w 12848542"/>
              <a:gd name="connsiteY2" fmla="*/ 7637700 h 7640595"/>
              <a:gd name="connsiteX3" fmla="*/ 4763 w 12848542"/>
              <a:gd name="connsiteY3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8542" h="7640595">
                <a:moveTo>
                  <a:pt x="4763" y="4828"/>
                </a:moveTo>
                <a:lnTo>
                  <a:pt x="12847589" y="4828"/>
                </a:lnTo>
                <a:lnTo>
                  <a:pt x="12847589" y="7637700"/>
                </a:lnTo>
                <a:lnTo>
                  <a:pt x="4763" y="7637700"/>
                </a:lnTo>
                <a:close/>
              </a:path>
            </a:pathLst>
          </a:custGeom>
          <a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 l="-22" t="-34942" r="-22" b="-34766"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altLang="zh-CN" sz="1510" dirty="0"/>
              <a:t> </a:t>
            </a:r>
            <a:endParaRPr lang="en-US" altLang="zh-CN" sz="1510" dirty="0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0" y="0"/>
            <a:ext cx="12601575" cy="3690298"/>
          </a:xfrm>
          <a:custGeom>
            <a:avLst/>
            <a:gdLst>
              <a:gd name="connsiteX0" fmla="*/ 4763 w 12848542"/>
              <a:gd name="connsiteY0" fmla="*/ 4828 h 7640595"/>
              <a:gd name="connsiteX1" fmla="*/ 12847589 w 12848542"/>
              <a:gd name="connsiteY1" fmla="*/ 4828 h 7640595"/>
              <a:gd name="connsiteX2" fmla="*/ 12847589 w 12848542"/>
              <a:gd name="connsiteY2" fmla="*/ 7637700 h 7640595"/>
              <a:gd name="connsiteX3" fmla="*/ 4763 w 12848542"/>
              <a:gd name="connsiteY3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8542" h="7640595">
                <a:moveTo>
                  <a:pt x="4763" y="4828"/>
                </a:moveTo>
                <a:lnTo>
                  <a:pt x="12847589" y="4828"/>
                </a:lnTo>
                <a:lnTo>
                  <a:pt x="12847589" y="7637700"/>
                </a:lnTo>
                <a:lnTo>
                  <a:pt x="4763" y="76377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altLang="zh-CN" sz="1510" dirty="0"/>
              <a:t> </a:t>
            </a:r>
            <a:endParaRPr lang="en-US" altLang="zh-CN" sz="1510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62165" y="1595028"/>
            <a:ext cx="6028411" cy="3257422"/>
            <a:chOff x="357146" y="1309216"/>
            <a:chExt cx="7451019" cy="4953471"/>
          </a:xfrm>
        </p:grpSpPr>
        <p:pic>
          <p:nvPicPr>
            <p:cNvPr id="3" name="图片 2" descr="图片包含 电子产品&#10;&#10;已生成高可信度的说明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46" y="1309216"/>
              <a:ext cx="7451019" cy="4953471"/>
            </a:xfrm>
            <a:prstGeom prst="rect">
              <a:avLst/>
            </a:prstGeom>
            <a:effectLst>
              <a:outerShdw blurRad="406400" dir="10140000" sx="105000" sy="105000" algn="ctr" rotWithShape="0">
                <a:schemeClr val="accent1">
                  <a:alpha val="22000"/>
                </a:schemeClr>
              </a:outerShdw>
            </a:effectLst>
          </p:spPr>
        </p:pic>
        <p:sp>
          <p:nvSpPr>
            <p:cNvPr id="15" name="矩形 14"/>
            <p:cNvSpPr>
              <a:spLocks noChangeAspect="1"/>
            </p:cNvSpPr>
            <p:nvPr userDrawn="1"/>
          </p:nvSpPr>
          <p:spPr>
            <a:xfrm>
              <a:off x="1185397" y="1585262"/>
              <a:ext cx="4978400" cy="3053116"/>
            </a:xfrm>
            <a:prstGeom prst="rect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t="-4337" b="-430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zh-CN" altLang="en-US" sz="151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785006" y="2824507"/>
            <a:ext cx="6028410" cy="469443"/>
          </a:xfrm>
        </p:spPr>
        <p:txBody>
          <a:bodyPr anchor="ctr">
            <a:normAutofit/>
          </a:bodyPr>
          <a:lstStyle>
            <a:lvl1pPr marL="0" indent="0" algn="r">
              <a:buNone/>
              <a:defRPr sz="1680">
                <a:solidFill>
                  <a:schemeClr val="bg1"/>
                </a:solidFill>
              </a:defRPr>
            </a:lvl1pPr>
            <a:lvl2pPr marL="384175" indent="0" algn="ctr">
              <a:buNone/>
              <a:defRPr sz="1680"/>
            </a:lvl2pPr>
            <a:lvl3pPr marL="768350" indent="0" algn="ctr">
              <a:buNone/>
              <a:defRPr sz="1510"/>
            </a:lvl3pPr>
            <a:lvl4pPr marL="1152525" indent="0" algn="ctr">
              <a:buNone/>
              <a:defRPr sz="1345"/>
            </a:lvl4pPr>
            <a:lvl5pPr marL="1536065" indent="0" algn="ctr">
              <a:buNone/>
              <a:defRPr sz="1345"/>
            </a:lvl5pPr>
            <a:lvl6pPr marL="1920240" indent="0" algn="ctr">
              <a:buNone/>
              <a:defRPr sz="1345"/>
            </a:lvl6pPr>
            <a:lvl7pPr marL="2304415" indent="0" algn="ctr">
              <a:buNone/>
              <a:defRPr sz="1345"/>
            </a:lvl7pPr>
            <a:lvl8pPr marL="2688590" indent="0" algn="ctr">
              <a:buNone/>
              <a:defRPr sz="1345"/>
            </a:lvl8pPr>
            <a:lvl9pPr marL="3072765" indent="0" algn="ctr">
              <a:buNone/>
              <a:defRPr sz="1345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785006" y="1731413"/>
            <a:ext cx="6028410" cy="1093094"/>
          </a:xfrm>
        </p:spPr>
        <p:txBody>
          <a:bodyPr anchor="ctr">
            <a:normAutofit/>
          </a:bodyPr>
          <a:lstStyle>
            <a:lvl1pPr algn="r">
              <a:defRPr sz="336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031116" y="3927823"/>
            <a:ext cx="2773002" cy="332913"/>
          </a:xfrm>
          <a:prstGeom prst="roundRect">
            <a:avLst>
              <a:gd name="adj" fmla="val 385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r">
              <a:buNone/>
              <a:defRPr sz="1260" b="0">
                <a:solidFill>
                  <a:schemeClr val="bg1"/>
                </a:solidFill>
              </a:defRPr>
            </a:lvl1pPr>
            <a:lvl2pPr marL="384175" indent="0">
              <a:buNone/>
              <a:defRPr/>
            </a:lvl2pPr>
            <a:lvl3pPr marL="768350" indent="0">
              <a:buNone/>
              <a:defRPr/>
            </a:lvl3pPr>
            <a:lvl4pPr marL="1152525" indent="0">
              <a:buNone/>
              <a:defRPr/>
            </a:lvl4pPr>
            <a:lvl5pPr marL="1536065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06079" y="4376251"/>
            <a:ext cx="3798039" cy="248895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260" b="0">
                <a:solidFill>
                  <a:schemeClr val="accent1"/>
                </a:solidFill>
              </a:defRPr>
            </a:lvl1pPr>
            <a:lvl2pPr marL="384175" indent="0">
              <a:buNone/>
              <a:defRPr/>
            </a:lvl2pPr>
            <a:lvl3pPr marL="768350" indent="0">
              <a:buNone/>
              <a:defRPr/>
            </a:lvl3pPr>
            <a:lvl4pPr marL="1152525" indent="0">
              <a:buNone/>
              <a:defRPr/>
            </a:lvl4pPr>
            <a:lvl5pPr marL="1536065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92430" y="949556"/>
            <a:ext cx="11215074" cy="420632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 userDrawn="1"/>
        </p:nvSpPr>
        <p:spPr>
          <a:xfrm>
            <a:off x="187834" y="309909"/>
            <a:ext cx="11967864" cy="5246861"/>
          </a:xfrm>
          <a:custGeom>
            <a:avLst/>
            <a:gdLst>
              <a:gd name="connsiteX0" fmla="*/ 3176 w 12200716"/>
              <a:gd name="connsiteY0" fmla="*/ 3218 h 6958284"/>
              <a:gd name="connsiteX1" fmla="*/ 12197541 w 12200716"/>
              <a:gd name="connsiteY1" fmla="*/ 3218 h 6958284"/>
              <a:gd name="connsiteX2" fmla="*/ 12197541 w 12200716"/>
              <a:gd name="connsiteY2" fmla="*/ 6955067 h 6958284"/>
              <a:gd name="connsiteX3" fmla="*/ 3176 w 12200716"/>
              <a:gd name="connsiteY3" fmla="*/ 6955067 h 695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716" h="6958284">
                <a:moveTo>
                  <a:pt x="3176" y="3218"/>
                </a:moveTo>
                <a:lnTo>
                  <a:pt x="12197541" y="3218"/>
                </a:lnTo>
                <a:lnTo>
                  <a:pt x="12197541" y="6955067"/>
                </a:lnTo>
                <a:lnTo>
                  <a:pt x="3176" y="6955067"/>
                </a:lnTo>
                <a:close/>
              </a:path>
            </a:pathLst>
          </a:custGeom>
          <a:solidFill>
            <a:srgbClr val="F1F2F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186276" y="308696"/>
            <a:ext cx="11967864" cy="5246861"/>
          </a:xfrm>
          <a:custGeom>
            <a:avLst/>
            <a:gdLst>
              <a:gd name="connsiteX0" fmla="*/ 4763 w 12200716"/>
              <a:gd name="connsiteY0" fmla="*/ 4828 h 6958284"/>
              <a:gd name="connsiteX1" fmla="*/ 12199129 w 12200716"/>
              <a:gd name="connsiteY1" fmla="*/ 4828 h 6958284"/>
              <a:gd name="connsiteX2" fmla="*/ 12199129 w 12200716"/>
              <a:gd name="connsiteY2" fmla="*/ 6956676 h 6958284"/>
              <a:gd name="connsiteX3" fmla="*/ 4764 w 12200716"/>
              <a:gd name="connsiteY3" fmla="*/ 6956676 h 695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0716" h="6958284">
                <a:moveTo>
                  <a:pt x="4763" y="4828"/>
                </a:moveTo>
                <a:lnTo>
                  <a:pt x="12199129" y="4828"/>
                </a:lnTo>
                <a:lnTo>
                  <a:pt x="12199129" y="6956676"/>
                </a:lnTo>
                <a:lnTo>
                  <a:pt x="4764" y="6956676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0"/>
            <a:ext cx="12603327" cy="5761354"/>
          </a:xfrm>
          <a:custGeom>
            <a:avLst/>
            <a:gdLst>
              <a:gd name="connsiteX0" fmla="*/ 4763 w 12848542"/>
              <a:gd name="connsiteY0" fmla="*/ 4828 h 7640595"/>
              <a:gd name="connsiteX1" fmla="*/ 12847589 w 12848542"/>
              <a:gd name="connsiteY1" fmla="*/ 4828 h 7640595"/>
              <a:gd name="connsiteX2" fmla="*/ 12847589 w 12848542"/>
              <a:gd name="connsiteY2" fmla="*/ 7637700 h 7640595"/>
              <a:gd name="connsiteX3" fmla="*/ 4763 w 12848542"/>
              <a:gd name="connsiteY3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8542" h="7640595">
                <a:moveTo>
                  <a:pt x="4763" y="4828"/>
                </a:moveTo>
                <a:lnTo>
                  <a:pt x="12847589" y="4828"/>
                </a:lnTo>
                <a:lnTo>
                  <a:pt x="12847589" y="7637700"/>
                </a:lnTo>
                <a:lnTo>
                  <a:pt x="4763" y="76377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12603327" cy="4649855"/>
          </a:xfrm>
          <a:custGeom>
            <a:avLst/>
            <a:gdLst>
              <a:gd name="connsiteX0" fmla="*/ 12847589 w 12848542"/>
              <a:gd name="connsiteY0" fmla="*/ 4828 h 6166546"/>
              <a:gd name="connsiteX1" fmla="*/ 4763 w 12848542"/>
              <a:gd name="connsiteY1" fmla="*/ 4828 h 6166546"/>
              <a:gd name="connsiteX2" fmla="*/ 4763 w 12848542"/>
              <a:gd name="connsiteY2" fmla="*/ 3088745 h 6166546"/>
              <a:gd name="connsiteX3" fmla="*/ 2146399 w 12848542"/>
              <a:gd name="connsiteY3" fmla="*/ 4739809 h 6166546"/>
              <a:gd name="connsiteX4" fmla="*/ 12847589 w 12848542"/>
              <a:gd name="connsiteY4" fmla="*/ 5165288 h 6166546"/>
              <a:gd name="connsiteX5" fmla="*/ 12847589 w 12848542"/>
              <a:gd name="connsiteY5" fmla="*/ 4828 h 616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48542" h="6166546">
                <a:moveTo>
                  <a:pt x="12847589" y="4828"/>
                </a:moveTo>
                <a:lnTo>
                  <a:pt x="4763" y="4828"/>
                </a:lnTo>
                <a:lnTo>
                  <a:pt x="4763" y="3088745"/>
                </a:lnTo>
                <a:cubicBezTo>
                  <a:pt x="577009" y="3705400"/>
                  <a:pt x="1292793" y="4265410"/>
                  <a:pt x="2146399" y="4739809"/>
                </a:cubicBezTo>
                <a:cubicBezTo>
                  <a:pt x="5357582" y="6526047"/>
                  <a:pt x="9595758" y="6598141"/>
                  <a:pt x="12847589" y="5165288"/>
                </a:cubicBezTo>
                <a:lnTo>
                  <a:pt x="12847589" y="4828"/>
                </a:lnTo>
                <a:close/>
              </a:path>
            </a:pathLst>
          </a:custGeom>
          <a:solidFill>
            <a:schemeClr val="accent3">
              <a:alpha val="3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 dirty="0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2703828" y="0"/>
            <a:ext cx="9899498" cy="4712952"/>
          </a:xfrm>
          <a:custGeom>
            <a:avLst/>
            <a:gdLst>
              <a:gd name="connsiteX0" fmla="*/ 10091155 w 10092107"/>
              <a:gd name="connsiteY0" fmla="*/ 4828 h 6250226"/>
              <a:gd name="connsiteX1" fmla="*/ 4763 w 10092107"/>
              <a:gd name="connsiteY1" fmla="*/ 4828 h 6250226"/>
              <a:gd name="connsiteX2" fmla="*/ 3756436 w 10092107"/>
              <a:gd name="connsiteY2" fmla="*/ 4819626 h 6250226"/>
              <a:gd name="connsiteX3" fmla="*/ 10091155 w 10092107"/>
              <a:gd name="connsiteY3" fmla="*/ 6234456 h 6250226"/>
              <a:gd name="connsiteX4" fmla="*/ 10091155 w 10092107"/>
              <a:gd name="connsiteY4" fmla="*/ 4828 h 625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2107" h="6250226">
                <a:moveTo>
                  <a:pt x="10091155" y="4828"/>
                </a:moveTo>
                <a:lnTo>
                  <a:pt x="4763" y="4828"/>
                </a:lnTo>
                <a:cubicBezTo>
                  <a:pt x="303906" y="1852217"/>
                  <a:pt x="1583680" y="3610777"/>
                  <a:pt x="3756436" y="4819626"/>
                </a:cubicBezTo>
                <a:cubicBezTo>
                  <a:pt x="5648468" y="5872059"/>
                  <a:pt x="7897439" y="6329079"/>
                  <a:pt x="10091155" y="6234456"/>
                </a:cubicBezTo>
                <a:lnTo>
                  <a:pt x="10091155" y="4828"/>
                </a:lnTo>
                <a:close/>
              </a:path>
            </a:pathLst>
          </a:custGeom>
          <a:solidFill>
            <a:schemeClr val="accent6">
              <a:alpha val="3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5635674" y="0"/>
            <a:ext cx="6971390" cy="4907101"/>
          </a:xfrm>
          <a:custGeom>
            <a:avLst/>
            <a:gdLst>
              <a:gd name="connsiteX0" fmla="*/ 7102265 w 7107028"/>
              <a:gd name="connsiteY0" fmla="*/ 4828 h 6507702"/>
              <a:gd name="connsiteX1" fmla="*/ 4763 w 7107028"/>
              <a:gd name="connsiteY1" fmla="*/ 4828 h 6507702"/>
              <a:gd name="connsiteX2" fmla="*/ 4335034 w 7107028"/>
              <a:gd name="connsiteY2" fmla="*/ 5500650 h 6507702"/>
              <a:gd name="connsiteX3" fmla="*/ 7102265 w 7107028"/>
              <a:gd name="connsiteY3" fmla="*/ 6507381 h 6507702"/>
              <a:gd name="connsiteX4" fmla="*/ 7102265 w 7107028"/>
              <a:gd name="connsiteY4" fmla="*/ 4828 h 650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028" h="6507702">
                <a:moveTo>
                  <a:pt x="7102265" y="4828"/>
                </a:moveTo>
                <a:lnTo>
                  <a:pt x="4763" y="4828"/>
                </a:lnTo>
                <a:cubicBezTo>
                  <a:pt x="129248" y="2098750"/>
                  <a:pt x="1616706" y="4140534"/>
                  <a:pt x="4335034" y="5500650"/>
                </a:cubicBezTo>
                <a:cubicBezTo>
                  <a:pt x="5201977" y="5934497"/>
                  <a:pt x="6134337" y="6268572"/>
                  <a:pt x="7102265" y="6507381"/>
                </a:cubicBezTo>
                <a:lnTo>
                  <a:pt x="7102265" y="482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4889440" y="0"/>
            <a:ext cx="7706533" cy="5761354"/>
          </a:xfrm>
          <a:custGeom>
            <a:avLst/>
            <a:gdLst>
              <a:gd name="connsiteX0" fmla="*/ 7856866 w 7856473"/>
              <a:gd name="connsiteY0" fmla="*/ 7637700 h 7640595"/>
              <a:gd name="connsiteX1" fmla="*/ 7856866 w 7856473"/>
              <a:gd name="connsiteY1" fmla="*/ 4828 h 7640595"/>
              <a:gd name="connsiteX2" fmla="*/ 3980710 w 7856473"/>
              <a:gd name="connsiteY2" fmla="*/ 4828 h 7640595"/>
              <a:gd name="connsiteX3" fmla="*/ 1938788 w 7856473"/>
              <a:gd name="connsiteY3" fmla="*/ 1483383 h 7640595"/>
              <a:gd name="connsiteX4" fmla="*/ 354156 w 7856473"/>
              <a:gd name="connsiteY4" fmla="*/ 7637700 h 7640595"/>
              <a:gd name="connsiteX5" fmla="*/ 7856866 w 7856473"/>
              <a:gd name="connsiteY5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6473" h="7640595">
                <a:moveTo>
                  <a:pt x="7856866" y="7637700"/>
                </a:moveTo>
                <a:lnTo>
                  <a:pt x="7856866" y="4828"/>
                </a:lnTo>
                <a:lnTo>
                  <a:pt x="3980710" y="4828"/>
                </a:lnTo>
                <a:cubicBezTo>
                  <a:pt x="3222372" y="409065"/>
                  <a:pt x="2531993" y="902775"/>
                  <a:pt x="1938788" y="1483383"/>
                </a:cubicBezTo>
                <a:cubicBezTo>
                  <a:pt x="70891" y="3310818"/>
                  <a:pt x="-413708" y="5590123"/>
                  <a:pt x="354156" y="7637700"/>
                </a:cubicBezTo>
                <a:lnTo>
                  <a:pt x="7856866" y="7637700"/>
                </a:lnTo>
                <a:close/>
              </a:path>
            </a:pathLst>
          </a:custGeom>
          <a:solidFill>
            <a:schemeClr val="accent6">
              <a:alpha val="3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61256" y="465957"/>
            <a:ext cx="12603327" cy="3815016"/>
          </a:xfrm>
          <a:custGeom>
            <a:avLst/>
            <a:gdLst>
              <a:gd name="connsiteX0" fmla="*/ 12847589 w 12848542"/>
              <a:gd name="connsiteY0" fmla="*/ 4828 h 5059400"/>
              <a:gd name="connsiteX1" fmla="*/ 4763 w 12848542"/>
              <a:gd name="connsiteY1" fmla="*/ 4828 h 5059400"/>
              <a:gd name="connsiteX2" fmla="*/ 4763 w 12848542"/>
              <a:gd name="connsiteY2" fmla="*/ 3229069 h 5059400"/>
              <a:gd name="connsiteX3" fmla="*/ 660846 w 12848542"/>
              <a:gd name="connsiteY3" fmla="*/ 3628800 h 5059400"/>
              <a:gd name="connsiteX4" fmla="*/ 12847589 w 12848542"/>
              <a:gd name="connsiteY4" fmla="*/ 3246449 h 5059400"/>
              <a:gd name="connsiteX5" fmla="*/ 12847589 w 12848542"/>
              <a:gd name="connsiteY5" fmla="*/ 4828 h 505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48542" h="5059400">
                <a:moveTo>
                  <a:pt x="12847589" y="4828"/>
                </a:moveTo>
                <a:lnTo>
                  <a:pt x="4763" y="4828"/>
                </a:lnTo>
                <a:lnTo>
                  <a:pt x="4763" y="3229069"/>
                </a:lnTo>
                <a:cubicBezTo>
                  <a:pt x="213719" y="3368106"/>
                  <a:pt x="432201" y="3501350"/>
                  <a:pt x="660846" y="3628800"/>
                </a:cubicBezTo>
                <a:cubicBezTo>
                  <a:pt x="4389019" y="5702125"/>
                  <a:pt x="9501125" y="5465891"/>
                  <a:pt x="12847589" y="3246449"/>
                </a:cubicBezTo>
                <a:lnTo>
                  <a:pt x="12847589" y="4828"/>
                </a:lnTo>
                <a:close/>
              </a:path>
            </a:pathLst>
          </a:custGeom>
          <a:solidFill>
            <a:schemeClr val="accent2">
              <a:alpha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510" dirty="0"/>
          </a:p>
        </p:txBody>
      </p:sp>
      <p:sp>
        <p:nvSpPr>
          <p:cNvPr id="2" name="矩形 1"/>
          <p:cNvSpPr/>
          <p:nvPr userDrawn="1"/>
        </p:nvSpPr>
        <p:spPr>
          <a:xfrm>
            <a:off x="681193" y="518104"/>
            <a:ext cx="11174485" cy="4503545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76818" tIns="38409" rIns="76818" bIns="38409" numCol="1" spcCol="0" rtlCol="0" fromWordArt="0" anchor="ctr" anchorCtr="0" forceAA="0" compatLnSpc="1">
            <a:noAutofit/>
          </a:bodyPr>
          <a:lstStyle/>
          <a:p>
            <a:pPr algn="l"/>
            <a:endParaRPr lang="zh-CN" altLang="en-US" sz="1510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854615" y="2124383"/>
            <a:ext cx="5601236" cy="752177"/>
          </a:xfrm>
        </p:spPr>
        <p:txBody>
          <a:bodyPr anchor="b">
            <a:normAutofit/>
          </a:bodyPr>
          <a:lstStyle>
            <a:lvl1pPr algn="l">
              <a:defRPr sz="2015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855769" y="2876560"/>
            <a:ext cx="5601236" cy="85321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25">
                <a:solidFill>
                  <a:schemeClr val="tx1"/>
                </a:solidFill>
              </a:defRPr>
            </a:lvl1pPr>
            <a:lvl2pPr marL="38417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35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15252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4pPr>
            <a:lvl5pPr marL="15360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6pPr>
            <a:lvl7pPr marL="230441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7pPr>
            <a:lvl8pPr marL="268859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8pPr>
            <a:lvl9pPr marL="30727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569437" y="2179050"/>
            <a:ext cx="3457095" cy="1868025"/>
            <a:chOff x="1518427" y="2593821"/>
            <a:chExt cx="3344733" cy="2223594"/>
          </a:xfrm>
        </p:grpSpPr>
        <p:pic>
          <p:nvPicPr>
            <p:cNvPr id="16" name="图片 15" descr="图片包含 电子产品&#10;&#10;已生成高可信度的说明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427" y="2593821"/>
              <a:ext cx="3344733" cy="2223594"/>
            </a:xfrm>
            <a:prstGeom prst="rect">
              <a:avLst/>
            </a:prstGeom>
            <a:effectLst/>
          </p:spPr>
        </p:pic>
        <p:sp>
          <p:nvSpPr>
            <p:cNvPr id="17" name="矩形 16"/>
            <p:cNvSpPr>
              <a:spLocks noChangeAspect="1"/>
            </p:cNvSpPr>
            <p:nvPr userDrawn="1"/>
          </p:nvSpPr>
          <p:spPr>
            <a:xfrm>
              <a:off x="1890226" y="2717737"/>
              <a:ext cx="2234784" cy="1370532"/>
            </a:xfrm>
            <a:prstGeom prst="rect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t="-4337" b="-4301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dk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zh-CN" altLang="en-US" sz="151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/>
        </p:nvSpPr>
        <p:spPr>
          <a:xfrm>
            <a:off x="0" y="-1"/>
            <a:ext cx="12601575" cy="3896667"/>
          </a:xfrm>
          <a:custGeom>
            <a:avLst/>
            <a:gdLst>
              <a:gd name="connsiteX0" fmla="*/ 4763 w 12848542"/>
              <a:gd name="connsiteY0" fmla="*/ 4828 h 7640595"/>
              <a:gd name="connsiteX1" fmla="*/ 12847589 w 12848542"/>
              <a:gd name="connsiteY1" fmla="*/ 4828 h 7640595"/>
              <a:gd name="connsiteX2" fmla="*/ 12847589 w 12848542"/>
              <a:gd name="connsiteY2" fmla="*/ 7637700 h 7640595"/>
              <a:gd name="connsiteX3" fmla="*/ 4763 w 12848542"/>
              <a:gd name="connsiteY3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8542" h="7640595">
                <a:moveTo>
                  <a:pt x="4763" y="4828"/>
                </a:moveTo>
                <a:lnTo>
                  <a:pt x="12847589" y="4828"/>
                </a:lnTo>
                <a:lnTo>
                  <a:pt x="12847589" y="7637700"/>
                </a:lnTo>
                <a:lnTo>
                  <a:pt x="4763" y="7637700"/>
                </a:lnTo>
                <a:close/>
              </a:path>
            </a:pathLst>
          </a:custGeom>
          <a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 l="-22" t="-34942" r="-22" b="-34766"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altLang="zh-CN" sz="1510" dirty="0"/>
              <a:t> </a:t>
            </a:r>
            <a:endParaRPr lang="en-US" altLang="zh-CN" sz="1510" dirty="0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0" y="0"/>
            <a:ext cx="12601575" cy="3896667"/>
          </a:xfrm>
          <a:custGeom>
            <a:avLst/>
            <a:gdLst>
              <a:gd name="connsiteX0" fmla="*/ 4763 w 12848542"/>
              <a:gd name="connsiteY0" fmla="*/ 4828 h 7640595"/>
              <a:gd name="connsiteX1" fmla="*/ 12847589 w 12848542"/>
              <a:gd name="connsiteY1" fmla="*/ 4828 h 7640595"/>
              <a:gd name="connsiteX2" fmla="*/ 12847589 w 12848542"/>
              <a:gd name="connsiteY2" fmla="*/ 7637700 h 7640595"/>
              <a:gd name="connsiteX3" fmla="*/ 4763 w 12848542"/>
              <a:gd name="connsiteY3" fmla="*/ 7637700 h 7640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8542" h="7640595">
                <a:moveTo>
                  <a:pt x="4763" y="4828"/>
                </a:moveTo>
                <a:lnTo>
                  <a:pt x="12847589" y="4828"/>
                </a:lnTo>
                <a:lnTo>
                  <a:pt x="12847589" y="7637700"/>
                </a:lnTo>
                <a:lnTo>
                  <a:pt x="4763" y="76377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altLang="zh-CN" sz="1510" dirty="0"/>
              <a:t> </a:t>
            </a:r>
            <a:endParaRPr lang="en-US" altLang="zh-CN" sz="1510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496608" y="1642828"/>
            <a:ext cx="5608358" cy="136221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69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96608" y="4772321"/>
            <a:ext cx="5608358" cy="26116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60" smtClean="0">
                <a:solidFill>
                  <a:schemeClr val="accent1"/>
                </a:solidFill>
              </a:defRPr>
            </a:lvl1pPr>
            <a:lvl2pPr>
              <a:defRPr lang="zh-CN" altLang="en-US" sz="1680" smtClean="0"/>
            </a:lvl2pPr>
            <a:lvl3pPr>
              <a:defRPr lang="zh-CN" altLang="en-US" sz="1510" smtClean="0"/>
            </a:lvl3pPr>
            <a:lvl4pPr>
              <a:defRPr lang="zh-CN" altLang="en-US" sz="1345" smtClean="0"/>
            </a:lvl4pPr>
            <a:lvl5pPr>
              <a:defRPr lang="zh-CN" altLang="en-US" sz="1345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96609" y="4523426"/>
            <a:ext cx="5608358" cy="248895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260" b="0">
                <a:solidFill>
                  <a:schemeClr val="accent1"/>
                </a:solidFill>
              </a:defRPr>
            </a:lvl1pPr>
            <a:lvl2pPr marL="384175" indent="0">
              <a:buNone/>
              <a:defRPr/>
            </a:lvl2pPr>
            <a:lvl3pPr marL="768350" indent="0">
              <a:buNone/>
              <a:defRPr/>
            </a:lvl3pPr>
            <a:lvl4pPr marL="1152525" indent="0">
              <a:buNone/>
              <a:defRPr/>
            </a:lvl4pPr>
            <a:lvl5pPr marL="1536065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30" y="1789796"/>
            <a:ext cx="10711479" cy="12349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61" y="3264844"/>
            <a:ext cx="8821218" cy="1472380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50" y="3702291"/>
            <a:ext cx="10711479" cy="1144295"/>
          </a:xfrm>
        </p:spPr>
        <p:txBody>
          <a:bodyPr anchor="t"/>
          <a:lstStyle>
            <a:lvl1pPr algn="l">
              <a:defRPr sz="399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50" y="2441965"/>
            <a:ext cx="10711479" cy="1260325"/>
          </a:xfrm>
        </p:spPr>
        <p:txBody>
          <a:bodyPr anchor="b"/>
          <a:lstStyle>
            <a:lvl1pPr marL="0" indent="0">
              <a:buNone/>
              <a:defRPr sz="201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7" y="1344348"/>
            <a:ext cx="5565768" cy="3802316"/>
          </a:xfrm>
        </p:spPr>
        <p:txBody>
          <a:bodyPr/>
          <a:lstStyle>
            <a:lvl1pPr>
              <a:defRPr sz="2815"/>
            </a:lvl1pPr>
            <a:lvl2pPr>
              <a:defRPr sz="2395"/>
            </a:lvl2pPr>
            <a:lvl3pPr>
              <a:defRPr sz="201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4" y="1344348"/>
            <a:ext cx="5565768" cy="3802316"/>
          </a:xfrm>
        </p:spPr>
        <p:txBody>
          <a:bodyPr/>
          <a:lstStyle>
            <a:lvl1pPr>
              <a:defRPr sz="2815"/>
            </a:lvl1pPr>
            <a:lvl2pPr>
              <a:defRPr sz="2395"/>
            </a:lvl2pPr>
            <a:lvl3pPr>
              <a:defRPr sz="201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7" y="1289667"/>
            <a:ext cx="5567957" cy="53747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200" indent="0">
              <a:buNone/>
              <a:defRPr sz="2015" b="1"/>
            </a:lvl2pPr>
            <a:lvl3pPr marL="914400" indent="0">
              <a:buNone/>
              <a:defRPr sz="1805" b="1"/>
            </a:lvl3pPr>
            <a:lvl4pPr marL="1371600" indent="0">
              <a:buNone/>
              <a:defRPr sz="1595" b="1"/>
            </a:lvl4pPr>
            <a:lvl5pPr marL="1828800" indent="0">
              <a:buNone/>
              <a:defRPr sz="1595" b="1"/>
            </a:lvl5pPr>
            <a:lvl6pPr marL="2286000" indent="0">
              <a:buNone/>
              <a:defRPr sz="1595" b="1"/>
            </a:lvl6pPr>
            <a:lvl7pPr marL="2743200" indent="0">
              <a:buNone/>
              <a:defRPr sz="1595" b="1"/>
            </a:lvl7pPr>
            <a:lvl8pPr marL="3201035" indent="0">
              <a:buNone/>
              <a:defRPr sz="1595" b="1"/>
            </a:lvl8pPr>
            <a:lvl9pPr marL="3657600" indent="0">
              <a:buNone/>
              <a:defRPr sz="15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87" y="1827139"/>
            <a:ext cx="5567957" cy="3319525"/>
          </a:xfrm>
        </p:spPr>
        <p:txBody>
          <a:bodyPr/>
          <a:lstStyle>
            <a:lvl1pPr>
              <a:defRPr sz="2395"/>
            </a:lvl1pPr>
            <a:lvl2pPr>
              <a:defRPr sz="2015"/>
            </a:lvl2pPr>
            <a:lvl3pPr>
              <a:defRPr sz="1805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509" y="1289667"/>
            <a:ext cx="5570144" cy="53747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7200" indent="0">
              <a:buNone/>
              <a:defRPr sz="2015" b="1"/>
            </a:lvl2pPr>
            <a:lvl3pPr marL="914400" indent="0">
              <a:buNone/>
              <a:defRPr sz="1805" b="1"/>
            </a:lvl3pPr>
            <a:lvl4pPr marL="1371600" indent="0">
              <a:buNone/>
              <a:defRPr sz="1595" b="1"/>
            </a:lvl4pPr>
            <a:lvl5pPr marL="1828800" indent="0">
              <a:buNone/>
              <a:defRPr sz="1595" b="1"/>
            </a:lvl5pPr>
            <a:lvl6pPr marL="2286000" indent="0">
              <a:buNone/>
              <a:defRPr sz="1595" b="1"/>
            </a:lvl6pPr>
            <a:lvl7pPr marL="2743200" indent="0">
              <a:buNone/>
              <a:defRPr sz="1595" b="1"/>
            </a:lvl7pPr>
            <a:lvl8pPr marL="3201035" indent="0">
              <a:buNone/>
              <a:defRPr sz="1595" b="1"/>
            </a:lvl8pPr>
            <a:lvl9pPr marL="3657600" indent="0">
              <a:buNone/>
              <a:defRPr sz="15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509" y="1827139"/>
            <a:ext cx="5570144" cy="3319525"/>
          </a:xfrm>
        </p:spPr>
        <p:txBody>
          <a:bodyPr/>
          <a:lstStyle>
            <a:lvl1pPr>
              <a:defRPr sz="2395"/>
            </a:lvl1pPr>
            <a:lvl2pPr>
              <a:defRPr sz="2015"/>
            </a:lvl2pPr>
            <a:lvl3pPr>
              <a:defRPr sz="1805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8" y="229393"/>
            <a:ext cx="4145885" cy="976252"/>
          </a:xfrm>
        </p:spPr>
        <p:txBody>
          <a:bodyPr anchor="b"/>
          <a:lstStyle>
            <a:lvl1pPr algn="l">
              <a:defRPr sz="201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930" y="229393"/>
            <a:ext cx="7044722" cy="4917271"/>
          </a:xfrm>
        </p:spPr>
        <p:txBody>
          <a:bodyPr/>
          <a:lstStyle>
            <a:lvl1pPr>
              <a:defRPr sz="3190"/>
            </a:lvl1pPr>
            <a:lvl2pPr>
              <a:defRPr sz="2815"/>
            </a:lvl2pPr>
            <a:lvl3pPr>
              <a:defRPr sz="2395"/>
            </a:lvl3pPr>
            <a:lvl4pPr>
              <a:defRPr sz="2015"/>
            </a:lvl4pPr>
            <a:lvl5pPr>
              <a:defRPr sz="2015"/>
            </a:lvl5pPr>
            <a:lvl6pPr>
              <a:defRPr sz="2015"/>
            </a:lvl6pPr>
            <a:lvl7pPr>
              <a:defRPr sz="2015"/>
            </a:lvl7pPr>
            <a:lvl8pPr>
              <a:defRPr sz="2015"/>
            </a:lvl8pPr>
            <a:lvl9pPr>
              <a:defRPr sz="20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8" y="1205645"/>
            <a:ext cx="4145885" cy="3941019"/>
          </a:xfrm>
        </p:spPr>
        <p:txBody>
          <a:bodyPr/>
          <a:lstStyle>
            <a:lvl1pPr marL="0" indent="0">
              <a:buNone/>
              <a:defRPr sz="1385"/>
            </a:lvl1pPr>
            <a:lvl2pPr marL="457200" indent="0">
              <a:buNone/>
              <a:defRPr sz="1220"/>
            </a:lvl2pPr>
            <a:lvl3pPr marL="914400" indent="0">
              <a:buNone/>
              <a:defRPr sz="1010"/>
            </a:lvl3pPr>
            <a:lvl4pPr marL="1371600" indent="0">
              <a:buNone/>
              <a:defRPr sz="880"/>
            </a:lvl4pPr>
            <a:lvl5pPr marL="1828800" indent="0">
              <a:buNone/>
              <a:defRPr sz="880"/>
            </a:lvl5pPr>
            <a:lvl6pPr marL="2286000" indent="0">
              <a:buNone/>
              <a:defRPr sz="880"/>
            </a:lvl6pPr>
            <a:lvl7pPr marL="2743200" indent="0">
              <a:buNone/>
              <a:defRPr sz="880"/>
            </a:lvl7pPr>
            <a:lvl8pPr marL="3201035" indent="0">
              <a:buNone/>
              <a:defRPr sz="880"/>
            </a:lvl8pPr>
            <a:lvl9pPr marL="3657600" indent="0">
              <a:buNone/>
              <a:defRPr sz="8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029" y="4033042"/>
            <a:ext cx="7561044" cy="476123"/>
          </a:xfrm>
        </p:spPr>
        <p:txBody>
          <a:bodyPr anchor="b"/>
          <a:lstStyle>
            <a:lvl1pPr algn="l">
              <a:defRPr sz="201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70029" y="514800"/>
            <a:ext cx="7561044" cy="3456893"/>
          </a:xfrm>
        </p:spPr>
        <p:txBody>
          <a:bodyPr/>
          <a:lstStyle>
            <a:lvl1pPr marL="0" indent="0">
              <a:buNone/>
              <a:defRPr sz="3190"/>
            </a:lvl1pPr>
            <a:lvl2pPr marL="457200" indent="0">
              <a:buNone/>
              <a:defRPr sz="2815"/>
            </a:lvl2pPr>
            <a:lvl3pPr marL="914400" indent="0">
              <a:buNone/>
              <a:defRPr sz="2395"/>
            </a:lvl3pPr>
            <a:lvl4pPr marL="1371600" indent="0">
              <a:buNone/>
              <a:defRPr sz="2015"/>
            </a:lvl4pPr>
            <a:lvl5pPr marL="1828800" indent="0">
              <a:buNone/>
              <a:defRPr sz="2015"/>
            </a:lvl5pPr>
            <a:lvl6pPr marL="2286000" indent="0">
              <a:buNone/>
              <a:defRPr sz="2015"/>
            </a:lvl6pPr>
            <a:lvl7pPr marL="2743200" indent="0">
              <a:buNone/>
              <a:defRPr sz="2015"/>
            </a:lvl7pPr>
            <a:lvl8pPr marL="3201035" indent="0">
              <a:buNone/>
              <a:defRPr sz="2015"/>
            </a:lvl8pPr>
            <a:lvl9pPr marL="3657600" indent="0">
              <a:buNone/>
              <a:defRPr sz="20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0029" y="4509165"/>
            <a:ext cx="7561044" cy="676174"/>
          </a:xfrm>
        </p:spPr>
        <p:txBody>
          <a:bodyPr/>
          <a:lstStyle>
            <a:lvl1pPr marL="0" indent="0">
              <a:buNone/>
              <a:defRPr sz="1385"/>
            </a:lvl1pPr>
            <a:lvl2pPr marL="457200" indent="0">
              <a:buNone/>
              <a:defRPr sz="1220"/>
            </a:lvl2pPr>
            <a:lvl3pPr marL="914400" indent="0">
              <a:buNone/>
              <a:defRPr sz="1010"/>
            </a:lvl3pPr>
            <a:lvl4pPr marL="1371600" indent="0">
              <a:buNone/>
              <a:defRPr sz="880"/>
            </a:lvl4pPr>
            <a:lvl5pPr marL="1828800" indent="0">
              <a:buNone/>
              <a:defRPr sz="880"/>
            </a:lvl5pPr>
            <a:lvl6pPr marL="2286000" indent="0">
              <a:buNone/>
              <a:defRPr sz="880"/>
            </a:lvl6pPr>
            <a:lvl7pPr marL="2743200" indent="0">
              <a:buNone/>
              <a:defRPr sz="880"/>
            </a:lvl7pPr>
            <a:lvl8pPr marL="3201035" indent="0">
              <a:buNone/>
              <a:defRPr sz="880"/>
            </a:lvl8pPr>
            <a:lvl9pPr marL="3657600" indent="0">
              <a:buNone/>
              <a:defRPr sz="8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261" y="230727"/>
            <a:ext cx="2835391" cy="4915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7" y="230727"/>
            <a:ext cx="8296145" cy="4915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358" y="307629"/>
            <a:ext cx="10868858" cy="111315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230623" y="1905448"/>
            <a:ext cx="10140330" cy="195045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9" y="3702010"/>
            <a:ext cx="10711339" cy="114420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9" y="2441780"/>
            <a:ext cx="10711339" cy="126022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8737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747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762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95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68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4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16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990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3" y="1344247"/>
            <a:ext cx="5565696" cy="380202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3" y="1344247"/>
            <a:ext cx="5565696" cy="3802020"/>
          </a:xfrm>
        </p:spPr>
        <p:txBody>
          <a:bodyPr/>
          <a:lstStyle>
            <a:lvl1pPr>
              <a:defRPr sz="3700"/>
            </a:lvl1pPr>
            <a:lvl2pPr>
              <a:defRPr sz="30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5" y="1289568"/>
            <a:ext cx="5567885" cy="53743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7375" indent="0">
              <a:buNone/>
              <a:defRPr sz="2400" b="1"/>
            </a:lvl2pPr>
            <a:lvl3pPr marL="1174750" indent="0">
              <a:buNone/>
              <a:defRPr sz="2200" b="1"/>
            </a:lvl3pPr>
            <a:lvl4pPr marL="1762125" indent="0">
              <a:buNone/>
              <a:defRPr sz="1900" b="1"/>
            </a:lvl4pPr>
            <a:lvl5pPr marL="2349500" indent="0">
              <a:buNone/>
              <a:defRPr sz="1900" b="1"/>
            </a:lvl5pPr>
            <a:lvl6pPr marL="2936875" indent="0">
              <a:buNone/>
              <a:defRPr sz="1900" b="1"/>
            </a:lvl6pPr>
            <a:lvl7pPr marL="3524250" indent="0">
              <a:buNone/>
              <a:defRPr sz="1900" b="1"/>
            </a:lvl7pPr>
            <a:lvl8pPr marL="4111625" indent="0">
              <a:buNone/>
              <a:defRPr sz="1900" b="1"/>
            </a:lvl8pPr>
            <a:lvl9pPr marL="4699000" indent="0">
              <a:buNone/>
              <a:defRPr sz="1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85" y="1826998"/>
            <a:ext cx="5567885" cy="3319264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37" y="1289568"/>
            <a:ext cx="5570071" cy="53743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87375" indent="0">
              <a:buNone/>
              <a:defRPr sz="2400" b="1"/>
            </a:lvl2pPr>
            <a:lvl3pPr marL="1174750" indent="0">
              <a:buNone/>
              <a:defRPr sz="2200" b="1"/>
            </a:lvl3pPr>
            <a:lvl4pPr marL="1762125" indent="0">
              <a:buNone/>
              <a:defRPr sz="1900" b="1"/>
            </a:lvl4pPr>
            <a:lvl5pPr marL="2349500" indent="0">
              <a:buNone/>
              <a:defRPr sz="1900" b="1"/>
            </a:lvl5pPr>
            <a:lvl6pPr marL="2936875" indent="0">
              <a:buNone/>
              <a:defRPr sz="1900" b="1"/>
            </a:lvl6pPr>
            <a:lvl7pPr marL="3524250" indent="0">
              <a:buNone/>
              <a:defRPr sz="1900" b="1"/>
            </a:lvl7pPr>
            <a:lvl8pPr marL="4111625" indent="0">
              <a:buNone/>
              <a:defRPr sz="1900" b="1"/>
            </a:lvl8pPr>
            <a:lvl9pPr marL="4699000" indent="0">
              <a:buNone/>
              <a:defRPr sz="19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37" y="1826998"/>
            <a:ext cx="5570071" cy="3319264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8" y="229375"/>
            <a:ext cx="4145831" cy="976176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76" y="229379"/>
            <a:ext cx="7044629" cy="4916885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8" y="1205552"/>
            <a:ext cx="4145831" cy="3940711"/>
          </a:xfrm>
        </p:spPr>
        <p:txBody>
          <a:bodyPr/>
          <a:lstStyle>
            <a:lvl1pPr marL="0" indent="0">
              <a:buNone/>
              <a:defRPr sz="1800"/>
            </a:lvl1pPr>
            <a:lvl2pPr marL="587375" indent="0">
              <a:buNone/>
              <a:defRPr sz="1500"/>
            </a:lvl2pPr>
            <a:lvl3pPr marL="1174750" indent="0">
              <a:buNone/>
              <a:defRPr sz="1300"/>
            </a:lvl3pPr>
            <a:lvl4pPr marL="1762125" indent="0">
              <a:buNone/>
              <a:defRPr sz="1300"/>
            </a:lvl4pPr>
            <a:lvl5pPr marL="2349500" indent="0">
              <a:buNone/>
              <a:defRPr sz="1300"/>
            </a:lvl5pPr>
            <a:lvl6pPr marL="2936875" indent="0">
              <a:buNone/>
              <a:defRPr sz="1300"/>
            </a:lvl6pPr>
            <a:lvl7pPr marL="3524250" indent="0">
              <a:buNone/>
              <a:defRPr sz="1300"/>
            </a:lvl7pPr>
            <a:lvl8pPr marL="4111625" indent="0">
              <a:buNone/>
              <a:defRPr sz="1300"/>
            </a:lvl8pPr>
            <a:lvl9pPr marL="4699000" indent="0">
              <a:buNone/>
              <a:defRPr sz="13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001" y="4032731"/>
            <a:ext cx="7560945" cy="47608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70001" y="514760"/>
            <a:ext cx="7560945" cy="3456623"/>
          </a:xfrm>
        </p:spPr>
        <p:txBody>
          <a:bodyPr rtlCol="0">
            <a:normAutofit/>
          </a:bodyPr>
          <a:lstStyle>
            <a:lvl1pPr marL="0" indent="0">
              <a:buNone/>
              <a:defRPr sz="4200"/>
            </a:lvl1pPr>
            <a:lvl2pPr marL="587375" indent="0">
              <a:buNone/>
              <a:defRPr sz="3700"/>
            </a:lvl2pPr>
            <a:lvl3pPr marL="1174750" indent="0">
              <a:buNone/>
              <a:defRPr sz="3000"/>
            </a:lvl3pPr>
            <a:lvl4pPr marL="1762125" indent="0">
              <a:buNone/>
              <a:defRPr sz="2400"/>
            </a:lvl4pPr>
            <a:lvl5pPr marL="2349500" indent="0">
              <a:buNone/>
              <a:defRPr sz="2400"/>
            </a:lvl5pPr>
            <a:lvl6pPr marL="2936875" indent="0">
              <a:buNone/>
              <a:defRPr sz="2400"/>
            </a:lvl6pPr>
            <a:lvl7pPr marL="3524250" indent="0">
              <a:buNone/>
              <a:defRPr sz="2400"/>
            </a:lvl7pPr>
            <a:lvl8pPr marL="4111625" indent="0">
              <a:buNone/>
              <a:defRPr sz="2400"/>
            </a:lvl8pPr>
            <a:lvl9pPr marL="4699000" indent="0">
              <a:buNone/>
              <a:defRPr sz="2400"/>
            </a:lvl9pPr>
          </a:lstStyle>
          <a:p>
            <a:pPr lvl="0" fontAlgn="base"/>
            <a:endParaRPr lang="zh-CN" altLang="en-US" strike="noStrike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0001" y="4508818"/>
            <a:ext cx="7560945" cy="676122"/>
          </a:xfrm>
        </p:spPr>
        <p:txBody>
          <a:bodyPr/>
          <a:lstStyle>
            <a:lvl1pPr marL="0" indent="0">
              <a:buNone/>
              <a:defRPr sz="1800"/>
            </a:lvl1pPr>
            <a:lvl2pPr marL="587375" indent="0">
              <a:buNone/>
              <a:defRPr sz="1500"/>
            </a:lvl2pPr>
            <a:lvl3pPr marL="1174750" indent="0">
              <a:buNone/>
              <a:defRPr sz="1300"/>
            </a:lvl3pPr>
            <a:lvl4pPr marL="1762125" indent="0">
              <a:buNone/>
              <a:defRPr sz="1300"/>
            </a:lvl4pPr>
            <a:lvl5pPr marL="2349500" indent="0">
              <a:buNone/>
              <a:defRPr sz="1300"/>
            </a:lvl5pPr>
            <a:lvl6pPr marL="2936875" indent="0">
              <a:buNone/>
              <a:defRPr sz="1300"/>
            </a:lvl6pPr>
            <a:lvl7pPr marL="3524250" indent="0">
              <a:buNone/>
              <a:defRPr sz="1300"/>
            </a:lvl7pPr>
            <a:lvl8pPr marL="4111625" indent="0">
              <a:buNone/>
              <a:defRPr sz="1300"/>
            </a:lvl8pPr>
            <a:lvl9pPr marL="4699000" indent="0">
              <a:buNone/>
              <a:defRPr sz="13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9" t="59193"/>
          <a:stretch>
            <a:fillRect/>
          </a:stretch>
        </p:blipFill>
        <p:spPr>
          <a:xfrm>
            <a:off x="10786489" y="3272751"/>
            <a:ext cx="1815251" cy="248873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75" y="116421"/>
            <a:ext cx="6510898" cy="48106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theme" Target="../theme/theme2.xml"/><Relationship Id="rId98" Type="http://schemas.openxmlformats.org/officeDocument/2006/relationships/slideLayout" Target="../slideLayouts/slideLayout109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20.xml"/><Relationship Id="rId89" Type="http://schemas.openxmlformats.org/officeDocument/2006/relationships/slideLayout" Target="../slideLayouts/slideLayout100.xml"/><Relationship Id="rId88" Type="http://schemas.openxmlformats.org/officeDocument/2006/relationships/slideLayout" Target="../slideLayouts/slideLayout99.xml"/><Relationship Id="rId87" Type="http://schemas.openxmlformats.org/officeDocument/2006/relationships/slideLayout" Target="../slideLayouts/slideLayout98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80" Type="http://schemas.openxmlformats.org/officeDocument/2006/relationships/slideLayout" Target="../slideLayouts/slideLayout91.xml"/><Relationship Id="rId8" Type="http://schemas.openxmlformats.org/officeDocument/2006/relationships/slideLayout" Target="../slideLayouts/slideLayout19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7" Type="http://schemas.openxmlformats.org/officeDocument/2006/relationships/slideLayout" Target="../slideLayouts/slideLayout18.xml"/><Relationship Id="rId69" Type="http://schemas.openxmlformats.org/officeDocument/2006/relationships/slideLayout" Target="../slideLayouts/slideLayout80.xml"/><Relationship Id="rId68" Type="http://schemas.openxmlformats.org/officeDocument/2006/relationships/slideLayout" Target="../slideLayouts/slideLayout79.xml"/><Relationship Id="rId67" Type="http://schemas.openxmlformats.org/officeDocument/2006/relationships/slideLayout" Target="../slideLayouts/slideLayout78.xml"/><Relationship Id="rId66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76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0" Type="http://schemas.openxmlformats.org/officeDocument/2006/relationships/slideLayout" Target="../slideLayouts/slideLayout71.xml"/><Relationship Id="rId6" Type="http://schemas.openxmlformats.org/officeDocument/2006/relationships/slideLayout" Target="../slideLayouts/slideLayout17.xml"/><Relationship Id="rId59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69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66.xml"/><Relationship Id="rId54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30238" y="230188"/>
            <a:ext cx="11341100" cy="960437"/>
          </a:xfrm>
          <a:prstGeom prst="rect">
            <a:avLst/>
          </a:prstGeom>
          <a:noFill/>
          <a:ln w="9525">
            <a:noFill/>
          </a:ln>
        </p:spPr>
        <p:txBody>
          <a:bodyPr wrap="square" lIns="117471" tIns="58734" rIns="117471" bIns="58734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30238" y="1344613"/>
            <a:ext cx="11341100" cy="3802062"/>
          </a:xfrm>
          <a:prstGeom prst="rect">
            <a:avLst/>
          </a:prstGeom>
          <a:noFill/>
          <a:ln w="9525">
            <a:noFill/>
          </a:ln>
        </p:spPr>
        <p:txBody>
          <a:bodyPr wrap="square" lIns="117471" tIns="58734" rIns="117471" bIns="58734" anchor="t"/>
          <a:p>
            <a:pPr lvl="0" indent="-44005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67030"/>
            <a:r>
              <a:rPr lang="zh-CN" altLang="en-US"/>
              <a:t>第二级</a:t>
            </a:r>
            <a:endParaRPr lang="zh-CN" altLang="en-US"/>
          </a:p>
          <a:p>
            <a:pPr lvl="2" indent="-292100"/>
            <a:r>
              <a:rPr lang="zh-CN" altLang="en-US"/>
              <a:t>第三级</a:t>
            </a:r>
            <a:endParaRPr lang="zh-CN" altLang="en-US"/>
          </a:p>
          <a:p>
            <a:pPr lvl="3" indent="-292100"/>
            <a:r>
              <a:rPr lang="zh-CN" altLang="en-US"/>
              <a:t>第四级</a:t>
            </a:r>
            <a:endParaRPr lang="zh-CN" altLang="en-US"/>
          </a:p>
          <a:p>
            <a:pPr lvl="4" indent="-2921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238" y="5340350"/>
            <a:ext cx="2940050" cy="306388"/>
          </a:xfrm>
          <a:prstGeom prst="rect">
            <a:avLst/>
          </a:prstGeom>
        </p:spPr>
        <p:txBody>
          <a:bodyPr vert="horz" lIns="117471" tIns="58734" rIns="117471" bIns="58734" rtlCol="0" anchor="ctr"/>
          <a:lstStyle>
            <a:lvl1pPr algn="l" defTabSz="1174115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1D8F49A4-5B08-46FE-8377-0380DAB943C8}" type="datetimeFigureOut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300" y="5340350"/>
            <a:ext cx="3990975" cy="306388"/>
          </a:xfrm>
          <a:prstGeom prst="rect">
            <a:avLst/>
          </a:prstGeom>
        </p:spPr>
        <p:txBody>
          <a:bodyPr vert="horz" lIns="117471" tIns="58734" rIns="117471" bIns="58734" rtlCol="0" anchor="ctr"/>
          <a:lstStyle>
            <a:lvl1pPr algn="ctr" defTabSz="1174115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288" y="5340350"/>
            <a:ext cx="2940050" cy="306388"/>
          </a:xfrm>
          <a:prstGeom prst="rect">
            <a:avLst/>
          </a:prstGeom>
        </p:spPr>
        <p:txBody>
          <a:bodyPr vert="horz" lIns="117471" tIns="58734" rIns="117471" bIns="58734" rtlCol="0" anchor="ctr"/>
          <a:lstStyle>
            <a:lvl1pPr algn="r" defTabSz="1174115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auto">
              <a:defRPr/>
            </a:pPr>
            <a:fld id="{4A80FF05-78EF-4855-B09A-306253117D12}" type="slidenum">
              <a:rPr lang="zh-CN" altLang="en-US" strike="noStrike" noProof="1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ctr" defTabSz="1172845" rtl="0" fontAlgn="base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172845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40055" indent="-440055" algn="l" defTabSz="117284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54405" indent="-367030" algn="l" defTabSz="117284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66850" indent="-292100" algn="l" defTabSz="117284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4225" indent="-292100" algn="l" defTabSz="117284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600" indent="-292100" algn="l" defTabSz="117284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230245" indent="-293370" algn="l" defTabSz="11741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817620" indent="-293370" algn="l" defTabSz="11741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404995" indent="-293370" algn="l" defTabSz="11741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92370" indent="-293370" algn="l" defTabSz="11741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87375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74750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9500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936875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24250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1625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99000" algn="l" defTabSz="117411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7" y="1344348"/>
            <a:ext cx="11341565" cy="3802316"/>
          </a:xfrm>
          <a:prstGeom prst="rect">
            <a:avLst/>
          </a:prstGeom>
          <a:ln>
            <a:noFill/>
          </a:ln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0305" y="128550"/>
            <a:ext cx="2970474" cy="311153"/>
          </a:xfrm>
          <a:prstGeom prst="rect">
            <a:avLst/>
          </a:prstGeom>
          <a:noFill/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510" dirty="0" smtClean="0">
                <a:solidFill>
                  <a:schemeClr val="bg1">
                    <a:lumMod val="85000"/>
                    <a:alpha val="1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阿里巴巴外贸学院官方课程</a:t>
            </a:r>
            <a:endParaRPr lang="zh-CN" altLang="en-US" sz="1510" dirty="0">
              <a:solidFill>
                <a:schemeClr val="bg1">
                  <a:lumMod val="85000"/>
                  <a:alpha val="1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7" y="230726"/>
            <a:ext cx="11341565" cy="960248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7" y="5340047"/>
            <a:ext cx="2940406" cy="306746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1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94" y="5340047"/>
            <a:ext cx="3990551" cy="306746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1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246" y="5340047"/>
            <a:ext cx="2940406" cy="306746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12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328656" y="2684159"/>
            <a:ext cx="2970474" cy="311153"/>
          </a:xfrm>
          <a:prstGeom prst="rect">
            <a:avLst/>
          </a:prstGeom>
          <a:noFill/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510" dirty="0" smtClean="0">
                <a:solidFill>
                  <a:schemeClr val="bg1">
                    <a:lumMod val="85000"/>
                    <a:alpha val="1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阿里巴巴外贸学院官方课程</a:t>
            </a:r>
            <a:endParaRPr lang="zh-CN" altLang="en-US" sz="1510" dirty="0">
              <a:solidFill>
                <a:schemeClr val="bg1">
                  <a:lumMod val="85000"/>
                  <a:alpha val="1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98172" y="5239768"/>
            <a:ext cx="2970474" cy="311153"/>
          </a:xfrm>
          <a:prstGeom prst="rect">
            <a:avLst/>
          </a:prstGeom>
          <a:noFill/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510" dirty="0" smtClean="0">
                <a:solidFill>
                  <a:schemeClr val="bg1">
                    <a:lumMod val="85000"/>
                    <a:alpha val="1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阿里巴巴外贸学院官方课程</a:t>
            </a:r>
            <a:endParaRPr lang="zh-CN" altLang="en-US" sz="1510" dirty="0">
              <a:solidFill>
                <a:schemeClr val="bg1">
                  <a:lumMod val="85000"/>
                  <a:alpha val="1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</p:sldLayoutIdLst>
  <p:txStyles>
    <p:titleStyle>
      <a:lvl1pPr algn="ctr" defTabSz="914400" rtl="0" eaLnBrk="1" latinLnBrk="0" hangingPunct="1"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40"/>
        </a:spcBef>
        <a:buFont typeface="Arial" panose="020B0604020202020204" pitchFamily="34" charset="0"/>
        <a:buChar char="–"/>
        <a:defRPr sz="281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–"/>
        <a:defRPr sz="201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»"/>
        <a:defRPr sz="201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40"/>
        </a:spcBef>
        <a:buFont typeface="Arial" panose="020B060402020202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2429" y="1"/>
            <a:ext cx="11215074" cy="864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2429" y="944222"/>
            <a:ext cx="11215074" cy="421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92429" y="864203"/>
            <a:ext cx="1121507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583196" y="5242567"/>
            <a:ext cx="1435182" cy="1733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2429" y="5242567"/>
            <a:ext cx="4279286" cy="1733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99861" y="5242567"/>
            <a:ext cx="3007642" cy="1733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hf hdr="0" dt="0"/>
  <p:txStyles>
    <p:titleStyle>
      <a:lvl1pPr algn="l" defTabSz="767715" rtl="0" eaLnBrk="1" latinLnBrk="0" hangingPunct="1">
        <a:lnSpc>
          <a:spcPct val="90000"/>
        </a:lnSpc>
        <a:spcBef>
          <a:spcPct val="0"/>
        </a:spcBef>
        <a:buNone/>
        <a:defRPr sz="23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770" indent="-191770" algn="l" defTabSz="767715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5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5pPr>
      <a:lvl6pPr marL="211264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49682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88099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3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2pPr>
      <a:lvl3pPr marL="76835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3pPr>
      <a:lvl4pPr marL="115252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4pPr>
      <a:lvl5pPr marL="153606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30441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68859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07276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.xml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>
          <a:xfrm>
            <a:off x="6300788" y="0"/>
            <a:ext cx="0" cy="2881313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2881313"/>
            <a:ext cx="6300788" cy="0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03887" y="2720490"/>
            <a:ext cx="393799" cy="3200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720000">
            <a:off x="2849563" y="2227263"/>
            <a:ext cx="47625" cy="204788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rot="1800000">
            <a:off x="2447925" y="3122613"/>
            <a:ext cx="47625" cy="206375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3257550" y="3343275"/>
            <a:ext cx="38100" cy="250825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3600000">
            <a:off x="2302669" y="2375694"/>
            <a:ext cx="38100" cy="252413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03525" y="3040063"/>
            <a:ext cx="47625" cy="204788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3600000">
            <a:off x="2499519" y="3534569"/>
            <a:ext cx="38100" cy="252413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300788" y="2881313"/>
            <a:ext cx="0" cy="2879725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300788" y="2881313"/>
            <a:ext cx="6300788" cy="0"/>
          </a:xfrm>
          <a:prstGeom prst="line">
            <a:avLst/>
          </a:prstGeom>
          <a:ln w="254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495925" y="3244850"/>
            <a:ext cx="4246563" cy="7938"/>
            <a:chOff x="5317588" y="3863340"/>
            <a:chExt cx="4107766" cy="8793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317588" y="3863340"/>
              <a:ext cx="4107766" cy="0"/>
            </a:xfrm>
            <a:prstGeom prst="line">
              <a:avLst/>
            </a:prstGeom>
            <a:ln w="25400" cap="rnd">
              <a:solidFill>
                <a:schemeClr val="accent1">
                  <a:alpha val="2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317588" y="3863320"/>
              <a:ext cx="2053883" cy="0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chemeClr val="accent1">
                      <a:alpha val="0"/>
                      <a:lumMod val="0"/>
                      <a:lumOff val="100000"/>
                    </a:schemeClr>
                  </a:gs>
                  <a:gs pos="100000">
                    <a:schemeClr val="accent1">
                      <a:lumMod val="0"/>
                      <a:lumOff val="100000"/>
                      <a:alpha val="78000"/>
                    </a:scheme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圆角矩形 23"/>
          <p:cNvSpPr/>
          <p:nvPr/>
        </p:nvSpPr>
        <p:spPr>
          <a:xfrm rot="1800000">
            <a:off x="9907588" y="2189163"/>
            <a:ext cx="109538" cy="219075"/>
          </a:xfrm>
          <a:prstGeom prst="roundRect">
            <a:avLst>
              <a:gd name="adj" fmla="val 50000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strike="noStrike" noProof="1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1974" y="2738091"/>
            <a:ext cx="8570079" cy="1101725"/>
          </a:xfrm>
          <a:prstGeom prst="rect">
            <a:avLst/>
          </a:prstGeom>
          <a:noFill/>
        </p:spPr>
        <p:txBody>
          <a:bodyPr lIns="117506" tIns="58753" rIns="117506" bIns="58753">
            <a:spAutoFit/>
          </a:bodyPr>
          <a:lstStyle/>
          <a:p>
            <a:pPr algn="ctr" defTabSz="11741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noProof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高春峰</a:t>
            </a:r>
            <a:endParaRPr lang="en-US" altLang="zh-CN" sz="4000" noProof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17411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noProof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1925" y="1407795"/>
            <a:ext cx="80467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顾问式营销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如何拿下大客户</a:t>
            </a:r>
            <a:endParaRPr lang="zh-CN" altLang="en-US" sz="4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  <p:sndAc>
      <p:stSnd>
        <p:snd r:embed="rId1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20833 0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decel="333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88694E-6 1.85185E-6 L 0.78703 0.17986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00" y="89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decel="333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-3.7037E-6 L 0.83021 -0.05324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00" y="-26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8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decel="33300" fill="hold" grpId="1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2.12297E-6 -0.00469 L 0.77271 -0.0645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decel="333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688E-6 -0.00463 L 0.83704 0.02338 " pathEditMode="relative" rAng="0" ptsTypes="AA">
                                      <p:cBhvr>
                                        <p:cTn id="7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0" y="13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3" presetClass="path" presetSubtype="0" decel="333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-1.85185E-6 L 0.80026 -0.15879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0" y="-790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3" presetClass="path" presetSubtype="0" decel="333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7 3.33333E-6 L 0.84023 -0.2132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00" y="-1060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43200000"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2"/>
          <p:cNvSpPr>
            <a:spLocks noGrp="1"/>
          </p:cNvSpPr>
          <p:nvPr>
            <p:ph idx="1"/>
          </p:nvPr>
        </p:nvSpPr>
        <p:spPr>
          <a:xfrm>
            <a:off x="2176463" y="142875"/>
            <a:ext cx="8824912" cy="5365750"/>
          </a:xfrm>
        </p:spPr>
        <p:txBody>
          <a:bodyPr wrap="square" lIns="76818" tIns="38409" rIns="76818" bIns="38409" anchor="t"/>
          <a:p>
            <a:pPr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Linkedin</a:t>
            </a:r>
            <a:r>
              <a:rPr lang="zh-CN" altLang="en-US" b="1" dirty="0">
                <a:solidFill>
                  <a:srgbClr val="FFFF00"/>
                </a:solidFill>
              </a:rPr>
              <a:t>、   </a:t>
            </a:r>
            <a:r>
              <a:rPr lang="en-US" altLang="zh-CN" b="1" dirty="0">
                <a:solidFill>
                  <a:srgbClr val="FFFF00"/>
                </a:solidFill>
              </a:rPr>
              <a:t>Facebook</a:t>
            </a:r>
            <a:r>
              <a:rPr lang="zh-CN" altLang="en-US" b="1" dirty="0">
                <a:solidFill>
                  <a:srgbClr val="FFFF00"/>
                </a:solidFill>
              </a:rPr>
              <a:t>、    </a:t>
            </a:r>
            <a:r>
              <a:rPr lang="en-US" altLang="zh-CN" b="1" dirty="0">
                <a:solidFill>
                  <a:srgbClr val="FFFF00"/>
                </a:solidFill>
              </a:rPr>
              <a:t>Twitter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02" name="图片 2" descr="QQ截图2017011619515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92238"/>
            <a:ext cx="2143125" cy="169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TextBox 3"/>
          <p:cNvSpPr txBox="1"/>
          <p:nvPr/>
        </p:nvSpPr>
        <p:spPr>
          <a:xfrm>
            <a:off x="3114675" y="1755775"/>
            <a:ext cx="7318375" cy="1333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SKYPE:</a:t>
            </a:r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最资深最广泛的一款通讯工具</a:t>
            </a:r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优点是应用广泛，必须要用的，基本上每个国家都有人用，而且可以用来拨打国外固话，比较便宜</a:t>
            </a:r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3" y="3376613"/>
            <a:ext cx="2119312" cy="1906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TextBox 5"/>
          <p:cNvSpPr txBox="1"/>
          <p:nvPr/>
        </p:nvSpPr>
        <p:spPr>
          <a:xfrm>
            <a:off x="3536950" y="3760788"/>
            <a:ext cx="5870575" cy="1643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VIBER</a:t>
            </a:r>
            <a:endParaRPr lang="en-US" altLang="zh-CN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以色列强大的通讯工具</a:t>
            </a:r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主要针对在线的视频和聊天</a:t>
            </a:r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wifi</a:t>
            </a:r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下挺好用，如果不是</a:t>
            </a:r>
            <a:r>
              <a:rPr lang="en-US" altLang="zh-CN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wifi,</a:t>
            </a:r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信号有些差</a:t>
            </a:r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15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主要在亚洲用的多</a:t>
            </a:r>
            <a:endParaRPr lang="zh-CN" altLang="en-US" sz="2015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938" y="261938"/>
            <a:ext cx="2111375" cy="1455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TextBox 4"/>
          <p:cNvSpPr txBox="1"/>
          <p:nvPr/>
        </p:nvSpPr>
        <p:spPr>
          <a:xfrm>
            <a:off x="3729038" y="371475"/>
            <a:ext cx="8459788" cy="1236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从美国出来的应用，美洲国家的用的比较多及时方便</a:t>
            </a:r>
            <a:endParaRPr lang="zh-CN" altLang="en-US" sz="2800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可以看到对方什么时候最后上线</a:t>
            </a:r>
            <a:endParaRPr lang="zh-CN" altLang="en-US" sz="2800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850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38" y="2052638"/>
            <a:ext cx="2271712" cy="210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38" y="2255838"/>
            <a:ext cx="2339975" cy="2024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388" y="2052638"/>
            <a:ext cx="2281237" cy="2122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0" name="TextBox 8"/>
          <p:cNvSpPr txBox="1"/>
          <p:nvPr/>
        </p:nvSpPr>
        <p:spPr>
          <a:xfrm>
            <a:off x="1162050" y="4279900"/>
            <a:ext cx="2808288" cy="1382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WECHAT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来过中国的采购用的多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TextBox 9"/>
          <p:cNvSpPr txBox="1"/>
          <p:nvPr/>
        </p:nvSpPr>
        <p:spPr>
          <a:xfrm>
            <a:off x="4797425" y="4383088"/>
            <a:ext cx="3027363" cy="166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 noProof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日本应用，目前主要在东亚，东南亚使用较多</a:t>
            </a:r>
            <a:endParaRPr lang="zh-CN" altLang="en-US" sz="2800" b="1" noProof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850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TextBox 10"/>
          <p:cNvSpPr txBox="1"/>
          <p:nvPr/>
        </p:nvSpPr>
        <p:spPr>
          <a:xfrm>
            <a:off x="9197975" y="4279900"/>
            <a:ext cx="2851150" cy="1382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KAKAO TALK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针对韩国市场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92580" y="1633855"/>
            <a:ext cx="2874010" cy="1363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15"/>
          </a:p>
        </p:txBody>
      </p:sp>
      <p:grpSp>
        <p:nvGrpSpPr>
          <p:cNvPr id="14" name="组合 18"/>
          <p:cNvGrpSpPr/>
          <p:nvPr/>
        </p:nvGrpSpPr>
        <p:grpSpPr bwMode="auto">
          <a:xfrm>
            <a:off x="5125085" y="3902075"/>
            <a:ext cx="6929755" cy="607695"/>
            <a:chOff x="4181203" y="3191730"/>
            <a:chExt cx="4171311" cy="543797"/>
          </a:xfrm>
        </p:grpSpPr>
        <p:sp>
          <p:nvSpPr>
            <p:cNvPr id="20" name="矩形 19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694069" y="3262191"/>
              <a:ext cx="3658445" cy="427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挖掘独特的卖点，让客户觉得物超所值</a:t>
              </a:r>
              <a:endParaRPr lang="zh-CN" altLang="en-US" sz="252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6"/>
          <p:cNvGrpSpPr/>
          <p:nvPr/>
        </p:nvGrpSpPr>
        <p:grpSpPr bwMode="auto">
          <a:xfrm>
            <a:off x="4700293" y="1469010"/>
            <a:ext cx="126151" cy="2962823"/>
            <a:chOff x="6966170" y="1570075"/>
            <a:chExt cx="63500" cy="2204256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029670" y="1570075"/>
              <a:ext cx="0" cy="2195552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8"/>
          <p:cNvGrpSpPr/>
          <p:nvPr/>
        </p:nvGrpSpPr>
        <p:grpSpPr bwMode="auto">
          <a:xfrm>
            <a:off x="5068570" y="1537335"/>
            <a:ext cx="6825615" cy="607695"/>
            <a:chOff x="4181203" y="1479950"/>
            <a:chExt cx="4074491" cy="542071"/>
          </a:xfrm>
        </p:grpSpPr>
        <p:sp>
          <p:nvSpPr>
            <p:cNvPr id="26" name="矩形 25"/>
            <p:cNvSpPr/>
            <p:nvPr/>
          </p:nvSpPr>
          <p:spPr bwMode="auto">
            <a:xfrm>
              <a:off x="4181203" y="1522775"/>
              <a:ext cx="4074491" cy="45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05301" y="1565376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6136" y="1479950"/>
              <a:ext cx="601806" cy="5420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2"/>
            <p:cNvSpPr txBox="1"/>
            <p:nvPr/>
          </p:nvSpPr>
          <p:spPr bwMode="auto">
            <a:xfrm>
              <a:off x="4770378" y="1565481"/>
              <a:ext cx="3296315" cy="426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让客户更全面的了解产品价值构成</a:t>
              </a:r>
              <a:endParaRPr sz="252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68475" y="1930400"/>
            <a:ext cx="2468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3.概念能力----</a:t>
            </a:r>
            <a:endParaRPr lang="zh-CN" altLang="en-US" b="1"/>
          </a:p>
          <a:p>
            <a:pPr algn="l"/>
            <a:r>
              <a:rPr lang="zh-CN" altLang="en-US" b="1"/>
              <a:t>重新构造价值</a:t>
            </a:r>
            <a:endParaRPr lang="zh-CN" altLang="en-US" b="1"/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5188585" y="2789555"/>
            <a:ext cx="7150100" cy="607695"/>
            <a:chOff x="4181203" y="3191730"/>
            <a:chExt cx="4344625" cy="543797"/>
          </a:xfrm>
        </p:grpSpPr>
        <p:sp>
          <p:nvSpPr>
            <p:cNvPr id="3" name="矩形 2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22"/>
            <p:cNvSpPr txBox="1"/>
            <p:nvPr/>
          </p:nvSpPr>
          <p:spPr bwMode="auto">
            <a:xfrm>
              <a:off x="4613367" y="3286056"/>
              <a:ext cx="3912461" cy="427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通过售前 售后服务让价值延伸</a:t>
              </a:r>
              <a:endParaRPr sz="252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35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92580" y="1633855"/>
            <a:ext cx="2874010" cy="1363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15"/>
          </a:p>
        </p:txBody>
      </p:sp>
      <p:grpSp>
        <p:nvGrpSpPr>
          <p:cNvPr id="14" name="组合 18"/>
          <p:cNvGrpSpPr/>
          <p:nvPr/>
        </p:nvGrpSpPr>
        <p:grpSpPr bwMode="auto">
          <a:xfrm>
            <a:off x="5059680" y="3874770"/>
            <a:ext cx="6929755" cy="607695"/>
            <a:chOff x="4181203" y="3191730"/>
            <a:chExt cx="4171311" cy="543797"/>
          </a:xfrm>
        </p:grpSpPr>
        <p:sp>
          <p:nvSpPr>
            <p:cNvPr id="20" name="矩形 19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694069" y="3262191"/>
              <a:ext cx="3658445" cy="427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分析客户的决策链，知道刀刃在哪里</a:t>
              </a:r>
              <a:endParaRPr lang="zh-CN" altLang="en-US" sz="252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6"/>
          <p:cNvGrpSpPr/>
          <p:nvPr/>
        </p:nvGrpSpPr>
        <p:grpSpPr bwMode="auto">
          <a:xfrm>
            <a:off x="4700293" y="1469010"/>
            <a:ext cx="126151" cy="2962823"/>
            <a:chOff x="6966170" y="1570075"/>
            <a:chExt cx="63500" cy="2204256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029670" y="1570075"/>
              <a:ext cx="0" cy="2195552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8"/>
          <p:cNvGrpSpPr/>
          <p:nvPr/>
        </p:nvGrpSpPr>
        <p:grpSpPr bwMode="auto">
          <a:xfrm>
            <a:off x="5068570" y="1537335"/>
            <a:ext cx="6825615" cy="607695"/>
            <a:chOff x="4181203" y="1479950"/>
            <a:chExt cx="4074491" cy="542071"/>
          </a:xfrm>
        </p:grpSpPr>
        <p:sp>
          <p:nvSpPr>
            <p:cNvPr id="26" name="矩形 25"/>
            <p:cNvSpPr/>
            <p:nvPr/>
          </p:nvSpPr>
          <p:spPr bwMode="auto">
            <a:xfrm>
              <a:off x="4181203" y="1522775"/>
              <a:ext cx="4074491" cy="45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05301" y="1565376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6136" y="1479950"/>
              <a:ext cx="601806" cy="5420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2"/>
            <p:cNvSpPr txBox="1"/>
            <p:nvPr/>
          </p:nvSpPr>
          <p:spPr bwMode="auto">
            <a:xfrm>
              <a:off x="4770378" y="1565481"/>
              <a:ext cx="3296315" cy="426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能够大体预测客户订单的轻重缓急</a:t>
              </a:r>
              <a:endParaRPr sz="252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68475" y="1930400"/>
            <a:ext cx="2468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4.洞察能力---</a:t>
            </a:r>
            <a:r>
              <a:rPr lang="en-US" altLang="zh-CN" b="1"/>
              <a:t>--</a:t>
            </a:r>
            <a:endParaRPr lang="en-US" altLang="zh-CN" b="1"/>
          </a:p>
          <a:p>
            <a:pPr algn="l"/>
            <a:r>
              <a:rPr lang="zh-CN" altLang="en-US" b="1"/>
              <a:t>把握潜在机遇</a:t>
            </a:r>
            <a:endParaRPr lang="zh-CN" altLang="en-US" b="1"/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5188585" y="2789555"/>
            <a:ext cx="7150100" cy="607695"/>
            <a:chOff x="4181203" y="3191730"/>
            <a:chExt cx="4344625" cy="543797"/>
          </a:xfrm>
        </p:grpSpPr>
        <p:sp>
          <p:nvSpPr>
            <p:cNvPr id="3" name="矩形 2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22"/>
            <p:cNvSpPr txBox="1"/>
            <p:nvPr/>
          </p:nvSpPr>
          <p:spPr bwMode="auto">
            <a:xfrm>
              <a:off x="4613367" y="3286056"/>
              <a:ext cx="3912461" cy="427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适当逼单技巧</a:t>
              </a:r>
              <a:endParaRPr sz="252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35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7926" y="20989"/>
            <a:ext cx="635122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4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84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8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2881" y="21176"/>
            <a:ext cx="2688590" cy="44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227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RFQ报价标准8要素</a:t>
            </a:r>
            <a:endParaRPr kumimoji="1" lang="zh-CN" altLang="zh-CN" sz="227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A000220150318A96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625" y="3006029"/>
            <a:ext cx="3178053" cy="2656112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4058068" y="479802"/>
            <a:ext cx="5746420" cy="2812668"/>
          </a:xfrm>
          <a:prstGeom prst="cloudCallout">
            <a:avLst>
              <a:gd name="adj1" fmla="val -54037"/>
              <a:gd name="adj2" fmla="val 47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5"/>
          </a:p>
        </p:txBody>
      </p:sp>
      <p:sp>
        <p:nvSpPr>
          <p:cNvPr id="7" name="文本框 6"/>
          <p:cNvSpPr txBox="1"/>
          <p:nvPr/>
        </p:nvSpPr>
        <p:spPr>
          <a:xfrm>
            <a:off x="5309980" y="987874"/>
            <a:ext cx="3623450" cy="440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70" b="1">
                <a:latin typeface="微软雅黑" panose="020B0503020204020204" pitchFamily="34" charset="-122"/>
                <a:ea typeface="微软雅黑" panose="020B0503020204020204" pitchFamily="34" charset="-122"/>
              </a:rPr>
              <a:t>what are you 弄啥嘞？？？</a:t>
            </a:r>
            <a:endParaRPr lang="zh-CN" altLang="en-US" sz="227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2820" y="1704975"/>
            <a:ext cx="4841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有哪些逼单技巧？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388" y="1764348"/>
            <a:ext cx="11341100" cy="3802062"/>
          </a:xfrm>
        </p:spPr>
        <p:txBody>
          <a:bodyPr/>
          <a:p>
            <a:pPr marL="0" indent="0" algn="ctr">
              <a:buNone/>
            </a:pPr>
            <a:r>
              <a:rPr lang="zh-CN" altLang="en-US" b="1">
                <a:solidFill>
                  <a:srgbClr val="FFFF00"/>
                </a:solidFill>
              </a:rPr>
              <a:t>三、如何通过顾问式营销拿下大客户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94665" y="373380"/>
            <a:ext cx="1158430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40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 </a:t>
            </a:r>
            <a:r>
              <a:rPr lang="zh-CN" sz="4000" b="1">
                <a:solidFill>
                  <a:srgbClr val="FFFF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客户筛选分类，找出需要顾问式营销的大客户</a:t>
            </a:r>
            <a:endParaRPr lang="zh-CN" sz="4000" b="1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sz="4000" b="0">
              <a:solidFill>
                <a:srgbClr val="FFFF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3200" b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（1）已有信息分析客户（2）各种搜索或社媒手段分析客户（3）通过不断跟客户沟通，进一步完善对客户的认知</a:t>
            </a:r>
            <a:endParaRPr lang="zh-CN" altLang="en-US" sz="3200" b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图片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230505"/>
            <a:ext cx="10261600" cy="54673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230505"/>
            <a:ext cx="9440545" cy="55791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7795" y="210185"/>
            <a:ext cx="10349865" cy="53403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高春峰：江湖人称春春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10年外贸和团队经验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/>
              <a:t>2014年度华东大区电商达人赛总冠军</a:t>
            </a:r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阿里巴巴协议讲师         阿里总部P4P/RFQ认证讲师     </a:t>
            </a:r>
            <a:r>
              <a:rPr lang="zh-CN" altLang="en-US"/>
              <a:t>   </a:t>
            </a:r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外贸名人堂名人</a:t>
            </a:r>
            <a:endParaRPr lang="zh-CN" altLang="en-US"/>
          </a:p>
          <a:p>
            <a:r>
              <a:rPr lang="zh-CN" altLang="en-US"/>
              <a:t>《新外贸情报局》常驻嘉宾</a:t>
            </a:r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2015-2018 华东师王达人赛导师&amp;评委</a:t>
            </a:r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P4P最佳讲师、 RFQ全国十佳讲师</a:t>
            </a:r>
            <a:endParaRPr lang="zh-CN" altLang="en-US"/>
          </a:p>
          <a:p>
            <a:r>
              <a:rPr lang="zh-CN" alt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t>2017年度全国生态影响力讲师</a:t>
            </a:r>
            <a:endParaRPr lang="zh-CN" alt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r>
              <a:rPr lang="zh-CN" altLang="en-US"/>
              <a:t>2018阿里巴巴全国优秀导师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FF00"/>
                </a:solidFill>
              </a:rPr>
              <a:t>2.让报价更具针对性和说服力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（1）不急于报价是谈判占得先机的前提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655" y="2326640"/>
            <a:ext cx="8723630" cy="34245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275590"/>
            <a:ext cx="11720830" cy="487108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（2）让客户说的更多，掌握客户需求点，特别是个性需求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A.开放性话题和引导性话题，让客户放下戒心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B.专业角度引导客户遵循你的逻辑去思考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C.成功案例吸引客户进一步跟你沟通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FF00"/>
                </a:solidFill>
                <a:sym typeface="+mn-ea"/>
              </a:rPr>
              <a:t>3.异议的处理</a:t>
            </a:r>
            <a:endParaRPr lang="zh-CN" altLang="en-US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902335"/>
            <a:ext cx="11750675" cy="4244340"/>
          </a:xfrm>
        </p:spPr>
        <p:txBody>
          <a:bodyPr/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（1）产生异议才是销售的真正开始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A不怕异议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B积极处理，及时不能及时解决，也要让客户及时了解你处理异议的过程，让对方体会到你的用心和积极的态度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216535"/>
            <a:ext cx="11341100" cy="493014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（2）了解异议表象背后隐藏的问题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A表象与真实情况的关系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B产品与解决方案的关系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1980" y="1262380"/>
            <a:ext cx="5574665" cy="4445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165735"/>
            <a:ext cx="11341100" cy="498094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（3）对质量的异议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A.样品检测，甚至大客户自己出钱检测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B.权威认证，第三方说话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C.通过质量管理体系，让客户觉得生产过程可视化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p>
            <a:r>
              <a:rPr lang="zh-CN" altLang="en-US" sz="3600"/>
              <a:t>（</a:t>
            </a:r>
            <a:r>
              <a:rPr lang="en-US" altLang="zh-CN" sz="3600"/>
              <a:t>a</a:t>
            </a:r>
            <a:r>
              <a:rPr lang="zh-CN" altLang="en-US" sz="3600"/>
              <a:t>）检测报告论证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timg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1388745"/>
            <a:ext cx="8101330" cy="421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 descr="u=3566749957,2163910959&amp;fm=26&amp;gp=0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92150" y="864235"/>
            <a:ext cx="6687820" cy="3949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04505" y="1087120"/>
            <a:ext cx="41281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+mj-ea"/>
                <a:ea typeface="+mj-ea"/>
              </a:rPr>
              <a:t>也可以用自己的管理体系类文件</a:t>
            </a:r>
            <a:endParaRPr lang="zh-CN" altLang="en-US" sz="3200" b="1">
              <a:latin typeface="+mj-ea"/>
              <a:ea typeface="+mj-ea"/>
            </a:endParaRPr>
          </a:p>
          <a:p>
            <a:r>
              <a:rPr lang="zh-CN" altLang="en-US" sz="3200" b="1">
                <a:latin typeface="+mj-ea"/>
                <a:ea typeface="+mj-ea"/>
              </a:rPr>
              <a:t>或者先进检测设备、</a:t>
            </a:r>
            <a:endParaRPr lang="zh-CN" altLang="en-US" sz="3200" b="1">
              <a:latin typeface="+mj-ea"/>
              <a:ea typeface="+mj-ea"/>
            </a:endParaRPr>
          </a:p>
          <a:p>
            <a:r>
              <a:rPr lang="zh-CN" altLang="en-US" sz="3200" b="1">
                <a:latin typeface="+mj-ea"/>
                <a:ea typeface="+mj-ea"/>
              </a:rPr>
              <a:t>生产设备等</a:t>
            </a:r>
            <a:endParaRPr lang="zh-CN" altLang="en-US" sz="3200" b="1">
              <a:latin typeface="+mj-ea"/>
              <a:ea typeface="+mj-ea"/>
            </a:endParaRPr>
          </a:p>
          <a:p>
            <a:r>
              <a:rPr lang="zh-CN" altLang="en-US" sz="3200" b="1">
                <a:latin typeface="+mj-ea"/>
                <a:ea typeface="+mj-ea"/>
              </a:rPr>
              <a:t>来侧面证明产品质量</a:t>
            </a:r>
            <a:endParaRPr lang="zh-CN" altLang="en-US" sz="3200" b="1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>
                <a:sym typeface="+mn-ea"/>
              </a:rPr>
              <a:t>（</a:t>
            </a:r>
            <a:r>
              <a:rPr lang="en-US" altLang="zh-CN" sz="3600">
                <a:sym typeface="+mn-ea"/>
              </a:rPr>
              <a:t>b</a:t>
            </a:r>
            <a:r>
              <a:rPr lang="zh-CN" altLang="en-US" sz="3600">
                <a:sym typeface="+mn-ea"/>
              </a:rPr>
              <a:t>）客户检测样品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（配合打样，一物胜千言）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8150" y="949325"/>
            <a:ext cx="11469370" cy="4206240"/>
          </a:xfrm>
        </p:spPr>
        <p:txBody>
          <a:bodyPr/>
          <a:p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 sz="3600" b="1">
                <a:sym typeface="+mn-ea"/>
              </a:rPr>
              <a:t>（</a:t>
            </a:r>
            <a:r>
              <a:rPr lang="en-US" altLang="zh-CN" sz="3600" b="1">
                <a:sym typeface="+mn-ea"/>
              </a:rPr>
              <a:t>c</a:t>
            </a:r>
            <a:r>
              <a:rPr lang="zh-CN" altLang="en-US" sz="3600" b="1">
                <a:sym typeface="+mn-ea"/>
              </a:rPr>
              <a:t>）第三方权威检测</a:t>
            </a:r>
            <a:endParaRPr lang="zh-CN" altLang="en-US" sz="3600" b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240" y="3018790"/>
            <a:ext cx="3821430" cy="862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70" y="949325"/>
            <a:ext cx="3161665" cy="4352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860550"/>
            <a:ext cx="3926205" cy="399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>
                <a:sym typeface="+mn-ea"/>
              </a:rPr>
              <a:t>（</a:t>
            </a:r>
            <a:r>
              <a:rPr lang="en-US" altLang="zh-CN" sz="3600">
                <a:sym typeface="+mn-ea"/>
              </a:rPr>
              <a:t>d</a:t>
            </a:r>
            <a:r>
              <a:rPr lang="zh-CN" altLang="en-US" sz="3600">
                <a:sym typeface="+mn-ea"/>
              </a:rPr>
              <a:t>）已有客户的评价来佐证质量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190" y="949325"/>
            <a:ext cx="11855450" cy="4206240"/>
          </a:xfrm>
        </p:spPr>
        <p:txBody>
          <a:bodyPr>
            <a:normAutofit lnSpcReduction="10000"/>
          </a:bodyPr>
          <a:p>
            <a:r>
              <a:rPr lang="zh-CN" altLang="en-US" sz="2800" b="1">
                <a:latin typeface="+mj-ea"/>
                <a:ea typeface="+mj-ea"/>
                <a:cs typeface="+mj-ea"/>
              </a:rPr>
              <a:t>思考</a:t>
            </a:r>
            <a:r>
              <a:rPr lang="en-US" altLang="zh-CN" sz="2800" b="1">
                <a:latin typeface="+mj-ea"/>
                <a:ea typeface="+mj-ea"/>
                <a:cs typeface="+mj-ea"/>
              </a:rPr>
              <a:t>:</a:t>
            </a:r>
            <a:r>
              <a:rPr lang="zh-CN" altLang="en-US" sz="2800" b="1">
                <a:latin typeface="+mj-ea"/>
                <a:ea typeface="+mj-ea"/>
                <a:cs typeface="+mj-ea"/>
              </a:rPr>
              <a:t>客户不愿意评价怎么办？</a:t>
            </a:r>
            <a:endParaRPr lang="zh-CN" altLang="en-US" sz="2800" b="1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rgbClr val="0066FF"/>
                </a:solidFill>
                <a:latin typeface="+mj-ea"/>
                <a:ea typeface="+mj-ea"/>
                <a:cs typeface="+mj-ea"/>
              </a:rPr>
              <a:t>诚恳沟通，评价有礼，情感投入，争取配合</a:t>
            </a:r>
            <a:endParaRPr lang="zh-CN" altLang="en-US" sz="2800" b="1">
              <a:solidFill>
                <a:srgbClr val="0066FF"/>
              </a:solidFill>
              <a:latin typeface="+mj-ea"/>
              <a:ea typeface="+mj-ea"/>
              <a:cs typeface="+mj-ea"/>
            </a:endParaRPr>
          </a:p>
          <a:p>
            <a:endParaRPr lang="zh-CN" altLang="en-US" sz="2800" b="1">
              <a:solidFill>
                <a:srgbClr val="0066FF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latin typeface="+mj-ea"/>
                <a:ea typeface="+mj-ea"/>
                <a:cs typeface="+mj-ea"/>
              </a:rPr>
              <a:t>评价表怎么设计客户更愿意填写？</a:t>
            </a:r>
            <a:endParaRPr lang="zh-CN" altLang="en-US" sz="2800" b="1">
              <a:latin typeface="+mj-ea"/>
              <a:ea typeface="+mj-ea"/>
              <a:cs typeface="+mj-ea"/>
            </a:endParaRPr>
          </a:p>
          <a:p>
            <a:endParaRPr lang="zh-CN" altLang="en-US" sz="2800" b="1"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solidFill>
                  <a:srgbClr val="0066FF"/>
                </a:solidFill>
                <a:latin typeface="+mj-ea"/>
                <a:ea typeface="+mj-ea"/>
                <a:cs typeface="+mj-ea"/>
              </a:rPr>
              <a:t>主动给客户模板，只需填写即可</a:t>
            </a:r>
            <a:endParaRPr lang="zh-CN" altLang="en-US" sz="2800" b="1">
              <a:solidFill>
                <a:srgbClr val="0066FF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solidFill>
                  <a:srgbClr val="0066FF"/>
                </a:solidFill>
                <a:latin typeface="+mj-ea"/>
                <a:ea typeface="+mj-ea"/>
                <a:cs typeface="+mj-ea"/>
              </a:rPr>
              <a:t>上半部分建议，下半部分好评</a:t>
            </a:r>
            <a:endParaRPr lang="zh-CN" altLang="en-US" sz="2800" b="1">
              <a:solidFill>
                <a:srgbClr val="0066FF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solidFill>
                  <a:srgbClr val="0066FF"/>
                </a:solidFill>
                <a:latin typeface="+mj-ea"/>
                <a:ea typeface="+mj-ea"/>
                <a:cs typeface="+mj-ea"/>
              </a:rPr>
              <a:t>结尾客户签名盖章</a:t>
            </a:r>
            <a:endParaRPr lang="zh-CN" altLang="en-US" sz="2800" b="1">
              <a:solidFill>
                <a:srgbClr val="0066FF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800" b="1">
                <a:solidFill>
                  <a:srgbClr val="0066FF"/>
                </a:solidFill>
                <a:latin typeface="+mj-ea"/>
                <a:ea typeface="+mj-ea"/>
                <a:cs typeface="+mj-ea"/>
              </a:rPr>
              <a:t>给其他客户看的时候，只截取好评和客户签名部分</a:t>
            </a:r>
            <a:endParaRPr lang="zh-CN" altLang="en-US" sz="2800" b="1">
              <a:latin typeface="+mj-ea"/>
              <a:ea typeface="+mj-ea"/>
              <a:cs typeface="+mj-ea"/>
            </a:endParaRPr>
          </a:p>
          <a:p>
            <a:endParaRPr lang="zh-CN" altLang="en-US" sz="2800" b="1">
              <a:latin typeface="+mj-ea"/>
              <a:ea typeface="+mj-ea"/>
              <a:cs typeface="+mj-ea"/>
            </a:endParaRPr>
          </a:p>
          <a:p>
            <a:endParaRPr lang="zh-CN" altLang="en-US" sz="2800" b="1">
              <a:latin typeface="+mj-ea"/>
              <a:ea typeface="+mj-ea"/>
              <a:cs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 descr="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92150" y="196850"/>
            <a:ext cx="9592945" cy="5629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b="1">
                <a:solidFill>
                  <a:srgbClr val="FFFF00"/>
                </a:solidFill>
              </a:rPr>
              <a:t>一、了解顾问式营销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 descr="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36320" y="140335"/>
            <a:ext cx="9794875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435610"/>
            <a:ext cx="11341100" cy="471106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（4）对价格的异议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A.如何解释让客户觉得物超所值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B.区分客户还价意图，并区别对待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C.多种方案，针对客户预算，尽量匹配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en-US" altLang="zh-CN" sz="3600">
                <a:solidFill>
                  <a:schemeClr val="bg1"/>
                </a:solidFill>
              </a:rPr>
              <a:t>D.</a:t>
            </a:r>
            <a:r>
              <a:rPr lang="zh-CN" altLang="zh-CN" sz="3600">
                <a:solidFill>
                  <a:schemeClr val="bg1"/>
                </a:solidFill>
              </a:rPr>
              <a:t>更灵活的付款方式帮助拿下大客户</a:t>
            </a:r>
            <a:endParaRPr lang="zh-CN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415925"/>
            <a:ext cx="11341100" cy="473075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（5）编制常见异议汇总说明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A.建立异议库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B.编制对应答案</a:t>
            </a:r>
            <a:endParaRPr lang="zh-CN" altLang="en-US" sz="3600">
              <a:solidFill>
                <a:schemeClr val="bg1"/>
              </a:solidFill>
            </a:endParaRPr>
          </a:p>
          <a:p>
            <a:r>
              <a:rPr lang="zh-CN" altLang="en-US" sz="3600">
                <a:solidFill>
                  <a:schemeClr val="bg1"/>
                </a:solidFill>
              </a:rPr>
              <a:t>C.让优秀的策略最简单的方式在团队间复制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1764030"/>
            <a:ext cx="11341100" cy="3382645"/>
          </a:xfrm>
        </p:spPr>
        <p:txBody>
          <a:bodyPr/>
          <a:p>
            <a:pPr algn="ctr"/>
            <a:r>
              <a:rPr lang="zh-CN" altLang="en-US" b="1">
                <a:solidFill>
                  <a:srgbClr val="FFFF00"/>
                </a:solidFill>
              </a:rPr>
              <a:t>四、如何通过顾问式营销提高客户返单率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156210"/>
            <a:ext cx="11341100" cy="499046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1.跟进客户技巧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（1）跟进频率主要根据产品特点和客户采购周期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（2）对于重要的大客户，即使客户不回复，也要跟进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（3）新品推荐等方式促进客户返单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655" y="275590"/>
            <a:ext cx="11811000" cy="487108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2.客户下单后，生产过程可视化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 sz="3200">
                <a:solidFill>
                  <a:srgbClr val="FFFF00"/>
                </a:solidFill>
              </a:rPr>
              <a:t>（1）定金到账后发货前，是客户的真空期</a:t>
            </a:r>
            <a:endParaRPr lang="zh-CN" altLang="en-US" sz="3200">
              <a:solidFill>
                <a:srgbClr val="FFFF00"/>
              </a:solidFill>
            </a:endParaRPr>
          </a:p>
          <a:p>
            <a:r>
              <a:rPr lang="zh-CN" altLang="en-US" sz="3200">
                <a:solidFill>
                  <a:srgbClr val="FFFF00"/>
                </a:solidFill>
              </a:rPr>
              <a:t>（2）主动让客户了解产品生产进度，视频 图片及时发送</a:t>
            </a:r>
            <a:endParaRPr lang="zh-CN" altLang="en-US" sz="3200">
              <a:solidFill>
                <a:srgbClr val="FFFF00"/>
              </a:solidFill>
            </a:endParaRPr>
          </a:p>
          <a:p>
            <a:r>
              <a:rPr lang="zh-CN" altLang="en-US" sz="3200">
                <a:solidFill>
                  <a:srgbClr val="FFFF00"/>
                </a:solidFill>
              </a:rPr>
              <a:t>（3）生产过程突发状况如需客户知晓，要及时并艺术的沟通</a:t>
            </a:r>
            <a:endParaRPr lang="zh-CN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485775"/>
            <a:ext cx="11341100" cy="46609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3.维护好老客户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（1）社交系增加客户粘度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（2）过节有礼，刷存在感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（3）重要的大客户值得亲自拜访</a:t>
            </a:r>
            <a:endParaRPr lang="zh-CN" altLang="en-US" sz="3200">
              <a:solidFill>
                <a:schemeClr val="bg1"/>
              </a:solidFill>
            </a:endParaRPr>
          </a:p>
          <a:p>
            <a:r>
              <a:rPr lang="zh-CN" altLang="en-US" sz="3200">
                <a:solidFill>
                  <a:schemeClr val="bg1"/>
                </a:solidFill>
              </a:rPr>
              <a:t>（4）老客户返单有优惠，推荐客户有大礼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30188"/>
            <a:ext cx="11341100" cy="960438"/>
          </a:xfrm>
        </p:spPr>
        <p:txBody>
          <a:bodyPr rtlCol="0">
            <a:normAutofit fontScale="90000"/>
          </a:bodyPr>
          <a:lstStyle/>
          <a:p>
            <a:pPr defTabSz="1174115" fontAlgn="auto">
              <a:spcAft>
                <a:spcPts val="0"/>
              </a:spcAft>
              <a:defRPr/>
            </a:pPr>
            <a:r>
              <a:rPr lang="zh-CN" altLang="zh-CN" strike="noStrike" noProof="1" dirty="0">
                <a:solidFill>
                  <a:srgbClr val="FFFF00"/>
                </a:solidFill>
              </a:rPr>
              <a:t>微信</a:t>
            </a:r>
            <a:r>
              <a:rPr lang="en-US" altLang="zh-CN" strike="noStrike" noProof="1" dirty="0">
                <a:solidFill>
                  <a:srgbClr val="FFFF00"/>
                </a:solidFill>
              </a:rPr>
              <a:t>13771161958</a:t>
            </a:r>
            <a:endParaRPr lang="en-US" altLang="zh-CN" strike="noStrike" noProof="1" dirty="0">
              <a:solidFill>
                <a:srgbClr val="FFFF00"/>
              </a:solidFill>
            </a:endParaRPr>
          </a:p>
        </p:txBody>
      </p:sp>
      <p:pic>
        <p:nvPicPr>
          <p:cNvPr id="41986" name="Picture 2" descr="https://ss1.bdstatic.com/70cFuXSh_Q1YnxGkpoWK1HF6hhy/it/u=3847105225,2310247718&amp;fm=21&amp;gp=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673860"/>
            <a:ext cx="5106670" cy="3743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870" y="1749743"/>
            <a:ext cx="9309100" cy="2136775"/>
          </a:xfr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05410"/>
            <a:ext cx="12400280" cy="5509895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1.顾问式营销含义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/>
          </a:p>
          <a:p>
            <a:r>
              <a:rPr lang="zh-CN" altLang="en-US" sz="3600">
                <a:solidFill>
                  <a:schemeClr val="bg1"/>
                </a:solidFill>
              </a:rPr>
              <a:t>顾问式营销是指站在</a:t>
            </a:r>
            <a:r>
              <a:rPr lang="zh-CN" altLang="en-US" sz="3600">
                <a:solidFill>
                  <a:srgbClr val="FFC000"/>
                </a:solidFill>
              </a:rPr>
              <a:t>专业角度</a:t>
            </a:r>
            <a:r>
              <a:rPr lang="zh-CN" altLang="en-US" sz="3600">
                <a:solidFill>
                  <a:schemeClr val="bg1"/>
                </a:solidFill>
              </a:rPr>
              <a:t>和</a:t>
            </a:r>
            <a:r>
              <a:rPr lang="zh-CN" altLang="en-US" sz="3600">
                <a:solidFill>
                  <a:srgbClr val="FFC000"/>
                </a:solidFill>
              </a:rPr>
              <a:t>客户利益角度</a:t>
            </a:r>
            <a:r>
              <a:rPr lang="zh-CN" altLang="en-US" sz="3600">
                <a:solidFill>
                  <a:schemeClr val="bg1"/>
                </a:solidFill>
              </a:rPr>
              <a:t>提供</a:t>
            </a:r>
            <a:r>
              <a:rPr lang="zh-CN" altLang="en-US" sz="3600">
                <a:solidFill>
                  <a:srgbClr val="FFC000"/>
                </a:solidFill>
              </a:rPr>
              <a:t>专业意见和解决方案</a:t>
            </a:r>
            <a:r>
              <a:rPr lang="zh-CN" altLang="en-US" sz="3600">
                <a:solidFill>
                  <a:schemeClr val="bg1"/>
                </a:solidFill>
              </a:rPr>
              <a:t>以及</a:t>
            </a:r>
            <a:r>
              <a:rPr lang="zh-CN" altLang="en-US" sz="3600">
                <a:solidFill>
                  <a:srgbClr val="FFC000"/>
                </a:solidFill>
              </a:rPr>
              <a:t>增值服务</a:t>
            </a:r>
            <a:r>
              <a:rPr lang="zh-CN" altLang="en-US" sz="3600">
                <a:solidFill>
                  <a:schemeClr val="bg1"/>
                </a:solidFill>
              </a:rPr>
              <a:t>，使客户能作出对产品或服务的正确选择和发挥其价值，在这顾问式营销过程同时建立了客户对产品或服务的品牌提供者的</a:t>
            </a:r>
            <a:r>
              <a:rPr lang="zh-CN" altLang="en-US" sz="3600">
                <a:solidFill>
                  <a:srgbClr val="FFC000"/>
                </a:solidFill>
              </a:rPr>
              <a:t>感情及忠诚度</a:t>
            </a:r>
            <a:r>
              <a:rPr lang="zh-CN" altLang="en-US" sz="3600">
                <a:solidFill>
                  <a:schemeClr val="bg1"/>
                </a:solidFill>
              </a:rPr>
              <a:t>，有利于进一步开展关系营销，达到较</a:t>
            </a:r>
            <a:r>
              <a:rPr lang="zh-CN" altLang="en-US" sz="3600">
                <a:solidFill>
                  <a:srgbClr val="FFC000"/>
                </a:solidFill>
              </a:rPr>
              <a:t>长期稳定的合作关系</a:t>
            </a:r>
            <a:r>
              <a:rPr lang="zh-CN" altLang="en-US" sz="3600">
                <a:solidFill>
                  <a:schemeClr val="bg1"/>
                </a:solidFill>
              </a:rPr>
              <a:t>，实现</a:t>
            </a:r>
            <a:r>
              <a:rPr lang="zh-CN" altLang="en-US" sz="3600">
                <a:solidFill>
                  <a:srgbClr val="FFC000"/>
                </a:solidFill>
              </a:rPr>
              <a:t>战略联盟</a:t>
            </a:r>
            <a:r>
              <a:rPr lang="zh-CN" altLang="en-US" sz="3600">
                <a:solidFill>
                  <a:schemeClr val="bg1"/>
                </a:solidFill>
              </a:rPr>
              <a:t>，从而能形成独具杀</a:t>
            </a:r>
            <a:r>
              <a:rPr lang="zh-CN" altLang="en-US">
                <a:solidFill>
                  <a:schemeClr val="bg1"/>
                </a:solidFill>
              </a:rPr>
              <a:t>伤力的市场竞争力。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FF00"/>
                </a:solidFill>
              </a:rPr>
              <a:t>2.特点：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顾问式销售将销售者定位在</a:t>
            </a:r>
            <a:r>
              <a:rPr lang="zh-CN" altLang="en-US">
                <a:solidFill>
                  <a:srgbClr val="FFFF00"/>
                </a:solidFill>
              </a:rPr>
              <a:t>客户的朋友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zh-CN" altLang="en-US">
                <a:solidFill>
                  <a:srgbClr val="FFFF00"/>
                </a:solidFill>
              </a:rPr>
              <a:t>销售者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>
                <a:solidFill>
                  <a:srgbClr val="FFFF00"/>
                </a:solidFill>
              </a:rPr>
              <a:t>顾问</a:t>
            </a:r>
            <a:r>
              <a:rPr lang="zh-CN" altLang="en-US">
                <a:solidFill>
                  <a:schemeClr val="bg1"/>
                </a:solidFill>
              </a:rPr>
              <a:t>三个角度上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546100"/>
            <a:ext cx="11341100" cy="4600575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注意：</a:t>
            </a:r>
            <a:endParaRPr lang="zh-CN" altLang="en-US"/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一定筛选出值得顾问式营销的客户，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好钢用在刀刃上！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b="1">
                <a:solidFill>
                  <a:srgbClr val="FFFF00"/>
                </a:solidFill>
              </a:rPr>
              <a:t>二、顾问式营销需要销售者提高的能力</a:t>
            </a:r>
            <a:endParaRPr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92580" y="1633855"/>
            <a:ext cx="2874010" cy="1363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15"/>
          </a:p>
        </p:txBody>
      </p:sp>
      <p:grpSp>
        <p:nvGrpSpPr>
          <p:cNvPr id="9" name="组合 13"/>
          <p:cNvGrpSpPr/>
          <p:nvPr/>
        </p:nvGrpSpPr>
        <p:grpSpPr bwMode="auto">
          <a:xfrm>
            <a:off x="5047645" y="3718087"/>
            <a:ext cx="4563110" cy="617805"/>
            <a:chOff x="4180887" y="2029595"/>
            <a:chExt cx="4074888" cy="551089"/>
          </a:xfrm>
        </p:grpSpPr>
        <p:sp>
          <p:nvSpPr>
            <p:cNvPr id="15" name="矩形 14"/>
            <p:cNvSpPr/>
            <p:nvPr/>
          </p:nvSpPr>
          <p:spPr bwMode="auto">
            <a:xfrm>
              <a:off x="4180965" y="2130230"/>
              <a:ext cx="4074491" cy="4504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305301" y="2145948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80887" y="2029595"/>
              <a:ext cx="601806" cy="5420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696911" y="2145713"/>
              <a:ext cx="3558864" cy="426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能提供多种解决方</a:t>
              </a:r>
              <a:endParaRPr sz="252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4" name="组合 18"/>
          <p:cNvGrpSpPr/>
          <p:nvPr/>
        </p:nvGrpSpPr>
        <p:grpSpPr bwMode="auto">
          <a:xfrm>
            <a:off x="5054743" y="2672648"/>
            <a:ext cx="4921884" cy="970915"/>
            <a:chOff x="4181203" y="3191730"/>
            <a:chExt cx="4344625" cy="868825"/>
          </a:xfrm>
        </p:grpSpPr>
        <p:sp>
          <p:nvSpPr>
            <p:cNvPr id="20" name="矩形 19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613367" y="3286056"/>
              <a:ext cx="3912461" cy="774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看懂图纸或者行业深层次规范</a:t>
              </a:r>
              <a:r>
                <a:rPr lang="zh-CN" altLang="en-US"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赏</a:t>
              </a:r>
              <a:endParaRPr lang="zh-CN" altLang="en-US" sz="252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6"/>
          <p:cNvGrpSpPr/>
          <p:nvPr/>
        </p:nvGrpSpPr>
        <p:grpSpPr bwMode="auto">
          <a:xfrm>
            <a:off x="4700293" y="1469010"/>
            <a:ext cx="126151" cy="2962823"/>
            <a:chOff x="6966170" y="1570075"/>
            <a:chExt cx="63500" cy="2204256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029670" y="1570075"/>
              <a:ext cx="0" cy="2195552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5683" y="3045234"/>
            <a:ext cx="1679706" cy="2451283"/>
          </a:xfrm>
          <a:prstGeom prst="rect">
            <a:avLst/>
          </a:prstGeom>
        </p:spPr>
      </p:pic>
      <p:grpSp>
        <p:nvGrpSpPr>
          <p:cNvPr id="25" name="组合 8"/>
          <p:cNvGrpSpPr/>
          <p:nvPr/>
        </p:nvGrpSpPr>
        <p:grpSpPr bwMode="auto">
          <a:xfrm>
            <a:off x="5068688" y="1537589"/>
            <a:ext cx="4562666" cy="607695"/>
            <a:chOff x="4181203" y="1479950"/>
            <a:chExt cx="4074491" cy="542071"/>
          </a:xfrm>
        </p:grpSpPr>
        <p:sp>
          <p:nvSpPr>
            <p:cNvPr id="26" name="矩形 25"/>
            <p:cNvSpPr/>
            <p:nvPr/>
          </p:nvSpPr>
          <p:spPr bwMode="auto">
            <a:xfrm>
              <a:off x="4181203" y="1522775"/>
              <a:ext cx="4074491" cy="45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05301" y="1565376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6136" y="1479950"/>
              <a:ext cx="601806" cy="5420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2"/>
            <p:cNvSpPr txBox="1"/>
            <p:nvPr/>
          </p:nvSpPr>
          <p:spPr bwMode="auto">
            <a:xfrm>
              <a:off x="4770378" y="1565481"/>
              <a:ext cx="3055882" cy="426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熟悉产品</a:t>
              </a:r>
              <a:endParaRPr sz="252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68475" y="1930400"/>
            <a:ext cx="2468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1.技术能力------</a:t>
            </a:r>
            <a:endParaRPr lang="zh-CN" altLang="en-US" b="1"/>
          </a:p>
          <a:p>
            <a:pPr algn="l"/>
            <a:r>
              <a:rPr lang="zh-CN" altLang="en-US" b="1"/>
              <a:t>行业专家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  <p:transition advTm="435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92580" y="1633855"/>
            <a:ext cx="2874010" cy="13639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15"/>
          </a:p>
        </p:txBody>
      </p:sp>
      <p:grpSp>
        <p:nvGrpSpPr>
          <p:cNvPr id="14" name="组合 18"/>
          <p:cNvGrpSpPr/>
          <p:nvPr/>
        </p:nvGrpSpPr>
        <p:grpSpPr bwMode="auto">
          <a:xfrm>
            <a:off x="5125085" y="3902075"/>
            <a:ext cx="6739889" cy="607695"/>
            <a:chOff x="4181203" y="3191730"/>
            <a:chExt cx="4171311" cy="543797"/>
          </a:xfrm>
        </p:grpSpPr>
        <p:sp>
          <p:nvSpPr>
            <p:cNvPr id="20" name="矩形 19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694069" y="3262191"/>
              <a:ext cx="3658445" cy="427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通过社交媒体找到客户的共同点</a:t>
              </a:r>
              <a:endParaRPr lang="zh-CN" altLang="en-US" sz="252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6"/>
          <p:cNvGrpSpPr/>
          <p:nvPr/>
        </p:nvGrpSpPr>
        <p:grpSpPr bwMode="auto">
          <a:xfrm>
            <a:off x="4700293" y="1469010"/>
            <a:ext cx="126151" cy="2962823"/>
            <a:chOff x="6966170" y="1570075"/>
            <a:chExt cx="63500" cy="2204256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6966170" y="1570075"/>
              <a:ext cx="0" cy="2204256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029670" y="1570075"/>
              <a:ext cx="0" cy="2195552"/>
            </a:xfrm>
            <a:prstGeom prst="line">
              <a:avLst/>
            </a:prstGeom>
            <a:noFill/>
            <a:ln w="317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8"/>
          <p:cNvGrpSpPr/>
          <p:nvPr/>
        </p:nvGrpSpPr>
        <p:grpSpPr bwMode="auto">
          <a:xfrm>
            <a:off x="5068570" y="1537335"/>
            <a:ext cx="6620510" cy="607695"/>
            <a:chOff x="4181203" y="1479950"/>
            <a:chExt cx="4074491" cy="542071"/>
          </a:xfrm>
        </p:grpSpPr>
        <p:sp>
          <p:nvSpPr>
            <p:cNvPr id="26" name="矩形 25"/>
            <p:cNvSpPr/>
            <p:nvPr/>
          </p:nvSpPr>
          <p:spPr bwMode="auto">
            <a:xfrm>
              <a:off x="4181203" y="1522775"/>
              <a:ext cx="4074491" cy="45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305301" y="1565376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6136" y="1479950"/>
              <a:ext cx="601806" cy="5420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12"/>
            <p:cNvSpPr txBox="1"/>
            <p:nvPr/>
          </p:nvSpPr>
          <p:spPr bwMode="auto">
            <a:xfrm>
              <a:off x="4770378" y="1565481"/>
              <a:ext cx="3296315" cy="4265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能从客户角度考虑问题</a:t>
              </a:r>
              <a:endParaRPr sz="252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768475" y="1930400"/>
            <a:ext cx="2468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2.人际能力-----</a:t>
            </a:r>
            <a:endParaRPr lang="zh-CN" altLang="en-US" b="1"/>
          </a:p>
          <a:p>
            <a:pPr algn="l"/>
            <a:r>
              <a:rPr lang="zh-CN" altLang="en-US" b="1"/>
              <a:t>走进客户内心</a:t>
            </a:r>
            <a:endParaRPr lang="zh-CN" altLang="en-US" b="1"/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5181600" y="2799715"/>
            <a:ext cx="7019925" cy="607695"/>
            <a:chOff x="4181203" y="3191730"/>
            <a:chExt cx="4344625" cy="543797"/>
          </a:xfrm>
        </p:grpSpPr>
        <p:sp>
          <p:nvSpPr>
            <p:cNvPr id="3" name="矩形 2"/>
            <p:cNvSpPr/>
            <p:nvPr/>
          </p:nvSpPr>
          <p:spPr bwMode="auto">
            <a:xfrm>
              <a:off x="4181203" y="3215359"/>
              <a:ext cx="4074491" cy="4502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4305301" y="3286224"/>
              <a:ext cx="379573" cy="379573"/>
            </a:xfrm>
            <a:prstGeom prst="ellipse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0" tIns="0" rIns="0" bIns="0"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194224" y="3191730"/>
              <a:ext cx="601806" cy="543797"/>
            </a:xfrm>
            <a:prstGeom prst="rect">
              <a:avLst/>
            </a:prstGeom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r>
                <a:rPr lang="en-US" altLang="zh-CN" sz="224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24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22"/>
            <p:cNvSpPr txBox="1"/>
            <p:nvPr/>
          </p:nvSpPr>
          <p:spPr bwMode="auto">
            <a:xfrm>
              <a:off x="4613367" y="3286056"/>
              <a:ext cx="3912461" cy="427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52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根据客户喜好调整不同客户沟通方式</a:t>
              </a:r>
              <a:endParaRPr lang="zh-CN" altLang="en-US" sz="252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4359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.5"/>
</p:tagLst>
</file>

<file path=ppt/tags/tag2.xml><?xml version="1.0" encoding="utf-8"?>
<p:tagLst xmlns:p="http://schemas.openxmlformats.org/presentationml/2006/main">
  <p:tag name="TIMING" val="|1.5"/>
</p:tagLst>
</file>

<file path=ppt/tags/tag3.xml><?xml version="1.0" encoding="utf-8"?>
<p:tagLst xmlns:p="http://schemas.openxmlformats.org/presentationml/2006/main">
  <p:tag name="TIMING" val="|1.5"/>
</p:tagLst>
</file>

<file path=ppt/tags/tag4.xml><?xml version="1.0" encoding="utf-8"?>
<p:tagLst xmlns:p="http://schemas.openxmlformats.org/presentationml/2006/main">
  <p:tag name="TIMING" val="|1.5"/>
</p:tagLst>
</file>

<file path=ppt/tags/tag5.xml><?xml version="1.0" encoding="utf-8"?>
<p:tagLst xmlns:p="http://schemas.openxmlformats.org/presentationml/2006/main">
  <p:tag name="KSO_WM_DOC_GUID" val="{50e64130-4ef7-42fd-899f-812429ba71d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164"/>
      </a:accent1>
      <a:accent2>
        <a:srgbClr val="08899F"/>
      </a:accent2>
      <a:accent3>
        <a:srgbClr val="085983"/>
      </a:accent3>
      <a:accent4>
        <a:srgbClr val="0E4373"/>
      </a:accent4>
      <a:accent5>
        <a:srgbClr val="00517C"/>
      </a:accent5>
      <a:accent6>
        <a:srgbClr val="0F8EA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8EAFF">
            <a:alpha val="20000"/>
          </a:srgbClr>
        </a:solidFill>
        <a:ln w="9525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演示</Application>
  <PresentationFormat>自定义</PresentationFormat>
  <Paragraphs>256</Paragraphs>
  <Slides>37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微软雅黑</vt:lpstr>
      <vt:lpstr>黑体</vt:lpstr>
      <vt:lpstr>华文楷体</vt:lpstr>
      <vt:lpstr>Times New Roman</vt:lpstr>
      <vt:lpstr>Arial Unicode MS</vt:lpstr>
      <vt:lpstr>Office 主题</vt:lpstr>
      <vt:lpstr>4_Office 主题</vt:lpstr>
      <vt:lpstr>主题5</vt:lpstr>
      <vt:lpstr>PowerPoint 演示文稿</vt:lpstr>
      <vt:lpstr>高春峰：江湖人称春春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2.让报价更具针对性和说服力</vt:lpstr>
      <vt:lpstr>PowerPoint 演示文稿</vt:lpstr>
      <vt:lpstr>3.异议的处理</vt:lpstr>
      <vt:lpstr>PowerPoint 演示文稿</vt:lpstr>
      <vt:lpstr>PowerPoint 演示文稿</vt:lpstr>
      <vt:lpstr>PowerPoint 演示文稿</vt:lpstr>
      <vt:lpstr>PowerPoint 演示文稿</vt:lpstr>
      <vt:lpstr>（b）客户检测样品（配合打样，一物胜千言）</vt:lpstr>
      <vt:lpstr>（d）已有客户的评价来佐证质量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微信13771161958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陈晨</dc:creator>
  <cp:lastModifiedBy>如沐春风Martin</cp:lastModifiedBy>
  <cp:revision>959</cp:revision>
  <dcterms:created xsi:type="dcterms:W3CDTF">2015-10-12T01:02:00Z</dcterms:created>
  <dcterms:modified xsi:type="dcterms:W3CDTF">2021-07-27T12:22:57Z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