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anva Sans Bold" charset="1" panose="020B0803030501040103"/>
      <p:regular r:id="rId13"/>
    </p:embeddedFont>
    <p:embeddedFont>
      <p:font typeface="Canva Sans" charset="1" panose="020B05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19488" y="3460115"/>
            <a:ext cx="14649023" cy="3195319"/>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Question Generation Using RAG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15355" y="388173"/>
            <a:ext cx="10506521"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Problem Statment</a:t>
            </a:r>
          </a:p>
        </p:txBody>
      </p:sp>
      <p:sp>
        <p:nvSpPr>
          <p:cNvPr name="TextBox 3" id="3"/>
          <p:cNvSpPr txBox="true"/>
          <p:nvPr/>
        </p:nvSpPr>
        <p:spPr>
          <a:xfrm rot="0">
            <a:off x="0" y="2654815"/>
            <a:ext cx="18038513" cy="5212798"/>
          </a:xfrm>
          <a:prstGeom prst="rect">
            <a:avLst/>
          </a:prstGeom>
        </p:spPr>
        <p:txBody>
          <a:bodyPr anchor="t" rtlCol="false" tIns="0" lIns="0" bIns="0" rIns="0">
            <a:spAutoFit/>
          </a:bodyPr>
          <a:lstStyle/>
          <a:p>
            <a:pPr algn="ctr" marL="0" indent="0" lvl="0">
              <a:lnSpc>
                <a:spcPts val="4580"/>
              </a:lnSpc>
              <a:spcBef>
                <a:spcPct val="0"/>
              </a:spcBef>
            </a:pPr>
            <a:r>
              <a:rPr lang="en-US" sz="3271">
                <a:solidFill>
                  <a:srgbClr val="000000"/>
                </a:solidFill>
                <a:latin typeface="Canva Sans"/>
                <a:ea typeface="Canva Sans"/>
                <a:cs typeface="Canva Sans"/>
                <a:sym typeface="Canva Sans"/>
              </a:rPr>
              <a:t>Educational assessment faces challenges in efficiency, consistency, and cognitive depth when generating questions. Traditional methods are time-consuming and often fail to address various thinking skills adequately. There's a growing need for an innovative approach that can automate question creation while ensuring quality and relevance across different cognitive levels. By combining Retrieval-Augmented Generation (RAG) with Bloom's Taxonomy, we aim to develop a system that efficiently produces diverse, contextually relevant questions. This solution would streamline the assessment process, reduce educator workload, and improve the evaluation of student learning across multiple cognitive domains, ultimately enhancing educational outcomes.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32143" y="606386"/>
            <a:ext cx="7259985"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Introduction</a:t>
            </a:r>
          </a:p>
        </p:txBody>
      </p:sp>
      <p:sp>
        <p:nvSpPr>
          <p:cNvPr name="TextBox 3" id="3"/>
          <p:cNvSpPr txBox="true"/>
          <p:nvPr/>
        </p:nvSpPr>
        <p:spPr>
          <a:xfrm rot="0">
            <a:off x="323024" y="2614553"/>
            <a:ext cx="17641952" cy="6091902"/>
          </a:xfrm>
          <a:prstGeom prst="rect">
            <a:avLst/>
          </a:prstGeom>
        </p:spPr>
        <p:txBody>
          <a:bodyPr anchor="t" rtlCol="false" tIns="0" lIns="0" bIns="0" rIns="0">
            <a:spAutoFit/>
          </a:bodyPr>
          <a:lstStyle/>
          <a:p>
            <a:pPr algn="ctr" marL="0" indent="0" lvl="0">
              <a:lnSpc>
                <a:spcPts val="4856"/>
              </a:lnSpc>
              <a:spcBef>
                <a:spcPct val="0"/>
              </a:spcBef>
            </a:pPr>
            <a:r>
              <a:rPr lang="en-US" sz="3469">
                <a:solidFill>
                  <a:srgbClr val="000000"/>
                </a:solidFill>
                <a:latin typeface="Canva Sans"/>
                <a:ea typeface="Canva Sans"/>
                <a:cs typeface="Canva Sans"/>
                <a:sym typeface="Canva Sans"/>
              </a:rPr>
              <a:t>Automated question generation (QG) using neural networks is revolutionizing education, research, and conversational AI. The Retrieval-Augmented Generation (RAG) framework combines pre-trained language models with a retrieval mechanism to generate contextually rich questions. Users can control the number and difficulty of questions, enhancing flexibility. By integrating Bloom's Taxonomy, which classifies learning objectives into cognitive levels (e.g., Remembering, Analyzing, Creating), RAG-based systems tailor questions to specific learning outcomes. This technology enables scalable, customized question generation for educational assessments, research queries, and interactive AI, offering a powerful tool for personalized learning and engagement across various domains.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706884" y="575213"/>
            <a:ext cx="10097542"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Literature Review</a:t>
            </a:r>
          </a:p>
        </p:txBody>
      </p:sp>
      <p:sp>
        <p:nvSpPr>
          <p:cNvPr name="TextBox 3" id="3"/>
          <p:cNvSpPr txBox="true"/>
          <p:nvPr/>
        </p:nvSpPr>
        <p:spPr>
          <a:xfrm rot="0">
            <a:off x="1441907" y="3963035"/>
            <a:ext cx="16627496" cy="118046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ea typeface="Canva Sans"/>
                <a:cs typeface="Canva Sans"/>
                <a:sym typeface="Canva Sans"/>
              </a:rPr>
              <a:t>https://docs.google.com/spreadsheets/d/17RdjM1IDlqyHLy8pHteRO_OStw1MRxIF5KXP0qsKuAM/edit?usp=sharing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47409" y="450520"/>
            <a:ext cx="11226998"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Research Challange</a:t>
            </a:r>
          </a:p>
        </p:txBody>
      </p:sp>
      <p:sp>
        <p:nvSpPr>
          <p:cNvPr name="TextBox 3" id="3"/>
          <p:cNvSpPr txBox="true"/>
          <p:nvPr/>
        </p:nvSpPr>
        <p:spPr>
          <a:xfrm rot="0">
            <a:off x="0" y="3620054"/>
            <a:ext cx="18202800" cy="2380615"/>
          </a:xfrm>
          <a:prstGeom prst="rect">
            <a:avLst/>
          </a:prstGeom>
        </p:spPr>
        <p:txBody>
          <a:bodyPr anchor="t" rtlCol="false" tIns="0" lIns="0" bIns="0" rIns="0">
            <a:spAutoFit/>
          </a:bodyPr>
          <a:lstStyle/>
          <a:p>
            <a:pPr algn="ctr" marL="0" indent="0" lvl="0">
              <a:lnSpc>
                <a:spcPts val="4759"/>
              </a:lnSpc>
              <a:spcBef>
                <a:spcPct val="0"/>
              </a:spcBef>
            </a:pPr>
            <a:r>
              <a:rPr lang="en-US" b="true" sz="3399">
                <a:solidFill>
                  <a:srgbClr val="000000"/>
                </a:solidFill>
                <a:latin typeface="Canva Sans Bold"/>
                <a:ea typeface="Canva Sans Bold"/>
                <a:cs typeface="Canva Sans Bold"/>
                <a:sym typeface="Canva Sans Bold"/>
              </a:rPr>
              <a:t>Dataset</a:t>
            </a:r>
            <a:r>
              <a:rPr lang="en-US" b="true" sz="3399" strike="noStrike" u="none">
                <a:solidFill>
                  <a:srgbClr val="000000"/>
                </a:solidFill>
                <a:latin typeface="Canva Sans Bold"/>
                <a:ea typeface="Canva Sans Bold"/>
                <a:cs typeface="Canva Sans Bold"/>
                <a:sym typeface="Canva Sans Bold"/>
              </a:rPr>
              <a:t> Creation</a:t>
            </a:r>
            <a:r>
              <a:rPr lang="en-US" sz="3399" strike="noStrike" u="none">
                <a:solidFill>
                  <a:srgbClr val="000000"/>
                </a:solidFill>
                <a:latin typeface="Canva Sans"/>
                <a:ea typeface="Canva Sans"/>
                <a:cs typeface="Canva Sans"/>
                <a:sym typeface="Canva Sans"/>
              </a:rPr>
              <a:t>:Developing a comprehensive dataset that accurately represents all levels of Bloom's Taxonomy</a:t>
            </a:r>
          </a:p>
          <a:p>
            <a:pPr algn="ctr">
              <a:lnSpc>
                <a:spcPts val="4759"/>
              </a:lnSpc>
              <a:spcBef>
                <a:spcPct val="0"/>
              </a:spcBef>
            </a:pPr>
          </a:p>
          <a:p>
            <a:pPr algn="ctr" marL="0" indent="0" lvl="0">
              <a:lnSpc>
                <a:spcPts val="4759"/>
              </a:lnSpc>
              <a:spcBef>
                <a:spcPct val="0"/>
              </a:spcBef>
            </a:pPr>
          </a:p>
        </p:txBody>
      </p:sp>
      <p:sp>
        <p:nvSpPr>
          <p:cNvPr name="TextBox 4" id="4"/>
          <p:cNvSpPr txBox="true"/>
          <p:nvPr/>
        </p:nvSpPr>
        <p:spPr>
          <a:xfrm rot="0">
            <a:off x="0" y="5428105"/>
            <a:ext cx="18015761" cy="2380615"/>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Context Win</a:t>
            </a:r>
            <a:r>
              <a:rPr lang="en-US" b="true" sz="3399" strike="noStrike" u="none">
                <a:solidFill>
                  <a:srgbClr val="000000"/>
                </a:solidFill>
                <a:latin typeface="Canva Sans Bold"/>
                <a:ea typeface="Canva Sans Bold"/>
                <a:cs typeface="Canva Sans Bold"/>
                <a:sym typeface="Canva Sans Bold"/>
              </a:rPr>
              <a:t>dow Optimization [RAG]</a:t>
            </a:r>
            <a:r>
              <a:rPr lang="en-US" sz="3399" strike="noStrike" u="none">
                <a:solidFill>
                  <a:srgbClr val="000000"/>
                </a:solidFill>
                <a:latin typeface="Canva Sans"/>
                <a:ea typeface="Canva Sans"/>
                <a:cs typeface="Canva Sans"/>
                <a:sym typeface="Canva Sans"/>
              </a:rPr>
              <a:t>:Determining the optimal size of the context window for different types of educational content and question complexity.Balancing the need for comprehensive context with the limitations of LLM token capacity.</a:t>
            </a:r>
          </a:p>
          <a:p>
            <a:pPr algn="ctr" marL="0" indent="0" lvl="0">
              <a:lnSpc>
                <a:spcPts val="47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35264" y="2556209"/>
            <a:ext cx="14303127" cy="6702091"/>
          </a:xfrm>
          <a:custGeom>
            <a:avLst/>
            <a:gdLst/>
            <a:ahLst/>
            <a:cxnLst/>
            <a:rect r="r" b="b" t="t" l="l"/>
            <a:pathLst>
              <a:path h="6702091" w="14303127">
                <a:moveTo>
                  <a:pt x="0" y="0"/>
                </a:moveTo>
                <a:lnTo>
                  <a:pt x="14303127" y="0"/>
                </a:lnTo>
                <a:lnTo>
                  <a:pt x="14303127" y="6702091"/>
                </a:lnTo>
                <a:lnTo>
                  <a:pt x="0" y="6702091"/>
                </a:lnTo>
                <a:lnTo>
                  <a:pt x="0" y="0"/>
                </a:lnTo>
                <a:close/>
              </a:path>
            </a:pathLst>
          </a:custGeom>
          <a:blipFill>
            <a:blip r:embed="rId2"/>
            <a:stretch>
              <a:fillRect l="0" t="-3189" r="-576" b="-935"/>
            </a:stretch>
          </a:blipFill>
        </p:spPr>
      </p:sp>
      <p:sp>
        <p:nvSpPr>
          <p:cNvPr name="TextBox 3" id="3"/>
          <p:cNvSpPr txBox="true"/>
          <p:nvPr/>
        </p:nvSpPr>
        <p:spPr>
          <a:xfrm rot="0">
            <a:off x="5330875" y="159703"/>
            <a:ext cx="7626251"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Methodology</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99861" y="481693"/>
            <a:ext cx="5849243"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Canva Sans Bold"/>
                <a:ea typeface="Canva Sans Bold"/>
                <a:cs typeface="Canva Sans Bold"/>
                <a:sym typeface="Canva Sans Bold"/>
              </a:rPr>
              <a:t>Reference</a:t>
            </a:r>
          </a:p>
        </p:txBody>
      </p:sp>
      <p:sp>
        <p:nvSpPr>
          <p:cNvPr name="TextBox 3" id="3"/>
          <p:cNvSpPr txBox="true"/>
          <p:nvPr/>
        </p:nvSpPr>
        <p:spPr>
          <a:xfrm rot="0">
            <a:off x="622657" y="3084752"/>
            <a:ext cx="16636643" cy="6414524"/>
          </a:xfrm>
          <a:prstGeom prst="rect">
            <a:avLst/>
          </a:prstGeom>
        </p:spPr>
        <p:txBody>
          <a:bodyPr anchor="t" rtlCol="false" tIns="0" lIns="0" bIns="0" rIns="0">
            <a:spAutoFit/>
          </a:bodyPr>
          <a:lstStyle/>
          <a:p>
            <a:pPr algn="l" marL="612008" indent="-306004" lvl="1">
              <a:lnSpc>
                <a:spcPts val="3968"/>
              </a:lnSpc>
              <a:buAutoNum type="arabicPeriod" startAt="1"/>
            </a:pPr>
            <a:r>
              <a:rPr lang="en-US" sz="2834">
                <a:solidFill>
                  <a:srgbClr val="000000"/>
                </a:solidFill>
                <a:latin typeface="Canva Sans"/>
                <a:ea typeface="Canva Sans"/>
                <a:cs typeface="Canva Sans"/>
                <a:sym typeface="Canva Sans"/>
              </a:rPr>
              <a:t>Generating Questions for Knowledge Bases via Incorporating Diversified Contexts and </a:t>
            </a:r>
            <a:r>
              <a:rPr lang="en-US" sz="2834">
                <a:solidFill>
                  <a:srgbClr val="000000"/>
                </a:solidFill>
                <a:latin typeface="Canva Sans"/>
                <a:ea typeface="Canva Sans"/>
                <a:cs typeface="Canva Sans"/>
                <a:sym typeface="Canva Sans"/>
              </a:rPr>
              <a:t>Answer-Aware Loss. Cao Liu and Kang Liu and Shizhu He and Zaiqing Nie and Jun Zhao. EMNLP, 2019. </a:t>
            </a:r>
          </a:p>
          <a:p>
            <a:pPr algn="l" marL="612008" indent="-306004" lvl="1">
              <a:lnSpc>
                <a:spcPts val="3968"/>
              </a:lnSpc>
              <a:buAutoNum type="arabicPeriod" startAt="1"/>
            </a:pPr>
            <a:r>
              <a:rPr lang="en-US" sz="2834">
                <a:solidFill>
                  <a:srgbClr val="000000"/>
                </a:solidFill>
                <a:latin typeface="Canva Sans"/>
                <a:ea typeface="Canva Sans"/>
                <a:cs typeface="Canva Sans"/>
                <a:sym typeface="Canva Sans"/>
              </a:rPr>
              <a:t>Difficulty-controllable multi-hop question generation from knowledge graphs. Vishwajeet Kumar and Yuncheng Hua and Ganesh Ramakrishnan and Guilin Qi and Lianli Gao and Yuan-Fang Li. ISWC, 2019.</a:t>
            </a:r>
          </a:p>
          <a:p>
            <a:pPr algn="l" marL="612008" indent="-306004" lvl="1">
              <a:lnSpc>
                <a:spcPts val="3968"/>
              </a:lnSpc>
              <a:buAutoNum type="arabicPeriod" startAt="1"/>
            </a:pPr>
            <a:r>
              <a:rPr lang="en-US" sz="2834">
                <a:solidFill>
                  <a:srgbClr val="000000"/>
                </a:solidFill>
                <a:latin typeface="Canva Sans"/>
                <a:ea typeface="Canva Sans"/>
                <a:cs typeface="Canva Sans"/>
                <a:sym typeface="Canva Sans"/>
              </a:rPr>
              <a:t>Cross-Lingual Training for Automatic Question Generation. Vishwajeet Kumar and Nitish Joshi and Arijit Mukherjee and Ganesh Ramakrishnan and Preethi Jyothi. ACL, 2019.</a:t>
            </a:r>
          </a:p>
          <a:p>
            <a:pPr algn="l" marL="612008" indent="-306004" lvl="1">
              <a:lnSpc>
                <a:spcPts val="3968"/>
              </a:lnSpc>
              <a:buAutoNum type="arabicPeriod" startAt="1"/>
            </a:pPr>
            <a:r>
              <a:rPr lang="en-US" sz="2834">
                <a:solidFill>
                  <a:srgbClr val="000000"/>
                </a:solidFill>
                <a:latin typeface="Canva Sans"/>
                <a:ea typeface="Canva Sans"/>
                <a:cs typeface="Canva Sans"/>
                <a:sym typeface="Canva Sans"/>
              </a:rPr>
              <a:t>Neural question generation with answer pivot. Wang, Bingning and Wang, Xiaochuan and Tao, Ting and Zhang, Qi and Xu, Jingfang. AAAI, 2020.</a:t>
            </a:r>
          </a:p>
          <a:p>
            <a:pPr algn="l" marL="612008" indent="-306004" lvl="1">
              <a:lnSpc>
                <a:spcPts val="3968"/>
              </a:lnSpc>
              <a:buAutoNum type="arabicPeriod" startAt="1"/>
            </a:pPr>
            <a:r>
              <a:rPr lang="en-US" sz="2834">
                <a:solidFill>
                  <a:srgbClr val="000000"/>
                </a:solidFill>
                <a:latin typeface="Canva Sans"/>
                <a:ea typeface="Canva Sans"/>
                <a:cs typeface="Canva Sans"/>
                <a:sym typeface="Canva Sans"/>
              </a:rPr>
              <a:t>Learning to ask more: Semi-autoregressive sequential question generation under dual-graph interaction. Zi Chai and Xiaojun Wan. ACL, 2020.</a:t>
            </a:r>
          </a:p>
          <a:p>
            <a:pPr algn="ctr">
              <a:lnSpc>
                <a:spcPts val="396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DAGS-_IZ6PA</dc:identifier>
  <dcterms:modified xsi:type="dcterms:W3CDTF">2011-08-01T06:04:30Z</dcterms:modified>
  <cp:revision>1</cp:revision>
  <dc:title>Question Generation Using RAG</dc:title>
</cp:coreProperties>
</file>