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1330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357F67-12D7-4285-A20C-FAEC1B2B212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D4BB18-CCB2-4D53-9BC3-8BC035999D9C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dirty="0"/>
            <a:t>Falta realizar un cálculo de área específico para el conjunto de glaciares que determinamos.</a:t>
          </a:r>
          <a:endParaRPr lang="en-US" dirty="0"/>
        </a:p>
      </dgm:t>
    </dgm:pt>
    <dgm:pt modelId="{40ABAC28-9FB3-40E3-9F13-F40594300845}" type="parTrans" cxnId="{B3784A52-4379-4B80-B8DE-C2ABE5C73749}">
      <dgm:prSet/>
      <dgm:spPr/>
      <dgm:t>
        <a:bodyPr/>
        <a:lstStyle/>
        <a:p>
          <a:endParaRPr lang="en-US"/>
        </a:p>
      </dgm:t>
    </dgm:pt>
    <dgm:pt modelId="{BD1542BE-321C-4277-82BC-5E18E19AC950}" type="sibTrans" cxnId="{B3784A52-4379-4B80-B8DE-C2ABE5C73749}">
      <dgm:prSet/>
      <dgm:spPr/>
      <dgm:t>
        <a:bodyPr/>
        <a:lstStyle/>
        <a:p>
          <a:endParaRPr lang="en-US"/>
        </a:p>
      </dgm:t>
    </dgm:pt>
    <dgm:pt modelId="{D4084C31-DB45-4A3D-953B-71088D2084B6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dirty="0"/>
            <a:t>El efecto que tienen el glaciar en los acuíferos cercanos, mediante el cálculo del área de estos a través de los años.</a:t>
          </a:r>
          <a:endParaRPr lang="en-US" dirty="0"/>
        </a:p>
      </dgm:t>
    </dgm:pt>
    <dgm:pt modelId="{42E546B5-BAE8-4F87-A15D-6A8821F43967}" type="parTrans" cxnId="{3EFCA16A-BC9B-4D96-BB23-D14689E9EDF0}">
      <dgm:prSet/>
      <dgm:spPr/>
      <dgm:t>
        <a:bodyPr/>
        <a:lstStyle/>
        <a:p>
          <a:endParaRPr lang="en-US"/>
        </a:p>
      </dgm:t>
    </dgm:pt>
    <dgm:pt modelId="{B1279D9B-4EFA-4CC3-A58F-FBF82927B0CB}" type="sibTrans" cxnId="{3EFCA16A-BC9B-4D96-BB23-D14689E9EDF0}">
      <dgm:prSet/>
      <dgm:spPr/>
      <dgm:t>
        <a:bodyPr/>
        <a:lstStyle/>
        <a:p>
          <a:endParaRPr lang="en-US"/>
        </a:p>
      </dgm:t>
    </dgm:pt>
    <dgm:pt modelId="{D2987A2C-A7C9-47FB-90A3-2B2680E22525}">
      <dgm:prSet/>
      <dgm:spPr/>
      <dgm:t>
        <a:bodyPr/>
        <a:lstStyle/>
        <a:p>
          <a:pPr>
            <a:lnSpc>
              <a:spcPct val="100000"/>
            </a:lnSpc>
          </a:pPr>
          <a:r>
            <a:rPr lang="es-CL"/>
            <a:t>Generalizar el cálculo de lo anterior para distintos años y tener un panorama de tiempo más amplio</a:t>
          </a:r>
          <a:endParaRPr lang="en-US"/>
        </a:p>
      </dgm:t>
    </dgm:pt>
    <dgm:pt modelId="{9B052D9E-A06C-4EBB-B09F-9D8DE37F5437}" type="parTrans" cxnId="{2AAB8F9C-EF1D-4A59-B2B1-88577FBD6BC5}">
      <dgm:prSet/>
      <dgm:spPr/>
      <dgm:t>
        <a:bodyPr/>
        <a:lstStyle/>
        <a:p>
          <a:endParaRPr lang="en-US"/>
        </a:p>
      </dgm:t>
    </dgm:pt>
    <dgm:pt modelId="{A064FD74-4146-4A59-B402-2A3C0D639526}" type="sibTrans" cxnId="{2AAB8F9C-EF1D-4A59-B2B1-88577FBD6BC5}">
      <dgm:prSet/>
      <dgm:spPr/>
      <dgm:t>
        <a:bodyPr/>
        <a:lstStyle/>
        <a:p>
          <a:endParaRPr lang="en-US"/>
        </a:p>
      </dgm:t>
    </dgm:pt>
    <dgm:pt modelId="{7343F11F-9120-42CF-8FDC-414CB3C01D88}">
      <dgm:prSet/>
      <dgm:spPr/>
      <dgm:t>
        <a:bodyPr/>
        <a:lstStyle/>
        <a:p>
          <a:pPr>
            <a:lnSpc>
              <a:spcPct val="100000"/>
            </a:lnSpc>
          </a:pPr>
          <a:r>
            <a:rPr lang="es-CL"/>
            <a:t>Hacer analítica grafica de los resultados obtenidos.</a:t>
          </a:r>
          <a:endParaRPr lang="en-US"/>
        </a:p>
      </dgm:t>
    </dgm:pt>
    <dgm:pt modelId="{8DEFDCD7-685E-48A6-9331-9C139E4D511A}" type="parTrans" cxnId="{E505D8DA-0F76-4B2E-A0AD-19D329970982}">
      <dgm:prSet/>
      <dgm:spPr/>
      <dgm:t>
        <a:bodyPr/>
        <a:lstStyle/>
        <a:p>
          <a:endParaRPr lang="en-US"/>
        </a:p>
      </dgm:t>
    </dgm:pt>
    <dgm:pt modelId="{8A33FD36-EC09-4647-A6E9-52215D19956D}" type="sibTrans" cxnId="{E505D8DA-0F76-4B2E-A0AD-19D329970982}">
      <dgm:prSet/>
      <dgm:spPr/>
      <dgm:t>
        <a:bodyPr/>
        <a:lstStyle/>
        <a:p>
          <a:endParaRPr lang="en-US"/>
        </a:p>
      </dgm:t>
    </dgm:pt>
    <dgm:pt modelId="{ED28FC36-C93C-4E42-A370-C2C86EF78486}">
      <dgm:prSet/>
      <dgm:spPr/>
      <dgm:t>
        <a:bodyPr/>
        <a:lstStyle/>
        <a:p>
          <a:pPr>
            <a:lnSpc>
              <a:spcPct val="100000"/>
            </a:lnSpc>
          </a:pPr>
          <a:r>
            <a:rPr lang="es-CL"/>
            <a:t>Ajustar el </a:t>
          </a:r>
          <a:r>
            <a:rPr lang="en-US"/>
            <a:t>ee.Clusterer.wekaKMeans(), pues clasifica ciertos puntos como glaciar y otros no los clasifica</a:t>
          </a:r>
        </a:p>
      </dgm:t>
    </dgm:pt>
    <dgm:pt modelId="{59DB3DD7-C371-4F4A-BD85-BA4896F60EEF}" type="parTrans" cxnId="{F2E4343D-CF01-4A4A-9165-370D7F41090A}">
      <dgm:prSet/>
      <dgm:spPr/>
      <dgm:t>
        <a:bodyPr/>
        <a:lstStyle/>
        <a:p>
          <a:endParaRPr lang="en-US"/>
        </a:p>
      </dgm:t>
    </dgm:pt>
    <dgm:pt modelId="{5DB38CA4-7319-422F-A11A-8228AACF4198}" type="sibTrans" cxnId="{F2E4343D-CF01-4A4A-9165-370D7F41090A}">
      <dgm:prSet/>
      <dgm:spPr/>
      <dgm:t>
        <a:bodyPr/>
        <a:lstStyle/>
        <a:p>
          <a:endParaRPr lang="en-US"/>
        </a:p>
      </dgm:t>
    </dgm:pt>
    <dgm:pt modelId="{4311509D-B381-4881-9970-68AE6E11CDF2}" type="pres">
      <dgm:prSet presAssocID="{D8357F67-12D7-4285-A20C-FAEC1B2B2127}" presName="root" presStyleCnt="0">
        <dgm:presLayoutVars>
          <dgm:dir/>
          <dgm:resizeHandles val="exact"/>
        </dgm:presLayoutVars>
      </dgm:prSet>
      <dgm:spPr/>
    </dgm:pt>
    <dgm:pt modelId="{E802EB74-FD03-4A02-BBAD-33F9E860014A}" type="pres">
      <dgm:prSet presAssocID="{E4D4BB18-CCB2-4D53-9BC3-8BC035999D9C}" presName="compNode" presStyleCnt="0"/>
      <dgm:spPr/>
    </dgm:pt>
    <dgm:pt modelId="{B1FF951A-98C6-47F2-8EB9-D030F1E7A635}" type="pres">
      <dgm:prSet presAssocID="{E4D4BB18-CCB2-4D53-9BC3-8BC035999D9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añas"/>
        </a:ext>
      </dgm:extLst>
    </dgm:pt>
    <dgm:pt modelId="{EB8DA175-3785-4C37-AB47-8B0D9F8FE676}" type="pres">
      <dgm:prSet presAssocID="{E4D4BB18-CCB2-4D53-9BC3-8BC035999D9C}" presName="spaceRect" presStyleCnt="0"/>
      <dgm:spPr/>
    </dgm:pt>
    <dgm:pt modelId="{4914998B-E3B8-4D72-AFE2-8560C7777AA9}" type="pres">
      <dgm:prSet presAssocID="{E4D4BB18-CCB2-4D53-9BC3-8BC035999D9C}" presName="textRect" presStyleLbl="revTx" presStyleIdx="0" presStyleCnt="5">
        <dgm:presLayoutVars>
          <dgm:chMax val="1"/>
          <dgm:chPref val="1"/>
        </dgm:presLayoutVars>
      </dgm:prSet>
      <dgm:spPr/>
    </dgm:pt>
    <dgm:pt modelId="{36B2631C-3E8F-444A-B7AD-930A56F18495}" type="pres">
      <dgm:prSet presAssocID="{BD1542BE-321C-4277-82BC-5E18E19AC950}" presName="sibTrans" presStyleCnt="0"/>
      <dgm:spPr/>
    </dgm:pt>
    <dgm:pt modelId="{C24AC2DB-B7A9-4EE7-9C66-BA66ED5E98E8}" type="pres">
      <dgm:prSet presAssocID="{D4084C31-DB45-4A3D-953B-71088D2084B6}" presName="compNode" presStyleCnt="0"/>
      <dgm:spPr/>
    </dgm:pt>
    <dgm:pt modelId="{E213AD8B-AA61-4A82-AC40-E1F3DDD0224D}" type="pres">
      <dgm:prSet presAssocID="{D4084C31-DB45-4A3D-953B-71088D2084B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3B953938-04F9-413F-9199-88287807EBB9}" type="pres">
      <dgm:prSet presAssocID="{D4084C31-DB45-4A3D-953B-71088D2084B6}" presName="spaceRect" presStyleCnt="0"/>
      <dgm:spPr/>
    </dgm:pt>
    <dgm:pt modelId="{40DA2DB3-3B7A-4675-B7AC-6A0B525EB50E}" type="pres">
      <dgm:prSet presAssocID="{D4084C31-DB45-4A3D-953B-71088D2084B6}" presName="textRect" presStyleLbl="revTx" presStyleIdx="1" presStyleCnt="5">
        <dgm:presLayoutVars>
          <dgm:chMax val="1"/>
          <dgm:chPref val="1"/>
        </dgm:presLayoutVars>
      </dgm:prSet>
      <dgm:spPr/>
    </dgm:pt>
    <dgm:pt modelId="{280EDE9F-F8A6-4A63-9772-D3965101E806}" type="pres">
      <dgm:prSet presAssocID="{B1279D9B-4EFA-4CC3-A58F-FBF82927B0CB}" presName="sibTrans" presStyleCnt="0"/>
      <dgm:spPr/>
    </dgm:pt>
    <dgm:pt modelId="{3DF755D6-E41E-4291-8E4F-7A16CA670E21}" type="pres">
      <dgm:prSet presAssocID="{D2987A2C-A7C9-47FB-90A3-2B2680E22525}" presName="compNode" presStyleCnt="0"/>
      <dgm:spPr/>
    </dgm:pt>
    <dgm:pt modelId="{5A686E7F-BCF5-450F-BD56-0CEB92429300}" type="pres">
      <dgm:prSet presAssocID="{D2987A2C-A7C9-47FB-90A3-2B2680E2252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761661BB-E1A0-479A-B4EC-783C27B285D4}" type="pres">
      <dgm:prSet presAssocID="{D2987A2C-A7C9-47FB-90A3-2B2680E22525}" presName="spaceRect" presStyleCnt="0"/>
      <dgm:spPr/>
    </dgm:pt>
    <dgm:pt modelId="{B29C3373-FC9E-4B57-A81B-174607A9CB50}" type="pres">
      <dgm:prSet presAssocID="{D2987A2C-A7C9-47FB-90A3-2B2680E22525}" presName="textRect" presStyleLbl="revTx" presStyleIdx="2" presStyleCnt="5">
        <dgm:presLayoutVars>
          <dgm:chMax val="1"/>
          <dgm:chPref val="1"/>
        </dgm:presLayoutVars>
      </dgm:prSet>
      <dgm:spPr/>
    </dgm:pt>
    <dgm:pt modelId="{10BFBCBE-0FF6-42B0-85C9-44B54AEF1004}" type="pres">
      <dgm:prSet presAssocID="{A064FD74-4146-4A59-B402-2A3C0D639526}" presName="sibTrans" presStyleCnt="0"/>
      <dgm:spPr/>
    </dgm:pt>
    <dgm:pt modelId="{7B21BC63-EB76-4EC0-AF5F-D646428168D7}" type="pres">
      <dgm:prSet presAssocID="{7343F11F-9120-42CF-8FDC-414CB3C01D88}" presName="compNode" presStyleCnt="0"/>
      <dgm:spPr/>
    </dgm:pt>
    <dgm:pt modelId="{B915F6F4-C135-4B34-9DDC-7DE72617DC3E}" type="pres">
      <dgm:prSet presAssocID="{7343F11F-9120-42CF-8FDC-414CB3C01D8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D4CB9A55-F22F-4ECA-B0BF-C6CE20D93961}" type="pres">
      <dgm:prSet presAssocID="{7343F11F-9120-42CF-8FDC-414CB3C01D88}" presName="spaceRect" presStyleCnt="0"/>
      <dgm:spPr/>
    </dgm:pt>
    <dgm:pt modelId="{FFF32FD9-8E6A-4DA0-AA10-32B124F03445}" type="pres">
      <dgm:prSet presAssocID="{7343F11F-9120-42CF-8FDC-414CB3C01D88}" presName="textRect" presStyleLbl="revTx" presStyleIdx="3" presStyleCnt="5">
        <dgm:presLayoutVars>
          <dgm:chMax val="1"/>
          <dgm:chPref val="1"/>
        </dgm:presLayoutVars>
      </dgm:prSet>
      <dgm:spPr/>
    </dgm:pt>
    <dgm:pt modelId="{A6E7271B-8944-4F5C-9F02-81818BD8E4FB}" type="pres">
      <dgm:prSet presAssocID="{8A33FD36-EC09-4647-A6E9-52215D19956D}" presName="sibTrans" presStyleCnt="0"/>
      <dgm:spPr/>
    </dgm:pt>
    <dgm:pt modelId="{FFF97462-6287-4324-A4ED-1704AF4113D8}" type="pres">
      <dgm:prSet presAssocID="{ED28FC36-C93C-4E42-A370-C2C86EF78486}" presName="compNode" presStyleCnt="0"/>
      <dgm:spPr/>
    </dgm:pt>
    <dgm:pt modelId="{2C145F68-01AC-4262-8EE6-71E90E48BAD6}" type="pres">
      <dgm:prSet presAssocID="{ED28FC36-C93C-4E42-A370-C2C86EF7848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5D39500C-04E7-46A6-A8CF-4E1F8C955763}" type="pres">
      <dgm:prSet presAssocID="{ED28FC36-C93C-4E42-A370-C2C86EF78486}" presName="spaceRect" presStyleCnt="0"/>
      <dgm:spPr/>
    </dgm:pt>
    <dgm:pt modelId="{4927D82C-235A-44A5-9EAF-F556920CC515}" type="pres">
      <dgm:prSet presAssocID="{ED28FC36-C93C-4E42-A370-C2C86EF7848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FCD3402-DB48-44FD-9BF7-BE1A9E1EF5FE}" type="presOf" srcId="{E4D4BB18-CCB2-4D53-9BC3-8BC035999D9C}" destId="{4914998B-E3B8-4D72-AFE2-8560C7777AA9}" srcOrd="0" destOrd="0" presId="urn:microsoft.com/office/officeart/2018/2/layout/IconLabelList"/>
    <dgm:cxn modelId="{19881E29-99FD-4ACA-805A-5E4B144FBC8F}" type="presOf" srcId="{D2987A2C-A7C9-47FB-90A3-2B2680E22525}" destId="{B29C3373-FC9E-4B57-A81B-174607A9CB50}" srcOrd="0" destOrd="0" presId="urn:microsoft.com/office/officeart/2018/2/layout/IconLabelList"/>
    <dgm:cxn modelId="{F2E4343D-CF01-4A4A-9165-370D7F41090A}" srcId="{D8357F67-12D7-4285-A20C-FAEC1B2B2127}" destId="{ED28FC36-C93C-4E42-A370-C2C86EF78486}" srcOrd="4" destOrd="0" parTransId="{59DB3DD7-C371-4F4A-BD85-BA4896F60EEF}" sibTransId="{5DB38CA4-7319-422F-A11A-8228AACF4198}"/>
    <dgm:cxn modelId="{34503867-4B65-4DA6-B01B-3D6425EDDF68}" type="presOf" srcId="{D4084C31-DB45-4A3D-953B-71088D2084B6}" destId="{40DA2DB3-3B7A-4675-B7AC-6A0B525EB50E}" srcOrd="0" destOrd="0" presId="urn:microsoft.com/office/officeart/2018/2/layout/IconLabelList"/>
    <dgm:cxn modelId="{3EFCA16A-BC9B-4D96-BB23-D14689E9EDF0}" srcId="{D8357F67-12D7-4285-A20C-FAEC1B2B2127}" destId="{D4084C31-DB45-4A3D-953B-71088D2084B6}" srcOrd="1" destOrd="0" parTransId="{42E546B5-BAE8-4F87-A15D-6A8821F43967}" sibTransId="{B1279D9B-4EFA-4CC3-A58F-FBF82927B0CB}"/>
    <dgm:cxn modelId="{B3784A52-4379-4B80-B8DE-C2ABE5C73749}" srcId="{D8357F67-12D7-4285-A20C-FAEC1B2B2127}" destId="{E4D4BB18-CCB2-4D53-9BC3-8BC035999D9C}" srcOrd="0" destOrd="0" parTransId="{40ABAC28-9FB3-40E3-9F13-F40594300845}" sibTransId="{BD1542BE-321C-4277-82BC-5E18E19AC950}"/>
    <dgm:cxn modelId="{C603D893-3A71-4F7F-8D3F-C6CDBDD8105B}" type="presOf" srcId="{7343F11F-9120-42CF-8FDC-414CB3C01D88}" destId="{FFF32FD9-8E6A-4DA0-AA10-32B124F03445}" srcOrd="0" destOrd="0" presId="urn:microsoft.com/office/officeart/2018/2/layout/IconLabelList"/>
    <dgm:cxn modelId="{2AAB8F9C-EF1D-4A59-B2B1-88577FBD6BC5}" srcId="{D8357F67-12D7-4285-A20C-FAEC1B2B2127}" destId="{D2987A2C-A7C9-47FB-90A3-2B2680E22525}" srcOrd="2" destOrd="0" parTransId="{9B052D9E-A06C-4EBB-B09F-9D8DE37F5437}" sibTransId="{A064FD74-4146-4A59-B402-2A3C0D639526}"/>
    <dgm:cxn modelId="{9BED77A9-FE6A-4F19-BB5D-30A668D7136D}" type="presOf" srcId="{D8357F67-12D7-4285-A20C-FAEC1B2B2127}" destId="{4311509D-B381-4881-9970-68AE6E11CDF2}" srcOrd="0" destOrd="0" presId="urn:microsoft.com/office/officeart/2018/2/layout/IconLabelList"/>
    <dgm:cxn modelId="{9FCA38CC-F846-40CF-BFAC-930C3C5E5561}" type="presOf" srcId="{ED28FC36-C93C-4E42-A370-C2C86EF78486}" destId="{4927D82C-235A-44A5-9EAF-F556920CC515}" srcOrd="0" destOrd="0" presId="urn:microsoft.com/office/officeart/2018/2/layout/IconLabelList"/>
    <dgm:cxn modelId="{E505D8DA-0F76-4B2E-A0AD-19D329970982}" srcId="{D8357F67-12D7-4285-A20C-FAEC1B2B2127}" destId="{7343F11F-9120-42CF-8FDC-414CB3C01D88}" srcOrd="3" destOrd="0" parTransId="{8DEFDCD7-685E-48A6-9331-9C139E4D511A}" sibTransId="{8A33FD36-EC09-4647-A6E9-52215D19956D}"/>
    <dgm:cxn modelId="{E7555569-34AF-496D-BDF1-3FE467FE1821}" type="presParOf" srcId="{4311509D-B381-4881-9970-68AE6E11CDF2}" destId="{E802EB74-FD03-4A02-BBAD-33F9E860014A}" srcOrd="0" destOrd="0" presId="urn:microsoft.com/office/officeart/2018/2/layout/IconLabelList"/>
    <dgm:cxn modelId="{E7C0C3B9-5549-421F-817D-DF21792355A4}" type="presParOf" srcId="{E802EB74-FD03-4A02-BBAD-33F9E860014A}" destId="{B1FF951A-98C6-47F2-8EB9-D030F1E7A635}" srcOrd="0" destOrd="0" presId="urn:microsoft.com/office/officeart/2018/2/layout/IconLabelList"/>
    <dgm:cxn modelId="{0DAA53DC-DF26-4D06-A1AF-E0CD5EAF614D}" type="presParOf" srcId="{E802EB74-FD03-4A02-BBAD-33F9E860014A}" destId="{EB8DA175-3785-4C37-AB47-8B0D9F8FE676}" srcOrd="1" destOrd="0" presId="urn:microsoft.com/office/officeart/2018/2/layout/IconLabelList"/>
    <dgm:cxn modelId="{C817B082-1753-4373-97BF-122613BCBAB3}" type="presParOf" srcId="{E802EB74-FD03-4A02-BBAD-33F9E860014A}" destId="{4914998B-E3B8-4D72-AFE2-8560C7777AA9}" srcOrd="2" destOrd="0" presId="urn:microsoft.com/office/officeart/2018/2/layout/IconLabelList"/>
    <dgm:cxn modelId="{EB208F26-DA0E-4D5A-AA58-67F6A1C36AF1}" type="presParOf" srcId="{4311509D-B381-4881-9970-68AE6E11CDF2}" destId="{36B2631C-3E8F-444A-B7AD-930A56F18495}" srcOrd="1" destOrd="0" presId="urn:microsoft.com/office/officeart/2018/2/layout/IconLabelList"/>
    <dgm:cxn modelId="{1F4C26FA-7D01-4C7B-90BF-5A8E62868C17}" type="presParOf" srcId="{4311509D-B381-4881-9970-68AE6E11CDF2}" destId="{C24AC2DB-B7A9-4EE7-9C66-BA66ED5E98E8}" srcOrd="2" destOrd="0" presId="urn:microsoft.com/office/officeart/2018/2/layout/IconLabelList"/>
    <dgm:cxn modelId="{BB74BCB1-B591-4473-AC97-62DDD4AA145A}" type="presParOf" srcId="{C24AC2DB-B7A9-4EE7-9C66-BA66ED5E98E8}" destId="{E213AD8B-AA61-4A82-AC40-E1F3DDD0224D}" srcOrd="0" destOrd="0" presId="urn:microsoft.com/office/officeart/2018/2/layout/IconLabelList"/>
    <dgm:cxn modelId="{8ED9034C-F5CC-421C-B417-8141268845DD}" type="presParOf" srcId="{C24AC2DB-B7A9-4EE7-9C66-BA66ED5E98E8}" destId="{3B953938-04F9-413F-9199-88287807EBB9}" srcOrd="1" destOrd="0" presId="urn:microsoft.com/office/officeart/2018/2/layout/IconLabelList"/>
    <dgm:cxn modelId="{14DFB6F5-AC53-4495-8C2F-EA223052CE81}" type="presParOf" srcId="{C24AC2DB-B7A9-4EE7-9C66-BA66ED5E98E8}" destId="{40DA2DB3-3B7A-4675-B7AC-6A0B525EB50E}" srcOrd="2" destOrd="0" presId="urn:microsoft.com/office/officeart/2018/2/layout/IconLabelList"/>
    <dgm:cxn modelId="{D3CBDA77-6397-4FBF-BD35-9CC550438A82}" type="presParOf" srcId="{4311509D-B381-4881-9970-68AE6E11CDF2}" destId="{280EDE9F-F8A6-4A63-9772-D3965101E806}" srcOrd="3" destOrd="0" presId="urn:microsoft.com/office/officeart/2018/2/layout/IconLabelList"/>
    <dgm:cxn modelId="{62321FCD-B2F2-4F66-9980-01B42FA18317}" type="presParOf" srcId="{4311509D-B381-4881-9970-68AE6E11CDF2}" destId="{3DF755D6-E41E-4291-8E4F-7A16CA670E21}" srcOrd="4" destOrd="0" presId="urn:microsoft.com/office/officeart/2018/2/layout/IconLabelList"/>
    <dgm:cxn modelId="{8D595E77-40D8-4774-9EDA-9521E7AC7072}" type="presParOf" srcId="{3DF755D6-E41E-4291-8E4F-7A16CA670E21}" destId="{5A686E7F-BCF5-450F-BD56-0CEB92429300}" srcOrd="0" destOrd="0" presId="urn:microsoft.com/office/officeart/2018/2/layout/IconLabelList"/>
    <dgm:cxn modelId="{FA72C8BD-4CE7-4C02-9437-7347688BF63E}" type="presParOf" srcId="{3DF755D6-E41E-4291-8E4F-7A16CA670E21}" destId="{761661BB-E1A0-479A-B4EC-783C27B285D4}" srcOrd="1" destOrd="0" presId="urn:microsoft.com/office/officeart/2018/2/layout/IconLabelList"/>
    <dgm:cxn modelId="{26D9560A-076C-40C1-AA00-4173E0A5FA08}" type="presParOf" srcId="{3DF755D6-E41E-4291-8E4F-7A16CA670E21}" destId="{B29C3373-FC9E-4B57-A81B-174607A9CB50}" srcOrd="2" destOrd="0" presId="urn:microsoft.com/office/officeart/2018/2/layout/IconLabelList"/>
    <dgm:cxn modelId="{579B7C1B-084E-4B63-8375-24F2B1F1F63C}" type="presParOf" srcId="{4311509D-B381-4881-9970-68AE6E11CDF2}" destId="{10BFBCBE-0FF6-42B0-85C9-44B54AEF1004}" srcOrd="5" destOrd="0" presId="urn:microsoft.com/office/officeart/2018/2/layout/IconLabelList"/>
    <dgm:cxn modelId="{1750A631-0912-4CE0-BEB0-E5D582F9FF11}" type="presParOf" srcId="{4311509D-B381-4881-9970-68AE6E11CDF2}" destId="{7B21BC63-EB76-4EC0-AF5F-D646428168D7}" srcOrd="6" destOrd="0" presId="urn:microsoft.com/office/officeart/2018/2/layout/IconLabelList"/>
    <dgm:cxn modelId="{E5B0FCE6-F3E5-4C4C-801B-601DFBFFBB95}" type="presParOf" srcId="{7B21BC63-EB76-4EC0-AF5F-D646428168D7}" destId="{B915F6F4-C135-4B34-9DDC-7DE72617DC3E}" srcOrd="0" destOrd="0" presId="urn:microsoft.com/office/officeart/2018/2/layout/IconLabelList"/>
    <dgm:cxn modelId="{6035E889-1F8D-49F6-B698-0CAD6FC161C9}" type="presParOf" srcId="{7B21BC63-EB76-4EC0-AF5F-D646428168D7}" destId="{D4CB9A55-F22F-4ECA-B0BF-C6CE20D93961}" srcOrd="1" destOrd="0" presId="urn:microsoft.com/office/officeart/2018/2/layout/IconLabelList"/>
    <dgm:cxn modelId="{67B7C6CB-E217-408A-B5A2-07E9AB0F6AAC}" type="presParOf" srcId="{7B21BC63-EB76-4EC0-AF5F-D646428168D7}" destId="{FFF32FD9-8E6A-4DA0-AA10-32B124F03445}" srcOrd="2" destOrd="0" presId="urn:microsoft.com/office/officeart/2018/2/layout/IconLabelList"/>
    <dgm:cxn modelId="{79B67989-9088-4D08-B243-8410946A202B}" type="presParOf" srcId="{4311509D-B381-4881-9970-68AE6E11CDF2}" destId="{A6E7271B-8944-4F5C-9F02-81818BD8E4FB}" srcOrd="7" destOrd="0" presId="urn:microsoft.com/office/officeart/2018/2/layout/IconLabelList"/>
    <dgm:cxn modelId="{93647F3B-4575-4999-9B18-D756C2CC99D0}" type="presParOf" srcId="{4311509D-B381-4881-9970-68AE6E11CDF2}" destId="{FFF97462-6287-4324-A4ED-1704AF4113D8}" srcOrd="8" destOrd="0" presId="urn:microsoft.com/office/officeart/2018/2/layout/IconLabelList"/>
    <dgm:cxn modelId="{29A7A214-4C78-4364-BA24-4B810692AFA9}" type="presParOf" srcId="{FFF97462-6287-4324-A4ED-1704AF4113D8}" destId="{2C145F68-01AC-4262-8EE6-71E90E48BAD6}" srcOrd="0" destOrd="0" presId="urn:microsoft.com/office/officeart/2018/2/layout/IconLabelList"/>
    <dgm:cxn modelId="{C899871E-1DCA-4201-AB1D-E6DC133CD9C3}" type="presParOf" srcId="{FFF97462-6287-4324-A4ED-1704AF4113D8}" destId="{5D39500C-04E7-46A6-A8CF-4E1F8C955763}" srcOrd="1" destOrd="0" presId="urn:microsoft.com/office/officeart/2018/2/layout/IconLabelList"/>
    <dgm:cxn modelId="{BEFF6BC1-E71C-4ACF-AC45-87D058373EC9}" type="presParOf" srcId="{FFF97462-6287-4324-A4ED-1704AF4113D8}" destId="{4927D82C-235A-44A5-9EAF-F556920CC51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F951A-98C6-47F2-8EB9-D030F1E7A635}">
      <dsp:nvSpPr>
        <dsp:cNvPr id="0" name=""/>
        <dsp:cNvSpPr/>
      </dsp:nvSpPr>
      <dsp:spPr>
        <a:xfrm>
          <a:off x="394155" y="250074"/>
          <a:ext cx="641513" cy="6415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4998B-E3B8-4D72-AFE2-8560C7777AA9}">
      <dsp:nvSpPr>
        <dsp:cNvPr id="0" name=""/>
        <dsp:cNvSpPr/>
      </dsp:nvSpPr>
      <dsp:spPr>
        <a:xfrm>
          <a:off x="2119" y="1129807"/>
          <a:ext cx="1425585" cy="677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Falta realizar un cálculo de área específico para el conjunto de glaciares que determinamos.</a:t>
          </a:r>
          <a:endParaRPr lang="en-US" sz="1100" kern="1200" dirty="0"/>
        </a:p>
      </dsp:txBody>
      <dsp:txXfrm>
        <a:off x="2119" y="1129807"/>
        <a:ext cx="1425585" cy="677153"/>
      </dsp:txXfrm>
    </dsp:sp>
    <dsp:sp modelId="{E213AD8B-AA61-4A82-AC40-E1F3DDD0224D}">
      <dsp:nvSpPr>
        <dsp:cNvPr id="0" name=""/>
        <dsp:cNvSpPr/>
      </dsp:nvSpPr>
      <dsp:spPr>
        <a:xfrm>
          <a:off x="2069218" y="250074"/>
          <a:ext cx="641513" cy="6415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A2DB3-3B7A-4675-B7AC-6A0B525EB50E}">
      <dsp:nvSpPr>
        <dsp:cNvPr id="0" name=""/>
        <dsp:cNvSpPr/>
      </dsp:nvSpPr>
      <dsp:spPr>
        <a:xfrm>
          <a:off x="1677182" y="1129807"/>
          <a:ext cx="1425585" cy="677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El efecto que tienen el glaciar en los acuíferos cercanos, mediante el cálculo del área de estos a través de los años.</a:t>
          </a:r>
          <a:endParaRPr lang="en-US" sz="1100" kern="1200" dirty="0"/>
        </a:p>
      </dsp:txBody>
      <dsp:txXfrm>
        <a:off x="1677182" y="1129807"/>
        <a:ext cx="1425585" cy="677153"/>
      </dsp:txXfrm>
    </dsp:sp>
    <dsp:sp modelId="{5A686E7F-BCF5-450F-BD56-0CEB92429300}">
      <dsp:nvSpPr>
        <dsp:cNvPr id="0" name=""/>
        <dsp:cNvSpPr/>
      </dsp:nvSpPr>
      <dsp:spPr>
        <a:xfrm>
          <a:off x="3744282" y="250074"/>
          <a:ext cx="641513" cy="6415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C3373-FC9E-4B57-A81B-174607A9CB50}">
      <dsp:nvSpPr>
        <dsp:cNvPr id="0" name=""/>
        <dsp:cNvSpPr/>
      </dsp:nvSpPr>
      <dsp:spPr>
        <a:xfrm>
          <a:off x="3352246" y="1129807"/>
          <a:ext cx="1425585" cy="677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/>
            <a:t>Generalizar el cálculo de lo anterior para distintos años y tener un panorama de tiempo más amplio</a:t>
          </a:r>
          <a:endParaRPr lang="en-US" sz="1100" kern="1200"/>
        </a:p>
      </dsp:txBody>
      <dsp:txXfrm>
        <a:off x="3352246" y="1129807"/>
        <a:ext cx="1425585" cy="677153"/>
      </dsp:txXfrm>
    </dsp:sp>
    <dsp:sp modelId="{B915F6F4-C135-4B34-9DDC-7DE72617DC3E}">
      <dsp:nvSpPr>
        <dsp:cNvPr id="0" name=""/>
        <dsp:cNvSpPr/>
      </dsp:nvSpPr>
      <dsp:spPr>
        <a:xfrm>
          <a:off x="1231686" y="2163357"/>
          <a:ext cx="641513" cy="6415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32FD9-8E6A-4DA0-AA10-32B124F03445}">
      <dsp:nvSpPr>
        <dsp:cNvPr id="0" name=""/>
        <dsp:cNvSpPr/>
      </dsp:nvSpPr>
      <dsp:spPr>
        <a:xfrm>
          <a:off x="839650" y="3043089"/>
          <a:ext cx="1425585" cy="677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/>
            <a:t>Hacer analítica grafica de los resultados obtenidos.</a:t>
          </a:r>
          <a:endParaRPr lang="en-US" sz="1100" kern="1200"/>
        </a:p>
      </dsp:txBody>
      <dsp:txXfrm>
        <a:off x="839650" y="3043089"/>
        <a:ext cx="1425585" cy="677153"/>
      </dsp:txXfrm>
    </dsp:sp>
    <dsp:sp modelId="{2C145F68-01AC-4262-8EE6-71E90E48BAD6}">
      <dsp:nvSpPr>
        <dsp:cNvPr id="0" name=""/>
        <dsp:cNvSpPr/>
      </dsp:nvSpPr>
      <dsp:spPr>
        <a:xfrm>
          <a:off x="2906750" y="2163357"/>
          <a:ext cx="641513" cy="6415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7D82C-235A-44A5-9EAF-F556920CC515}">
      <dsp:nvSpPr>
        <dsp:cNvPr id="0" name=""/>
        <dsp:cNvSpPr/>
      </dsp:nvSpPr>
      <dsp:spPr>
        <a:xfrm>
          <a:off x="2514714" y="3043089"/>
          <a:ext cx="1425585" cy="677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/>
            <a:t>Ajustar el </a:t>
          </a:r>
          <a:r>
            <a:rPr lang="en-US" sz="1100" kern="1200"/>
            <a:t>ee.Clusterer.wekaKMeans(), pues clasifica ciertos puntos como glaciar y otros no los clasifica</a:t>
          </a:r>
        </a:p>
      </dsp:txBody>
      <dsp:txXfrm>
        <a:off x="2514714" y="3043089"/>
        <a:ext cx="1425585" cy="677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A9591-081E-46BD-AB50-459BCE9C6F42}" type="datetimeFigureOut">
              <a:rPr lang="es-CL" smtClean="0"/>
              <a:t>07-06-2024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A8C7B-6F5B-4E8A-A0D2-4F96119657D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665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A8C7B-6F5B-4E8A-A0D2-4F96119657D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028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38D58-33D6-C4C8-AF2D-BF9F2B1A6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42EBCE-B5D6-77C1-0172-8A8F55230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7769E1-A595-5949-F0FE-4F30F543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5AED-1DAC-4804-921B-08FF94198418}" type="datetimeFigureOut">
              <a:rPr lang="es-CL" smtClean="0"/>
              <a:t>07-06-2024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57385B-D235-5E13-08BA-85D810B9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75CF3-6817-66C2-D013-CEEA8297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FA-482E-4140-820A-9A3365C8A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123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55B38-7D7F-2D6B-09C2-257F4887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4EE6FC-7D02-2299-7ACB-08E280423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68475A-0443-C131-17F2-E9AFC25C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5AED-1DAC-4804-921B-08FF94198418}" type="datetimeFigureOut">
              <a:rPr lang="es-CL" smtClean="0"/>
              <a:t>07-06-2024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58309C-114C-D632-E53D-29C4A206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AC873D-C7A6-5812-232A-2C85A49C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FA-482E-4140-820A-9A3365C8A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055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1C49AE-23E0-C884-ACE9-D6B9FCCF1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82511E-534B-F048-B6EB-3417C3D41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157140-A3AE-5334-F65C-3A95BC18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5AED-1DAC-4804-921B-08FF94198418}" type="datetimeFigureOut">
              <a:rPr lang="es-CL" smtClean="0"/>
              <a:t>07-06-2024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FBE713-6FFC-E3E2-9420-C5747B63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674F58-AC13-0F74-C21C-15585384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FA-482E-4140-820A-9A3365C8A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39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48B9E-E60A-2C74-EBD9-560A869E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D4AC54-4F15-D542-DCC1-E00B5D4C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A55A88-ED54-1605-C1EF-3C0B7213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5AED-1DAC-4804-921B-08FF94198418}" type="datetimeFigureOut">
              <a:rPr lang="es-CL" smtClean="0"/>
              <a:t>07-06-2024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87B921-8FE9-518B-DC44-8968518D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F3328B-74DF-0DAD-2A6B-FEBAA0A2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FA-482E-4140-820A-9A3365C8A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156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76E58-2B86-7290-3C05-2D12E960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9D282-99D7-FBD8-140F-76348374C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D886CF-D113-15FE-34F4-9A91749A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5AED-1DAC-4804-921B-08FF94198418}" type="datetimeFigureOut">
              <a:rPr lang="es-CL" smtClean="0"/>
              <a:t>07-06-2024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6F96BB-1A5C-AF5F-4808-2E9E4F54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010600-0CCF-8E64-177E-B3C7F681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FA-482E-4140-820A-9A3365C8A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355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E683-7845-1E3F-32FC-91509CA3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04B5B3-57FC-5825-4B8D-361616728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34BDFC-B6F7-244D-78C9-E6D976B3D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7E8162-5E89-B0BB-340D-C7D7BC2D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5AED-1DAC-4804-921B-08FF94198418}" type="datetimeFigureOut">
              <a:rPr lang="es-CL" smtClean="0"/>
              <a:t>07-06-2024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74DAC7-0A73-9327-F556-020BF9E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1896E8-2BB3-D6B9-B329-662D0A99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FA-482E-4140-820A-9A3365C8A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50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C5522-2C2B-CC3A-809B-89957860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0E253A-8FEE-E5F1-A90B-52C8B78BD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07653A-5794-E131-C306-CBFCCD6FD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387132-7D2F-BFC6-EFF0-10581445D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8FF118-64F3-CC74-697E-2FEF544BE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B1A621-78DF-80AF-ADB1-9B36C3AA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5AED-1DAC-4804-921B-08FF94198418}" type="datetimeFigureOut">
              <a:rPr lang="es-CL" smtClean="0"/>
              <a:t>07-06-2024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984F7D-6659-689F-77B3-05CDF439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15DAA9-3556-8F9A-4D39-84C8847C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FA-482E-4140-820A-9A3365C8A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361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9290C-6907-31B6-B103-65FEB6C3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324B87-3A25-CD6B-2BBB-CE06DAF9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5AED-1DAC-4804-921B-08FF94198418}" type="datetimeFigureOut">
              <a:rPr lang="es-CL" smtClean="0"/>
              <a:t>07-06-2024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91A01D-D417-0E5E-9A55-57F105CB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CDCC87-901B-E2E8-A6F0-BFBCE5A1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FA-482E-4140-820A-9A3365C8A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719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3E11DC-C08B-8E86-EC70-C6A1E03A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5AED-1DAC-4804-921B-08FF94198418}" type="datetimeFigureOut">
              <a:rPr lang="es-CL" smtClean="0"/>
              <a:t>07-06-2024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19EF5E-5C49-8FA3-10F5-1CA6E36B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B9608D-AC95-21BA-4D8E-555954DF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FA-482E-4140-820A-9A3365C8A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196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62595-29B4-FCDD-561F-D3A73228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E0B356-D0DA-C25A-1CA9-9F2358768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899621-B3FA-F9C4-4D1E-96CCD0229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781469-FCBB-269A-1DDB-932E2710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5AED-1DAC-4804-921B-08FF94198418}" type="datetimeFigureOut">
              <a:rPr lang="es-CL" smtClean="0"/>
              <a:t>07-06-2024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8ACB5D-5E2C-A208-CB2D-D307E719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0ED18E-AACA-3EDD-11CD-53051540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FA-482E-4140-820A-9A3365C8A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235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4E14F-0DE5-AC16-AE6A-ABDB4A6D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0255EC6-340E-B057-EEC7-4A33683C6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B92B06-8DFA-F4B0-5CBB-6B48AE376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15853C-9D53-CDD2-9403-B97F102A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5AED-1DAC-4804-921B-08FF94198418}" type="datetimeFigureOut">
              <a:rPr lang="es-CL" smtClean="0"/>
              <a:t>07-06-2024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E7E0D7-465E-3CED-0DA7-FF2D7804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36CCC7-FCE4-4FD9-324A-780BDA3E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FA-482E-4140-820A-9A3365C8A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818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02247E-046D-BEC7-AA66-65EF6263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76F1ED-291A-6870-1B21-7D333954B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8C694D-C780-3ED5-234E-DE940A757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75AED-1DAC-4804-921B-08FF94198418}" type="datetimeFigureOut">
              <a:rPr lang="es-CL" smtClean="0"/>
              <a:t>07-06-2024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55312D-5A77-1C8C-BC5C-F3B64A7E2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B8D0F4-D376-BEEF-62C4-62DC0647A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BFDFFA-482E-4140-820A-9A3365C8A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956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8D9F87-CF38-D2E7-1DA1-BF7A44354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br>
              <a:rPr lang="es-CL" sz="5000" b="0" i="0">
                <a:effectLst/>
                <a:highlight>
                  <a:srgbClr val="F2F2F2"/>
                </a:highlight>
                <a:latin typeface="Lato" panose="020F0502020204030203" pitchFamily="34" charset="0"/>
              </a:rPr>
            </a:br>
            <a:br>
              <a:rPr lang="es-CL" sz="5000" b="0" i="0">
                <a:effectLst/>
                <a:highlight>
                  <a:srgbClr val="F2F2F2"/>
                </a:highlight>
                <a:latin typeface="Lato" panose="020F0502020204030203" pitchFamily="34" charset="0"/>
              </a:rPr>
            </a:br>
            <a:br>
              <a:rPr lang="es-CL" sz="5000"/>
            </a:br>
            <a:r>
              <a:rPr lang="es-CL" sz="5000"/>
              <a:t>Trabajo Final</a:t>
            </a:r>
            <a:br>
              <a:rPr lang="es-CL" sz="5000"/>
            </a:br>
            <a:r>
              <a:rPr lang="es-CL" sz="5000"/>
              <a:t>Entrega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D5890-75D7-E99E-994E-AC5C113DB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s-CL" sz="2000" dirty="0"/>
              <a:t>Integrantes: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L" sz="2000" dirty="0"/>
              <a:t>Benjamín Santander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L" sz="2000" dirty="0"/>
              <a:t>Nicolás San Martín</a:t>
            </a:r>
          </a:p>
          <a:p>
            <a:pPr algn="l"/>
            <a:r>
              <a:rPr lang="es-CL" sz="2000" dirty="0"/>
              <a:t>Sigla: IMT2118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B77A2-13BD-DDAA-9CE2-4E0DB7D861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75" r="2381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9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Icebergs bajo el agua">
            <a:extLst>
              <a:ext uri="{FF2B5EF4-FFF2-40B4-BE49-F238E27FC236}">
                <a16:creationId xmlns:a16="http://schemas.microsoft.com/office/drawing/2014/main" id="{AE814363-C9E3-D98D-4263-DE0673499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96" r="-1" b="13726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42" name="Freeform: Shape 41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A826765-F6E3-016C-E027-E6F5AC50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Introducción y Descripción del Problema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BCCFA46-DDF1-DCE6-E9B4-28C5D9FC0EB1}"/>
              </a:ext>
            </a:extLst>
          </p:cNvPr>
          <p:cNvSpPr txBox="1"/>
          <p:nvPr/>
        </p:nvSpPr>
        <p:spPr>
          <a:xfrm>
            <a:off x="6470247" y="4551037"/>
            <a:ext cx="4926411" cy="1509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2"/>
                </a:solidFill>
              </a:rPr>
              <a:t>Análisis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cuantitativos</a:t>
            </a:r>
            <a:r>
              <a:rPr lang="en-US" sz="1500" dirty="0">
                <a:solidFill>
                  <a:schemeClr val="tx2"/>
                </a:solidFill>
              </a:rPr>
              <a:t> y </a:t>
            </a:r>
            <a:r>
              <a:rPr lang="en-US" sz="1500" dirty="0" err="1">
                <a:solidFill>
                  <a:schemeClr val="tx2"/>
                </a:solidFill>
              </a:rPr>
              <a:t>monitoreo</a:t>
            </a:r>
            <a:r>
              <a:rPr lang="en-US" sz="1500" dirty="0">
                <a:solidFill>
                  <a:schemeClr val="tx2"/>
                </a:solidFill>
              </a:rPr>
              <a:t> de </a:t>
            </a:r>
            <a:r>
              <a:rPr lang="en-US" sz="1500" dirty="0" err="1">
                <a:solidFill>
                  <a:schemeClr val="tx2"/>
                </a:solidFill>
              </a:rPr>
              <a:t>glaciares</a:t>
            </a:r>
            <a:r>
              <a:rPr lang="en-US" sz="1500" dirty="0">
                <a:solidFill>
                  <a:schemeClr val="tx2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El </a:t>
            </a:r>
            <a:r>
              <a:rPr lang="en-US" sz="1500" dirty="0" err="1">
                <a:solidFill>
                  <a:schemeClr val="tx2"/>
                </a:solidFill>
              </a:rPr>
              <a:t>objetivo</a:t>
            </a:r>
            <a:r>
              <a:rPr lang="en-US" sz="1500" dirty="0">
                <a:solidFill>
                  <a:schemeClr val="tx2"/>
                </a:solidFill>
              </a:rPr>
              <a:t> es </a:t>
            </a:r>
            <a:r>
              <a:rPr lang="en-US" sz="1500" dirty="0" err="1">
                <a:solidFill>
                  <a:schemeClr val="tx2"/>
                </a:solidFill>
              </a:rPr>
              <a:t>poder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determinar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cuanto</a:t>
            </a:r>
            <a:r>
              <a:rPr lang="en-US" sz="1500" dirty="0">
                <a:solidFill>
                  <a:schemeClr val="tx2"/>
                </a:solidFill>
              </a:rPr>
              <a:t> a </a:t>
            </a:r>
            <a:r>
              <a:rPr lang="en-US" sz="1500" dirty="0" err="1">
                <a:solidFill>
                  <a:schemeClr val="tx2"/>
                </a:solidFill>
              </a:rPr>
              <a:t>variado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el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tamaño</a:t>
            </a:r>
            <a:r>
              <a:rPr lang="en-US" sz="1500" dirty="0">
                <a:solidFill>
                  <a:schemeClr val="tx2"/>
                </a:solidFill>
              </a:rPr>
              <a:t> de un </a:t>
            </a:r>
            <a:r>
              <a:rPr lang="en-US" sz="1500" dirty="0" err="1">
                <a:solidFill>
                  <a:schemeClr val="tx2"/>
                </a:solidFill>
              </a:rPr>
              <a:t>glaciar</a:t>
            </a:r>
            <a:r>
              <a:rPr lang="en-US" sz="1500" dirty="0">
                <a:solidFill>
                  <a:schemeClr val="tx2"/>
                </a:solidFill>
              </a:rPr>
              <a:t> o conjunto de </a:t>
            </a:r>
            <a:r>
              <a:rPr lang="en-US" sz="1500" dirty="0" err="1">
                <a:solidFill>
                  <a:schemeClr val="tx2"/>
                </a:solidFill>
              </a:rPr>
              <a:t>glaciar</a:t>
            </a:r>
            <a:r>
              <a:rPr lang="en-US" sz="1500" dirty="0">
                <a:solidFill>
                  <a:schemeClr val="tx2"/>
                </a:solidFill>
              </a:rPr>
              <a:t> al pasar de </a:t>
            </a:r>
            <a:r>
              <a:rPr lang="en-US" sz="1500" dirty="0" err="1">
                <a:solidFill>
                  <a:schemeClr val="tx2"/>
                </a:solidFill>
              </a:rPr>
              <a:t>los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años</a:t>
            </a:r>
            <a:r>
              <a:rPr lang="en-US" sz="1500" dirty="0">
                <a:solidFill>
                  <a:schemeClr val="tx2"/>
                </a:solidFill>
              </a:rPr>
              <a:t> y </a:t>
            </a:r>
            <a:r>
              <a:rPr lang="en-US" sz="1500" dirty="0" err="1">
                <a:solidFill>
                  <a:schemeClr val="tx2"/>
                </a:solidFill>
              </a:rPr>
              <a:t>su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efecto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en</a:t>
            </a:r>
            <a:r>
              <a:rPr lang="en-US" sz="1500" dirty="0">
                <a:solidFill>
                  <a:schemeClr val="tx2"/>
                </a:solidFill>
              </a:rPr>
              <a:t> las </a:t>
            </a:r>
            <a:r>
              <a:rPr lang="en-US" sz="1500" dirty="0" err="1">
                <a:solidFill>
                  <a:schemeClr val="tx2"/>
                </a:solidFill>
              </a:rPr>
              <a:t>cuencas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aledañas</a:t>
            </a:r>
            <a:r>
              <a:rPr lang="en-US" sz="15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940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2EF027-9A03-9D56-5BB3-123D94EC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/>
              <a:t>Identificación y Descripción de Datos a utilizar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71E76C9-9E7A-5B68-8934-91D8378F55FE}"/>
              </a:ext>
            </a:extLst>
          </p:cNvPr>
          <p:cNvSpPr txBox="1"/>
          <p:nvPr/>
        </p:nvSpPr>
        <p:spPr>
          <a:xfrm>
            <a:off x="838200" y="2333297"/>
            <a:ext cx="4619621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Para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problema</a:t>
            </a:r>
            <a:r>
              <a:rPr lang="en-US" sz="2000" dirty="0"/>
              <a:t> </a:t>
            </a:r>
            <a:r>
              <a:rPr lang="en-US" sz="2000" dirty="0" err="1"/>
              <a:t>consideramos</a:t>
            </a:r>
            <a:r>
              <a:rPr lang="en-US" sz="2000" dirty="0"/>
              <a:t>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Datos </a:t>
            </a:r>
            <a:r>
              <a:rPr lang="en-US" sz="2000" dirty="0" err="1"/>
              <a:t>referenciados</a:t>
            </a:r>
            <a:r>
              <a:rPr lang="en-US" sz="2000" dirty="0"/>
              <a:t> </a:t>
            </a:r>
            <a:r>
              <a:rPr lang="en-US" sz="2000" dirty="0" err="1"/>
              <a:t>geoespacialmente</a:t>
            </a:r>
            <a:r>
              <a:rPr lang="en-US" sz="2000" dirty="0"/>
              <a:t>,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glaciares</a:t>
            </a:r>
            <a:r>
              <a:rPr lang="en-US" sz="2000" dirty="0"/>
              <a:t> </a:t>
            </a:r>
            <a:r>
              <a:rPr lang="en-US" sz="2000" dirty="0" err="1"/>
              <a:t>presentes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Chile,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cuales</a:t>
            </a:r>
            <a:r>
              <a:rPr lang="en-US" sz="2000" dirty="0"/>
              <a:t> son de </a:t>
            </a:r>
            <a:r>
              <a:rPr lang="en-US" sz="2000" dirty="0" err="1"/>
              <a:t>uso</a:t>
            </a:r>
            <a:r>
              <a:rPr lang="en-US" sz="2000" dirty="0"/>
              <a:t> </a:t>
            </a:r>
            <a:r>
              <a:rPr lang="en-US" sz="2000" dirty="0" err="1"/>
              <a:t>publico</a:t>
            </a:r>
            <a:r>
              <a:rPr lang="en-US" sz="2000" dirty="0"/>
              <a:t> y  son </a:t>
            </a:r>
            <a:r>
              <a:rPr lang="en-US" sz="2000" dirty="0" err="1"/>
              <a:t>aportados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Infraestructura</a:t>
            </a:r>
            <a:r>
              <a:rPr lang="en-US" sz="2000" dirty="0"/>
              <a:t> de Datos </a:t>
            </a:r>
            <a:r>
              <a:rPr lang="en-US" sz="2000" dirty="0" err="1"/>
              <a:t>Geospaciales</a:t>
            </a:r>
            <a:r>
              <a:rPr lang="en-US" sz="2000" dirty="0"/>
              <a:t> de Chile (</a:t>
            </a:r>
            <a:r>
              <a:rPr lang="en-US" sz="2000" dirty="0" err="1"/>
              <a:t>IDEchile</a:t>
            </a:r>
            <a:r>
              <a:rPr lang="en-US" sz="2000" dirty="0"/>
              <a:t>).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Uso</a:t>
            </a:r>
            <a:r>
              <a:rPr lang="en-US" sz="2000" dirty="0"/>
              <a:t> de </a:t>
            </a:r>
            <a:r>
              <a:rPr lang="en-US" sz="2000" dirty="0" err="1"/>
              <a:t>imagenes</a:t>
            </a:r>
            <a:r>
              <a:rPr lang="en-US" sz="2000" dirty="0"/>
              <a:t> </a:t>
            </a:r>
            <a:r>
              <a:rPr lang="en-US" sz="2000" dirty="0" err="1"/>
              <a:t>satelitales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LANDSAT 8, LANDSAT 7, entre </a:t>
            </a:r>
            <a:r>
              <a:rPr lang="en-US" sz="2000" dirty="0" err="1"/>
              <a:t>otras</a:t>
            </a:r>
            <a:r>
              <a:rPr lang="en-US" sz="2000" dirty="0"/>
              <a:t>, las </a:t>
            </a:r>
            <a:r>
              <a:rPr lang="en-US" sz="2000" dirty="0" err="1"/>
              <a:t>cuales</a:t>
            </a:r>
            <a:r>
              <a:rPr lang="en-US" sz="2000" dirty="0"/>
              <a:t> </a:t>
            </a:r>
            <a:r>
              <a:rPr lang="en-US" sz="2000" dirty="0" err="1"/>
              <a:t>permiten</a:t>
            </a:r>
            <a:r>
              <a:rPr lang="en-US" sz="2000" dirty="0"/>
              <a:t> </a:t>
            </a:r>
            <a:r>
              <a:rPr lang="en-US" sz="2000" dirty="0" err="1"/>
              <a:t>identificar</a:t>
            </a:r>
            <a:r>
              <a:rPr lang="en-US" sz="2000" dirty="0"/>
              <a:t> </a:t>
            </a:r>
            <a:r>
              <a:rPr lang="en-US" sz="2000" dirty="0" err="1"/>
              <a:t>mediante</a:t>
            </a:r>
            <a:r>
              <a:rPr lang="en-US" sz="2000" dirty="0"/>
              <a:t> </a:t>
            </a:r>
            <a:r>
              <a:rPr lang="en-US" sz="2000" dirty="0" err="1"/>
              <a:t>bandas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deterioro</a:t>
            </a:r>
            <a:r>
              <a:rPr lang="en-US" sz="2000" dirty="0"/>
              <a:t> o </a:t>
            </a:r>
            <a:r>
              <a:rPr lang="en-US" sz="2000" dirty="0" err="1"/>
              <a:t>aumento</a:t>
            </a:r>
            <a:r>
              <a:rPr lang="en-US" sz="2000" dirty="0"/>
              <a:t>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glaciares</a:t>
            </a:r>
            <a:r>
              <a:rPr lang="en-US" sz="2000" dirty="0"/>
              <a:t>.</a:t>
            </a:r>
          </a:p>
        </p:txBody>
      </p:sp>
      <p:pic>
        <p:nvPicPr>
          <p:cNvPr id="15" name="Picture 4" descr="Datos de programación en monitor de ordenador">
            <a:extLst>
              <a:ext uri="{FF2B5EF4-FFF2-40B4-BE49-F238E27FC236}">
                <a16:creationId xmlns:a16="http://schemas.microsoft.com/office/drawing/2014/main" id="{E578A273-7E38-398D-A0AC-3AD28B6A8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82" r="2098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3990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929576-2F07-C39D-D5C7-3C24187C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 err="1"/>
              <a:t>Procesamiento</a:t>
            </a:r>
            <a:r>
              <a:rPr lang="en-US" sz="4200" dirty="0"/>
              <a:t> de Datos </a:t>
            </a:r>
            <a:r>
              <a:rPr lang="en-US" sz="4200" dirty="0" err="1"/>
              <a:t>Geoespaciales</a:t>
            </a:r>
            <a:endParaRPr lang="en-US" sz="4200" dirty="0"/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B2A059-2B14-6B61-BA7C-BE421F7520FD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Realizamos</a:t>
            </a:r>
            <a:r>
              <a:rPr lang="en-US" sz="1500" dirty="0"/>
              <a:t> </a:t>
            </a:r>
            <a:r>
              <a:rPr lang="en-US" sz="1500" dirty="0" err="1"/>
              <a:t>los</a:t>
            </a:r>
            <a:r>
              <a:rPr lang="en-US" sz="1500" dirty="0"/>
              <a:t>  </a:t>
            </a:r>
            <a:r>
              <a:rPr lang="en-US" sz="1500" dirty="0" err="1"/>
              <a:t>ajustes</a:t>
            </a:r>
            <a:r>
              <a:rPr lang="en-US" sz="1500" dirty="0"/>
              <a:t> </a:t>
            </a:r>
            <a:r>
              <a:rPr lang="en-US" sz="1500" dirty="0" err="1"/>
              <a:t>correspondientes</a:t>
            </a:r>
            <a:r>
              <a:rPr lang="en-US" sz="1500" dirty="0"/>
              <a:t> a las </a:t>
            </a:r>
            <a:r>
              <a:rPr lang="en-US" sz="1500" dirty="0" err="1"/>
              <a:t>imagenes</a:t>
            </a:r>
            <a:r>
              <a:rPr lang="en-US" sz="1500" dirty="0"/>
              <a:t> del </a:t>
            </a:r>
            <a:r>
              <a:rPr lang="en-US" sz="1500" dirty="0" err="1"/>
              <a:t>satelite</a:t>
            </a: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Consideramos</a:t>
            </a:r>
            <a:r>
              <a:rPr lang="en-US" sz="1500" dirty="0"/>
              <a:t> un conjunto de </a:t>
            </a:r>
            <a:r>
              <a:rPr lang="en-US" sz="1500" dirty="0" err="1"/>
              <a:t>glaciares</a:t>
            </a:r>
            <a:r>
              <a:rPr lang="en-US" sz="1500" dirty="0"/>
              <a:t> que se </a:t>
            </a:r>
            <a:r>
              <a:rPr lang="en-US" sz="1500" dirty="0" err="1"/>
              <a:t>encuentran</a:t>
            </a:r>
            <a:r>
              <a:rPr lang="en-US" sz="1500" dirty="0"/>
              <a:t> </a:t>
            </a:r>
            <a:r>
              <a:rPr lang="en-US" sz="1500" dirty="0" err="1"/>
              <a:t>cercanos</a:t>
            </a:r>
            <a:r>
              <a:rPr lang="en-US" sz="1500" dirty="0"/>
              <a:t> </a:t>
            </a:r>
            <a:r>
              <a:rPr lang="en-US" sz="1500" dirty="0" err="1"/>
              <a:t>unos</a:t>
            </a:r>
            <a:r>
              <a:rPr lang="en-US" sz="1500" dirty="0"/>
              <a:t> con </a:t>
            </a:r>
            <a:r>
              <a:rPr lang="en-US" sz="1500" dirty="0" err="1"/>
              <a:t>otros</a:t>
            </a:r>
            <a:r>
              <a:rPr lang="en-US" sz="1500" dirty="0"/>
              <a:t>, </a:t>
            </a:r>
            <a:r>
              <a:rPr lang="en-US" sz="1500" dirty="0" err="1"/>
              <a:t>pero</a:t>
            </a:r>
            <a:r>
              <a:rPr lang="en-US" sz="1500" dirty="0"/>
              <a:t> no </a:t>
            </a:r>
            <a:r>
              <a:rPr lang="en-US" sz="1500" dirty="0" err="1"/>
              <a:t>descartamos</a:t>
            </a:r>
            <a:r>
              <a:rPr lang="en-US" sz="1500" dirty="0"/>
              <a:t> usar </a:t>
            </a:r>
            <a:r>
              <a:rPr lang="en-US" sz="1500" dirty="0" err="1"/>
              <a:t>tecnicas</a:t>
            </a:r>
            <a:r>
              <a:rPr lang="en-US" sz="1500" dirty="0"/>
              <a:t> de clustering, para determiner </a:t>
            </a:r>
            <a:r>
              <a:rPr lang="en-US" sz="1500" dirty="0" err="1"/>
              <a:t>estos</a:t>
            </a:r>
            <a:r>
              <a:rPr lang="en-US" sz="1500" dirty="0"/>
              <a:t> conjuntos.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Una </a:t>
            </a:r>
            <a:r>
              <a:rPr lang="en-US" sz="1500" dirty="0" err="1"/>
              <a:t>vez</a:t>
            </a:r>
            <a:r>
              <a:rPr lang="en-US" sz="1500" dirty="0"/>
              <a:t> con las </a:t>
            </a:r>
            <a:r>
              <a:rPr lang="en-US" sz="1500" dirty="0" err="1"/>
              <a:t>imagenes</a:t>
            </a:r>
            <a:r>
              <a:rPr lang="en-US" sz="1500" dirty="0"/>
              <a:t>, </a:t>
            </a:r>
            <a:r>
              <a:rPr lang="en-US" sz="1500" dirty="0" err="1"/>
              <a:t>realizamos</a:t>
            </a:r>
            <a:r>
              <a:rPr lang="en-US" sz="1500" dirty="0"/>
              <a:t> </a:t>
            </a:r>
            <a:r>
              <a:rPr lang="en-US" sz="1500" dirty="0" err="1"/>
              <a:t>calculos</a:t>
            </a:r>
            <a:r>
              <a:rPr lang="en-US" sz="1500" dirty="0"/>
              <a:t> de NDSI, NDGI, NDWI, para </a:t>
            </a:r>
            <a:r>
              <a:rPr lang="en-US" sz="1500" dirty="0" err="1"/>
              <a:t>poder</a:t>
            </a:r>
            <a:r>
              <a:rPr lang="en-US" sz="1500" dirty="0"/>
              <a:t> </a:t>
            </a:r>
            <a:r>
              <a:rPr lang="en-US" sz="1500" dirty="0" err="1"/>
              <a:t>realizar</a:t>
            </a:r>
            <a:r>
              <a:rPr lang="en-US" sz="1500" dirty="0"/>
              <a:t> </a:t>
            </a:r>
            <a:r>
              <a:rPr lang="en-US" sz="1500" dirty="0" err="1"/>
              <a:t>calculos</a:t>
            </a:r>
            <a:r>
              <a:rPr lang="en-US" sz="1500" dirty="0"/>
              <a:t> de area para </a:t>
            </a:r>
            <a:r>
              <a:rPr lang="en-US" sz="1500" dirty="0" err="1"/>
              <a:t>los</a:t>
            </a:r>
            <a:r>
              <a:rPr lang="en-US" sz="1500" dirty="0"/>
              <a:t> </a:t>
            </a:r>
            <a:r>
              <a:rPr lang="en-US" sz="1500" dirty="0" err="1"/>
              <a:t>glaciares</a:t>
            </a: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Se </a:t>
            </a:r>
            <a:r>
              <a:rPr lang="en-US" sz="1500" dirty="0" err="1"/>
              <a:t>considera</a:t>
            </a:r>
            <a:r>
              <a:rPr lang="en-US" sz="1500" dirty="0"/>
              <a:t> </a:t>
            </a:r>
            <a:r>
              <a:rPr lang="en-US" sz="1500" dirty="0" err="1"/>
              <a:t>hacer</a:t>
            </a:r>
            <a:r>
              <a:rPr lang="en-US" sz="1500" dirty="0"/>
              <a:t> </a:t>
            </a:r>
            <a:r>
              <a:rPr lang="en-US" sz="1500" dirty="0" err="1"/>
              <a:t>uso</a:t>
            </a:r>
            <a:r>
              <a:rPr lang="en-US" sz="1500" dirty="0"/>
              <a:t> de </a:t>
            </a:r>
            <a:r>
              <a:rPr lang="en-US" sz="1500" dirty="0" err="1"/>
              <a:t>imagenes</a:t>
            </a:r>
            <a:r>
              <a:rPr lang="en-US" sz="1500" dirty="0"/>
              <a:t> de relieve para </a:t>
            </a:r>
            <a:r>
              <a:rPr lang="en-US" sz="1500" dirty="0" err="1"/>
              <a:t>estimar</a:t>
            </a:r>
            <a:r>
              <a:rPr lang="en-US" sz="1500" dirty="0"/>
              <a:t> </a:t>
            </a:r>
            <a:r>
              <a:rPr lang="en-US" sz="1500" dirty="0" err="1"/>
              <a:t>el</a:t>
            </a:r>
            <a:r>
              <a:rPr lang="en-US" sz="1500" dirty="0"/>
              <a:t> </a:t>
            </a:r>
            <a:r>
              <a:rPr lang="en-US" sz="1500" dirty="0" err="1"/>
              <a:t>volumen</a:t>
            </a:r>
            <a:r>
              <a:rPr lang="en-US" sz="1500" dirty="0"/>
              <a:t> de </a:t>
            </a:r>
            <a:r>
              <a:rPr lang="en-US" sz="1500" dirty="0" err="1"/>
              <a:t>los</a:t>
            </a:r>
            <a:r>
              <a:rPr lang="en-US" sz="1500" dirty="0"/>
              <a:t> </a:t>
            </a:r>
            <a:r>
              <a:rPr lang="en-US" sz="1500" dirty="0" err="1"/>
              <a:t>glaciares</a:t>
            </a: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11" name="Picture 10" descr="Fondo abstracto de datos">
            <a:extLst>
              <a:ext uri="{FF2B5EF4-FFF2-40B4-BE49-F238E27FC236}">
                <a16:creationId xmlns:a16="http://schemas.microsoft.com/office/drawing/2014/main" id="{5826CDC7-61E7-E7D1-5882-CF7E3C056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56" r="2592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1016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78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DDDAF9-F5F1-4C1D-6B44-0A744AB5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Resultados preliminares </a:t>
            </a:r>
          </a:p>
        </p:txBody>
      </p:sp>
      <p:sp>
        <p:nvSpPr>
          <p:cNvPr id="87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2CD0E4F-C0BD-4D1E-BB13-02E49B1E9338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Este </a:t>
            </a:r>
            <a:r>
              <a:rPr lang="en-US" sz="2200" dirty="0" err="1"/>
              <a:t>resultado</a:t>
            </a:r>
            <a:r>
              <a:rPr lang="en-US" sz="2200" dirty="0"/>
              <a:t> es </a:t>
            </a:r>
            <a:r>
              <a:rPr lang="en-US" sz="2200" dirty="0" err="1"/>
              <a:t>solamente</a:t>
            </a:r>
            <a:r>
              <a:rPr lang="en-US" sz="2200" dirty="0"/>
              <a:t> del </a:t>
            </a:r>
            <a:r>
              <a:rPr lang="en-US" sz="2200" dirty="0" err="1"/>
              <a:t>año</a:t>
            </a:r>
            <a:r>
              <a:rPr lang="en-US" sz="2200" dirty="0"/>
              <a:t> 2018, </a:t>
            </a:r>
            <a:r>
              <a:rPr lang="en-US" sz="2200" dirty="0" err="1"/>
              <a:t>pudimos</a:t>
            </a:r>
            <a:r>
              <a:rPr lang="en-US" sz="2200" dirty="0"/>
              <a:t> </a:t>
            </a:r>
            <a:r>
              <a:rPr lang="en-US" sz="2200" dirty="0" err="1"/>
              <a:t>determinar</a:t>
            </a:r>
            <a:r>
              <a:rPr lang="en-US" sz="2200" dirty="0"/>
              <a:t> </a:t>
            </a:r>
            <a:r>
              <a:rPr lang="en-US" sz="2200" dirty="0" err="1"/>
              <a:t>área</a:t>
            </a:r>
            <a:r>
              <a:rPr lang="en-US" sz="2200" dirty="0"/>
              <a:t> de </a:t>
            </a:r>
            <a:r>
              <a:rPr lang="en-US" sz="2200" dirty="0" err="1"/>
              <a:t>glaciar</a:t>
            </a:r>
            <a:r>
              <a:rPr lang="en-US" sz="2200" dirty="0"/>
              <a:t>, </a:t>
            </a:r>
            <a:r>
              <a:rPr lang="en-US" sz="2200" dirty="0" err="1"/>
              <a:t>mediante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clasificacion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ee.Clusterer.wekaKMeans</a:t>
            </a:r>
            <a:r>
              <a:rPr lang="en-US" sz="2200" dirty="0"/>
              <a:t>(), con </a:t>
            </a:r>
            <a:r>
              <a:rPr lang="en-US" sz="2200" dirty="0" err="1"/>
              <a:t>ello</a:t>
            </a:r>
            <a:r>
              <a:rPr lang="en-US" sz="2200" dirty="0"/>
              <a:t> </a:t>
            </a:r>
            <a:r>
              <a:rPr lang="en-US" sz="2200" dirty="0" err="1"/>
              <a:t>fue</a:t>
            </a:r>
            <a:r>
              <a:rPr lang="en-US" sz="2200" dirty="0"/>
              <a:t> possible </a:t>
            </a:r>
            <a:r>
              <a:rPr lang="en-US" sz="2200" dirty="0" err="1"/>
              <a:t>realizar</a:t>
            </a:r>
            <a:r>
              <a:rPr lang="en-US" sz="2200" dirty="0"/>
              <a:t> un </a:t>
            </a:r>
            <a:r>
              <a:rPr lang="en-US" sz="2200" dirty="0" err="1"/>
              <a:t>calculo</a:t>
            </a:r>
            <a:r>
              <a:rPr lang="en-US" sz="2200" dirty="0"/>
              <a:t> de area </a:t>
            </a:r>
            <a:r>
              <a:rPr lang="en-US" sz="2200" dirty="0" err="1"/>
              <a:t>en</a:t>
            </a:r>
            <a:r>
              <a:rPr lang="en-US" sz="2200" dirty="0"/>
              <a:t> km^2</a:t>
            </a:r>
          </a:p>
        </p:txBody>
      </p:sp>
      <p:pic>
        <p:nvPicPr>
          <p:cNvPr id="31" name="Imagen 30" descr="Un dibujo de un árbol&#10;&#10;Descripción generada automáticamente con confianza baja">
            <a:extLst>
              <a:ext uri="{FF2B5EF4-FFF2-40B4-BE49-F238E27FC236}">
                <a16:creationId xmlns:a16="http://schemas.microsoft.com/office/drawing/2014/main" id="{897D5618-C587-D8F8-B8D0-B02AA8A220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" t="2206" r="1"/>
          <a:stretch/>
        </p:blipFill>
        <p:spPr>
          <a:xfrm>
            <a:off x="1458410" y="2569464"/>
            <a:ext cx="3620428" cy="3678935"/>
          </a:xfrm>
          <a:prstGeom prst="rect">
            <a:avLst/>
          </a:prstGeom>
        </p:spPr>
      </p:pic>
      <p:pic>
        <p:nvPicPr>
          <p:cNvPr id="20" name="Imagen 19" descr="Un dibujo de un árbol&#10;&#10;Descripción generada automáticamente con confianza media">
            <a:extLst>
              <a:ext uri="{FF2B5EF4-FFF2-40B4-BE49-F238E27FC236}">
                <a16:creationId xmlns:a16="http://schemas.microsoft.com/office/drawing/2014/main" id="{EF83824C-B6C6-3C30-92B2-4C8070B4A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282" y="2569464"/>
            <a:ext cx="3660540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B9941B-D8C8-2793-8770-F15BC898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20" y="608743"/>
            <a:ext cx="4620584" cy="12547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 err="1"/>
              <a:t>Planificación</a:t>
            </a:r>
            <a:r>
              <a:rPr lang="en-US" dirty="0"/>
              <a:t> del </a:t>
            </a:r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pendiente</a:t>
            </a:r>
            <a:endParaRPr lang="en-US" dirty="0"/>
          </a:p>
        </p:txBody>
      </p:sp>
      <p:pic>
        <p:nvPicPr>
          <p:cNvPr id="23" name="Picture 12" descr="Icebergs rompiéndose">
            <a:extLst>
              <a:ext uri="{FF2B5EF4-FFF2-40B4-BE49-F238E27FC236}">
                <a16:creationId xmlns:a16="http://schemas.microsoft.com/office/drawing/2014/main" id="{A573F3F8-8E19-9AE2-CD93-3446389C7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43" r="-1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graphicFrame>
        <p:nvGraphicFramePr>
          <p:cNvPr id="38" name="CuadroTexto 3">
            <a:extLst>
              <a:ext uri="{FF2B5EF4-FFF2-40B4-BE49-F238E27FC236}">
                <a16:creationId xmlns:a16="http://schemas.microsoft.com/office/drawing/2014/main" id="{598DDB40-1E35-FC36-1D77-082A4BA0F4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8585148"/>
              </p:ext>
            </p:extLst>
          </p:nvPr>
        </p:nvGraphicFramePr>
        <p:xfrm>
          <a:off x="481053" y="2472268"/>
          <a:ext cx="4779951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821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335</Words>
  <Application>Microsoft Office PowerPoint</Application>
  <PresentationFormat>Panorámica</PresentationFormat>
  <Paragraphs>27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Lato</vt:lpstr>
      <vt:lpstr>Tema de Office</vt:lpstr>
      <vt:lpstr>   Trabajo Final Entrega 1</vt:lpstr>
      <vt:lpstr>Introducción y Descripción del Problema</vt:lpstr>
      <vt:lpstr>Identificación y Descripción de Datos a utilizar</vt:lpstr>
      <vt:lpstr>Procesamiento de Datos Geoespaciales</vt:lpstr>
      <vt:lpstr>Resultados preliminares </vt:lpstr>
      <vt:lpstr>Planificación del trabajo pendiente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Nicolás San Martín Hinojosa</dc:creator>
  <cp:lastModifiedBy>Nicolás San Martín Hinojosa</cp:lastModifiedBy>
  <cp:revision>1</cp:revision>
  <dcterms:created xsi:type="dcterms:W3CDTF">2024-06-08T00:06:20Z</dcterms:created>
  <dcterms:modified xsi:type="dcterms:W3CDTF">2024-06-08T02:04:33Z</dcterms:modified>
</cp:coreProperties>
</file>