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2"/>
  </p:notesMasterIdLst>
  <p:sldIdLst>
    <p:sldId id="256" r:id="rId5"/>
    <p:sldId id="257" r:id="rId6"/>
    <p:sldId id="258" r:id="rId7"/>
    <p:sldId id="259" r:id="rId8"/>
    <p:sldId id="260" r:id="rId9"/>
    <p:sldId id="261" r:id="rId10"/>
    <p:sldId id="262" r:id="rId11"/>
    <p:sldId id="263" r:id="rId12"/>
    <p:sldId id="269" r:id="rId13"/>
    <p:sldId id="270" r:id="rId14"/>
    <p:sldId id="272" r:id="rId15"/>
    <p:sldId id="273" r:id="rId16"/>
    <p:sldId id="264" r:id="rId17"/>
    <p:sldId id="265" r:id="rId18"/>
    <p:sldId id="266" r:id="rId19"/>
    <p:sldId id="267" r:id="rId20"/>
    <p:sldId id="268" r:id="rId21"/>
  </p:sldIdLst>
  <p:sldSz cx="12192000" cy="6858000"/>
  <p:notesSz cx="6858000" cy="9144000"/>
  <p:embeddedFontLst>
    <p:embeddedFont>
      <p:font typeface="Century Gothic" panose="020B0502020202020204" pitchFamily="34" charset="0"/>
      <p:regular r:id="rId23"/>
      <p:bold r:id="rId24"/>
      <p:italic r:id="rId25"/>
      <p:boldItalic r:id="rId26"/>
    </p:embeddedFont>
  </p:embeddedFontLst>
  <p:custDataLst>
    <p:tags r:id="rId27"/>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8"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84" y="10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4.fntdata"/><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3.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2.fntdata"/><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1.fntdata"/><Relationship Id="rId28" Type="http://customschemas.google.com/relationships/presentationmetadata" Target="meta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gs" Target="tags/tag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3.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Benjamin Abbott</a:t>
            </a:r>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1405C-E815-C537-5EED-1CEFAD61A1BF}"/>
              </a:ext>
            </a:extLst>
          </p:cNvPr>
          <p:cNvSpPr>
            <a:spLocks noGrp="1"/>
          </p:cNvSpPr>
          <p:nvPr>
            <p:ph type="title"/>
          </p:nvPr>
        </p:nvSpPr>
        <p:spPr/>
        <p:txBody>
          <a:bodyPr/>
          <a:lstStyle/>
          <a:p>
            <a:r>
              <a:rPr lang="en-US" dirty="0"/>
              <a:t>Reset Size to Zero Unit Test</a:t>
            </a:r>
          </a:p>
        </p:txBody>
      </p:sp>
      <p:sp>
        <p:nvSpPr>
          <p:cNvPr id="3" name="Text Placeholder 2">
            <a:extLst>
              <a:ext uri="{FF2B5EF4-FFF2-40B4-BE49-F238E27FC236}">
                <a16:creationId xmlns:a16="http://schemas.microsoft.com/office/drawing/2014/main" id="{6C21B8A2-6104-7793-7708-FF294D89DBCF}"/>
              </a:ext>
            </a:extLst>
          </p:cNvPr>
          <p:cNvSpPr>
            <a:spLocks noGrp="1"/>
          </p:cNvSpPr>
          <p:nvPr>
            <p:ph type="body" idx="1"/>
          </p:nvPr>
        </p:nvSpPr>
        <p:spPr>
          <a:xfrm>
            <a:off x="6737684" y="2194560"/>
            <a:ext cx="4768516" cy="4024125"/>
          </a:xfrm>
        </p:spPr>
        <p:txBody>
          <a:bodyPr/>
          <a:lstStyle/>
          <a:p>
            <a:endParaRPr lang="en-US" dirty="0"/>
          </a:p>
          <a:p>
            <a:pPr marL="114300" indent="0">
              <a:buNone/>
            </a:pPr>
            <a:r>
              <a:rPr lang="en-US" dirty="0"/>
              <a:t>This is a positive unit test that uses assertions to verify that the vector is empty when resizing to zero.</a:t>
            </a:r>
          </a:p>
          <a:p>
            <a:pPr marL="114300" indent="0">
              <a:buNone/>
            </a:pPr>
            <a:endParaRPr lang="en-US" dirty="0"/>
          </a:p>
          <a:p>
            <a:pPr marL="114300" indent="0">
              <a:buNone/>
            </a:pPr>
            <a:r>
              <a:rPr lang="en-US" dirty="0"/>
              <a:t>Resizing a vector to zero can be very useful. Don’t use this if you are trying to delete elements. Instead use clear() or erase().</a:t>
            </a:r>
          </a:p>
        </p:txBody>
      </p:sp>
      <p:pic>
        <p:nvPicPr>
          <p:cNvPr id="5" name="Picture 4">
            <a:extLst>
              <a:ext uri="{FF2B5EF4-FFF2-40B4-BE49-F238E27FC236}">
                <a16:creationId xmlns:a16="http://schemas.microsoft.com/office/drawing/2014/main" id="{ACE98040-206F-4FAB-CC81-BF81663285B3}"/>
              </a:ext>
            </a:extLst>
          </p:cNvPr>
          <p:cNvPicPr>
            <a:picLocks noChangeAspect="1"/>
          </p:cNvPicPr>
          <p:nvPr/>
        </p:nvPicPr>
        <p:blipFill>
          <a:blip r:embed="rId2"/>
          <a:srcRect/>
          <a:stretch/>
        </p:blipFill>
        <p:spPr>
          <a:xfrm>
            <a:off x="685800" y="2719383"/>
            <a:ext cx="5806930" cy="2576370"/>
          </a:xfrm>
          <a:prstGeom prst="rect">
            <a:avLst/>
          </a:prstGeom>
        </p:spPr>
      </p:pic>
    </p:spTree>
    <p:extLst>
      <p:ext uri="{BB962C8B-B14F-4D97-AF65-F5344CB8AC3E}">
        <p14:creationId xmlns:p14="http://schemas.microsoft.com/office/powerpoint/2010/main" val="3826448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1405C-E815-C537-5EED-1CEFAD61A1BF}"/>
              </a:ext>
            </a:extLst>
          </p:cNvPr>
          <p:cNvSpPr>
            <a:spLocks noGrp="1"/>
          </p:cNvSpPr>
          <p:nvPr>
            <p:ph type="title"/>
          </p:nvPr>
        </p:nvSpPr>
        <p:spPr/>
        <p:txBody>
          <a:bodyPr/>
          <a:lstStyle/>
          <a:p>
            <a:r>
              <a:rPr lang="en-US" dirty="0"/>
              <a:t>Out of Range Unit Test</a:t>
            </a:r>
          </a:p>
        </p:txBody>
      </p:sp>
      <p:sp>
        <p:nvSpPr>
          <p:cNvPr id="3" name="Text Placeholder 2">
            <a:extLst>
              <a:ext uri="{FF2B5EF4-FFF2-40B4-BE49-F238E27FC236}">
                <a16:creationId xmlns:a16="http://schemas.microsoft.com/office/drawing/2014/main" id="{6C21B8A2-6104-7793-7708-FF294D89DBCF}"/>
              </a:ext>
            </a:extLst>
          </p:cNvPr>
          <p:cNvSpPr>
            <a:spLocks noGrp="1"/>
          </p:cNvSpPr>
          <p:nvPr>
            <p:ph type="body" idx="1"/>
          </p:nvPr>
        </p:nvSpPr>
        <p:spPr>
          <a:xfrm>
            <a:off x="6737684" y="2194560"/>
            <a:ext cx="4768516" cy="4024125"/>
          </a:xfrm>
        </p:spPr>
        <p:txBody>
          <a:bodyPr/>
          <a:lstStyle/>
          <a:p>
            <a:endParaRPr lang="en-US" dirty="0"/>
          </a:p>
          <a:p>
            <a:pPr marL="114300" indent="0">
              <a:buNone/>
            </a:pPr>
            <a:r>
              <a:rPr lang="en-US" dirty="0"/>
              <a:t>This is a negative unit test that verifies that an out of range exception is thrown when calling at() for an element out of bounds.</a:t>
            </a:r>
          </a:p>
          <a:p>
            <a:pPr marL="114300" indent="0">
              <a:buNone/>
            </a:pPr>
            <a:r>
              <a:rPr lang="en-US" dirty="0"/>
              <a:t>It might be useful to test the out of range with other functions as well, such as swap() or </a:t>
            </a:r>
            <a:r>
              <a:rPr lang="en-US" dirty="0" err="1"/>
              <a:t>push_back</a:t>
            </a:r>
            <a:r>
              <a:rPr lang="en-US" dirty="0"/>
              <a:t>().</a:t>
            </a:r>
          </a:p>
          <a:p>
            <a:pPr marL="114300" indent="0">
              <a:buNone/>
            </a:pPr>
            <a:endParaRPr lang="en-US" dirty="0"/>
          </a:p>
        </p:txBody>
      </p:sp>
      <p:pic>
        <p:nvPicPr>
          <p:cNvPr id="5" name="Picture 4">
            <a:extLst>
              <a:ext uri="{FF2B5EF4-FFF2-40B4-BE49-F238E27FC236}">
                <a16:creationId xmlns:a16="http://schemas.microsoft.com/office/drawing/2014/main" id="{ACE98040-206F-4FAB-CC81-BF81663285B3}"/>
              </a:ext>
            </a:extLst>
          </p:cNvPr>
          <p:cNvPicPr>
            <a:picLocks noChangeAspect="1"/>
          </p:cNvPicPr>
          <p:nvPr/>
        </p:nvPicPr>
        <p:blipFill>
          <a:blip r:embed="rId2"/>
          <a:srcRect/>
          <a:stretch/>
        </p:blipFill>
        <p:spPr>
          <a:xfrm>
            <a:off x="685800" y="3042496"/>
            <a:ext cx="5806930" cy="1930144"/>
          </a:xfrm>
          <a:prstGeom prst="rect">
            <a:avLst/>
          </a:prstGeom>
        </p:spPr>
      </p:pic>
    </p:spTree>
    <p:extLst>
      <p:ext uri="{BB962C8B-B14F-4D97-AF65-F5344CB8AC3E}">
        <p14:creationId xmlns:p14="http://schemas.microsoft.com/office/powerpoint/2010/main" val="42133315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1405C-E815-C537-5EED-1CEFAD61A1BF}"/>
              </a:ext>
            </a:extLst>
          </p:cNvPr>
          <p:cNvSpPr>
            <a:spLocks noGrp="1"/>
          </p:cNvSpPr>
          <p:nvPr>
            <p:ph type="title"/>
          </p:nvPr>
        </p:nvSpPr>
        <p:spPr/>
        <p:txBody>
          <a:bodyPr/>
          <a:lstStyle/>
          <a:p>
            <a:r>
              <a:rPr lang="en-US" dirty="0"/>
              <a:t>Length Unit Test</a:t>
            </a:r>
          </a:p>
        </p:txBody>
      </p:sp>
      <p:sp>
        <p:nvSpPr>
          <p:cNvPr id="3" name="Text Placeholder 2">
            <a:extLst>
              <a:ext uri="{FF2B5EF4-FFF2-40B4-BE49-F238E27FC236}">
                <a16:creationId xmlns:a16="http://schemas.microsoft.com/office/drawing/2014/main" id="{6C21B8A2-6104-7793-7708-FF294D89DBCF}"/>
              </a:ext>
            </a:extLst>
          </p:cNvPr>
          <p:cNvSpPr>
            <a:spLocks noGrp="1"/>
          </p:cNvSpPr>
          <p:nvPr>
            <p:ph type="body" idx="1"/>
          </p:nvPr>
        </p:nvSpPr>
        <p:spPr>
          <a:xfrm>
            <a:off x="6737684" y="2194560"/>
            <a:ext cx="4768516" cy="4024125"/>
          </a:xfrm>
        </p:spPr>
        <p:txBody>
          <a:bodyPr/>
          <a:lstStyle/>
          <a:p>
            <a:endParaRPr lang="en-US" dirty="0"/>
          </a:p>
          <a:p>
            <a:pPr marL="114300" indent="0">
              <a:buNone/>
            </a:pPr>
            <a:r>
              <a:rPr lang="en-US" dirty="0"/>
              <a:t>This is a negative unit test that verifies that length exception is thrown when a vector is resized over the allowed max size.</a:t>
            </a:r>
          </a:p>
          <a:p>
            <a:pPr marL="114300" indent="0">
              <a:buNone/>
            </a:pPr>
            <a:r>
              <a:rPr lang="en-US" dirty="0"/>
              <a:t>It is important to know your boundaries with different classes. Be sure to test other containers if using them. </a:t>
            </a:r>
          </a:p>
          <a:p>
            <a:pPr marL="114300" indent="0">
              <a:buNone/>
            </a:pPr>
            <a:endParaRPr lang="en-US" dirty="0"/>
          </a:p>
        </p:txBody>
      </p:sp>
      <p:pic>
        <p:nvPicPr>
          <p:cNvPr id="5" name="Picture 4">
            <a:extLst>
              <a:ext uri="{FF2B5EF4-FFF2-40B4-BE49-F238E27FC236}">
                <a16:creationId xmlns:a16="http://schemas.microsoft.com/office/drawing/2014/main" id="{ACE98040-206F-4FAB-CC81-BF81663285B3}"/>
              </a:ext>
            </a:extLst>
          </p:cNvPr>
          <p:cNvPicPr>
            <a:picLocks noChangeAspect="1"/>
          </p:cNvPicPr>
          <p:nvPr/>
        </p:nvPicPr>
        <p:blipFill>
          <a:blip r:embed="rId2"/>
          <a:srcRect/>
          <a:stretch/>
        </p:blipFill>
        <p:spPr>
          <a:xfrm>
            <a:off x="685800" y="3164994"/>
            <a:ext cx="5806930" cy="1685148"/>
          </a:xfrm>
          <a:prstGeom prst="rect">
            <a:avLst/>
          </a:prstGeom>
        </p:spPr>
      </p:pic>
    </p:spTree>
    <p:extLst>
      <p:ext uri="{BB962C8B-B14F-4D97-AF65-F5344CB8AC3E}">
        <p14:creationId xmlns:p14="http://schemas.microsoft.com/office/powerpoint/2010/main" val="4194542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1" indent="-228600" algn="l" rtl="0">
              <a:lnSpc>
                <a:spcPct val="90000"/>
              </a:lnSpc>
              <a:spcBef>
                <a:spcPts val="0"/>
              </a:spcBef>
              <a:spcAft>
                <a:spcPts val="0"/>
              </a:spcAft>
              <a:buClr>
                <a:schemeClr val="lt1"/>
              </a:buClr>
              <a:buSzPts val="2000"/>
              <a:buChar char="•"/>
            </a:pPr>
            <a:r>
              <a:rPr lang="en-US" sz="2400" dirty="0"/>
              <a:t>The </a:t>
            </a:r>
            <a:r>
              <a:rPr lang="en-US" sz="2400" dirty="0" err="1"/>
              <a:t>DevSecOps</a:t>
            </a:r>
            <a:r>
              <a:rPr lang="en-US" sz="2400" dirty="0"/>
              <a:t> pipeline is a way to look at the software development lifecycle with the  incorporation and prioritization of proper security techniques and protocols. </a:t>
            </a:r>
          </a:p>
          <a:p>
            <a:pPr marL="457200" lvl="1" indent="0" algn="l" rtl="0">
              <a:lnSpc>
                <a:spcPct val="90000"/>
              </a:lnSpc>
              <a:spcBef>
                <a:spcPts val="0"/>
              </a:spcBef>
              <a:spcAft>
                <a:spcPts val="0"/>
              </a:spcAft>
              <a:buClr>
                <a:schemeClr val="lt1"/>
              </a:buClr>
              <a:buSzPts val="2000"/>
              <a:buNone/>
            </a:pPr>
            <a:endParaRPr sz="2400" dirty="0"/>
          </a:p>
          <a:p>
            <a:pPr marL="685800" lvl="1" indent="-228600" algn="l" rtl="0">
              <a:lnSpc>
                <a:spcPct val="90000"/>
              </a:lnSpc>
              <a:spcBef>
                <a:spcPts val="500"/>
              </a:spcBef>
              <a:spcAft>
                <a:spcPts val="0"/>
              </a:spcAft>
              <a:buClr>
                <a:schemeClr val="lt1"/>
              </a:buClr>
              <a:buSzPts val="2000"/>
              <a:buChar char="•"/>
            </a:pPr>
            <a:r>
              <a:rPr lang="en-US" sz="2400" dirty="0"/>
              <a:t>External tools are used throughout the </a:t>
            </a:r>
            <a:r>
              <a:rPr lang="en-US" sz="2400" dirty="0" err="1"/>
              <a:t>DevSecOps</a:t>
            </a:r>
            <a:r>
              <a:rPr lang="en-US" sz="2400" dirty="0"/>
              <a:t> pipeline to complete tasks such as scanning for vulnerabilities, running analytics, monitoring and detecting events and intrusions, automated response services, and for many other critical needs.</a:t>
            </a:r>
            <a:endParaRPr sz="2400"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000"/>
              <a:buNone/>
            </a:pPr>
            <a:r>
              <a:rPr lang="en-US" sz="2400" dirty="0"/>
              <a:t>There are many benefits to following the </a:t>
            </a:r>
            <a:r>
              <a:rPr lang="en-US" sz="2400" dirty="0" err="1"/>
              <a:t>DevSecOps</a:t>
            </a:r>
            <a:r>
              <a:rPr lang="en-US" sz="2400" dirty="0"/>
              <a:t> pipeline and developing with security in mind. It will not only help both developers save time and companies save money, but it will also aid in producing more secure code. </a:t>
            </a:r>
          </a:p>
          <a:p>
            <a:pPr marL="228600" lvl="0" indent="-228600" algn="l" rtl="0">
              <a:lnSpc>
                <a:spcPct val="90000"/>
              </a:lnSpc>
              <a:spcBef>
                <a:spcPts val="0"/>
              </a:spcBef>
              <a:spcAft>
                <a:spcPts val="0"/>
              </a:spcAft>
              <a:buClr>
                <a:schemeClr val="lt1"/>
              </a:buClr>
              <a:buSzPts val="2000"/>
              <a:buChar char="•"/>
            </a:pPr>
            <a:endParaRPr lang="en-US" sz="2400" dirty="0"/>
          </a:p>
          <a:p>
            <a:pPr marL="914400" lvl="2" indent="0">
              <a:lnSpc>
                <a:spcPct val="150000"/>
              </a:lnSpc>
              <a:spcBef>
                <a:spcPts val="0"/>
              </a:spcBef>
              <a:buSzPts val="2000"/>
              <a:buNone/>
            </a:pPr>
            <a:r>
              <a:rPr lang="en-US" sz="2000" dirty="0"/>
              <a:t>Benefits include:</a:t>
            </a:r>
          </a:p>
          <a:p>
            <a:pPr marL="1257300" lvl="2">
              <a:lnSpc>
                <a:spcPct val="150000"/>
              </a:lnSpc>
              <a:spcBef>
                <a:spcPts val="0"/>
              </a:spcBef>
              <a:buSzPts val="2000"/>
            </a:pPr>
            <a:r>
              <a:rPr lang="en-US" sz="2000" dirty="0"/>
              <a:t>Saving time and money (in the long run)</a:t>
            </a:r>
          </a:p>
          <a:p>
            <a:pPr marL="1257300" lvl="2">
              <a:lnSpc>
                <a:spcPct val="150000"/>
              </a:lnSpc>
              <a:spcBef>
                <a:spcPts val="0"/>
              </a:spcBef>
              <a:buSzPts val="2000"/>
            </a:pPr>
            <a:r>
              <a:rPr lang="en-US" sz="2000" dirty="0"/>
              <a:t>Produce more secure code</a:t>
            </a:r>
          </a:p>
          <a:p>
            <a:pPr marL="1257300" lvl="2">
              <a:lnSpc>
                <a:spcPct val="150000"/>
              </a:lnSpc>
              <a:spcBef>
                <a:spcPts val="0"/>
              </a:spcBef>
              <a:buSzPts val="2000"/>
            </a:pPr>
            <a:r>
              <a:rPr lang="en-US" sz="2000" dirty="0"/>
              <a:t>Testers have more time for critical tests on features and finding vulnerabilities</a:t>
            </a:r>
          </a:p>
          <a:p>
            <a:pPr marL="1257300" lvl="2">
              <a:spcBef>
                <a:spcPts val="0"/>
              </a:spcBef>
              <a:buSzPts val="2000"/>
            </a:pPr>
            <a:endParaRPr lang="en-US" sz="2000" dirty="0"/>
          </a:p>
          <a:p>
            <a:pPr marL="1257300" lvl="2">
              <a:spcBef>
                <a:spcPts val="0"/>
              </a:spcBef>
              <a:buSzPts val="2000"/>
            </a:pPr>
            <a:endParaRPr sz="2000"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143000" lvl="2" indent="-228600" algn="l" rtl="0">
              <a:lnSpc>
                <a:spcPct val="150000"/>
              </a:lnSpc>
              <a:spcBef>
                <a:spcPts val="0"/>
              </a:spcBef>
              <a:spcAft>
                <a:spcPts val="0"/>
              </a:spcAft>
              <a:buClr>
                <a:schemeClr val="lt1"/>
              </a:buClr>
              <a:buSzPts val="1800"/>
              <a:buChar char="•"/>
            </a:pPr>
            <a:r>
              <a:rPr lang="en-US" sz="2400" dirty="0"/>
              <a:t>Create standards for future development.</a:t>
            </a:r>
          </a:p>
          <a:p>
            <a:pPr marL="1143000" lvl="2" indent="-228600" algn="l" rtl="0">
              <a:lnSpc>
                <a:spcPct val="150000"/>
              </a:lnSpc>
              <a:spcBef>
                <a:spcPts val="0"/>
              </a:spcBef>
              <a:spcAft>
                <a:spcPts val="0"/>
              </a:spcAft>
              <a:buClr>
                <a:schemeClr val="lt1"/>
              </a:buClr>
              <a:buSzPts val="1800"/>
              <a:buChar char="•"/>
            </a:pPr>
            <a:r>
              <a:rPr lang="en-US" sz="2400" dirty="0"/>
              <a:t>Develop with </a:t>
            </a:r>
            <a:r>
              <a:rPr lang="en-US" sz="2400" dirty="0" err="1"/>
              <a:t>DevSecOps</a:t>
            </a:r>
            <a:r>
              <a:rPr lang="en-US" sz="2400" dirty="0"/>
              <a:t> pipeline. </a:t>
            </a:r>
          </a:p>
          <a:p>
            <a:pPr marL="1143000" lvl="2" indent="-228600" algn="l" rtl="0">
              <a:lnSpc>
                <a:spcPct val="150000"/>
              </a:lnSpc>
              <a:spcBef>
                <a:spcPts val="0"/>
              </a:spcBef>
              <a:spcAft>
                <a:spcPts val="0"/>
              </a:spcAft>
              <a:buClr>
                <a:schemeClr val="lt1"/>
              </a:buClr>
              <a:buSzPts val="1800"/>
              <a:buChar char="•"/>
            </a:pPr>
            <a:r>
              <a:rPr lang="en-US" sz="2400" dirty="0"/>
              <a:t>Use encryption for all data in flight, at rest, and in use.</a:t>
            </a:r>
          </a:p>
          <a:p>
            <a:pPr marL="1143000" lvl="2" indent="-228600" algn="l" rtl="0">
              <a:lnSpc>
                <a:spcPct val="150000"/>
              </a:lnSpc>
              <a:spcBef>
                <a:spcPts val="0"/>
              </a:spcBef>
              <a:spcAft>
                <a:spcPts val="0"/>
              </a:spcAft>
              <a:buClr>
                <a:schemeClr val="lt1"/>
              </a:buClr>
              <a:buSzPts val="1800"/>
              <a:buChar char="•"/>
            </a:pPr>
            <a:r>
              <a:rPr lang="en-US" sz="2400" dirty="0"/>
              <a:t>Use the Triple-A framework strategy</a:t>
            </a:r>
          </a:p>
          <a:p>
            <a:pPr marL="1143000" lvl="2" indent="-228600" algn="l" rtl="0">
              <a:lnSpc>
                <a:spcPct val="150000"/>
              </a:lnSpc>
              <a:spcBef>
                <a:spcPts val="0"/>
              </a:spcBef>
              <a:spcAft>
                <a:spcPts val="0"/>
              </a:spcAft>
              <a:buClr>
                <a:schemeClr val="lt1"/>
              </a:buClr>
              <a:buSzPts val="1800"/>
              <a:buChar char="•"/>
            </a:pPr>
            <a:r>
              <a:rPr lang="en-US" sz="2400" dirty="0"/>
              <a:t>Use unit testing</a:t>
            </a:r>
          </a:p>
          <a:p>
            <a:pPr marL="1143000" lvl="2" indent="-228600" algn="l" rtl="0">
              <a:lnSpc>
                <a:spcPct val="150000"/>
              </a:lnSpc>
              <a:spcBef>
                <a:spcPts val="0"/>
              </a:spcBef>
              <a:spcAft>
                <a:spcPts val="0"/>
              </a:spcAft>
              <a:buClr>
                <a:schemeClr val="lt1"/>
              </a:buClr>
              <a:buSzPts val="1800"/>
              <a:buChar char="•"/>
            </a:pPr>
            <a:r>
              <a:rPr lang="en-US" sz="2400" dirty="0"/>
              <a:t>Use external tools</a:t>
            </a:r>
            <a:endParaRPr sz="2400" dirty="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sz="2400" dirty="0"/>
              <a:t>While it is true that there is no such thing as 100% secure code. It is vital to ensure that you have developed the most secure code that you can. Implementing Defense in Depth and using the </a:t>
            </a:r>
            <a:r>
              <a:rPr lang="en-US" sz="2400" dirty="0" err="1"/>
              <a:t>DevSecOps</a:t>
            </a:r>
            <a:r>
              <a:rPr lang="en-US" sz="2400" dirty="0"/>
              <a:t> pipeline along with adopting the standards and tools discussed today  during development, will not only improve the security of the systems that will be developed, but it will also lead to consistency and ensure that only the highest quality of software is produced at Green Pace. </a:t>
            </a:r>
            <a:endParaRPr sz="2400"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685800" y="1812758"/>
            <a:ext cx="10820400" cy="4405927"/>
          </a:xfrm>
          <a:prstGeom prst="rect">
            <a:avLst/>
          </a:prstGeom>
          <a:noFill/>
          <a:ln>
            <a:noFill/>
          </a:ln>
        </p:spPr>
        <p:txBody>
          <a:bodyPr spcFirstLastPara="1" wrap="square" lIns="91425" tIns="45700" rIns="91425" bIns="45700" anchor="t" anchorCtr="0">
            <a:normAutofit/>
          </a:bodyPr>
          <a:lstStyle/>
          <a:p>
            <a:pPr marL="685800" lvl="0" indent="0" algn="l" rtl="0">
              <a:lnSpc>
                <a:spcPct val="90000"/>
              </a:lnSpc>
              <a:spcBef>
                <a:spcPts val="0"/>
              </a:spcBef>
              <a:spcAft>
                <a:spcPts val="0"/>
              </a:spcAft>
              <a:buSzPts val="1800"/>
              <a:buNone/>
            </a:pPr>
            <a:r>
              <a:rPr lang="en-US" dirty="0"/>
              <a:t>This security policy will be used to provide consistent approaches and methodologies to implement secure principles to the software development and provide levels of security to Green Pace.</a:t>
            </a:r>
            <a:endParaRPr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3160643" y="2839411"/>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graphicFrame>
        <p:nvGraphicFramePr>
          <p:cNvPr id="161" name="Google Shape;161;p4" descr="Alt text required"/>
          <p:cNvGraphicFramePr/>
          <p:nvPr>
            <p:extLst>
              <p:ext uri="{D42A27DB-BD31-4B8C-83A1-F6EECF244321}">
                <p14:modId xmlns:p14="http://schemas.microsoft.com/office/powerpoint/2010/main" val="872611529"/>
              </p:ext>
            </p:extLst>
          </p:nvPr>
        </p:nvGraphicFramePr>
        <p:xfrm>
          <a:off x="1251284" y="2057401"/>
          <a:ext cx="9452750" cy="3779460"/>
        </p:xfrm>
        <a:graphic>
          <a:graphicData uri="http://schemas.openxmlformats.org/drawingml/2006/table">
            <a:tbl>
              <a:tblPr firstRow="1" firstCol="1">
                <a:noFill/>
                <a:tableStyleId>{802198C4-3087-4945-87E3-76CBB3509B7E}</a:tableStyleId>
              </a:tblPr>
              <a:tblGrid>
                <a:gridCol w="4862476">
                  <a:extLst>
                    <a:ext uri="{9D8B030D-6E8A-4147-A177-3AD203B41FA5}">
                      <a16:colId xmlns:a16="http://schemas.microsoft.com/office/drawing/2014/main" val="20000"/>
                    </a:ext>
                  </a:extLst>
                </a:gridCol>
                <a:gridCol w="4590274">
                  <a:extLst>
                    <a:ext uri="{9D8B030D-6E8A-4147-A177-3AD203B41FA5}">
                      <a16:colId xmlns:a16="http://schemas.microsoft.com/office/drawing/2014/main" val="20001"/>
                    </a:ext>
                  </a:extLst>
                </a:gridCol>
              </a:tblGrid>
              <a:tr h="1343495">
                <a:tc>
                  <a:txBody>
                    <a:bodyPr/>
                    <a:lstStyle/>
                    <a:p>
                      <a:pPr marL="0" marR="0" lvl="0" indent="0" algn="ctr" rtl="0">
                        <a:lnSpc>
                          <a:spcPct val="100000"/>
                        </a:lnSpc>
                        <a:spcBef>
                          <a:spcPts val="0"/>
                        </a:spcBef>
                        <a:spcAft>
                          <a:spcPts val="0"/>
                        </a:spcAft>
                        <a:buClr>
                          <a:srgbClr val="000000"/>
                        </a:buClr>
                        <a:buSzPts val="3600"/>
                        <a:buFont typeface="Arial"/>
                        <a:buNone/>
                      </a:pPr>
                      <a:r>
                        <a:rPr lang="en-US" sz="3200" u="none" strike="noStrike" cap="none" dirty="0">
                          <a:solidFill>
                            <a:schemeClr val="bg1"/>
                          </a:solidFill>
                        </a:rPr>
                        <a:t>Likely</a:t>
                      </a:r>
                      <a:endParaRPr sz="1200" u="none" strike="noStrike" cap="none" dirty="0">
                        <a:solidFill>
                          <a:schemeClr val="bg1"/>
                        </a:solidFill>
                      </a:endParaRPr>
                    </a:p>
                    <a:p>
                      <a:pPr marL="0" marR="0" lvl="0" indent="0" algn="ctr" rtl="0">
                        <a:lnSpc>
                          <a:spcPct val="100000"/>
                        </a:lnSpc>
                        <a:spcBef>
                          <a:spcPts val="0"/>
                        </a:spcBef>
                        <a:spcAft>
                          <a:spcPts val="0"/>
                        </a:spcAft>
                        <a:buClr>
                          <a:srgbClr val="000000"/>
                        </a:buClr>
                        <a:buSzPts val="3600"/>
                        <a:buFont typeface="Arial"/>
                        <a:buNone/>
                      </a:pPr>
                      <a:r>
                        <a:rPr lang="en-US" sz="3200" u="none" strike="noStrike" cap="none" dirty="0">
                          <a:solidFill>
                            <a:schemeClr val="bg1"/>
                          </a:solidFill>
                        </a:rPr>
                        <a:t>Threats that are likely to happen.</a:t>
                      </a:r>
                      <a:endParaRPr sz="3200" u="none" strike="noStrike" cap="none" dirty="0">
                        <a:solidFill>
                          <a:schemeClr val="bg1"/>
                        </a:solidFill>
                      </a:endParaRPr>
                    </a:p>
                  </a:txBody>
                  <a:tcPr marL="91425" marR="91425" marT="91425" marB="91425">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h="50800" prst="divot"/>
                      <a:lightRig rig="flood" dir="t"/>
                    </a:cell3D>
                    <a:solidFill>
                      <a:schemeClr val="accent6">
                        <a:lumMod val="50000"/>
                      </a:schemeClr>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200" u="none" strike="noStrike" cap="none" dirty="0">
                          <a:solidFill>
                            <a:schemeClr val="bg1"/>
                          </a:solidFill>
                        </a:rPr>
                        <a:t>Priority</a:t>
                      </a:r>
                      <a:endParaRPr sz="1200" u="none" strike="noStrike" cap="none" dirty="0">
                        <a:solidFill>
                          <a:schemeClr val="bg1"/>
                        </a:solidFill>
                      </a:endParaRPr>
                    </a:p>
                    <a:p>
                      <a:pPr marL="0" marR="0" lvl="0" indent="0" algn="ctr" rtl="0">
                        <a:lnSpc>
                          <a:spcPct val="100000"/>
                        </a:lnSpc>
                        <a:spcBef>
                          <a:spcPts val="0"/>
                        </a:spcBef>
                        <a:spcAft>
                          <a:spcPts val="0"/>
                        </a:spcAft>
                        <a:buClr>
                          <a:srgbClr val="000000"/>
                        </a:buClr>
                        <a:buSzPts val="3600"/>
                        <a:buFont typeface="Arial"/>
                        <a:buNone/>
                      </a:pPr>
                      <a:r>
                        <a:rPr lang="en-US" sz="3200" u="none" strike="noStrike" cap="none" dirty="0">
                          <a:solidFill>
                            <a:schemeClr val="bg1"/>
                          </a:solidFill>
                        </a:rPr>
                        <a:t>Threats that need to be handled urgently.</a:t>
                      </a:r>
                      <a:endParaRPr sz="1200" u="none" strike="noStrike" cap="none" dirty="0">
                        <a:solidFill>
                          <a:schemeClr val="bg1"/>
                        </a:solidFill>
                      </a:endParaRPr>
                    </a:p>
                  </a:txBody>
                  <a:tcPr marL="91425" marR="91425" marT="91425" marB="91425">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h="50800" prst="divot"/>
                      <a:lightRig rig="flood" dir="t"/>
                    </a:cell3D>
                    <a:solidFill>
                      <a:schemeClr val="accent6">
                        <a:lumMod val="50000"/>
                      </a:schemeClr>
                    </a:solidFill>
                  </a:tcPr>
                </a:tc>
                <a:extLst>
                  <a:ext uri="{0D108BD9-81ED-4DB2-BD59-A6C34878D82A}">
                    <a16:rowId xmlns:a16="http://schemas.microsoft.com/office/drawing/2014/main" val="10000"/>
                  </a:ext>
                </a:extLst>
              </a:tr>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200" u="none" strike="noStrike" cap="none" dirty="0">
                          <a:solidFill>
                            <a:schemeClr val="bg1"/>
                          </a:solidFill>
                        </a:rPr>
                        <a:t>Low priority</a:t>
                      </a:r>
                      <a:endParaRPr sz="1200" u="none" strike="noStrike" cap="none" dirty="0">
                        <a:solidFill>
                          <a:schemeClr val="bg1"/>
                        </a:solidFill>
                      </a:endParaRPr>
                    </a:p>
                    <a:p>
                      <a:pPr marL="0" marR="0" lvl="0" indent="0" algn="ctr" rtl="0">
                        <a:lnSpc>
                          <a:spcPct val="100000"/>
                        </a:lnSpc>
                        <a:spcBef>
                          <a:spcPts val="0"/>
                        </a:spcBef>
                        <a:spcAft>
                          <a:spcPts val="0"/>
                        </a:spcAft>
                        <a:buClr>
                          <a:srgbClr val="000000"/>
                        </a:buClr>
                        <a:buSzPts val="3600"/>
                        <a:buFont typeface="Arial"/>
                        <a:buNone/>
                      </a:pPr>
                      <a:r>
                        <a:rPr lang="en-US" sz="3200" u="none" strike="noStrike" cap="none" dirty="0">
                          <a:solidFill>
                            <a:schemeClr val="bg1"/>
                          </a:solidFill>
                        </a:rPr>
                        <a:t>Threats that can be handled after ones with higher priority</a:t>
                      </a:r>
                      <a:endParaRPr sz="1200" u="none" strike="noStrike" cap="none" dirty="0">
                        <a:solidFill>
                          <a:schemeClr val="bg1"/>
                        </a:solidFill>
                      </a:endParaRPr>
                    </a:p>
                  </a:txBody>
                  <a:tcPr marL="91425" marR="91425" marT="91425" marB="91425">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h="50800" prst="divot"/>
                      <a:lightRig rig="flood" dir="t"/>
                    </a:cell3D>
                    <a:solidFill>
                      <a:schemeClr val="accent6">
                        <a:lumMod val="50000"/>
                      </a:schemeClr>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200" u="none" strike="noStrike" cap="none" dirty="0">
                          <a:solidFill>
                            <a:schemeClr val="bg1"/>
                          </a:solidFill>
                        </a:rPr>
                        <a:t>Unlikely</a:t>
                      </a:r>
                      <a:endParaRPr sz="1200" u="none" strike="noStrike" cap="none" dirty="0">
                        <a:solidFill>
                          <a:schemeClr val="bg1"/>
                        </a:solidFill>
                      </a:endParaRPr>
                    </a:p>
                    <a:p>
                      <a:pPr marL="0" marR="0" lvl="0" indent="0" algn="ctr" rtl="0">
                        <a:lnSpc>
                          <a:spcPct val="100000"/>
                        </a:lnSpc>
                        <a:spcBef>
                          <a:spcPts val="0"/>
                        </a:spcBef>
                        <a:spcAft>
                          <a:spcPts val="0"/>
                        </a:spcAft>
                        <a:buClr>
                          <a:srgbClr val="000000"/>
                        </a:buClr>
                        <a:buSzPts val="3600"/>
                        <a:buFont typeface="Arial"/>
                        <a:buNone/>
                      </a:pPr>
                      <a:r>
                        <a:rPr lang="en-US" sz="3200" u="none" strike="noStrike" cap="none" dirty="0">
                          <a:solidFill>
                            <a:schemeClr val="bg1"/>
                          </a:solidFill>
                        </a:rPr>
                        <a:t>Threats that are not likely to happen</a:t>
                      </a:r>
                      <a:endParaRPr sz="1200" u="none" strike="noStrike" cap="none" dirty="0">
                        <a:solidFill>
                          <a:schemeClr val="bg1"/>
                        </a:solidFill>
                      </a:endParaRPr>
                    </a:p>
                  </a:txBody>
                  <a:tcPr marL="91425" marR="91425" marT="91425" marB="91425">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h="50800" prst="divot"/>
                      <a:lightRig rig="flood" dir="t"/>
                    </a:cell3D>
                    <a:solidFill>
                      <a:schemeClr val="accent6">
                        <a:lumMod val="50000"/>
                      </a:schemeClr>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916774" y="530466"/>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10 PRINCIPLES</a:t>
            </a:r>
            <a:endParaRPr dirty="0"/>
          </a:p>
        </p:txBody>
      </p:sp>
      <p:sp>
        <p:nvSpPr>
          <p:cNvPr id="168" name="Google Shape;168;p5"/>
          <p:cNvSpPr txBox="1">
            <a:spLocks noGrp="1"/>
          </p:cNvSpPr>
          <p:nvPr>
            <p:ph type="body" idx="1"/>
          </p:nvPr>
        </p:nvSpPr>
        <p:spPr>
          <a:xfrm>
            <a:off x="685800" y="1459832"/>
            <a:ext cx="10820400" cy="5398168"/>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chemeClr val="lt1"/>
              </a:buClr>
              <a:buSzPts val="2200"/>
              <a:buChar char="•"/>
            </a:pPr>
            <a:r>
              <a:rPr lang="en-US" dirty="0"/>
              <a:t>Validate Input Data – STD-001-CPP, STD-004-CPP</a:t>
            </a:r>
          </a:p>
          <a:p>
            <a:pPr marL="228600" lvl="0" indent="-228600" algn="l" rtl="0">
              <a:lnSpc>
                <a:spcPct val="90000"/>
              </a:lnSpc>
              <a:spcBef>
                <a:spcPts val="0"/>
              </a:spcBef>
              <a:spcAft>
                <a:spcPts val="0"/>
              </a:spcAft>
              <a:buClr>
                <a:schemeClr val="lt1"/>
              </a:buClr>
              <a:buSzPts val="2200"/>
              <a:buChar char="•"/>
            </a:pPr>
            <a:r>
              <a:rPr lang="en-US" dirty="0"/>
              <a:t>Heed Compiler Warnings</a:t>
            </a:r>
          </a:p>
          <a:p>
            <a:pPr marL="228600" indent="-228600">
              <a:spcBef>
                <a:spcPts val="0"/>
              </a:spcBef>
              <a:buSzPts val="2200"/>
            </a:pPr>
            <a:r>
              <a:rPr lang="en-US" dirty="0"/>
              <a:t>Architect and Design for Security Policies- STD-002-CPP, STD-005-CPP, </a:t>
            </a:r>
          </a:p>
          <a:p>
            <a:pPr marL="457200" lvl="1" indent="0">
              <a:spcBef>
                <a:spcPts val="0"/>
              </a:spcBef>
              <a:buSzPts val="2200"/>
              <a:buNone/>
            </a:pPr>
            <a:r>
              <a:rPr lang="en-US" sz="2200" dirty="0"/>
              <a:t>						      STD-006-CPP, STD-007-CPP,</a:t>
            </a:r>
          </a:p>
          <a:p>
            <a:pPr marL="457200" lvl="1" indent="0">
              <a:spcBef>
                <a:spcPts val="0"/>
              </a:spcBef>
              <a:buSzPts val="2200"/>
              <a:buNone/>
            </a:pPr>
            <a:r>
              <a:rPr lang="en-US" sz="2200" dirty="0"/>
              <a:t>						      STD-008-CPP, STD-009-CPP,</a:t>
            </a:r>
          </a:p>
          <a:p>
            <a:pPr marL="457200" lvl="1" indent="0">
              <a:spcBef>
                <a:spcPts val="0"/>
              </a:spcBef>
              <a:buSzPts val="2200"/>
              <a:buNone/>
            </a:pPr>
            <a:r>
              <a:rPr lang="en-US" sz="2200" dirty="0"/>
              <a:t>						      STD-010-CPP</a:t>
            </a:r>
          </a:p>
          <a:p>
            <a:pPr marL="228600" lvl="0" indent="-228600" algn="l" rtl="0">
              <a:lnSpc>
                <a:spcPct val="90000"/>
              </a:lnSpc>
              <a:spcBef>
                <a:spcPts val="0"/>
              </a:spcBef>
              <a:spcAft>
                <a:spcPts val="0"/>
              </a:spcAft>
              <a:buClr>
                <a:schemeClr val="lt1"/>
              </a:buClr>
              <a:buSzPts val="2200"/>
              <a:buChar char="•"/>
            </a:pPr>
            <a:r>
              <a:rPr lang="en-US" dirty="0"/>
              <a:t>Keep it Simple- STD-003-CPP,</a:t>
            </a:r>
          </a:p>
          <a:p>
            <a:pPr marL="228600" lvl="0" indent="-228600" algn="l" rtl="0">
              <a:lnSpc>
                <a:spcPct val="90000"/>
              </a:lnSpc>
              <a:spcBef>
                <a:spcPts val="0"/>
              </a:spcBef>
              <a:spcAft>
                <a:spcPts val="0"/>
              </a:spcAft>
              <a:buClr>
                <a:schemeClr val="lt1"/>
              </a:buClr>
              <a:buSzPts val="2200"/>
              <a:buChar char="•"/>
            </a:pPr>
            <a:r>
              <a:rPr lang="en-US" dirty="0"/>
              <a:t>Default Deny</a:t>
            </a:r>
          </a:p>
          <a:p>
            <a:pPr marL="228600" lvl="0" indent="-228600" algn="l" rtl="0">
              <a:lnSpc>
                <a:spcPct val="90000"/>
              </a:lnSpc>
              <a:spcBef>
                <a:spcPts val="0"/>
              </a:spcBef>
              <a:spcAft>
                <a:spcPts val="0"/>
              </a:spcAft>
              <a:buClr>
                <a:schemeClr val="lt1"/>
              </a:buClr>
              <a:buSzPts val="2200"/>
              <a:buChar char="•"/>
            </a:pPr>
            <a:r>
              <a:rPr lang="en-US" dirty="0"/>
              <a:t>Adhere to the Principle of Least Privilege</a:t>
            </a:r>
          </a:p>
          <a:p>
            <a:pPr marL="228600" lvl="0" indent="-228600" algn="l" rtl="0">
              <a:lnSpc>
                <a:spcPct val="90000"/>
              </a:lnSpc>
              <a:spcBef>
                <a:spcPts val="0"/>
              </a:spcBef>
              <a:spcAft>
                <a:spcPts val="0"/>
              </a:spcAft>
              <a:buClr>
                <a:schemeClr val="lt1"/>
              </a:buClr>
              <a:buSzPts val="2200"/>
              <a:buChar char="•"/>
            </a:pPr>
            <a:r>
              <a:rPr lang="en-US" dirty="0"/>
              <a:t>Sanitize Data Sent to Other Systems</a:t>
            </a:r>
          </a:p>
          <a:p>
            <a:pPr marL="228600" indent="-228600">
              <a:spcBef>
                <a:spcPts val="0"/>
              </a:spcBef>
              <a:buSzPts val="2200"/>
            </a:pPr>
            <a:r>
              <a:rPr lang="en-US" dirty="0"/>
              <a:t>Practice Defense in Depth-  STD-001-CPP, STD-002-CPP, STD-003-CPP, STD-004-CPP, </a:t>
            </a:r>
          </a:p>
          <a:p>
            <a:pPr marL="457200" lvl="1" indent="0">
              <a:spcBef>
                <a:spcPts val="0"/>
              </a:spcBef>
              <a:buSzPts val="2200"/>
              <a:buNone/>
            </a:pPr>
            <a:r>
              <a:rPr lang="en-US" dirty="0"/>
              <a:t>				STD-005-CPP, </a:t>
            </a:r>
            <a:r>
              <a:rPr lang="en-US" sz="2200" dirty="0"/>
              <a:t>STD-006-CPP, STD-007-CPP, STD-008-CPP, 				STD-009-CPP, STD-010-CPP</a:t>
            </a:r>
            <a:endParaRPr lang="en-US" dirty="0"/>
          </a:p>
          <a:p>
            <a:pPr marL="228600" indent="-228600">
              <a:spcBef>
                <a:spcPts val="0"/>
              </a:spcBef>
              <a:buSzPts val="2200"/>
            </a:pPr>
            <a:r>
              <a:rPr lang="en-US" dirty="0"/>
              <a:t>Use Effective Quality Assurance Techniques- STD-001-CPP, STD-002-CPP, STD-003-CPP, </a:t>
            </a:r>
          </a:p>
          <a:p>
            <a:pPr marL="457200" lvl="1" indent="0">
              <a:spcBef>
                <a:spcPts val="0"/>
              </a:spcBef>
              <a:buSzPts val="2200"/>
              <a:buNone/>
            </a:pPr>
            <a:r>
              <a:rPr lang="en-US" dirty="0"/>
              <a:t>					STD-004-CPP, STD-005-CPP, </a:t>
            </a:r>
            <a:r>
              <a:rPr lang="en-US" sz="2200" dirty="0"/>
              <a:t>STD-006-CPP, </a:t>
            </a:r>
          </a:p>
          <a:p>
            <a:pPr marL="457200" lvl="1" indent="0">
              <a:spcBef>
                <a:spcPts val="0"/>
              </a:spcBef>
              <a:buSzPts val="2200"/>
              <a:buNone/>
            </a:pPr>
            <a:r>
              <a:rPr lang="en-US" sz="2200" dirty="0"/>
              <a:t>					STD-007-CPP, STD-008-CPP, STD-009-CPP, </a:t>
            </a:r>
          </a:p>
          <a:p>
            <a:pPr marL="457200" lvl="1" indent="0">
              <a:spcBef>
                <a:spcPts val="0"/>
              </a:spcBef>
              <a:buSzPts val="2200"/>
              <a:buNone/>
            </a:pPr>
            <a:r>
              <a:rPr lang="en-US" sz="2200" dirty="0"/>
              <a:t>					STD-010-CPP</a:t>
            </a:r>
            <a:endParaRPr lang="en-US" dirty="0"/>
          </a:p>
          <a:p>
            <a:pPr marL="228600" indent="-228600">
              <a:spcBef>
                <a:spcPts val="0"/>
              </a:spcBef>
              <a:buSzPts val="2200"/>
            </a:pPr>
            <a:r>
              <a:rPr lang="en-US" dirty="0"/>
              <a:t>Adopt a Secure Coding Standard.- STD-001-CPP, STD-002-CPP, STD-003-CPP, </a:t>
            </a:r>
          </a:p>
          <a:p>
            <a:pPr marL="457200" lvl="1" indent="0">
              <a:spcBef>
                <a:spcPts val="0"/>
              </a:spcBef>
              <a:buSzPts val="2200"/>
              <a:buNone/>
            </a:pPr>
            <a:r>
              <a:rPr lang="en-US" dirty="0"/>
              <a:t>					STD-004-CPP, STD-005-CPP, </a:t>
            </a:r>
            <a:r>
              <a:rPr lang="en-US" sz="2200" dirty="0"/>
              <a:t>STD-006-CPP, </a:t>
            </a:r>
          </a:p>
          <a:p>
            <a:pPr marL="457200" lvl="1" indent="0">
              <a:spcBef>
                <a:spcPts val="0"/>
              </a:spcBef>
              <a:buSzPts val="2200"/>
              <a:buNone/>
            </a:pPr>
            <a:r>
              <a:rPr lang="en-US" sz="2200" dirty="0"/>
              <a:t>					STD-007-CPP, STD-008-CPP, STD-009-CPP, </a:t>
            </a:r>
          </a:p>
          <a:p>
            <a:pPr marL="457200" lvl="1" indent="0">
              <a:spcBef>
                <a:spcPts val="0"/>
              </a:spcBef>
              <a:buSzPts val="2200"/>
              <a:buNone/>
            </a:pPr>
            <a:r>
              <a:rPr lang="en-US" sz="2200" dirty="0"/>
              <a:t>					STD-010-CPP</a:t>
            </a:r>
            <a:endParaRPr lang="en-US" dirty="0"/>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6"/>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400" dirty="0"/>
              <a:t>Do not access freed memory</a:t>
            </a:r>
          </a:p>
          <a:p>
            <a:pPr marL="228600" lvl="0" indent="-228600" algn="l" rtl="0">
              <a:lnSpc>
                <a:spcPct val="90000"/>
              </a:lnSpc>
              <a:spcBef>
                <a:spcPts val="0"/>
              </a:spcBef>
              <a:spcAft>
                <a:spcPts val="0"/>
              </a:spcAft>
              <a:buClr>
                <a:schemeClr val="lt1"/>
              </a:buClr>
              <a:buSzPts val="2000"/>
              <a:buChar char="•"/>
            </a:pPr>
            <a:r>
              <a:rPr lang="en-US" sz="2400" dirty="0"/>
              <a:t>Prevent SQL injection</a:t>
            </a:r>
          </a:p>
          <a:p>
            <a:pPr marL="228600" lvl="0" indent="-228600" algn="l" rtl="0">
              <a:lnSpc>
                <a:spcPct val="90000"/>
              </a:lnSpc>
              <a:spcBef>
                <a:spcPts val="0"/>
              </a:spcBef>
              <a:spcAft>
                <a:spcPts val="0"/>
              </a:spcAft>
              <a:buClr>
                <a:schemeClr val="lt1"/>
              </a:buClr>
              <a:buSzPts val="2000"/>
              <a:buChar char="•"/>
            </a:pPr>
            <a:r>
              <a:rPr lang="en-US" sz="2400" dirty="0"/>
              <a:t>Do not attempt to modify string literals</a:t>
            </a:r>
          </a:p>
          <a:p>
            <a:pPr marL="228600" lvl="0" indent="-228600" algn="l" rtl="0">
              <a:lnSpc>
                <a:spcPct val="90000"/>
              </a:lnSpc>
              <a:spcBef>
                <a:spcPts val="0"/>
              </a:spcBef>
              <a:spcAft>
                <a:spcPts val="0"/>
              </a:spcAft>
              <a:buClr>
                <a:schemeClr val="lt1"/>
              </a:buClr>
              <a:buSzPts val="2000"/>
              <a:buChar char="•"/>
            </a:pPr>
            <a:r>
              <a:rPr lang="en-US" sz="2400" dirty="0"/>
              <a:t>Honor exception specifications</a:t>
            </a:r>
          </a:p>
          <a:p>
            <a:pPr marL="228600" lvl="0" indent="-228600" algn="l" rtl="0">
              <a:lnSpc>
                <a:spcPct val="90000"/>
              </a:lnSpc>
              <a:spcBef>
                <a:spcPts val="0"/>
              </a:spcBef>
              <a:spcAft>
                <a:spcPts val="0"/>
              </a:spcAft>
              <a:buClr>
                <a:schemeClr val="lt1"/>
              </a:buClr>
              <a:buSzPts val="2000"/>
              <a:buChar char="•"/>
            </a:pPr>
            <a:r>
              <a:rPr lang="en-US" sz="2400" dirty="0"/>
              <a:t>Never use assertions to validate method arguments</a:t>
            </a:r>
          </a:p>
          <a:p>
            <a:pPr marL="228600" lvl="0" indent="-228600" algn="l" rtl="0">
              <a:lnSpc>
                <a:spcPct val="90000"/>
              </a:lnSpc>
              <a:spcBef>
                <a:spcPts val="0"/>
              </a:spcBef>
              <a:spcAft>
                <a:spcPts val="0"/>
              </a:spcAft>
              <a:buClr>
                <a:schemeClr val="lt1"/>
              </a:buClr>
              <a:buSzPts val="2000"/>
              <a:buChar char="•"/>
            </a:pPr>
            <a:r>
              <a:rPr lang="en-US" sz="2400" dirty="0"/>
              <a:t>Allocate sufficient memory for an object</a:t>
            </a:r>
          </a:p>
          <a:p>
            <a:pPr marL="228600" lvl="0" indent="-228600" algn="l" rtl="0">
              <a:lnSpc>
                <a:spcPct val="90000"/>
              </a:lnSpc>
              <a:spcBef>
                <a:spcPts val="0"/>
              </a:spcBef>
              <a:spcAft>
                <a:spcPts val="0"/>
              </a:spcAft>
              <a:buClr>
                <a:schemeClr val="lt1"/>
              </a:buClr>
              <a:buSzPts val="2000"/>
              <a:buChar char="•"/>
            </a:pPr>
            <a:r>
              <a:rPr lang="en-US" sz="2400" dirty="0"/>
              <a:t>Include the appropriate type information in function declarators.</a:t>
            </a:r>
          </a:p>
          <a:p>
            <a:pPr marL="228600" lvl="0" indent="-228600" algn="l" rtl="0">
              <a:lnSpc>
                <a:spcPct val="90000"/>
              </a:lnSpc>
              <a:spcBef>
                <a:spcPts val="0"/>
              </a:spcBef>
              <a:spcAft>
                <a:spcPts val="0"/>
              </a:spcAft>
              <a:buClr>
                <a:schemeClr val="lt1"/>
              </a:buClr>
              <a:buSzPts val="2000"/>
              <a:buChar char="•"/>
            </a:pPr>
            <a:r>
              <a:rPr lang="en-US" sz="2400" dirty="0"/>
              <a:t>Do not begin integer constants with 0 when specifying a decimal value</a:t>
            </a:r>
          </a:p>
          <a:p>
            <a:pPr marL="228600" lvl="0" indent="-228600" algn="l" rtl="0">
              <a:lnSpc>
                <a:spcPct val="90000"/>
              </a:lnSpc>
              <a:spcBef>
                <a:spcPts val="0"/>
              </a:spcBef>
              <a:spcAft>
                <a:spcPts val="0"/>
              </a:spcAft>
              <a:buClr>
                <a:schemeClr val="lt1"/>
              </a:buClr>
              <a:buSzPts val="2000"/>
              <a:buChar char="•"/>
            </a:pPr>
            <a:r>
              <a:rPr lang="en-US" sz="2400" dirty="0"/>
              <a:t>Do not leak memory</a:t>
            </a:r>
          </a:p>
          <a:p>
            <a:pPr marL="228600" lvl="0" indent="-228600" algn="l" rtl="0">
              <a:lnSpc>
                <a:spcPct val="90000"/>
              </a:lnSpc>
              <a:spcBef>
                <a:spcPts val="0"/>
              </a:spcBef>
              <a:spcAft>
                <a:spcPts val="0"/>
              </a:spcAft>
              <a:buClr>
                <a:schemeClr val="lt1"/>
              </a:buClr>
              <a:buSzPts val="2000"/>
              <a:buChar char="•"/>
            </a:pPr>
            <a:r>
              <a:rPr lang="en-US" sz="2400" dirty="0"/>
              <a:t>Use a static assertion to test the value of a constant expression</a:t>
            </a:r>
            <a:endParaRPr sz="2400" dirty="0"/>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dirty="0"/>
              <a:t>Encryption in rest refers to data being encrypted while being stored. This data is protected by a key so that only those with the key can access the data. This will help protect data from being accessed by malicious actors or prevent people who do not have proper access from accessing this data. </a:t>
            </a:r>
          </a:p>
          <a:p>
            <a:pPr marL="228600" lvl="0" indent="-228600" algn="l" rtl="0">
              <a:lnSpc>
                <a:spcPct val="90000"/>
              </a:lnSpc>
              <a:spcBef>
                <a:spcPts val="0"/>
              </a:spcBef>
              <a:spcAft>
                <a:spcPts val="0"/>
              </a:spcAft>
              <a:buClr>
                <a:schemeClr val="lt1"/>
              </a:buClr>
              <a:buSzPts val="2000"/>
              <a:buChar char="•"/>
            </a:pPr>
            <a:endParaRPr lang="en-US" sz="2000" dirty="0"/>
          </a:p>
          <a:p>
            <a:pPr marL="228600" lvl="0" indent="-228600" algn="l" rtl="0">
              <a:lnSpc>
                <a:spcPct val="90000"/>
              </a:lnSpc>
              <a:spcBef>
                <a:spcPts val="0"/>
              </a:spcBef>
              <a:spcAft>
                <a:spcPts val="0"/>
              </a:spcAft>
              <a:buClr>
                <a:schemeClr val="lt1"/>
              </a:buClr>
              <a:buSzPts val="2000"/>
              <a:buChar char="•"/>
            </a:pPr>
            <a:r>
              <a:rPr lang="en-US" sz="2000" dirty="0"/>
              <a:t>Encryption at flight refers to data that is encrypted while being transmitted. Before being transmitted this data is encrypted so that those who try to intercept it in transit are unable to access the data. The intended recipient will have the key to the data so that it will be unencrypted when reaching the destination. </a:t>
            </a:r>
          </a:p>
          <a:p>
            <a:pPr marL="228600" lvl="0" indent="-228600" algn="l" rtl="0">
              <a:lnSpc>
                <a:spcPct val="90000"/>
              </a:lnSpc>
              <a:spcBef>
                <a:spcPts val="0"/>
              </a:spcBef>
              <a:spcAft>
                <a:spcPts val="0"/>
              </a:spcAft>
              <a:buClr>
                <a:schemeClr val="lt1"/>
              </a:buClr>
              <a:buSzPts val="2000"/>
              <a:buChar char="•"/>
            </a:pPr>
            <a:endParaRPr lang="en-US" sz="2000" dirty="0"/>
          </a:p>
          <a:p>
            <a:pPr marL="228600" lvl="0" indent="-228600" algn="l" rtl="0">
              <a:lnSpc>
                <a:spcPct val="90000"/>
              </a:lnSpc>
              <a:spcBef>
                <a:spcPts val="0"/>
              </a:spcBef>
              <a:spcAft>
                <a:spcPts val="0"/>
              </a:spcAft>
              <a:buClr>
                <a:schemeClr val="lt1"/>
              </a:buClr>
              <a:buSzPts val="2000"/>
              <a:buChar char="•"/>
            </a:pPr>
            <a:r>
              <a:rPr lang="en-US" sz="2000" dirty="0"/>
              <a:t>Encryption in use refers to data that is encrypted while being used. This is used when security levels are instated, and employees are only granted access to data that is a part of their level of security access. </a:t>
            </a:r>
          </a:p>
          <a:p>
            <a:pPr marL="228600" lvl="0" indent="-228600" algn="l" rtl="0">
              <a:lnSpc>
                <a:spcPct val="90000"/>
              </a:lnSpc>
              <a:spcBef>
                <a:spcPts val="0"/>
              </a:spcBef>
              <a:spcAft>
                <a:spcPts val="0"/>
              </a:spcAft>
              <a:buClr>
                <a:schemeClr val="lt1"/>
              </a:buClr>
              <a:buSzPts val="2000"/>
              <a:buChar char="•"/>
            </a:pPr>
            <a:endParaRPr sz="1600" dirty="0"/>
          </a:p>
          <a:p>
            <a:pPr marL="228600" lvl="0" indent="-88900" algn="l" rtl="0">
              <a:lnSpc>
                <a:spcPct val="90000"/>
              </a:lnSpc>
              <a:spcBef>
                <a:spcPts val="1000"/>
              </a:spcBef>
              <a:spcAft>
                <a:spcPts val="0"/>
              </a:spcAft>
              <a:buClr>
                <a:schemeClr val="lt1"/>
              </a:buClr>
              <a:buSzPts val="2200"/>
              <a:buNone/>
            </a:pP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sz="2400" dirty="0"/>
              <a:t>Authentication refers to the process of authenticating the user. This is done by implementing usernames, passwords, as well as two-step verification that adds confirmation emails or texting codes to users to verify identity. </a:t>
            </a:r>
          </a:p>
          <a:p>
            <a:pPr marL="228600" lvl="0" indent="-228600" algn="l" rtl="0">
              <a:lnSpc>
                <a:spcPct val="90000"/>
              </a:lnSpc>
              <a:spcBef>
                <a:spcPts val="0"/>
              </a:spcBef>
              <a:spcAft>
                <a:spcPts val="0"/>
              </a:spcAft>
              <a:buClr>
                <a:schemeClr val="lt1"/>
              </a:buClr>
              <a:buSzPts val="2400"/>
              <a:buChar char="•"/>
            </a:pPr>
            <a:endParaRPr lang="en-US" sz="2400" dirty="0"/>
          </a:p>
          <a:p>
            <a:pPr marL="228600" lvl="0" indent="-228600" algn="l" rtl="0">
              <a:lnSpc>
                <a:spcPct val="90000"/>
              </a:lnSpc>
              <a:spcBef>
                <a:spcPts val="0"/>
              </a:spcBef>
              <a:spcAft>
                <a:spcPts val="0"/>
              </a:spcAft>
              <a:buClr>
                <a:schemeClr val="lt1"/>
              </a:buClr>
              <a:buSzPts val="2400"/>
              <a:buChar char="•"/>
            </a:pPr>
            <a:r>
              <a:rPr lang="en-US" sz="2400" dirty="0"/>
              <a:t>Authorization refers to the level of access that the user has and authorizes the user access to certain data. </a:t>
            </a:r>
          </a:p>
          <a:p>
            <a:pPr marL="228600" lvl="0" indent="-228600" algn="l" rtl="0">
              <a:lnSpc>
                <a:spcPct val="90000"/>
              </a:lnSpc>
              <a:spcBef>
                <a:spcPts val="0"/>
              </a:spcBef>
              <a:spcAft>
                <a:spcPts val="0"/>
              </a:spcAft>
              <a:buClr>
                <a:schemeClr val="lt1"/>
              </a:buClr>
              <a:buSzPts val="2400"/>
              <a:buChar char="•"/>
            </a:pPr>
            <a:endParaRPr lang="en-US" sz="2400" dirty="0"/>
          </a:p>
          <a:p>
            <a:pPr marL="228600" lvl="0" indent="-228600" algn="l" rtl="0">
              <a:lnSpc>
                <a:spcPct val="90000"/>
              </a:lnSpc>
              <a:spcBef>
                <a:spcPts val="0"/>
              </a:spcBef>
              <a:spcAft>
                <a:spcPts val="0"/>
              </a:spcAft>
              <a:buClr>
                <a:schemeClr val="lt1"/>
              </a:buClr>
              <a:buSzPts val="2400"/>
              <a:buChar char="•"/>
            </a:pPr>
            <a:r>
              <a:rPr lang="en-US" sz="2400" dirty="0"/>
              <a:t>Accounting refers to the record keeping of what users do while accessing the system. It records the date, time, user, and what was changed or accessed by them.</a:t>
            </a:r>
            <a:endParaRPr sz="2400"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sz="2400" dirty="0"/>
              <a:t>Unit testing is the process of testing the smallest pieces of code that can be isolated in a system and is done during the programming phase. </a:t>
            </a:r>
          </a:p>
          <a:p>
            <a:pPr marL="0" lvl="0" indent="0" algn="l" rtl="0">
              <a:lnSpc>
                <a:spcPct val="90000"/>
              </a:lnSpc>
              <a:spcBef>
                <a:spcPts val="1000"/>
              </a:spcBef>
              <a:spcAft>
                <a:spcPts val="0"/>
              </a:spcAft>
              <a:buSzPts val="1800"/>
              <a:buNone/>
            </a:pPr>
            <a:endParaRPr lang="en-US" sz="2400" dirty="0"/>
          </a:p>
          <a:p>
            <a:pPr marL="0" lvl="0" indent="0" algn="l" rtl="0">
              <a:lnSpc>
                <a:spcPct val="90000"/>
              </a:lnSpc>
              <a:spcBef>
                <a:spcPts val="1000"/>
              </a:spcBef>
              <a:spcAft>
                <a:spcPts val="0"/>
              </a:spcAft>
              <a:buSzPts val="1800"/>
              <a:buNone/>
            </a:pPr>
            <a:r>
              <a:rPr lang="en-US" sz="2400" dirty="0"/>
              <a:t>The following four slides show how unit testing can help detect different  vulnerabilities. </a:t>
            </a:r>
            <a:endParaRPr sz="2400"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1405C-E815-C537-5EED-1CEFAD61A1BF}"/>
              </a:ext>
            </a:extLst>
          </p:cNvPr>
          <p:cNvSpPr>
            <a:spLocks noGrp="1"/>
          </p:cNvSpPr>
          <p:nvPr>
            <p:ph type="title"/>
          </p:nvPr>
        </p:nvSpPr>
        <p:spPr/>
        <p:txBody>
          <a:bodyPr/>
          <a:lstStyle/>
          <a:p>
            <a:r>
              <a:rPr lang="en-US" dirty="0"/>
              <a:t>Capacity Unit Test</a:t>
            </a:r>
          </a:p>
        </p:txBody>
      </p:sp>
      <p:sp>
        <p:nvSpPr>
          <p:cNvPr id="3" name="Text Placeholder 2">
            <a:extLst>
              <a:ext uri="{FF2B5EF4-FFF2-40B4-BE49-F238E27FC236}">
                <a16:creationId xmlns:a16="http://schemas.microsoft.com/office/drawing/2014/main" id="{6C21B8A2-6104-7793-7708-FF294D89DBCF}"/>
              </a:ext>
            </a:extLst>
          </p:cNvPr>
          <p:cNvSpPr>
            <a:spLocks noGrp="1"/>
          </p:cNvSpPr>
          <p:nvPr>
            <p:ph type="body" idx="1"/>
          </p:nvPr>
        </p:nvSpPr>
        <p:spPr>
          <a:xfrm>
            <a:off x="6737684" y="2194560"/>
            <a:ext cx="4768516" cy="4024125"/>
          </a:xfrm>
        </p:spPr>
        <p:txBody>
          <a:bodyPr/>
          <a:lstStyle/>
          <a:p>
            <a:endParaRPr lang="en-US" dirty="0"/>
          </a:p>
          <a:p>
            <a:pPr marL="114300" indent="0">
              <a:buNone/>
            </a:pPr>
            <a:r>
              <a:rPr lang="en-US" dirty="0"/>
              <a:t>This is a positive unit test that uses assertions to verify that the capacity is greater than or equal to a variety of vector sizes. </a:t>
            </a:r>
          </a:p>
          <a:p>
            <a:pPr marL="114300" indent="0">
              <a:buNone/>
            </a:pPr>
            <a:endParaRPr lang="en-US" dirty="0"/>
          </a:p>
          <a:p>
            <a:pPr marL="114300" indent="0">
              <a:buNone/>
            </a:pPr>
            <a:r>
              <a:rPr lang="en-US" dirty="0"/>
              <a:t>If larger capacity is needed it is important to test for higher capacities before implementing.</a:t>
            </a:r>
          </a:p>
        </p:txBody>
      </p:sp>
      <p:pic>
        <p:nvPicPr>
          <p:cNvPr id="5" name="Picture 4" descr="Text&#10;&#10;Description automatically generated">
            <a:extLst>
              <a:ext uri="{FF2B5EF4-FFF2-40B4-BE49-F238E27FC236}">
                <a16:creationId xmlns:a16="http://schemas.microsoft.com/office/drawing/2014/main" id="{ACE98040-206F-4FAB-CC81-BF81663285B3}"/>
              </a:ext>
            </a:extLst>
          </p:cNvPr>
          <p:cNvPicPr>
            <a:picLocks noChangeAspect="1"/>
          </p:cNvPicPr>
          <p:nvPr/>
        </p:nvPicPr>
        <p:blipFill>
          <a:blip r:embed="rId2"/>
          <a:stretch>
            <a:fillRect/>
          </a:stretch>
        </p:blipFill>
        <p:spPr>
          <a:xfrm>
            <a:off x="685800" y="2673115"/>
            <a:ext cx="5806930" cy="2668906"/>
          </a:xfrm>
          <a:prstGeom prst="rect">
            <a:avLst/>
          </a:prstGeom>
        </p:spPr>
      </p:pic>
    </p:spTree>
    <p:extLst>
      <p:ext uri="{BB962C8B-B14F-4D97-AF65-F5344CB8AC3E}">
        <p14:creationId xmlns:p14="http://schemas.microsoft.com/office/powerpoint/2010/main" val="408488382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customXml/itemProps3.xml><?xml version="1.0" encoding="utf-8"?>
<ds:datastoreItem xmlns:ds="http://schemas.openxmlformats.org/officeDocument/2006/customXml" ds:itemID="{F398236C-7FA9-40C9-B456-AA158A506A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568</TotalTime>
  <Words>1099</Words>
  <Application>Microsoft Office PowerPoint</Application>
  <PresentationFormat>Widescreen</PresentationFormat>
  <Paragraphs>101</Paragraphs>
  <Slides>17</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Century Gothic</vt:lpstr>
      <vt:lpstr>Arial</vt: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Capacity Unit Test</vt:lpstr>
      <vt:lpstr>Reset Size to Zero Unit Test</vt:lpstr>
      <vt:lpstr>Out of Range Unit Test</vt:lpstr>
      <vt:lpstr>Length Unit Test</vt:lpstr>
      <vt:lpstr>AUTOMATION SUMMARY</vt:lpstr>
      <vt:lpstr>TOOLS</vt:lpstr>
      <vt:lpstr>RISKS AND BENEFITS</vt:lpstr>
      <vt:lpstr>RECOMMENDATIONS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Abbott, Benjamin</cp:lastModifiedBy>
  <cp:revision>9</cp:revision>
  <dcterms:created xsi:type="dcterms:W3CDTF">2020-08-19T17:59:24Z</dcterms:created>
  <dcterms:modified xsi:type="dcterms:W3CDTF">2022-12-14T18:21:18Z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