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ab894224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ab894224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e7e3d8a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e7e3d8a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32c4d0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32c4d0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32c4d00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32c4d00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ab8942244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ab894224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 explain the note by showing that the derivative is in terms of 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452a97e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452a97e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452a97e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452a97e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452a97e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452a97e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452a97e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452a97e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452a97ec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452a97ec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52a97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52a97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a8c459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a8c459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319228e8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319228e8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319228e8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319228e8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452a97e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452a97e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452a97e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452a97e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452a97e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452a97e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b89422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b89422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ab89422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ab89422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319228e8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319228e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ab89422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ab89422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matrix multiplication to explain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-115200" y="-32000"/>
            <a:ext cx="9316805" cy="51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DL201+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22050" y="271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Deep Learning 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7" name="Google Shape;57;p13"/>
          <p:cNvSpPr txBox="1"/>
          <p:nvPr/>
        </p:nvSpPr>
        <p:spPr>
          <a:xfrm>
            <a:off x="5291900" y="4710900"/>
            <a:ext cx="4047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Benjamin Chew | Kok Zhao Jie | Shaun Tieon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956650" y="3177713"/>
            <a:ext cx="3000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Day 1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1700" y="39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Learning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1700" y="1152475"/>
            <a:ext cx="852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Able to retrieve some output based on some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I.e: our model can now “perceive” inputs that are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Need some way to quantify if the perception is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But correctness may be subjective, so we instead measure how wrong the model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12617" l="0" r="0" t="0"/>
          <a:stretch/>
        </p:blipFill>
        <p:spPr>
          <a:xfrm>
            <a:off x="3798325" y="100850"/>
            <a:ext cx="1114297" cy="105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2"/>
          <p:cNvCxnSpPr/>
          <p:nvPr/>
        </p:nvCxnSpPr>
        <p:spPr>
          <a:xfrm rot="10800000">
            <a:off x="149550" y="2951863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/>
        </p:nvSpPr>
        <p:spPr>
          <a:xfrm>
            <a:off x="3966088" y="4166700"/>
            <a:ext cx="259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Loss Function</a:t>
            </a:r>
            <a:endParaRPr sz="2400"/>
          </a:p>
        </p:txBody>
      </p:sp>
      <p:sp>
        <p:nvSpPr>
          <p:cNvPr id="188" name="Google Shape;188;p22"/>
          <p:cNvSpPr/>
          <p:nvPr/>
        </p:nvSpPr>
        <p:spPr>
          <a:xfrm>
            <a:off x="707275" y="3250050"/>
            <a:ext cx="7925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Need some function that measures the level of wrongness the model has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457" y="4085125"/>
            <a:ext cx="819005" cy="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12617" l="0" r="0" t="0"/>
          <a:stretch/>
        </p:blipFill>
        <p:spPr>
          <a:xfrm>
            <a:off x="3798325" y="100850"/>
            <a:ext cx="1114297" cy="10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3403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Learning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922175" y="3954200"/>
            <a:ext cx="7690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Since loss is a function in terms of model parameters, we can just use the gradients w.r.t the model parameters 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78975" y="2355950"/>
            <a:ext cx="77337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Doesn’t matter how wrong you know your answer if you don’t have resources to guide you in the right direction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857225" y="1556825"/>
            <a:ext cx="77772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Having the loss function is not enough to help our model learn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900575" y="3155063"/>
            <a:ext cx="77337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Need an efficient mechanism to guide our model’s learning (Minimize loss)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75" y="1412450"/>
            <a:ext cx="651375" cy="6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777" y="2246054"/>
            <a:ext cx="651375" cy="65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767" y="3079687"/>
            <a:ext cx="651375" cy="66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975" y="3922046"/>
            <a:ext cx="651375" cy="65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3403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Learning - Some Common Functions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020050" y="1826075"/>
            <a:ext cx="18036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Classification</a:t>
            </a:r>
            <a:endParaRPr sz="1800"/>
          </a:p>
        </p:txBody>
      </p:sp>
      <p:sp>
        <p:nvSpPr>
          <p:cNvPr id="210" name="Google Shape;210;p24"/>
          <p:cNvSpPr/>
          <p:nvPr/>
        </p:nvSpPr>
        <p:spPr>
          <a:xfrm>
            <a:off x="857225" y="1079950"/>
            <a:ext cx="77772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Most machine learning problems can be grouped under 2 main types</a:t>
            </a:r>
            <a:endParaRPr sz="1900"/>
          </a:p>
        </p:txBody>
      </p:sp>
      <p:sp>
        <p:nvSpPr>
          <p:cNvPr id="211" name="Google Shape;211;p24"/>
          <p:cNvSpPr/>
          <p:nvPr/>
        </p:nvSpPr>
        <p:spPr>
          <a:xfrm>
            <a:off x="6376200" y="1826075"/>
            <a:ext cx="18036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Regression</a:t>
            </a:r>
            <a:endParaRPr sz="20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02" y="1753879"/>
            <a:ext cx="651375" cy="6513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4"/>
          <p:cNvGrpSpPr/>
          <p:nvPr/>
        </p:nvGrpSpPr>
        <p:grpSpPr>
          <a:xfrm>
            <a:off x="5622607" y="1793232"/>
            <a:ext cx="651381" cy="572693"/>
            <a:chOff x="-61783350" y="2297100"/>
            <a:chExt cx="316650" cy="316650"/>
          </a:xfrm>
        </p:grpSpPr>
        <p:sp>
          <p:nvSpPr>
            <p:cNvPr id="214" name="Google Shape;214;p24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911300" y="2487150"/>
            <a:ext cx="32955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Assigning categories to an input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 be single or multi-label</a:t>
            </a:r>
            <a:endParaRPr sz="1800"/>
          </a:p>
        </p:txBody>
      </p:sp>
      <p:sp>
        <p:nvSpPr>
          <p:cNvPr id="217" name="Google Shape;217;p24"/>
          <p:cNvSpPr txBox="1"/>
          <p:nvPr/>
        </p:nvSpPr>
        <p:spPr>
          <a:xfrm>
            <a:off x="5338925" y="2487150"/>
            <a:ext cx="32955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Predicting a trend by looking at available data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Generally extrapolative in deep learning, but can also be interpolative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1700" y="3403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Learning - Some Common Functions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2020050" y="1826075"/>
            <a:ext cx="18036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Classification</a:t>
            </a:r>
            <a:endParaRPr sz="1800"/>
          </a:p>
        </p:txBody>
      </p:sp>
      <p:sp>
        <p:nvSpPr>
          <p:cNvPr id="224" name="Google Shape;224;p25"/>
          <p:cNvSpPr/>
          <p:nvPr/>
        </p:nvSpPr>
        <p:spPr>
          <a:xfrm>
            <a:off x="857225" y="1079950"/>
            <a:ext cx="77772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Most machine learning problems can be grouped under 2 main types</a:t>
            </a:r>
            <a:endParaRPr sz="1900"/>
          </a:p>
        </p:txBody>
      </p:sp>
      <p:sp>
        <p:nvSpPr>
          <p:cNvPr id="225" name="Google Shape;225;p25"/>
          <p:cNvSpPr/>
          <p:nvPr/>
        </p:nvSpPr>
        <p:spPr>
          <a:xfrm>
            <a:off x="6376200" y="1826075"/>
            <a:ext cx="18036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Regression</a:t>
            </a:r>
            <a:endParaRPr sz="2000"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02" y="1753879"/>
            <a:ext cx="651375" cy="6513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5"/>
          <p:cNvGrpSpPr/>
          <p:nvPr/>
        </p:nvGrpSpPr>
        <p:grpSpPr>
          <a:xfrm>
            <a:off x="5622607" y="1793232"/>
            <a:ext cx="651381" cy="572693"/>
            <a:chOff x="-61783350" y="2297100"/>
            <a:chExt cx="316650" cy="316650"/>
          </a:xfrm>
        </p:grpSpPr>
        <p:sp>
          <p:nvSpPr>
            <p:cNvPr id="228" name="Google Shape;228;p25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5"/>
          <p:cNvSpPr txBox="1"/>
          <p:nvPr/>
        </p:nvSpPr>
        <p:spPr>
          <a:xfrm>
            <a:off x="911300" y="2487150"/>
            <a:ext cx="32955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Almost always involves cross-entropy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Aims to maximise model </a:t>
            </a:r>
            <a:r>
              <a:rPr b="1" lang="en-GB" sz="1800"/>
              <a:t>confidence</a:t>
            </a:r>
            <a:r>
              <a:rPr lang="en-GB" sz="1800"/>
              <a:t> in producing the </a:t>
            </a:r>
            <a:r>
              <a:rPr b="1" lang="en-GB" sz="1800"/>
              <a:t>correct label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31" name="Google Shape;231;p25"/>
          <p:cNvSpPr txBox="1"/>
          <p:nvPr/>
        </p:nvSpPr>
        <p:spPr>
          <a:xfrm>
            <a:off x="5338925" y="2487150"/>
            <a:ext cx="32955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Predicting a trend by looking at available data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Generally extrapolative in deep learning, but can also be interpolative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277925" y="13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Measuring Learning - some math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354000" y="806100"/>
            <a:ext cx="4149300" cy="43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X̂ = N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(w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*n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(x) + b</a:t>
            </a:r>
            <a:r>
              <a:rPr baseline="-25000" lang="en-GB">
                <a:solidFill>
                  <a:schemeClr val="dk1"/>
                </a:solidFill>
              </a:rPr>
              <a:t>1 </a:t>
            </a:r>
            <a:r>
              <a:rPr lang="en-GB">
                <a:solidFill>
                  <a:schemeClr val="dk1"/>
                </a:solidFill>
              </a:rPr>
              <a:t>+ w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*n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(x) + b</a:t>
            </a:r>
            <a:r>
              <a:rPr baseline="-25000" lang="en-GB">
                <a:solidFill>
                  <a:schemeClr val="dk1"/>
                </a:solidFill>
              </a:rPr>
              <a:t>2 </a:t>
            </a:r>
            <a:r>
              <a:rPr lang="en-GB">
                <a:solidFill>
                  <a:schemeClr val="dk1"/>
                </a:solidFill>
              </a:rPr>
              <a:t>+ w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*n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(x) + b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320225" y="1408900"/>
            <a:ext cx="84360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Remember that we want to emulate the way humans learn by improving our skills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Notice how the output is a chain of functions? X̂ = N(n(input))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Hence if we have loss function L:X̂ |-&gt; </a:t>
            </a:r>
            <a:r>
              <a:rPr b="1" lang="en-GB">
                <a:solidFill>
                  <a:schemeClr val="dk1"/>
                </a:solidFill>
              </a:rPr>
              <a:t>ℝ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can adjust the value of L by changing the values of the </a:t>
            </a:r>
            <a:r>
              <a:rPr b="1" lang="en-GB">
                <a:solidFill>
                  <a:schemeClr val="dk1"/>
                </a:solidFill>
              </a:rPr>
              <a:t>w</a:t>
            </a:r>
            <a:r>
              <a:rPr lang="en-GB">
                <a:solidFill>
                  <a:schemeClr val="dk1"/>
                </a:solidFill>
              </a:rPr>
              <a:t>’s and the </a:t>
            </a:r>
            <a:r>
              <a:rPr b="1" lang="en-GB">
                <a:solidFill>
                  <a:schemeClr val="dk1"/>
                </a:solidFill>
              </a:rPr>
              <a:t>b</a:t>
            </a:r>
            <a:r>
              <a:rPr lang="en-GB">
                <a:solidFill>
                  <a:schemeClr val="dk1"/>
                </a:solidFill>
              </a:rPr>
              <a:t>’s (by chain rule)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*Note that we differentiate L w.r.t </a:t>
            </a:r>
            <a:r>
              <a:rPr b="1" i="1" lang="en-GB">
                <a:solidFill>
                  <a:schemeClr val="dk1"/>
                </a:solidFill>
              </a:rPr>
              <a:t>w</a:t>
            </a:r>
            <a:r>
              <a:rPr i="1" lang="en-GB">
                <a:solidFill>
                  <a:schemeClr val="dk1"/>
                </a:solidFill>
              </a:rPr>
              <a:t> and </a:t>
            </a:r>
            <a:r>
              <a:rPr b="1" i="1" lang="en-GB">
                <a:solidFill>
                  <a:schemeClr val="dk1"/>
                </a:solidFill>
              </a:rPr>
              <a:t>b</a:t>
            </a:r>
            <a:r>
              <a:rPr i="1" lang="en-GB">
                <a:solidFill>
                  <a:schemeClr val="dk1"/>
                </a:solidFill>
              </a:rPr>
              <a:t>, not </a:t>
            </a:r>
            <a:r>
              <a:rPr b="1" i="1" lang="en-GB">
                <a:solidFill>
                  <a:schemeClr val="dk1"/>
                </a:solidFill>
              </a:rPr>
              <a:t>x</a:t>
            </a:r>
            <a:r>
              <a:rPr i="1" lang="en-GB">
                <a:solidFill>
                  <a:schemeClr val="dk1"/>
                </a:solidFill>
              </a:rPr>
              <a:t> (since our input x needs to “guide” our learning)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320225" y="3028600"/>
            <a:ext cx="8436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Rog but how does the model improve exactly?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Since we have the L in terms of the weights and biases, we slightly adjust each one to try and make L smaller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Since we want to find a minimum of L, we shift our function in the direction that lets L decrease the most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i.e : adjust each weight and bias in the negative direction of the derivative of L (hence the name gradient descent)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b="14427" l="0" r="0" t="0"/>
          <a:stretch/>
        </p:blipFill>
        <p:spPr>
          <a:xfrm>
            <a:off x="5769475" y="0"/>
            <a:ext cx="1108225" cy="10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311700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 neurons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-133000" y="1965750"/>
            <a:ext cx="39681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Biological neurons work by fire/activation when given some stimuli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Implies they have some state/action that changes based on some input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Also means neurons aren’t always firing → Able to differentiate between good/bad stimulus or have some threshold that the stimulus must overcome</a:t>
            </a:r>
            <a:endParaRPr sz="1400"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4596775" y="1873225"/>
            <a:ext cx="44868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Function that models neurons have 2 objectives</a:t>
            </a:r>
            <a:endParaRPr sz="1500"/>
          </a:p>
        </p:txBody>
      </p:sp>
      <p:sp>
        <p:nvSpPr>
          <p:cNvPr id="248" name="Google Shape;248;p27"/>
          <p:cNvSpPr txBox="1"/>
          <p:nvPr/>
        </p:nvSpPr>
        <p:spPr>
          <a:xfrm>
            <a:off x="655300" y="1353650"/>
            <a:ext cx="2163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Biological Neurons</a:t>
            </a:r>
            <a:endParaRPr u="sng"/>
          </a:p>
        </p:txBody>
      </p:sp>
      <p:sp>
        <p:nvSpPr>
          <p:cNvPr id="249" name="Google Shape;249;p27"/>
          <p:cNvSpPr txBox="1"/>
          <p:nvPr/>
        </p:nvSpPr>
        <p:spPr>
          <a:xfrm>
            <a:off x="5814700" y="1339313"/>
            <a:ext cx="1476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DL Neurons</a:t>
            </a:r>
            <a:endParaRPr u="sng"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200" y="758075"/>
            <a:ext cx="1115150" cy="11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950" y="850600"/>
            <a:ext cx="1115150" cy="111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7"/>
          <p:cNvCxnSpPr/>
          <p:nvPr/>
        </p:nvCxnSpPr>
        <p:spPr>
          <a:xfrm flipH="1">
            <a:off x="5786375" y="2378050"/>
            <a:ext cx="5688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7"/>
          <p:cNvCxnSpPr>
            <a:endCxn id="254" idx="0"/>
          </p:cNvCxnSpPr>
          <p:nvPr/>
        </p:nvCxnSpPr>
        <p:spPr>
          <a:xfrm>
            <a:off x="7245475" y="2377950"/>
            <a:ext cx="6243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4500650" y="3342450"/>
            <a:ext cx="2163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Stimulate neurons firing/reacting to stimulus</a:t>
            </a:r>
            <a:endParaRPr sz="1400"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6787975" y="3262050"/>
            <a:ext cx="21636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Be able to filter out “bad” signals that fall below some threshold</a:t>
            </a:r>
            <a:endParaRPr sz="1400"/>
          </a:p>
        </p:txBody>
      </p:sp>
      <p:sp>
        <p:nvSpPr>
          <p:cNvPr id="256" name="Google Shape;256;p27"/>
          <p:cNvSpPr/>
          <p:nvPr/>
        </p:nvSpPr>
        <p:spPr>
          <a:xfrm rot="-5400000">
            <a:off x="3509500" y="2235975"/>
            <a:ext cx="1614600" cy="76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10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 (function)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311700" y="676775"/>
            <a:ext cx="86712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we set the threshold to 0, and we use binary states to represent a neuron firing. We can basically represent a neuron with a </a:t>
            </a:r>
            <a:r>
              <a:rPr b="1" lang="en-GB"/>
              <a:t>stepwise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75" y="1678074"/>
            <a:ext cx="4332299" cy="23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409700" y="4408700"/>
            <a:ext cx="86712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But this graph kinda sucks because its discontinuous and has doesn’t really have a gradient (rmb that u need gradient for gradient descent)</a:t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5208675" y="3152650"/>
            <a:ext cx="309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problem solved right?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Diip lurning hurhur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311700" y="28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 (function)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311700" y="854900"/>
            <a:ext cx="8671200" cy="14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stepwise kinda sucks because its discontinuous, doesn’t really have a gradient (rmb that u need gradient for gradient descent), and also binary states may not work well in math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 instead, a </a:t>
            </a:r>
            <a:r>
              <a:rPr b="1" lang="en-GB"/>
              <a:t>sigmoid</a:t>
            </a:r>
            <a:r>
              <a:rPr lang="en-GB"/>
              <a:t> is usually used since it is continuous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1200"/>
            <a:ext cx="4265838" cy="22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938" y="2494025"/>
            <a:ext cx="14478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/>
        </p:nvSpPr>
        <p:spPr>
          <a:xfrm>
            <a:off x="4729950" y="3285500"/>
            <a:ext cx="408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*Note that the graph becomes steeper as n increases but we usually don’t care</a:t>
            </a:r>
            <a:endParaRPr i="1"/>
          </a:p>
        </p:txBody>
      </p:sp>
      <p:sp>
        <p:nvSpPr>
          <p:cNvPr id="275" name="Google Shape;275;p29"/>
          <p:cNvSpPr txBox="1"/>
          <p:nvPr/>
        </p:nvSpPr>
        <p:spPr>
          <a:xfrm>
            <a:off x="321750" y="4586500"/>
            <a:ext cx="8500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 so the threshold problem and continuity is fixed but how about corresponding to the output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311700" y="28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 (function)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311700" y="854900"/>
            <a:ext cx="8671200" cy="14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again sigmoid is imperfect. Since we want to have something that corresponds to the output, then how about something that’s 0 for x&lt;0, and linear for x&gt;0.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want a </a:t>
            </a:r>
            <a:r>
              <a:rPr b="1" lang="en-GB"/>
              <a:t>ReLU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4267500" y="2737825"/>
            <a:ext cx="408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*Note that the graph is discontinuous at x=0 but since x=0 input is rare we don’t need to worry</a:t>
            </a:r>
            <a:endParaRPr i="1"/>
          </a:p>
        </p:txBody>
      </p:sp>
      <p:sp>
        <p:nvSpPr>
          <p:cNvPr id="283" name="Google Shape;283;p30"/>
          <p:cNvSpPr txBox="1"/>
          <p:nvPr/>
        </p:nvSpPr>
        <p:spPr>
          <a:xfrm>
            <a:off x="321750" y="4586500"/>
            <a:ext cx="8500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 so output settle but input how??</a:t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00" y="2483600"/>
            <a:ext cx="3863491" cy="19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4267500" y="3310525"/>
            <a:ext cx="4082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*Note that this is far from perfect but still useful. For those interested GeLU and leaky ReLU are good places to start reading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277925" y="2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with learning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419150" y="956475"/>
            <a:ext cx="8436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Since we are emulating the way humans learn, our model also ends up emulating some problems that humans face when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Important to be able to detect (and fix whenever possible) these problems that our model will face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24" y="76201"/>
            <a:ext cx="822125" cy="8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1453325" y="1993275"/>
            <a:ext cx="244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</a:rPr>
              <a:t>Human Problems</a:t>
            </a:r>
            <a:endParaRPr sz="1800" u="sng"/>
          </a:p>
        </p:txBody>
      </p:sp>
      <p:sp>
        <p:nvSpPr>
          <p:cNvPr id="294" name="Google Shape;294;p31"/>
          <p:cNvSpPr txBox="1"/>
          <p:nvPr/>
        </p:nvSpPr>
        <p:spPr>
          <a:xfrm>
            <a:off x="4404625" y="1995963"/>
            <a:ext cx="368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</a:rPr>
              <a:t>Machine Terms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1369175" y="2571750"/>
            <a:ext cx="2610600" cy="7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Disproportionate exposure to learning materials</a:t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5003120" y="2571750"/>
            <a:ext cx="2610600" cy="7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Class imbalance in training/testing data</a:t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1369175" y="3375365"/>
            <a:ext cx="2610600" cy="7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Jumping to conclusions/Memorising</a:t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5003120" y="3375365"/>
            <a:ext cx="2610600" cy="7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Overfitting/Local Minima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1388138" y="4179006"/>
            <a:ext cx="2610600" cy="7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Difficulty Learning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5003120" y="4178981"/>
            <a:ext cx="2610600" cy="7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Underfitting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4157944" y="2808248"/>
            <a:ext cx="667200" cy="26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4210633" y="3614517"/>
            <a:ext cx="667200" cy="26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4210633" y="4420786"/>
            <a:ext cx="667200" cy="26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 rotWithShape="1">
          <a:blip r:embed="rId4">
            <a:alphaModFix/>
          </a:blip>
          <a:srcRect b="0" l="24322" r="21119" t="0"/>
          <a:stretch/>
        </p:blipFill>
        <p:spPr>
          <a:xfrm>
            <a:off x="354125" y="2571750"/>
            <a:ext cx="822125" cy="19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6050" y="2597550"/>
            <a:ext cx="1401750" cy="18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admin stuff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Please rmb to complete the quiz, just google or ask people but don’t copy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It’s meant to serve as a short prereq for the content we cover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Jot down any questions or ideas u have, they’ll become quite useful as u continue doing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 sure u have the notebook and datasets (or libraries) ready by lunch, we may not have time to help u do your set 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311700" y="2009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with learning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1191875" y="1626913"/>
            <a:ext cx="7995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Problems arising from imbalance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Model results skew towards or against a portion of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Often a data issue (doesn’t mean it always 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1191875" y="2631288"/>
            <a:ext cx="799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Identifying Imbalanced learning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 metrics that account for balance such as f-measures or ROC-AUC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1206525" y="3598300"/>
            <a:ext cx="70590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Fixing imbalanced learning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Upsampling (create more samples for the minority class)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Downsampling (take fewer samples from the majority class)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Weighted-Losses (weight each loss in training based on the class of the input or some other function)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Identify and remove/emphasise out-of-distribution samples (advanced)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1039475" y="931175"/>
            <a:ext cx="77772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imbalance in training/testing data</a:t>
            </a:r>
            <a:endParaRPr/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75" y="730696"/>
            <a:ext cx="727775" cy="7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324" y="76201"/>
            <a:ext cx="822125" cy="82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2"/>
          <p:cNvCxnSpPr/>
          <p:nvPr/>
        </p:nvCxnSpPr>
        <p:spPr>
          <a:xfrm rot="10800000">
            <a:off x="149550" y="1570650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2"/>
          <p:cNvCxnSpPr/>
          <p:nvPr/>
        </p:nvCxnSpPr>
        <p:spPr>
          <a:xfrm rot="10800000">
            <a:off x="149550" y="2506925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2"/>
          <p:cNvCxnSpPr/>
          <p:nvPr/>
        </p:nvCxnSpPr>
        <p:spPr>
          <a:xfrm rot="10800000">
            <a:off x="234075" y="3480750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20" name="Google Shape;3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3200" y="1694426"/>
            <a:ext cx="688666" cy="68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203" y="2649500"/>
            <a:ext cx="688675" cy="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475" y="3847625"/>
            <a:ext cx="822125" cy="8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311700" y="2009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with learning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1039475" y="931175"/>
            <a:ext cx="77772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Overfitting</a:t>
            </a:r>
            <a:endParaRPr/>
          </a:p>
        </p:txBody>
      </p:sp>
      <p:pic>
        <p:nvPicPr>
          <p:cNvPr id="329" name="Google Shape;3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24" y="76201"/>
            <a:ext cx="822125" cy="82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3"/>
          <p:cNvCxnSpPr/>
          <p:nvPr/>
        </p:nvCxnSpPr>
        <p:spPr>
          <a:xfrm rot="10800000">
            <a:off x="149550" y="1570650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/>
          <p:nvPr/>
        </p:nvCxnSpPr>
        <p:spPr>
          <a:xfrm rot="10800000">
            <a:off x="149550" y="2430725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3"/>
          <p:cNvCxnSpPr/>
          <p:nvPr/>
        </p:nvCxnSpPr>
        <p:spPr>
          <a:xfrm rot="10800000">
            <a:off x="234075" y="3252150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3200" y="1694426"/>
            <a:ext cx="688666" cy="68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03" y="2497100"/>
            <a:ext cx="688675" cy="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475" y="3695225"/>
            <a:ext cx="822125" cy="8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 txBox="1"/>
          <p:nvPr/>
        </p:nvSpPr>
        <p:spPr>
          <a:xfrm>
            <a:off x="1191875" y="1659750"/>
            <a:ext cx="777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Problems arising from models being unable to generalise based on training set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Model learns to do well on the training set instead of how to do well on the task 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 txBox="1"/>
          <p:nvPr/>
        </p:nvSpPr>
        <p:spPr>
          <a:xfrm>
            <a:off x="1251450" y="2510538"/>
            <a:ext cx="799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Identifying Overfitting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Training performance &gt;&gt;&gt; validation/testing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1251450" y="3347075"/>
            <a:ext cx="79953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Fixing</a:t>
            </a:r>
            <a:r>
              <a:rPr b="1" lang="en-GB"/>
              <a:t> Overfitting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Regularisation -&gt; penalise the model’s learning process to inhibit its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Telling the model to chill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Normalisation -&gt; adjust/rescale “inputs” to reduce their impact on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Changing the model’s “perspective” of each input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Dropouts -&gt; randomly ignore some neurons during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Kinda like forcing the model to rely less on “bad” neurons to remove “assumptions”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075" y="688775"/>
            <a:ext cx="758100" cy="7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311700" y="485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with learning</a:t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1039475" y="702575"/>
            <a:ext cx="77772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Underfitting</a:t>
            </a:r>
            <a:endParaRPr/>
          </a:p>
        </p:txBody>
      </p:sp>
      <p:pic>
        <p:nvPicPr>
          <p:cNvPr id="346" name="Google Shape;3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25" y="76200"/>
            <a:ext cx="572650" cy="57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4"/>
          <p:cNvCxnSpPr/>
          <p:nvPr/>
        </p:nvCxnSpPr>
        <p:spPr>
          <a:xfrm rot="10800000">
            <a:off x="149550" y="1265850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4"/>
          <p:cNvCxnSpPr/>
          <p:nvPr/>
        </p:nvCxnSpPr>
        <p:spPr>
          <a:xfrm rot="10800000">
            <a:off x="149550" y="1945850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4"/>
          <p:cNvCxnSpPr/>
          <p:nvPr/>
        </p:nvCxnSpPr>
        <p:spPr>
          <a:xfrm rot="10800000">
            <a:off x="234075" y="3175950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50" name="Google Shape;3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61203" y="1280661"/>
            <a:ext cx="5726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90" y="2178463"/>
            <a:ext cx="688675" cy="6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200" y="3715925"/>
            <a:ext cx="822125" cy="8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4"/>
          <p:cNvSpPr txBox="1"/>
          <p:nvPr/>
        </p:nvSpPr>
        <p:spPr>
          <a:xfrm>
            <a:off x="1133850" y="1265838"/>
            <a:ext cx="7995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Problems arising from models being unable to learn at all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Model fails to perform even on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"/>
          <p:cNvSpPr txBox="1"/>
          <p:nvPr/>
        </p:nvSpPr>
        <p:spPr>
          <a:xfrm>
            <a:off x="1133850" y="1938175"/>
            <a:ext cx="79953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Identifying Underfitting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Model performance stagnates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Low performance even on training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*NOTE: training performance &lt; validation performance doesn’t necessarily mean underfitting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 txBox="1"/>
          <p:nvPr/>
        </p:nvSpPr>
        <p:spPr>
          <a:xfrm>
            <a:off x="1325325" y="3206475"/>
            <a:ext cx="79953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Fixing</a:t>
            </a:r>
            <a:r>
              <a:rPr b="1" lang="en-GB"/>
              <a:t> Underfitting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 a different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Changing the model’s “understanding” of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Reduce regularisation and normalisation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Change/Schedule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Pace the rate at which the model is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Residual Connections → link outputs of early neurons to later neurons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Allow the model to “revise early concepts”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00" y="636925"/>
            <a:ext cx="572650" cy="5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Deep learning vs Classical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85175" y="1718625"/>
            <a:ext cx="36612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Machine learning with deep neural nets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Better suited for complex tasks</a:t>
            </a:r>
            <a:endParaRPr sz="16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749175" y="1705913"/>
            <a:ext cx="3661200" cy="19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“Simplistic” mathematical functions that describe your inputs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Sufficient for simplistic tasks</a:t>
            </a:r>
            <a:endParaRPr sz="1600"/>
          </a:p>
        </p:txBody>
      </p:sp>
      <p:cxnSp>
        <p:nvCxnSpPr>
          <p:cNvPr id="72" name="Google Shape;72;p15"/>
          <p:cNvCxnSpPr/>
          <p:nvPr/>
        </p:nvCxnSpPr>
        <p:spPr>
          <a:xfrm>
            <a:off x="4376925" y="1026225"/>
            <a:ext cx="0" cy="37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1165375" y="1261125"/>
            <a:ext cx="19008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Deep Learning</a:t>
            </a:r>
            <a:endParaRPr u="sng"/>
          </a:p>
        </p:txBody>
      </p:sp>
      <p:sp>
        <p:nvSpPr>
          <p:cNvPr id="74" name="Google Shape;74;p15"/>
          <p:cNvSpPr txBox="1"/>
          <p:nvPr/>
        </p:nvSpPr>
        <p:spPr>
          <a:xfrm>
            <a:off x="4965250" y="1212038"/>
            <a:ext cx="30000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Classical Machine Learning</a:t>
            </a:r>
            <a:endParaRPr u="sng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25" y="758075"/>
            <a:ext cx="1115150" cy="11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650" y="758075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7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learning?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0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ourselves do not know, but it should be something to do with neurons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try to model it as best we can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Something to do with learning from experiences or knowledge</a:t>
            </a:r>
            <a:endParaRPr sz="16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120125" y="1152475"/>
            <a:ext cx="36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self correcting mathematical function</a:t>
            </a:r>
            <a:endParaRPr sz="1600"/>
          </a:p>
        </p:txBody>
      </p:sp>
      <p:cxnSp>
        <p:nvCxnSpPr>
          <p:cNvPr id="84" name="Google Shape;84;p16"/>
          <p:cNvCxnSpPr/>
          <p:nvPr/>
        </p:nvCxnSpPr>
        <p:spPr>
          <a:xfrm>
            <a:off x="4572000" y="981325"/>
            <a:ext cx="0" cy="37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1867000" y="1088050"/>
            <a:ext cx="10509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Human</a:t>
            </a:r>
            <a:endParaRPr u="sng"/>
          </a:p>
        </p:txBody>
      </p:sp>
      <p:sp>
        <p:nvSpPr>
          <p:cNvPr id="86" name="Google Shape;86;p16"/>
          <p:cNvSpPr txBox="1"/>
          <p:nvPr/>
        </p:nvSpPr>
        <p:spPr>
          <a:xfrm>
            <a:off x="6226100" y="1088050"/>
            <a:ext cx="11004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Machine</a:t>
            </a:r>
            <a:endParaRPr u="sng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600" y="955150"/>
            <a:ext cx="7851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500" y="844625"/>
            <a:ext cx="762725" cy="7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1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humans &amp; machines learn?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756275" y="572700"/>
            <a:ext cx="1207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</a:rPr>
              <a:t>Human</a:t>
            </a:r>
            <a:endParaRPr sz="1800" u="sng"/>
          </a:p>
        </p:txBody>
      </p:sp>
      <p:sp>
        <p:nvSpPr>
          <p:cNvPr id="95" name="Google Shape;95;p17"/>
          <p:cNvSpPr txBox="1"/>
          <p:nvPr/>
        </p:nvSpPr>
        <p:spPr>
          <a:xfrm>
            <a:off x="4708025" y="572700"/>
            <a:ext cx="368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</a:rPr>
              <a:t>Math/Machine approximation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54175" y="1067325"/>
            <a:ext cx="3063600" cy="11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being able to tell right from wrong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018225" y="1067325"/>
            <a:ext cx="3063600" cy="11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Associate some “cost” to being wrong, something like an exam for our approximation (i.e: a loss function)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54175" y="2369600"/>
            <a:ext cx="3063600" cy="11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By becoming better at finding the correct answer/Improving your skills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018225" y="2369600"/>
            <a:ext cx="3063600" cy="11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Have some way to adjust our approximation to minimise the loss function (usually through gradient descent mechanisms)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54175" y="3671875"/>
            <a:ext cx="3063600" cy="11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By reading notes or practising or having exposure to different scenarios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018225" y="3671875"/>
            <a:ext cx="3063600" cy="119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Expose our approximation to various cases available (Simply feed the machine with lots of data!)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026500" y="1450575"/>
            <a:ext cx="783000" cy="42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088325" y="2757150"/>
            <a:ext cx="783000" cy="42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088325" y="4063725"/>
            <a:ext cx="783000" cy="42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0" y="1336562"/>
            <a:ext cx="656724" cy="6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51" y="2645850"/>
            <a:ext cx="656725" cy="6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99" y="3941112"/>
            <a:ext cx="656725" cy="6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650" y="1210275"/>
            <a:ext cx="783000" cy="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8725" y="2582700"/>
            <a:ext cx="783000" cy="7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1650" y="3886575"/>
            <a:ext cx="783000" cy="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59800" y="16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Overarching idea of a Neural Network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59788" y="2346925"/>
            <a:ext cx="1388100" cy="8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world events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03338" y="2112625"/>
            <a:ext cx="1515900" cy="129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 Perception/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674688" y="2346925"/>
            <a:ext cx="2009700" cy="8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Thoughts and reflections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59788" y="3853325"/>
            <a:ext cx="1388100" cy="8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inputs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03338" y="3619025"/>
            <a:ext cx="1515900" cy="129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Forward pass/ Activation of neurons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674688" y="3853325"/>
            <a:ext cx="2009700" cy="8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Calculation of loss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794163" y="2112625"/>
            <a:ext cx="1644300" cy="129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Some Biological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Witchcraft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794163" y="3619025"/>
            <a:ext cx="1644300" cy="129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Adjusting function parameters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548250" y="2402150"/>
            <a:ext cx="1515900" cy="22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758800" y="890475"/>
            <a:ext cx="3038400" cy="9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Applying importance to ideas/concepts in person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201100" y="890475"/>
            <a:ext cx="3038400" cy="9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</a:t>
            </a:r>
            <a:r>
              <a:rPr lang="en-GB" sz="1800">
                <a:solidFill>
                  <a:schemeClr val="dk2"/>
                </a:solidFill>
              </a:rPr>
              <a:t>eighting/Shifting neurons in math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00" y="1064169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/>
          <p:nvPr/>
        </p:nvCxnSpPr>
        <p:spPr>
          <a:xfrm rot="10800000">
            <a:off x="149550" y="1973675"/>
            <a:ext cx="884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3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Neurons (in the brain)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23400" y="91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Biological neurons communicate with each other and aggregate their signals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 u="sng"/>
          </a:p>
        </p:txBody>
      </p:sp>
      <p:sp>
        <p:nvSpPr>
          <p:cNvPr id="135" name="Google Shape;135;p19"/>
          <p:cNvSpPr/>
          <p:nvPr/>
        </p:nvSpPr>
        <p:spPr>
          <a:xfrm>
            <a:off x="726750" y="3301450"/>
            <a:ext cx="7690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Some other biological function amplifies the aggregated signals from other neurons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705150" y="2417300"/>
            <a:ext cx="77337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Inputs from other neurons may or may not be equal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726750" y="4208175"/>
            <a:ext cx="7690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Signals are passed from neuron to neuron, possibly in groups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83400" y="1533150"/>
            <a:ext cx="77772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Hence, neurons usually get their inputs from other neurons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133100" y="2123575"/>
            <a:ext cx="877800" cy="21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133100" y="3043400"/>
            <a:ext cx="877800" cy="21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133100" y="3936013"/>
            <a:ext cx="877800" cy="21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925" y="86288"/>
            <a:ext cx="1004025" cy="10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30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Neurons (in the brain)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056988" y="1090325"/>
            <a:ext cx="712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u="sng"/>
              <a:t>Hence our function now needs to do </a:t>
            </a:r>
            <a:r>
              <a:rPr b="1" lang="en-GB" sz="3000" u="sng"/>
              <a:t>3</a:t>
            </a:r>
            <a:r>
              <a:rPr lang="en-GB" u="sng"/>
              <a:t> things</a:t>
            </a:r>
            <a:r>
              <a:rPr lang="en-GB" sz="1800" u="sng"/>
              <a:t> to get input</a:t>
            </a:r>
            <a:endParaRPr u="sng"/>
          </a:p>
        </p:txBody>
      </p:sp>
      <p:sp>
        <p:nvSpPr>
          <p:cNvPr id="149" name="Google Shape;149;p20"/>
          <p:cNvSpPr/>
          <p:nvPr/>
        </p:nvSpPr>
        <p:spPr>
          <a:xfrm>
            <a:off x="1024250" y="3597150"/>
            <a:ext cx="7690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Simulate the way neurons send signals sequentially and in groups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1002650" y="2713000"/>
            <a:ext cx="77337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Have some way to amplify (or dampen) the signal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980900" y="1828850"/>
            <a:ext cx="7777200" cy="5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the inputs from other neurons and have some way to give different importance to each one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925" y="86288"/>
            <a:ext cx="1004025" cy="10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50" y="17960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74" y="269657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200" y="35971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77925" y="2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Neurons (as a function)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543550" y="2110650"/>
            <a:ext cx="570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baseline="-25000" lang="en-GB"/>
              <a:t>i</a:t>
            </a:r>
            <a:endParaRPr baseline="-25000"/>
          </a:p>
        </p:txBody>
      </p:sp>
      <p:sp>
        <p:nvSpPr>
          <p:cNvPr id="162" name="Google Shape;162;p21"/>
          <p:cNvSpPr/>
          <p:nvPr/>
        </p:nvSpPr>
        <p:spPr>
          <a:xfrm>
            <a:off x="2312750" y="1053000"/>
            <a:ext cx="570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baseline="-25000" lang="en-GB"/>
              <a:t>1</a:t>
            </a:r>
            <a:endParaRPr baseline="-25000"/>
          </a:p>
        </p:txBody>
      </p:sp>
      <p:sp>
        <p:nvSpPr>
          <p:cNvPr id="163" name="Google Shape;163;p21"/>
          <p:cNvSpPr/>
          <p:nvPr/>
        </p:nvSpPr>
        <p:spPr>
          <a:xfrm>
            <a:off x="2312750" y="2110650"/>
            <a:ext cx="570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baseline="-25000" lang="en-GB"/>
              <a:t>2</a:t>
            </a:r>
            <a:endParaRPr baseline="-25000"/>
          </a:p>
        </p:txBody>
      </p:sp>
      <p:sp>
        <p:nvSpPr>
          <p:cNvPr id="164" name="Google Shape;164;p21"/>
          <p:cNvSpPr/>
          <p:nvPr/>
        </p:nvSpPr>
        <p:spPr>
          <a:xfrm>
            <a:off x="2312750" y="3168300"/>
            <a:ext cx="570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baseline="-25000" lang="en-GB"/>
              <a:t>3</a:t>
            </a:r>
            <a:endParaRPr baseline="-25000"/>
          </a:p>
        </p:txBody>
      </p:sp>
      <p:sp>
        <p:nvSpPr>
          <p:cNvPr id="165" name="Google Shape;165;p21"/>
          <p:cNvSpPr/>
          <p:nvPr/>
        </p:nvSpPr>
        <p:spPr>
          <a:xfrm>
            <a:off x="480725" y="1929300"/>
            <a:ext cx="1620900" cy="9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Input: X</a:t>
            </a:r>
            <a:endParaRPr/>
          </a:p>
        </p:txBody>
      </p:sp>
      <p:cxnSp>
        <p:nvCxnSpPr>
          <p:cNvPr id="166" name="Google Shape;166;p21"/>
          <p:cNvCxnSpPr>
            <a:stCxn id="162" idx="6"/>
            <a:endCxn id="161" idx="1"/>
          </p:cNvCxnSpPr>
          <p:nvPr/>
        </p:nvCxnSpPr>
        <p:spPr>
          <a:xfrm>
            <a:off x="2882750" y="1323150"/>
            <a:ext cx="1744200" cy="8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stCxn id="163" idx="6"/>
            <a:endCxn id="161" idx="2"/>
          </p:cNvCxnSpPr>
          <p:nvPr/>
        </p:nvCxnSpPr>
        <p:spPr>
          <a:xfrm>
            <a:off x="2882750" y="2380800"/>
            <a:ext cx="16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>
            <a:stCxn id="164" idx="6"/>
            <a:endCxn id="161" idx="3"/>
          </p:cNvCxnSpPr>
          <p:nvPr/>
        </p:nvCxnSpPr>
        <p:spPr>
          <a:xfrm flipH="1" rot="10800000">
            <a:off x="2882750" y="2571750"/>
            <a:ext cx="1744200" cy="8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1"/>
          <p:cNvSpPr/>
          <p:nvPr/>
        </p:nvSpPr>
        <p:spPr>
          <a:xfrm>
            <a:off x="2101625" y="1053000"/>
            <a:ext cx="248100" cy="265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317825" y="1286850"/>
            <a:ext cx="12627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baseline="-25000" lang="en-GB"/>
              <a:t>1</a:t>
            </a:r>
            <a:r>
              <a:rPr lang="en-GB"/>
              <a:t>*n</a:t>
            </a:r>
            <a:r>
              <a:rPr baseline="-25000" lang="en-GB"/>
              <a:t>1</a:t>
            </a:r>
            <a:r>
              <a:rPr lang="en-GB"/>
              <a:t>(x) + b</a:t>
            </a:r>
            <a:r>
              <a:rPr baseline="-25000" lang="en-GB"/>
              <a:t>1</a:t>
            </a:r>
            <a:endParaRPr baseline="-25000"/>
          </a:p>
        </p:txBody>
      </p:sp>
      <p:sp>
        <p:nvSpPr>
          <p:cNvPr id="171" name="Google Shape;171;p21"/>
          <p:cNvSpPr txBox="1"/>
          <p:nvPr/>
        </p:nvSpPr>
        <p:spPr>
          <a:xfrm>
            <a:off x="3317825" y="3131850"/>
            <a:ext cx="12627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baseline="-25000" lang="en-GB"/>
              <a:t>3</a:t>
            </a:r>
            <a:r>
              <a:rPr lang="en-GB"/>
              <a:t>*n</a:t>
            </a:r>
            <a:r>
              <a:rPr baseline="-25000" lang="en-GB"/>
              <a:t>3</a:t>
            </a:r>
            <a:r>
              <a:rPr lang="en-GB"/>
              <a:t>(x) + b</a:t>
            </a:r>
            <a:r>
              <a:rPr baseline="-25000" lang="en-GB"/>
              <a:t>3</a:t>
            </a:r>
            <a:endParaRPr baseline="-25000"/>
          </a:p>
        </p:txBody>
      </p:sp>
      <p:sp>
        <p:nvSpPr>
          <p:cNvPr id="172" name="Google Shape;172;p21"/>
          <p:cNvSpPr txBox="1"/>
          <p:nvPr/>
        </p:nvSpPr>
        <p:spPr>
          <a:xfrm>
            <a:off x="3280850" y="2074188"/>
            <a:ext cx="12627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baseline="-25000" lang="en-GB"/>
              <a:t>2</a:t>
            </a:r>
            <a:r>
              <a:rPr lang="en-GB"/>
              <a:t>*n</a:t>
            </a:r>
            <a:r>
              <a:rPr baseline="-25000" lang="en-GB"/>
              <a:t>2</a:t>
            </a:r>
            <a:r>
              <a:rPr lang="en-GB"/>
              <a:t>(x) + b</a:t>
            </a:r>
            <a:r>
              <a:rPr baseline="-25000" lang="en-GB"/>
              <a:t>2</a:t>
            </a:r>
            <a:endParaRPr baseline="-25000"/>
          </a:p>
        </p:txBody>
      </p:sp>
      <p:sp>
        <p:nvSpPr>
          <p:cNvPr id="173" name="Google Shape;173;p21"/>
          <p:cNvSpPr/>
          <p:nvPr/>
        </p:nvSpPr>
        <p:spPr>
          <a:xfrm>
            <a:off x="5159975" y="1929300"/>
            <a:ext cx="1620900" cy="9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Output: X̂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4730375" y="2908200"/>
            <a:ext cx="4149300" cy="43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X̂ = N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(w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*n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(x) + b</a:t>
            </a:r>
            <a:r>
              <a:rPr baseline="-25000" lang="en-GB">
                <a:solidFill>
                  <a:schemeClr val="dk1"/>
                </a:solidFill>
              </a:rPr>
              <a:t>1 </a:t>
            </a:r>
            <a:r>
              <a:rPr lang="en-GB">
                <a:solidFill>
                  <a:schemeClr val="dk1"/>
                </a:solidFill>
              </a:rPr>
              <a:t>+ w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*n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(x) + b</a:t>
            </a:r>
            <a:r>
              <a:rPr baseline="-25000" lang="en-GB">
                <a:solidFill>
                  <a:schemeClr val="dk1"/>
                </a:solidFill>
              </a:rPr>
              <a:t>2 </a:t>
            </a:r>
            <a:r>
              <a:rPr lang="en-GB">
                <a:solidFill>
                  <a:schemeClr val="dk1"/>
                </a:solidFill>
              </a:rPr>
              <a:t>+ w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*n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(x) + b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354000" y="3708600"/>
            <a:ext cx="84360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We assign importance to each input going into N</a:t>
            </a:r>
            <a:r>
              <a:rPr baseline="-25000" lang="en-GB"/>
              <a:t>i</a:t>
            </a:r>
            <a:r>
              <a:rPr lang="en-GB"/>
              <a:t> by multiplying the output from each previous neuron by some weight </a:t>
            </a:r>
            <a:r>
              <a:rPr b="1" lang="en-GB"/>
              <a:t>w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We can amplify or dampen the output of each input going into N</a:t>
            </a:r>
            <a:r>
              <a:rPr baseline="-25000" lang="en-GB"/>
              <a:t>i</a:t>
            </a:r>
            <a:r>
              <a:rPr lang="en-GB"/>
              <a:t> by </a:t>
            </a:r>
            <a:r>
              <a:rPr b="1" lang="en-GB"/>
              <a:t>w</a:t>
            </a:r>
            <a:r>
              <a:rPr lang="en-GB"/>
              <a:t>, or by adjusting the value of the bias </a:t>
            </a:r>
            <a:r>
              <a:rPr b="1" lang="en-GB"/>
              <a:t>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We can have the sequential and grouping nature of neurons by having multiple layers of neurons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2162750" y="802400"/>
            <a:ext cx="870000" cy="20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 1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4393550" y="802400"/>
            <a:ext cx="870000" cy="20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 2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287" y="233400"/>
            <a:ext cx="663887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