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7t2schSMNdHxhjsNpqAhkBatE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9FD813-864D-49F9-A04B-140CB13D58D9}">
  <a:tblStyle styleId="{B39FD813-864D-49F9-A04B-140CB13D58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aa344ffa4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aa344ffa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SG"/>
              <a:t>Day 3 – Attention, Transformers, NLP</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10"/>
          <p:cNvGraphicFramePr/>
          <p:nvPr/>
        </p:nvGraphicFramePr>
        <p:xfrm>
          <a:off x="9394835" y="4749955"/>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253" name="Google Shape;2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1</a:t>
            </a:r>
            <a:endParaRPr/>
          </a:p>
        </p:txBody>
      </p:sp>
      <p:graphicFrame>
        <p:nvGraphicFramePr>
          <p:cNvPr id="254" name="Google Shape;254;p10"/>
          <p:cNvGraphicFramePr/>
          <p:nvPr/>
        </p:nvGraphicFramePr>
        <p:xfrm>
          <a:off x="1326518" y="2078203"/>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255" name="Google Shape;255;p10"/>
          <p:cNvGraphicFramePr/>
          <p:nvPr/>
        </p:nvGraphicFramePr>
        <p:xfrm>
          <a:off x="1326518"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256" name="Google Shape;256;p10"/>
          <p:cNvSpPr txBox="1"/>
          <p:nvPr/>
        </p:nvSpPr>
        <p:spPr>
          <a:xfrm>
            <a:off x="1815694" y="257652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1</a:t>
            </a:r>
            <a:endParaRPr/>
          </a:p>
        </p:txBody>
      </p:sp>
      <p:sp>
        <p:nvSpPr>
          <p:cNvPr id="257" name="Google Shape;257;p10"/>
          <p:cNvSpPr txBox="1"/>
          <p:nvPr/>
        </p:nvSpPr>
        <p:spPr>
          <a:xfrm>
            <a:off x="1815693" y="5697041"/>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2</a:t>
            </a:r>
            <a:endParaRPr/>
          </a:p>
        </p:txBody>
      </p:sp>
      <p:sp>
        <p:nvSpPr>
          <p:cNvPr id="258" name="Google Shape;258;p10"/>
          <p:cNvSpPr txBox="1"/>
          <p:nvPr/>
        </p:nvSpPr>
        <p:spPr>
          <a:xfrm>
            <a:off x="10347404"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1</a:t>
            </a:r>
            <a:endParaRPr/>
          </a:p>
        </p:txBody>
      </p:sp>
      <p:graphicFrame>
        <p:nvGraphicFramePr>
          <p:cNvPr id="259" name="Google Shape;259;p10"/>
          <p:cNvGraphicFramePr/>
          <p:nvPr/>
        </p:nvGraphicFramePr>
        <p:xfrm>
          <a:off x="8255180"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260" name="Google Shape;260;p10"/>
          <p:cNvGraphicFramePr/>
          <p:nvPr/>
        </p:nvGraphicFramePr>
        <p:xfrm>
          <a:off x="9394835"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261" name="Google Shape;261;p10"/>
          <p:cNvGraphicFramePr/>
          <p:nvPr/>
        </p:nvGraphicFramePr>
        <p:xfrm>
          <a:off x="10534490" y="1702874"/>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262" name="Google Shape;262;p10"/>
          <p:cNvSpPr txBox="1"/>
          <p:nvPr/>
        </p:nvSpPr>
        <p:spPr>
          <a:xfrm>
            <a:off x="9197445" y="280891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1</a:t>
            </a:r>
            <a:endParaRPr/>
          </a:p>
        </p:txBody>
      </p:sp>
      <p:sp>
        <p:nvSpPr>
          <p:cNvPr id="263" name="Google Shape;263;p10"/>
          <p:cNvSpPr txBox="1"/>
          <p:nvPr/>
        </p:nvSpPr>
        <p:spPr>
          <a:xfrm>
            <a:off x="8090708"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1</a:t>
            </a:r>
            <a:endParaRPr/>
          </a:p>
        </p:txBody>
      </p:sp>
      <p:sp>
        <p:nvSpPr>
          <p:cNvPr id="264" name="Google Shape;264;p10"/>
          <p:cNvSpPr txBox="1"/>
          <p:nvPr/>
        </p:nvSpPr>
        <p:spPr>
          <a:xfrm>
            <a:off x="10346557" y="5821892"/>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2</a:t>
            </a:r>
            <a:endParaRPr/>
          </a:p>
        </p:txBody>
      </p:sp>
      <p:graphicFrame>
        <p:nvGraphicFramePr>
          <p:cNvPr id="265" name="Google Shape;265;p10"/>
          <p:cNvGraphicFramePr/>
          <p:nvPr/>
        </p:nvGraphicFramePr>
        <p:xfrm>
          <a:off x="8254333" y="4751082"/>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266" name="Google Shape;266;p10"/>
          <p:cNvGraphicFramePr/>
          <p:nvPr/>
        </p:nvGraphicFramePr>
        <p:xfrm>
          <a:off x="10533643" y="476326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267" name="Google Shape;267;p10"/>
          <p:cNvSpPr txBox="1"/>
          <p:nvPr/>
        </p:nvSpPr>
        <p:spPr>
          <a:xfrm>
            <a:off x="9196598" y="5869310"/>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2</a:t>
            </a:r>
            <a:endParaRPr/>
          </a:p>
        </p:txBody>
      </p:sp>
      <p:sp>
        <p:nvSpPr>
          <p:cNvPr id="268" name="Google Shape;268;p10"/>
          <p:cNvSpPr txBox="1"/>
          <p:nvPr/>
        </p:nvSpPr>
        <p:spPr>
          <a:xfrm>
            <a:off x="8046639" y="5821762"/>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2</a:t>
            </a:r>
            <a:endParaRPr/>
          </a:p>
        </p:txBody>
      </p:sp>
      <p:grpSp>
        <p:nvGrpSpPr>
          <p:cNvPr id="269" name="Google Shape;269;p10"/>
          <p:cNvGrpSpPr/>
          <p:nvPr/>
        </p:nvGrpSpPr>
        <p:grpSpPr>
          <a:xfrm>
            <a:off x="5071197" y="1822417"/>
            <a:ext cx="1712194" cy="3807940"/>
            <a:chOff x="5071197" y="1822417"/>
            <a:chExt cx="1712194" cy="3807940"/>
          </a:xfrm>
        </p:grpSpPr>
        <p:grpSp>
          <p:nvGrpSpPr>
            <p:cNvPr id="270" name="Google Shape;270;p10"/>
            <p:cNvGrpSpPr/>
            <p:nvPr/>
          </p:nvGrpSpPr>
          <p:grpSpPr>
            <a:xfrm>
              <a:off x="5071197" y="1822417"/>
              <a:ext cx="1712194" cy="3213165"/>
              <a:chOff x="5071197" y="1822417"/>
              <a:chExt cx="1712194" cy="3213165"/>
            </a:xfrm>
          </p:grpSpPr>
          <p:sp>
            <p:nvSpPr>
              <p:cNvPr id="271" name="Google Shape;271;p10"/>
              <p:cNvSpPr/>
              <p:nvPr/>
            </p:nvSpPr>
            <p:spPr>
              <a:xfrm>
                <a:off x="5071197" y="1822417"/>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10"/>
              <p:cNvSpPr/>
              <p:nvPr/>
            </p:nvSpPr>
            <p:spPr>
              <a:xfrm>
                <a:off x="5075326" y="2737472"/>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10"/>
              <p:cNvSpPr/>
              <p:nvPr/>
            </p:nvSpPr>
            <p:spPr>
              <a:xfrm>
                <a:off x="5071197" y="4567582"/>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p10"/>
              <p:cNvSpPr/>
              <p:nvPr/>
            </p:nvSpPr>
            <p:spPr>
              <a:xfrm>
                <a:off x="5073716" y="3652527"/>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10"/>
              <p:cNvSpPr/>
              <p:nvPr/>
            </p:nvSpPr>
            <p:spPr>
              <a:xfrm>
                <a:off x="6311262" y="2279945"/>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10"/>
              <p:cNvSpPr/>
              <p:nvPr/>
            </p:nvSpPr>
            <p:spPr>
              <a:xfrm>
                <a:off x="6315391" y="3195000"/>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7" name="Google Shape;277;p10"/>
              <p:cNvSpPr/>
              <p:nvPr/>
            </p:nvSpPr>
            <p:spPr>
              <a:xfrm>
                <a:off x="6313781" y="4110055"/>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78" name="Google Shape;278;p10"/>
              <p:cNvCxnSpPr>
                <a:stCxn id="271" idx="6"/>
                <a:endCxn id="275"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79" name="Google Shape;279;p10"/>
              <p:cNvCxnSpPr>
                <a:stCxn id="271" idx="6"/>
                <a:endCxn id="276"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80" name="Google Shape;280;p10"/>
              <p:cNvCxnSpPr>
                <a:stCxn id="271" idx="6"/>
                <a:endCxn id="277"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81" name="Google Shape;281;p10"/>
              <p:cNvCxnSpPr>
                <a:stCxn id="272" idx="6"/>
                <a:endCxn id="275"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82" name="Google Shape;282;p10"/>
              <p:cNvCxnSpPr>
                <a:stCxn id="272" idx="6"/>
                <a:endCxn id="276"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83" name="Google Shape;283;p10"/>
              <p:cNvCxnSpPr>
                <a:stCxn id="272" idx="6"/>
                <a:endCxn id="277"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84" name="Google Shape;284;p10"/>
              <p:cNvCxnSpPr>
                <a:stCxn id="274" idx="6"/>
                <a:endCxn id="275"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85" name="Google Shape;285;p10"/>
              <p:cNvCxnSpPr>
                <a:stCxn id="274" idx="6"/>
                <a:endCxn id="276"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86" name="Google Shape;286;p10"/>
              <p:cNvCxnSpPr>
                <a:stCxn id="274" idx="6"/>
                <a:endCxn id="277"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87" name="Google Shape;287;p10"/>
              <p:cNvCxnSpPr>
                <a:stCxn id="273" idx="6"/>
                <a:endCxn id="275"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88" name="Google Shape;288;p10"/>
              <p:cNvCxnSpPr>
                <a:stCxn id="273" idx="6"/>
                <a:endCxn id="276"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89" name="Google Shape;289;p10"/>
              <p:cNvCxnSpPr>
                <a:stCxn id="273" idx="6"/>
                <a:endCxn id="277"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sp>
          <p:nvSpPr>
            <p:cNvPr id="290" name="Google Shape;290;p10"/>
            <p:cNvSpPr txBox="1"/>
            <p:nvPr/>
          </p:nvSpPr>
          <p:spPr>
            <a:xfrm>
              <a:off x="5226069" y="4984026"/>
              <a:ext cx="139832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Network</a:t>
              </a:r>
              <a:endParaRPr/>
            </a:p>
          </p:txBody>
        </p:sp>
      </p:grpSp>
      <p:graphicFrame>
        <p:nvGraphicFramePr>
          <p:cNvPr id="291" name="Google Shape;291;p10"/>
          <p:cNvGraphicFramePr/>
          <p:nvPr/>
        </p:nvGraphicFramePr>
        <p:xfrm>
          <a:off x="1322323" y="2071174"/>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292" name="Google Shape;292;p10"/>
          <p:cNvGraphicFramePr/>
          <p:nvPr/>
        </p:nvGraphicFramePr>
        <p:xfrm>
          <a:off x="1322323"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pSp>
        <p:nvGrpSpPr>
          <p:cNvPr id="293" name="Google Shape;293;p10"/>
          <p:cNvGrpSpPr/>
          <p:nvPr/>
        </p:nvGrpSpPr>
        <p:grpSpPr>
          <a:xfrm>
            <a:off x="9421271" y="300760"/>
            <a:ext cx="666000" cy="1249200"/>
            <a:chOff x="5071197" y="1822417"/>
            <a:chExt cx="1712194" cy="3213165"/>
          </a:xfrm>
        </p:grpSpPr>
        <p:sp>
          <p:nvSpPr>
            <p:cNvPr id="294" name="Google Shape;294;p10"/>
            <p:cNvSpPr/>
            <p:nvPr/>
          </p:nvSpPr>
          <p:spPr>
            <a:xfrm>
              <a:off x="5071197" y="1822417"/>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10"/>
            <p:cNvSpPr/>
            <p:nvPr/>
          </p:nvSpPr>
          <p:spPr>
            <a:xfrm>
              <a:off x="5075326" y="2737472"/>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6" name="Google Shape;296;p10"/>
            <p:cNvSpPr/>
            <p:nvPr/>
          </p:nvSpPr>
          <p:spPr>
            <a:xfrm>
              <a:off x="5071197" y="4567582"/>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7" name="Google Shape;297;p10"/>
            <p:cNvSpPr/>
            <p:nvPr/>
          </p:nvSpPr>
          <p:spPr>
            <a:xfrm>
              <a:off x="5073716" y="3652527"/>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p10"/>
            <p:cNvSpPr/>
            <p:nvPr/>
          </p:nvSpPr>
          <p:spPr>
            <a:xfrm>
              <a:off x="6311262" y="2279945"/>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9" name="Google Shape;299;p10"/>
            <p:cNvSpPr/>
            <p:nvPr/>
          </p:nvSpPr>
          <p:spPr>
            <a:xfrm>
              <a:off x="6315391" y="3195000"/>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0" name="Google Shape;300;p10"/>
            <p:cNvSpPr/>
            <p:nvPr/>
          </p:nvSpPr>
          <p:spPr>
            <a:xfrm>
              <a:off x="6313781" y="4110055"/>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01" name="Google Shape;301;p10"/>
            <p:cNvCxnSpPr>
              <a:stCxn id="294" idx="6"/>
              <a:endCxn id="298"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02" name="Google Shape;302;p10"/>
            <p:cNvCxnSpPr>
              <a:stCxn id="294" idx="6"/>
              <a:endCxn id="299"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03" name="Google Shape;303;p10"/>
            <p:cNvCxnSpPr>
              <a:stCxn id="294" idx="6"/>
              <a:endCxn id="300"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04" name="Google Shape;304;p10"/>
            <p:cNvCxnSpPr>
              <a:stCxn id="295" idx="6"/>
              <a:endCxn id="298"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05" name="Google Shape;305;p10"/>
            <p:cNvCxnSpPr>
              <a:stCxn id="295" idx="6"/>
              <a:endCxn id="299"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06" name="Google Shape;306;p10"/>
            <p:cNvCxnSpPr>
              <a:stCxn id="295" idx="6"/>
              <a:endCxn id="300"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07" name="Google Shape;307;p10"/>
            <p:cNvCxnSpPr>
              <a:stCxn id="297" idx="6"/>
              <a:endCxn id="298"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08" name="Google Shape;308;p10"/>
            <p:cNvCxnSpPr>
              <a:stCxn id="297" idx="6"/>
              <a:endCxn id="299"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09" name="Google Shape;309;p10"/>
            <p:cNvCxnSpPr>
              <a:stCxn id="297" idx="6"/>
              <a:endCxn id="300"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10" name="Google Shape;310;p10"/>
            <p:cNvCxnSpPr>
              <a:stCxn id="296" idx="6"/>
              <a:endCxn id="298"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11" name="Google Shape;311;p10"/>
            <p:cNvCxnSpPr>
              <a:stCxn id="296" idx="6"/>
              <a:endCxn id="299"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12" name="Google Shape;312;p10"/>
            <p:cNvCxnSpPr>
              <a:stCxn id="296" idx="6"/>
              <a:endCxn id="300"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grpSp>
        <p:nvGrpSpPr>
          <p:cNvPr id="313" name="Google Shape;313;p10"/>
          <p:cNvGrpSpPr/>
          <p:nvPr/>
        </p:nvGrpSpPr>
        <p:grpSpPr>
          <a:xfrm>
            <a:off x="8274389" y="302550"/>
            <a:ext cx="664705" cy="1247410"/>
            <a:chOff x="5071197" y="1822417"/>
            <a:chExt cx="1712194" cy="3213165"/>
          </a:xfrm>
        </p:grpSpPr>
        <p:sp>
          <p:nvSpPr>
            <p:cNvPr id="314" name="Google Shape;314;p10"/>
            <p:cNvSpPr/>
            <p:nvPr/>
          </p:nvSpPr>
          <p:spPr>
            <a:xfrm>
              <a:off x="5071197" y="182241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5" name="Google Shape;315;p10"/>
            <p:cNvSpPr/>
            <p:nvPr/>
          </p:nvSpPr>
          <p:spPr>
            <a:xfrm>
              <a:off x="5075326" y="273747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6" name="Google Shape;316;p10"/>
            <p:cNvSpPr/>
            <p:nvPr/>
          </p:nvSpPr>
          <p:spPr>
            <a:xfrm>
              <a:off x="5071197" y="456758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7" name="Google Shape;317;p10"/>
            <p:cNvSpPr/>
            <p:nvPr/>
          </p:nvSpPr>
          <p:spPr>
            <a:xfrm>
              <a:off x="5073716" y="365252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8" name="Google Shape;318;p10"/>
            <p:cNvSpPr/>
            <p:nvPr/>
          </p:nvSpPr>
          <p:spPr>
            <a:xfrm>
              <a:off x="6311262" y="227994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p10"/>
            <p:cNvSpPr/>
            <p:nvPr/>
          </p:nvSpPr>
          <p:spPr>
            <a:xfrm>
              <a:off x="6315391" y="3195000"/>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10"/>
            <p:cNvSpPr/>
            <p:nvPr/>
          </p:nvSpPr>
          <p:spPr>
            <a:xfrm>
              <a:off x="6313781" y="411005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21" name="Google Shape;321;p10"/>
            <p:cNvCxnSpPr>
              <a:stCxn id="314" idx="6"/>
              <a:endCxn id="318"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22" name="Google Shape;322;p10"/>
            <p:cNvCxnSpPr>
              <a:stCxn id="314" idx="6"/>
              <a:endCxn id="319"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23" name="Google Shape;323;p10"/>
            <p:cNvCxnSpPr>
              <a:stCxn id="314" idx="6"/>
              <a:endCxn id="320"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24" name="Google Shape;324;p10"/>
            <p:cNvCxnSpPr>
              <a:stCxn id="315" idx="6"/>
              <a:endCxn id="318"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25" name="Google Shape;325;p10"/>
            <p:cNvCxnSpPr>
              <a:stCxn id="315" idx="6"/>
              <a:endCxn id="319"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26" name="Google Shape;326;p10"/>
            <p:cNvCxnSpPr>
              <a:stCxn id="315" idx="6"/>
              <a:endCxn id="320"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27" name="Google Shape;327;p10"/>
            <p:cNvCxnSpPr>
              <a:stCxn id="317" idx="6"/>
              <a:endCxn id="318"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28" name="Google Shape;328;p10"/>
            <p:cNvCxnSpPr>
              <a:stCxn id="317" idx="6"/>
              <a:endCxn id="319"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29" name="Google Shape;329;p10"/>
            <p:cNvCxnSpPr>
              <a:stCxn id="317" idx="6"/>
              <a:endCxn id="320"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30" name="Google Shape;330;p10"/>
            <p:cNvCxnSpPr>
              <a:stCxn id="316" idx="6"/>
              <a:endCxn id="318"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31" name="Google Shape;331;p10"/>
            <p:cNvCxnSpPr>
              <a:stCxn id="316" idx="6"/>
              <a:endCxn id="319"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32" name="Google Shape;332;p10"/>
            <p:cNvCxnSpPr>
              <a:stCxn id="316" idx="6"/>
              <a:endCxn id="320"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grpSp>
        <p:nvGrpSpPr>
          <p:cNvPr id="333" name="Google Shape;333;p10"/>
          <p:cNvGrpSpPr/>
          <p:nvPr/>
        </p:nvGrpSpPr>
        <p:grpSpPr>
          <a:xfrm>
            <a:off x="10573660" y="300121"/>
            <a:ext cx="666000" cy="1249839"/>
            <a:chOff x="5071197" y="1822417"/>
            <a:chExt cx="1712194" cy="3213165"/>
          </a:xfrm>
        </p:grpSpPr>
        <p:sp>
          <p:nvSpPr>
            <p:cNvPr id="334" name="Google Shape;334;p10"/>
            <p:cNvSpPr/>
            <p:nvPr/>
          </p:nvSpPr>
          <p:spPr>
            <a:xfrm>
              <a:off x="5071197" y="1822417"/>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p10"/>
            <p:cNvSpPr/>
            <p:nvPr/>
          </p:nvSpPr>
          <p:spPr>
            <a:xfrm>
              <a:off x="5075326" y="2737472"/>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6" name="Google Shape;336;p10"/>
            <p:cNvSpPr/>
            <p:nvPr/>
          </p:nvSpPr>
          <p:spPr>
            <a:xfrm>
              <a:off x="5071197" y="4567582"/>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7" name="Google Shape;337;p10"/>
            <p:cNvSpPr/>
            <p:nvPr/>
          </p:nvSpPr>
          <p:spPr>
            <a:xfrm>
              <a:off x="5073716" y="3652527"/>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8" name="Google Shape;338;p10"/>
            <p:cNvSpPr/>
            <p:nvPr/>
          </p:nvSpPr>
          <p:spPr>
            <a:xfrm>
              <a:off x="6311262" y="2279945"/>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10"/>
            <p:cNvSpPr/>
            <p:nvPr/>
          </p:nvSpPr>
          <p:spPr>
            <a:xfrm>
              <a:off x="6315391" y="3195000"/>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10"/>
            <p:cNvSpPr/>
            <p:nvPr/>
          </p:nvSpPr>
          <p:spPr>
            <a:xfrm>
              <a:off x="6313781" y="4110055"/>
              <a:ext cx="468000" cy="468000"/>
            </a:xfrm>
            <a:prstGeom prst="flowChartConnector">
              <a:avLst/>
            </a:prstGeom>
            <a:solidFill>
              <a:srgbClr val="FC8C8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41" name="Google Shape;341;p10"/>
            <p:cNvCxnSpPr>
              <a:stCxn id="334" idx="6"/>
              <a:endCxn id="338"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42" name="Google Shape;342;p10"/>
            <p:cNvCxnSpPr>
              <a:stCxn id="334" idx="6"/>
              <a:endCxn id="339"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43" name="Google Shape;343;p10"/>
            <p:cNvCxnSpPr>
              <a:stCxn id="334" idx="6"/>
              <a:endCxn id="340"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44" name="Google Shape;344;p10"/>
            <p:cNvCxnSpPr>
              <a:stCxn id="335" idx="6"/>
              <a:endCxn id="338"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45" name="Google Shape;345;p10"/>
            <p:cNvCxnSpPr>
              <a:stCxn id="335" idx="6"/>
              <a:endCxn id="339"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46" name="Google Shape;346;p10"/>
            <p:cNvCxnSpPr>
              <a:stCxn id="335" idx="6"/>
              <a:endCxn id="340"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47" name="Google Shape;347;p10"/>
            <p:cNvCxnSpPr>
              <a:stCxn id="337" idx="6"/>
              <a:endCxn id="338"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48" name="Google Shape;348;p10"/>
            <p:cNvCxnSpPr>
              <a:stCxn id="337" idx="6"/>
              <a:endCxn id="339"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49" name="Google Shape;349;p10"/>
            <p:cNvCxnSpPr>
              <a:stCxn id="337" idx="6"/>
              <a:endCxn id="340"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350" name="Google Shape;350;p10"/>
            <p:cNvCxnSpPr>
              <a:stCxn id="336" idx="6"/>
              <a:endCxn id="338"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351" name="Google Shape;351;p10"/>
            <p:cNvCxnSpPr>
              <a:stCxn id="336" idx="6"/>
              <a:endCxn id="339"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352" name="Google Shape;352;p10"/>
            <p:cNvCxnSpPr>
              <a:stCxn id="336" idx="6"/>
              <a:endCxn id="340"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292"/>
                                        </p:tgtEl>
                                        <p:attrNameLst>
                                          <p:attrName>style.visibility</p:attrName>
                                        </p:attrNameLst>
                                      </p:cBhvr>
                                      <p:to>
                                        <p:strVal val="hidden"/>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2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2</a:t>
            </a:r>
            <a:endParaRPr/>
          </a:p>
        </p:txBody>
      </p:sp>
      <p:sp>
        <p:nvSpPr>
          <p:cNvPr id="358" name="Google Shape;35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Do the following for each of the elements</a:t>
            </a:r>
            <a:endParaRPr/>
          </a:p>
          <a:p>
            <a:pPr indent="-228600" lvl="1" marL="685800" rtl="0" algn="l">
              <a:lnSpc>
                <a:spcPct val="90000"/>
              </a:lnSpc>
              <a:spcBef>
                <a:spcPts val="500"/>
              </a:spcBef>
              <a:spcAft>
                <a:spcPts val="0"/>
              </a:spcAft>
              <a:buClr>
                <a:schemeClr val="dk1"/>
              </a:buClr>
              <a:buSzPts val="2400"/>
              <a:buChar char="•"/>
            </a:pPr>
            <a:r>
              <a:rPr lang="en-SG"/>
              <a:t>Find the dot product of that element’s key with every other element’s query</a:t>
            </a:r>
            <a:endParaRPr/>
          </a:p>
          <a:p>
            <a:pPr indent="-228600" lvl="2" marL="1143000" rtl="0" algn="l">
              <a:lnSpc>
                <a:spcPct val="90000"/>
              </a:lnSpc>
              <a:spcBef>
                <a:spcPts val="500"/>
              </a:spcBef>
              <a:spcAft>
                <a:spcPts val="0"/>
              </a:spcAft>
              <a:buClr>
                <a:schemeClr val="dk1"/>
              </a:buClr>
              <a:buSzPts val="2000"/>
              <a:buChar char="•"/>
            </a:pPr>
            <a:r>
              <a:rPr lang="en-SG"/>
              <a:t>This creates some scalar value we can use</a:t>
            </a:r>
            <a:endParaRPr/>
          </a:p>
          <a:p>
            <a:pPr indent="-228600" lvl="2" marL="1143000" rtl="0" algn="l">
              <a:lnSpc>
                <a:spcPct val="90000"/>
              </a:lnSpc>
              <a:spcBef>
                <a:spcPts val="500"/>
              </a:spcBef>
              <a:spcAft>
                <a:spcPts val="0"/>
              </a:spcAft>
              <a:buClr>
                <a:schemeClr val="dk1"/>
              </a:buClr>
              <a:buSzPts val="2000"/>
              <a:buChar char="•"/>
            </a:pPr>
            <a:r>
              <a:rPr lang="en-SG"/>
              <a:t>We shall call them the attention weights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aphicFrame>
        <p:nvGraphicFramePr>
          <p:cNvPr id="363" name="Google Shape;363;p12"/>
          <p:cNvGraphicFramePr/>
          <p:nvPr/>
        </p:nvGraphicFramePr>
        <p:xfrm>
          <a:off x="5403773" y="478545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364" name="Google Shape;364;p12"/>
          <p:cNvGraphicFramePr/>
          <p:nvPr/>
        </p:nvGraphicFramePr>
        <p:xfrm>
          <a:off x="5399761" y="4788349"/>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365" name="Google Shape;36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2</a:t>
            </a:r>
            <a:endParaRPr/>
          </a:p>
        </p:txBody>
      </p:sp>
      <p:graphicFrame>
        <p:nvGraphicFramePr>
          <p:cNvPr id="366" name="Google Shape;366;p12"/>
          <p:cNvGraphicFramePr/>
          <p:nvPr/>
        </p:nvGraphicFramePr>
        <p:xfrm>
          <a:off x="1326518" y="2078203"/>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367" name="Google Shape;367;p12"/>
          <p:cNvGraphicFramePr/>
          <p:nvPr/>
        </p:nvGraphicFramePr>
        <p:xfrm>
          <a:off x="1326518"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368" name="Google Shape;368;p12"/>
          <p:cNvSpPr txBox="1"/>
          <p:nvPr/>
        </p:nvSpPr>
        <p:spPr>
          <a:xfrm>
            <a:off x="1815694" y="257652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1</a:t>
            </a:r>
            <a:endParaRPr/>
          </a:p>
        </p:txBody>
      </p:sp>
      <p:sp>
        <p:nvSpPr>
          <p:cNvPr id="369" name="Google Shape;369;p12"/>
          <p:cNvSpPr txBox="1"/>
          <p:nvPr/>
        </p:nvSpPr>
        <p:spPr>
          <a:xfrm>
            <a:off x="1815693" y="5697041"/>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2</a:t>
            </a:r>
            <a:endParaRPr/>
          </a:p>
        </p:txBody>
      </p:sp>
      <p:sp>
        <p:nvSpPr>
          <p:cNvPr id="370" name="Google Shape;370;p12"/>
          <p:cNvSpPr txBox="1"/>
          <p:nvPr/>
        </p:nvSpPr>
        <p:spPr>
          <a:xfrm>
            <a:off x="6355495"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1</a:t>
            </a:r>
            <a:endParaRPr/>
          </a:p>
        </p:txBody>
      </p:sp>
      <p:graphicFrame>
        <p:nvGraphicFramePr>
          <p:cNvPr id="371" name="Google Shape;371;p12"/>
          <p:cNvGraphicFramePr/>
          <p:nvPr/>
        </p:nvGraphicFramePr>
        <p:xfrm>
          <a:off x="4263271"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372" name="Google Shape;372;p12"/>
          <p:cNvGraphicFramePr/>
          <p:nvPr/>
        </p:nvGraphicFramePr>
        <p:xfrm>
          <a:off x="5402926"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373" name="Google Shape;373;p12"/>
          <p:cNvGraphicFramePr/>
          <p:nvPr/>
        </p:nvGraphicFramePr>
        <p:xfrm>
          <a:off x="6542581" y="1702874"/>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374" name="Google Shape;374;p12"/>
          <p:cNvSpPr txBox="1"/>
          <p:nvPr/>
        </p:nvSpPr>
        <p:spPr>
          <a:xfrm>
            <a:off x="5205536" y="280891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1</a:t>
            </a:r>
            <a:endParaRPr/>
          </a:p>
        </p:txBody>
      </p:sp>
      <p:sp>
        <p:nvSpPr>
          <p:cNvPr id="375" name="Google Shape;375;p12"/>
          <p:cNvSpPr txBox="1"/>
          <p:nvPr/>
        </p:nvSpPr>
        <p:spPr>
          <a:xfrm>
            <a:off x="4098799"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1</a:t>
            </a:r>
            <a:endParaRPr/>
          </a:p>
        </p:txBody>
      </p:sp>
      <p:graphicFrame>
        <p:nvGraphicFramePr>
          <p:cNvPr id="376" name="Google Shape;376;p12"/>
          <p:cNvGraphicFramePr/>
          <p:nvPr/>
        </p:nvGraphicFramePr>
        <p:xfrm>
          <a:off x="4263271"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377" name="Google Shape;377;p12"/>
          <p:cNvGraphicFramePr/>
          <p:nvPr/>
        </p:nvGraphicFramePr>
        <p:xfrm>
          <a:off x="5403773" y="1689561"/>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378" name="Google Shape;378;p12"/>
          <p:cNvGraphicFramePr/>
          <p:nvPr/>
        </p:nvGraphicFramePr>
        <p:xfrm>
          <a:off x="8169671" y="2068648"/>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379" name="Google Shape;379;p12"/>
          <p:cNvSpPr txBox="1"/>
          <p:nvPr/>
        </p:nvSpPr>
        <p:spPr>
          <a:xfrm>
            <a:off x="8169671" y="2078203"/>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8</a:t>
            </a:r>
            <a:endParaRPr/>
          </a:p>
        </p:txBody>
      </p:sp>
      <p:sp>
        <p:nvSpPr>
          <p:cNvPr id="380" name="Google Shape;380;p12"/>
          <p:cNvSpPr txBox="1"/>
          <p:nvPr/>
        </p:nvSpPr>
        <p:spPr>
          <a:xfrm>
            <a:off x="6355495" y="5857395"/>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2</a:t>
            </a:r>
            <a:endParaRPr/>
          </a:p>
        </p:txBody>
      </p:sp>
      <p:graphicFrame>
        <p:nvGraphicFramePr>
          <p:cNvPr id="381" name="Google Shape;381;p12"/>
          <p:cNvGraphicFramePr/>
          <p:nvPr/>
        </p:nvGraphicFramePr>
        <p:xfrm>
          <a:off x="4263271" y="4786585"/>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382" name="Google Shape;382;p12"/>
          <p:cNvGraphicFramePr/>
          <p:nvPr/>
        </p:nvGraphicFramePr>
        <p:xfrm>
          <a:off x="5402926" y="4786585"/>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383" name="Google Shape;383;p12"/>
          <p:cNvGraphicFramePr/>
          <p:nvPr/>
        </p:nvGraphicFramePr>
        <p:xfrm>
          <a:off x="6542581" y="4798771"/>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384" name="Google Shape;384;p12"/>
          <p:cNvSpPr txBox="1"/>
          <p:nvPr/>
        </p:nvSpPr>
        <p:spPr>
          <a:xfrm>
            <a:off x="5205536" y="5904813"/>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2</a:t>
            </a:r>
            <a:endParaRPr/>
          </a:p>
        </p:txBody>
      </p:sp>
      <p:sp>
        <p:nvSpPr>
          <p:cNvPr id="385" name="Google Shape;385;p12"/>
          <p:cNvSpPr txBox="1"/>
          <p:nvPr/>
        </p:nvSpPr>
        <p:spPr>
          <a:xfrm>
            <a:off x="4098799" y="5857395"/>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2</a:t>
            </a:r>
            <a:endParaRPr/>
          </a:p>
        </p:txBody>
      </p:sp>
      <p:sp>
        <p:nvSpPr>
          <p:cNvPr id="386" name="Google Shape;386;p12"/>
          <p:cNvSpPr txBox="1"/>
          <p:nvPr/>
        </p:nvSpPr>
        <p:spPr>
          <a:xfrm>
            <a:off x="8727020" y="2088934"/>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7</a:t>
            </a:r>
            <a:endParaRPr/>
          </a:p>
        </p:txBody>
      </p:sp>
      <p:graphicFrame>
        <p:nvGraphicFramePr>
          <p:cNvPr id="387" name="Google Shape;387;p12"/>
          <p:cNvGraphicFramePr/>
          <p:nvPr/>
        </p:nvGraphicFramePr>
        <p:xfrm>
          <a:off x="4264449" y="1692059"/>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sp>
        <p:nvSpPr>
          <p:cNvPr id="388" name="Google Shape;388;p12"/>
          <p:cNvSpPr txBox="1"/>
          <p:nvPr/>
        </p:nvSpPr>
        <p:spPr>
          <a:xfrm>
            <a:off x="8166917" y="2494831"/>
            <a:ext cx="112020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Attention weights</a:t>
            </a:r>
            <a:endParaRPr/>
          </a:p>
        </p:txBody>
      </p:sp>
      <p:graphicFrame>
        <p:nvGraphicFramePr>
          <p:cNvPr id="389" name="Google Shape;389;p12"/>
          <p:cNvGraphicFramePr/>
          <p:nvPr/>
        </p:nvGraphicFramePr>
        <p:xfrm>
          <a:off x="8169671" y="5200226"/>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390" name="Google Shape;390;p12"/>
          <p:cNvSpPr txBox="1"/>
          <p:nvPr/>
        </p:nvSpPr>
        <p:spPr>
          <a:xfrm>
            <a:off x="8169671" y="5209781"/>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14</a:t>
            </a:r>
            <a:endParaRPr/>
          </a:p>
        </p:txBody>
      </p:sp>
      <p:sp>
        <p:nvSpPr>
          <p:cNvPr id="391" name="Google Shape;391;p12"/>
          <p:cNvSpPr txBox="1"/>
          <p:nvPr/>
        </p:nvSpPr>
        <p:spPr>
          <a:xfrm>
            <a:off x="8727020" y="5220512"/>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7</a:t>
            </a:r>
            <a:endParaRPr/>
          </a:p>
        </p:txBody>
      </p:sp>
      <p:sp>
        <p:nvSpPr>
          <p:cNvPr id="392" name="Google Shape;392;p12"/>
          <p:cNvSpPr txBox="1"/>
          <p:nvPr/>
        </p:nvSpPr>
        <p:spPr>
          <a:xfrm>
            <a:off x="8166917" y="5626409"/>
            <a:ext cx="112020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Attention weights</a:t>
            </a:r>
            <a:endParaRPr/>
          </a:p>
        </p:txBody>
      </p:sp>
      <p:graphicFrame>
        <p:nvGraphicFramePr>
          <p:cNvPr id="393" name="Google Shape;393;p12"/>
          <p:cNvGraphicFramePr/>
          <p:nvPr/>
        </p:nvGraphicFramePr>
        <p:xfrm>
          <a:off x="4267618" y="4790935"/>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394" name="Google Shape;394;p12"/>
          <p:cNvGraphicFramePr/>
          <p:nvPr/>
        </p:nvGraphicFramePr>
        <p:xfrm>
          <a:off x="5408690" y="1694480"/>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395" name="Google Shape;395;p12"/>
          <p:cNvGraphicFramePr/>
          <p:nvPr/>
        </p:nvGraphicFramePr>
        <p:xfrm>
          <a:off x="4270477" y="479259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376"/>
                                        </p:tgtEl>
                                        <p:attrNameLst>
                                          <p:attrName>style.visibility</p:attrName>
                                        </p:attrNameLst>
                                      </p:cBhvr>
                                      <p:to>
                                        <p:strVal val="hidden"/>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372"/>
                                        </p:tgtEl>
                                        <p:attrNameLst>
                                          <p:attrName>style.visibility</p:attrName>
                                        </p:attrNameLst>
                                      </p:cBhvr>
                                      <p:to>
                                        <p:strVal val="hidden"/>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387"/>
                                        </p:tgtEl>
                                        <p:attrNameLst>
                                          <p:attrName>style.visibility</p:attrName>
                                        </p:attrNameLst>
                                      </p:cBhvr>
                                      <p:to>
                                        <p:strVal val="hidden"/>
                                      </p:to>
                                    </p:set>
                                  </p:childTnLst>
                                </p:cTn>
                              </p:par>
                            </p:childTnLst>
                          </p:cTn>
                        </p:par>
                        <p:par>
                          <p:cTn fill="hold">
                            <p:stCondLst>
                              <p:cond delay="4"/>
                            </p:stCondLst>
                            <p:childTnLst>
                              <p:par>
                                <p:cTn fill="hold" nodeType="afterEffect" presetClass="exit" presetID="1" presetSubtype="0">
                                  <p:stCondLst>
                                    <p:cond delay="0"/>
                                  </p:stCondLst>
                                  <p:childTnLst>
                                    <p:set>
                                      <p:cBhvr>
                                        <p:cTn dur="1" fill="hold">
                                          <p:stCondLst>
                                            <p:cond delay="1"/>
                                          </p:stCondLst>
                                        </p:cTn>
                                        <p:tgtEl>
                                          <p:spTgt spid="382"/>
                                        </p:tgtEl>
                                        <p:attrNameLst>
                                          <p:attrName>style.visibility</p:attrName>
                                        </p:attrNameLst>
                                      </p:cBhvr>
                                      <p:to>
                                        <p:strVal val="hidden"/>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par>
                          <p:cTn fill="hold">
                            <p:stCondLst>
                              <p:cond delay="6"/>
                            </p:stCondLst>
                            <p:childTnLst>
                              <p:par>
                                <p:cTn fill="hold" nodeType="afterEffect" presetClass="exit" presetID="1" presetSubtype="0">
                                  <p:stCondLst>
                                    <p:cond delay="0"/>
                                  </p:stCondLst>
                                  <p:childTnLst>
                                    <p:set>
                                      <p:cBhvr>
                                        <p:cTn dur="1" fill="hold">
                                          <p:stCondLst>
                                            <p:cond delay="1"/>
                                          </p:stCondLst>
                                        </p:cTn>
                                        <p:tgtEl>
                                          <p:spTgt spid="394"/>
                                        </p:tgtEl>
                                        <p:attrNameLst>
                                          <p:attrName>style.visibility</p:attrName>
                                        </p:attrNameLst>
                                      </p:cBhvr>
                                      <p:to>
                                        <p:strVal val="hidden"/>
                                      </p:to>
                                    </p:set>
                                  </p:childTnLst>
                                </p:cTn>
                              </p:par>
                            </p:childTnLst>
                          </p:cTn>
                        </p:par>
                        <p:par>
                          <p:cTn fill="hold">
                            <p:stCondLst>
                              <p:cond delay="7"/>
                            </p:stCondLst>
                            <p:childTnLst>
                              <p:par>
                                <p:cTn fill="hold" nodeType="afterEffect" presetClass="exit" presetID="1" presetSubtype="0">
                                  <p:stCondLst>
                                    <p:cond delay="0"/>
                                  </p:stCondLst>
                                  <p:childTnLst>
                                    <p:set>
                                      <p:cBhvr>
                                        <p:cTn dur="1" fill="hold">
                                          <p:stCondLst>
                                            <p:cond delay="1"/>
                                          </p:stCondLst>
                                        </p:cTn>
                                        <p:tgtEl>
                                          <p:spTgt spid="393"/>
                                        </p:tgtEl>
                                        <p:attrNameLst>
                                          <p:attrName>style.visibility</p:attrName>
                                        </p:attrNameLst>
                                      </p:cBhvr>
                                      <p:to>
                                        <p:strVal val="hidden"/>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par>
                          <p:cTn fill="hold">
                            <p:stCondLst>
                              <p:cond delay="9"/>
                            </p:stCondLst>
                            <p:childTnLst>
                              <p:par>
                                <p:cTn fill="hold" nodeType="afterEffect" presetClass="exit" presetID="1" presetSubtype="0">
                                  <p:stCondLst>
                                    <p:cond delay="0"/>
                                  </p:stCondLst>
                                  <p:childTnLst>
                                    <p:set>
                                      <p:cBhvr>
                                        <p:cTn dur="1" fill="hold">
                                          <p:stCondLst>
                                            <p:cond delay="1"/>
                                          </p:stCondLst>
                                        </p:cTn>
                                        <p:tgtEl>
                                          <p:spTgt spid="364"/>
                                        </p:tgtEl>
                                        <p:attrNameLst>
                                          <p:attrName>style.visibility</p:attrName>
                                        </p:attrNameLst>
                                      </p:cBhvr>
                                      <p:to>
                                        <p:strVal val="hidden"/>
                                      </p:to>
                                    </p:set>
                                  </p:childTnLst>
                                </p:cTn>
                              </p:par>
                            </p:childTnLst>
                          </p:cTn>
                        </p:par>
                        <p:par>
                          <p:cTn fill="hold">
                            <p:stCondLst>
                              <p:cond delay="10"/>
                            </p:stCondLst>
                            <p:childTnLst>
                              <p:par>
                                <p:cTn fill="hold" nodeType="afterEffect" presetClass="exit" presetID="1" presetSubtype="0">
                                  <p:stCondLst>
                                    <p:cond delay="0"/>
                                  </p:stCondLst>
                                  <p:childTnLst>
                                    <p:set>
                                      <p:cBhvr>
                                        <p:cTn dur="1" fill="hold">
                                          <p:stCondLst>
                                            <p:cond delay="1"/>
                                          </p:stCondLst>
                                        </p:cTn>
                                        <p:tgtEl>
                                          <p:spTgt spid="395"/>
                                        </p:tgtEl>
                                        <p:attrNameLst>
                                          <p:attrName>style.visibility</p:attrName>
                                        </p:attrNameLst>
                                      </p:cBhvr>
                                      <p:to>
                                        <p:strVal val="hidden"/>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3</a:t>
            </a:r>
            <a:endParaRPr/>
          </a:p>
        </p:txBody>
      </p:sp>
      <p:sp>
        <p:nvSpPr>
          <p:cNvPr id="401" name="Google Shape;40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Do the following for each of the elements</a:t>
            </a:r>
            <a:endParaRPr/>
          </a:p>
          <a:p>
            <a:pPr indent="-228600" lvl="1" marL="685800" rtl="0" algn="l">
              <a:lnSpc>
                <a:spcPct val="90000"/>
              </a:lnSpc>
              <a:spcBef>
                <a:spcPts val="500"/>
              </a:spcBef>
              <a:spcAft>
                <a:spcPts val="0"/>
              </a:spcAft>
              <a:buClr>
                <a:srgbClr val="BFBFBF"/>
              </a:buClr>
              <a:buSzPts val="2400"/>
              <a:buChar char="•"/>
            </a:pPr>
            <a:r>
              <a:rPr lang="en-SG">
                <a:solidFill>
                  <a:srgbClr val="BFBFBF"/>
                </a:solidFill>
              </a:rPr>
              <a:t>Find the dot product of that element’s key with every other element’s query</a:t>
            </a:r>
            <a:endParaRPr/>
          </a:p>
          <a:p>
            <a:pPr indent="-228600" lvl="2" marL="1143000" rtl="0" algn="l">
              <a:lnSpc>
                <a:spcPct val="90000"/>
              </a:lnSpc>
              <a:spcBef>
                <a:spcPts val="500"/>
              </a:spcBef>
              <a:spcAft>
                <a:spcPts val="0"/>
              </a:spcAft>
              <a:buClr>
                <a:srgbClr val="BFBFBF"/>
              </a:buClr>
              <a:buSzPts val="2000"/>
              <a:buChar char="•"/>
            </a:pPr>
            <a:r>
              <a:rPr lang="en-SG">
                <a:solidFill>
                  <a:srgbClr val="BFBFBF"/>
                </a:solidFill>
              </a:rPr>
              <a:t>This creates some scalar value we can use</a:t>
            </a:r>
            <a:endParaRPr/>
          </a:p>
          <a:p>
            <a:pPr indent="-228600" lvl="2" marL="1143000" rtl="0" algn="l">
              <a:lnSpc>
                <a:spcPct val="90000"/>
              </a:lnSpc>
              <a:spcBef>
                <a:spcPts val="500"/>
              </a:spcBef>
              <a:spcAft>
                <a:spcPts val="0"/>
              </a:spcAft>
              <a:buClr>
                <a:srgbClr val="BFBFBF"/>
              </a:buClr>
              <a:buSzPts val="2000"/>
              <a:buChar char="•"/>
            </a:pPr>
            <a:r>
              <a:rPr lang="en-SG">
                <a:solidFill>
                  <a:srgbClr val="BFBFBF"/>
                </a:solidFill>
              </a:rPr>
              <a:t>We shall call them the attention weights</a:t>
            </a:r>
            <a:endParaRPr/>
          </a:p>
          <a:p>
            <a:pPr indent="-228600" lvl="1" marL="685800" rtl="0" algn="l">
              <a:lnSpc>
                <a:spcPct val="90000"/>
              </a:lnSpc>
              <a:spcBef>
                <a:spcPts val="500"/>
              </a:spcBef>
              <a:spcAft>
                <a:spcPts val="0"/>
              </a:spcAft>
              <a:buClr>
                <a:schemeClr val="dk1"/>
              </a:buClr>
              <a:buSzPts val="2400"/>
              <a:buChar char="•"/>
            </a:pPr>
            <a:r>
              <a:rPr lang="en-SG"/>
              <a:t>Softmax the scalar values so they all sum to 1</a:t>
            </a:r>
            <a:endParaRPr/>
          </a:p>
          <a:p>
            <a:pPr indent="-228600" lvl="1" marL="685800" rtl="0" algn="l">
              <a:lnSpc>
                <a:spcPct val="90000"/>
              </a:lnSpc>
              <a:spcBef>
                <a:spcPts val="500"/>
              </a:spcBef>
              <a:spcAft>
                <a:spcPts val="0"/>
              </a:spcAft>
              <a:buClr>
                <a:schemeClr val="dk1"/>
              </a:buClr>
              <a:buSzPts val="2400"/>
              <a:buChar char="•"/>
            </a:pPr>
            <a:r>
              <a:rPr lang="en-SG"/>
              <a:t>Multiply the softmaxed scalars to the value vector of each element then sum all these up</a:t>
            </a:r>
            <a:endParaRPr/>
          </a:p>
          <a:p>
            <a:pPr indent="-228600" lvl="1" marL="685800" rtl="0" algn="l">
              <a:lnSpc>
                <a:spcPct val="90000"/>
              </a:lnSpc>
              <a:spcBef>
                <a:spcPts val="500"/>
              </a:spcBef>
              <a:spcAft>
                <a:spcPts val="0"/>
              </a:spcAft>
              <a:buClr>
                <a:schemeClr val="dk1"/>
              </a:buClr>
              <a:buSzPts val="2400"/>
              <a:buChar char="•"/>
            </a:pPr>
            <a:r>
              <a:rPr lang="en-SG"/>
              <a:t>This becomes the new representation for that particular element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aphicFrame>
        <p:nvGraphicFramePr>
          <p:cNvPr id="406" name="Google Shape;406;p14"/>
          <p:cNvGraphicFramePr/>
          <p:nvPr/>
        </p:nvGraphicFramePr>
        <p:xfrm>
          <a:off x="2229826" y="5405932"/>
          <a:ext cx="3000000" cy="3000000"/>
        </p:xfrm>
        <a:graphic>
          <a:graphicData uri="http://schemas.openxmlformats.org/drawingml/2006/table">
            <a:tbl>
              <a:tblPr>
                <a:noFill/>
                <a:tableStyleId>{B39FD813-864D-49F9-A04B-140CB13D58D9}</a:tableStyleId>
              </a:tblPr>
              <a:tblGrid>
                <a:gridCol w="448450"/>
              </a:tblGrid>
              <a:tr h="266325">
                <a:tc>
                  <a:txBody>
                    <a:bodyPr/>
                    <a:lstStyle/>
                    <a:p>
                      <a:pPr indent="0" lvl="0" marL="0" marR="0" rtl="0" algn="l">
                        <a:spcBef>
                          <a:spcPts val="0"/>
                        </a:spcBef>
                        <a:spcAft>
                          <a:spcPts val="0"/>
                        </a:spcAft>
                        <a:buNone/>
                      </a:pPr>
                      <a:r>
                        <a:rPr lang="en-SG" sz="1400">
                          <a:solidFill>
                            <a:schemeClr val="dk1"/>
                          </a:solidFill>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24025">
                <a:tc>
                  <a:txBody>
                    <a:bodyPr/>
                    <a:lstStyle/>
                    <a:p>
                      <a:pPr indent="0" lvl="0" marL="0" marR="0" rtl="0" algn="l">
                        <a:spcBef>
                          <a:spcPts val="0"/>
                        </a:spcBef>
                        <a:spcAft>
                          <a:spcPts val="0"/>
                        </a:spcAft>
                        <a:buNone/>
                      </a:pPr>
                      <a:r>
                        <a:rPr lang="en-SG" sz="14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24025">
                <a:tc>
                  <a:txBody>
                    <a:bodyPr/>
                    <a:lstStyle/>
                    <a:p>
                      <a:pPr indent="0" lvl="0" marL="0" marR="0" rtl="0" algn="l">
                        <a:spcBef>
                          <a:spcPts val="0"/>
                        </a:spcBef>
                        <a:spcAft>
                          <a:spcPts val="0"/>
                        </a:spcAft>
                        <a:buNone/>
                      </a:pPr>
                      <a:r>
                        <a:rPr lang="en-SG" sz="14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407" name="Google Shape;40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3</a:t>
            </a:r>
            <a:endParaRPr/>
          </a:p>
        </p:txBody>
      </p:sp>
      <p:graphicFrame>
        <p:nvGraphicFramePr>
          <p:cNvPr id="408" name="Google Shape;408;p14"/>
          <p:cNvGraphicFramePr/>
          <p:nvPr/>
        </p:nvGraphicFramePr>
        <p:xfrm>
          <a:off x="742857" y="2078203"/>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409" name="Google Shape;409;p14"/>
          <p:cNvGraphicFramePr/>
          <p:nvPr/>
        </p:nvGraphicFramePr>
        <p:xfrm>
          <a:off x="813781" y="4613351"/>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410" name="Google Shape;410;p14"/>
          <p:cNvSpPr txBox="1"/>
          <p:nvPr/>
        </p:nvSpPr>
        <p:spPr>
          <a:xfrm>
            <a:off x="1232033" y="257652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1</a:t>
            </a:r>
            <a:endParaRPr/>
          </a:p>
        </p:txBody>
      </p:sp>
      <p:sp>
        <p:nvSpPr>
          <p:cNvPr id="411" name="Google Shape;411;p14"/>
          <p:cNvSpPr txBox="1"/>
          <p:nvPr/>
        </p:nvSpPr>
        <p:spPr>
          <a:xfrm>
            <a:off x="1302956" y="511016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2</a:t>
            </a:r>
            <a:endParaRPr/>
          </a:p>
        </p:txBody>
      </p:sp>
      <p:sp>
        <p:nvSpPr>
          <p:cNvPr id="412" name="Google Shape;412;p14"/>
          <p:cNvSpPr txBox="1"/>
          <p:nvPr/>
        </p:nvSpPr>
        <p:spPr>
          <a:xfrm>
            <a:off x="3349248" y="2749312"/>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1</a:t>
            </a:r>
            <a:endParaRPr/>
          </a:p>
        </p:txBody>
      </p:sp>
      <p:graphicFrame>
        <p:nvGraphicFramePr>
          <p:cNvPr id="413" name="Google Shape;413;p14"/>
          <p:cNvGraphicFramePr/>
          <p:nvPr/>
        </p:nvGraphicFramePr>
        <p:xfrm>
          <a:off x="1090172" y="2948399"/>
          <a:ext cx="3000000" cy="3000000"/>
        </p:xfrm>
        <a:graphic>
          <a:graphicData uri="http://schemas.openxmlformats.org/drawingml/2006/table">
            <a:tbl>
              <a:tblPr>
                <a:noFill/>
                <a:tableStyleId>{B39FD813-864D-49F9-A04B-140CB13D58D9}</a:tableStyleId>
              </a:tblPr>
              <a:tblGrid>
                <a:gridCol w="448450"/>
              </a:tblGrid>
              <a:tr h="275225">
                <a:tc>
                  <a:txBody>
                    <a:bodyPr/>
                    <a:lstStyle/>
                    <a:p>
                      <a:pPr indent="0" lvl="0" marL="0" marR="0" rtl="0" algn="l">
                        <a:spcBef>
                          <a:spcPts val="0"/>
                        </a:spcBef>
                        <a:spcAft>
                          <a:spcPts val="0"/>
                        </a:spcAft>
                        <a:buNone/>
                      </a:pPr>
                      <a:r>
                        <a:rPr lang="en-SG" sz="1400">
                          <a:solidFill>
                            <a:schemeClr val="dk1"/>
                          </a:solidFill>
                          <a:latin typeface="Calibri"/>
                          <a:ea typeface="Calibri"/>
                          <a:cs typeface="Calibri"/>
                          <a:sym typeface="Calibri"/>
                        </a:rPr>
                        <a:t>1</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275225">
                <a:tc>
                  <a:txBody>
                    <a:bodyPr/>
                    <a:lstStyle/>
                    <a:p>
                      <a:pPr indent="0" lvl="0" marL="0" marR="0" rtl="0" algn="l">
                        <a:spcBef>
                          <a:spcPts val="0"/>
                        </a:spcBef>
                        <a:spcAft>
                          <a:spcPts val="0"/>
                        </a:spcAft>
                        <a:buNone/>
                      </a:pPr>
                      <a:r>
                        <a:rPr lang="en-SG" sz="1400"/>
                        <a:t>2</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275225">
                <a:tc>
                  <a:txBody>
                    <a:bodyPr/>
                    <a:lstStyle/>
                    <a:p>
                      <a:pPr indent="0" lvl="0" marL="0" marR="0" rtl="0" algn="l">
                        <a:spcBef>
                          <a:spcPts val="0"/>
                        </a:spcBef>
                        <a:spcAft>
                          <a:spcPts val="0"/>
                        </a:spcAft>
                        <a:buNone/>
                      </a:pPr>
                      <a:r>
                        <a:rPr lang="en-SG" sz="1400"/>
                        <a:t>3</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414" name="Google Shape;414;p14"/>
          <p:cNvGraphicFramePr/>
          <p:nvPr/>
        </p:nvGraphicFramePr>
        <p:xfrm>
          <a:off x="2229827" y="2948399"/>
          <a:ext cx="3000000" cy="3000000"/>
        </p:xfrm>
        <a:graphic>
          <a:graphicData uri="http://schemas.openxmlformats.org/drawingml/2006/table">
            <a:tbl>
              <a:tblPr>
                <a:noFill/>
                <a:tableStyleId>{B39FD813-864D-49F9-A04B-140CB13D58D9}</a:tableStyleId>
              </a:tblPr>
              <a:tblGrid>
                <a:gridCol w="448450"/>
              </a:tblGrid>
              <a:tr h="275225">
                <a:tc>
                  <a:txBody>
                    <a:bodyPr/>
                    <a:lstStyle/>
                    <a:p>
                      <a:pPr indent="0" lvl="0" marL="0" marR="0" rtl="0" algn="l">
                        <a:spcBef>
                          <a:spcPts val="0"/>
                        </a:spcBef>
                        <a:spcAft>
                          <a:spcPts val="0"/>
                        </a:spcAft>
                        <a:buNone/>
                      </a:pPr>
                      <a:r>
                        <a:rPr lang="en-SG" sz="1400">
                          <a:solidFill>
                            <a:schemeClr val="dk1"/>
                          </a:solidFill>
                          <a:latin typeface="Calibri"/>
                          <a:ea typeface="Calibri"/>
                          <a:cs typeface="Calibri"/>
                          <a:sym typeface="Calibri"/>
                        </a:rPr>
                        <a:t>0</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75225">
                <a:tc>
                  <a:txBody>
                    <a:bodyPr/>
                    <a:lstStyle/>
                    <a:p>
                      <a:pPr indent="0" lvl="0" marL="0" marR="0" rtl="0" algn="l">
                        <a:spcBef>
                          <a:spcPts val="0"/>
                        </a:spcBef>
                        <a:spcAft>
                          <a:spcPts val="0"/>
                        </a:spcAft>
                        <a:buNone/>
                      </a:pPr>
                      <a:r>
                        <a:rPr lang="en-SG" sz="1400"/>
                        <a:t>1</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75225">
                <a:tc>
                  <a:txBody>
                    <a:bodyPr/>
                    <a:lstStyle/>
                    <a:p>
                      <a:pPr indent="0" lvl="0" marL="0" marR="0" rtl="0" algn="l">
                        <a:spcBef>
                          <a:spcPts val="0"/>
                        </a:spcBef>
                        <a:spcAft>
                          <a:spcPts val="0"/>
                        </a:spcAft>
                        <a:buNone/>
                      </a:pPr>
                      <a:r>
                        <a:rPr lang="en-SG" sz="1400"/>
                        <a:t>2</a:t>
                      </a:r>
                      <a:endParaRPr/>
                    </a:p>
                  </a:txBody>
                  <a:tcPr marT="26825" marB="268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415" name="Google Shape;415;p14"/>
          <p:cNvGraphicFramePr/>
          <p:nvPr/>
        </p:nvGraphicFramePr>
        <p:xfrm>
          <a:off x="3536334"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416" name="Google Shape;416;p14"/>
          <p:cNvSpPr txBox="1"/>
          <p:nvPr/>
        </p:nvSpPr>
        <p:spPr>
          <a:xfrm>
            <a:off x="1893943" y="3715350"/>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1</a:t>
            </a:r>
            <a:endParaRPr/>
          </a:p>
        </p:txBody>
      </p:sp>
      <p:sp>
        <p:nvSpPr>
          <p:cNvPr id="417" name="Google Shape;417;p14"/>
          <p:cNvSpPr txBox="1"/>
          <p:nvPr/>
        </p:nvSpPr>
        <p:spPr>
          <a:xfrm>
            <a:off x="754288" y="3721574"/>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1</a:t>
            </a:r>
            <a:endParaRPr/>
          </a:p>
        </p:txBody>
      </p:sp>
      <p:graphicFrame>
        <p:nvGraphicFramePr>
          <p:cNvPr id="418" name="Google Shape;418;p14"/>
          <p:cNvGraphicFramePr/>
          <p:nvPr/>
        </p:nvGraphicFramePr>
        <p:xfrm>
          <a:off x="4633457" y="1989932"/>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419" name="Google Shape;419;p14"/>
          <p:cNvSpPr txBox="1"/>
          <p:nvPr/>
        </p:nvSpPr>
        <p:spPr>
          <a:xfrm>
            <a:off x="4633457" y="1999487"/>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8</a:t>
            </a:r>
            <a:endParaRPr/>
          </a:p>
        </p:txBody>
      </p:sp>
      <p:sp>
        <p:nvSpPr>
          <p:cNvPr id="420" name="Google Shape;420;p14"/>
          <p:cNvSpPr txBox="1"/>
          <p:nvPr/>
        </p:nvSpPr>
        <p:spPr>
          <a:xfrm>
            <a:off x="3349248" y="5845209"/>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 2</a:t>
            </a:r>
            <a:endParaRPr/>
          </a:p>
        </p:txBody>
      </p:sp>
      <p:graphicFrame>
        <p:nvGraphicFramePr>
          <p:cNvPr id="421" name="Google Shape;421;p14"/>
          <p:cNvGraphicFramePr/>
          <p:nvPr/>
        </p:nvGraphicFramePr>
        <p:xfrm>
          <a:off x="1090172" y="5405932"/>
          <a:ext cx="3000000" cy="3000000"/>
        </p:xfrm>
        <a:graphic>
          <a:graphicData uri="http://schemas.openxmlformats.org/drawingml/2006/table">
            <a:tbl>
              <a:tblPr>
                <a:noFill/>
                <a:tableStyleId>{B39FD813-864D-49F9-A04B-140CB13D58D9}</a:tableStyleId>
              </a:tblPr>
              <a:tblGrid>
                <a:gridCol w="448450"/>
              </a:tblGrid>
              <a:tr h="272700">
                <a:tc>
                  <a:txBody>
                    <a:bodyPr/>
                    <a:lstStyle/>
                    <a:p>
                      <a:pPr indent="0" lvl="0" marL="0" marR="0" rtl="0" algn="l">
                        <a:spcBef>
                          <a:spcPts val="0"/>
                        </a:spcBef>
                        <a:spcAft>
                          <a:spcPts val="0"/>
                        </a:spcAft>
                        <a:buNone/>
                      </a:pPr>
                      <a:r>
                        <a:rPr lang="en-SG" sz="14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276475">
                <a:tc>
                  <a:txBody>
                    <a:bodyPr/>
                    <a:lstStyle/>
                    <a:p>
                      <a:pPr indent="0" lvl="0" marL="0" marR="0" rtl="0" algn="l">
                        <a:spcBef>
                          <a:spcPts val="0"/>
                        </a:spcBef>
                        <a:spcAft>
                          <a:spcPts val="0"/>
                        </a:spcAft>
                        <a:buNone/>
                      </a:pPr>
                      <a:r>
                        <a:rPr lang="en-SG" sz="14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276475">
                <a:tc>
                  <a:txBody>
                    <a:bodyPr/>
                    <a:lstStyle/>
                    <a:p>
                      <a:pPr indent="0" lvl="0" marL="0" marR="0" rtl="0" algn="l">
                        <a:spcBef>
                          <a:spcPts val="0"/>
                        </a:spcBef>
                        <a:spcAft>
                          <a:spcPts val="0"/>
                        </a:spcAft>
                        <a:buNone/>
                      </a:pPr>
                      <a:r>
                        <a:rPr lang="en-SG" sz="14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422" name="Google Shape;422;p14"/>
          <p:cNvGraphicFramePr/>
          <p:nvPr/>
        </p:nvGraphicFramePr>
        <p:xfrm>
          <a:off x="3557491" y="4782513"/>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423" name="Google Shape;423;p14"/>
          <p:cNvSpPr txBox="1"/>
          <p:nvPr/>
        </p:nvSpPr>
        <p:spPr>
          <a:xfrm>
            <a:off x="1885550" y="626289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2</a:t>
            </a:r>
            <a:endParaRPr/>
          </a:p>
        </p:txBody>
      </p:sp>
      <p:sp>
        <p:nvSpPr>
          <p:cNvPr id="424" name="Google Shape;424;p14"/>
          <p:cNvSpPr txBox="1"/>
          <p:nvPr/>
        </p:nvSpPr>
        <p:spPr>
          <a:xfrm>
            <a:off x="764013" y="626289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2</a:t>
            </a:r>
            <a:endParaRPr/>
          </a:p>
        </p:txBody>
      </p:sp>
      <p:sp>
        <p:nvSpPr>
          <p:cNvPr id="425" name="Google Shape;425;p14"/>
          <p:cNvSpPr txBox="1"/>
          <p:nvPr/>
        </p:nvSpPr>
        <p:spPr>
          <a:xfrm>
            <a:off x="5190806" y="2010218"/>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7</a:t>
            </a:r>
            <a:endParaRPr/>
          </a:p>
        </p:txBody>
      </p:sp>
      <p:sp>
        <p:nvSpPr>
          <p:cNvPr id="426" name="Google Shape;426;p14"/>
          <p:cNvSpPr txBox="1"/>
          <p:nvPr/>
        </p:nvSpPr>
        <p:spPr>
          <a:xfrm>
            <a:off x="4630703" y="2416115"/>
            <a:ext cx="112020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Attention weights</a:t>
            </a:r>
            <a:endParaRPr/>
          </a:p>
        </p:txBody>
      </p:sp>
      <p:graphicFrame>
        <p:nvGraphicFramePr>
          <p:cNvPr id="427" name="Google Shape;427;p14"/>
          <p:cNvGraphicFramePr/>
          <p:nvPr/>
        </p:nvGraphicFramePr>
        <p:xfrm>
          <a:off x="4633457" y="5121510"/>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428" name="Google Shape;428;p14"/>
          <p:cNvSpPr txBox="1"/>
          <p:nvPr/>
        </p:nvSpPr>
        <p:spPr>
          <a:xfrm>
            <a:off x="4633457" y="5131065"/>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14</a:t>
            </a:r>
            <a:endParaRPr/>
          </a:p>
        </p:txBody>
      </p:sp>
      <p:sp>
        <p:nvSpPr>
          <p:cNvPr id="429" name="Google Shape;429;p14"/>
          <p:cNvSpPr txBox="1"/>
          <p:nvPr/>
        </p:nvSpPr>
        <p:spPr>
          <a:xfrm>
            <a:off x="5190806" y="5141796"/>
            <a:ext cx="521477" cy="3708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7</a:t>
            </a:r>
            <a:endParaRPr/>
          </a:p>
        </p:txBody>
      </p:sp>
      <p:sp>
        <p:nvSpPr>
          <p:cNvPr id="430" name="Google Shape;430;p14"/>
          <p:cNvSpPr txBox="1"/>
          <p:nvPr/>
        </p:nvSpPr>
        <p:spPr>
          <a:xfrm>
            <a:off x="4630703" y="5547693"/>
            <a:ext cx="112020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Attention weights</a:t>
            </a:r>
            <a:endParaRPr/>
          </a:p>
        </p:txBody>
      </p:sp>
      <p:sp>
        <p:nvSpPr>
          <p:cNvPr id="431" name="Google Shape;431;p14"/>
          <p:cNvSpPr/>
          <p:nvPr/>
        </p:nvSpPr>
        <p:spPr>
          <a:xfrm>
            <a:off x="5750909" y="3133235"/>
            <a:ext cx="1926077" cy="1184351"/>
          </a:xfrm>
          <a:prstGeom prst="flowChartConnector">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2800" u="none" cap="none" strike="noStrike">
                <a:solidFill>
                  <a:schemeClr val="lt1"/>
                </a:solidFill>
                <a:latin typeface="Calibri"/>
                <a:ea typeface="Calibri"/>
                <a:cs typeface="Calibri"/>
                <a:sym typeface="Calibri"/>
              </a:rPr>
              <a:t>Softmax</a:t>
            </a:r>
            <a:endParaRPr b="1" i="0" sz="2600" u="none" cap="none" strike="noStrike">
              <a:solidFill>
                <a:schemeClr val="lt1"/>
              </a:solidFill>
              <a:latin typeface="Calibri"/>
              <a:ea typeface="Calibri"/>
              <a:cs typeface="Calibri"/>
              <a:sym typeface="Calibri"/>
            </a:endParaRPr>
          </a:p>
        </p:txBody>
      </p:sp>
      <p:cxnSp>
        <p:nvCxnSpPr>
          <p:cNvPr id="432" name="Google Shape;432;p14"/>
          <p:cNvCxnSpPr>
            <a:stCxn id="425" idx="3"/>
            <a:endCxn id="431" idx="0"/>
          </p:cNvCxnSpPr>
          <p:nvPr/>
        </p:nvCxnSpPr>
        <p:spPr>
          <a:xfrm>
            <a:off x="5712283" y="2195638"/>
            <a:ext cx="1001700" cy="937500"/>
          </a:xfrm>
          <a:prstGeom prst="curvedConnector2">
            <a:avLst/>
          </a:prstGeom>
          <a:noFill/>
          <a:ln cap="flat" cmpd="sng" w="28575">
            <a:solidFill>
              <a:schemeClr val="accent1"/>
            </a:solidFill>
            <a:prstDash val="solid"/>
            <a:miter lim="800000"/>
            <a:headEnd len="sm" w="sm" type="none"/>
            <a:tailEnd len="med" w="med" type="triangle"/>
          </a:ln>
        </p:spPr>
      </p:cxnSp>
      <p:cxnSp>
        <p:nvCxnSpPr>
          <p:cNvPr id="433" name="Google Shape;433;p14"/>
          <p:cNvCxnSpPr>
            <a:endCxn id="431" idx="4"/>
          </p:cNvCxnSpPr>
          <p:nvPr/>
        </p:nvCxnSpPr>
        <p:spPr>
          <a:xfrm flipH="1" rot="10800000">
            <a:off x="5712247" y="4317586"/>
            <a:ext cx="1001700" cy="999000"/>
          </a:xfrm>
          <a:prstGeom prst="curvedConnector2">
            <a:avLst/>
          </a:prstGeom>
          <a:noFill/>
          <a:ln cap="flat" cmpd="sng" w="28575">
            <a:solidFill>
              <a:schemeClr val="accent1"/>
            </a:solidFill>
            <a:prstDash val="solid"/>
            <a:miter lim="800000"/>
            <a:headEnd len="sm" w="sm" type="none"/>
            <a:tailEnd len="med" w="med" type="triangle"/>
          </a:ln>
        </p:spPr>
      </p:cxnSp>
      <p:graphicFrame>
        <p:nvGraphicFramePr>
          <p:cNvPr id="434" name="Google Shape;434;p14"/>
          <p:cNvGraphicFramePr/>
          <p:nvPr/>
        </p:nvGraphicFramePr>
        <p:xfrm>
          <a:off x="7792774" y="1980378"/>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435" name="Google Shape;435;p14"/>
          <p:cNvSpPr txBox="1"/>
          <p:nvPr/>
        </p:nvSpPr>
        <p:spPr>
          <a:xfrm>
            <a:off x="7792774" y="1989934"/>
            <a:ext cx="521477" cy="3708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0.73</a:t>
            </a:r>
            <a:endParaRPr/>
          </a:p>
        </p:txBody>
      </p:sp>
      <p:sp>
        <p:nvSpPr>
          <p:cNvPr id="436" name="Google Shape;436;p14"/>
          <p:cNvSpPr txBox="1"/>
          <p:nvPr/>
        </p:nvSpPr>
        <p:spPr>
          <a:xfrm>
            <a:off x="8314251" y="2000664"/>
            <a:ext cx="55734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0.27</a:t>
            </a:r>
            <a:endParaRPr/>
          </a:p>
        </p:txBody>
      </p:sp>
      <p:graphicFrame>
        <p:nvGraphicFramePr>
          <p:cNvPr id="437" name="Google Shape;437;p14"/>
          <p:cNvGraphicFramePr/>
          <p:nvPr/>
        </p:nvGraphicFramePr>
        <p:xfrm>
          <a:off x="7792774" y="5110166"/>
          <a:ext cx="3000000" cy="3000000"/>
        </p:xfrm>
        <a:graphic>
          <a:graphicData uri="http://schemas.openxmlformats.org/drawingml/2006/table">
            <a:tbl>
              <a:tblPr>
                <a:noFill/>
                <a:tableStyleId>{B39FD813-864D-49F9-A04B-140CB13D58D9}</a:tableStyleId>
              </a:tblPr>
              <a:tblGrid>
                <a:gridCol w="539425"/>
                <a:gridCol w="539425"/>
              </a:tblGrid>
              <a:tr h="389950">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r>
            </a:tbl>
          </a:graphicData>
        </a:graphic>
      </p:graphicFrame>
      <p:sp>
        <p:nvSpPr>
          <p:cNvPr id="438" name="Google Shape;438;p14"/>
          <p:cNvSpPr txBox="1"/>
          <p:nvPr/>
        </p:nvSpPr>
        <p:spPr>
          <a:xfrm>
            <a:off x="7792774" y="5119722"/>
            <a:ext cx="521477" cy="3708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0.99</a:t>
            </a:r>
            <a:endParaRPr/>
          </a:p>
        </p:txBody>
      </p:sp>
      <p:sp>
        <p:nvSpPr>
          <p:cNvPr id="439" name="Google Shape;439;p14"/>
          <p:cNvSpPr txBox="1"/>
          <p:nvPr/>
        </p:nvSpPr>
        <p:spPr>
          <a:xfrm>
            <a:off x="8314251" y="5130452"/>
            <a:ext cx="55734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0.01</a:t>
            </a:r>
            <a:endParaRPr/>
          </a:p>
        </p:txBody>
      </p:sp>
      <p:cxnSp>
        <p:nvCxnSpPr>
          <p:cNvPr id="440" name="Google Shape;440;p14"/>
          <p:cNvCxnSpPr/>
          <p:nvPr/>
        </p:nvCxnSpPr>
        <p:spPr>
          <a:xfrm rot="-5400000">
            <a:off x="6910790" y="2258398"/>
            <a:ext cx="964800" cy="798900"/>
          </a:xfrm>
          <a:prstGeom prst="curvedConnector2">
            <a:avLst/>
          </a:prstGeom>
          <a:noFill/>
          <a:ln cap="flat" cmpd="sng" w="28575">
            <a:solidFill>
              <a:schemeClr val="accent1"/>
            </a:solidFill>
            <a:prstDash val="solid"/>
            <a:miter lim="800000"/>
            <a:headEnd len="sm" w="sm" type="none"/>
            <a:tailEnd len="med" w="med" type="triangle"/>
          </a:ln>
        </p:spPr>
      </p:cxnSp>
      <p:cxnSp>
        <p:nvCxnSpPr>
          <p:cNvPr id="441" name="Google Shape;441;p14"/>
          <p:cNvCxnSpPr/>
          <p:nvPr/>
        </p:nvCxnSpPr>
        <p:spPr>
          <a:xfrm flipH="1" rot="-5400000">
            <a:off x="6899390" y="4411936"/>
            <a:ext cx="987600" cy="798900"/>
          </a:xfrm>
          <a:prstGeom prst="curvedConnector2">
            <a:avLst/>
          </a:prstGeom>
          <a:noFill/>
          <a:ln cap="flat" cmpd="sng" w="28575">
            <a:solidFill>
              <a:schemeClr val="accent1"/>
            </a:solidFill>
            <a:prstDash val="solid"/>
            <a:miter lim="800000"/>
            <a:headEnd len="sm" w="sm" type="none"/>
            <a:tailEnd len="med" w="med" type="triangle"/>
          </a:ln>
        </p:spPr>
      </p:cxnSp>
      <p:sp>
        <p:nvSpPr>
          <p:cNvPr id="442" name="Google Shape;442;p14"/>
          <p:cNvSpPr txBox="1"/>
          <p:nvPr/>
        </p:nvSpPr>
        <p:spPr>
          <a:xfrm>
            <a:off x="7570758" y="2375041"/>
            <a:ext cx="151036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Softmax-ed Attention weights</a:t>
            </a:r>
            <a:endParaRPr/>
          </a:p>
        </p:txBody>
      </p:sp>
      <p:sp>
        <p:nvSpPr>
          <p:cNvPr id="443" name="Google Shape;443;p14"/>
          <p:cNvSpPr txBox="1"/>
          <p:nvPr/>
        </p:nvSpPr>
        <p:spPr>
          <a:xfrm>
            <a:off x="7559069" y="5506502"/>
            <a:ext cx="151036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Softmax-ed Attention weights</a:t>
            </a:r>
            <a:endParaRPr/>
          </a:p>
        </p:txBody>
      </p:sp>
      <p:graphicFrame>
        <p:nvGraphicFramePr>
          <p:cNvPr id="444" name="Google Shape;444;p14"/>
          <p:cNvGraphicFramePr/>
          <p:nvPr/>
        </p:nvGraphicFramePr>
        <p:xfrm>
          <a:off x="9677285" y="1690688"/>
          <a:ext cx="3000000" cy="3000000"/>
        </p:xfrm>
        <a:graphic>
          <a:graphicData uri="http://schemas.openxmlformats.org/drawingml/2006/table">
            <a:tbl>
              <a:tblPr>
                <a:noFill/>
                <a:tableStyleId>{B39FD813-864D-49F9-A04B-140CB13D58D9}</a:tableStyleId>
              </a:tblPr>
              <a:tblGrid>
                <a:gridCol w="1771850"/>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0.73*1 + 0.27*2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0.73*2 + 0.27*1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0.73*-1 + 0.27*1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graphicFrame>
        <p:nvGraphicFramePr>
          <p:cNvPr id="445" name="Google Shape;445;p14"/>
          <p:cNvGraphicFramePr/>
          <p:nvPr/>
        </p:nvGraphicFramePr>
        <p:xfrm>
          <a:off x="9677285" y="4588076"/>
          <a:ext cx="3000000" cy="3000000"/>
        </p:xfrm>
        <a:graphic>
          <a:graphicData uri="http://schemas.openxmlformats.org/drawingml/2006/table">
            <a:tbl>
              <a:tblPr>
                <a:noFill/>
                <a:tableStyleId>{B39FD813-864D-49F9-A04B-140CB13D58D9}</a:tableStyleId>
              </a:tblPr>
              <a:tblGrid>
                <a:gridCol w="1771850"/>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0.99*1 + 0.01*2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0.99*2 + 0.01*1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rPr lang="en-SG" sz="1800"/>
                        <a:t>0.99*-1 + 0.01*1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vs MLP</a:t>
            </a:r>
            <a:endParaRPr/>
          </a:p>
        </p:txBody>
      </p:sp>
      <p:sp>
        <p:nvSpPr>
          <p:cNvPr id="451" name="Google Shape;45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By having a key, query, and value, you allow each element to decide the amount of information needs from the other elements</a:t>
            </a:r>
            <a:endParaRPr/>
          </a:p>
          <a:p>
            <a:pPr indent="-228600" lvl="1" marL="685800" rtl="0" algn="l">
              <a:lnSpc>
                <a:spcPct val="90000"/>
              </a:lnSpc>
              <a:spcBef>
                <a:spcPts val="500"/>
              </a:spcBef>
              <a:spcAft>
                <a:spcPts val="0"/>
              </a:spcAft>
              <a:buClr>
                <a:schemeClr val="dk1"/>
              </a:buClr>
              <a:buSzPts val="2400"/>
              <a:buChar char="•"/>
            </a:pPr>
            <a:r>
              <a:rPr lang="en-SG"/>
              <a:t>This is quite similar to weights in a normal MLP</a:t>
            </a:r>
            <a:endParaRPr/>
          </a:p>
          <a:p>
            <a:pPr indent="-228600" lvl="0" marL="228600" rtl="0" algn="l">
              <a:lnSpc>
                <a:spcPct val="90000"/>
              </a:lnSpc>
              <a:spcBef>
                <a:spcPts val="1000"/>
              </a:spcBef>
              <a:spcAft>
                <a:spcPts val="0"/>
              </a:spcAft>
              <a:buClr>
                <a:schemeClr val="dk1"/>
              </a:buClr>
              <a:buSzPts val="2800"/>
              <a:buChar char="•"/>
            </a:pPr>
            <a:r>
              <a:rPr lang="en-SG"/>
              <a:t>However, since the scalar result of the dot product of key and query depends on the contents of the key as well as the query, this means weights can be assigned depending on the content of the key query pair</a:t>
            </a:r>
            <a:endParaRPr/>
          </a:p>
          <a:p>
            <a:pPr indent="-228600" lvl="1" marL="685800" rtl="0" algn="l">
              <a:lnSpc>
                <a:spcPct val="90000"/>
              </a:lnSpc>
              <a:spcBef>
                <a:spcPts val="500"/>
              </a:spcBef>
              <a:spcAft>
                <a:spcPts val="0"/>
              </a:spcAft>
              <a:buClr>
                <a:schemeClr val="dk1"/>
              </a:buClr>
              <a:buSzPts val="2400"/>
              <a:buChar char="•"/>
            </a:pPr>
            <a:r>
              <a:rPr lang="en-SG"/>
              <a:t>Unlike a normal MLP which always assigns the same weight to elements in a certain position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vs MLP</a:t>
            </a:r>
            <a:endParaRPr/>
          </a:p>
        </p:txBody>
      </p:sp>
      <p:sp>
        <p:nvSpPr>
          <p:cNvPr id="457" name="Google Shape;457;p16"/>
          <p:cNvSpPr txBox="1"/>
          <p:nvPr>
            <p:ph idx="1" type="body"/>
          </p:nvPr>
        </p:nvSpPr>
        <p:spPr>
          <a:xfrm>
            <a:off x="1577502" y="1690688"/>
            <a:ext cx="3062591"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SG"/>
              <a:t>MLP layers are like bus drivers</a:t>
            </a:r>
            <a:endParaRPr/>
          </a:p>
          <a:p>
            <a:pPr indent="-228600" lvl="0" marL="228600" rtl="0" algn="l">
              <a:lnSpc>
                <a:spcPct val="90000"/>
              </a:lnSpc>
              <a:spcBef>
                <a:spcPts val="1000"/>
              </a:spcBef>
              <a:spcAft>
                <a:spcPts val="0"/>
              </a:spcAft>
              <a:buClr>
                <a:schemeClr val="dk1"/>
              </a:buClr>
              <a:buSzPts val="2800"/>
              <a:buChar char="•"/>
            </a:pPr>
            <a:r>
              <a:rPr lang="en-SG"/>
              <a:t>Regardless of what passengers they get, they travel the same route</a:t>
            </a:r>
            <a:endParaRPr/>
          </a:p>
          <a:p>
            <a:pPr indent="-228600" lvl="0" marL="228600" rtl="0" algn="l">
              <a:lnSpc>
                <a:spcPct val="90000"/>
              </a:lnSpc>
              <a:spcBef>
                <a:spcPts val="1000"/>
              </a:spcBef>
              <a:spcAft>
                <a:spcPts val="0"/>
              </a:spcAft>
              <a:buClr>
                <a:schemeClr val="dk1"/>
              </a:buClr>
              <a:buSzPts val="2800"/>
              <a:buChar char="•"/>
            </a:pPr>
            <a:r>
              <a:rPr lang="en-SG"/>
              <a:t>It is somewhat rigid in what it does</a:t>
            </a:r>
            <a:endParaRPr/>
          </a:p>
        </p:txBody>
      </p:sp>
      <p:sp>
        <p:nvSpPr>
          <p:cNvPr id="458" name="Google Shape;458;p16"/>
          <p:cNvSpPr txBox="1"/>
          <p:nvPr/>
        </p:nvSpPr>
        <p:spPr>
          <a:xfrm>
            <a:off x="7877783" y="1825625"/>
            <a:ext cx="3062591"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SG" sz="2800" u="none" cap="none" strike="noStrike">
                <a:solidFill>
                  <a:schemeClr val="dk1"/>
                </a:solidFill>
                <a:latin typeface="Calibri"/>
                <a:ea typeface="Calibri"/>
                <a:cs typeface="Calibri"/>
                <a:sym typeface="Calibri"/>
              </a:rPr>
              <a:t>Attention Layers are like grab drivers</a:t>
            </a:r>
            <a:endParaRPr/>
          </a:p>
          <a:p>
            <a:pPr indent="-228600" lvl="0" marL="228600" marR="0" rtl="0" algn="l">
              <a:lnSpc>
                <a:spcPct val="90000"/>
              </a:lnSpc>
              <a:spcBef>
                <a:spcPts val="1000"/>
              </a:spcBef>
              <a:spcAft>
                <a:spcPts val="0"/>
              </a:spcAft>
              <a:buClr>
                <a:schemeClr val="dk1"/>
              </a:buClr>
              <a:buSzPts val="2800"/>
              <a:buFont typeface="Arial"/>
              <a:buChar char="•"/>
            </a:pPr>
            <a:r>
              <a:rPr b="0" i="0" lang="en-SG" sz="2800" u="none" cap="none" strike="noStrike">
                <a:solidFill>
                  <a:schemeClr val="dk1"/>
                </a:solidFill>
                <a:latin typeface="Calibri"/>
                <a:ea typeface="Calibri"/>
                <a:cs typeface="Calibri"/>
                <a:sym typeface="Calibri"/>
              </a:rPr>
              <a:t>Each passenger will travel a different route</a:t>
            </a:r>
            <a:endParaRPr/>
          </a:p>
          <a:p>
            <a:pPr indent="-228600" lvl="0" marL="228600" marR="0" rtl="0" algn="l">
              <a:lnSpc>
                <a:spcPct val="90000"/>
              </a:lnSpc>
              <a:spcBef>
                <a:spcPts val="1000"/>
              </a:spcBef>
              <a:spcAft>
                <a:spcPts val="0"/>
              </a:spcAft>
              <a:buClr>
                <a:schemeClr val="dk1"/>
              </a:buClr>
              <a:buSzPts val="2800"/>
              <a:buFont typeface="Arial"/>
              <a:buChar char="•"/>
            </a:pPr>
            <a:r>
              <a:rPr b="0" i="0" lang="en-SG" sz="2800" u="none" cap="none" strike="noStrike">
                <a:solidFill>
                  <a:schemeClr val="dk1"/>
                </a:solidFill>
                <a:latin typeface="Calibri"/>
                <a:ea typeface="Calibri"/>
                <a:cs typeface="Calibri"/>
                <a:sym typeface="Calibri"/>
              </a:rPr>
              <a:t>Hence offers greater flexibility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a:t>
            </a:r>
            <a:endParaRPr/>
          </a:p>
        </p:txBody>
      </p:sp>
      <p:sp>
        <p:nvSpPr>
          <p:cNvPr id="464" name="Google Shape;46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SG"/>
              <a:t>Transformers</a:t>
            </a:r>
            <a:r>
              <a:rPr lang="en-SG"/>
              <a:t> are the </a:t>
            </a:r>
            <a:r>
              <a:rPr b="1" lang="en-SG"/>
              <a:t>architecture</a:t>
            </a:r>
            <a:r>
              <a:rPr lang="en-SG"/>
              <a:t> that popularised the attention mechanism</a:t>
            </a:r>
            <a:endParaRPr/>
          </a:p>
          <a:p>
            <a:pPr indent="-228600" lvl="1" marL="685800" rtl="0" algn="l">
              <a:lnSpc>
                <a:spcPct val="90000"/>
              </a:lnSpc>
              <a:spcBef>
                <a:spcPts val="500"/>
              </a:spcBef>
              <a:spcAft>
                <a:spcPts val="0"/>
              </a:spcAft>
              <a:buClr>
                <a:schemeClr val="dk1"/>
              </a:buClr>
              <a:buSzPts val="2400"/>
              <a:buChar char="•"/>
            </a:pPr>
            <a:r>
              <a:rPr lang="en-SG"/>
              <a:t>Try reading Attention is All You Need</a:t>
            </a:r>
            <a:endParaRPr/>
          </a:p>
          <a:p>
            <a:pPr indent="-228600" lvl="0" marL="228600" rtl="0" algn="l">
              <a:lnSpc>
                <a:spcPct val="90000"/>
              </a:lnSpc>
              <a:spcBef>
                <a:spcPts val="1000"/>
              </a:spcBef>
              <a:spcAft>
                <a:spcPts val="0"/>
              </a:spcAft>
              <a:buClr>
                <a:schemeClr val="dk1"/>
              </a:buClr>
              <a:buSzPts val="2800"/>
              <a:buChar char="•"/>
            </a:pPr>
            <a:r>
              <a:rPr lang="en-SG"/>
              <a:t>Almost all popular NLP models use some variant of the Transformer Architecture</a:t>
            </a:r>
            <a:endParaRPr/>
          </a:p>
          <a:p>
            <a:pPr indent="-228600" lvl="0" marL="228600" rtl="0" algn="l">
              <a:lnSpc>
                <a:spcPct val="90000"/>
              </a:lnSpc>
              <a:spcBef>
                <a:spcPts val="1000"/>
              </a:spcBef>
              <a:spcAft>
                <a:spcPts val="0"/>
              </a:spcAft>
              <a:buClr>
                <a:schemeClr val="dk1"/>
              </a:buClr>
              <a:buSzPts val="2800"/>
              <a:buChar char="•"/>
            </a:pPr>
            <a:r>
              <a:rPr lang="en-SG"/>
              <a:t>Comprises of 2 main components</a:t>
            </a:r>
            <a:endParaRPr/>
          </a:p>
          <a:p>
            <a:pPr indent="-228600" lvl="1" marL="685800" rtl="0" algn="l">
              <a:lnSpc>
                <a:spcPct val="90000"/>
              </a:lnSpc>
              <a:spcBef>
                <a:spcPts val="500"/>
              </a:spcBef>
              <a:spcAft>
                <a:spcPts val="0"/>
              </a:spcAft>
              <a:buClr>
                <a:schemeClr val="dk1"/>
              </a:buClr>
              <a:buSzPts val="2400"/>
              <a:buChar char="•"/>
            </a:pPr>
            <a:r>
              <a:rPr lang="en-SG"/>
              <a:t>Encoders</a:t>
            </a:r>
            <a:endParaRPr/>
          </a:p>
          <a:p>
            <a:pPr indent="-228600" lvl="1" marL="685800" rtl="0" algn="l">
              <a:lnSpc>
                <a:spcPct val="90000"/>
              </a:lnSpc>
              <a:spcBef>
                <a:spcPts val="500"/>
              </a:spcBef>
              <a:spcAft>
                <a:spcPts val="0"/>
              </a:spcAft>
              <a:buClr>
                <a:schemeClr val="dk1"/>
              </a:buClr>
              <a:buSzPts val="2400"/>
              <a:buChar char="•"/>
            </a:pPr>
            <a:r>
              <a:rPr lang="en-SG"/>
              <a:t>Decoders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Encoders</a:t>
            </a:r>
            <a:endParaRPr/>
          </a:p>
        </p:txBody>
      </p:sp>
      <p:sp>
        <p:nvSpPr>
          <p:cNvPr id="470" name="Google Shape;470;p18"/>
          <p:cNvSpPr txBox="1"/>
          <p:nvPr>
            <p:ph idx="1" type="body"/>
          </p:nvPr>
        </p:nvSpPr>
        <p:spPr>
          <a:xfrm>
            <a:off x="4533090" y="1825625"/>
            <a:ext cx="68207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Encoders “encode” the input to create a useful representation of the input that can be used for further tasks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SG"/>
              <a:t>It tries to emphasize useful information while filtering our noise so that other parts of the model can use the information well</a:t>
            </a:r>
            <a:endParaRPr/>
          </a:p>
        </p:txBody>
      </p:sp>
      <p:pic>
        <p:nvPicPr>
          <p:cNvPr id="471" name="Google Shape;471;p18"/>
          <p:cNvPicPr preferRelativeResize="0"/>
          <p:nvPr/>
        </p:nvPicPr>
        <p:blipFill rotWithShape="1">
          <a:blip r:embed="rId3">
            <a:alphaModFix/>
          </a:blip>
          <a:srcRect b="7763" l="0" r="51678" t="31598"/>
          <a:stretch/>
        </p:blipFill>
        <p:spPr>
          <a:xfrm>
            <a:off x="1221666" y="1690688"/>
            <a:ext cx="2724033" cy="41586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Encoders</a:t>
            </a:r>
            <a:endParaRPr/>
          </a:p>
        </p:txBody>
      </p:sp>
      <p:sp>
        <p:nvSpPr>
          <p:cNvPr id="477" name="Google Shape;477;p19"/>
          <p:cNvSpPr txBox="1"/>
          <p:nvPr>
            <p:ph idx="1" type="body"/>
          </p:nvPr>
        </p:nvSpPr>
        <p:spPr>
          <a:xfrm>
            <a:off x="4533090" y="1825624"/>
            <a:ext cx="6820710" cy="480863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b="1" lang="en-SG" u="sng"/>
              <a:t>Multi-Head Attention</a:t>
            </a:r>
            <a:endParaRPr/>
          </a:p>
          <a:p>
            <a:pPr indent="-228600" lvl="0" marL="228600" rtl="0" algn="l">
              <a:lnSpc>
                <a:spcPct val="80000"/>
              </a:lnSpc>
              <a:spcBef>
                <a:spcPts val="1000"/>
              </a:spcBef>
              <a:spcAft>
                <a:spcPts val="0"/>
              </a:spcAft>
              <a:buClr>
                <a:schemeClr val="dk1"/>
              </a:buClr>
              <a:buSzPts val="2800"/>
              <a:buChar char="•"/>
            </a:pPr>
            <a:r>
              <a:rPr lang="en-SG"/>
              <a:t>Fancy way of saying “use multiple attention layers in parallel”</a:t>
            </a:r>
            <a:endParaRPr/>
          </a:p>
          <a:p>
            <a:pPr indent="-228600" lvl="1" marL="685800" rtl="0" algn="l">
              <a:lnSpc>
                <a:spcPct val="80000"/>
              </a:lnSpc>
              <a:spcBef>
                <a:spcPts val="500"/>
              </a:spcBef>
              <a:spcAft>
                <a:spcPts val="0"/>
              </a:spcAft>
              <a:buClr>
                <a:schemeClr val="dk1"/>
              </a:buClr>
              <a:buSzPts val="2400"/>
              <a:buChar char="•"/>
            </a:pPr>
            <a:r>
              <a:rPr lang="en-SG"/>
              <a:t>Basically feed the same input to a bunch of attention layers and then combine their inputs</a:t>
            </a:r>
            <a:endParaRPr/>
          </a:p>
          <a:p>
            <a:pPr indent="-76200" lvl="1" marL="685800" rtl="0" algn="l">
              <a:lnSpc>
                <a:spcPct val="80000"/>
              </a:lnSpc>
              <a:spcBef>
                <a:spcPts val="500"/>
              </a:spcBef>
              <a:spcAft>
                <a:spcPts val="0"/>
              </a:spcAft>
              <a:buClr>
                <a:schemeClr val="dk1"/>
              </a:buClr>
              <a:buSzPts val="2400"/>
              <a:buNone/>
            </a:pPr>
            <a:r>
              <a:t/>
            </a:r>
            <a:endParaRPr/>
          </a:p>
          <a:p>
            <a:pPr indent="-228600" lvl="0" marL="228600" rtl="0" algn="l">
              <a:lnSpc>
                <a:spcPct val="80000"/>
              </a:lnSpc>
              <a:spcBef>
                <a:spcPts val="1000"/>
              </a:spcBef>
              <a:spcAft>
                <a:spcPts val="0"/>
              </a:spcAft>
              <a:buClr>
                <a:schemeClr val="dk1"/>
              </a:buClr>
              <a:buSzPts val="2800"/>
              <a:buChar char="•"/>
            </a:pPr>
            <a:r>
              <a:rPr lang="en-SG"/>
              <a:t>Allows for “cleaner” information processing</a:t>
            </a:r>
            <a:endParaRPr/>
          </a:p>
          <a:p>
            <a:pPr indent="-228600" lvl="1" marL="685800" rtl="0" algn="l">
              <a:lnSpc>
                <a:spcPct val="80000"/>
              </a:lnSpc>
              <a:spcBef>
                <a:spcPts val="500"/>
              </a:spcBef>
              <a:spcAft>
                <a:spcPts val="0"/>
              </a:spcAft>
              <a:buClr>
                <a:schemeClr val="dk1"/>
              </a:buClr>
              <a:buSzPts val="2400"/>
              <a:buChar char="•"/>
            </a:pPr>
            <a:r>
              <a:rPr lang="en-SG"/>
              <a:t>Each attention head can focus on one task</a:t>
            </a:r>
            <a:endParaRPr/>
          </a:p>
          <a:p>
            <a:pPr indent="-228600" lvl="1" marL="685800" rtl="0" algn="l">
              <a:lnSpc>
                <a:spcPct val="80000"/>
              </a:lnSpc>
              <a:spcBef>
                <a:spcPts val="500"/>
              </a:spcBef>
              <a:spcAft>
                <a:spcPts val="0"/>
              </a:spcAft>
              <a:buClr>
                <a:schemeClr val="dk1"/>
              </a:buClr>
              <a:buSzPts val="2400"/>
              <a:buChar char="•"/>
            </a:pPr>
            <a:r>
              <a:rPr lang="en-SG"/>
              <a:t>E.g: one head can learn about grammar, another can learn about semantics</a:t>
            </a:r>
            <a:endParaRPr/>
          </a:p>
          <a:p>
            <a:pPr indent="-228600" lvl="1" marL="685800" rtl="0" algn="l">
              <a:lnSpc>
                <a:spcPct val="80000"/>
              </a:lnSpc>
              <a:spcBef>
                <a:spcPts val="500"/>
              </a:spcBef>
              <a:spcAft>
                <a:spcPts val="0"/>
              </a:spcAft>
              <a:buClr>
                <a:schemeClr val="dk1"/>
              </a:buClr>
              <a:buSzPts val="2400"/>
              <a:buChar char="•"/>
            </a:pPr>
            <a:r>
              <a:rPr lang="en-SG"/>
              <a:t>Note that there is no easy way to determine what each head has learnt</a:t>
            </a:r>
            <a:endParaRPr/>
          </a:p>
        </p:txBody>
      </p:sp>
      <p:pic>
        <p:nvPicPr>
          <p:cNvPr id="478" name="Google Shape;478;p19"/>
          <p:cNvPicPr preferRelativeResize="0"/>
          <p:nvPr/>
        </p:nvPicPr>
        <p:blipFill rotWithShape="1">
          <a:blip r:embed="rId3">
            <a:alphaModFix/>
          </a:blip>
          <a:srcRect b="7763" l="0" r="51678" t="31598"/>
          <a:stretch/>
        </p:blipFill>
        <p:spPr>
          <a:xfrm>
            <a:off x="1221666" y="1690688"/>
            <a:ext cx="2724033" cy="41586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A closer approximation to human perception</a:t>
            </a:r>
            <a:endParaRPr/>
          </a:p>
          <a:p>
            <a:pPr indent="-228600" lvl="0" marL="228600" rtl="0" algn="l">
              <a:lnSpc>
                <a:spcPct val="90000"/>
              </a:lnSpc>
              <a:spcBef>
                <a:spcPts val="1000"/>
              </a:spcBef>
              <a:spcAft>
                <a:spcPts val="0"/>
              </a:spcAft>
              <a:buClr>
                <a:schemeClr val="dk1"/>
              </a:buClr>
              <a:buSzPts val="2800"/>
              <a:buChar char="•"/>
            </a:pPr>
            <a:r>
              <a:rPr lang="en-SG"/>
              <a:t>Allows for non-linear correlation between input elements to be discovered</a:t>
            </a:r>
            <a:endParaRPr/>
          </a:p>
          <a:p>
            <a:pPr indent="-228600" lvl="0" marL="228600" rtl="0" algn="l">
              <a:lnSpc>
                <a:spcPct val="90000"/>
              </a:lnSpc>
              <a:spcBef>
                <a:spcPts val="1000"/>
              </a:spcBef>
              <a:spcAft>
                <a:spcPts val="0"/>
              </a:spcAft>
              <a:buClr>
                <a:schemeClr val="dk1"/>
              </a:buClr>
              <a:buSzPts val="2800"/>
              <a:buChar char="•"/>
            </a:pPr>
            <a:r>
              <a:rPr lang="en-SG"/>
              <a:t>Forces elements to “compete” to have attention paid to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Decoders</a:t>
            </a:r>
            <a:endParaRPr/>
          </a:p>
        </p:txBody>
      </p:sp>
      <p:sp>
        <p:nvSpPr>
          <p:cNvPr id="484" name="Google Shape;484;p20"/>
          <p:cNvSpPr txBox="1"/>
          <p:nvPr>
            <p:ph idx="1" type="body"/>
          </p:nvPr>
        </p:nvSpPr>
        <p:spPr>
          <a:xfrm>
            <a:off x="4533090" y="1825625"/>
            <a:ext cx="682071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Decoders “decode” the information received (can be from encoders or any other source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SG"/>
              <a:t>For sequential data, it uses attention to make use of what the model “knows” about the previous elements to predict the current output</a:t>
            </a:r>
            <a:endParaRPr/>
          </a:p>
          <a:p>
            <a:pPr indent="-228600" lvl="1" marL="685800" rtl="0" algn="l">
              <a:lnSpc>
                <a:spcPct val="90000"/>
              </a:lnSpc>
              <a:spcBef>
                <a:spcPts val="500"/>
              </a:spcBef>
              <a:spcAft>
                <a:spcPts val="0"/>
              </a:spcAft>
              <a:buClr>
                <a:schemeClr val="dk1"/>
              </a:buClr>
              <a:buSzPts val="2400"/>
              <a:buChar char="•"/>
            </a:pPr>
            <a:r>
              <a:rPr lang="en-SG"/>
              <a:t>So kinda like revision</a:t>
            </a:r>
            <a:endParaRPr/>
          </a:p>
        </p:txBody>
      </p:sp>
      <p:pic>
        <p:nvPicPr>
          <p:cNvPr id="485" name="Google Shape;485;p20"/>
          <p:cNvPicPr preferRelativeResize="0"/>
          <p:nvPr/>
        </p:nvPicPr>
        <p:blipFill rotWithShape="1">
          <a:blip r:embed="rId3">
            <a:alphaModFix/>
          </a:blip>
          <a:srcRect b="13930" l="50905" r="12268" t="18808"/>
          <a:stretch/>
        </p:blipFill>
        <p:spPr>
          <a:xfrm>
            <a:off x="1464859" y="1690688"/>
            <a:ext cx="2076009" cy="4612835"/>
          </a:xfrm>
          <a:prstGeom prst="rect">
            <a:avLst/>
          </a:prstGeom>
          <a:noFill/>
          <a:ln>
            <a:noFill/>
          </a:ln>
        </p:spPr>
      </p:pic>
      <p:sp>
        <p:nvSpPr>
          <p:cNvPr id="486" name="Google Shape;486;p20"/>
          <p:cNvSpPr txBox="1"/>
          <p:nvPr/>
        </p:nvSpPr>
        <p:spPr>
          <a:xfrm>
            <a:off x="233464" y="3268494"/>
            <a:ext cx="9533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SG" sz="1800" u="none" cap="none" strike="noStrike">
                <a:solidFill>
                  <a:schemeClr val="dk1"/>
                </a:solidFill>
                <a:latin typeface="Calibri"/>
                <a:ea typeface="Calibri"/>
                <a:cs typeface="Calibri"/>
                <a:sym typeface="Calibri"/>
              </a:rPr>
              <a:t>From Encoder</a:t>
            </a:r>
            <a:endParaRPr/>
          </a:p>
        </p:txBody>
      </p:sp>
      <p:sp>
        <p:nvSpPr>
          <p:cNvPr id="487" name="Google Shape;487;p20"/>
          <p:cNvSpPr txBox="1"/>
          <p:nvPr/>
        </p:nvSpPr>
        <p:spPr>
          <a:xfrm>
            <a:off x="1186774" y="6308209"/>
            <a:ext cx="1916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Previous Outputs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Decoders</a:t>
            </a:r>
            <a:endParaRPr/>
          </a:p>
        </p:txBody>
      </p:sp>
      <p:sp>
        <p:nvSpPr>
          <p:cNvPr id="493" name="Google Shape;493;p21"/>
          <p:cNvSpPr txBox="1"/>
          <p:nvPr>
            <p:ph idx="1" type="body"/>
          </p:nvPr>
        </p:nvSpPr>
        <p:spPr>
          <a:xfrm>
            <a:off x="4533090" y="1825625"/>
            <a:ext cx="6820710" cy="48519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SG" u="sng"/>
              <a:t>Masked Attention and Masked Language Modelling (MLM) - not what you think</a:t>
            </a:r>
            <a:endParaRPr/>
          </a:p>
          <a:p>
            <a:pPr indent="-228600" lvl="0" marL="228600" rtl="0" algn="l">
              <a:lnSpc>
                <a:spcPct val="90000"/>
              </a:lnSpc>
              <a:spcBef>
                <a:spcPts val="1000"/>
              </a:spcBef>
              <a:spcAft>
                <a:spcPts val="0"/>
              </a:spcAft>
              <a:buClr>
                <a:schemeClr val="dk1"/>
              </a:buClr>
              <a:buSzPts val="2800"/>
              <a:buChar char="•"/>
            </a:pPr>
            <a:r>
              <a:rPr lang="en-SG"/>
              <a:t>In this particular decoder, masking is applied to hide parts of the information received by the decoder</a:t>
            </a:r>
            <a:endParaRPr/>
          </a:p>
          <a:p>
            <a:pPr indent="-228600" lvl="0" marL="228600" rtl="0" algn="l">
              <a:lnSpc>
                <a:spcPct val="90000"/>
              </a:lnSpc>
              <a:spcBef>
                <a:spcPts val="1000"/>
              </a:spcBef>
              <a:spcAft>
                <a:spcPts val="0"/>
              </a:spcAft>
              <a:buClr>
                <a:schemeClr val="dk1"/>
              </a:buClr>
              <a:buSzPts val="2800"/>
              <a:buChar char="•"/>
            </a:pPr>
            <a:r>
              <a:rPr lang="en-SG"/>
              <a:t>In most cases, decoders are pre-trained by hiding parts of the information provided and requiring it to predict the hidden part</a:t>
            </a:r>
            <a:endParaRPr/>
          </a:p>
          <a:p>
            <a:pPr indent="-228600" lvl="0" marL="228600" rtl="0" algn="l">
              <a:lnSpc>
                <a:spcPct val="90000"/>
              </a:lnSpc>
              <a:spcBef>
                <a:spcPts val="1000"/>
              </a:spcBef>
              <a:spcAft>
                <a:spcPts val="0"/>
              </a:spcAft>
              <a:buClr>
                <a:schemeClr val="dk1"/>
              </a:buClr>
              <a:buSzPts val="2800"/>
              <a:buChar char="•"/>
            </a:pPr>
            <a:r>
              <a:rPr lang="en-SG"/>
              <a:t>In the NLP context, this forces the model to learn a general understanding of the language structure</a:t>
            </a:r>
            <a:endParaRPr/>
          </a:p>
        </p:txBody>
      </p:sp>
      <p:pic>
        <p:nvPicPr>
          <p:cNvPr id="494" name="Google Shape;494;p21"/>
          <p:cNvPicPr preferRelativeResize="0"/>
          <p:nvPr/>
        </p:nvPicPr>
        <p:blipFill rotWithShape="1">
          <a:blip r:embed="rId3">
            <a:alphaModFix/>
          </a:blip>
          <a:srcRect b="13930" l="50905" r="12268" t="18808"/>
          <a:stretch/>
        </p:blipFill>
        <p:spPr>
          <a:xfrm>
            <a:off x="1464859" y="1690688"/>
            <a:ext cx="2076009" cy="4612835"/>
          </a:xfrm>
          <a:prstGeom prst="rect">
            <a:avLst/>
          </a:prstGeom>
          <a:noFill/>
          <a:ln>
            <a:noFill/>
          </a:ln>
        </p:spPr>
      </p:pic>
      <p:sp>
        <p:nvSpPr>
          <p:cNvPr id="495" name="Google Shape;495;p21"/>
          <p:cNvSpPr txBox="1"/>
          <p:nvPr/>
        </p:nvSpPr>
        <p:spPr>
          <a:xfrm>
            <a:off x="233464" y="3268494"/>
            <a:ext cx="9533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From Encoder</a:t>
            </a:r>
            <a:endParaRPr/>
          </a:p>
        </p:txBody>
      </p:sp>
      <p:sp>
        <p:nvSpPr>
          <p:cNvPr id="496" name="Google Shape;496;p21"/>
          <p:cNvSpPr txBox="1"/>
          <p:nvPr/>
        </p:nvSpPr>
        <p:spPr>
          <a:xfrm>
            <a:off x="1186774" y="6308209"/>
            <a:ext cx="1916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Previous Outputs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BERT case study</a:t>
            </a:r>
            <a:endParaRPr/>
          </a:p>
        </p:txBody>
      </p:sp>
      <p:sp>
        <p:nvSpPr>
          <p:cNvPr id="502" name="Google Shape;502;p22"/>
          <p:cNvSpPr txBox="1"/>
          <p:nvPr>
            <p:ph idx="1" type="body"/>
          </p:nvPr>
        </p:nvSpPr>
        <p:spPr>
          <a:xfrm>
            <a:off x="4647156" y="1455974"/>
            <a:ext cx="7278955" cy="54020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SG" u="sng"/>
              <a:t>The Model that popularised Transformers</a:t>
            </a:r>
            <a:endParaRPr/>
          </a:p>
          <a:p>
            <a:pPr indent="-228600" lvl="0" marL="228600" rtl="0" algn="l">
              <a:lnSpc>
                <a:spcPct val="90000"/>
              </a:lnSpc>
              <a:spcBef>
                <a:spcPts val="1000"/>
              </a:spcBef>
              <a:spcAft>
                <a:spcPts val="0"/>
              </a:spcAft>
              <a:buClr>
                <a:schemeClr val="dk1"/>
              </a:buClr>
              <a:buSzPts val="2800"/>
              <a:buChar char="•"/>
            </a:pPr>
            <a:r>
              <a:rPr lang="en-SG"/>
              <a:t>Like seriously, just go to paperswithcode and see how many people name their NLP models after BERT</a:t>
            </a:r>
            <a:endParaRPr/>
          </a:p>
          <a:p>
            <a:pPr indent="-228600" lvl="0" marL="228600" rtl="0" algn="l">
              <a:lnSpc>
                <a:spcPct val="90000"/>
              </a:lnSpc>
              <a:spcBef>
                <a:spcPts val="1000"/>
              </a:spcBef>
              <a:spcAft>
                <a:spcPts val="0"/>
              </a:spcAft>
              <a:buClr>
                <a:schemeClr val="dk1"/>
              </a:buClr>
              <a:buSzPts val="2800"/>
              <a:buChar char="•"/>
            </a:pPr>
            <a:r>
              <a:rPr lang="en-SG"/>
              <a:t>Presented 3 primary ideas that revolutionised NLP</a:t>
            </a:r>
            <a:endParaRPr/>
          </a:p>
          <a:p>
            <a:pPr indent="-228600" lvl="1" marL="685800" rtl="0" algn="l">
              <a:lnSpc>
                <a:spcPct val="90000"/>
              </a:lnSpc>
              <a:spcBef>
                <a:spcPts val="500"/>
              </a:spcBef>
              <a:spcAft>
                <a:spcPts val="0"/>
              </a:spcAft>
              <a:buClr>
                <a:schemeClr val="dk1"/>
              </a:buClr>
              <a:buSzPts val="2400"/>
              <a:buChar char="•"/>
            </a:pPr>
            <a:r>
              <a:rPr b="1" lang="en-SG"/>
              <a:t>Attention</a:t>
            </a:r>
            <a:r>
              <a:rPr lang="en-SG"/>
              <a:t> – Specifically the viability of the transformer architecture (just the encoder)</a:t>
            </a:r>
            <a:endParaRPr/>
          </a:p>
          <a:p>
            <a:pPr indent="-228600" lvl="1" marL="685800" rtl="0" algn="l">
              <a:lnSpc>
                <a:spcPct val="90000"/>
              </a:lnSpc>
              <a:spcBef>
                <a:spcPts val="500"/>
              </a:spcBef>
              <a:spcAft>
                <a:spcPts val="0"/>
              </a:spcAft>
              <a:buClr>
                <a:schemeClr val="dk1"/>
              </a:buClr>
              <a:buSzPts val="2400"/>
              <a:buChar char="•"/>
            </a:pPr>
            <a:r>
              <a:rPr b="1" lang="en-SG"/>
              <a:t>Masked Language Modelling</a:t>
            </a:r>
            <a:r>
              <a:rPr lang="en-SG"/>
              <a:t> – Turns out MLM gives more than financial freedom, but also improves model performance on downstream tasks</a:t>
            </a:r>
            <a:endParaRPr/>
          </a:p>
          <a:p>
            <a:pPr indent="-228600" lvl="1" marL="685800" rtl="0" algn="l">
              <a:lnSpc>
                <a:spcPct val="90000"/>
              </a:lnSpc>
              <a:spcBef>
                <a:spcPts val="500"/>
              </a:spcBef>
              <a:spcAft>
                <a:spcPts val="0"/>
              </a:spcAft>
              <a:buClr>
                <a:schemeClr val="dk1"/>
              </a:buClr>
              <a:buSzPts val="2400"/>
              <a:buChar char="•"/>
            </a:pPr>
            <a:r>
              <a:rPr b="1" lang="en-SG"/>
              <a:t>Subword Tokenization</a:t>
            </a:r>
            <a:r>
              <a:rPr lang="en-SG"/>
              <a:t> – Breaking down words into fundamental chunks</a:t>
            </a:r>
            <a:endParaRPr/>
          </a:p>
        </p:txBody>
      </p:sp>
      <p:pic>
        <p:nvPicPr>
          <p:cNvPr descr="Google BERT update: tutto quello che c'è da sapere sul nuovo algoritmo" id="503" name="Google Shape;503;p22"/>
          <p:cNvPicPr preferRelativeResize="0"/>
          <p:nvPr/>
        </p:nvPicPr>
        <p:blipFill rotWithShape="1">
          <a:blip r:embed="rId3">
            <a:alphaModFix/>
          </a:blip>
          <a:srcRect b="0" l="10761" r="7392" t="0"/>
          <a:stretch/>
        </p:blipFill>
        <p:spPr>
          <a:xfrm>
            <a:off x="137786" y="2036568"/>
            <a:ext cx="4509370" cy="30991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BERT case study</a:t>
            </a:r>
            <a:endParaRPr/>
          </a:p>
        </p:txBody>
      </p:sp>
      <p:sp>
        <p:nvSpPr>
          <p:cNvPr id="509" name="Google Shape;509;p23"/>
          <p:cNvSpPr txBox="1"/>
          <p:nvPr>
            <p:ph idx="1" type="body"/>
          </p:nvPr>
        </p:nvSpPr>
        <p:spPr>
          <a:xfrm>
            <a:off x="4647156" y="1455974"/>
            <a:ext cx="7278955" cy="54020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SG" u="sng"/>
              <a:t>Subword Tokenization</a:t>
            </a:r>
            <a:endParaRPr/>
          </a:p>
          <a:p>
            <a:pPr indent="-228600" lvl="0" marL="228600" rtl="0" algn="l">
              <a:lnSpc>
                <a:spcPct val="90000"/>
              </a:lnSpc>
              <a:spcBef>
                <a:spcPts val="1000"/>
              </a:spcBef>
              <a:spcAft>
                <a:spcPts val="0"/>
              </a:spcAft>
              <a:buClr>
                <a:schemeClr val="dk1"/>
              </a:buClr>
              <a:buSzPts val="2800"/>
              <a:buChar char="•"/>
            </a:pPr>
            <a:r>
              <a:rPr lang="en-SG"/>
              <a:t>By breaking down words into subwords, models can learn to interpret/handle words it has not seen before </a:t>
            </a:r>
            <a:endParaRPr/>
          </a:p>
          <a:p>
            <a:pPr indent="-228600" lvl="1" marL="685800" rtl="0" algn="l">
              <a:lnSpc>
                <a:spcPct val="90000"/>
              </a:lnSpc>
              <a:spcBef>
                <a:spcPts val="500"/>
              </a:spcBef>
              <a:spcAft>
                <a:spcPts val="0"/>
              </a:spcAft>
              <a:buClr>
                <a:schemeClr val="dk1"/>
              </a:buClr>
              <a:buSzPts val="2400"/>
              <a:buChar char="•"/>
            </a:pPr>
            <a:r>
              <a:rPr lang="en-SG"/>
              <a:t>Traditionally, NLP engineers would just add a “idk” token and hope for the best</a:t>
            </a:r>
            <a:endParaRPr/>
          </a:p>
          <a:p>
            <a:pPr indent="-228600" lvl="0" marL="228600" rtl="0" algn="l">
              <a:lnSpc>
                <a:spcPct val="90000"/>
              </a:lnSpc>
              <a:spcBef>
                <a:spcPts val="1000"/>
              </a:spcBef>
              <a:spcAft>
                <a:spcPts val="0"/>
              </a:spcAft>
              <a:buClr>
                <a:schemeClr val="dk1"/>
              </a:buClr>
              <a:buSzPts val="2800"/>
              <a:buChar char="•"/>
            </a:pPr>
            <a:r>
              <a:rPr lang="en-SG"/>
              <a:t>It becomes easier to handle abbreviations as well (should’ve, won’t)</a:t>
            </a:r>
            <a:endParaRPr/>
          </a:p>
          <a:p>
            <a:pPr indent="-228600" lvl="0" marL="228600" rtl="0" algn="l">
              <a:lnSpc>
                <a:spcPct val="90000"/>
              </a:lnSpc>
              <a:spcBef>
                <a:spcPts val="1000"/>
              </a:spcBef>
              <a:spcAft>
                <a:spcPts val="0"/>
              </a:spcAft>
              <a:buClr>
                <a:schemeClr val="dk1"/>
              </a:buClr>
              <a:buSzPts val="2800"/>
              <a:buChar char="•"/>
            </a:pPr>
            <a:r>
              <a:rPr lang="en-SG"/>
              <a:t>Interestingly, it also means slangs and weird typing habits can be handled by the model</a:t>
            </a:r>
            <a:endParaRPr/>
          </a:p>
          <a:p>
            <a:pPr indent="-228600" lvl="1" marL="685800" rtl="0" algn="l">
              <a:lnSpc>
                <a:spcPct val="90000"/>
              </a:lnSpc>
              <a:spcBef>
                <a:spcPts val="500"/>
              </a:spcBef>
              <a:spcAft>
                <a:spcPts val="0"/>
              </a:spcAft>
              <a:buClr>
                <a:schemeClr val="dk1"/>
              </a:buClr>
              <a:buSzPts val="2400"/>
              <a:buChar char="•"/>
            </a:pPr>
            <a:r>
              <a:rPr lang="en-SG"/>
              <a:t>Like u kno how sum peepo typ liddis?</a:t>
            </a:r>
            <a:endParaRPr/>
          </a:p>
          <a:p>
            <a:pPr indent="-228600" lvl="1" marL="685800" rtl="0" algn="l">
              <a:lnSpc>
                <a:spcPct val="90000"/>
              </a:lnSpc>
              <a:spcBef>
                <a:spcPts val="500"/>
              </a:spcBef>
              <a:spcAft>
                <a:spcPts val="0"/>
              </a:spcAft>
              <a:buClr>
                <a:schemeClr val="dk1"/>
              </a:buClr>
              <a:buSzPts val="2400"/>
              <a:buChar char="•"/>
            </a:pPr>
            <a:r>
              <a:rPr lang="en-SG"/>
              <a:t>Previously such words would have had to be manually removed or changed</a:t>
            </a:r>
            <a:endParaRPr/>
          </a:p>
        </p:txBody>
      </p:sp>
      <p:pic>
        <p:nvPicPr>
          <p:cNvPr descr="Google BERT update: tutto quello che c'è da sapere sul nuovo algoritmo" id="510" name="Google Shape;510;p23"/>
          <p:cNvPicPr preferRelativeResize="0"/>
          <p:nvPr/>
        </p:nvPicPr>
        <p:blipFill rotWithShape="1">
          <a:blip r:embed="rId3">
            <a:alphaModFix/>
          </a:blip>
          <a:srcRect b="0" l="10761" r="7392" t="0"/>
          <a:stretch/>
        </p:blipFill>
        <p:spPr>
          <a:xfrm>
            <a:off x="137786" y="2036568"/>
            <a:ext cx="4509370" cy="30991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and Transformers – BERT case study</a:t>
            </a:r>
            <a:endParaRPr/>
          </a:p>
        </p:txBody>
      </p:sp>
      <p:sp>
        <p:nvSpPr>
          <p:cNvPr id="516" name="Google Shape;516;p24"/>
          <p:cNvSpPr txBox="1"/>
          <p:nvPr>
            <p:ph idx="1" type="body"/>
          </p:nvPr>
        </p:nvSpPr>
        <p:spPr>
          <a:xfrm>
            <a:off x="4647156" y="1455974"/>
            <a:ext cx="7278955" cy="54020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SG" u="sng"/>
              <a:t>Subword Tokenization</a:t>
            </a:r>
            <a:endParaRPr/>
          </a:p>
          <a:p>
            <a:pPr indent="-228600" lvl="0" marL="228600" rtl="0" algn="l">
              <a:lnSpc>
                <a:spcPct val="90000"/>
              </a:lnSpc>
              <a:spcBef>
                <a:spcPts val="1000"/>
              </a:spcBef>
              <a:spcAft>
                <a:spcPts val="0"/>
              </a:spcAft>
              <a:buClr>
                <a:schemeClr val="dk1"/>
              </a:buClr>
              <a:buSzPts val="2800"/>
              <a:buChar char="•"/>
            </a:pPr>
            <a:r>
              <a:rPr lang="en-SG"/>
              <a:t>There are a few more popular subword tokenization algorithms that have popped up</a:t>
            </a:r>
            <a:endParaRPr/>
          </a:p>
          <a:p>
            <a:pPr indent="-228600" lvl="1" marL="685800" rtl="0" algn="l">
              <a:lnSpc>
                <a:spcPct val="90000"/>
              </a:lnSpc>
              <a:spcBef>
                <a:spcPts val="500"/>
              </a:spcBef>
              <a:spcAft>
                <a:spcPts val="0"/>
              </a:spcAft>
              <a:buClr>
                <a:schemeClr val="dk1"/>
              </a:buClr>
              <a:buSzPts val="2400"/>
              <a:buChar char="•"/>
            </a:pPr>
            <a:r>
              <a:rPr lang="en-SG"/>
              <a:t>Byte Pair Encoding (BPE) – Seriously old, wasn’t even meant for NLP but works well. </a:t>
            </a:r>
            <a:endParaRPr/>
          </a:p>
          <a:p>
            <a:pPr indent="-228600" lvl="1" marL="685800" rtl="0" algn="l">
              <a:lnSpc>
                <a:spcPct val="90000"/>
              </a:lnSpc>
              <a:spcBef>
                <a:spcPts val="500"/>
              </a:spcBef>
              <a:spcAft>
                <a:spcPts val="0"/>
              </a:spcAft>
              <a:buClr>
                <a:schemeClr val="dk1"/>
              </a:buClr>
              <a:buSzPts val="2400"/>
              <a:buChar char="•"/>
            </a:pPr>
            <a:r>
              <a:rPr lang="en-SG"/>
              <a:t>WordPiece – “The BERT one”. Basically BPE but specialised for English language. Is also trainable</a:t>
            </a:r>
            <a:endParaRPr/>
          </a:p>
          <a:p>
            <a:pPr indent="-228600" lvl="1" marL="685800" rtl="0" algn="l">
              <a:lnSpc>
                <a:spcPct val="90000"/>
              </a:lnSpc>
              <a:spcBef>
                <a:spcPts val="500"/>
              </a:spcBef>
              <a:spcAft>
                <a:spcPts val="0"/>
              </a:spcAft>
              <a:buClr>
                <a:schemeClr val="dk1"/>
              </a:buClr>
              <a:buSzPts val="2400"/>
              <a:buChar char="•"/>
            </a:pPr>
            <a:r>
              <a:rPr lang="en-SG"/>
              <a:t>SentencePiece – Modernised version of WordPiece, from ALBERT. Sometimes works better than WordPiece, depends on context</a:t>
            </a:r>
            <a:endParaRPr/>
          </a:p>
          <a:p>
            <a:pPr indent="-228600" lvl="0" marL="228600" rtl="0" algn="l">
              <a:lnSpc>
                <a:spcPct val="90000"/>
              </a:lnSpc>
              <a:spcBef>
                <a:spcPts val="1000"/>
              </a:spcBef>
              <a:spcAft>
                <a:spcPts val="0"/>
              </a:spcAft>
              <a:buClr>
                <a:schemeClr val="dk1"/>
              </a:buClr>
              <a:buSzPts val="2800"/>
              <a:buChar char="•"/>
            </a:pPr>
            <a:r>
              <a:rPr lang="en-SG"/>
              <a:t>There are many others, but the goal is the same: To break down individual words to improve signal to noise ratio</a:t>
            </a:r>
            <a:endParaRPr/>
          </a:p>
        </p:txBody>
      </p:sp>
      <p:pic>
        <p:nvPicPr>
          <p:cNvPr descr="Google BERT update: tutto quello che c'è da sapere sul nuovo algoritmo" id="517" name="Google Shape;517;p24"/>
          <p:cNvPicPr preferRelativeResize="0"/>
          <p:nvPr/>
        </p:nvPicPr>
        <p:blipFill rotWithShape="1">
          <a:blip r:embed="rId3">
            <a:alphaModFix/>
          </a:blip>
          <a:srcRect b="0" l="10761" r="7392" t="0"/>
          <a:stretch/>
        </p:blipFill>
        <p:spPr>
          <a:xfrm>
            <a:off x="137786" y="2036568"/>
            <a:ext cx="4509370" cy="30991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aa344ffa4f_0_0"/>
          <p:cNvSpPr txBox="1"/>
          <p:nvPr/>
        </p:nvSpPr>
        <p:spPr>
          <a:xfrm>
            <a:off x="1921950" y="551075"/>
            <a:ext cx="8348100" cy="16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SG" sz="10300">
                <a:latin typeface="Calibri"/>
                <a:ea typeface="Calibri"/>
                <a:cs typeface="Calibri"/>
                <a:sym typeface="Calibri"/>
              </a:rPr>
              <a:t>THE END</a:t>
            </a:r>
            <a:endParaRPr sz="10300">
              <a:latin typeface="Calibri"/>
              <a:ea typeface="Calibri"/>
              <a:cs typeface="Calibri"/>
              <a:sym typeface="Calibri"/>
            </a:endParaRPr>
          </a:p>
        </p:txBody>
      </p:sp>
      <p:pic>
        <p:nvPicPr>
          <p:cNvPr id="523" name="Google Shape;523;gaa344ffa4f_0_0"/>
          <p:cNvPicPr preferRelativeResize="0"/>
          <p:nvPr/>
        </p:nvPicPr>
        <p:blipFill>
          <a:blip r:embed="rId3">
            <a:alphaModFix/>
          </a:blip>
          <a:stretch>
            <a:fillRect/>
          </a:stretch>
        </p:blipFill>
        <p:spPr>
          <a:xfrm>
            <a:off x="2751338" y="2336375"/>
            <a:ext cx="6689325" cy="374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3"/>
          <p:cNvGraphicFramePr/>
          <p:nvPr/>
        </p:nvGraphicFramePr>
        <p:xfrm>
          <a:off x="1431109" y="1821738"/>
          <a:ext cx="3000000" cy="3000000"/>
        </p:xfrm>
        <a:graphic>
          <a:graphicData uri="http://schemas.openxmlformats.org/drawingml/2006/table">
            <a:tbl>
              <a:tblPr>
                <a:noFill/>
                <a:tableStyleId>{B39FD813-864D-49F9-A04B-140CB13D58D9}</a:tableStyleId>
              </a:tblPr>
              <a:tblGrid>
                <a:gridCol w="318825"/>
                <a:gridCol w="318825"/>
                <a:gridCol w="318825"/>
                <a:gridCol w="318825"/>
                <a:gridCol w="318825"/>
                <a:gridCol w="318825"/>
              </a:tblGrid>
              <a:tr h="584350">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97" name="Google Shape;97;p3"/>
          <p:cNvSpPr txBox="1"/>
          <p:nvPr/>
        </p:nvSpPr>
        <p:spPr>
          <a:xfrm>
            <a:off x="1431109" y="4183454"/>
            <a:ext cx="191298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4x5 input</a:t>
            </a:r>
            <a:endParaRPr/>
          </a:p>
        </p:txBody>
      </p:sp>
      <p:sp>
        <p:nvSpPr>
          <p:cNvPr id="98" name="Google Shape;98;p3"/>
          <p:cNvSpPr/>
          <p:nvPr/>
        </p:nvSpPr>
        <p:spPr>
          <a:xfrm>
            <a:off x="3596640" y="1027612"/>
            <a:ext cx="5886994" cy="4101737"/>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Some Model</a:t>
            </a:r>
            <a:endParaRPr/>
          </a:p>
        </p:txBody>
      </p:sp>
      <p:graphicFrame>
        <p:nvGraphicFramePr>
          <p:cNvPr id="99" name="Google Shape;99;p3"/>
          <p:cNvGraphicFramePr/>
          <p:nvPr/>
        </p:nvGraphicFramePr>
        <p:xfrm>
          <a:off x="9939383" y="2710180"/>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sp>
        <p:nvSpPr>
          <p:cNvPr id="100" name="Google Shape;100;p3"/>
          <p:cNvSpPr txBox="1"/>
          <p:nvPr/>
        </p:nvSpPr>
        <p:spPr>
          <a:xfrm>
            <a:off x="9355910" y="3682711"/>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2x1 output predictions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4"/>
          <p:cNvGraphicFramePr/>
          <p:nvPr/>
        </p:nvGraphicFramePr>
        <p:xfrm>
          <a:off x="1431109" y="1821738"/>
          <a:ext cx="3000000" cy="3000000"/>
        </p:xfrm>
        <a:graphic>
          <a:graphicData uri="http://schemas.openxmlformats.org/drawingml/2006/table">
            <a:tbl>
              <a:tblPr>
                <a:noFill/>
                <a:tableStyleId>{B39FD813-864D-49F9-A04B-140CB13D58D9}</a:tableStyleId>
              </a:tblPr>
              <a:tblGrid>
                <a:gridCol w="318825"/>
                <a:gridCol w="318825"/>
                <a:gridCol w="318825"/>
                <a:gridCol w="318825"/>
                <a:gridCol w="318825"/>
                <a:gridCol w="318825"/>
              </a:tblGrid>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06" name="Google Shape;106;p4"/>
          <p:cNvSpPr txBox="1"/>
          <p:nvPr/>
        </p:nvSpPr>
        <p:spPr>
          <a:xfrm>
            <a:off x="1431109" y="4183454"/>
            <a:ext cx="191298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4x5 input</a:t>
            </a:r>
            <a:endParaRPr/>
          </a:p>
        </p:txBody>
      </p:sp>
      <p:sp>
        <p:nvSpPr>
          <p:cNvPr id="107" name="Google Shape;107;p4"/>
          <p:cNvSpPr/>
          <p:nvPr/>
        </p:nvSpPr>
        <p:spPr>
          <a:xfrm>
            <a:off x="3483430" y="2560320"/>
            <a:ext cx="1506582"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Flatten</a:t>
            </a:r>
            <a:endParaRPr/>
          </a:p>
        </p:txBody>
      </p:sp>
      <p:graphicFrame>
        <p:nvGraphicFramePr>
          <p:cNvPr id="108" name="Google Shape;108;p4"/>
          <p:cNvGraphicFramePr/>
          <p:nvPr/>
        </p:nvGraphicFramePr>
        <p:xfrm>
          <a:off x="9939383" y="2710180"/>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sp>
        <p:nvSpPr>
          <p:cNvPr id="109" name="Google Shape;109;p4"/>
          <p:cNvSpPr txBox="1"/>
          <p:nvPr/>
        </p:nvSpPr>
        <p:spPr>
          <a:xfrm>
            <a:off x="9355910" y="3682711"/>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2x1 output predictions</a:t>
            </a:r>
            <a:endParaRPr/>
          </a:p>
        </p:txBody>
      </p:sp>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With MLPs</a:t>
            </a:r>
            <a:endParaRPr/>
          </a:p>
        </p:txBody>
      </p:sp>
      <p:graphicFrame>
        <p:nvGraphicFramePr>
          <p:cNvPr id="111" name="Google Shape;111;p4"/>
          <p:cNvGraphicFramePr/>
          <p:nvPr/>
        </p:nvGraphicFramePr>
        <p:xfrm>
          <a:off x="5129353" y="1012135"/>
          <a:ext cx="3000000" cy="3000000"/>
        </p:xfrm>
        <a:graphic>
          <a:graphicData uri="http://schemas.openxmlformats.org/drawingml/2006/table">
            <a:tbl>
              <a:tblPr>
                <a:noFill/>
                <a:tableStyleId>{B39FD813-864D-49F9-A04B-140CB13D58D9}</a:tableStyleId>
              </a:tblPr>
              <a:tblGrid>
                <a:gridCol w="318825"/>
              </a:tblGrid>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12" name="Google Shape;112;p4"/>
          <p:cNvSpPr txBox="1"/>
          <p:nvPr/>
        </p:nvSpPr>
        <p:spPr>
          <a:xfrm>
            <a:off x="4332278" y="5661199"/>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20x1 hidden vectors</a:t>
            </a:r>
            <a:endParaRPr/>
          </a:p>
        </p:txBody>
      </p:sp>
      <p:sp>
        <p:nvSpPr>
          <p:cNvPr id="113" name="Google Shape;113;p4"/>
          <p:cNvSpPr/>
          <p:nvPr/>
        </p:nvSpPr>
        <p:spPr>
          <a:xfrm>
            <a:off x="5651254" y="2560319"/>
            <a:ext cx="1506582"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Usual MLP stuff</a:t>
            </a:r>
            <a:endParaRPr/>
          </a:p>
        </p:txBody>
      </p:sp>
      <p:graphicFrame>
        <p:nvGraphicFramePr>
          <p:cNvPr id="114" name="Google Shape;114;p4"/>
          <p:cNvGraphicFramePr/>
          <p:nvPr/>
        </p:nvGraphicFramePr>
        <p:xfrm>
          <a:off x="7251816" y="965455"/>
          <a:ext cx="3000000" cy="3000000"/>
        </p:xfrm>
        <a:graphic>
          <a:graphicData uri="http://schemas.openxmlformats.org/drawingml/2006/table">
            <a:tbl>
              <a:tblPr>
                <a:noFill/>
                <a:tableStyleId>{B39FD813-864D-49F9-A04B-140CB13D58D9}</a:tableStyleId>
              </a:tblPr>
              <a:tblGrid>
                <a:gridCol w="318825"/>
              </a:tblGrid>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15" name="Google Shape;115;p4"/>
          <p:cNvSpPr txBox="1"/>
          <p:nvPr/>
        </p:nvSpPr>
        <p:spPr>
          <a:xfrm>
            <a:off x="6454741" y="5711219"/>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More hidden representations</a:t>
            </a:r>
            <a:endParaRPr/>
          </a:p>
        </p:txBody>
      </p:sp>
      <p:sp>
        <p:nvSpPr>
          <p:cNvPr id="116" name="Google Shape;116;p4"/>
          <p:cNvSpPr/>
          <p:nvPr/>
        </p:nvSpPr>
        <p:spPr>
          <a:xfrm>
            <a:off x="7741920" y="2560319"/>
            <a:ext cx="1784653"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Final Linear Layer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990600" y="5175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SG" sz="4400" u="none" cap="none" strike="noStrike">
                <a:solidFill>
                  <a:schemeClr val="dk1"/>
                </a:solidFill>
                <a:latin typeface="Calibri"/>
                <a:ea typeface="Calibri"/>
                <a:cs typeface="Calibri"/>
                <a:sym typeface="Calibri"/>
              </a:rPr>
              <a:t>With MLPs</a:t>
            </a:r>
            <a:endParaRPr b="0" i="0" sz="4400" u="none" cap="none" strike="noStrike">
              <a:solidFill>
                <a:schemeClr val="dk1"/>
              </a:solidFill>
              <a:latin typeface="Calibri"/>
              <a:ea typeface="Calibri"/>
              <a:cs typeface="Calibri"/>
              <a:sym typeface="Calibri"/>
            </a:endParaRPr>
          </a:p>
        </p:txBody>
      </p:sp>
      <p:pic>
        <p:nvPicPr>
          <p:cNvPr id="122" name="Google Shape;122;p5"/>
          <p:cNvPicPr preferRelativeResize="0"/>
          <p:nvPr/>
        </p:nvPicPr>
        <p:blipFill rotWithShape="1">
          <a:blip r:embed="rId3">
            <a:alphaModFix/>
          </a:blip>
          <a:srcRect b="0" l="0" r="0" t="0"/>
          <a:stretch/>
        </p:blipFill>
        <p:spPr>
          <a:xfrm>
            <a:off x="7882649" y="245265"/>
            <a:ext cx="3201458" cy="1852620"/>
          </a:xfrm>
          <a:prstGeom prst="rect">
            <a:avLst/>
          </a:prstGeom>
          <a:noFill/>
          <a:ln>
            <a:noFill/>
          </a:ln>
        </p:spPr>
      </p:pic>
      <p:sp>
        <p:nvSpPr>
          <p:cNvPr id="123" name="Google Shape;1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SG"/>
              <a:t>Notice a few problems with this approach:</a:t>
            </a:r>
            <a:endParaRPr/>
          </a:p>
          <a:p>
            <a:pPr indent="-228600" lvl="0" marL="228600" rtl="0" algn="l">
              <a:lnSpc>
                <a:spcPct val="80000"/>
              </a:lnSpc>
              <a:spcBef>
                <a:spcPts val="1000"/>
              </a:spcBef>
              <a:spcAft>
                <a:spcPts val="0"/>
              </a:spcAft>
              <a:buClr>
                <a:schemeClr val="dk1"/>
              </a:buClr>
              <a:buSzPts val="2800"/>
              <a:buChar char="•"/>
            </a:pPr>
            <a:r>
              <a:rPr b="1" lang="en-SG"/>
              <a:t>All elements are treated equally</a:t>
            </a:r>
            <a:endParaRPr b="1"/>
          </a:p>
          <a:p>
            <a:pPr indent="-228600" lvl="1" marL="685800" rtl="0" algn="l">
              <a:lnSpc>
                <a:spcPct val="80000"/>
              </a:lnSpc>
              <a:spcBef>
                <a:spcPts val="500"/>
              </a:spcBef>
              <a:spcAft>
                <a:spcPts val="0"/>
              </a:spcAft>
              <a:buClr>
                <a:schemeClr val="dk1"/>
              </a:buClr>
              <a:buSzPts val="2400"/>
              <a:buChar char="•"/>
            </a:pPr>
            <a:r>
              <a:rPr lang="en-SG"/>
              <a:t>Your input may be a sequence of 4 vectors with dimensionality of 5 but the model just treats it as 1 single vector of 20</a:t>
            </a:r>
            <a:endParaRPr/>
          </a:p>
          <a:p>
            <a:pPr indent="-228600" lvl="0" marL="228600" rtl="0" algn="l">
              <a:lnSpc>
                <a:spcPct val="80000"/>
              </a:lnSpc>
              <a:spcBef>
                <a:spcPts val="1000"/>
              </a:spcBef>
              <a:spcAft>
                <a:spcPts val="0"/>
              </a:spcAft>
              <a:buClr>
                <a:schemeClr val="dk1"/>
              </a:buClr>
              <a:buSzPts val="2800"/>
              <a:buChar char="•"/>
            </a:pPr>
            <a:r>
              <a:rPr b="1" lang="en-SG"/>
              <a:t>Positional information is lost</a:t>
            </a:r>
            <a:endParaRPr b="1"/>
          </a:p>
          <a:p>
            <a:pPr indent="-228600" lvl="1" marL="685800" rtl="0" algn="l">
              <a:lnSpc>
                <a:spcPct val="80000"/>
              </a:lnSpc>
              <a:spcBef>
                <a:spcPts val="500"/>
              </a:spcBef>
              <a:spcAft>
                <a:spcPts val="0"/>
              </a:spcAft>
              <a:buClr>
                <a:schemeClr val="dk1"/>
              </a:buClr>
              <a:buSzPts val="2400"/>
              <a:buChar char="•"/>
            </a:pPr>
            <a:r>
              <a:rPr lang="en-SG"/>
              <a:t>The model loses any information about the position of where each element is relative to the other elements</a:t>
            </a:r>
            <a:endParaRPr/>
          </a:p>
          <a:p>
            <a:pPr indent="-228600" lvl="0" marL="228600" rtl="0" algn="l">
              <a:lnSpc>
                <a:spcPct val="80000"/>
              </a:lnSpc>
              <a:spcBef>
                <a:spcPts val="1000"/>
              </a:spcBef>
              <a:spcAft>
                <a:spcPts val="0"/>
              </a:spcAft>
              <a:buClr>
                <a:schemeClr val="dk1"/>
              </a:buClr>
              <a:buSzPts val="2800"/>
              <a:buChar char="•"/>
            </a:pPr>
            <a:r>
              <a:rPr b="1" lang="en-SG"/>
              <a:t>Linear relations within each layer</a:t>
            </a:r>
            <a:endParaRPr b="1"/>
          </a:p>
          <a:p>
            <a:pPr indent="-228600" lvl="1" marL="685800" rtl="0" algn="l">
              <a:lnSpc>
                <a:spcPct val="80000"/>
              </a:lnSpc>
              <a:spcBef>
                <a:spcPts val="500"/>
              </a:spcBef>
              <a:spcAft>
                <a:spcPts val="0"/>
              </a:spcAft>
              <a:buClr>
                <a:schemeClr val="dk1"/>
              </a:buClr>
              <a:buSzPts val="2400"/>
              <a:buChar char="•"/>
            </a:pPr>
            <a:r>
              <a:rPr lang="en-SG"/>
              <a:t>By design of the MLP layer, only linear (or rather trivial polynomial) relations can be discovered between elements. </a:t>
            </a:r>
            <a:endParaRPr/>
          </a:p>
          <a:p>
            <a:pPr indent="-228600" lvl="1" marL="685800" rtl="0" algn="l">
              <a:lnSpc>
                <a:spcPct val="80000"/>
              </a:lnSpc>
              <a:spcBef>
                <a:spcPts val="500"/>
              </a:spcBef>
              <a:spcAft>
                <a:spcPts val="0"/>
              </a:spcAft>
              <a:buClr>
                <a:schemeClr val="dk1"/>
              </a:buClr>
              <a:buSzPts val="2400"/>
              <a:buChar char="•"/>
            </a:pPr>
            <a:r>
              <a:rPr lang="en-SG"/>
              <a:t>Complex relations require additional layers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6"/>
          <p:cNvGraphicFramePr/>
          <p:nvPr/>
        </p:nvGraphicFramePr>
        <p:xfrm>
          <a:off x="621211" y="1821738"/>
          <a:ext cx="3000000" cy="3000000"/>
        </p:xfrm>
        <a:graphic>
          <a:graphicData uri="http://schemas.openxmlformats.org/drawingml/2006/table">
            <a:tbl>
              <a:tblPr>
                <a:noFill/>
                <a:tableStyleId>{B39FD813-864D-49F9-A04B-140CB13D58D9}</a:tableStyleId>
              </a:tblPr>
              <a:tblGrid>
                <a:gridCol w="318825"/>
                <a:gridCol w="318825"/>
                <a:gridCol w="318825"/>
                <a:gridCol w="318825"/>
                <a:gridCol w="318825"/>
                <a:gridCol w="318825"/>
              </a:tblGrid>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29" name="Google Shape;129;p6"/>
          <p:cNvSpPr txBox="1"/>
          <p:nvPr/>
        </p:nvSpPr>
        <p:spPr>
          <a:xfrm>
            <a:off x="621211" y="4183454"/>
            <a:ext cx="191298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4x5 input</a:t>
            </a:r>
            <a:endParaRPr/>
          </a:p>
        </p:txBody>
      </p:sp>
      <p:sp>
        <p:nvSpPr>
          <p:cNvPr id="130" name="Google Shape;130;p6"/>
          <p:cNvSpPr/>
          <p:nvPr/>
        </p:nvSpPr>
        <p:spPr>
          <a:xfrm>
            <a:off x="2751898" y="2560320"/>
            <a:ext cx="1358537"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Step 1</a:t>
            </a:r>
            <a:endParaRPr/>
          </a:p>
        </p:txBody>
      </p:sp>
      <p:graphicFrame>
        <p:nvGraphicFramePr>
          <p:cNvPr id="131" name="Google Shape;131;p6"/>
          <p:cNvGraphicFramePr/>
          <p:nvPr/>
        </p:nvGraphicFramePr>
        <p:xfrm>
          <a:off x="9939383" y="2710180"/>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2D050"/>
                    </a:solidFill>
                  </a:tcPr>
                </a:tc>
              </a:tr>
            </a:tbl>
          </a:graphicData>
        </a:graphic>
      </p:graphicFrame>
      <p:sp>
        <p:nvSpPr>
          <p:cNvPr id="132" name="Google Shape;132;p6"/>
          <p:cNvSpPr txBox="1"/>
          <p:nvPr/>
        </p:nvSpPr>
        <p:spPr>
          <a:xfrm>
            <a:off x="9355910" y="3682711"/>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2x1 output predictions</a:t>
            </a:r>
            <a:endParaRPr/>
          </a:p>
        </p:txBody>
      </p:sp>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With Attention</a:t>
            </a:r>
            <a:endParaRPr/>
          </a:p>
        </p:txBody>
      </p:sp>
      <p:sp>
        <p:nvSpPr>
          <p:cNvPr id="134" name="Google Shape;134;p6"/>
          <p:cNvSpPr txBox="1"/>
          <p:nvPr/>
        </p:nvSpPr>
        <p:spPr>
          <a:xfrm>
            <a:off x="4297521" y="5664539"/>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Values</a:t>
            </a:r>
            <a:endParaRPr/>
          </a:p>
        </p:txBody>
      </p:sp>
      <p:sp>
        <p:nvSpPr>
          <p:cNvPr id="135" name="Google Shape;135;p6"/>
          <p:cNvSpPr/>
          <p:nvPr/>
        </p:nvSpPr>
        <p:spPr>
          <a:xfrm>
            <a:off x="5651254" y="2560319"/>
            <a:ext cx="1506582"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Step 2</a:t>
            </a:r>
            <a:endParaRPr/>
          </a:p>
        </p:txBody>
      </p:sp>
      <p:graphicFrame>
        <p:nvGraphicFramePr>
          <p:cNvPr id="136" name="Google Shape;136;p6"/>
          <p:cNvGraphicFramePr/>
          <p:nvPr/>
        </p:nvGraphicFramePr>
        <p:xfrm>
          <a:off x="7251816" y="965455"/>
          <a:ext cx="3000000" cy="3000000"/>
        </p:xfrm>
        <a:graphic>
          <a:graphicData uri="http://schemas.openxmlformats.org/drawingml/2006/table">
            <a:tbl>
              <a:tblPr>
                <a:noFill/>
                <a:tableStyleId>{B39FD813-864D-49F9-A04B-140CB13D58D9}</a:tableStyleId>
              </a:tblPr>
              <a:tblGrid>
                <a:gridCol w="318825"/>
              </a:tblGrid>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843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924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37" name="Google Shape;137;p6"/>
          <p:cNvSpPr txBox="1"/>
          <p:nvPr/>
        </p:nvSpPr>
        <p:spPr>
          <a:xfrm>
            <a:off x="6454741" y="5711219"/>
            <a:ext cx="19129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New hidden representation</a:t>
            </a:r>
            <a:endParaRPr/>
          </a:p>
        </p:txBody>
      </p:sp>
      <p:sp>
        <p:nvSpPr>
          <p:cNvPr id="138" name="Google Shape;138;p6"/>
          <p:cNvSpPr/>
          <p:nvPr/>
        </p:nvSpPr>
        <p:spPr>
          <a:xfrm>
            <a:off x="7741920" y="2560319"/>
            <a:ext cx="1784653" cy="1036319"/>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SG" sz="1800" u="none" cap="none" strike="noStrike">
                <a:solidFill>
                  <a:schemeClr val="lt1"/>
                </a:solidFill>
                <a:latin typeface="Calibri"/>
                <a:ea typeface="Calibri"/>
                <a:cs typeface="Calibri"/>
                <a:sym typeface="Calibri"/>
              </a:rPr>
              <a:t>Final Linear Layer</a:t>
            </a:r>
            <a:endParaRPr/>
          </a:p>
        </p:txBody>
      </p:sp>
      <p:graphicFrame>
        <p:nvGraphicFramePr>
          <p:cNvPr id="139" name="Google Shape;139;p6"/>
          <p:cNvGraphicFramePr/>
          <p:nvPr/>
        </p:nvGraphicFramePr>
        <p:xfrm>
          <a:off x="4485213" y="1562454"/>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140" name="Google Shape;140;p6"/>
          <p:cNvGraphicFramePr/>
          <p:nvPr/>
        </p:nvGraphicFramePr>
        <p:xfrm>
          <a:off x="4484607" y="3002596"/>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graphicFrame>
        <p:nvGraphicFramePr>
          <p:cNvPr id="141" name="Google Shape;141;p6"/>
          <p:cNvGraphicFramePr/>
          <p:nvPr/>
        </p:nvGraphicFramePr>
        <p:xfrm>
          <a:off x="4484607" y="4627126"/>
          <a:ext cx="3000000" cy="3000000"/>
        </p:xfrm>
        <a:graphic>
          <a:graphicData uri="http://schemas.openxmlformats.org/drawingml/2006/table">
            <a:tbl>
              <a:tblPr>
                <a:noFill/>
                <a:tableStyleId>{B39FD813-864D-49F9-A04B-140CB13D58D9}</a:tableStyleId>
              </a:tblPr>
              <a:tblGrid>
                <a:gridCol w="746025"/>
              </a:tblGrid>
              <a:tr h="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8C8C"/>
                    </a:solidFill>
                  </a:tcPr>
                </a:tc>
              </a:tr>
            </a:tbl>
          </a:graphicData>
        </a:graphic>
      </p:graphicFrame>
      <p:sp>
        <p:nvSpPr>
          <p:cNvPr id="142" name="Google Shape;142;p6"/>
          <p:cNvSpPr txBox="1"/>
          <p:nvPr/>
        </p:nvSpPr>
        <p:spPr>
          <a:xfrm>
            <a:off x="4297521" y="407340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Queries</a:t>
            </a:r>
            <a:endParaRPr/>
          </a:p>
        </p:txBody>
      </p:sp>
      <p:sp>
        <p:nvSpPr>
          <p:cNvPr id="143" name="Google Shape;143;p6"/>
          <p:cNvSpPr txBox="1"/>
          <p:nvPr/>
        </p:nvSpPr>
        <p:spPr>
          <a:xfrm>
            <a:off x="4320741" y="2633264"/>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1</a:t>
            </a:r>
            <a:endParaRPr/>
          </a:p>
        </p:txBody>
      </p:sp>
      <p:sp>
        <p:nvSpPr>
          <p:cNvPr id="149" name="Google Shape;14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SG"/>
              <a:t>Treat the 4x5 data as a sequence of 4 vectors with dimensionality of 5</a:t>
            </a:r>
            <a:endParaRPr/>
          </a:p>
          <a:p>
            <a:pPr indent="-228600" lvl="0" marL="228600" rtl="0" algn="l">
              <a:lnSpc>
                <a:spcPct val="90000"/>
              </a:lnSpc>
              <a:spcBef>
                <a:spcPts val="1000"/>
              </a:spcBef>
              <a:spcAft>
                <a:spcPts val="0"/>
              </a:spcAft>
              <a:buClr>
                <a:schemeClr val="dk1"/>
              </a:buClr>
              <a:buSzPts val="2800"/>
              <a:buChar char="•"/>
            </a:pPr>
            <a:r>
              <a:rPr lang="en-SG"/>
              <a:t>Do the following for each of the 4 vectors:</a:t>
            </a:r>
            <a:endParaRPr/>
          </a:p>
          <a:p>
            <a:pPr indent="-228600" lvl="1" marL="685800" rtl="0" algn="l">
              <a:lnSpc>
                <a:spcPct val="90000"/>
              </a:lnSpc>
              <a:spcBef>
                <a:spcPts val="500"/>
              </a:spcBef>
              <a:spcAft>
                <a:spcPts val="0"/>
              </a:spcAft>
              <a:buClr>
                <a:schemeClr val="dk1"/>
              </a:buClr>
              <a:buSzPts val="2400"/>
              <a:buChar char="•"/>
            </a:pPr>
            <a:r>
              <a:rPr lang="en-SG"/>
              <a:t>Use an MLP to generate a key</a:t>
            </a:r>
            <a:endParaRPr/>
          </a:p>
          <a:p>
            <a:pPr indent="-228600" lvl="1" marL="685800" rtl="0" algn="l">
              <a:lnSpc>
                <a:spcPct val="90000"/>
              </a:lnSpc>
              <a:spcBef>
                <a:spcPts val="500"/>
              </a:spcBef>
              <a:spcAft>
                <a:spcPts val="0"/>
              </a:spcAft>
              <a:buClr>
                <a:schemeClr val="dk1"/>
              </a:buClr>
              <a:buSzPts val="2400"/>
              <a:buChar char="•"/>
            </a:pPr>
            <a:r>
              <a:rPr lang="en-SG"/>
              <a:t>Use another MLP to generate a query</a:t>
            </a:r>
            <a:endParaRPr/>
          </a:p>
          <a:p>
            <a:pPr indent="-228600" lvl="1" marL="685800" rtl="0" algn="l">
              <a:lnSpc>
                <a:spcPct val="90000"/>
              </a:lnSpc>
              <a:spcBef>
                <a:spcPts val="500"/>
              </a:spcBef>
              <a:spcAft>
                <a:spcPts val="0"/>
              </a:spcAft>
              <a:buClr>
                <a:schemeClr val="dk1"/>
              </a:buClr>
              <a:buSzPts val="2400"/>
              <a:buChar char="•"/>
            </a:pPr>
            <a:r>
              <a:rPr lang="en-SG"/>
              <a:t>Use another MLP to generate a value</a:t>
            </a:r>
            <a:endParaRPr/>
          </a:p>
          <a:p>
            <a:pPr indent="-228600" lvl="1" marL="685800" rtl="0" algn="l">
              <a:lnSpc>
                <a:spcPct val="90000"/>
              </a:lnSpc>
              <a:spcBef>
                <a:spcPts val="500"/>
              </a:spcBef>
              <a:spcAft>
                <a:spcPts val="0"/>
              </a:spcAft>
              <a:buClr>
                <a:schemeClr val="dk1"/>
              </a:buClr>
              <a:buSzPts val="2400"/>
              <a:buChar char="•"/>
            </a:pPr>
            <a:r>
              <a:rPr lang="en-SG"/>
              <a:t>Key and query must have same dimensionality</a:t>
            </a:r>
            <a:endParaRPr/>
          </a:p>
          <a:p>
            <a:pPr indent="-228600" lvl="0" marL="228600" rtl="0" algn="l">
              <a:lnSpc>
                <a:spcPct val="90000"/>
              </a:lnSpc>
              <a:spcBef>
                <a:spcPts val="1000"/>
              </a:spcBef>
              <a:spcAft>
                <a:spcPts val="0"/>
              </a:spcAft>
              <a:buClr>
                <a:schemeClr val="dk1"/>
              </a:buClr>
              <a:buSzPts val="2800"/>
              <a:buChar char="•"/>
            </a:pPr>
            <a:r>
              <a:rPr lang="en-SG"/>
              <a:t>In short: Use 3 separate linear layers (MLPs) to generate 3 distinct outputs of same shape for each vector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8"/>
          <p:cNvGraphicFramePr/>
          <p:nvPr/>
        </p:nvGraphicFramePr>
        <p:xfrm>
          <a:off x="8255180"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sp>
        <p:nvSpPr>
          <p:cNvPr id="155" name="Google Shape;1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1</a:t>
            </a:r>
            <a:endParaRPr/>
          </a:p>
        </p:txBody>
      </p:sp>
      <p:graphicFrame>
        <p:nvGraphicFramePr>
          <p:cNvPr id="156" name="Google Shape;156;p8"/>
          <p:cNvGraphicFramePr/>
          <p:nvPr/>
        </p:nvGraphicFramePr>
        <p:xfrm>
          <a:off x="1326518" y="2078203"/>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157" name="Google Shape;157;p8"/>
          <p:cNvGraphicFramePr/>
          <p:nvPr/>
        </p:nvGraphicFramePr>
        <p:xfrm>
          <a:off x="1326518"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58" name="Google Shape;158;p8"/>
          <p:cNvSpPr txBox="1"/>
          <p:nvPr/>
        </p:nvSpPr>
        <p:spPr>
          <a:xfrm>
            <a:off x="1815694" y="257652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1</a:t>
            </a:r>
            <a:endParaRPr/>
          </a:p>
        </p:txBody>
      </p:sp>
      <p:sp>
        <p:nvSpPr>
          <p:cNvPr id="159" name="Google Shape;159;p8"/>
          <p:cNvSpPr txBox="1"/>
          <p:nvPr/>
        </p:nvSpPr>
        <p:spPr>
          <a:xfrm>
            <a:off x="1815693" y="5697041"/>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2</a:t>
            </a:r>
            <a:endParaRPr/>
          </a:p>
        </p:txBody>
      </p:sp>
      <p:sp>
        <p:nvSpPr>
          <p:cNvPr id="160" name="Google Shape;160;p8"/>
          <p:cNvSpPr txBox="1"/>
          <p:nvPr/>
        </p:nvSpPr>
        <p:spPr>
          <a:xfrm>
            <a:off x="8090708"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1</a:t>
            </a:r>
            <a:endParaRPr/>
          </a:p>
        </p:txBody>
      </p:sp>
      <p:graphicFrame>
        <p:nvGraphicFramePr>
          <p:cNvPr id="161" name="Google Shape;161;p8"/>
          <p:cNvGraphicFramePr/>
          <p:nvPr/>
        </p:nvGraphicFramePr>
        <p:xfrm>
          <a:off x="8254333" y="4751082"/>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sp>
        <p:nvSpPr>
          <p:cNvPr id="162" name="Google Shape;162;p8"/>
          <p:cNvSpPr txBox="1"/>
          <p:nvPr/>
        </p:nvSpPr>
        <p:spPr>
          <a:xfrm>
            <a:off x="8046639" y="5821762"/>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2</a:t>
            </a:r>
            <a:endParaRPr/>
          </a:p>
        </p:txBody>
      </p:sp>
      <p:grpSp>
        <p:nvGrpSpPr>
          <p:cNvPr id="163" name="Google Shape;163;p8"/>
          <p:cNvGrpSpPr/>
          <p:nvPr/>
        </p:nvGrpSpPr>
        <p:grpSpPr>
          <a:xfrm>
            <a:off x="5071197" y="1822417"/>
            <a:ext cx="1712194" cy="3530941"/>
            <a:chOff x="5071197" y="1822417"/>
            <a:chExt cx="1712194" cy="3530941"/>
          </a:xfrm>
        </p:grpSpPr>
        <p:grpSp>
          <p:nvGrpSpPr>
            <p:cNvPr id="164" name="Google Shape;164;p8"/>
            <p:cNvGrpSpPr/>
            <p:nvPr/>
          </p:nvGrpSpPr>
          <p:grpSpPr>
            <a:xfrm>
              <a:off x="5071197" y="1822417"/>
              <a:ext cx="1712194" cy="3213165"/>
              <a:chOff x="5071197" y="1822417"/>
              <a:chExt cx="1712194" cy="3213165"/>
            </a:xfrm>
          </p:grpSpPr>
          <p:sp>
            <p:nvSpPr>
              <p:cNvPr id="165" name="Google Shape;165;p8"/>
              <p:cNvSpPr/>
              <p:nvPr/>
            </p:nvSpPr>
            <p:spPr>
              <a:xfrm>
                <a:off x="5071197" y="182241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8"/>
              <p:cNvSpPr/>
              <p:nvPr/>
            </p:nvSpPr>
            <p:spPr>
              <a:xfrm>
                <a:off x="5075326" y="273747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8"/>
              <p:cNvSpPr/>
              <p:nvPr/>
            </p:nvSpPr>
            <p:spPr>
              <a:xfrm>
                <a:off x="5071197" y="456758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p:nvPr/>
            </p:nvSpPr>
            <p:spPr>
              <a:xfrm>
                <a:off x="5073716" y="365252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8"/>
              <p:cNvSpPr/>
              <p:nvPr/>
            </p:nvSpPr>
            <p:spPr>
              <a:xfrm>
                <a:off x="6311262" y="227994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8"/>
              <p:cNvSpPr/>
              <p:nvPr/>
            </p:nvSpPr>
            <p:spPr>
              <a:xfrm>
                <a:off x="6315391" y="3195000"/>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8"/>
              <p:cNvSpPr/>
              <p:nvPr/>
            </p:nvSpPr>
            <p:spPr>
              <a:xfrm>
                <a:off x="6313781" y="411005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2" name="Google Shape;172;p8"/>
              <p:cNvCxnSpPr>
                <a:stCxn id="165" idx="6"/>
                <a:endCxn id="169"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173" name="Google Shape;173;p8"/>
              <p:cNvCxnSpPr>
                <a:stCxn id="165" idx="6"/>
                <a:endCxn id="170"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174" name="Google Shape;174;p8"/>
              <p:cNvCxnSpPr>
                <a:stCxn id="165" idx="6"/>
                <a:endCxn id="171"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175" name="Google Shape;175;p8"/>
              <p:cNvCxnSpPr>
                <a:stCxn id="166" idx="6"/>
                <a:endCxn id="169"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176" name="Google Shape;176;p8"/>
              <p:cNvCxnSpPr>
                <a:stCxn id="166" idx="6"/>
                <a:endCxn id="170"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177" name="Google Shape;177;p8"/>
              <p:cNvCxnSpPr>
                <a:stCxn id="166" idx="6"/>
                <a:endCxn id="171"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178" name="Google Shape;178;p8"/>
              <p:cNvCxnSpPr>
                <a:stCxn id="168" idx="6"/>
                <a:endCxn id="169"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179" name="Google Shape;179;p8"/>
              <p:cNvCxnSpPr>
                <a:stCxn id="168" idx="6"/>
                <a:endCxn id="170"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180" name="Google Shape;180;p8"/>
              <p:cNvCxnSpPr>
                <a:stCxn id="168" idx="6"/>
                <a:endCxn id="171"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181" name="Google Shape;181;p8"/>
              <p:cNvCxnSpPr>
                <a:stCxn id="167" idx="6"/>
                <a:endCxn id="169"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182" name="Google Shape;182;p8"/>
              <p:cNvCxnSpPr>
                <a:stCxn id="167" idx="6"/>
                <a:endCxn id="170"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183" name="Google Shape;183;p8"/>
              <p:cNvCxnSpPr>
                <a:stCxn id="167" idx="6"/>
                <a:endCxn id="171"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sp>
          <p:nvSpPr>
            <p:cNvPr id="184" name="Google Shape;184;p8"/>
            <p:cNvSpPr txBox="1"/>
            <p:nvPr/>
          </p:nvSpPr>
          <p:spPr>
            <a:xfrm>
              <a:off x="5226069" y="4984026"/>
              <a:ext cx="13983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Network</a:t>
              </a:r>
              <a:endParaRPr/>
            </a:p>
          </p:txBody>
        </p:sp>
      </p:grpSp>
      <p:graphicFrame>
        <p:nvGraphicFramePr>
          <p:cNvPr id="185" name="Google Shape;185;p8"/>
          <p:cNvGraphicFramePr/>
          <p:nvPr/>
        </p:nvGraphicFramePr>
        <p:xfrm>
          <a:off x="1322323" y="2071174"/>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186" name="Google Shape;186;p8"/>
          <p:cNvGraphicFramePr/>
          <p:nvPr/>
        </p:nvGraphicFramePr>
        <p:xfrm>
          <a:off x="1322323"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186"/>
                                        </p:tgtEl>
                                        <p:attrNameLst>
                                          <p:attrName>style.visibility</p:attrName>
                                        </p:attrNameLst>
                                      </p:cBhvr>
                                      <p:to>
                                        <p:strVal val="hidden"/>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SG"/>
              <a:t>Attention – Step 1</a:t>
            </a:r>
            <a:endParaRPr/>
          </a:p>
        </p:txBody>
      </p:sp>
      <p:graphicFrame>
        <p:nvGraphicFramePr>
          <p:cNvPr id="192" name="Google Shape;192;p9"/>
          <p:cNvGraphicFramePr/>
          <p:nvPr/>
        </p:nvGraphicFramePr>
        <p:xfrm>
          <a:off x="1326518" y="2078203"/>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193" name="Google Shape;193;p9"/>
          <p:cNvGraphicFramePr/>
          <p:nvPr/>
        </p:nvGraphicFramePr>
        <p:xfrm>
          <a:off x="1326518"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sp>
        <p:nvSpPr>
          <p:cNvPr id="194" name="Google Shape;194;p9"/>
          <p:cNvSpPr txBox="1"/>
          <p:nvPr/>
        </p:nvSpPr>
        <p:spPr>
          <a:xfrm>
            <a:off x="1815694" y="2576526"/>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1</a:t>
            </a:r>
            <a:endParaRPr/>
          </a:p>
        </p:txBody>
      </p:sp>
      <p:sp>
        <p:nvSpPr>
          <p:cNvPr id="195" name="Google Shape;195;p9"/>
          <p:cNvSpPr txBox="1"/>
          <p:nvPr/>
        </p:nvSpPr>
        <p:spPr>
          <a:xfrm>
            <a:off x="1815693" y="5697041"/>
            <a:ext cx="12220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Element 2</a:t>
            </a:r>
            <a:endParaRPr/>
          </a:p>
        </p:txBody>
      </p:sp>
      <p:graphicFrame>
        <p:nvGraphicFramePr>
          <p:cNvPr id="196" name="Google Shape;196;p9"/>
          <p:cNvGraphicFramePr/>
          <p:nvPr/>
        </p:nvGraphicFramePr>
        <p:xfrm>
          <a:off x="8255180"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197" name="Google Shape;197;p9"/>
          <p:cNvGraphicFramePr/>
          <p:nvPr/>
        </p:nvGraphicFramePr>
        <p:xfrm>
          <a:off x="9394835" y="1690688"/>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198" name="Google Shape;198;p9"/>
          <p:cNvSpPr txBox="1"/>
          <p:nvPr/>
        </p:nvSpPr>
        <p:spPr>
          <a:xfrm>
            <a:off x="9197445" y="2808916"/>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1</a:t>
            </a:r>
            <a:endParaRPr/>
          </a:p>
        </p:txBody>
      </p:sp>
      <p:sp>
        <p:nvSpPr>
          <p:cNvPr id="199" name="Google Shape;199;p9"/>
          <p:cNvSpPr txBox="1"/>
          <p:nvPr/>
        </p:nvSpPr>
        <p:spPr>
          <a:xfrm>
            <a:off x="8090708" y="2761498"/>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1</a:t>
            </a:r>
            <a:endParaRPr/>
          </a:p>
        </p:txBody>
      </p:sp>
      <p:graphicFrame>
        <p:nvGraphicFramePr>
          <p:cNvPr id="200" name="Google Shape;200;p9"/>
          <p:cNvGraphicFramePr/>
          <p:nvPr/>
        </p:nvGraphicFramePr>
        <p:xfrm>
          <a:off x="8254333" y="4751082"/>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r h="370850">
                <a:tc>
                  <a:txBody>
                    <a:bodyPr/>
                    <a:lstStyle/>
                    <a:p>
                      <a:pPr indent="0" lvl="0" marL="0" marR="0" rtl="0" algn="l">
                        <a:spcBef>
                          <a:spcPts val="0"/>
                        </a:spcBef>
                        <a:spcAft>
                          <a:spcPts val="0"/>
                        </a:spcAft>
                        <a:buNone/>
                      </a:pPr>
                      <a:r>
                        <a:rPr lang="en-SG" sz="1800"/>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B2E8"/>
                    </a:solidFill>
                  </a:tcPr>
                </a:tc>
              </a:tr>
            </a:tbl>
          </a:graphicData>
        </a:graphic>
      </p:graphicFrame>
      <p:graphicFrame>
        <p:nvGraphicFramePr>
          <p:cNvPr id="201" name="Google Shape;201;p9"/>
          <p:cNvGraphicFramePr/>
          <p:nvPr/>
        </p:nvGraphicFramePr>
        <p:xfrm>
          <a:off x="9393988" y="4751082"/>
          <a:ext cx="3000000" cy="3000000"/>
        </p:xfrm>
        <a:graphic>
          <a:graphicData uri="http://schemas.openxmlformats.org/drawingml/2006/table">
            <a:tbl>
              <a:tblPr>
                <a:noFill/>
                <a:tableStyleId>{B39FD813-864D-49F9-A04B-140CB13D58D9}</a:tableStyleId>
              </a:tblPr>
              <a:tblGrid>
                <a:gridCol w="746025"/>
              </a:tblGrid>
              <a:tr h="228600">
                <a:tc>
                  <a:txBody>
                    <a:bodyPr/>
                    <a:lstStyle/>
                    <a:p>
                      <a:pPr indent="0" lvl="0" marL="0" marR="0" rtl="0" algn="l">
                        <a:spcBef>
                          <a:spcPts val="0"/>
                        </a:spcBef>
                        <a:spcAft>
                          <a:spcPts val="0"/>
                        </a:spcAft>
                        <a:buNone/>
                      </a:pPr>
                      <a:r>
                        <a:rPr lang="en-SG" sz="1800">
                          <a:solidFill>
                            <a:schemeClr val="dk1"/>
                          </a:solidFill>
                          <a:latin typeface="Calibri"/>
                          <a:ea typeface="Calibri"/>
                          <a:cs typeface="Calibri"/>
                          <a:sym typeface="Calibri"/>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370850">
                <a:tc>
                  <a:txBody>
                    <a:bodyPr/>
                    <a:lstStyle/>
                    <a:p>
                      <a:pPr indent="0" lvl="0" marL="0" marR="0" rtl="0" algn="l">
                        <a:spcBef>
                          <a:spcPts val="0"/>
                        </a:spcBef>
                        <a:spcAft>
                          <a:spcPts val="0"/>
                        </a:spcAft>
                        <a:buNone/>
                      </a:pPr>
                      <a:r>
                        <a:rPr lang="en-SG" sz="18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bl>
          </a:graphicData>
        </a:graphic>
      </p:graphicFrame>
      <p:sp>
        <p:nvSpPr>
          <p:cNvPr id="202" name="Google Shape;202;p9"/>
          <p:cNvSpPr txBox="1"/>
          <p:nvPr/>
        </p:nvSpPr>
        <p:spPr>
          <a:xfrm>
            <a:off x="9196598" y="5869310"/>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2</a:t>
            </a:r>
            <a:endParaRPr/>
          </a:p>
        </p:txBody>
      </p:sp>
      <p:sp>
        <p:nvSpPr>
          <p:cNvPr id="203" name="Google Shape;203;p9"/>
          <p:cNvSpPr txBox="1"/>
          <p:nvPr/>
        </p:nvSpPr>
        <p:spPr>
          <a:xfrm>
            <a:off x="8046639" y="5821762"/>
            <a:ext cx="11202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Key 2</a:t>
            </a:r>
            <a:endParaRPr/>
          </a:p>
        </p:txBody>
      </p:sp>
      <p:grpSp>
        <p:nvGrpSpPr>
          <p:cNvPr id="204" name="Google Shape;204;p9"/>
          <p:cNvGrpSpPr/>
          <p:nvPr/>
        </p:nvGrpSpPr>
        <p:grpSpPr>
          <a:xfrm>
            <a:off x="5071197" y="1822417"/>
            <a:ext cx="1712194" cy="3807940"/>
            <a:chOff x="5071197" y="1822417"/>
            <a:chExt cx="1712194" cy="3807940"/>
          </a:xfrm>
        </p:grpSpPr>
        <p:grpSp>
          <p:nvGrpSpPr>
            <p:cNvPr id="205" name="Google Shape;205;p9"/>
            <p:cNvGrpSpPr/>
            <p:nvPr/>
          </p:nvGrpSpPr>
          <p:grpSpPr>
            <a:xfrm>
              <a:off x="5071197" y="1822417"/>
              <a:ext cx="1712194" cy="3213165"/>
              <a:chOff x="5071197" y="1822417"/>
              <a:chExt cx="1712194" cy="3213165"/>
            </a:xfrm>
          </p:grpSpPr>
          <p:sp>
            <p:nvSpPr>
              <p:cNvPr id="206" name="Google Shape;206;p9"/>
              <p:cNvSpPr/>
              <p:nvPr/>
            </p:nvSpPr>
            <p:spPr>
              <a:xfrm>
                <a:off x="5071197" y="1822417"/>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9"/>
              <p:cNvSpPr/>
              <p:nvPr/>
            </p:nvSpPr>
            <p:spPr>
              <a:xfrm>
                <a:off x="5075326" y="2737472"/>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9"/>
              <p:cNvSpPr/>
              <p:nvPr/>
            </p:nvSpPr>
            <p:spPr>
              <a:xfrm>
                <a:off x="5071197" y="4567582"/>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9"/>
              <p:cNvSpPr/>
              <p:nvPr/>
            </p:nvSpPr>
            <p:spPr>
              <a:xfrm>
                <a:off x="5073716" y="3652527"/>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9"/>
              <p:cNvSpPr/>
              <p:nvPr/>
            </p:nvSpPr>
            <p:spPr>
              <a:xfrm>
                <a:off x="6311262" y="2279945"/>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9"/>
              <p:cNvSpPr/>
              <p:nvPr/>
            </p:nvSpPr>
            <p:spPr>
              <a:xfrm>
                <a:off x="6315391" y="3195000"/>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9"/>
              <p:cNvSpPr/>
              <p:nvPr/>
            </p:nvSpPr>
            <p:spPr>
              <a:xfrm>
                <a:off x="6313781" y="4110055"/>
                <a:ext cx="468000" cy="468000"/>
              </a:xfrm>
              <a:prstGeom prst="flowChartConnector">
                <a:avLst/>
              </a:prstGeom>
              <a:solidFill>
                <a:srgbClr val="FFFF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3" name="Google Shape;213;p9"/>
              <p:cNvCxnSpPr>
                <a:stCxn id="206" idx="6"/>
                <a:endCxn id="210"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14" name="Google Shape;214;p9"/>
              <p:cNvCxnSpPr>
                <a:stCxn id="206" idx="6"/>
                <a:endCxn id="211"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15" name="Google Shape;215;p9"/>
              <p:cNvCxnSpPr>
                <a:stCxn id="206" idx="6"/>
                <a:endCxn id="212"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16" name="Google Shape;216;p9"/>
              <p:cNvCxnSpPr>
                <a:stCxn id="207" idx="6"/>
                <a:endCxn id="210"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17" name="Google Shape;217;p9"/>
              <p:cNvCxnSpPr>
                <a:stCxn id="207" idx="6"/>
                <a:endCxn id="211"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18" name="Google Shape;218;p9"/>
              <p:cNvCxnSpPr>
                <a:stCxn id="207" idx="6"/>
                <a:endCxn id="212"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19" name="Google Shape;219;p9"/>
              <p:cNvCxnSpPr>
                <a:stCxn id="209" idx="6"/>
                <a:endCxn id="210"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9"/>
              <p:cNvCxnSpPr>
                <a:stCxn id="209" idx="6"/>
                <a:endCxn id="211"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21" name="Google Shape;221;p9"/>
              <p:cNvCxnSpPr>
                <a:stCxn id="209" idx="6"/>
                <a:endCxn id="212"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22" name="Google Shape;222;p9"/>
              <p:cNvCxnSpPr>
                <a:stCxn id="208" idx="6"/>
                <a:endCxn id="210"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23" name="Google Shape;223;p9"/>
              <p:cNvCxnSpPr>
                <a:stCxn id="208" idx="6"/>
                <a:endCxn id="211"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24" name="Google Shape;224;p9"/>
              <p:cNvCxnSpPr>
                <a:stCxn id="208" idx="6"/>
                <a:endCxn id="212"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sp>
          <p:nvSpPr>
            <p:cNvPr id="225" name="Google Shape;225;p9"/>
            <p:cNvSpPr txBox="1"/>
            <p:nvPr/>
          </p:nvSpPr>
          <p:spPr>
            <a:xfrm>
              <a:off x="5226069" y="4984026"/>
              <a:ext cx="139832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SG" sz="1800" u="none" cap="none" strike="noStrike">
                  <a:solidFill>
                    <a:schemeClr val="dk1"/>
                  </a:solidFill>
                  <a:latin typeface="Calibri"/>
                  <a:ea typeface="Calibri"/>
                  <a:cs typeface="Calibri"/>
                  <a:sym typeface="Calibri"/>
                </a:rPr>
                <a:t>Query Network</a:t>
              </a:r>
              <a:endParaRPr/>
            </a:p>
          </p:txBody>
        </p:sp>
      </p:grpSp>
      <p:graphicFrame>
        <p:nvGraphicFramePr>
          <p:cNvPr id="226" name="Google Shape;226;p9"/>
          <p:cNvGraphicFramePr/>
          <p:nvPr/>
        </p:nvGraphicFramePr>
        <p:xfrm>
          <a:off x="1322323" y="2071174"/>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aphicFrame>
        <p:nvGraphicFramePr>
          <p:cNvPr id="227" name="Google Shape;227;p9"/>
          <p:cNvGraphicFramePr/>
          <p:nvPr/>
        </p:nvGraphicFramePr>
        <p:xfrm>
          <a:off x="1322323" y="5200226"/>
          <a:ext cx="3000000" cy="3000000"/>
        </p:xfrm>
        <a:graphic>
          <a:graphicData uri="http://schemas.openxmlformats.org/drawingml/2006/table">
            <a:tbl>
              <a:tblPr bandRow="1" firstRow="1">
                <a:noFill/>
                <a:tableStyleId>{B39FD813-864D-49F9-A04B-140CB13D58D9}</a:tableStyleId>
              </a:tblPr>
              <a:tblGrid>
                <a:gridCol w="550100"/>
                <a:gridCol w="550100"/>
                <a:gridCol w="550100"/>
                <a:gridCol w="5501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bl>
          </a:graphicData>
        </a:graphic>
      </p:graphicFrame>
      <p:grpSp>
        <p:nvGrpSpPr>
          <p:cNvPr id="228" name="Google Shape;228;p9"/>
          <p:cNvGrpSpPr/>
          <p:nvPr/>
        </p:nvGrpSpPr>
        <p:grpSpPr>
          <a:xfrm>
            <a:off x="8274389" y="302550"/>
            <a:ext cx="664705" cy="1247410"/>
            <a:chOff x="5071197" y="1822417"/>
            <a:chExt cx="1712194" cy="3213165"/>
          </a:xfrm>
        </p:grpSpPr>
        <p:sp>
          <p:nvSpPr>
            <p:cNvPr id="229" name="Google Shape;229;p9"/>
            <p:cNvSpPr/>
            <p:nvPr/>
          </p:nvSpPr>
          <p:spPr>
            <a:xfrm>
              <a:off x="5071197" y="182241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9"/>
            <p:cNvSpPr/>
            <p:nvPr/>
          </p:nvSpPr>
          <p:spPr>
            <a:xfrm>
              <a:off x="5075326" y="273747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9"/>
            <p:cNvSpPr/>
            <p:nvPr/>
          </p:nvSpPr>
          <p:spPr>
            <a:xfrm>
              <a:off x="5071197" y="4567582"/>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9"/>
            <p:cNvSpPr/>
            <p:nvPr/>
          </p:nvSpPr>
          <p:spPr>
            <a:xfrm>
              <a:off x="5073716" y="3652527"/>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9"/>
            <p:cNvSpPr/>
            <p:nvPr/>
          </p:nvSpPr>
          <p:spPr>
            <a:xfrm>
              <a:off x="6311262" y="227994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9"/>
            <p:cNvSpPr/>
            <p:nvPr/>
          </p:nvSpPr>
          <p:spPr>
            <a:xfrm>
              <a:off x="6315391" y="3195000"/>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5" name="Google Shape;235;p9"/>
            <p:cNvSpPr/>
            <p:nvPr/>
          </p:nvSpPr>
          <p:spPr>
            <a:xfrm>
              <a:off x="6313781" y="4110055"/>
              <a:ext cx="468000" cy="468000"/>
            </a:xfrm>
            <a:prstGeom prst="flowChartConnector">
              <a:avLst/>
            </a:prstGeom>
            <a:solidFill>
              <a:srgbClr val="D0B2E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6" name="Google Shape;236;p9"/>
            <p:cNvCxnSpPr>
              <a:stCxn id="229" idx="6"/>
              <a:endCxn id="233" idx="2"/>
            </p:cNvCxnSpPr>
            <p:nvPr/>
          </p:nvCxnSpPr>
          <p:spPr>
            <a:xfrm>
              <a:off x="5539197" y="205641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37" name="Google Shape;237;p9"/>
            <p:cNvCxnSpPr>
              <a:stCxn id="229" idx="6"/>
              <a:endCxn id="234" idx="2"/>
            </p:cNvCxnSpPr>
            <p:nvPr/>
          </p:nvCxnSpPr>
          <p:spPr>
            <a:xfrm>
              <a:off x="5539197" y="2056417"/>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38" name="Google Shape;238;p9"/>
            <p:cNvCxnSpPr>
              <a:stCxn id="229" idx="6"/>
              <a:endCxn id="235" idx="2"/>
            </p:cNvCxnSpPr>
            <p:nvPr/>
          </p:nvCxnSpPr>
          <p:spPr>
            <a:xfrm>
              <a:off x="5539197" y="2056417"/>
              <a:ext cx="7746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39" name="Google Shape;239;p9"/>
            <p:cNvCxnSpPr>
              <a:stCxn id="230" idx="6"/>
              <a:endCxn id="233" idx="2"/>
            </p:cNvCxnSpPr>
            <p:nvPr/>
          </p:nvCxnSpPr>
          <p:spPr>
            <a:xfrm flipH="1" rot="10800000">
              <a:off x="5543326" y="2513972"/>
              <a:ext cx="7680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40" name="Google Shape;240;p9"/>
            <p:cNvCxnSpPr>
              <a:stCxn id="230" idx="6"/>
              <a:endCxn id="234" idx="2"/>
            </p:cNvCxnSpPr>
            <p:nvPr/>
          </p:nvCxnSpPr>
          <p:spPr>
            <a:xfrm>
              <a:off x="5543326" y="2971472"/>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41" name="Google Shape;241;p9"/>
            <p:cNvCxnSpPr>
              <a:stCxn id="230" idx="6"/>
              <a:endCxn id="235" idx="2"/>
            </p:cNvCxnSpPr>
            <p:nvPr/>
          </p:nvCxnSpPr>
          <p:spPr>
            <a:xfrm>
              <a:off x="5543326" y="2971472"/>
              <a:ext cx="7704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42" name="Google Shape;242;p9"/>
            <p:cNvCxnSpPr>
              <a:stCxn id="232" idx="6"/>
              <a:endCxn id="233" idx="2"/>
            </p:cNvCxnSpPr>
            <p:nvPr/>
          </p:nvCxnSpPr>
          <p:spPr>
            <a:xfrm flipH="1" rot="10800000">
              <a:off x="5541716" y="2514027"/>
              <a:ext cx="7695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43" name="Google Shape;243;p9"/>
            <p:cNvCxnSpPr>
              <a:stCxn id="232" idx="6"/>
              <a:endCxn id="234" idx="2"/>
            </p:cNvCxnSpPr>
            <p:nvPr/>
          </p:nvCxnSpPr>
          <p:spPr>
            <a:xfrm flipH="1" rot="10800000">
              <a:off x="5541716" y="3429027"/>
              <a:ext cx="7737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44" name="Google Shape;244;p9"/>
            <p:cNvCxnSpPr>
              <a:stCxn id="232" idx="6"/>
              <a:endCxn id="235" idx="2"/>
            </p:cNvCxnSpPr>
            <p:nvPr/>
          </p:nvCxnSpPr>
          <p:spPr>
            <a:xfrm>
              <a:off x="5541716" y="3886527"/>
              <a:ext cx="772200" cy="457500"/>
            </a:xfrm>
            <a:prstGeom prst="straightConnector1">
              <a:avLst/>
            </a:prstGeom>
            <a:noFill/>
            <a:ln cap="flat" cmpd="sng" w="9525">
              <a:solidFill>
                <a:schemeClr val="accent1"/>
              </a:solidFill>
              <a:prstDash val="solid"/>
              <a:miter lim="800000"/>
              <a:headEnd len="sm" w="sm" type="none"/>
              <a:tailEnd len="sm" w="sm" type="none"/>
            </a:ln>
          </p:spPr>
        </p:cxnSp>
        <p:cxnSp>
          <p:nvCxnSpPr>
            <p:cNvPr id="245" name="Google Shape;245;p9"/>
            <p:cNvCxnSpPr>
              <a:stCxn id="231" idx="6"/>
              <a:endCxn id="233" idx="2"/>
            </p:cNvCxnSpPr>
            <p:nvPr/>
          </p:nvCxnSpPr>
          <p:spPr>
            <a:xfrm flipH="1" rot="10800000">
              <a:off x="5539197" y="2514082"/>
              <a:ext cx="772200" cy="2287500"/>
            </a:xfrm>
            <a:prstGeom prst="straightConnector1">
              <a:avLst/>
            </a:prstGeom>
            <a:noFill/>
            <a:ln cap="flat" cmpd="sng" w="9525">
              <a:solidFill>
                <a:schemeClr val="accent1"/>
              </a:solidFill>
              <a:prstDash val="solid"/>
              <a:miter lim="800000"/>
              <a:headEnd len="sm" w="sm" type="none"/>
              <a:tailEnd len="sm" w="sm" type="none"/>
            </a:ln>
          </p:spPr>
        </p:cxnSp>
        <p:cxnSp>
          <p:nvCxnSpPr>
            <p:cNvPr id="246" name="Google Shape;246;p9"/>
            <p:cNvCxnSpPr>
              <a:stCxn id="231" idx="6"/>
              <a:endCxn id="234" idx="2"/>
            </p:cNvCxnSpPr>
            <p:nvPr/>
          </p:nvCxnSpPr>
          <p:spPr>
            <a:xfrm flipH="1" rot="10800000">
              <a:off x="5539197" y="3429082"/>
              <a:ext cx="776100" cy="1372500"/>
            </a:xfrm>
            <a:prstGeom prst="straightConnector1">
              <a:avLst/>
            </a:prstGeom>
            <a:noFill/>
            <a:ln cap="flat" cmpd="sng" w="9525">
              <a:solidFill>
                <a:schemeClr val="accent1"/>
              </a:solidFill>
              <a:prstDash val="solid"/>
              <a:miter lim="800000"/>
              <a:headEnd len="sm" w="sm" type="none"/>
              <a:tailEnd len="sm" w="sm" type="none"/>
            </a:ln>
          </p:spPr>
        </p:cxnSp>
        <p:cxnSp>
          <p:nvCxnSpPr>
            <p:cNvPr id="247" name="Google Shape;247;p9"/>
            <p:cNvCxnSpPr>
              <a:stCxn id="231" idx="6"/>
              <a:endCxn id="235" idx="2"/>
            </p:cNvCxnSpPr>
            <p:nvPr/>
          </p:nvCxnSpPr>
          <p:spPr>
            <a:xfrm flipH="1" rot="10800000">
              <a:off x="5539197" y="4344082"/>
              <a:ext cx="774600" cy="457500"/>
            </a:xfrm>
            <a:prstGeom prst="straightConnector1">
              <a:avLst/>
            </a:prstGeom>
            <a:noFill/>
            <a:ln cap="flat" cmpd="sng" w="9525">
              <a:solidFill>
                <a:schemeClr val="accent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1"/>
                                          </p:stCondLst>
                                        </p:cTn>
                                        <p:tgtEl>
                                          <p:spTgt spid="227"/>
                                        </p:tgtEl>
                                        <p:attrNameLst>
                                          <p:attrName>style.visibility</p:attrName>
                                        </p:attrNameLst>
                                      </p:cBhvr>
                                      <p:to>
                                        <p:strVal val="hidden"/>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2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2021-01-01T05:35:47Z</dcterms:created>
  <dc:creator>#KOK ZHAO JIE#</dc:creator>
</cp:coreProperties>
</file>