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94A639-BEAA-412F-B9A8-96B45C31A4A3}">
  <a:tblStyle styleId="{BB94A639-BEAA-412F-B9A8-96B45C31A4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aircAruvnKk" TargetMode="External"/><Relationship Id="rId3" Type="http://schemas.openxmlformats.org/officeDocument/2006/relationships/hyperlink" Target="https://medium.com/@jayeshbahire/perceptron-and-backpropagation-970d752f4e44" TargetMode="External"/><Relationship Id="rId4" Type="http://schemas.openxmlformats.org/officeDocument/2006/relationships/hyperlink" Target="https://medium.com/@tiago.tmleite/neural-networks-multilayer-perceptron-and-the-backpropagation-algorithm-a5cd5b904fde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api_docs/python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octavian-ai/which-optimizer-and-learning-rate-should-i-use-for-deep-learning-5acb418f9b2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thmind.com/wiki/generative-adversarial-network-gan" TargetMode="External"/><Relationship Id="rId3" Type="http://schemas.openxmlformats.org/officeDocument/2006/relationships/hyperlink" Target="https://github.com/nashory/gans-awesome-application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0a5463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c0a5463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118410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118410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118410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118410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1184102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1184102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1184102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1184102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https://youtu.be/aircAruvnKk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https://medium.com/@jayeshbahire/perceptron-and-backpropagation-970d752f4e44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https://medium.com/@tiago.tmleite/neural-networks-multilayer-perceptron-and-the-backpropagation-algorithm-a5cd5b904fde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c118410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c118410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0a5463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c0a5463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https://www.tensorflow.org/api_docs/python/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89c620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c89c620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c219f83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c219f83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left and right: underfit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left: overfit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right: unrepresentative training set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c219f832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c219f832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left and right: unrepresentative validation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Bottom: good fit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0a5463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0a5463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c118410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c118410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https://medium.com/octavian-ai/which-optimizer-and-learning-rate-should-i-use-for-deep-learning-5acb418f9b2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ce7a90fc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ce7a90f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cc33667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cc33667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https://pathmind.com/wiki/generative-adversarial-network-gan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https://github.com/nashory/gans-awesome-applications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219f83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219f83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118410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118410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0a5463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0a5463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e7a90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e7a90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0a5463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0a5463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a4a38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a4a38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a4a389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a4a389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UwsrzCVZAb8" TargetMode="External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youtube.com/watch?v=p5U4NgVGAwg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2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Deep Learning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MLP (Multilayer Perceptron)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3883375"/>
            <a:ext cx="85206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Allows for the model to map more complex functions that single layer ML models cannot map. </a:t>
            </a:r>
            <a:endParaRPr b="1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017725"/>
            <a:ext cx="4857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75" y="391925"/>
            <a:ext cx="2333100" cy="20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730850" y="2571750"/>
            <a:ext cx="180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</a:t>
            </a:r>
            <a:endParaRPr b="1"/>
          </a:p>
        </p:txBody>
      </p:sp>
      <p:cxnSp>
        <p:nvCxnSpPr>
          <p:cNvPr id="145" name="Google Shape;145;p23"/>
          <p:cNvCxnSpPr/>
          <p:nvPr/>
        </p:nvCxnSpPr>
        <p:spPr>
          <a:xfrm>
            <a:off x="314400" y="1106801"/>
            <a:ext cx="1729800" cy="162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63" y="479775"/>
            <a:ext cx="2402825" cy="186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3"/>
          <p:cNvCxnSpPr/>
          <p:nvPr/>
        </p:nvCxnSpPr>
        <p:spPr>
          <a:xfrm>
            <a:off x="6208750" y="499875"/>
            <a:ext cx="2020800" cy="193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 txBox="1"/>
          <p:nvPr/>
        </p:nvSpPr>
        <p:spPr>
          <a:xfrm>
            <a:off x="6629413" y="2571750"/>
            <a:ext cx="1561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</a:t>
            </a:r>
            <a:endParaRPr b="1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887" y="2219675"/>
            <a:ext cx="2402825" cy="22938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3863738" y="4653650"/>
            <a:ext cx="1439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XNOR</a:t>
            </a:r>
            <a:endParaRPr b="1"/>
          </a:p>
        </p:txBody>
      </p:sp>
      <p:sp>
        <p:nvSpPr>
          <p:cNvPr id="151" name="Google Shape;151;p23"/>
          <p:cNvSpPr txBox="1"/>
          <p:nvPr/>
        </p:nvSpPr>
        <p:spPr>
          <a:xfrm>
            <a:off x="3806650" y="3398375"/>
            <a:ext cx="1377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???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construct a XNOR gate using a MLP!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the sigmoid function, where: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Taking 𝜃</a:t>
            </a:r>
            <a:r>
              <a:rPr lang="en"/>
              <a:t>1 = [ -30, 20, 20], i.e. h(x) = g(-30+20</a:t>
            </a:r>
            <a:r>
              <a:rPr lang="en" sz="1100">
                <a:solidFill>
                  <a:schemeClr val="dk1"/>
                </a:solidFill>
              </a:rPr>
              <a:t>X</a:t>
            </a:r>
            <a:r>
              <a:rPr baseline="-25000" lang="en" sz="1100">
                <a:solidFill>
                  <a:schemeClr val="dk1"/>
                </a:solidFill>
              </a:rPr>
              <a:t>1 </a:t>
            </a:r>
            <a:r>
              <a:rPr lang="en"/>
              <a:t>+20</a:t>
            </a:r>
            <a:r>
              <a:rPr lang="en" sz="1100">
                <a:solidFill>
                  <a:schemeClr val="dk1"/>
                </a:solidFill>
              </a:rPr>
              <a:t>X</a:t>
            </a:r>
            <a:r>
              <a:rPr baseline="-25000" lang="en" sz="1100">
                <a:solidFill>
                  <a:schemeClr val="dk1"/>
                </a:solidFill>
              </a:rPr>
              <a:t>2 </a:t>
            </a:r>
            <a:r>
              <a:rPr lang="en"/>
              <a:t>),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6400"/>
            <a:ext cx="1864339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4"/>
          <p:cNvGraphicFramePr/>
          <p:nvPr/>
        </p:nvGraphicFramePr>
        <p:xfrm>
          <a:off x="539200" y="274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{BB94A639-BEAA-412F-B9A8-96B45C31A4A3}</a:tableStyleId>
              </a:tblPr>
              <a:tblGrid>
                <a:gridCol w="613650"/>
                <a:gridCol w="706875"/>
                <a:gridCol w="1383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0" name="Google Shape;160;p24"/>
          <p:cNvCxnSpPr/>
          <p:nvPr/>
        </p:nvCxnSpPr>
        <p:spPr>
          <a:xfrm>
            <a:off x="3551475" y="3352450"/>
            <a:ext cx="133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4"/>
          <p:cNvSpPr txBox="1"/>
          <p:nvPr/>
        </p:nvSpPr>
        <p:spPr>
          <a:xfrm>
            <a:off x="5265975" y="3015675"/>
            <a:ext cx="24186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𝜃</a:t>
            </a:r>
            <a:r>
              <a:rPr lang="en" sz="1800">
                <a:solidFill>
                  <a:schemeClr val="dk2"/>
                </a:solidFill>
              </a:rPr>
              <a:t>1 can be used to represent a AND gate!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67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Likewise…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𝜃</a:t>
            </a:r>
            <a:r>
              <a:rPr lang="en"/>
              <a:t>2 = [-10, 20, 20] can represent a OR gate.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𝜃</a:t>
            </a:r>
            <a:r>
              <a:rPr lang="en"/>
              <a:t>3 = [10, -20, -20] can represent a NOR gate.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615700" y="24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{BB94A639-BEAA-412F-B9A8-96B45C31A4A3}</a:tableStyleId>
              </a:tblPr>
              <a:tblGrid>
                <a:gridCol w="1554950"/>
                <a:gridCol w="1554950"/>
                <a:gridCol w="1478425"/>
                <a:gridCol w="1539625"/>
                <a:gridCol w="164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A1(X1 AND X2)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A2(X1 NOR X2)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 (A1 OR A2)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796025" y="566400"/>
            <a:ext cx="10716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796025" y="1951088"/>
            <a:ext cx="10716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796025" y="3335775"/>
            <a:ext cx="10716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3500400" y="566400"/>
            <a:ext cx="10716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3500400" y="1951100"/>
            <a:ext cx="10716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3500400" y="3335800"/>
            <a:ext cx="10716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6204775" y="1951100"/>
            <a:ext cx="10716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cxnSp>
        <p:nvCxnSpPr>
          <p:cNvPr id="179" name="Google Shape;179;p26"/>
          <p:cNvCxnSpPr>
            <a:stCxn id="174" idx="6"/>
            <a:endCxn id="176" idx="2"/>
          </p:cNvCxnSpPr>
          <p:nvPr/>
        </p:nvCxnSpPr>
        <p:spPr>
          <a:xfrm flipH="1" rot="10800000">
            <a:off x="1867625" y="2440875"/>
            <a:ext cx="1632900" cy="138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/>
          <p:nvPr/>
        </p:nvCxnSpPr>
        <p:spPr>
          <a:xfrm>
            <a:off x="1867625" y="1070825"/>
            <a:ext cx="1632900" cy="138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6"/>
          <p:cNvCxnSpPr>
            <a:stCxn id="173" idx="6"/>
            <a:endCxn id="176" idx="2"/>
          </p:cNvCxnSpPr>
          <p:nvPr/>
        </p:nvCxnSpPr>
        <p:spPr>
          <a:xfrm>
            <a:off x="1867625" y="2440988"/>
            <a:ext cx="1632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 txBox="1"/>
          <p:nvPr/>
        </p:nvSpPr>
        <p:spPr>
          <a:xfrm rot="2413852">
            <a:off x="2209437" y="1203421"/>
            <a:ext cx="734824" cy="36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-30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 rot="-2469932">
            <a:off x="1830481" y="3069853"/>
            <a:ext cx="872331" cy="4288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1867500" y="2122200"/>
            <a:ext cx="7983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185" name="Google Shape;185;p26"/>
          <p:cNvCxnSpPr>
            <a:endCxn id="177" idx="2"/>
          </p:cNvCxnSpPr>
          <p:nvPr/>
        </p:nvCxnSpPr>
        <p:spPr>
          <a:xfrm>
            <a:off x="1867500" y="1056400"/>
            <a:ext cx="1632900" cy="2769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6"/>
          <p:cNvCxnSpPr>
            <a:stCxn id="173" idx="6"/>
            <a:endCxn id="177" idx="2"/>
          </p:cNvCxnSpPr>
          <p:nvPr/>
        </p:nvCxnSpPr>
        <p:spPr>
          <a:xfrm>
            <a:off x="1867625" y="2440988"/>
            <a:ext cx="1632900" cy="1384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6"/>
          <p:cNvCxnSpPr>
            <a:endCxn id="177" idx="2"/>
          </p:cNvCxnSpPr>
          <p:nvPr/>
        </p:nvCxnSpPr>
        <p:spPr>
          <a:xfrm>
            <a:off x="1867500" y="3825700"/>
            <a:ext cx="16329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6"/>
          <p:cNvSpPr txBox="1"/>
          <p:nvPr/>
        </p:nvSpPr>
        <p:spPr>
          <a:xfrm rot="3674043">
            <a:off x="2735373" y="2418620"/>
            <a:ext cx="520538" cy="306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2424513" y="3490250"/>
            <a:ext cx="519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-20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 rot="2700000">
            <a:off x="2317404" y="2615719"/>
            <a:ext cx="518875" cy="3589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-20</a:t>
            </a:r>
            <a:endParaRPr/>
          </a:p>
        </p:txBody>
      </p:sp>
      <p:cxnSp>
        <p:nvCxnSpPr>
          <p:cNvPr id="191" name="Google Shape;191;p26"/>
          <p:cNvCxnSpPr>
            <a:stCxn id="177" idx="6"/>
            <a:endCxn id="178" idx="2"/>
          </p:cNvCxnSpPr>
          <p:nvPr/>
        </p:nvCxnSpPr>
        <p:spPr>
          <a:xfrm flipH="1" rot="10800000">
            <a:off x="4572000" y="2440900"/>
            <a:ext cx="1632900" cy="138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6"/>
          <p:cNvCxnSpPr>
            <a:stCxn id="175" idx="6"/>
            <a:endCxn id="178" idx="2"/>
          </p:cNvCxnSpPr>
          <p:nvPr/>
        </p:nvCxnSpPr>
        <p:spPr>
          <a:xfrm>
            <a:off x="4572000" y="1056300"/>
            <a:ext cx="1632900" cy="138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6"/>
          <p:cNvCxnSpPr>
            <a:stCxn id="176" idx="6"/>
            <a:endCxn id="178" idx="2"/>
          </p:cNvCxnSpPr>
          <p:nvPr/>
        </p:nvCxnSpPr>
        <p:spPr>
          <a:xfrm>
            <a:off x="4572000" y="2441000"/>
            <a:ext cx="1632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6"/>
          <p:cNvSpPr txBox="1"/>
          <p:nvPr/>
        </p:nvSpPr>
        <p:spPr>
          <a:xfrm rot="2513056">
            <a:off x="5160219" y="1369993"/>
            <a:ext cx="620555" cy="428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-10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4929200" y="2112500"/>
            <a:ext cx="6582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 rot="-2333778">
            <a:off x="4867195" y="2930889"/>
            <a:ext cx="658372" cy="260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540650" y="322925"/>
            <a:ext cx="445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Tensorflow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218100" y="1144700"/>
            <a:ext cx="70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framework for developing machine learning models and algorithms, most notably neural networks.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picture tensorflow? Basis of tensorflow is a dataflow graph.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Graphs consist of 2 main parts: nodes and edges. Nodes represent mathematical operations, while edges represent multidimensional arrays/tensors. 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550" y="0"/>
            <a:ext cx="2010450" cy="17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38" y="309875"/>
            <a:ext cx="8046126" cy="45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4822025" y="1500175"/>
            <a:ext cx="1255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(</a:t>
            </a:r>
            <a:r>
              <a:rPr b="1" lang="en">
                <a:solidFill>
                  <a:srgbClr val="FFFFFF"/>
                </a:solidFill>
              </a:rPr>
              <a:t>Keras)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3735150" y="2571750"/>
            <a:ext cx="3000300" cy="489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735150" y="1438300"/>
            <a:ext cx="3000300" cy="489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3735150" y="2005013"/>
            <a:ext cx="3000300" cy="489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215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3" y="636725"/>
            <a:ext cx="3267077" cy="22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237" y="773975"/>
            <a:ext cx="3174550" cy="22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75" y="2904975"/>
            <a:ext cx="3267074" cy="20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975" y="2977975"/>
            <a:ext cx="3046824" cy="18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2084400" y="168425"/>
            <a:ext cx="4975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Cost curves: Good fit or not? </a:t>
            </a:r>
            <a:endParaRPr b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8" y="705700"/>
            <a:ext cx="2968376" cy="23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550" y="701332"/>
            <a:ext cx="3097726" cy="234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149" y="3040599"/>
            <a:ext cx="3097725" cy="21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2084400" y="153075"/>
            <a:ext cx="4975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Cost curves: Good fit or not? 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(hopefully) learn: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414375"/>
            <a:ext cx="85206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Understand what drives AI innovations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Application (pythonic libraries: Tensorflow, scikitlearn, etc.)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ML Intuition (math, general principles of ML)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n A.I. make music? Can it feel excitement and fear? Is it alive? Will.i.am and Mark Sagar push the limits of what a machine can do. How far is too far, and how much further can we go?&#10;&#10;The Age of A.I. is a 8 part documentary series hosted by Robert Downey Jr. covering the ways Artificial Intelligence, Machine Learning and Neural Networks will change the world. &#10;&#10;You choose — watch all episodes uninterrupted with YouTube Premium now, or wait to watch new episodes free with ads. Learn more at: https://support.google.com/youtube/answer/6358146 &#10;&#10;Check out YouTube Premium at: https://www.youtube.com/premium/originals &#10;&#10;See if Premium is available in your country at: https://support.google.com/youtube/answer/6307365" id="244" name="Google Shape;244;p33" title="How Far is Too Far? | The Age of A.I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800" y="382363"/>
            <a:ext cx="5838376" cy="43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eep learning model developed by NVIDIA Research turns rough doodles into highly realistic scenes using generative adversarial networks (GANs). Dubbed GauGAN, the tool is like a smart paintbrush, converting segmentation maps into lifelike images. Read more at https://nvda.ws/2O6MHN2&#10;&#10;#NVResearch #GTC19" id="249" name="Google Shape;249;p34" title="GauGAN: Changing Sketches into Photorealistic Masterpiec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987" y="1039300"/>
            <a:ext cx="5220025" cy="3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811325" y="153075"/>
            <a:ext cx="72102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GANs - How do they work?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7501" cy="48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5051650" y="67925"/>
            <a:ext cx="3245100" cy="4977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75" y="152400"/>
            <a:ext cx="8328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 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3" y="1139525"/>
            <a:ext cx="87415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/>
          <p:nvPr/>
        </p:nvSpPr>
        <p:spPr>
          <a:xfrm>
            <a:off x="1347125" y="2204400"/>
            <a:ext cx="1989900" cy="734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428625" y="995025"/>
            <a:ext cx="8189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1: Determine the problem that you’re trying to solve and the approach to take: i.e. is it a regression or a classification problem?</a:t>
            </a:r>
            <a:endParaRPr b="1" sz="1800"/>
          </a:p>
        </p:txBody>
      </p:sp>
      <p:cxnSp>
        <p:nvCxnSpPr>
          <p:cNvPr id="84" name="Google Shape;84;p18"/>
          <p:cNvCxnSpPr/>
          <p:nvPr/>
        </p:nvCxnSpPr>
        <p:spPr>
          <a:xfrm>
            <a:off x="619875" y="3107550"/>
            <a:ext cx="78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8"/>
          <p:cNvCxnSpPr/>
          <p:nvPr/>
        </p:nvCxnSpPr>
        <p:spPr>
          <a:xfrm>
            <a:off x="4607575" y="2051375"/>
            <a:ext cx="7800" cy="27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8"/>
          <p:cNvSpPr txBox="1"/>
          <p:nvPr/>
        </p:nvSpPr>
        <p:spPr>
          <a:xfrm>
            <a:off x="1002575" y="2357425"/>
            <a:ext cx="3230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Regression </a:t>
            </a:r>
            <a:endParaRPr b="1" sz="2300"/>
          </a:p>
        </p:txBody>
      </p:sp>
      <p:sp>
        <p:nvSpPr>
          <p:cNvPr id="87" name="Google Shape;87;p18"/>
          <p:cNvSpPr txBox="1"/>
          <p:nvPr/>
        </p:nvSpPr>
        <p:spPr>
          <a:xfrm>
            <a:off x="4844225" y="2357425"/>
            <a:ext cx="3230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Classification</a:t>
            </a:r>
            <a:r>
              <a:rPr b="1" lang="en" sz="2300"/>
              <a:t> </a:t>
            </a:r>
            <a:endParaRPr b="1" sz="2300"/>
          </a:p>
        </p:txBody>
      </p:sp>
      <p:sp>
        <p:nvSpPr>
          <p:cNvPr id="88" name="Google Shape;88;p18"/>
          <p:cNvSpPr txBox="1"/>
          <p:nvPr/>
        </p:nvSpPr>
        <p:spPr>
          <a:xfrm>
            <a:off x="4914475" y="3642650"/>
            <a:ext cx="33525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940675" y="3642650"/>
            <a:ext cx="33525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94350" y="169450"/>
            <a:ext cx="895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Recap and Reinforce: </a:t>
            </a:r>
            <a:r>
              <a:rPr lang="en" sz="2400">
                <a:solidFill>
                  <a:srgbClr val="000000"/>
                </a:solidFill>
              </a:rPr>
              <a:t>Linear regression and Logistic regression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433850" y="1201188"/>
            <a:ext cx="1775700" cy="78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 X</a:t>
            </a:r>
            <a:endParaRPr b="1"/>
          </a:p>
        </p:txBody>
      </p:sp>
      <p:sp>
        <p:nvSpPr>
          <p:cNvPr id="96" name="Google Shape;96;p19"/>
          <p:cNvSpPr txBox="1"/>
          <p:nvPr/>
        </p:nvSpPr>
        <p:spPr>
          <a:xfrm>
            <a:off x="4928525" y="1201200"/>
            <a:ext cx="1775700" cy="78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Labels: Y</a:t>
            </a:r>
            <a:endParaRPr b="1"/>
          </a:p>
        </p:txBody>
      </p:sp>
      <p:cxnSp>
        <p:nvCxnSpPr>
          <p:cNvPr id="97" name="Google Shape;97;p19"/>
          <p:cNvCxnSpPr/>
          <p:nvPr/>
        </p:nvCxnSpPr>
        <p:spPr>
          <a:xfrm flipH="1">
            <a:off x="2433850" y="2226500"/>
            <a:ext cx="1010400" cy="13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9"/>
          <p:cNvCxnSpPr/>
          <p:nvPr/>
        </p:nvCxnSpPr>
        <p:spPr>
          <a:xfrm flipH="1">
            <a:off x="4556700" y="2280800"/>
            <a:ext cx="30600" cy="13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9"/>
          <p:cNvCxnSpPr/>
          <p:nvPr/>
        </p:nvCxnSpPr>
        <p:spPr>
          <a:xfrm>
            <a:off x="5510900" y="2296250"/>
            <a:ext cx="887700" cy="13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9"/>
          <p:cNvSpPr txBox="1"/>
          <p:nvPr/>
        </p:nvSpPr>
        <p:spPr>
          <a:xfrm>
            <a:off x="1677600" y="3840975"/>
            <a:ext cx="1486200" cy="78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set</a:t>
            </a:r>
            <a:endParaRPr b="1"/>
          </a:p>
        </p:txBody>
      </p:sp>
      <p:sp>
        <p:nvSpPr>
          <p:cNvPr id="101" name="Google Shape;101;p19"/>
          <p:cNvSpPr txBox="1"/>
          <p:nvPr/>
        </p:nvSpPr>
        <p:spPr>
          <a:xfrm>
            <a:off x="3944400" y="3840975"/>
            <a:ext cx="1255200" cy="78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Validation set</a:t>
            </a:r>
            <a:endParaRPr b="1"/>
          </a:p>
        </p:txBody>
      </p:sp>
      <p:sp>
        <p:nvSpPr>
          <p:cNvPr id="102" name="Google Shape;102;p19"/>
          <p:cNvSpPr txBox="1"/>
          <p:nvPr/>
        </p:nvSpPr>
        <p:spPr>
          <a:xfrm>
            <a:off x="5980200" y="3840975"/>
            <a:ext cx="1163700" cy="78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set</a:t>
            </a:r>
            <a:endParaRPr b="1"/>
          </a:p>
        </p:txBody>
      </p:sp>
      <p:sp>
        <p:nvSpPr>
          <p:cNvPr id="103" name="Google Shape;103;p19"/>
          <p:cNvSpPr txBox="1"/>
          <p:nvPr/>
        </p:nvSpPr>
        <p:spPr>
          <a:xfrm>
            <a:off x="474550" y="275575"/>
            <a:ext cx="80673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2: Prepare the dataset (preprocessing, cleaning, visualisation, etc.)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4663" y="706900"/>
            <a:ext cx="1486200" cy="78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set(X)</a:t>
            </a:r>
            <a:endParaRPr b="1"/>
          </a:p>
        </p:txBody>
      </p:sp>
      <p:sp>
        <p:nvSpPr>
          <p:cNvPr id="109" name="Google Shape;109;p20"/>
          <p:cNvSpPr txBox="1"/>
          <p:nvPr/>
        </p:nvSpPr>
        <p:spPr>
          <a:xfrm>
            <a:off x="2465963" y="706900"/>
            <a:ext cx="2000400" cy="78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Model(</a:t>
            </a:r>
            <a:r>
              <a:rPr b="1" lang="en">
                <a:solidFill>
                  <a:schemeClr val="dk1"/>
                </a:solidFill>
              </a:rPr>
              <a:t>𝜃)</a:t>
            </a:r>
            <a:endParaRPr b="1"/>
          </a:p>
        </p:txBody>
      </p:sp>
      <p:cxnSp>
        <p:nvCxnSpPr>
          <p:cNvPr id="110" name="Google Shape;110;p20"/>
          <p:cNvCxnSpPr/>
          <p:nvPr/>
        </p:nvCxnSpPr>
        <p:spPr>
          <a:xfrm flipH="1" rot="10800000">
            <a:off x="4627413" y="1093300"/>
            <a:ext cx="633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5383625" y="772300"/>
            <a:ext cx="1486200" cy="6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Hypothesis(H)</a:t>
            </a:r>
            <a:endParaRPr b="1"/>
          </a:p>
        </p:txBody>
      </p:sp>
      <p:sp>
        <p:nvSpPr>
          <p:cNvPr id="112" name="Google Shape;112;p20"/>
          <p:cNvSpPr txBox="1"/>
          <p:nvPr/>
        </p:nvSpPr>
        <p:spPr>
          <a:xfrm>
            <a:off x="7730338" y="772300"/>
            <a:ext cx="1389000" cy="6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Cost Function(J)</a:t>
            </a:r>
            <a:endParaRPr b="1"/>
          </a:p>
        </p:txBody>
      </p:sp>
      <p:cxnSp>
        <p:nvCxnSpPr>
          <p:cNvPr id="113" name="Google Shape;113;p20"/>
          <p:cNvCxnSpPr/>
          <p:nvPr/>
        </p:nvCxnSpPr>
        <p:spPr>
          <a:xfrm rot="10800000">
            <a:off x="4551413" y="1571950"/>
            <a:ext cx="1694100" cy="65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6343988" y="1980238"/>
            <a:ext cx="1389000" cy="3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Optimizer(O)</a:t>
            </a:r>
            <a:endParaRPr b="1"/>
          </a:p>
        </p:txBody>
      </p:sp>
      <p:cxnSp>
        <p:nvCxnSpPr>
          <p:cNvPr id="115" name="Google Shape;115;p20"/>
          <p:cNvCxnSpPr/>
          <p:nvPr/>
        </p:nvCxnSpPr>
        <p:spPr>
          <a:xfrm flipH="1" rot="10800000">
            <a:off x="1671913" y="1093300"/>
            <a:ext cx="633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 flipH="1" rot="10800000">
            <a:off x="6983588" y="1093300"/>
            <a:ext cx="633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7730313" y="1561725"/>
            <a:ext cx="414600" cy="35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451775" y="109100"/>
            <a:ext cx="80673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3: Train the model</a:t>
            </a:r>
            <a:endParaRPr b="1" sz="1800"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155425" y="26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{BB94A639-BEAA-412F-B9A8-96B45C31A4A3}</a:tableStyleId>
              </a:tblPr>
              <a:tblGrid>
                <a:gridCol w="5549675"/>
                <a:gridCol w="1709900"/>
                <a:gridCol w="1573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H - Predictions that machine learning model outputs when given some input.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x + c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sigmoid(mx + c)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0" name="Google Shape;120;p20"/>
          <p:cNvGraphicFramePr/>
          <p:nvPr/>
        </p:nvGraphicFramePr>
        <p:xfrm>
          <a:off x="155438" y="33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{BB94A639-BEAA-412F-B9A8-96B45C31A4A3}</a:tableStyleId>
              </a:tblPr>
              <a:tblGrid>
                <a:gridCol w="5549650"/>
                <a:gridCol w="1709900"/>
                <a:gridCol w="157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J - Calculates the difference between the predictions and the actual answers (labels). Basically indicates how ‘wrong’ the model is.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squared loss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Logarithmic loss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1" name="Google Shape;121;p20"/>
          <p:cNvGraphicFramePr/>
          <p:nvPr/>
        </p:nvGraphicFramePr>
        <p:xfrm>
          <a:off x="155438" y="42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{BB94A639-BEAA-412F-B9A8-96B45C31A4A3}</a:tableStyleId>
              </a:tblPr>
              <a:tblGrid>
                <a:gridCol w="5549650"/>
                <a:gridCol w="3283475"/>
              </a:tblGrid>
              <a:tr h="7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O - Updates theta by making the model internalize the cost.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descent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/>
        </p:nvSpPr>
        <p:spPr>
          <a:xfrm>
            <a:off x="5916888" y="2260750"/>
            <a:ext cx="1274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7552763" y="2260750"/>
            <a:ext cx="1274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557450" y="2463100"/>
            <a:ext cx="81045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Step 4: Validate and test the model</a:t>
            </a:r>
            <a:endParaRPr b="1" sz="1600"/>
          </a:p>
        </p:txBody>
      </p:sp>
      <p:sp>
        <p:nvSpPr>
          <p:cNvPr id="129" name="Google Shape;129;p21"/>
          <p:cNvSpPr txBox="1"/>
          <p:nvPr/>
        </p:nvSpPr>
        <p:spPr>
          <a:xfrm>
            <a:off x="557450" y="3551175"/>
            <a:ext cx="7340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5: Hyperparameter tuning </a:t>
            </a:r>
            <a:endParaRPr b="1" sz="1600"/>
          </a:p>
        </p:txBody>
      </p:sp>
      <p:sp>
        <p:nvSpPr>
          <p:cNvPr id="130" name="Google Shape;130;p21"/>
          <p:cNvSpPr txBox="1"/>
          <p:nvPr/>
        </p:nvSpPr>
        <p:spPr>
          <a:xfrm>
            <a:off x="366650" y="187725"/>
            <a:ext cx="84861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Are we done?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Goal of learning: To learn theta well enough so as to...minimize the cost function???</a:t>
            </a:r>
            <a:endParaRPr b="1" sz="1800"/>
          </a:p>
        </p:txBody>
      </p:sp>
      <p:sp>
        <p:nvSpPr>
          <p:cNvPr id="131" name="Google Shape;131;p21"/>
          <p:cNvSpPr txBox="1"/>
          <p:nvPr/>
        </p:nvSpPr>
        <p:spPr>
          <a:xfrm>
            <a:off x="382350" y="1121425"/>
            <a:ext cx="837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WRONG!!! The goal of learning is to learn theta well enough so that future predictions made on test cases can be as accurate as possible. 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