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Caveat"/>
      <p:regular r:id="rId27"/>
      <p:bold r:id="rId28"/>
    </p:embeddedFont>
    <p:embeddedFont>
      <p:font typeface="Amatic SC"/>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maticS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arpathy.github.io/2015/05/21/rnn-effectivenes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sdeep06.github.io/posts/Understanding-LSTM-in-Tensorflow-MNIS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arpathy.github.io/2015/05/21/rnn-effectivenes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10ce57c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10ce57c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10ce57c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10ce57c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http://karpathy.github.io/2015/05/21/rnn-effectiveness/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10ce57c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10ce57c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0ce57c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0ce57c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10ce57c7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0ce57c7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10ce57c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10ce57c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10ce57c7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10ce57c7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10ce57c7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10ce57c7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10ce57c7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10ce57c7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10ce57c7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10ce57c7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https://jasdeep06.github.io/posts/Understanding-LSTM-in-Tensorflow-MNIST/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11b3c31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11b3c31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10ce57c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10ce57c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10ce57c7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10ce57c7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11b3c31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1b3c31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6c0298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6c0298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http://karpathy.github.io/2015/05/21/rnn-effectiveness/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11b3c318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1b3c318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312203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312203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1b3c31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1b3c31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11b3c31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1b3c31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1b3c31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1b3c31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V5aZjsWM2wo"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19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Language Processing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132" name="Google Shape;132;p22"/>
          <p:cNvSpPr txBox="1"/>
          <p:nvPr/>
        </p:nvSpPr>
        <p:spPr>
          <a:xfrm>
            <a:off x="346950" y="8471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But we’re still not done. </a:t>
            </a:r>
            <a:endParaRPr sz="1600"/>
          </a:p>
          <a:p>
            <a:pPr indent="0" lvl="0" marL="0" rtl="0" algn="l">
              <a:spcBef>
                <a:spcPts val="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1116825" y="1848475"/>
            <a:ext cx="2187274" cy="2917650"/>
          </a:xfrm>
          <a:prstGeom prst="rect">
            <a:avLst/>
          </a:prstGeom>
          <a:noFill/>
          <a:ln>
            <a:noFill/>
          </a:ln>
        </p:spPr>
      </p:pic>
      <p:sp>
        <p:nvSpPr>
          <p:cNvPr id="134" name="Google Shape;134;p22"/>
          <p:cNvSpPr txBox="1"/>
          <p:nvPr/>
        </p:nvSpPr>
        <p:spPr>
          <a:xfrm>
            <a:off x="826713" y="1347838"/>
            <a:ext cx="2767500" cy="4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WHAT? WHY???</a:t>
            </a:r>
            <a:endParaRPr b="1"/>
          </a:p>
        </p:txBody>
      </p:sp>
      <p:sp>
        <p:nvSpPr>
          <p:cNvPr id="135" name="Google Shape;135;p22"/>
          <p:cNvSpPr txBox="1"/>
          <p:nvPr/>
        </p:nvSpPr>
        <p:spPr>
          <a:xfrm>
            <a:off x="3941475" y="846325"/>
            <a:ext cx="46683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inherent </a:t>
            </a:r>
            <a:r>
              <a:rPr b="1" lang="en" sz="1600"/>
              <a:t>SEQUENTIAL </a:t>
            </a:r>
            <a:r>
              <a:rPr lang="en" sz="1600"/>
              <a:t>structure of data is important information that we cannot ignore, and all neural network architectures that we’ve learnt thus far are rigid and fixed. Using the models we have learnt before on text is akin to… </a:t>
            </a:r>
            <a:endParaRPr sz="1600"/>
          </a:p>
        </p:txBody>
      </p:sp>
      <p:sp>
        <p:nvSpPr>
          <p:cNvPr id="136" name="Google Shape;136;p22"/>
          <p:cNvSpPr txBox="1"/>
          <p:nvPr/>
        </p:nvSpPr>
        <p:spPr>
          <a:xfrm>
            <a:off x="3941475" y="2394000"/>
            <a:ext cx="46683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Watching a live action movie with all the frames being presented at once rather than sequentially. </a:t>
            </a:r>
            <a:endParaRPr sz="1600"/>
          </a:p>
          <a:p>
            <a:pPr indent="0" lvl="0" marL="0" rtl="0" algn="l">
              <a:spcBef>
                <a:spcPts val="0"/>
              </a:spcBef>
              <a:spcAft>
                <a:spcPts val="0"/>
              </a:spcAft>
              <a:buNone/>
            </a:pPr>
            <a:r>
              <a:t/>
            </a:r>
            <a:endParaRPr/>
          </a:p>
        </p:txBody>
      </p:sp>
      <p:sp>
        <p:nvSpPr>
          <p:cNvPr id="137" name="Google Shape;137;p22"/>
          <p:cNvSpPr txBox="1"/>
          <p:nvPr/>
        </p:nvSpPr>
        <p:spPr>
          <a:xfrm>
            <a:off x="3941475" y="3120750"/>
            <a:ext cx="46683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Playing all the notes/keys of a piano in an instant rather than sequentially. </a:t>
            </a:r>
            <a:endParaRPr sz="1600"/>
          </a:p>
        </p:txBody>
      </p:sp>
      <p:sp>
        <p:nvSpPr>
          <p:cNvPr id="138" name="Google Shape;138;p22"/>
          <p:cNvSpPr txBox="1"/>
          <p:nvPr/>
        </p:nvSpPr>
        <p:spPr>
          <a:xfrm>
            <a:off x="3941475" y="3857675"/>
            <a:ext cx="46683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Reading a book and processing all the information at once rather than sequentially (chapter by chapter).</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p:nvPr/>
        </p:nvSpPr>
        <p:spPr>
          <a:xfrm>
            <a:off x="602000" y="38804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a:t>
            </a:r>
            <a:endParaRPr sz="1000"/>
          </a:p>
        </p:txBody>
      </p:sp>
      <p:sp>
        <p:nvSpPr>
          <p:cNvPr id="144" name="Google Shape;144;p23"/>
          <p:cNvSpPr/>
          <p:nvPr/>
        </p:nvSpPr>
        <p:spPr>
          <a:xfrm>
            <a:off x="2199700" y="38804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quick</a:t>
            </a:r>
            <a:endParaRPr sz="1000"/>
          </a:p>
        </p:txBody>
      </p:sp>
      <p:sp>
        <p:nvSpPr>
          <p:cNvPr id="145" name="Google Shape;145;p23"/>
          <p:cNvSpPr txBox="1"/>
          <p:nvPr/>
        </p:nvSpPr>
        <p:spPr>
          <a:xfrm rot="-5400000">
            <a:off x="5170750" y="3758225"/>
            <a:ext cx="894600" cy="8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p:txBody>
      </p:sp>
      <p:sp>
        <p:nvSpPr>
          <p:cNvPr id="146" name="Google Shape;146;p23"/>
          <p:cNvSpPr/>
          <p:nvPr/>
        </p:nvSpPr>
        <p:spPr>
          <a:xfrm>
            <a:off x="3797400" y="38804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brown</a:t>
            </a:r>
            <a:endParaRPr sz="1000"/>
          </a:p>
        </p:txBody>
      </p:sp>
      <p:sp>
        <p:nvSpPr>
          <p:cNvPr id="147" name="Google Shape;147;p23"/>
          <p:cNvSpPr txBox="1"/>
          <p:nvPr/>
        </p:nvSpPr>
        <p:spPr>
          <a:xfrm>
            <a:off x="455000" y="2080425"/>
            <a:ext cx="1160700" cy="121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1 </a:t>
            </a:r>
            <a:endParaRPr/>
          </a:p>
        </p:txBody>
      </p:sp>
      <p:cxnSp>
        <p:nvCxnSpPr>
          <p:cNvPr id="148" name="Google Shape;148;p23"/>
          <p:cNvCxnSpPr>
            <a:stCxn id="143" idx="0"/>
            <a:endCxn id="147" idx="2"/>
          </p:cNvCxnSpPr>
          <p:nvPr/>
        </p:nvCxnSpPr>
        <p:spPr>
          <a:xfrm rot="10800000">
            <a:off x="1035350" y="3298475"/>
            <a:ext cx="0" cy="5820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3"/>
          <p:cNvCxnSpPr>
            <a:stCxn id="147" idx="0"/>
          </p:cNvCxnSpPr>
          <p:nvPr/>
        </p:nvCxnSpPr>
        <p:spPr>
          <a:xfrm rot="10800000">
            <a:off x="1034450" y="1484025"/>
            <a:ext cx="900" cy="5964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3"/>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151" name="Google Shape;151;p23"/>
          <p:cNvSpPr txBox="1"/>
          <p:nvPr/>
        </p:nvSpPr>
        <p:spPr>
          <a:xfrm>
            <a:off x="2052700" y="2080425"/>
            <a:ext cx="1160700" cy="121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Hidden State 2</a:t>
            </a:r>
            <a:endParaRPr/>
          </a:p>
        </p:txBody>
      </p:sp>
      <p:cxnSp>
        <p:nvCxnSpPr>
          <p:cNvPr id="152" name="Google Shape;152;p23"/>
          <p:cNvCxnSpPr>
            <a:endCxn id="151" idx="2"/>
          </p:cNvCxnSpPr>
          <p:nvPr/>
        </p:nvCxnSpPr>
        <p:spPr>
          <a:xfrm rot="10800000">
            <a:off x="2633050" y="3298425"/>
            <a:ext cx="0" cy="582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3"/>
          <p:cNvCxnSpPr>
            <a:stCxn id="151" idx="0"/>
          </p:cNvCxnSpPr>
          <p:nvPr/>
        </p:nvCxnSpPr>
        <p:spPr>
          <a:xfrm rot="10800000">
            <a:off x="2632150" y="1484025"/>
            <a:ext cx="900" cy="5964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3"/>
          <p:cNvSpPr txBox="1"/>
          <p:nvPr/>
        </p:nvSpPr>
        <p:spPr>
          <a:xfrm>
            <a:off x="3650400" y="2087625"/>
            <a:ext cx="1160700" cy="121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Hidden State 3</a:t>
            </a:r>
            <a:endParaRPr/>
          </a:p>
        </p:txBody>
      </p:sp>
      <p:cxnSp>
        <p:nvCxnSpPr>
          <p:cNvPr id="155" name="Google Shape;155;p23"/>
          <p:cNvCxnSpPr>
            <a:endCxn id="154" idx="2"/>
          </p:cNvCxnSpPr>
          <p:nvPr/>
        </p:nvCxnSpPr>
        <p:spPr>
          <a:xfrm rot="10800000">
            <a:off x="4230750" y="3305625"/>
            <a:ext cx="0" cy="5820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a:stCxn id="154" idx="0"/>
          </p:cNvCxnSpPr>
          <p:nvPr/>
        </p:nvCxnSpPr>
        <p:spPr>
          <a:xfrm rot="10800000">
            <a:off x="4229850" y="1491225"/>
            <a:ext cx="900" cy="5964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3"/>
          <p:cNvSpPr txBox="1"/>
          <p:nvPr/>
        </p:nvSpPr>
        <p:spPr>
          <a:xfrm>
            <a:off x="720800" y="1056175"/>
            <a:ext cx="6291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quick</a:t>
            </a:r>
            <a:endParaRPr/>
          </a:p>
        </p:txBody>
      </p:sp>
      <p:cxnSp>
        <p:nvCxnSpPr>
          <p:cNvPr id="158" name="Google Shape;158;p23"/>
          <p:cNvCxnSpPr>
            <a:stCxn id="147" idx="3"/>
            <a:endCxn id="151" idx="1"/>
          </p:cNvCxnSpPr>
          <p:nvPr/>
        </p:nvCxnSpPr>
        <p:spPr>
          <a:xfrm>
            <a:off x="1615700" y="2689425"/>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3"/>
          <p:cNvCxnSpPr/>
          <p:nvPr/>
        </p:nvCxnSpPr>
        <p:spPr>
          <a:xfrm>
            <a:off x="3193375" y="2689425"/>
            <a:ext cx="4371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3"/>
          <p:cNvSpPr txBox="1"/>
          <p:nvPr/>
        </p:nvSpPr>
        <p:spPr>
          <a:xfrm>
            <a:off x="2259100" y="1041825"/>
            <a:ext cx="7479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brown</a:t>
            </a:r>
            <a:endParaRPr/>
          </a:p>
        </p:txBody>
      </p:sp>
      <p:sp>
        <p:nvSpPr>
          <p:cNvPr id="161" name="Google Shape;161;p23"/>
          <p:cNvSpPr txBox="1"/>
          <p:nvPr/>
        </p:nvSpPr>
        <p:spPr>
          <a:xfrm>
            <a:off x="3916200" y="1041825"/>
            <a:ext cx="6291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fox</a:t>
            </a:r>
            <a:endParaRPr/>
          </a:p>
        </p:txBody>
      </p:sp>
      <p:cxnSp>
        <p:nvCxnSpPr>
          <p:cNvPr id="162" name="Google Shape;162;p23"/>
          <p:cNvCxnSpPr/>
          <p:nvPr/>
        </p:nvCxnSpPr>
        <p:spPr>
          <a:xfrm>
            <a:off x="4811100" y="2689425"/>
            <a:ext cx="437100" cy="0"/>
          </a:xfrm>
          <a:prstGeom prst="straightConnector1">
            <a:avLst/>
          </a:prstGeom>
          <a:noFill/>
          <a:ln cap="flat" cmpd="sng" w="9525">
            <a:solidFill>
              <a:schemeClr val="dk2"/>
            </a:solidFill>
            <a:prstDash val="solid"/>
            <a:round/>
            <a:headEnd len="med" w="med" type="none"/>
            <a:tailEnd len="med" w="med" type="triangle"/>
          </a:ln>
        </p:spPr>
      </p:cxnSp>
      <p:pic>
        <p:nvPicPr>
          <p:cNvPr id="163" name="Google Shape;163;p23"/>
          <p:cNvPicPr preferRelativeResize="0"/>
          <p:nvPr/>
        </p:nvPicPr>
        <p:blipFill>
          <a:blip r:embed="rId3">
            <a:alphaModFix/>
          </a:blip>
          <a:stretch>
            <a:fillRect/>
          </a:stretch>
        </p:blipFill>
        <p:spPr>
          <a:xfrm>
            <a:off x="7005350" y="1565475"/>
            <a:ext cx="1743075" cy="2247900"/>
          </a:xfrm>
          <a:prstGeom prst="rect">
            <a:avLst/>
          </a:prstGeom>
          <a:noFill/>
          <a:ln>
            <a:noFill/>
          </a:ln>
        </p:spPr>
      </p:pic>
      <p:sp>
        <p:nvSpPr>
          <p:cNvPr id="164" name="Google Shape;164;p23"/>
          <p:cNvSpPr txBox="1"/>
          <p:nvPr/>
        </p:nvSpPr>
        <p:spPr>
          <a:xfrm>
            <a:off x="7122688" y="3887613"/>
            <a:ext cx="1508400" cy="810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Recurrent Neural Network</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9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sp>
        <p:nvSpPr>
          <p:cNvPr id="170" name="Google Shape;170;p24"/>
          <p:cNvSpPr txBox="1"/>
          <p:nvPr/>
        </p:nvSpPr>
        <p:spPr>
          <a:xfrm>
            <a:off x="346950" y="8471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Many questions still exist as to how RNNs actually work. </a:t>
            </a:r>
            <a:r>
              <a:rPr lang="en" sz="1600"/>
              <a:t> </a:t>
            </a:r>
            <a:endParaRPr sz="1600"/>
          </a:p>
          <a:p>
            <a:pPr indent="0" lvl="0" marL="0" rtl="0" algn="l">
              <a:spcBef>
                <a:spcPts val="0"/>
              </a:spcBef>
              <a:spcAft>
                <a:spcPts val="0"/>
              </a:spcAft>
              <a:buNone/>
            </a:pPr>
            <a:r>
              <a:t/>
            </a:r>
            <a:endParaRPr/>
          </a:p>
        </p:txBody>
      </p:sp>
      <p:sp>
        <p:nvSpPr>
          <p:cNvPr id="171" name="Google Shape;171;p24"/>
          <p:cNvSpPr txBox="1"/>
          <p:nvPr/>
        </p:nvSpPr>
        <p:spPr>
          <a:xfrm>
            <a:off x="335450" y="1635300"/>
            <a:ext cx="79389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elephant in the room: How do we represent words into </a:t>
            </a:r>
            <a:r>
              <a:rPr b="1" lang="en" sz="1600"/>
              <a:t>USEFUL </a:t>
            </a:r>
            <a:r>
              <a:rPr lang="en" sz="1600"/>
              <a:t>values that our network can understand? </a:t>
            </a:r>
            <a:endParaRPr sz="1600"/>
          </a:p>
        </p:txBody>
      </p:sp>
      <p:sp>
        <p:nvSpPr>
          <p:cNvPr id="172" name="Google Shape;172;p24"/>
          <p:cNvSpPr txBox="1"/>
          <p:nvPr/>
        </p:nvSpPr>
        <p:spPr>
          <a:xfrm>
            <a:off x="335450" y="2444625"/>
            <a:ext cx="79389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What operations does the neural network do on the inputs and hidden layers?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On the meaningful representation of words </a:t>
            </a:r>
            <a:r>
              <a:rPr b="1" lang="en" sz="2400">
                <a:solidFill>
                  <a:srgbClr val="000000"/>
                </a:solidFill>
              </a:rPr>
              <a:t> </a:t>
            </a:r>
            <a:endParaRPr b="1" sz="2400">
              <a:solidFill>
                <a:srgbClr val="000000"/>
              </a:solidFill>
            </a:endParaRPr>
          </a:p>
        </p:txBody>
      </p:sp>
      <p:sp>
        <p:nvSpPr>
          <p:cNvPr id="178" name="Google Shape;178;p25"/>
          <p:cNvSpPr txBox="1"/>
          <p:nvPr/>
        </p:nvSpPr>
        <p:spPr>
          <a:xfrm>
            <a:off x="461250" y="1048275"/>
            <a:ext cx="8078700" cy="8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One hot encode our words into vectors:</a:t>
            </a:r>
            <a:endParaRPr sz="1600"/>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b="1" lang="en" sz="2100">
                <a:solidFill>
                  <a:schemeClr val="dk1"/>
                </a:solidFill>
              </a:rPr>
              <a:t>“The quick brown fox jumps over the wall.”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E.g. vocab_size of our sentence/number of unique words = 8</a:t>
            </a:r>
            <a:endParaRPr sz="1600"/>
          </a:p>
          <a:p>
            <a:pPr indent="0" lvl="0" marL="0" rtl="0" algn="l">
              <a:spcBef>
                <a:spcPts val="0"/>
              </a:spcBef>
              <a:spcAft>
                <a:spcPts val="0"/>
              </a:spcAft>
              <a:buNone/>
            </a:pPr>
            <a:r>
              <a:rPr lang="en" sz="1600"/>
              <a:t>        First word(“The”) = [1, 0, 0, 0, 0, 0, 0, 0]</a:t>
            </a:r>
            <a:endParaRPr sz="1600"/>
          </a:p>
          <a:p>
            <a:pPr indent="0" lvl="0" marL="0" rtl="0" algn="l">
              <a:spcBef>
                <a:spcPts val="0"/>
              </a:spcBef>
              <a:spcAft>
                <a:spcPts val="0"/>
              </a:spcAft>
              <a:buNone/>
            </a:pPr>
            <a:r>
              <a:rPr lang="en" sz="1600"/>
              <a:t>        Second word(“quick”) = </a:t>
            </a:r>
            <a:r>
              <a:rPr lang="en" sz="1600">
                <a:solidFill>
                  <a:schemeClr val="dk1"/>
                </a:solidFill>
              </a:rPr>
              <a:t>[0, 1, 0, 0, 0, 0, 0, 0]</a:t>
            </a:r>
            <a:endParaRPr sz="1600">
              <a:solidFill>
                <a:schemeClr val="dk1"/>
              </a:solidFill>
            </a:endParaRPr>
          </a:p>
          <a:p>
            <a:pPr indent="0" lvl="0" marL="0" rtl="0" algn="l">
              <a:spcBef>
                <a:spcPts val="0"/>
              </a:spcBef>
              <a:spcAft>
                <a:spcPts val="0"/>
              </a:spcAft>
              <a:buNone/>
            </a:pPr>
            <a:r>
              <a:rPr lang="en" sz="1600">
                <a:solidFill>
                  <a:schemeClr val="dk1"/>
                </a:solidFill>
              </a:rPr>
              <a:t>        ...So on and so forth</a:t>
            </a:r>
            <a:endParaRPr sz="1600">
              <a:solidFill>
                <a:schemeClr val="dk1"/>
              </a:solidFill>
            </a:endParaRPr>
          </a:p>
        </p:txBody>
      </p:sp>
      <p:sp>
        <p:nvSpPr>
          <p:cNvPr id="179" name="Google Shape;179;p25"/>
          <p:cNvSpPr txBox="1"/>
          <p:nvPr/>
        </p:nvSpPr>
        <p:spPr>
          <a:xfrm>
            <a:off x="559075" y="3382400"/>
            <a:ext cx="80787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Are there any issues with this method?</a:t>
            </a:r>
            <a:r>
              <a:rPr lang="en" sz="1600"/>
              <a:t> How useful is such a representation of words and is it efficient?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On the meaningful representation of words  </a:t>
            </a:r>
            <a:endParaRPr b="1" sz="2400">
              <a:solidFill>
                <a:srgbClr val="000000"/>
              </a:solidFill>
            </a:endParaRPr>
          </a:p>
        </p:txBody>
      </p:sp>
      <p:sp>
        <p:nvSpPr>
          <p:cNvPr id="185" name="Google Shape;185;p26"/>
          <p:cNvSpPr txBox="1"/>
          <p:nvPr/>
        </p:nvSpPr>
        <p:spPr>
          <a:xfrm>
            <a:off x="475225" y="922475"/>
            <a:ext cx="833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Are we even certain about what the representation of words should be like? Why not try </a:t>
            </a:r>
            <a:r>
              <a:rPr b="1" lang="en" sz="1600"/>
              <a:t>learning</a:t>
            </a:r>
            <a:r>
              <a:rPr lang="en" sz="1600"/>
              <a:t> these representations?</a:t>
            </a:r>
            <a:endParaRPr sz="1600"/>
          </a:p>
        </p:txBody>
      </p:sp>
      <p:sp>
        <p:nvSpPr>
          <p:cNvPr id="186" name="Google Shape;186;p26"/>
          <p:cNvSpPr txBox="1"/>
          <p:nvPr/>
        </p:nvSpPr>
        <p:spPr>
          <a:xfrm>
            <a:off x="1019250" y="1690000"/>
            <a:ext cx="7105500" cy="6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WORD EMBEDDINGS</a:t>
            </a:r>
            <a:endParaRPr b="1" sz="2400"/>
          </a:p>
          <a:p>
            <a:pPr indent="0" lvl="0" marL="0" rtl="0" algn="ctr">
              <a:spcBef>
                <a:spcPts val="0"/>
              </a:spcBef>
              <a:spcAft>
                <a:spcPts val="0"/>
              </a:spcAft>
              <a:buNone/>
            </a:pPr>
            <a:r>
              <a:t/>
            </a:r>
            <a:endParaRPr b="1" sz="2400"/>
          </a:p>
        </p:txBody>
      </p:sp>
      <p:pic>
        <p:nvPicPr>
          <p:cNvPr id="187" name="Google Shape;187;p26"/>
          <p:cNvPicPr preferRelativeResize="0"/>
          <p:nvPr/>
        </p:nvPicPr>
        <p:blipFill>
          <a:blip r:embed="rId3">
            <a:alphaModFix/>
          </a:blip>
          <a:stretch>
            <a:fillRect/>
          </a:stretch>
        </p:blipFill>
        <p:spPr>
          <a:xfrm>
            <a:off x="2496250" y="2054600"/>
            <a:ext cx="4118534" cy="308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p:nvPr/>
        </p:nvSpPr>
        <p:spPr>
          <a:xfrm>
            <a:off x="1678100" y="41581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a:t>
            </a:r>
            <a:endParaRPr sz="1000"/>
          </a:p>
        </p:txBody>
      </p:sp>
      <p:sp>
        <p:nvSpPr>
          <p:cNvPr id="193" name="Google Shape;193;p27"/>
          <p:cNvSpPr/>
          <p:nvPr/>
        </p:nvSpPr>
        <p:spPr>
          <a:xfrm>
            <a:off x="3275800" y="41581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quick</a:t>
            </a:r>
            <a:endParaRPr sz="1000"/>
          </a:p>
        </p:txBody>
      </p:sp>
      <p:sp>
        <p:nvSpPr>
          <p:cNvPr id="194" name="Google Shape;194;p27"/>
          <p:cNvSpPr txBox="1"/>
          <p:nvPr/>
        </p:nvSpPr>
        <p:spPr>
          <a:xfrm rot="-5400000">
            <a:off x="6246850" y="4035925"/>
            <a:ext cx="894600" cy="8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p:txBody>
      </p:sp>
      <p:sp>
        <p:nvSpPr>
          <p:cNvPr id="195" name="Google Shape;195;p27"/>
          <p:cNvSpPr/>
          <p:nvPr/>
        </p:nvSpPr>
        <p:spPr>
          <a:xfrm>
            <a:off x="4873500" y="415817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brown</a:t>
            </a:r>
            <a:endParaRPr sz="1000"/>
          </a:p>
        </p:txBody>
      </p:sp>
      <p:sp>
        <p:nvSpPr>
          <p:cNvPr id="196" name="Google Shape;196;p27"/>
          <p:cNvSpPr txBox="1"/>
          <p:nvPr/>
        </p:nvSpPr>
        <p:spPr>
          <a:xfrm>
            <a:off x="1531100" y="3225475"/>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Embedding 1 </a:t>
            </a:r>
            <a:endParaRPr/>
          </a:p>
        </p:txBody>
      </p:sp>
      <p:cxnSp>
        <p:nvCxnSpPr>
          <p:cNvPr id="197" name="Google Shape;197;p27"/>
          <p:cNvCxnSpPr>
            <a:stCxn id="192" idx="0"/>
          </p:cNvCxnSpPr>
          <p:nvPr/>
        </p:nvCxnSpPr>
        <p:spPr>
          <a:xfrm flipH="1" rot="10800000">
            <a:off x="2111450" y="3832675"/>
            <a:ext cx="1800" cy="3255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7"/>
          <p:cNvCxnSpPr/>
          <p:nvPr/>
        </p:nvCxnSpPr>
        <p:spPr>
          <a:xfrm rot="10800000">
            <a:off x="2110550" y="2892775"/>
            <a:ext cx="900" cy="3327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7"/>
          <p:cNvSpPr txBox="1"/>
          <p:nvPr/>
        </p:nvSpPr>
        <p:spPr>
          <a:xfrm>
            <a:off x="3128800" y="3225475"/>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Embedding 2</a:t>
            </a:r>
            <a:endParaRPr/>
          </a:p>
        </p:txBody>
      </p:sp>
      <p:cxnSp>
        <p:nvCxnSpPr>
          <p:cNvPr id="200" name="Google Shape;200;p27"/>
          <p:cNvCxnSpPr>
            <a:endCxn id="199" idx="2"/>
          </p:cNvCxnSpPr>
          <p:nvPr/>
        </p:nvCxnSpPr>
        <p:spPr>
          <a:xfrm rot="10800000">
            <a:off x="3709150" y="3832675"/>
            <a:ext cx="0" cy="3255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7"/>
          <p:cNvCxnSpPr/>
          <p:nvPr/>
        </p:nvCxnSpPr>
        <p:spPr>
          <a:xfrm rot="10800000">
            <a:off x="3708250" y="2892775"/>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7"/>
          <p:cNvSpPr txBox="1"/>
          <p:nvPr/>
        </p:nvSpPr>
        <p:spPr>
          <a:xfrm>
            <a:off x="4726500" y="3225475"/>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Embedding 3 </a:t>
            </a:r>
            <a:endParaRPr/>
          </a:p>
        </p:txBody>
      </p:sp>
      <p:cxnSp>
        <p:nvCxnSpPr>
          <p:cNvPr id="203" name="Google Shape;203;p27"/>
          <p:cNvCxnSpPr>
            <a:endCxn id="202" idx="2"/>
          </p:cNvCxnSpPr>
          <p:nvPr/>
        </p:nvCxnSpPr>
        <p:spPr>
          <a:xfrm rot="10800000">
            <a:off x="5306850" y="3832675"/>
            <a:ext cx="0" cy="3327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7"/>
          <p:cNvCxnSpPr/>
          <p:nvPr/>
        </p:nvCxnSpPr>
        <p:spPr>
          <a:xfrm rot="10800000">
            <a:off x="5305950" y="2892775"/>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7"/>
          <p:cNvSpPr txBox="1"/>
          <p:nvPr/>
        </p:nvSpPr>
        <p:spPr>
          <a:xfrm>
            <a:off x="1665350" y="1467725"/>
            <a:ext cx="8940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Output1</a:t>
            </a:r>
            <a:endParaRPr/>
          </a:p>
        </p:txBody>
      </p:sp>
      <p:cxnSp>
        <p:nvCxnSpPr>
          <p:cNvPr id="206" name="Google Shape;206;p27"/>
          <p:cNvCxnSpPr/>
          <p:nvPr/>
        </p:nvCxnSpPr>
        <p:spPr>
          <a:xfrm>
            <a:off x="2691350" y="2567700"/>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7"/>
          <p:cNvCxnSpPr/>
          <p:nvPr/>
        </p:nvCxnSpPr>
        <p:spPr>
          <a:xfrm>
            <a:off x="4289500" y="2567700"/>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7"/>
          <p:cNvCxnSpPr/>
          <p:nvPr/>
        </p:nvCxnSpPr>
        <p:spPr>
          <a:xfrm>
            <a:off x="5887200" y="2567700"/>
            <a:ext cx="437100" cy="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27"/>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sp>
        <p:nvSpPr>
          <p:cNvPr id="210" name="Google Shape;210;p27"/>
          <p:cNvSpPr txBox="1"/>
          <p:nvPr/>
        </p:nvSpPr>
        <p:spPr>
          <a:xfrm>
            <a:off x="1530650" y="2264088"/>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1</a:t>
            </a:r>
            <a:endParaRPr/>
          </a:p>
        </p:txBody>
      </p:sp>
      <p:sp>
        <p:nvSpPr>
          <p:cNvPr id="211" name="Google Shape;211;p27"/>
          <p:cNvSpPr txBox="1"/>
          <p:nvPr/>
        </p:nvSpPr>
        <p:spPr>
          <a:xfrm>
            <a:off x="3128800" y="2256913"/>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2</a:t>
            </a:r>
            <a:r>
              <a:rPr lang="en"/>
              <a:t> </a:t>
            </a:r>
            <a:endParaRPr/>
          </a:p>
        </p:txBody>
      </p:sp>
      <p:sp>
        <p:nvSpPr>
          <p:cNvPr id="212" name="Google Shape;212;p27"/>
          <p:cNvSpPr txBox="1"/>
          <p:nvPr/>
        </p:nvSpPr>
        <p:spPr>
          <a:xfrm>
            <a:off x="4726050" y="2256900"/>
            <a:ext cx="1160700" cy="60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 State 3</a:t>
            </a:r>
            <a:r>
              <a:rPr lang="en"/>
              <a:t> </a:t>
            </a:r>
            <a:endParaRPr/>
          </a:p>
        </p:txBody>
      </p:sp>
      <p:cxnSp>
        <p:nvCxnSpPr>
          <p:cNvPr id="213" name="Google Shape;213;p27"/>
          <p:cNvCxnSpPr/>
          <p:nvPr/>
        </p:nvCxnSpPr>
        <p:spPr>
          <a:xfrm rot="10800000">
            <a:off x="2110550" y="1931400"/>
            <a:ext cx="900" cy="3327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7"/>
          <p:cNvCxnSpPr/>
          <p:nvPr/>
        </p:nvCxnSpPr>
        <p:spPr>
          <a:xfrm rot="10800000">
            <a:off x="3708700" y="1931400"/>
            <a:ext cx="900" cy="3327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7"/>
          <p:cNvCxnSpPr/>
          <p:nvPr/>
        </p:nvCxnSpPr>
        <p:spPr>
          <a:xfrm rot="10800000">
            <a:off x="5348450" y="1931400"/>
            <a:ext cx="900" cy="33270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27"/>
          <p:cNvSpPr txBox="1"/>
          <p:nvPr/>
        </p:nvSpPr>
        <p:spPr>
          <a:xfrm>
            <a:off x="3282950" y="1453375"/>
            <a:ext cx="8940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Output2</a:t>
            </a:r>
            <a:endParaRPr/>
          </a:p>
        </p:txBody>
      </p:sp>
      <p:sp>
        <p:nvSpPr>
          <p:cNvPr id="217" name="Google Shape;217;p27"/>
          <p:cNvSpPr txBox="1"/>
          <p:nvPr/>
        </p:nvSpPr>
        <p:spPr>
          <a:xfrm>
            <a:off x="4900550" y="1426025"/>
            <a:ext cx="894000" cy="4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Output3</a:t>
            </a:r>
            <a:endParaRPr/>
          </a:p>
        </p:txBody>
      </p:sp>
      <p:cxnSp>
        <p:nvCxnSpPr>
          <p:cNvPr id="218" name="Google Shape;218;p27"/>
          <p:cNvCxnSpPr/>
          <p:nvPr/>
        </p:nvCxnSpPr>
        <p:spPr>
          <a:xfrm>
            <a:off x="1118150" y="2567700"/>
            <a:ext cx="437100" cy="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7"/>
          <p:cNvSpPr txBox="1"/>
          <p:nvPr/>
        </p:nvSpPr>
        <p:spPr>
          <a:xfrm>
            <a:off x="346950" y="8471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Coming back to the original diagram that we had but with more detail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28"/>
          <p:cNvPicPr preferRelativeResize="0"/>
          <p:nvPr/>
        </p:nvPicPr>
        <p:blipFill>
          <a:blip r:embed="rId3">
            <a:alphaModFix/>
          </a:blip>
          <a:stretch>
            <a:fillRect/>
          </a:stretch>
        </p:blipFill>
        <p:spPr>
          <a:xfrm>
            <a:off x="0" y="1054276"/>
            <a:ext cx="6374825" cy="3208675"/>
          </a:xfrm>
          <a:prstGeom prst="rect">
            <a:avLst/>
          </a:prstGeom>
          <a:noFill/>
          <a:ln>
            <a:noFill/>
          </a:ln>
        </p:spPr>
      </p:pic>
      <p:sp>
        <p:nvSpPr>
          <p:cNvPr id="225" name="Google Shape;225;p28"/>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sp>
        <p:nvSpPr>
          <p:cNvPr id="226" name="Google Shape;226;p28"/>
          <p:cNvSpPr txBox="1"/>
          <p:nvPr/>
        </p:nvSpPr>
        <p:spPr>
          <a:xfrm>
            <a:off x="6374825" y="830625"/>
            <a:ext cx="2710200" cy="27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 </a:t>
            </a:r>
            <a:r>
              <a:rPr lang="en" sz="1600"/>
              <a:t>- time-step</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solidFill>
                  <a:schemeClr val="dk1"/>
                </a:solidFill>
              </a:rPr>
              <a:t>X</a:t>
            </a:r>
            <a:r>
              <a:rPr baseline="-25000" lang="en" sz="1600">
                <a:solidFill>
                  <a:schemeClr val="dk1"/>
                </a:solidFill>
              </a:rPr>
              <a:t>t </a:t>
            </a:r>
            <a:r>
              <a:rPr lang="en" sz="1600">
                <a:solidFill>
                  <a:schemeClr val="dk1"/>
                </a:solidFill>
              </a:rPr>
              <a:t>- (vector) input at timestep 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1"/>
                </a:solidFill>
              </a:rPr>
              <a:t>S</a:t>
            </a:r>
            <a:r>
              <a:rPr baseline="-25000" lang="en" sz="1600">
                <a:solidFill>
                  <a:schemeClr val="dk1"/>
                </a:solidFill>
              </a:rPr>
              <a:t>t  </a:t>
            </a:r>
            <a:r>
              <a:rPr lang="en" sz="1600">
                <a:solidFill>
                  <a:schemeClr val="dk1"/>
                </a:solidFill>
              </a:rPr>
              <a:t>- hidden cell state at timestep t → intended to reflect the memory of a particular cell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en" sz="1600"/>
              <a:t>O</a:t>
            </a:r>
            <a:r>
              <a:rPr baseline="-25000" lang="en" sz="1600"/>
              <a:t>t </a:t>
            </a:r>
            <a:r>
              <a:rPr lang="en" sz="1600"/>
              <a:t>- output at timestep 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 v, u - learnable parameters that are </a:t>
            </a:r>
            <a:r>
              <a:rPr b="1" lang="en" sz="1600"/>
              <a:t>shared across all time steps</a:t>
            </a:r>
            <a:r>
              <a:rPr lang="en" sz="1600"/>
              <a:t> (I.E. the same, w, v and u are used at every time step)</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RNNs actually work? </a:t>
            </a:r>
            <a:endParaRPr b="1" sz="2400">
              <a:solidFill>
                <a:srgbClr val="000000"/>
              </a:solidFill>
            </a:endParaRPr>
          </a:p>
        </p:txBody>
      </p:sp>
      <p:pic>
        <p:nvPicPr>
          <p:cNvPr id="232" name="Google Shape;232;p29"/>
          <p:cNvPicPr preferRelativeResize="0"/>
          <p:nvPr/>
        </p:nvPicPr>
        <p:blipFill>
          <a:blip r:embed="rId3">
            <a:alphaModFix/>
          </a:blip>
          <a:stretch>
            <a:fillRect/>
          </a:stretch>
        </p:blipFill>
        <p:spPr>
          <a:xfrm>
            <a:off x="0" y="1040276"/>
            <a:ext cx="6374825" cy="3208675"/>
          </a:xfrm>
          <a:prstGeom prst="rect">
            <a:avLst/>
          </a:prstGeom>
          <a:noFill/>
          <a:ln>
            <a:noFill/>
          </a:ln>
        </p:spPr>
      </p:pic>
      <p:sp>
        <p:nvSpPr>
          <p:cNvPr id="233" name="Google Shape;233;p29"/>
          <p:cNvSpPr txBox="1"/>
          <p:nvPr/>
        </p:nvSpPr>
        <p:spPr>
          <a:xfrm>
            <a:off x="6432875" y="1383725"/>
            <a:ext cx="2711100" cy="23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Governed by 2 main recurrent equations: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a:t>
            </a:r>
            <a:r>
              <a:rPr baseline="-25000" lang="en" sz="1600">
                <a:solidFill>
                  <a:schemeClr val="dk1"/>
                </a:solidFill>
              </a:rPr>
              <a:t>t  </a:t>
            </a:r>
            <a:r>
              <a:rPr lang="en" sz="1600">
                <a:solidFill>
                  <a:schemeClr val="dk1"/>
                </a:solidFill>
              </a:rPr>
              <a:t>= tanh(uX</a:t>
            </a:r>
            <a:r>
              <a:rPr baseline="-25000" lang="en" sz="1600">
                <a:solidFill>
                  <a:schemeClr val="dk1"/>
                </a:solidFill>
              </a:rPr>
              <a:t>t  </a:t>
            </a:r>
            <a:r>
              <a:rPr lang="en" sz="1600">
                <a:solidFill>
                  <a:schemeClr val="dk1"/>
                </a:solidFill>
              </a:rPr>
              <a:t>+ wS</a:t>
            </a:r>
            <a:r>
              <a:rPr baseline="-25000" lang="en" sz="1600">
                <a:solidFill>
                  <a:schemeClr val="dk1"/>
                </a:solidFill>
              </a:rPr>
              <a:t>t -1</a:t>
            </a:r>
            <a:r>
              <a:rPr lang="en" sz="1600">
                <a:solidFill>
                  <a:schemeClr val="dk1"/>
                </a:solidFill>
              </a:rPr>
              <a:t> + b</a:t>
            </a:r>
            <a:r>
              <a:rPr baseline="-25000" lang="en" sz="1600">
                <a:solidFill>
                  <a:schemeClr val="dk1"/>
                </a:solidFill>
              </a:rPr>
              <a:t>1</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baseline="-25000"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O</a:t>
            </a:r>
            <a:r>
              <a:rPr baseline="-25000" lang="en" sz="1600">
                <a:solidFill>
                  <a:schemeClr val="dk1"/>
                </a:solidFill>
              </a:rPr>
              <a:t>t  </a:t>
            </a:r>
            <a:r>
              <a:rPr lang="en" sz="1600">
                <a:solidFill>
                  <a:schemeClr val="dk1"/>
                </a:solidFill>
              </a:rPr>
              <a:t>= vS</a:t>
            </a:r>
            <a:r>
              <a:rPr baseline="-25000" lang="en" sz="1600">
                <a:solidFill>
                  <a:schemeClr val="dk1"/>
                </a:solidFill>
              </a:rPr>
              <a:t>t  </a:t>
            </a:r>
            <a:r>
              <a:rPr lang="en" sz="1600">
                <a:solidFill>
                  <a:schemeClr val="dk1"/>
                </a:solidFill>
              </a:rPr>
              <a:t>+ b</a:t>
            </a:r>
            <a:r>
              <a:rPr baseline="-25000" lang="en" sz="1600">
                <a:solidFill>
                  <a:schemeClr val="dk1"/>
                </a:solidFill>
              </a:rPr>
              <a:t>2</a:t>
            </a:r>
            <a:endParaRPr baseline="-25000"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nvSpPr>
        <p:spPr>
          <a:xfrm>
            <a:off x="1161600" y="1509500"/>
            <a:ext cx="6820800" cy="162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Practise Sentiment Analysis!</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31"/>
          <p:cNvPicPr preferRelativeResize="0"/>
          <p:nvPr/>
        </p:nvPicPr>
        <p:blipFill>
          <a:blip r:embed="rId3">
            <a:alphaModFix/>
          </a:blip>
          <a:stretch>
            <a:fillRect/>
          </a:stretch>
        </p:blipFill>
        <p:spPr>
          <a:xfrm>
            <a:off x="757237" y="744675"/>
            <a:ext cx="7629525" cy="4260399"/>
          </a:xfrm>
          <a:prstGeom prst="rect">
            <a:avLst/>
          </a:prstGeom>
          <a:noFill/>
          <a:ln>
            <a:noFill/>
          </a:ln>
        </p:spPr>
      </p:pic>
      <p:sp>
        <p:nvSpPr>
          <p:cNvPr id="244" name="Google Shape;244;p31"/>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What num_units in Keras/Tensorflow means</a:t>
            </a:r>
            <a:r>
              <a:rPr b="1" lang="en" sz="2400">
                <a:solidFill>
                  <a:srgbClr val="000000"/>
                </a:solidFill>
              </a:rPr>
              <a:t> </a:t>
            </a:r>
            <a:endParaRPr b="1"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The human body is not infallible, but through the wonders of A.I. research scientists are finding ways to address those imperfections. A.I. has the potential to heal, enhance and make up for the things our bodies lack. &#10;&#10;To learn more about project Euphonia and how to participate, visit g.co/Euphonia.&#10;&#10;The Age of A.I. is a 8 part documentary series hosted by Robert Downey Jr. covering the ways Artificial Intelligence, Machine Learning and Neural Networks will change the world. &#10;&#10;You choose — watch all episodes uninterrupted with YouTube Premium now, or wait to watch new episodes free with ads. Learn more at: https://support.google.com/youtube/answer/6358146 &#10;&#10;Check out YouTube Premium at: https://www.youtube.com/premium/originals &#10;&#10;See if Premium is available in your country at: https://support.google.com/youtube/answer/6307365" id="59" name="Google Shape;59;p14" title="Healed through A.I. | The Age of A.I.">
            <a:hlinkClick r:id="rId3"/>
          </p:cNvPr>
          <p:cNvPicPr preferRelativeResize="0"/>
          <p:nvPr/>
        </p:nvPicPr>
        <p:blipFill>
          <a:blip r:embed="rId4">
            <a:alphaModFix/>
          </a:blip>
          <a:stretch>
            <a:fillRect/>
          </a:stretch>
        </p:blipFill>
        <p:spPr>
          <a:xfrm>
            <a:off x="1586600" y="332700"/>
            <a:ext cx="5970800" cy="4478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2"/>
          <p:cNvPicPr preferRelativeResize="0"/>
          <p:nvPr/>
        </p:nvPicPr>
        <p:blipFill>
          <a:blip r:embed="rId3">
            <a:alphaModFix/>
          </a:blip>
          <a:stretch>
            <a:fillRect/>
          </a:stretch>
        </p:blipFill>
        <p:spPr>
          <a:xfrm>
            <a:off x="599274" y="667228"/>
            <a:ext cx="7945452" cy="4253622"/>
          </a:xfrm>
          <a:prstGeom prst="rect">
            <a:avLst/>
          </a:prstGeom>
          <a:noFill/>
          <a:ln>
            <a:noFill/>
          </a:ln>
        </p:spPr>
      </p:pic>
      <p:sp>
        <p:nvSpPr>
          <p:cNvPr id="250" name="Google Shape;250;p32"/>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Stacked RNNs</a:t>
            </a:r>
            <a:r>
              <a:rPr b="1" lang="en" sz="2400">
                <a:solidFill>
                  <a:srgbClr val="000000"/>
                </a:solidFill>
              </a:rPr>
              <a:t> </a:t>
            </a:r>
            <a:endParaRPr b="1"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Some concluding thoughts...</a:t>
            </a:r>
            <a:r>
              <a:rPr b="1" lang="en" sz="2400">
                <a:solidFill>
                  <a:srgbClr val="000000"/>
                </a:solidFill>
              </a:rPr>
              <a:t> </a:t>
            </a:r>
            <a:endParaRPr b="1" sz="2400">
              <a:solidFill>
                <a:srgbClr val="000000"/>
              </a:solidFill>
            </a:endParaRPr>
          </a:p>
        </p:txBody>
      </p:sp>
      <p:sp>
        <p:nvSpPr>
          <p:cNvPr id="256" name="Google Shape;256;p33"/>
          <p:cNvSpPr txBox="1"/>
          <p:nvPr/>
        </p:nvSpPr>
        <p:spPr>
          <a:xfrm>
            <a:off x="350375" y="987175"/>
            <a:ext cx="8520600" cy="16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Can the representations of words be improved even further?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dk1"/>
                </a:solidFill>
              </a:rPr>
              <a:t>Transfer Learning in NLP applications?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Does the RNN sufficiently embody the way that humans understand language?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nvSpPr>
        <p:spPr>
          <a:xfrm>
            <a:off x="260225" y="750100"/>
            <a:ext cx="8679600" cy="3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515151"/>
                </a:solidFill>
                <a:highlight>
                  <a:srgbClr val="FFFFFF"/>
                </a:highlight>
                <a:latin typeface="Caveat"/>
                <a:ea typeface="Caveat"/>
                <a:cs typeface="Caveat"/>
                <a:sym typeface="Caveat"/>
              </a:rPr>
              <a:t>“ </a:t>
            </a:r>
            <a:r>
              <a:rPr lang="en" sz="3000">
                <a:solidFill>
                  <a:srgbClr val="515151"/>
                </a:solidFill>
                <a:highlight>
                  <a:srgbClr val="FFFFFF"/>
                </a:highlight>
                <a:latin typeface="Caveat"/>
                <a:ea typeface="Caveat"/>
                <a:cs typeface="Caveat"/>
                <a:sym typeface="Caveat"/>
              </a:rPr>
              <a:t>What was the Sapiens’ secret of success? How did we manage to settle so rapidly in so many distant and ecologically different habitats? How did we push all other human species into oblivion? Why couldn’t even the strong, brainy, cold-proof Neanderthals survive our onslaught? The debate continues to rage. The most likely answer is the very thing that makes the debate possible: </a:t>
            </a:r>
            <a:r>
              <a:rPr b="1" i="1" lang="en" sz="3000">
                <a:solidFill>
                  <a:srgbClr val="515151"/>
                </a:solidFill>
                <a:highlight>
                  <a:srgbClr val="FFFFFF"/>
                </a:highlight>
                <a:latin typeface="Caveat"/>
                <a:ea typeface="Caveat"/>
                <a:cs typeface="Caveat"/>
                <a:sym typeface="Caveat"/>
              </a:rPr>
              <a:t>Homo sapiens </a:t>
            </a:r>
            <a:r>
              <a:rPr b="1" lang="en" sz="3000">
                <a:solidFill>
                  <a:srgbClr val="515151"/>
                </a:solidFill>
                <a:highlight>
                  <a:srgbClr val="FFFFFF"/>
                </a:highlight>
                <a:latin typeface="Caveat"/>
                <a:ea typeface="Caveat"/>
                <a:cs typeface="Caveat"/>
                <a:sym typeface="Caveat"/>
              </a:rPr>
              <a:t>conquered the world thanks above all to its unique language.”  </a:t>
            </a:r>
            <a:r>
              <a:rPr lang="en" sz="3000">
                <a:solidFill>
                  <a:srgbClr val="515151"/>
                </a:solidFill>
                <a:highlight>
                  <a:srgbClr val="FFFFFF"/>
                </a:highlight>
                <a:latin typeface="Caveat"/>
                <a:ea typeface="Caveat"/>
                <a:cs typeface="Caveat"/>
                <a:sym typeface="Caveat"/>
              </a:rPr>
              <a:t>-- Sapiens, Yuval Noah Harari</a:t>
            </a:r>
            <a:endParaRPr sz="30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nvSpPr>
        <p:spPr>
          <a:xfrm>
            <a:off x="857250" y="1729800"/>
            <a:ext cx="7653900" cy="15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How can we get computers to understand human language?</a:t>
            </a:r>
            <a:endParaRPr b="1"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What is a language model? At least from a machine’s perspective??? </a:t>
            </a:r>
            <a:endParaRPr b="1" sz="2400">
              <a:solidFill>
                <a:srgbClr val="000000"/>
              </a:solidFill>
            </a:endParaRPr>
          </a:p>
        </p:txBody>
      </p:sp>
      <p:sp>
        <p:nvSpPr>
          <p:cNvPr id="75" name="Google Shape;75;p17"/>
          <p:cNvSpPr txBox="1"/>
          <p:nvPr/>
        </p:nvSpPr>
        <p:spPr>
          <a:xfrm>
            <a:off x="255150" y="1086900"/>
            <a:ext cx="86337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 statistical language model is a probability distribution of tokens (words) across a sequence. I.e. P(next word|current word)</a:t>
            </a:r>
            <a:endParaRPr sz="1600"/>
          </a:p>
        </p:txBody>
      </p:sp>
      <p:sp>
        <p:nvSpPr>
          <p:cNvPr id="76" name="Google Shape;76;p17"/>
          <p:cNvSpPr txBox="1"/>
          <p:nvPr/>
        </p:nvSpPr>
        <p:spPr>
          <a:xfrm>
            <a:off x="293400" y="4270250"/>
            <a:ext cx="8557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t>A Language Model is one which is able to predict a next word in a sequence/sentence of words. </a:t>
            </a:r>
            <a:endParaRPr b="1" i="1" sz="2000"/>
          </a:p>
        </p:txBody>
      </p:sp>
      <p:pic>
        <p:nvPicPr>
          <p:cNvPr id="77" name="Google Shape;77;p17"/>
          <p:cNvPicPr preferRelativeResize="0"/>
          <p:nvPr/>
        </p:nvPicPr>
        <p:blipFill>
          <a:blip r:embed="rId3">
            <a:alphaModFix/>
          </a:blip>
          <a:stretch>
            <a:fillRect/>
          </a:stretch>
        </p:blipFill>
        <p:spPr>
          <a:xfrm>
            <a:off x="1366189" y="1851600"/>
            <a:ext cx="6411615" cy="226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nvSpPr>
        <p:spPr>
          <a:xfrm>
            <a:off x="367400" y="229475"/>
            <a:ext cx="77304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Use of Language Models in n</a:t>
            </a:r>
            <a:r>
              <a:rPr b="1" lang="en" sz="2400"/>
              <a:t>umerous downstream tasks...</a:t>
            </a:r>
            <a:endParaRPr b="1" sz="2400"/>
          </a:p>
        </p:txBody>
      </p:sp>
      <p:sp>
        <p:nvSpPr>
          <p:cNvPr id="83" name="Google Shape;83;p18"/>
          <p:cNvSpPr txBox="1"/>
          <p:nvPr/>
        </p:nvSpPr>
        <p:spPr>
          <a:xfrm>
            <a:off x="505100" y="1117475"/>
            <a:ext cx="2296200" cy="24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Sequence to vector models: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Sentiment Analysis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Part of Speech Tagging</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Clr>
                <a:schemeClr val="dk1"/>
              </a:buClr>
              <a:buSzPts val="1100"/>
              <a:buFont typeface="Arial"/>
              <a:buNone/>
            </a:pPr>
            <a:r>
              <a:rPr lang="en" sz="1600">
                <a:solidFill>
                  <a:schemeClr val="dk1"/>
                </a:solidFill>
              </a:rPr>
              <a:t>Named Entity Recognition</a:t>
            </a:r>
            <a:endParaRPr sz="1600"/>
          </a:p>
          <a:p>
            <a:pPr indent="0" lvl="0" marL="0" rtl="0" algn="l">
              <a:spcBef>
                <a:spcPts val="0"/>
              </a:spcBef>
              <a:spcAft>
                <a:spcPts val="0"/>
              </a:spcAft>
              <a:buNone/>
            </a:pPr>
            <a:r>
              <a:t/>
            </a:r>
            <a:endParaRPr/>
          </a:p>
        </p:txBody>
      </p:sp>
      <p:sp>
        <p:nvSpPr>
          <p:cNvPr id="84" name="Google Shape;84;p18"/>
          <p:cNvSpPr txBox="1"/>
          <p:nvPr/>
        </p:nvSpPr>
        <p:spPr>
          <a:xfrm>
            <a:off x="3351750" y="1117475"/>
            <a:ext cx="2296200" cy="26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Sequence </a:t>
            </a:r>
            <a:r>
              <a:rPr b="1" lang="en" sz="1600"/>
              <a:t>to Sequence models: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Information Retrieval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Question Answering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Machine Translation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Speech Recognition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85" name="Google Shape;85;p18"/>
          <p:cNvSpPr txBox="1"/>
          <p:nvPr/>
        </p:nvSpPr>
        <p:spPr>
          <a:xfrm>
            <a:off x="6198400" y="1117475"/>
            <a:ext cx="22962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Vector</a:t>
            </a:r>
            <a:r>
              <a:rPr b="1" lang="en" sz="1600"/>
              <a:t> to Sequence models: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Image Captioning  </a:t>
            </a:r>
            <a:endParaRPr sz="1600"/>
          </a:p>
          <a:p>
            <a:pPr indent="0" lvl="0" marL="0" rtl="0" algn="l">
              <a:spcBef>
                <a:spcPts val="0"/>
              </a:spcBef>
              <a:spcAft>
                <a:spcPts val="0"/>
              </a:spcAft>
              <a:buNone/>
            </a:pPr>
            <a:r>
              <a:t/>
            </a:r>
            <a:endParaRPr sz="1600"/>
          </a:p>
        </p:txBody>
      </p:sp>
      <p:sp>
        <p:nvSpPr>
          <p:cNvPr id="86" name="Google Shape;86;p18"/>
          <p:cNvSpPr txBox="1"/>
          <p:nvPr/>
        </p:nvSpPr>
        <p:spPr>
          <a:xfrm>
            <a:off x="367400" y="3765875"/>
            <a:ext cx="79587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above listed tasks are non-exhaustive.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cumulation of trying to teach a machine to solve these tasks is known as </a:t>
            </a:r>
            <a:r>
              <a:rPr b="1" lang="en" sz="1800"/>
              <a:t>Natural Language Processing.</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a:t>
            </a:r>
            <a:r>
              <a:rPr b="1" lang="en" sz="2400">
                <a:solidFill>
                  <a:srgbClr val="000000"/>
                </a:solidFill>
              </a:rPr>
              <a:t> a language model? </a:t>
            </a:r>
            <a:endParaRPr b="1" sz="2400">
              <a:solidFill>
                <a:srgbClr val="000000"/>
              </a:solidFill>
            </a:endParaRPr>
          </a:p>
        </p:txBody>
      </p:sp>
      <p:sp>
        <p:nvSpPr>
          <p:cNvPr id="92" name="Google Shape;92;p19"/>
          <p:cNvSpPr txBox="1"/>
          <p:nvPr/>
        </p:nvSpPr>
        <p:spPr>
          <a:xfrm>
            <a:off x="275550" y="1056250"/>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might we build a network to understand the following sentence?</a:t>
            </a:r>
            <a:endParaRPr/>
          </a:p>
          <a:p>
            <a:pPr indent="0" lvl="0" marL="0" rtl="0" algn="l">
              <a:spcBef>
                <a:spcPts val="0"/>
              </a:spcBef>
              <a:spcAft>
                <a:spcPts val="0"/>
              </a:spcAft>
              <a:buNone/>
            </a:pPr>
            <a:r>
              <a:t/>
            </a:r>
            <a:endParaRPr/>
          </a:p>
        </p:txBody>
      </p:sp>
      <p:sp>
        <p:nvSpPr>
          <p:cNvPr id="93" name="Google Shape;93;p19"/>
          <p:cNvSpPr txBox="1"/>
          <p:nvPr/>
        </p:nvSpPr>
        <p:spPr>
          <a:xfrm>
            <a:off x="346950" y="2350650"/>
            <a:ext cx="8450100" cy="4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a:t>
            </a:r>
            <a:r>
              <a:rPr b="1" lang="en" sz="2100"/>
              <a:t>The quick brown fox jumps over the wall”</a:t>
            </a:r>
            <a:endParaRPr b="1" sz="21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99" name="Google Shape;99;p20"/>
          <p:cNvSpPr txBox="1"/>
          <p:nvPr/>
        </p:nvSpPr>
        <p:spPr>
          <a:xfrm>
            <a:off x="275550" y="69743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dumbest way possible from what we’ve learnt so far...</a:t>
            </a:r>
            <a:endParaRPr/>
          </a:p>
          <a:p>
            <a:pPr indent="0" lvl="0" marL="0" rtl="0" algn="l">
              <a:spcBef>
                <a:spcPts val="0"/>
              </a:spcBef>
              <a:spcAft>
                <a:spcPts val="0"/>
              </a:spcAft>
              <a:buNone/>
            </a:pPr>
            <a:r>
              <a:t/>
            </a:r>
            <a:endParaRPr/>
          </a:p>
        </p:txBody>
      </p:sp>
      <p:sp>
        <p:nvSpPr>
          <p:cNvPr id="100" name="Google Shape;100;p20"/>
          <p:cNvSpPr txBox="1"/>
          <p:nvPr/>
        </p:nvSpPr>
        <p:spPr>
          <a:xfrm>
            <a:off x="346950" y="1072225"/>
            <a:ext cx="84501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 1: Word tokenization</a:t>
            </a:r>
            <a:endParaRPr b="1" sz="1800"/>
          </a:p>
          <a:p>
            <a:pPr indent="0" lvl="0" marL="0" rtl="0" algn="l">
              <a:spcBef>
                <a:spcPts val="0"/>
              </a:spcBef>
              <a:spcAft>
                <a:spcPts val="0"/>
              </a:spcAft>
              <a:buNone/>
            </a:pPr>
            <a:r>
              <a:t/>
            </a:r>
            <a:endParaRPr/>
          </a:p>
          <a:p>
            <a:pPr indent="0" lvl="0" marL="0" rtl="0" algn="ctr">
              <a:spcBef>
                <a:spcPts val="0"/>
              </a:spcBef>
              <a:spcAft>
                <a:spcPts val="0"/>
              </a:spcAft>
              <a:buNone/>
            </a:pPr>
            <a:r>
              <a:rPr lang="en" sz="1600"/>
              <a:t>“</a:t>
            </a:r>
            <a:r>
              <a:rPr lang="en" sz="1600"/>
              <a:t>The”, “quick”, “brown”, “fox”, “jumps”, “over”, “the”, “wall”</a:t>
            </a:r>
            <a:r>
              <a:rPr lang="en" sz="1800"/>
              <a:t>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20"/>
          <p:cNvSpPr txBox="1"/>
          <p:nvPr/>
        </p:nvSpPr>
        <p:spPr>
          <a:xfrm>
            <a:off x="275550" y="2106763"/>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 2: Feed into a fully connected neural network </a:t>
            </a:r>
            <a:endParaRPr b="1" sz="1800"/>
          </a:p>
          <a:p>
            <a:pPr indent="0" lvl="0" marL="0" rtl="0" algn="l">
              <a:spcBef>
                <a:spcPts val="0"/>
              </a:spcBef>
              <a:spcAft>
                <a:spcPts val="0"/>
              </a:spcAft>
              <a:buNone/>
            </a:pPr>
            <a:r>
              <a:t/>
            </a:r>
            <a:endParaRPr/>
          </a:p>
          <a:p>
            <a:pPr indent="0" lvl="0" marL="0" rtl="0" algn="ctr">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20"/>
          <p:cNvSpPr/>
          <p:nvPr/>
        </p:nvSpPr>
        <p:spPr>
          <a:xfrm>
            <a:off x="1397675" y="2466850"/>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a:t>
            </a:r>
            <a:endParaRPr sz="1000"/>
          </a:p>
        </p:txBody>
      </p:sp>
      <p:sp>
        <p:nvSpPr>
          <p:cNvPr id="103" name="Google Shape;103;p20"/>
          <p:cNvSpPr/>
          <p:nvPr/>
        </p:nvSpPr>
        <p:spPr>
          <a:xfrm>
            <a:off x="1397675" y="3180625"/>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quick</a:t>
            </a:r>
            <a:endParaRPr sz="1000"/>
          </a:p>
        </p:txBody>
      </p:sp>
      <p:sp>
        <p:nvSpPr>
          <p:cNvPr id="104" name="Google Shape;104;p20"/>
          <p:cNvSpPr/>
          <p:nvPr/>
        </p:nvSpPr>
        <p:spPr>
          <a:xfrm>
            <a:off x="1397675" y="3894400"/>
            <a:ext cx="866700" cy="60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brown</a:t>
            </a:r>
            <a:endParaRPr sz="1000"/>
          </a:p>
        </p:txBody>
      </p:sp>
      <p:sp>
        <p:nvSpPr>
          <p:cNvPr id="105" name="Google Shape;105;p20"/>
          <p:cNvSpPr txBox="1"/>
          <p:nvPr/>
        </p:nvSpPr>
        <p:spPr>
          <a:xfrm>
            <a:off x="1383725" y="4261475"/>
            <a:ext cx="894600" cy="8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a:p>
            <a:pPr indent="0" lvl="0" marL="0" rtl="0" algn="ctr">
              <a:lnSpc>
                <a:spcPct val="100000"/>
              </a:lnSpc>
              <a:spcBef>
                <a:spcPts val="0"/>
              </a:spcBef>
              <a:spcAft>
                <a:spcPts val="0"/>
              </a:spcAft>
              <a:buNone/>
            </a:pPr>
            <a:r>
              <a:rPr b="1" lang="en" sz="1800"/>
              <a:t>.</a:t>
            </a:r>
            <a:endParaRPr b="1" sz="1800"/>
          </a:p>
        </p:txBody>
      </p:sp>
      <p:sp>
        <p:nvSpPr>
          <p:cNvPr id="106" name="Google Shape;106;p20"/>
          <p:cNvSpPr txBox="1"/>
          <p:nvPr/>
        </p:nvSpPr>
        <p:spPr>
          <a:xfrm>
            <a:off x="3046975" y="2857400"/>
            <a:ext cx="3033000" cy="185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FC Neural Network</a:t>
            </a:r>
            <a:endParaRPr b="1"/>
          </a:p>
        </p:txBody>
      </p:sp>
      <p:cxnSp>
        <p:nvCxnSpPr>
          <p:cNvPr id="107" name="Google Shape;107;p20"/>
          <p:cNvCxnSpPr>
            <a:stCxn id="102" idx="6"/>
            <a:endCxn id="106" idx="1"/>
          </p:cNvCxnSpPr>
          <p:nvPr/>
        </p:nvCxnSpPr>
        <p:spPr>
          <a:xfrm>
            <a:off x="2264375" y="2770450"/>
            <a:ext cx="782700" cy="1016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0"/>
          <p:cNvCxnSpPr>
            <a:endCxn id="106" idx="1"/>
          </p:cNvCxnSpPr>
          <p:nvPr/>
        </p:nvCxnSpPr>
        <p:spPr>
          <a:xfrm flipH="1" rot="10800000">
            <a:off x="2292175" y="3786800"/>
            <a:ext cx="754800" cy="4125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0"/>
          <p:cNvCxnSpPr>
            <a:endCxn id="106" idx="1"/>
          </p:cNvCxnSpPr>
          <p:nvPr/>
        </p:nvCxnSpPr>
        <p:spPr>
          <a:xfrm>
            <a:off x="2278375" y="3485000"/>
            <a:ext cx="768600" cy="301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0"/>
          <p:cNvCxnSpPr/>
          <p:nvPr/>
        </p:nvCxnSpPr>
        <p:spPr>
          <a:xfrm flipH="1" rot="10800000">
            <a:off x="6079975" y="3765800"/>
            <a:ext cx="824700" cy="210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20"/>
          <p:cNvSpPr txBox="1"/>
          <p:nvPr/>
        </p:nvSpPr>
        <p:spPr>
          <a:xfrm>
            <a:off x="6904675" y="3200000"/>
            <a:ext cx="1892400" cy="1152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Next predicted 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54950"/>
            <a:ext cx="85206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How do we build a language model? </a:t>
            </a:r>
            <a:endParaRPr b="1" sz="2400">
              <a:solidFill>
                <a:srgbClr val="000000"/>
              </a:solidFill>
            </a:endParaRPr>
          </a:p>
        </p:txBody>
      </p:sp>
      <p:sp>
        <p:nvSpPr>
          <p:cNvPr id="117" name="Google Shape;117;p21"/>
          <p:cNvSpPr txBox="1"/>
          <p:nvPr/>
        </p:nvSpPr>
        <p:spPr>
          <a:xfrm>
            <a:off x="311700" y="777288"/>
            <a:ext cx="8450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Are we done? Is there a better way? Are all input sequences of the same length? Is language syntax transferable across different sentences? Do neighboring words share more correlation with one another?</a:t>
            </a:r>
            <a:endParaRPr/>
          </a:p>
          <a:p>
            <a:pPr indent="0" lvl="0" marL="0" rtl="0" algn="l">
              <a:spcBef>
                <a:spcPts val="0"/>
              </a:spcBef>
              <a:spcAft>
                <a:spcPts val="0"/>
              </a:spcAft>
              <a:buNone/>
            </a:pPr>
            <a:r>
              <a:t/>
            </a:r>
            <a:endParaRPr/>
          </a:p>
        </p:txBody>
      </p:sp>
      <p:sp>
        <p:nvSpPr>
          <p:cNvPr id="118" name="Google Shape;118;p21"/>
          <p:cNvSpPr txBox="1"/>
          <p:nvPr/>
        </p:nvSpPr>
        <p:spPr>
          <a:xfrm>
            <a:off x="784925" y="1882900"/>
            <a:ext cx="31953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matic SC"/>
                <a:ea typeface="Amatic SC"/>
                <a:cs typeface="Amatic SC"/>
                <a:sym typeface="Amatic SC"/>
              </a:rPr>
              <a:t>Imagine if we had a whole sequence of text...what would the consequences be if we did 2D convolution as was seen before in image processing methods? Would it still work? </a:t>
            </a:r>
            <a:endParaRPr sz="2200">
              <a:latin typeface="Amatic SC"/>
              <a:ea typeface="Amatic SC"/>
              <a:cs typeface="Amatic SC"/>
              <a:sym typeface="Amatic SC"/>
            </a:endParaRPr>
          </a:p>
        </p:txBody>
      </p:sp>
      <p:sp>
        <p:nvSpPr>
          <p:cNvPr id="119" name="Google Shape;119;p21"/>
          <p:cNvSpPr txBox="1"/>
          <p:nvPr/>
        </p:nvSpPr>
        <p:spPr>
          <a:xfrm>
            <a:off x="784925" y="1995050"/>
            <a:ext cx="995100" cy="58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1553975" y="1995050"/>
            <a:ext cx="933900" cy="58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653825" y="1399650"/>
            <a:ext cx="27954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2D convolutions: Will it work?</a:t>
            </a:r>
            <a:endParaRPr/>
          </a:p>
        </p:txBody>
      </p:sp>
      <p:sp>
        <p:nvSpPr>
          <p:cNvPr id="122" name="Google Shape;122;p21"/>
          <p:cNvSpPr txBox="1"/>
          <p:nvPr/>
        </p:nvSpPr>
        <p:spPr>
          <a:xfrm>
            <a:off x="5171550" y="1399650"/>
            <a:ext cx="3554100" cy="58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What if we tried 1D convolutions instead? </a:t>
            </a:r>
            <a:endParaRPr/>
          </a:p>
        </p:txBody>
      </p:sp>
      <p:sp>
        <p:nvSpPr>
          <p:cNvPr id="123" name="Google Shape;123;p21"/>
          <p:cNvSpPr txBox="1"/>
          <p:nvPr/>
        </p:nvSpPr>
        <p:spPr>
          <a:xfrm>
            <a:off x="4886700" y="2068250"/>
            <a:ext cx="4123800" cy="4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Amatic SC"/>
                <a:ea typeface="Amatic SC"/>
                <a:cs typeface="Amatic SC"/>
                <a:sym typeface="Amatic SC"/>
              </a:rPr>
              <a:t>The quick brown fox jumps over the wall.</a:t>
            </a:r>
            <a:endParaRPr sz="2100">
              <a:latin typeface="Amatic SC"/>
              <a:ea typeface="Amatic SC"/>
              <a:cs typeface="Amatic SC"/>
              <a:sym typeface="Amatic SC"/>
            </a:endParaRPr>
          </a:p>
          <a:p>
            <a:pPr indent="0" lvl="0" marL="0" rtl="0" algn="l">
              <a:spcBef>
                <a:spcPts val="0"/>
              </a:spcBef>
              <a:spcAft>
                <a:spcPts val="0"/>
              </a:spcAft>
              <a:buNone/>
            </a:pPr>
            <a:r>
              <a:t/>
            </a:r>
            <a:endParaRPr/>
          </a:p>
        </p:txBody>
      </p:sp>
      <p:sp>
        <p:nvSpPr>
          <p:cNvPr id="124" name="Google Shape;124;p21"/>
          <p:cNvSpPr txBox="1"/>
          <p:nvPr/>
        </p:nvSpPr>
        <p:spPr>
          <a:xfrm>
            <a:off x="5367750" y="2141450"/>
            <a:ext cx="336300" cy="33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5704050" y="2141450"/>
            <a:ext cx="434400" cy="33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6138450" y="2141450"/>
            <a:ext cx="518700" cy="335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xit" presetID="10" presetSubtype="0">
                                  <p:stCondLst>
                                    <p:cond delay="0"/>
                                  </p:stCondLst>
                                  <p:childTnLst>
                                    <p:animEffect filter="fade" transition="out">
                                      <p:cBhvr>
                                        <p:cTn dur="1000"/>
                                        <p:tgtEl>
                                          <p:spTgt spid="119"/>
                                        </p:tgtEl>
                                      </p:cBhvr>
                                    </p:animEffect>
                                    <p:set>
                                      <p:cBhvr>
                                        <p:cTn dur="1" fill="hold">
                                          <p:stCondLst>
                                            <p:cond delay="1000"/>
                                          </p:stCondLst>
                                        </p:cTn>
                                        <p:tgtEl>
                                          <p:spTgt spid="1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xit" presetID="10" presetSubtype="0">
                                  <p:stCondLst>
                                    <p:cond delay="0"/>
                                  </p:stCondLst>
                                  <p:childTnLst>
                                    <p:animEffect filter="fade" transition="out">
                                      <p:cBhvr>
                                        <p:cTn dur="1000"/>
                                        <p:tgtEl>
                                          <p:spTgt spid="124"/>
                                        </p:tgtEl>
                                      </p:cBhvr>
                                    </p:animEffect>
                                    <p:set>
                                      <p:cBhvr>
                                        <p:cTn dur="1" fill="hold">
                                          <p:stCondLst>
                                            <p:cond delay="100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