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njamin Chew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3FA478-AB8A-4716-BED0-80AB448B668B}">
  <a:tblStyle styleId="{0B3FA478-AB8A-4716-BED0-80AB448B66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9" autoAdjust="0"/>
  </p:normalViewPr>
  <p:slideViewPr>
    <p:cSldViewPr snapToGrid="0">
      <p:cViewPr varScale="1">
        <p:scale>
          <a:sx n="77" d="100"/>
          <a:sy n="77" d="100"/>
        </p:scale>
        <p:origin x="9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1-17T02:16:24.361" idx="1">
    <p:pos x="6000" y="0"/>
    <p:text>Still need to resolve teaching TF API/usage.</p:text>
  </p:cm>
  <p:cm authorId="0" dt="2020-01-17T02:19:34.845" idx="2">
    <p:pos x="6000" y="100"/>
    <p:text>Write an additional helper function that takes in an image to test the model.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tiago.tmleite/neural-networks-multilayer-perceptron-and-the-backpropagation-algorithm-a5cd5b904fd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edium.com/@jayeshbahire/perceptron-and-backpropagation-970d752f4e44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api_docs/pyth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athmind.com/wiki/generative-adversarial-network-gan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nashory/gans-awesome-applications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c1184102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c1184102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c1184102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c1184102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c1184102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c1184102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c1184102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c1184102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hlinkClick r:id="rId3"/>
              </a:rPr>
              <a:t>https://youtu.be/aircAruvnKk</a:t>
            </a:r>
            <a:endParaRPr lang="en-SG" dirty="0">
              <a:hlinkClick r:id="rId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dirty="0">
              <a:hlinkClick r:id="rId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hlinkClick r:id="rId4"/>
              </a:rPr>
              <a:t>https://medium.com/@jayeshbahire/perceptron-and-backpropagation-970d752f4e44</a:t>
            </a:r>
            <a:endParaRPr lang="en-SG" dirty="0">
              <a:hlinkClick r:id="rId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dirty="0">
              <a:hlinkClick r:id="rId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hlinkClick r:id="rId3"/>
              </a:rPr>
              <a:t>https://medium.com/@tiago.tmleite/neural-networks-multilayer-perceptron-and-the-backpropagation-algorithm-a5cd5b904fde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c1184102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c1184102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c0a54639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c0a54639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hlinkClick r:id="rId3"/>
              </a:rPr>
              <a:t>https://www.tensorflow.org/api_docs/python/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c89c6208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c89c6208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c219f832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c219f832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c219f832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c219f8329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c11841027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c11841027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c0a5463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c0a5463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cc3366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cc3366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>
              <a:buNone/>
            </a:pPr>
            <a:r>
              <a:rPr lang="en-SG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/>
              </a:rPr>
              <a:t>https://pathmind.com/wiki/generative-adversarial-network-gan</a:t>
            </a:r>
            <a:endParaRPr lang="en-SG" sz="1100" b="0" i="0" u="sng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marL="158750" indent="0" rtl="0">
              <a:buNone/>
            </a:pPr>
            <a:endParaRPr lang="en-SG" sz="1100" b="0" i="0" u="sng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marL="158750" indent="0" rtl="0">
              <a:buNone/>
            </a:pPr>
            <a:r>
              <a:rPr lang="en-SG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4"/>
              </a:rPr>
              <a:t>https://github.com/nashory/gans-awesome-applications</a:t>
            </a:r>
            <a:br>
              <a:rPr lang="en-SG" dirty="0"/>
            </a:b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c219f832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c219f832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c0a54639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c0a54639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c118410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c118410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c0a54639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c0a54639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da4a389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da4a389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da4a3892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da4a3892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c0a5463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c0a5463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p5U4NgVGAwg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0201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Deep Learning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75" y="391925"/>
            <a:ext cx="2333100" cy="204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730850" y="2571750"/>
            <a:ext cx="180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OR</a:t>
            </a:r>
            <a:endParaRPr b="1"/>
          </a:p>
        </p:txBody>
      </p:sp>
      <p:cxnSp>
        <p:nvCxnSpPr>
          <p:cNvPr id="129" name="Google Shape;129;p22"/>
          <p:cNvCxnSpPr/>
          <p:nvPr/>
        </p:nvCxnSpPr>
        <p:spPr>
          <a:xfrm>
            <a:off x="314400" y="1106801"/>
            <a:ext cx="1729800" cy="1621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8763" y="479775"/>
            <a:ext cx="2402825" cy="1866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2"/>
          <p:cNvCxnSpPr/>
          <p:nvPr/>
        </p:nvCxnSpPr>
        <p:spPr>
          <a:xfrm>
            <a:off x="6208750" y="499875"/>
            <a:ext cx="2020800" cy="1934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2"/>
          <p:cNvSpPr txBox="1"/>
          <p:nvPr/>
        </p:nvSpPr>
        <p:spPr>
          <a:xfrm>
            <a:off x="6629413" y="2571750"/>
            <a:ext cx="15615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AND</a:t>
            </a:r>
            <a:endParaRPr b="1"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1887" y="2219675"/>
            <a:ext cx="2402825" cy="22938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/>
        </p:nvSpPr>
        <p:spPr>
          <a:xfrm>
            <a:off x="3863738" y="4653650"/>
            <a:ext cx="1439100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XNOR</a:t>
            </a:r>
            <a:endParaRPr b="1"/>
          </a:p>
        </p:txBody>
      </p:sp>
      <p:sp>
        <p:nvSpPr>
          <p:cNvPr id="135" name="Google Shape;135;p22"/>
          <p:cNvSpPr txBox="1"/>
          <p:nvPr/>
        </p:nvSpPr>
        <p:spPr>
          <a:xfrm>
            <a:off x="3806650" y="3398375"/>
            <a:ext cx="1377600" cy="7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???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try to construct a XNOR gate using a MLP!</a:t>
            </a:r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use the sigmoid function, where: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Taking 𝜃</a:t>
            </a:r>
            <a:r>
              <a:rPr lang="en"/>
              <a:t>1 = [ -30, 20, 20], i.e. h(x) = g(-30+20</a:t>
            </a:r>
            <a:r>
              <a:rPr lang="en" sz="1100">
                <a:solidFill>
                  <a:schemeClr val="dk1"/>
                </a:solidFill>
              </a:rPr>
              <a:t>X</a:t>
            </a:r>
            <a:r>
              <a:rPr lang="en" sz="1100" baseline="-25000">
                <a:solidFill>
                  <a:schemeClr val="dk1"/>
                </a:solidFill>
              </a:rPr>
              <a:t>1 </a:t>
            </a:r>
            <a:r>
              <a:rPr lang="en"/>
              <a:t>+20</a:t>
            </a:r>
            <a:r>
              <a:rPr lang="en" sz="1100">
                <a:solidFill>
                  <a:schemeClr val="dk1"/>
                </a:solidFill>
              </a:rPr>
              <a:t>X</a:t>
            </a:r>
            <a:r>
              <a:rPr lang="en" sz="1100" baseline="-25000">
                <a:solidFill>
                  <a:schemeClr val="dk1"/>
                </a:solidFill>
              </a:rPr>
              <a:t>2 </a:t>
            </a:r>
            <a:r>
              <a:rPr lang="en"/>
              <a:t>),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96400"/>
            <a:ext cx="1864339" cy="572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3" name="Google Shape;143;p23"/>
          <p:cNvGraphicFramePr/>
          <p:nvPr/>
        </p:nvGraphicFramePr>
        <p:xfrm>
          <a:off x="539200" y="2747775"/>
          <a:ext cx="2703700" cy="1584840"/>
        </p:xfrm>
        <a:graphic>
          <a:graphicData uri="http://schemas.openxmlformats.org/drawingml/2006/table">
            <a:tbl>
              <a:tblPr>
                <a:noFill/>
                <a:tableStyleId>{0B3FA478-AB8A-4716-BED0-80AB448B668B}</a:tableStyleId>
              </a:tblPr>
              <a:tblGrid>
                <a:gridCol w="61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3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44" name="Google Shape;144;p23"/>
          <p:cNvCxnSpPr/>
          <p:nvPr/>
        </p:nvCxnSpPr>
        <p:spPr>
          <a:xfrm>
            <a:off x="3551475" y="3352450"/>
            <a:ext cx="133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5" name="Google Shape;145;p23"/>
          <p:cNvSpPr txBox="1"/>
          <p:nvPr/>
        </p:nvSpPr>
        <p:spPr>
          <a:xfrm>
            <a:off x="5265975" y="3015675"/>
            <a:ext cx="2418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𝜃</a:t>
            </a:r>
            <a:r>
              <a:rPr lang="en" sz="1800">
                <a:solidFill>
                  <a:schemeClr val="dk2"/>
                </a:solidFill>
              </a:rPr>
              <a:t>1 can be used to represent a AND gate!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body" idx="1"/>
          </p:nvPr>
        </p:nvSpPr>
        <p:spPr>
          <a:xfrm>
            <a:off x="311700" y="6779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Likewise…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𝜃</a:t>
            </a:r>
            <a:r>
              <a:rPr lang="en"/>
              <a:t>2 = [-10, 20, 20] can represent a OR gate.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𝜃</a:t>
            </a:r>
            <a:r>
              <a:rPr lang="en"/>
              <a:t>3 = [10, -20, -20] can represent a NOR gate.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51" name="Google Shape;151;p24"/>
          <p:cNvGraphicFramePr/>
          <p:nvPr/>
        </p:nvGraphicFramePr>
        <p:xfrm>
          <a:off x="615700" y="2437350"/>
          <a:ext cx="7774750" cy="1981050"/>
        </p:xfrm>
        <a:graphic>
          <a:graphicData uri="http://schemas.openxmlformats.org/drawingml/2006/table">
            <a:tbl>
              <a:tblPr>
                <a:noFill/>
                <a:tableStyleId>{0B3FA478-AB8A-4716-BED0-80AB448B668B}</a:tableStyleId>
              </a:tblPr>
              <a:tblGrid>
                <a:gridCol w="155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9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A1(X1 AND X2)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A2(X1 NOR X2)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 (A1 OR A2)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/>
          <p:nvPr/>
        </p:nvSpPr>
        <p:spPr>
          <a:xfrm>
            <a:off x="796025" y="566400"/>
            <a:ext cx="1071600" cy="97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+1</a:t>
            </a:r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796025" y="1951088"/>
            <a:ext cx="1071600" cy="97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</a:t>
            </a:r>
            <a:endParaRPr/>
          </a:p>
        </p:txBody>
      </p:sp>
      <p:sp>
        <p:nvSpPr>
          <p:cNvPr id="158" name="Google Shape;158;p25"/>
          <p:cNvSpPr/>
          <p:nvPr/>
        </p:nvSpPr>
        <p:spPr>
          <a:xfrm>
            <a:off x="796025" y="3335775"/>
            <a:ext cx="1071600" cy="97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X2</a:t>
            </a:r>
            <a:endParaRPr/>
          </a:p>
        </p:txBody>
      </p:sp>
      <p:sp>
        <p:nvSpPr>
          <p:cNvPr id="159" name="Google Shape;159;p25"/>
          <p:cNvSpPr/>
          <p:nvPr/>
        </p:nvSpPr>
        <p:spPr>
          <a:xfrm>
            <a:off x="3500400" y="566400"/>
            <a:ext cx="1071600" cy="97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+1</a:t>
            </a:r>
            <a:endParaRPr/>
          </a:p>
        </p:txBody>
      </p:sp>
      <p:sp>
        <p:nvSpPr>
          <p:cNvPr id="160" name="Google Shape;160;p25"/>
          <p:cNvSpPr/>
          <p:nvPr/>
        </p:nvSpPr>
        <p:spPr>
          <a:xfrm>
            <a:off x="3500400" y="1951100"/>
            <a:ext cx="1071600" cy="97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A1</a:t>
            </a:r>
            <a:endParaRPr/>
          </a:p>
        </p:txBody>
      </p:sp>
      <p:sp>
        <p:nvSpPr>
          <p:cNvPr id="161" name="Google Shape;161;p25"/>
          <p:cNvSpPr/>
          <p:nvPr/>
        </p:nvSpPr>
        <p:spPr>
          <a:xfrm>
            <a:off x="3500400" y="3335800"/>
            <a:ext cx="1071600" cy="97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A2</a:t>
            </a:r>
            <a:endParaRPr/>
          </a:p>
        </p:txBody>
      </p:sp>
      <p:sp>
        <p:nvSpPr>
          <p:cNvPr id="162" name="Google Shape;162;p25"/>
          <p:cNvSpPr/>
          <p:nvPr/>
        </p:nvSpPr>
        <p:spPr>
          <a:xfrm>
            <a:off x="6204775" y="1951100"/>
            <a:ext cx="1071600" cy="97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cxnSp>
        <p:nvCxnSpPr>
          <p:cNvPr id="163" name="Google Shape;163;p25"/>
          <p:cNvCxnSpPr>
            <a:stCxn id="158" idx="6"/>
            <a:endCxn id="160" idx="2"/>
          </p:cNvCxnSpPr>
          <p:nvPr/>
        </p:nvCxnSpPr>
        <p:spPr>
          <a:xfrm rot="10800000" flipH="1">
            <a:off x="1867625" y="2440875"/>
            <a:ext cx="1632900" cy="13848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" name="Google Shape;164;p25"/>
          <p:cNvCxnSpPr/>
          <p:nvPr/>
        </p:nvCxnSpPr>
        <p:spPr>
          <a:xfrm>
            <a:off x="1867625" y="1070825"/>
            <a:ext cx="1632900" cy="13848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" name="Google Shape;165;p25"/>
          <p:cNvCxnSpPr>
            <a:stCxn id="157" idx="6"/>
            <a:endCxn id="160" idx="2"/>
          </p:cNvCxnSpPr>
          <p:nvPr/>
        </p:nvCxnSpPr>
        <p:spPr>
          <a:xfrm>
            <a:off x="1867625" y="2440988"/>
            <a:ext cx="1632900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6" name="Google Shape;166;p25"/>
          <p:cNvSpPr txBox="1"/>
          <p:nvPr/>
        </p:nvSpPr>
        <p:spPr>
          <a:xfrm rot="2413852">
            <a:off x="2209437" y="1203421"/>
            <a:ext cx="734824" cy="36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-30</a:t>
            </a:r>
            <a:endParaRPr/>
          </a:p>
        </p:txBody>
      </p:sp>
      <p:sp>
        <p:nvSpPr>
          <p:cNvPr id="167" name="Google Shape;167;p25"/>
          <p:cNvSpPr txBox="1"/>
          <p:nvPr/>
        </p:nvSpPr>
        <p:spPr>
          <a:xfrm rot="-2469932">
            <a:off x="1830481" y="3069853"/>
            <a:ext cx="872331" cy="42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68" name="Google Shape;168;p25"/>
          <p:cNvSpPr txBox="1"/>
          <p:nvPr/>
        </p:nvSpPr>
        <p:spPr>
          <a:xfrm>
            <a:off x="1867500" y="2122200"/>
            <a:ext cx="7983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cxnSp>
        <p:nvCxnSpPr>
          <p:cNvPr id="169" name="Google Shape;169;p25"/>
          <p:cNvCxnSpPr>
            <a:endCxn id="161" idx="2"/>
          </p:cNvCxnSpPr>
          <p:nvPr/>
        </p:nvCxnSpPr>
        <p:spPr>
          <a:xfrm>
            <a:off x="1867500" y="1056400"/>
            <a:ext cx="1632900" cy="27693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0" name="Google Shape;170;p25"/>
          <p:cNvCxnSpPr>
            <a:stCxn id="157" idx="6"/>
            <a:endCxn id="161" idx="2"/>
          </p:cNvCxnSpPr>
          <p:nvPr/>
        </p:nvCxnSpPr>
        <p:spPr>
          <a:xfrm>
            <a:off x="1867625" y="2440988"/>
            <a:ext cx="1632900" cy="13848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" name="Google Shape;171;p25"/>
          <p:cNvCxnSpPr>
            <a:endCxn id="161" idx="2"/>
          </p:cNvCxnSpPr>
          <p:nvPr/>
        </p:nvCxnSpPr>
        <p:spPr>
          <a:xfrm>
            <a:off x="1867500" y="3825700"/>
            <a:ext cx="1632900" cy="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2" name="Google Shape;172;p25"/>
          <p:cNvSpPr txBox="1"/>
          <p:nvPr/>
        </p:nvSpPr>
        <p:spPr>
          <a:xfrm rot="3674043">
            <a:off x="2735373" y="2418620"/>
            <a:ext cx="520538" cy="30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73" name="Google Shape;173;p25"/>
          <p:cNvSpPr txBox="1"/>
          <p:nvPr/>
        </p:nvSpPr>
        <p:spPr>
          <a:xfrm>
            <a:off x="2424513" y="3490250"/>
            <a:ext cx="5190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-20</a:t>
            </a:r>
            <a:endParaRPr/>
          </a:p>
        </p:txBody>
      </p:sp>
      <p:sp>
        <p:nvSpPr>
          <p:cNvPr id="174" name="Google Shape;174;p25"/>
          <p:cNvSpPr txBox="1"/>
          <p:nvPr/>
        </p:nvSpPr>
        <p:spPr>
          <a:xfrm rot="2700000">
            <a:off x="2317404" y="2615719"/>
            <a:ext cx="518875" cy="35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-20</a:t>
            </a:r>
            <a:endParaRPr/>
          </a:p>
        </p:txBody>
      </p:sp>
      <p:cxnSp>
        <p:nvCxnSpPr>
          <p:cNvPr id="175" name="Google Shape;175;p25"/>
          <p:cNvCxnSpPr>
            <a:stCxn id="161" idx="6"/>
            <a:endCxn id="162" idx="2"/>
          </p:cNvCxnSpPr>
          <p:nvPr/>
        </p:nvCxnSpPr>
        <p:spPr>
          <a:xfrm rot="10800000" flipH="1">
            <a:off x="4572000" y="2440900"/>
            <a:ext cx="1632900" cy="1384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" name="Google Shape;176;p25"/>
          <p:cNvCxnSpPr>
            <a:stCxn id="159" idx="6"/>
            <a:endCxn id="162" idx="2"/>
          </p:cNvCxnSpPr>
          <p:nvPr/>
        </p:nvCxnSpPr>
        <p:spPr>
          <a:xfrm>
            <a:off x="4572000" y="1056300"/>
            <a:ext cx="1632900" cy="1384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7" name="Google Shape;177;p25"/>
          <p:cNvCxnSpPr>
            <a:stCxn id="160" idx="6"/>
            <a:endCxn id="162" idx="2"/>
          </p:cNvCxnSpPr>
          <p:nvPr/>
        </p:nvCxnSpPr>
        <p:spPr>
          <a:xfrm>
            <a:off x="4572000" y="2441000"/>
            <a:ext cx="16329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8" name="Google Shape;178;p25"/>
          <p:cNvSpPr txBox="1"/>
          <p:nvPr/>
        </p:nvSpPr>
        <p:spPr>
          <a:xfrm rot="2513056">
            <a:off x="5160219" y="1369993"/>
            <a:ext cx="620555" cy="42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-10</a:t>
            </a: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4929200" y="2112500"/>
            <a:ext cx="6582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80" name="Google Shape;180;p25"/>
          <p:cNvSpPr txBox="1"/>
          <p:nvPr/>
        </p:nvSpPr>
        <p:spPr>
          <a:xfrm rot="-2333778">
            <a:off x="4867195" y="2930889"/>
            <a:ext cx="658372" cy="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1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540650" y="322925"/>
            <a:ext cx="445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Tensorflow</a:t>
            </a:r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body" idx="1"/>
          </p:nvPr>
        </p:nvSpPr>
        <p:spPr>
          <a:xfrm>
            <a:off x="218100" y="1144700"/>
            <a:ext cx="7020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Open source framework for developing machine learning models and algorithms, most notably neural networks.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do we picture tensorflow? Basis of tensorflow is a dataflow graph.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Graphs consist of 2 main parts: nodes and edges. Nodes represent mathematical operations, while edges represent multidimensional arrays/tensors. </a:t>
            </a:r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3550" y="0"/>
            <a:ext cx="2010450" cy="170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938" y="309875"/>
            <a:ext cx="8046126" cy="452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7"/>
          <p:cNvSpPr txBox="1"/>
          <p:nvPr/>
        </p:nvSpPr>
        <p:spPr>
          <a:xfrm>
            <a:off x="4822025" y="1500175"/>
            <a:ext cx="12552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(Keras)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94" name="Google Shape;194;p27"/>
          <p:cNvSpPr/>
          <p:nvPr/>
        </p:nvSpPr>
        <p:spPr>
          <a:xfrm>
            <a:off x="3735150" y="2571750"/>
            <a:ext cx="3000300" cy="4899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7"/>
          <p:cNvSpPr/>
          <p:nvPr/>
        </p:nvSpPr>
        <p:spPr>
          <a:xfrm>
            <a:off x="3735150" y="1438300"/>
            <a:ext cx="3000300" cy="4899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7"/>
          <p:cNvSpPr/>
          <p:nvPr/>
        </p:nvSpPr>
        <p:spPr>
          <a:xfrm>
            <a:off x="3735150" y="2005013"/>
            <a:ext cx="3000300" cy="4899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>
            <a:spLocks noGrp="1"/>
          </p:cNvSpPr>
          <p:nvPr>
            <p:ph type="title"/>
          </p:nvPr>
        </p:nvSpPr>
        <p:spPr>
          <a:xfrm>
            <a:off x="311700" y="2159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73" y="636725"/>
            <a:ext cx="3267077" cy="226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6237" y="773975"/>
            <a:ext cx="3174550" cy="22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400" y="2904975"/>
            <a:ext cx="2992949" cy="203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3975" y="2977975"/>
            <a:ext cx="3046824" cy="1889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/>
          <p:nvPr/>
        </p:nvSpPr>
        <p:spPr>
          <a:xfrm>
            <a:off x="2084400" y="168425"/>
            <a:ext cx="49752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Cost curves: Good fit or not? </a:t>
            </a:r>
            <a:endParaRPr sz="20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48" y="705700"/>
            <a:ext cx="2968376" cy="233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8550" y="701332"/>
            <a:ext cx="3097726" cy="2343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3149" y="3040599"/>
            <a:ext cx="3097725" cy="210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0"/>
          <p:cNvSpPr txBox="1"/>
          <p:nvPr/>
        </p:nvSpPr>
        <p:spPr>
          <a:xfrm>
            <a:off x="2084400" y="153075"/>
            <a:ext cx="49752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Cost curves: Good fit or not? </a:t>
            </a:r>
            <a:endParaRPr sz="20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29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will (hopefully) learn: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414375"/>
            <a:ext cx="852060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Understand what drives AI innovations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Application (pythonic libraries: Tensorflow, scikitlearn, etc.)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ML Intuition (math, general principles of ML)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2" descr="A deep learning model developed by NVIDIA Research turns rough doodles into highly realistic scenes using generative adversarial networks (GANs). Dubbed GauGAN, the tool is like a smart paintbrush, converting segmentation maps into lifelike images. Read more at https://nvda.ws/2O6MHN2&#10;&#10;#NVResearch #GTC19" title="GauGAN: Changing Sketches into Photorealistic Masterpiece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1987" y="1039300"/>
            <a:ext cx="5220025" cy="391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2"/>
          <p:cNvSpPr txBox="1"/>
          <p:nvPr/>
        </p:nvSpPr>
        <p:spPr>
          <a:xfrm>
            <a:off x="811325" y="153075"/>
            <a:ext cx="7210200" cy="7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/>
              <a:t>GANs - How do they work?</a:t>
            </a:r>
            <a:endParaRPr sz="32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87501" cy="48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machine learning </a:t>
            </a:r>
            <a:endParaRPr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13" y="1139525"/>
            <a:ext cx="874157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875" y="152400"/>
            <a:ext cx="83282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94350" y="383775"/>
            <a:ext cx="895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Recap and Reinforce: </a:t>
            </a:r>
            <a:r>
              <a:rPr lang="en" sz="2400">
                <a:solidFill>
                  <a:srgbClr val="000000"/>
                </a:solidFill>
              </a:rPr>
              <a:t>Linear regression and Logistic regression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1859950" y="1178725"/>
            <a:ext cx="1775700" cy="780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Input: X</a:t>
            </a:r>
            <a:endParaRPr b="1"/>
          </a:p>
        </p:txBody>
      </p:sp>
      <p:sp>
        <p:nvSpPr>
          <p:cNvPr id="83" name="Google Shape;83;p18"/>
          <p:cNvSpPr txBox="1"/>
          <p:nvPr/>
        </p:nvSpPr>
        <p:spPr>
          <a:xfrm>
            <a:off x="5249975" y="1178725"/>
            <a:ext cx="1775700" cy="780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Labels: Y</a:t>
            </a:r>
            <a:endParaRPr b="1"/>
          </a:p>
        </p:txBody>
      </p:sp>
      <p:cxnSp>
        <p:nvCxnSpPr>
          <p:cNvPr id="84" name="Google Shape;84;p18"/>
          <p:cNvCxnSpPr/>
          <p:nvPr/>
        </p:nvCxnSpPr>
        <p:spPr>
          <a:xfrm flipH="1">
            <a:off x="2433850" y="2226500"/>
            <a:ext cx="1010400" cy="134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Google Shape;85;p18"/>
          <p:cNvCxnSpPr/>
          <p:nvPr/>
        </p:nvCxnSpPr>
        <p:spPr>
          <a:xfrm flipH="1">
            <a:off x="4556700" y="2280800"/>
            <a:ext cx="30600" cy="133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8"/>
          <p:cNvCxnSpPr/>
          <p:nvPr/>
        </p:nvCxnSpPr>
        <p:spPr>
          <a:xfrm>
            <a:off x="5510900" y="2296250"/>
            <a:ext cx="887700" cy="130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Google Shape;87;p18"/>
          <p:cNvSpPr txBox="1"/>
          <p:nvPr/>
        </p:nvSpPr>
        <p:spPr>
          <a:xfrm>
            <a:off x="1677600" y="3840975"/>
            <a:ext cx="1486200" cy="780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Training set</a:t>
            </a:r>
            <a:endParaRPr b="1"/>
          </a:p>
        </p:txBody>
      </p:sp>
      <p:sp>
        <p:nvSpPr>
          <p:cNvPr id="88" name="Google Shape;88;p18"/>
          <p:cNvSpPr txBox="1"/>
          <p:nvPr/>
        </p:nvSpPr>
        <p:spPr>
          <a:xfrm>
            <a:off x="3944400" y="3840975"/>
            <a:ext cx="1255200" cy="780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Validation set</a:t>
            </a:r>
            <a:endParaRPr b="1"/>
          </a:p>
        </p:txBody>
      </p:sp>
      <p:sp>
        <p:nvSpPr>
          <p:cNvPr id="89" name="Google Shape;89;p18"/>
          <p:cNvSpPr txBox="1"/>
          <p:nvPr/>
        </p:nvSpPr>
        <p:spPr>
          <a:xfrm>
            <a:off x="5980200" y="3840975"/>
            <a:ext cx="1163700" cy="780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Test set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45250" y="372850"/>
            <a:ext cx="1486200" cy="780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Training set(X)</a:t>
            </a:r>
            <a:endParaRPr b="1"/>
          </a:p>
        </p:txBody>
      </p:sp>
      <p:sp>
        <p:nvSpPr>
          <p:cNvPr id="95" name="Google Shape;95;p19"/>
          <p:cNvSpPr txBox="1"/>
          <p:nvPr/>
        </p:nvSpPr>
        <p:spPr>
          <a:xfrm>
            <a:off x="2486550" y="372850"/>
            <a:ext cx="2000400" cy="780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Model(</a:t>
            </a:r>
            <a:r>
              <a:rPr lang="en" b="1">
                <a:solidFill>
                  <a:schemeClr val="dk1"/>
                </a:solidFill>
              </a:rPr>
              <a:t>𝜃)</a:t>
            </a:r>
            <a:endParaRPr b="1"/>
          </a:p>
        </p:txBody>
      </p:sp>
      <p:cxnSp>
        <p:nvCxnSpPr>
          <p:cNvPr id="96" name="Google Shape;96;p19"/>
          <p:cNvCxnSpPr/>
          <p:nvPr/>
        </p:nvCxnSpPr>
        <p:spPr>
          <a:xfrm rot="10800000" flipH="1">
            <a:off x="4648000" y="759250"/>
            <a:ext cx="633000" cy="7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" name="Google Shape;97;p19"/>
          <p:cNvSpPr txBox="1"/>
          <p:nvPr/>
        </p:nvSpPr>
        <p:spPr>
          <a:xfrm>
            <a:off x="5404213" y="438250"/>
            <a:ext cx="1486200" cy="649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Hypothesis(H)</a:t>
            </a:r>
            <a:endParaRPr b="1"/>
          </a:p>
        </p:txBody>
      </p:sp>
      <p:sp>
        <p:nvSpPr>
          <p:cNvPr id="98" name="Google Shape;98;p19"/>
          <p:cNvSpPr txBox="1"/>
          <p:nvPr/>
        </p:nvSpPr>
        <p:spPr>
          <a:xfrm>
            <a:off x="162075" y="2361838"/>
            <a:ext cx="75915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 - Predictions that machine learning model outputs when given some input. </a:t>
            </a:r>
            <a:endParaRPr sz="1600"/>
          </a:p>
        </p:txBody>
      </p:sp>
      <p:sp>
        <p:nvSpPr>
          <p:cNvPr id="99" name="Google Shape;99;p19"/>
          <p:cNvSpPr txBox="1"/>
          <p:nvPr/>
        </p:nvSpPr>
        <p:spPr>
          <a:xfrm>
            <a:off x="162075" y="2769625"/>
            <a:ext cx="74751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 - Calculates the difference between the predictions and the actual answers (labels). Basically indicates how ‘wrong’ the model is. </a:t>
            </a:r>
            <a:endParaRPr sz="1600"/>
          </a:p>
        </p:txBody>
      </p:sp>
      <p:sp>
        <p:nvSpPr>
          <p:cNvPr id="100" name="Google Shape;100;p19"/>
          <p:cNvSpPr txBox="1"/>
          <p:nvPr/>
        </p:nvSpPr>
        <p:spPr>
          <a:xfrm>
            <a:off x="7750925" y="438250"/>
            <a:ext cx="1389000" cy="649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Cost Function(J)</a:t>
            </a:r>
            <a:endParaRPr b="1"/>
          </a:p>
        </p:txBody>
      </p:sp>
      <p:cxnSp>
        <p:nvCxnSpPr>
          <p:cNvPr id="101" name="Google Shape;101;p19"/>
          <p:cNvCxnSpPr>
            <a:stCxn id="102" idx="1"/>
          </p:cNvCxnSpPr>
          <p:nvPr/>
        </p:nvCxnSpPr>
        <p:spPr>
          <a:xfrm rot="10800000">
            <a:off x="4563525" y="1220875"/>
            <a:ext cx="1694100" cy="65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Google Shape;102;p19"/>
          <p:cNvSpPr txBox="1"/>
          <p:nvPr/>
        </p:nvSpPr>
        <p:spPr>
          <a:xfrm>
            <a:off x="6257625" y="1683175"/>
            <a:ext cx="1389000" cy="381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Optimizer(O)</a:t>
            </a:r>
            <a:endParaRPr b="1"/>
          </a:p>
        </p:txBody>
      </p:sp>
      <p:sp>
        <p:nvSpPr>
          <p:cNvPr id="103" name="Google Shape;103;p19"/>
          <p:cNvSpPr txBox="1"/>
          <p:nvPr/>
        </p:nvSpPr>
        <p:spPr>
          <a:xfrm>
            <a:off x="152625" y="3452400"/>
            <a:ext cx="7494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 - Updates theta by making the model internalize the cost. </a:t>
            </a:r>
            <a:endParaRPr sz="1600"/>
          </a:p>
        </p:txBody>
      </p:sp>
      <p:cxnSp>
        <p:nvCxnSpPr>
          <p:cNvPr id="104" name="Google Shape;104;p19"/>
          <p:cNvCxnSpPr/>
          <p:nvPr/>
        </p:nvCxnSpPr>
        <p:spPr>
          <a:xfrm rot="10800000" flipH="1">
            <a:off x="1692500" y="759250"/>
            <a:ext cx="633000" cy="7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105;p19"/>
          <p:cNvCxnSpPr/>
          <p:nvPr/>
        </p:nvCxnSpPr>
        <p:spPr>
          <a:xfrm rot="10800000" flipH="1">
            <a:off x="7004175" y="759250"/>
            <a:ext cx="633000" cy="7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6;p19"/>
          <p:cNvCxnSpPr/>
          <p:nvPr/>
        </p:nvCxnSpPr>
        <p:spPr>
          <a:xfrm flipH="1">
            <a:off x="7750900" y="1227675"/>
            <a:ext cx="414600" cy="355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" name="Google Shape;107;p19"/>
          <p:cNvSpPr txBox="1"/>
          <p:nvPr/>
        </p:nvSpPr>
        <p:spPr>
          <a:xfrm>
            <a:off x="328950" y="3834000"/>
            <a:ext cx="8486100" cy="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Goal of learning: To learn theta well enough so as to...minimize the cost function???</a:t>
            </a:r>
            <a:endParaRPr sz="1700" b="1"/>
          </a:p>
        </p:txBody>
      </p:sp>
      <p:sp>
        <p:nvSpPr>
          <p:cNvPr id="108" name="Google Shape;108;p19"/>
          <p:cNvSpPr txBox="1"/>
          <p:nvPr/>
        </p:nvSpPr>
        <p:spPr>
          <a:xfrm>
            <a:off x="382350" y="4475650"/>
            <a:ext cx="83793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</a:rPr>
              <a:t>WRONG!!! The goal of learning is to learn theta well enough so that future predictions made on test cases can be as accurate as possible. </a:t>
            </a:r>
            <a:endParaRPr sz="16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/>
        </p:nvSpPr>
        <p:spPr>
          <a:xfrm>
            <a:off x="519750" y="518925"/>
            <a:ext cx="8104500" cy="7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So we still need to test the model...but why do we need 2 separate sets for that? (Validation versus test set)</a:t>
            </a:r>
            <a:endParaRPr sz="1600" b="1"/>
          </a:p>
        </p:txBody>
      </p:sp>
      <p:sp>
        <p:nvSpPr>
          <p:cNvPr id="114" name="Google Shape;114;p20"/>
          <p:cNvSpPr txBox="1"/>
          <p:nvPr/>
        </p:nvSpPr>
        <p:spPr>
          <a:xfrm>
            <a:off x="626550" y="1701750"/>
            <a:ext cx="7340400" cy="20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Remember...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Learning rate - alpha 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Regularization term - lambda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Number of training cycles/epochs, batch size and many more…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Validation sets help us to find the best hyperparameters for the model (hyperparameter tuning)</a:t>
            </a:r>
            <a:endParaRPr sz="1600" b="1"/>
          </a:p>
        </p:txBody>
      </p:sp>
      <p:sp>
        <p:nvSpPr>
          <p:cNvPr id="115" name="Google Shape;115;p20"/>
          <p:cNvSpPr txBox="1"/>
          <p:nvPr/>
        </p:nvSpPr>
        <p:spPr>
          <a:xfrm>
            <a:off x="595250" y="3830925"/>
            <a:ext cx="80289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After all that...the test set is then run through the “trained and validated” model, to give the accuracy score of the model. </a:t>
            </a:r>
            <a:endParaRPr sz="1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21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MLP (Multilayer Perceptron)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3883375"/>
            <a:ext cx="8520600" cy="8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Allows for the model to map more complex functions that single layer ML models cannot map. </a:t>
            </a:r>
            <a:endParaRPr b="1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125" y="1017725"/>
            <a:ext cx="485775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617</Words>
  <Application>Microsoft Office PowerPoint</Application>
  <PresentationFormat>On-screen Show (16:9)</PresentationFormat>
  <Paragraphs>116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Arial</vt:lpstr>
      <vt:lpstr>Simple Light</vt:lpstr>
      <vt:lpstr>Introduction to Deep Learning </vt:lpstr>
      <vt:lpstr>What you will (hopefully) learn:</vt:lpstr>
      <vt:lpstr>PowerPoint Presentation</vt:lpstr>
      <vt:lpstr>Types of machine learning </vt:lpstr>
      <vt:lpstr>PowerPoint Presentation</vt:lpstr>
      <vt:lpstr>Recap and Reinforce: Linear regression and Logistic regression</vt:lpstr>
      <vt:lpstr>PowerPoint Presentation</vt:lpstr>
      <vt:lpstr>PowerPoint Presentation</vt:lpstr>
      <vt:lpstr>Today: MLP (Multilayer Perceptron)</vt:lpstr>
      <vt:lpstr>PowerPoint Presentation</vt:lpstr>
      <vt:lpstr>Let’s try to construct a XNOR gate using a MLP!</vt:lpstr>
      <vt:lpstr>PowerPoint Presentation</vt:lpstr>
      <vt:lpstr>PowerPoint Presentation</vt:lpstr>
      <vt:lpstr>Introduction to Tensorflow</vt:lpstr>
      <vt:lpstr>PowerPoint Presentation</vt:lpstr>
      <vt:lpstr>PRACTICE!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Deep Learning </dc:title>
  <cp:lastModifiedBy>Benjamin Chew</cp:lastModifiedBy>
  <cp:revision>3</cp:revision>
  <dcterms:modified xsi:type="dcterms:W3CDTF">2020-01-23T06:07:05Z</dcterms:modified>
</cp:coreProperties>
</file>