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326" r:id="rId2"/>
    <p:sldId id="367" r:id="rId3"/>
    <p:sldId id="368" r:id="rId4"/>
    <p:sldId id="373" r:id="rId5"/>
    <p:sldId id="332" r:id="rId6"/>
    <p:sldId id="372" r:id="rId7"/>
    <p:sldId id="370" r:id="rId8"/>
    <p:sldId id="329" r:id="rId9"/>
    <p:sldId id="371" r:id="rId10"/>
    <p:sldId id="346" r:id="rId11"/>
    <p:sldId id="357" r:id="rId12"/>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99" autoAdjust="0"/>
  </p:normalViewPr>
  <p:slideViewPr>
    <p:cSldViewPr>
      <p:cViewPr varScale="1">
        <p:scale>
          <a:sx n="70" d="100"/>
          <a:sy n="70" d="100"/>
        </p:scale>
        <p:origin x="512" y="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613F359-2B1E-45B5-A370-09655FCB1A2D}" type="slidenum">
              <a:rPr lang="en-US" altLang="zh-CN"/>
              <a:pPr/>
              <a:t>‹#›</a:t>
            </a:fld>
            <a:endParaRPr lang="en-US" altLang="zh-CN"/>
          </a:p>
        </p:txBody>
      </p:sp>
    </p:spTree>
    <p:extLst>
      <p:ext uri="{BB962C8B-B14F-4D97-AF65-F5344CB8AC3E}">
        <p14:creationId xmlns:p14="http://schemas.microsoft.com/office/powerpoint/2010/main" val="4263000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13F359-2B1E-45B5-A370-09655FCB1A2D}" type="slidenum">
              <a:rPr lang="en-US" altLang="zh-CN" smtClean="0"/>
              <a:pPr/>
              <a:t>3</a:t>
            </a:fld>
            <a:endParaRPr lang="en-US" altLang="zh-CN"/>
          </a:p>
        </p:txBody>
      </p:sp>
    </p:spTree>
    <p:extLst>
      <p:ext uri="{BB962C8B-B14F-4D97-AF65-F5344CB8AC3E}">
        <p14:creationId xmlns:p14="http://schemas.microsoft.com/office/powerpoint/2010/main" val="1381905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solidFill>
                  <a:srgbClr val="D1EAEE"/>
                </a:solidFill>
              </a:defRPr>
            </a:lvl1pPr>
          </a:lstStyle>
          <a:p>
            <a:fld id="{A32DA3EF-DA77-47B0-8F60-770568695AA3}" type="slidenum">
              <a:rPr lang="en-US" altLang="zh-CN"/>
              <a:pPr/>
              <a:t>‹#›</a:t>
            </a:fld>
            <a:endParaRPr lang="en-US" altLang="zh-CN"/>
          </a:p>
        </p:txBody>
      </p:sp>
    </p:spTree>
    <p:extLst>
      <p:ext uri="{BB962C8B-B14F-4D97-AF65-F5344CB8AC3E}">
        <p14:creationId xmlns:p14="http://schemas.microsoft.com/office/powerpoint/2010/main" val="1382636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fld id="{5D87AC3C-CC66-44AF-BDE8-2F9D8EF43E96}" type="slidenum">
              <a:rPr lang="en-US" altLang="zh-CN"/>
              <a:pPr/>
              <a:t>‹#›</a:t>
            </a:fld>
            <a:endParaRPr lang="en-US" altLang="zh-CN"/>
          </a:p>
        </p:txBody>
      </p:sp>
    </p:spTree>
    <p:extLst>
      <p:ext uri="{BB962C8B-B14F-4D97-AF65-F5344CB8AC3E}">
        <p14:creationId xmlns:p14="http://schemas.microsoft.com/office/powerpoint/2010/main" val="369015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fld id="{C8475E13-33E1-47F3-A5DD-3AD8BD27E0BC}" type="slidenum">
              <a:rPr lang="en-US" altLang="zh-CN"/>
              <a:pPr/>
              <a:t>‹#›</a:t>
            </a:fld>
            <a:endParaRPr lang="en-US" altLang="zh-CN"/>
          </a:p>
        </p:txBody>
      </p:sp>
    </p:spTree>
    <p:extLst>
      <p:ext uri="{BB962C8B-B14F-4D97-AF65-F5344CB8AC3E}">
        <p14:creationId xmlns:p14="http://schemas.microsoft.com/office/powerpoint/2010/main" val="244820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51942"/>
          </a:xfrm>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a:xfrm>
            <a:off x="609600" y="1628800"/>
            <a:ext cx="10972800" cy="469580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fld id="{A6A9D454-4ABB-4FCB-ABD8-8279CE061E85}" type="slidenum">
              <a:rPr lang="en-US" altLang="zh-CN"/>
              <a:pPr/>
              <a:t>‹#›</a:t>
            </a:fld>
            <a:endParaRPr lang="en-US" altLang="zh-CN"/>
          </a:p>
        </p:txBody>
      </p:sp>
    </p:spTree>
    <p:extLst>
      <p:ext uri="{BB962C8B-B14F-4D97-AF65-F5344CB8AC3E}">
        <p14:creationId xmlns:p14="http://schemas.microsoft.com/office/powerpoint/2010/main" val="231262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solidFill>
                  <a:srgbClr val="D1EAEE"/>
                </a:solidFill>
              </a:defRPr>
            </a:lvl1pPr>
          </a:lstStyle>
          <a:p>
            <a:fld id="{895755DE-05D0-4225-A732-0869035890D4}" type="slidenum">
              <a:rPr lang="en-US" altLang="zh-CN"/>
              <a:pPr/>
              <a:t>‹#›</a:t>
            </a:fld>
            <a:endParaRPr lang="en-US" altLang="zh-CN"/>
          </a:p>
        </p:txBody>
      </p:sp>
    </p:spTree>
    <p:extLst>
      <p:ext uri="{BB962C8B-B14F-4D97-AF65-F5344CB8AC3E}">
        <p14:creationId xmlns:p14="http://schemas.microsoft.com/office/powerpoint/2010/main" val="29748053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fld id="{ADBF9927-0E5A-41E1-AD2A-B751F5C82038}" type="slidenum">
              <a:rPr lang="en-US" altLang="zh-CN"/>
              <a:pPr/>
              <a:t>‹#›</a:t>
            </a:fld>
            <a:endParaRPr lang="en-US" altLang="zh-CN"/>
          </a:p>
        </p:txBody>
      </p:sp>
    </p:spTree>
    <p:extLst>
      <p:ext uri="{BB962C8B-B14F-4D97-AF65-F5344CB8AC3E}">
        <p14:creationId xmlns:p14="http://schemas.microsoft.com/office/powerpoint/2010/main" val="135054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fld id="{867B400C-7579-493D-B38E-9382AE0A0964}" type="slidenum">
              <a:rPr lang="en-US" altLang="zh-CN"/>
              <a:pPr/>
              <a:t>‹#›</a:t>
            </a:fld>
            <a:endParaRPr lang="en-US" altLang="zh-CN"/>
          </a:p>
        </p:txBody>
      </p:sp>
    </p:spTree>
    <p:extLst>
      <p:ext uri="{BB962C8B-B14F-4D97-AF65-F5344CB8AC3E}">
        <p14:creationId xmlns:p14="http://schemas.microsoft.com/office/powerpoint/2010/main" val="62678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fld id="{2930A95C-7C4A-4E49-A7A5-0AD61CA44B3A}" type="slidenum">
              <a:rPr lang="en-US" altLang="zh-CN"/>
              <a:pPr/>
              <a:t>‹#›</a:t>
            </a:fld>
            <a:endParaRPr lang="en-US" altLang="zh-CN"/>
          </a:p>
        </p:txBody>
      </p:sp>
    </p:spTree>
    <p:extLst>
      <p:ext uri="{BB962C8B-B14F-4D97-AF65-F5344CB8AC3E}">
        <p14:creationId xmlns:p14="http://schemas.microsoft.com/office/powerpoint/2010/main" val="198936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fld id="{76578565-C2C6-411C-8143-DE90D3941385}" type="slidenum">
              <a:rPr lang="en-US" altLang="zh-CN"/>
              <a:pPr/>
              <a:t>‹#›</a:t>
            </a:fld>
            <a:endParaRPr lang="en-US" altLang="zh-CN"/>
          </a:p>
        </p:txBody>
      </p:sp>
    </p:spTree>
    <p:extLst>
      <p:ext uri="{BB962C8B-B14F-4D97-AF65-F5344CB8AC3E}">
        <p14:creationId xmlns:p14="http://schemas.microsoft.com/office/powerpoint/2010/main" val="271928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fld id="{8FE83417-59D9-402E-863C-D8A78B231E01}" type="slidenum">
              <a:rPr lang="en-US" altLang="zh-CN"/>
              <a:pPr/>
              <a:t>‹#›</a:t>
            </a:fld>
            <a:endParaRPr lang="en-US" altLang="zh-CN"/>
          </a:p>
        </p:txBody>
      </p:sp>
    </p:spTree>
    <p:extLst>
      <p:ext uri="{BB962C8B-B14F-4D97-AF65-F5344CB8AC3E}">
        <p14:creationId xmlns:p14="http://schemas.microsoft.com/office/powerpoint/2010/main" val="347974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fld id="{2FD0E06A-E54F-4102-B957-1754FF8547C8}" type="slidenum">
              <a:rPr lang="en-US" altLang="zh-CN"/>
              <a:pPr/>
              <a:t>‹#›</a:t>
            </a:fld>
            <a:endParaRPr lang="en-US" altLang="zh-CN"/>
          </a:p>
        </p:txBody>
      </p:sp>
    </p:spTree>
    <p:extLst>
      <p:ext uri="{BB962C8B-B14F-4D97-AF65-F5344CB8AC3E}">
        <p14:creationId xmlns:p14="http://schemas.microsoft.com/office/powerpoint/2010/main" val="123930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1028" name="标题占位符 8"/>
          <p:cNvSpPr>
            <a:spLocks noGrp="1"/>
          </p:cNvSpPr>
          <p:nvPr>
            <p:ph type="title"/>
          </p:nvPr>
        </p:nvSpPr>
        <p:spPr bwMode="auto">
          <a:xfrm>
            <a:off x="609600" y="704850"/>
            <a:ext cx="10972800" cy="71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9" name="文本占位符 29"/>
          <p:cNvSpPr>
            <a:spLocks noGrp="1"/>
          </p:cNvSpPr>
          <p:nvPr>
            <p:ph type="body" idx="1"/>
          </p:nvPr>
        </p:nvSpPr>
        <p:spPr bwMode="auto">
          <a:xfrm>
            <a:off x="609600" y="1497630"/>
            <a:ext cx="10972800" cy="482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a:defRPr kumimoji="0" sz="1200">
                <a:solidFill>
                  <a:srgbClr val="045C75"/>
                </a:solidFill>
              </a:defRPr>
            </a:lvl1pPr>
          </a:lstStyle>
          <a:p>
            <a:fld id="{15EE309D-1337-4CA6-A27D-882853EF1223}" type="slidenum">
              <a:rPr lang="en-US" altLang="zh-CN"/>
              <a:pPr/>
              <a:t>‹#›</a:t>
            </a:fld>
            <a:endParaRPr lang="en-US" altLang="zh-CN"/>
          </a:p>
        </p:txBody>
      </p:sp>
      <p:grpSp>
        <p:nvGrpSpPr>
          <p:cNvPr id="1033"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Tree>
  </p:cSld>
  <p:clrMap bg1="lt1" tx1="dk1" bg2="lt2" tx2="dk2" accent1="accent1" accent2="accent2" accent3="accent3" accent4="accent4" accent5="accent5" accent6="accent6" hlink="hlink" folHlink="folHlink"/>
  <p:sldLayoutIdLst>
    <p:sldLayoutId id="2147483754" r:id="rId1"/>
    <p:sldLayoutId id="2147483746" r:id="rId2"/>
    <p:sldLayoutId id="2147483755" r:id="rId3"/>
    <p:sldLayoutId id="2147483747" r:id="rId4"/>
    <p:sldLayoutId id="2147483748" r:id="rId5"/>
    <p:sldLayoutId id="2147483749" r:id="rId6"/>
    <p:sldLayoutId id="2147483750" r:id="rId7"/>
    <p:sldLayoutId id="2147483751" r:id="rId8"/>
    <p:sldLayoutId id="2147483756" r:id="rId9"/>
    <p:sldLayoutId id="2147483752" r:id="rId10"/>
    <p:sldLayoutId id="2147483753"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ln>
            <a:miter lim="800000"/>
            <a:headEnd/>
            <a:tailEnd/>
          </a:ln>
        </p:spPr>
        <p:txBody>
          <a:bodyPr>
            <a:normAutofit/>
          </a:bodyPr>
          <a:lstStyle/>
          <a:p>
            <a:pPr algn="ctr">
              <a:defRPr/>
            </a:pPr>
            <a:r>
              <a:rPr lang="en-US" altLang="zh-CN" dirty="0" smtClean="0">
                <a:solidFill>
                  <a:schemeClr val="tx1">
                    <a:lumMod val="95000"/>
                  </a:schemeClr>
                </a:solidFill>
              </a:rPr>
              <a:t>《</a:t>
            </a:r>
            <a:r>
              <a:rPr lang="zh-CN" altLang="en-US" dirty="0" smtClean="0">
                <a:solidFill>
                  <a:schemeClr val="tx1">
                    <a:lumMod val="95000"/>
                  </a:schemeClr>
                </a:solidFill>
              </a:rPr>
              <a:t>数据库系统原理实践</a:t>
            </a:r>
            <a:r>
              <a:rPr lang="en-US" altLang="zh-CN" dirty="0">
                <a:solidFill>
                  <a:schemeClr val="tx1">
                    <a:lumMod val="95000"/>
                  </a:schemeClr>
                </a:solidFill>
              </a:rPr>
              <a:t>》</a:t>
            </a:r>
            <a:r>
              <a:rPr lang="en-US" altLang="zh-CN" dirty="0" smtClean="0">
                <a:solidFill>
                  <a:schemeClr val="tx1">
                    <a:lumMod val="95000"/>
                  </a:schemeClr>
                </a:solidFill>
              </a:rPr>
              <a:t/>
            </a:r>
            <a:br>
              <a:rPr lang="en-US" altLang="zh-CN" dirty="0" smtClean="0">
                <a:solidFill>
                  <a:schemeClr val="tx1">
                    <a:lumMod val="95000"/>
                  </a:schemeClr>
                </a:solidFill>
              </a:rPr>
            </a:br>
            <a:r>
              <a:rPr lang="zh-CN" altLang="en-US" dirty="0" smtClean="0">
                <a:solidFill>
                  <a:schemeClr val="tx1">
                    <a:lumMod val="95000"/>
                  </a:schemeClr>
                </a:solidFill>
              </a:rPr>
              <a:t>课程要求与说明</a:t>
            </a:r>
            <a:endParaRPr lang="zh-CN" altLang="en-US" dirty="0">
              <a:solidFill>
                <a:schemeClr val="tx1">
                  <a:lumMod val="95000"/>
                </a:schemeClr>
              </a:solidFill>
            </a:endParaRPr>
          </a:p>
        </p:txBody>
      </p:sp>
      <p:sp>
        <p:nvSpPr>
          <p:cNvPr id="5123" name="副标题 3"/>
          <p:cNvSpPr>
            <a:spLocks noGrp="1"/>
          </p:cNvSpPr>
          <p:nvPr>
            <p:ph type="subTitle" idx="1"/>
          </p:nvPr>
        </p:nvSpPr>
        <p:spPr>
          <a:xfrm>
            <a:off x="2057400" y="3573016"/>
            <a:ext cx="7854950" cy="2141985"/>
          </a:xfrm>
        </p:spPr>
        <p:txBody>
          <a:bodyPr/>
          <a:lstStyle/>
          <a:p>
            <a:pPr marR="0" algn="l"/>
            <a:r>
              <a:rPr lang="zh-CN" altLang="en-US" dirty="0" smtClean="0"/>
              <a:t>参考资料：</a:t>
            </a:r>
            <a:endParaRPr lang="en-US" altLang="zh-CN" dirty="0" smtClean="0"/>
          </a:p>
          <a:p>
            <a:pPr marR="0" algn="l"/>
            <a:r>
              <a:rPr lang="zh-CN" altLang="en-US" i="1" dirty="0" smtClean="0"/>
              <a:t>实践课任务书</a:t>
            </a:r>
            <a:endParaRPr lang="en-US" altLang="zh-CN" i="1" dirty="0" smtClean="0"/>
          </a:p>
          <a:p>
            <a:pPr marR="0" algn="l"/>
            <a:r>
              <a:rPr lang="zh-CN" altLang="en-US" i="1" dirty="0" smtClean="0"/>
              <a:t>实践课指导书系列</a:t>
            </a:r>
            <a:endParaRPr lang="en-US" altLang="zh-CN" i="1" dirty="0" smtClean="0"/>
          </a:p>
          <a:p>
            <a:pPr marR="0" algn="l"/>
            <a:r>
              <a:rPr lang="zh-CN" altLang="en-US" sz="2800" i="1" dirty="0"/>
              <a:t>数据库系统原理实践报告模板</a:t>
            </a:r>
            <a:endParaRPr lang="zh-CN" altLang="en-US" i="1" dirty="0" smtClean="0"/>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FEBE7A37-6CEE-45EC-B7DB-FC5C989DEB00}" type="slidenum">
              <a:rPr kumimoji="0" lang="en-US" altLang="zh-CN" sz="1200">
                <a:solidFill>
                  <a:srgbClr val="D1EAEE"/>
                </a:solidFill>
              </a:rPr>
              <a:pPr eaLnBrk="1" hangingPunct="1"/>
              <a:t>1</a:t>
            </a:fld>
            <a:endParaRPr kumimoji="0" lang="en-US" altLang="zh-CN" sz="1200">
              <a:solidFill>
                <a:srgbClr val="D1EAE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2135561" y="4725144"/>
            <a:ext cx="2304256" cy="45719"/>
          </a:xfrm>
        </p:spPr>
        <p:txBody>
          <a:bodyPr/>
          <a:lstStyle/>
          <a:p>
            <a:pPr algn="ctr">
              <a:buFont typeface="Wingdings 2" panose="05020102010507070707" pitchFamily="18" charset="2"/>
              <a:buNone/>
            </a:pPr>
            <a:r>
              <a:rPr lang="zh-CN" altLang="en-US" sz="2400" dirty="0" smtClean="0"/>
              <a:t>系统功能模块图举例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AD88713C-B80C-425E-A931-8951C616EB54}" type="slidenum">
              <a:rPr kumimoji="0" lang="en-US" altLang="zh-CN" sz="1200">
                <a:solidFill>
                  <a:srgbClr val="045C75"/>
                </a:solidFill>
              </a:rPr>
              <a:pPr eaLnBrk="1" hangingPunct="1"/>
              <a:t>10</a:t>
            </a:fld>
            <a:endParaRPr kumimoji="0" lang="en-US" altLang="zh-CN" sz="1200">
              <a:solidFill>
                <a:srgbClr val="045C75"/>
              </a:solidFill>
            </a:endParaRPr>
          </a:p>
        </p:txBody>
      </p:sp>
      <p:pic>
        <p:nvPicPr>
          <p:cNvPr id="1027" name="Picture 3"/>
          <p:cNvPicPr>
            <a:picLocks noChangeAspect="1" noChangeArrowheads="1"/>
          </p:cNvPicPr>
          <p:nvPr/>
        </p:nvPicPr>
        <p:blipFill>
          <a:blip r:embed="rId2"/>
          <a:srcRect/>
          <a:stretch>
            <a:fillRect/>
          </a:stretch>
        </p:blipFill>
        <p:spPr bwMode="auto">
          <a:xfrm>
            <a:off x="839416" y="1628800"/>
            <a:ext cx="5316567" cy="2755005"/>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5" name="Picture 2" descr="B-S架构体系结构图"/>
          <p:cNvPicPr>
            <a:picLocks noChangeAspect="1" noChangeArrowheads="1"/>
          </p:cNvPicPr>
          <p:nvPr/>
        </p:nvPicPr>
        <p:blipFill>
          <a:blip r:embed="rId3"/>
          <a:srcRect/>
          <a:stretch>
            <a:fillRect/>
          </a:stretch>
        </p:blipFill>
        <p:spPr bwMode="auto">
          <a:xfrm>
            <a:off x="6600056" y="1684708"/>
            <a:ext cx="4361666" cy="2699097"/>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6" name="内容占位符 2"/>
          <p:cNvSpPr txBox="1">
            <a:spLocks/>
          </p:cNvSpPr>
          <p:nvPr/>
        </p:nvSpPr>
        <p:spPr bwMode="auto">
          <a:xfrm>
            <a:off x="7896200" y="4725144"/>
            <a:ext cx="172819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微软雅黑" panose="020B0503020204020204" pitchFamily="34" charset="-122"/>
                <a:ea typeface="微软雅黑" panose="020B0503020204020204" pitchFamily="34" charset="-122"/>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微软雅黑" panose="020B0503020204020204" pitchFamily="34" charset="-122"/>
                <a:ea typeface="微软雅黑" panose="020B0503020204020204" pitchFamily="34" charset="-122"/>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a:buFont typeface="Wingdings 2" panose="05020102010507070707" pitchFamily="18" charset="2"/>
              <a:buNone/>
            </a:pPr>
            <a:r>
              <a:rPr kumimoji="0" lang="zh-CN" altLang="en-US" sz="2400" dirty="0" smtClean="0"/>
              <a:t>体系结构图举例</a:t>
            </a:r>
          </a:p>
        </p:txBody>
      </p:sp>
      <p:sp>
        <p:nvSpPr>
          <p:cNvPr id="2" name="文本框 1"/>
          <p:cNvSpPr txBox="1"/>
          <p:nvPr/>
        </p:nvSpPr>
        <p:spPr>
          <a:xfrm>
            <a:off x="1415480" y="5631631"/>
            <a:ext cx="4464496" cy="461665"/>
          </a:xfrm>
          <a:prstGeom prst="rect">
            <a:avLst/>
          </a:prstGeom>
          <a:solidFill>
            <a:srgbClr val="FF0000"/>
          </a:solid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功能模块图不可以带箭头！！！</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smtClean="0"/>
              <a:t>DB</a:t>
            </a:r>
            <a:r>
              <a:rPr lang="zh-CN" altLang="en-US" dirty="0" smtClean="0"/>
              <a:t>应用系统的特色与亮点</a:t>
            </a:r>
          </a:p>
        </p:txBody>
      </p:sp>
      <p:sp>
        <p:nvSpPr>
          <p:cNvPr id="32771" name="内容占位符 2"/>
          <p:cNvSpPr>
            <a:spLocks noGrp="1"/>
          </p:cNvSpPr>
          <p:nvPr>
            <p:ph idx="1"/>
          </p:nvPr>
        </p:nvSpPr>
        <p:spPr>
          <a:xfrm>
            <a:off x="1155032" y="1935164"/>
            <a:ext cx="9298656" cy="4389437"/>
          </a:xfrm>
        </p:spPr>
        <p:txBody>
          <a:bodyPr/>
          <a:lstStyle/>
          <a:p>
            <a:r>
              <a:rPr lang="zh-CN" altLang="en-US" dirty="0" smtClean="0"/>
              <a:t>提倡功能界面和实现技术上的丰富与美观、特色与创新，不要千篇一律。</a:t>
            </a:r>
            <a:endParaRPr lang="en-US" altLang="zh-CN" dirty="0" smtClean="0"/>
          </a:p>
          <a:p>
            <a:r>
              <a:rPr lang="zh-CN" altLang="en-US" dirty="0" smtClean="0"/>
              <a:t>提倡程序设计方法上的规范与成熟，不要毫无风格。</a:t>
            </a:r>
            <a:endParaRPr lang="en-US" altLang="zh-CN" dirty="0" smtClean="0"/>
          </a:p>
          <a:p>
            <a:r>
              <a:rPr lang="zh-CN" altLang="en-US" dirty="0" smtClean="0"/>
              <a:t>鼓励系统实现采用</a:t>
            </a:r>
            <a:r>
              <a:rPr lang="zh-CN" altLang="en-US" dirty="0" smtClean="0">
                <a:solidFill>
                  <a:srgbClr val="FF0000"/>
                </a:solidFill>
              </a:rPr>
              <a:t>新技术、新机制、新方法，例如对象池、连接池、数据挖掘、个性化推荐等等</a:t>
            </a:r>
            <a:r>
              <a:rPr lang="zh-CN" altLang="en-US" dirty="0" smtClean="0"/>
              <a:t>，不要简单的“</a:t>
            </a:r>
            <a:r>
              <a:rPr lang="zh-CN" altLang="en-US" i="1" dirty="0" smtClean="0"/>
              <a:t>图书管理系统</a:t>
            </a:r>
            <a:r>
              <a:rPr lang="zh-CN" altLang="en-US" dirty="0" smtClean="0"/>
              <a:t>”。</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128C725D-0E53-4084-ADE6-1D82E974A8A1}" type="slidenum">
              <a:rPr kumimoji="0" lang="en-US" altLang="zh-CN" sz="1200">
                <a:solidFill>
                  <a:srgbClr val="045C75"/>
                </a:solidFill>
              </a:rPr>
              <a:pPr eaLnBrk="1" hangingPunct="1"/>
              <a:t>11</a:t>
            </a:fld>
            <a:endParaRPr kumimoji="0" lang="en-US" altLang="zh-CN" sz="1200">
              <a:solidFill>
                <a:srgbClr val="045C75"/>
              </a:solidFill>
            </a:endParaRPr>
          </a:p>
        </p:txBody>
      </p:sp>
      <p:sp>
        <p:nvSpPr>
          <p:cNvPr id="2" name="矩形 1"/>
          <p:cNvSpPr/>
          <p:nvPr/>
        </p:nvSpPr>
        <p:spPr>
          <a:xfrm>
            <a:off x="1155032" y="5013176"/>
            <a:ext cx="9561348"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i="1" dirty="0">
                <a:latin typeface="Calibri" panose="020F0502020204030204" pitchFamily="34" charset="0"/>
                <a:cs typeface="Times New Roman" panose="02020603050405020304" pitchFamily="18" charset="0"/>
              </a:rPr>
              <a:t>实践报告的</a:t>
            </a:r>
            <a:r>
              <a:rPr lang="zh-CN" altLang="zh-CN" i="1" dirty="0" smtClean="0">
                <a:solidFill>
                  <a:srgbClr val="FF0000"/>
                </a:solidFill>
                <a:latin typeface="Calibri" panose="020F0502020204030204" pitchFamily="34" charset="0"/>
                <a:cs typeface="Times New Roman" panose="02020603050405020304" pitchFamily="18" charset="0"/>
              </a:rPr>
              <a:t>质量体现</a:t>
            </a:r>
            <a:r>
              <a:rPr lang="zh-CN" altLang="zh-CN" i="1" dirty="0" smtClean="0">
                <a:latin typeface="Calibri" panose="020F0502020204030204" pitchFamily="34" charset="0"/>
                <a:cs typeface="Times New Roman" panose="02020603050405020304" pitchFamily="18" charset="0"/>
              </a:rPr>
              <a:t>在</a:t>
            </a:r>
            <a:r>
              <a:rPr lang="zh-CN" altLang="en-US" i="1" dirty="0" smtClean="0">
                <a:latin typeface="Calibri" panose="020F0502020204030204" pitchFamily="34" charset="0"/>
                <a:cs typeface="Times New Roman" panose="02020603050405020304" pitchFamily="18" charset="0"/>
              </a:rPr>
              <a:t>：</a:t>
            </a:r>
            <a:r>
              <a:rPr lang="zh-CN" altLang="zh-CN" i="1" dirty="0" smtClean="0">
                <a:latin typeface="Calibri" panose="020F0502020204030204" pitchFamily="34" charset="0"/>
                <a:cs typeface="Times New Roman" panose="02020603050405020304" pitchFamily="18" charset="0"/>
              </a:rPr>
              <a:t>数据库</a:t>
            </a:r>
            <a:r>
              <a:rPr lang="zh-CN" altLang="zh-CN" i="1" dirty="0">
                <a:latin typeface="Calibri" panose="020F0502020204030204" pitchFamily="34" charset="0"/>
                <a:cs typeface="Times New Roman" panose="02020603050405020304" pitchFamily="18" charset="0"/>
              </a:rPr>
              <a:t>、业务流程、对于数据的增删改查的工作是否丰富并且有一定的复杂和应用层面创新</a:t>
            </a:r>
            <a:r>
              <a:rPr lang="zh-CN" altLang="zh-CN" i="1" dirty="0" smtClean="0">
                <a:latin typeface="Calibri" panose="020F0502020204030204" pitchFamily="34" charset="0"/>
                <a:cs typeface="Times New Roman" panose="02020603050405020304" pitchFamily="18" charset="0"/>
              </a:rPr>
              <a:t>，工作量</a:t>
            </a:r>
            <a:r>
              <a:rPr lang="zh-CN" altLang="zh-CN" i="1" dirty="0">
                <a:latin typeface="Calibri" panose="020F0502020204030204" pitchFamily="34" charset="0"/>
                <a:cs typeface="Times New Roman" panose="02020603050405020304" pitchFamily="18" charset="0"/>
              </a:rPr>
              <a:t>要体现在对于数据操纵工作的</a:t>
            </a:r>
            <a:r>
              <a:rPr lang="zh-CN" altLang="zh-CN" i="1" dirty="0">
                <a:solidFill>
                  <a:schemeClr val="tx1"/>
                </a:solidFill>
                <a:latin typeface="Calibri" panose="020F0502020204030204" pitchFamily="34" charset="0"/>
                <a:cs typeface="Times New Roman" panose="02020603050405020304" pitchFamily="18" charset="0"/>
              </a:rPr>
              <a:t>设计上</a:t>
            </a:r>
            <a:r>
              <a:rPr lang="zh-CN" altLang="zh-CN" i="1" dirty="0" smtClean="0">
                <a:solidFill>
                  <a:schemeClr val="tx1"/>
                </a:solidFill>
                <a:latin typeface="Calibri" panose="020F0502020204030204" pitchFamily="34" charset="0"/>
                <a:cs typeface="Times New Roman" panose="02020603050405020304" pitchFamily="18" charset="0"/>
              </a:rPr>
              <a:t>，界面</a:t>
            </a:r>
            <a:r>
              <a:rPr lang="zh-CN" altLang="zh-CN" i="1" dirty="0">
                <a:solidFill>
                  <a:schemeClr val="tx1"/>
                </a:solidFill>
                <a:latin typeface="Calibri" panose="020F0502020204030204" pitchFamily="34" charset="0"/>
                <a:cs typeface="Times New Roman" panose="02020603050405020304" pitchFamily="18" charset="0"/>
              </a:rPr>
              <a:t>的编程</a:t>
            </a:r>
            <a:r>
              <a:rPr lang="zh-CN" altLang="zh-CN" i="1" dirty="0" smtClean="0">
                <a:solidFill>
                  <a:schemeClr val="tx1"/>
                </a:solidFill>
                <a:latin typeface="Calibri" panose="020F0502020204030204" pitchFamily="34" charset="0"/>
                <a:cs typeface="Times New Roman" panose="02020603050405020304" pitchFamily="18" charset="0"/>
              </a:rPr>
              <a:t>技术</a:t>
            </a:r>
            <a:r>
              <a:rPr lang="zh-CN" altLang="en-US" i="1" dirty="0" smtClean="0">
                <a:solidFill>
                  <a:schemeClr val="tx1"/>
                </a:solidFill>
                <a:latin typeface="Calibri" panose="020F0502020204030204" pitchFamily="34" charset="0"/>
                <a:cs typeface="Times New Roman" panose="02020603050405020304" pitchFamily="18" charset="0"/>
              </a:rPr>
              <a:t>不是最重要的</a:t>
            </a:r>
            <a:r>
              <a:rPr lang="zh-CN" altLang="zh-CN" i="1" dirty="0" smtClean="0">
                <a:solidFill>
                  <a:schemeClr val="tx1"/>
                </a:solidFill>
                <a:latin typeface="Calibri" panose="020F0502020204030204" pitchFamily="34" charset="0"/>
                <a:cs typeface="Times New Roman" panose="02020603050405020304" pitchFamily="18" charset="0"/>
              </a:rPr>
              <a:t>。</a:t>
            </a:r>
            <a:endParaRPr lang="zh-CN" altLang="en-US"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课程目的</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r>
              <a:rPr lang="en-US" altLang="zh-CN" dirty="0" smtClean="0"/>
              <a:t>1. </a:t>
            </a:r>
            <a:r>
              <a:rPr lang="zh-CN" altLang="zh-CN" dirty="0" smtClean="0"/>
              <a:t>通过</a:t>
            </a:r>
            <a:r>
              <a:rPr lang="zh-CN" altLang="zh-CN" dirty="0"/>
              <a:t>上机实践</a:t>
            </a:r>
            <a:r>
              <a:rPr lang="zh-CN" altLang="zh-CN" dirty="0" smtClean="0"/>
              <a:t>，</a:t>
            </a:r>
            <a:r>
              <a:rPr lang="zh-CN" altLang="en-US" dirty="0" smtClean="0"/>
              <a:t>熟悉一种大型数据库管理系统，</a:t>
            </a:r>
            <a:r>
              <a:rPr lang="zh-CN" altLang="zh-CN" dirty="0" smtClean="0"/>
              <a:t>了解</a:t>
            </a:r>
            <a:r>
              <a:rPr lang="en-US" altLang="zh-CN" dirty="0" smtClean="0"/>
              <a:t>DBMS</a:t>
            </a:r>
            <a:r>
              <a:rPr lang="zh-CN" altLang="zh-CN" dirty="0" smtClean="0"/>
              <a:t>体系结构</a:t>
            </a:r>
            <a:r>
              <a:rPr lang="zh-CN" altLang="en-US" dirty="0" smtClean="0"/>
              <a:t>。</a:t>
            </a:r>
            <a:endParaRPr lang="en-US" altLang="zh-CN" dirty="0" smtClean="0"/>
          </a:p>
          <a:p>
            <a:pPr marL="0" indent="0">
              <a:buNone/>
            </a:pPr>
            <a:endParaRPr lang="en-US" altLang="zh-CN" dirty="0" smtClean="0"/>
          </a:p>
          <a:p>
            <a:pPr marL="0" indent="0">
              <a:buNone/>
            </a:pPr>
            <a:r>
              <a:rPr lang="en-US" altLang="zh-CN" dirty="0" smtClean="0"/>
              <a:t>2. </a:t>
            </a:r>
            <a:r>
              <a:rPr lang="zh-CN" altLang="zh-CN" dirty="0" smtClean="0"/>
              <a:t>熟练</a:t>
            </a:r>
            <a:r>
              <a:rPr lang="zh-CN" altLang="zh-CN" dirty="0"/>
              <a:t>掌握</a:t>
            </a:r>
            <a:r>
              <a:rPr lang="en-US" altLang="zh-CN" dirty="0"/>
              <a:t>SQL</a:t>
            </a:r>
            <a:r>
              <a:rPr lang="zh-CN" altLang="zh-CN" dirty="0"/>
              <a:t>的数据定义、数据操纵和数据控制语言的运用</a:t>
            </a:r>
            <a:r>
              <a:rPr lang="zh-CN" altLang="zh-CN" dirty="0" smtClean="0"/>
              <a:t>。</a:t>
            </a:r>
            <a:endParaRPr lang="en-US" altLang="zh-CN" dirty="0" smtClean="0"/>
          </a:p>
          <a:p>
            <a:pPr marL="0" indent="0">
              <a:buNone/>
            </a:pPr>
            <a:endParaRPr lang="zh-CN" altLang="zh-CN" dirty="0"/>
          </a:p>
          <a:p>
            <a:pPr marL="0" indent="0">
              <a:buNone/>
            </a:pPr>
            <a:r>
              <a:rPr lang="en-US" altLang="zh-CN" dirty="0" smtClean="0"/>
              <a:t>3. </a:t>
            </a:r>
            <a:r>
              <a:rPr lang="zh-CN" altLang="zh-CN" dirty="0" smtClean="0"/>
              <a:t>熟悉</a:t>
            </a:r>
            <a:r>
              <a:rPr lang="zh-CN" altLang="zh-CN" dirty="0"/>
              <a:t>数据库应用系统的设计方法和开发过程</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fld id="{A6A9D454-4ABB-4FCB-ABD8-8279CE061E85}" type="slidenum">
              <a:rPr lang="en-US" altLang="zh-CN" smtClean="0"/>
              <a:pPr/>
              <a:t>2</a:t>
            </a:fld>
            <a:endParaRPr lang="en-US" altLang="zh-CN"/>
          </a:p>
        </p:txBody>
      </p:sp>
    </p:spTree>
    <p:extLst>
      <p:ext uri="{BB962C8B-B14F-4D97-AF65-F5344CB8AC3E}">
        <p14:creationId xmlns:p14="http://schemas.microsoft.com/office/powerpoint/2010/main" val="38549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课程主要内容</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）交互式实验一</a:t>
            </a:r>
            <a:endParaRPr lang="en-US" altLang="zh-CN" dirty="0" smtClean="0"/>
          </a:p>
          <a:p>
            <a:pPr marL="0" indent="0">
              <a:buNone/>
            </a:pPr>
            <a:r>
              <a:rPr lang="en-US" altLang="zh-CN" dirty="0"/>
              <a:t> </a:t>
            </a:r>
            <a:r>
              <a:rPr lang="en-US" altLang="zh-CN" dirty="0" smtClean="0"/>
              <a:t>    </a:t>
            </a:r>
            <a:r>
              <a:rPr lang="zh-CN" altLang="en-US" dirty="0" smtClean="0"/>
              <a:t>软件的基本功能学习及其操作实验报告</a:t>
            </a:r>
            <a:endParaRPr lang="en-US" altLang="zh-CN" dirty="0" smtClean="0"/>
          </a:p>
          <a:p>
            <a:pPr marL="0" indent="0">
              <a:buNone/>
            </a:pPr>
            <a:endParaRPr lang="en-US" altLang="zh-CN" dirty="0"/>
          </a:p>
          <a:p>
            <a:pPr marL="0" indent="0">
              <a:buNone/>
            </a:pPr>
            <a:r>
              <a:rPr lang="en-US" altLang="zh-CN" dirty="0" smtClean="0"/>
              <a:t>2</a:t>
            </a:r>
            <a:r>
              <a:rPr lang="zh-CN" altLang="en-US" dirty="0" smtClean="0"/>
              <a:t>）交互式实验二</a:t>
            </a:r>
            <a:endParaRPr lang="en-US" altLang="zh-CN" dirty="0" smtClean="0"/>
          </a:p>
          <a:p>
            <a:pPr marL="0" indent="0">
              <a:buNone/>
            </a:pPr>
            <a:r>
              <a:rPr lang="en-US" altLang="zh-CN" dirty="0"/>
              <a:t> </a:t>
            </a:r>
            <a:r>
              <a:rPr lang="en-US" altLang="zh-CN" dirty="0" smtClean="0"/>
              <a:t>    </a:t>
            </a:r>
            <a:r>
              <a:rPr lang="zh-CN" altLang="en-US" dirty="0" smtClean="0"/>
              <a:t>交互式使用</a:t>
            </a:r>
            <a:r>
              <a:rPr lang="en-US" altLang="zh-CN" dirty="0" smtClean="0"/>
              <a:t>SQL</a:t>
            </a:r>
            <a:r>
              <a:rPr lang="zh-CN" altLang="en-US" dirty="0" smtClean="0"/>
              <a:t>语言及其实验报告</a:t>
            </a:r>
            <a:endParaRPr lang="en-US" altLang="zh-CN" dirty="0" smtClean="0"/>
          </a:p>
          <a:p>
            <a:pPr marL="0" indent="0">
              <a:buNone/>
            </a:pPr>
            <a:endParaRPr lang="en-US" altLang="zh-CN" dirty="0" smtClean="0"/>
          </a:p>
          <a:p>
            <a:pPr marL="0" indent="0">
              <a:buNone/>
            </a:pPr>
            <a:r>
              <a:rPr lang="en-US" altLang="zh-CN" dirty="0" smtClean="0"/>
              <a:t>3</a:t>
            </a:r>
            <a:r>
              <a:rPr lang="zh-CN" altLang="en-US" dirty="0" smtClean="0"/>
              <a:t>）数据库应用系统设计与实现</a:t>
            </a:r>
            <a:endParaRPr lang="en-US" altLang="zh-CN" dirty="0" smtClean="0"/>
          </a:p>
          <a:p>
            <a:pPr marL="0" indent="0">
              <a:buNone/>
            </a:pPr>
            <a:r>
              <a:rPr lang="en-US" altLang="zh-CN" dirty="0"/>
              <a:t> </a:t>
            </a:r>
            <a:r>
              <a:rPr lang="en-US" altLang="zh-CN" dirty="0" smtClean="0"/>
              <a:t>    </a:t>
            </a:r>
            <a:r>
              <a:rPr lang="zh-CN" altLang="en-US" dirty="0" smtClean="0"/>
              <a:t>包含程序设计与实现以及相关文档</a:t>
            </a:r>
            <a:endParaRPr lang="zh-CN" altLang="en-US" dirty="0"/>
          </a:p>
        </p:txBody>
      </p:sp>
      <p:sp>
        <p:nvSpPr>
          <p:cNvPr id="4" name="灯片编号占位符 3"/>
          <p:cNvSpPr>
            <a:spLocks noGrp="1"/>
          </p:cNvSpPr>
          <p:nvPr>
            <p:ph type="sldNum" sz="quarter" idx="12"/>
          </p:nvPr>
        </p:nvSpPr>
        <p:spPr/>
        <p:txBody>
          <a:bodyPr/>
          <a:lstStyle/>
          <a:p>
            <a:fld id="{A6A9D454-4ABB-4FCB-ABD8-8279CE061E85}" type="slidenum">
              <a:rPr lang="en-US" altLang="zh-CN" smtClean="0"/>
              <a:pPr/>
              <a:t>3</a:t>
            </a:fld>
            <a:endParaRPr lang="en-US" altLang="zh-CN"/>
          </a:p>
        </p:txBody>
      </p:sp>
      <p:sp>
        <p:nvSpPr>
          <p:cNvPr id="5" name="文本框 4"/>
          <p:cNvSpPr txBox="1"/>
          <p:nvPr/>
        </p:nvSpPr>
        <p:spPr>
          <a:xfrm>
            <a:off x="6326082" y="2617032"/>
            <a:ext cx="4954494" cy="317009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r>
              <a:rPr lang="zh-CN" altLang="zh-CN" sz="2000" b="1" dirty="0" smtClean="0">
                <a:latin typeface="微软雅黑" panose="020B0503020204020204" pitchFamily="34" charset="-122"/>
                <a:ea typeface="微软雅黑" panose="020B0503020204020204" pitchFamily="34" charset="-122"/>
              </a:rPr>
              <a:t>疫</a:t>
            </a:r>
            <a:r>
              <a:rPr lang="zh-CN" altLang="zh-CN" sz="2000" b="1" dirty="0">
                <a:latin typeface="微软雅黑" panose="020B0503020204020204" pitchFamily="34" charset="-122"/>
                <a:ea typeface="微软雅黑" panose="020B0503020204020204" pitchFamily="34" charset="-122"/>
              </a:rPr>
              <a:t>期乘坐</a:t>
            </a:r>
            <a:r>
              <a:rPr lang="zh-CN" altLang="zh-CN" sz="2000" b="1" dirty="0" smtClean="0">
                <a:latin typeface="微软雅黑" panose="020B0503020204020204" pitchFamily="34" charset="-122"/>
                <a:ea typeface="微软雅黑" panose="020B0503020204020204" pitchFamily="34" charset="-122"/>
              </a:rPr>
              <a:t>列车</a:t>
            </a:r>
            <a:r>
              <a:rPr lang="zh-CN" altLang="en-US" sz="2000" b="1" dirty="0" smtClean="0">
                <a:latin typeface="微软雅黑" panose="020B0503020204020204" pitchFamily="34" charset="-122"/>
                <a:ea typeface="微软雅黑" panose="020B0503020204020204" pitchFamily="34" charset="-122"/>
              </a:rPr>
              <a:t>”背景下的</a:t>
            </a:r>
            <a:r>
              <a:rPr lang="en-US" altLang="zh-CN" sz="2000" b="1" dirty="0" smtClean="0">
                <a:latin typeface="微软雅黑" panose="020B0503020204020204" pitchFamily="34" charset="-122"/>
                <a:ea typeface="微软雅黑" panose="020B0503020204020204" pitchFamily="34" charset="-122"/>
              </a:rPr>
              <a:t>SQL</a:t>
            </a:r>
            <a:r>
              <a:rPr lang="zh-CN" altLang="en-US" sz="2000" b="1" dirty="0" smtClean="0">
                <a:latin typeface="微软雅黑" panose="020B0503020204020204" pitchFamily="34" charset="-122"/>
                <a:ea typeface="微软雅黑" panose="020B0503020204020204" pitchFamily="34" charset="-122"/>
              </a:rPr>
              <a:t>练习</a:t>
            </a:r>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12306</a:t>
            </a:r>
            <a:r>
              <a:rPr lang="zh-CN" altLang="en-US" sz="2000" b="1" dirty="0" smtClean="0">
                <a:latin typeface="微软雅黑" panose="020B0503020204020204" pitchFamily="34" charset="-122"/>
                <a:ea typeface="微软雅黑" panose="020B0503020204020204" pitchFamily="34" charset="-122"/>
              </a:rPr>
              <a:t>”网站爬下来的部分数据</a:t>
            </a:r>
            <a:endParaRPr lang="en-US" altLang="zh-CN" sz="2000" b="1" dirty="0" smtClean="0">
              <a:latin typeface="微软雅黑" panose="020B0503020204020204" pitchFamily="34" charset="-122"/>
              <a:ea typeface="微软雅黑" panose="020B0503020204020204" pitchFamily="34" charset="-122"/>
            </a:endParaRPr>
          </a:p>
          <a:p>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Notice</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设计和数据不对等，</a:t>
            </a:r>
            <a:r>
              <a:rPr lang="zh-CN" altLang="en-US" sz="2000" dirty="0" smtClean="0"/>
              <a:t>请</a:t>
            </a:r>
            <a:r>
              <a:rPr lang="zh-CN" altLang="en-US" sz="2000" dirty="0">
                <a:solidFill>
                  <a:srgbClr val="0000CC"/>
                </a:solidFill>
              </a:rPr>
              <a:t>根据应用需求，调整表结构或者调整数据结构，转换生成对应数据，导入数据库</a:t>
            </a:r>
            <a:r>
              <a:rPr lang="zh-CN" altLang="en-US" sz="2000" dirty="0" smtClean="0"/>
              <a:t>。</a:t>
            </a:r>
            <a:endParaRPr lang="en-US" altLang="zh-CN" sz="2000" dirty="0" smtClean="0"/>
          </a:p>
          <a:p>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思考：这个数据库设计是否合理？还可以改进吗？</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314594" y="1628800"/>
            <a:ext cx="4965981"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备份与恢复、导入</a:t>
            </a:r>
            <a:r>
              <a:rPr lang="en-US" altLang="zh-CN" sz="2000" b="1" dirty="0" smtClean="0">
                <a:solidFill>
                  <a:schemeClr val="tx1"/>
                </a:solidFill>
                <a:latin typeface="微软雅黑" panose="020B0503020204020204" pitchFamily="34" charset="-122"/>
                <a:ea typeface="微软雅黑" panose="020B0503020204020204" pitchFamily="34" charset="-122"/>
              </a:rPr>
              <a:t>/</a:t>
            </a:r>
            <a:r>
              <a:rPr lang="zh-CN" altLang="en-US" sz="2000" b="1" dirty="0" smtClean="0">
                <a:solidFill>
                  <a:schemeClr val="tx1"/>
                </a:solidFill>
                <a:latin typeface="微软雅黑" panose="020B0503020204020204" pitchFamily="34" charset="-122"/>
                <a:ea typeface="微软雅黑" panose="020B0503020204020204" pitchFamily="34" charset="-122"/>
              </a:rPr>
              <a:t>导出、用户</a:t>
            </a:r>
            <a:r>
              <a:rPr lang="zh-CN" altLang="en-US" sz="2000" b="1" dirty="0">
                <a:solidFill>
                  <a:schemeClr val="tx1"/>
                </a:solidFill>
                <a:latin typeface="微软雅黑" panose="020B0503020204020204" pitchFamily="34" charset="-122"/>
                <a:ea typeface="微软雅黑" panose="020B0503020204020204" pitchFamily="34" charset="-122"/>
              </a:rPr>
              <a:t>及权限配置</a:t>
            </a:r>
          </a:p>
        </p:txBody>
      </p:sp>
      <p:sp>
        <p:nvSpPr>
          <p:cNvPr id="8" name="文本框 7"/>
          <p:cNvSpPr txBox="1"/>
          <p:nvPr/>
        </p:nvSpPr>
        <p:spPr>
          <a:xfrm>
            <a:off x="163633" y="1772816"/>
            <a:ext cx="432048"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zh-CN" dirty="0" smtClean="0"/>
              <a:t>2</a:t>
            </a:r>
            <a:r>
              <a:rPr lang="zh-CN" altLang="en-US" dirty="0" smtClean="0"/>
              <a:t>次课</a:t>
            </a:r>
            <a:endParaRPr lang="en-US" altLang="zh-CN" dirty="0" smtClean="0"/>
          </a:p>
          <a:p>
            <a:pPr algn="ctr"/>
            <a:r>
              <a:rPr lang="zh-CN" altLang="en-US" dirty="0"/>
              <a:t>完成</a:t>
            </a:r>
          </a:p>
        </p:txBody>
      </p:sp>
      <p:sp>
        <p:nvSpPr>
          <p:cNvPr id="9" name="文本框 8"/>
          <p:cNvSpPr txBox="1"/>
          <p:nvPr/>
        </p:nvSpPr>
        <p:spPr>
          <a:xfrm>
            <a:off x="177552" y="4509120"/>
            <a:ext cx="43204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zh-CN" dirty="0" smtClean="0"/>
              <a:t>6</a:t>
            </a:r>
            <a:r>
              <a:rPr lang="zh-CN" altLang="en-US" dirty="0" smtClean="0"/>
              <a:t>次课</a:t>
            </a:r>
            <a:endParaRPr lang="en-US" altLang="zh-CN" dirty="0" smtClean="0"/>
          </a:p>
        </p:txBody>
      </p:sp>
      <p:sp>
        <p:nvSpPr>
          <p:cNvPr id="10" name="文本框 9"/>
          <p:cNvSpPr txBox="1"/>
          <p:nvPr/>
        </p:nvSpPr>
        <p:spPr>
          <a:xfrm>
            <a:off x="6333922" y="5885449"/>
            <a:ext cx="4946654" cy="400110"/>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2000" b="1" dirty="0" smtClean="0">
                <a:latin typeface="华文楷体" panose="02010600040101010101" pitchFamily="2" charset="-122"/>
                <a:ea typeface="华文楷体" panose="02010600040101010101" pitchFamily="2" charset="-122"/>
              </a:rPr>
              <a:t>首先建库，库名：</a:t>
            </a:r>
            <a:r>
              <a:rPr lang="zh-CN" altLang="en-US" sz="2000" b="1" dirty="0" smtClean="0">
                <a:solidFill>
                  <a:srgbClr val="FFFF00"/>
                </a:solidFill>
                <a:latin typeface="华文楷体" panose="02010600040101010101" pitchFamily="2" charset="-122"/>
                <a:ea typeface="华文楷体" panose="02010600040101010101" pitchFamily="2" charset="-122"/>
              </a:rPr>
              <a:t>姓名首字母</a:t>
            </a:r>
            <a:r>
              <a:rPr lang="en-US" altLang="zh-CN" sz="2000" b="1" dirty="0" smtClean="0">
                <a:solidFill>
                  <a:srgbClr val="FFFF00"/>
                </a:solidFill>
                <a:latin typeface="华文楷体" panose="02010600040101010101" pitchFamily="2" charset="-122"/>
                <a:ea typeface="华文楷体" panose="02010600040101010101" pitchFamily="2" charset="-122"/>
              </a:rPr>
              <a:t>+</a:t>
            </a:r>
            <a:r>
              <a:rPr lang="zh-CN" altLang="en-US" sz="2000" b="1" dirty="0" smtClean="0">
                <a:solidFill>
                  <a:srgbClr val="FFFF00"/>
                </a:solidFill>
                <a:latin typeface="华文楷体" panose="02010600040101010101" pitchFamily="2" charset="-122"/>
                <a:ea typeface="华文楷体" panose="02010600040101010101" pitchFamily="2" charset="-122"/>
              </a:rPr>
              <a:t>学号末</a:t>
            </a:r>
            <a:r>
              <a:rPr lang="en-US" altLang="zh-CN" sz="2000" b="1" dirty="0" smtClean="0">
                <a:solidFill>
                  <a:srgbClr val="FFFF00"/>
                </a:solidFill>
                <a:latin typeface="华文楷体" panose="02010600040101010101" pitchFamily="2" charset="-122"/>
                <a:ea typeface="华文楷体" panose="02010600040101010101" pitchFamily="2" charset="-122"/>
              </a:rPr>
              <a:t>6</a:t>
            </a:r>
            <a:r>
              <a:rPr lang="zh-CN" altLang="en-US" sz="2000" b="1" dirty="0" smtClean="0">
                <a:solidFill>
                  <a:srgbClr val="FFFF00"/>
                </a:solidFill>
                <a:latin typeface="华文楷体" panose="02010600040101010101" pitchFamily="2" charset="-122"/>
                <a:ea typeface="华文楷体" panose="02010600040101010101" pitchFamily="2" charset="-122"/>
              </a:rPr>
              <a:t>位</a:t>
            </a:r>
            <a:endParaRPr lang="zh-CN" altLang="en-US" sz="2000" b="1" dirty="0">
              <a:solidFill>
                <a:srgbClr val="FFFF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744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08720"/>
            <a:ext cx="10972800" cy="5415881"/>
          </a:xfrm>
        </p:spPr>
        <p:txBody>
          <a:bodyPr/>
          <a:lstStyle/>
          <a:p>
            <a:r>
              <a:rPr lang="zh-CN" altLang="zh-CN" sz="2000" b="1" dirty="0"/>
              <a:t>车次表</a:t>
            </a:r>
            <a:r>
              <a:rPr lang="zh-CN" altLang="zh-CN" sz="2000" dirty="0"/>
              <a:t>【</a:t>
            </a:r>
            <a:r>
              <a:rPr lang="zh-CN" altLang="zh-CN" sz="2000" dirty="0">
                <a:solidFill>
                  <a:srgbClr val="FF0000"/>
                </a:solidFill>
              </a:rPr>
              <a:t>列车流水号</a:t>
            </a:r>
            <a:r>
              <a:rPr lang="zh-CN" altLang="zh-CN" sz="2000" dirty="0"/>
              <a:t>，</a:t>
            </a:r>
            <a:r>
              <a:rPr lang="zh-CN" altLang="zh-CN" sz="2000" dirty="0">
                <a:solidFill>
                  <a:srgbClr val="0000CC"/>
                </a:solidFill>
              </a:rPr>
              <a:t>发车日期，列车名称</a:t>
            </a:r>
            <a:r>
              <a:rPr lang="zh-CN" altLang="zh-CN" sz="2000" dirty="0"/>
              <a:t>，起点站编号，终点站编号，开出时刻，终点时刻】</a:t>
            </a:r>
          </a:p>
          <a:p>
            <a:pPr marL="0" indent="0">
              <a:buNone/>
            </a:pPr>
            <a:r>
              <a:rPr lang="en-US" altLang="zh-CN" sz="2000" dirty="0" smtClean="0"/>
              <a:t>   Train </a:t>
            </a:r>
            <a:r>
              <a:rPr lang="en-US" altLang="zh-CN" sz="2000" dirty="0"/>
              <a:t>(TID </a:t>
            </a:r>
            <a:r>
              <a:rPr lang="en-US" altLang="zh-CN" sz="2000" dirty="0" err="1"/>
              <a:t>int</a:t>
            </a:r>
            <a:r>
              <a:rPr lang="en-US" altLang="zh-CN" sz="2000" dirty="0"/>
              <a:t>, </a:t>
            </a:r>
            <a:r>
              <a:rPr lang="en-US" altLang="zh-CN" sz="2000" dirty="0" err="1"/>
              <a:t>SDate</a:t>
            </a:r>
            <a:r>
              <a:rPr lang="en-US" altLang="zh-CN" sz="2000" dirty="0"/>
              <a:t> date, </a:t>
            </a:r>
            <a:r>
              <a:rPr lang="en-US" altLang="zh-CN" sz="2000" dirty="0" err="1"/>
              <a:t>TName</a:t>
            </a:r>
            <a:r>
              <a:rPr lang="en-US" altLang="zh-CN" sz="2000" dirty="0"/>
              <a:t> char(20), </a:t>
            </a:r>
            <a:r>
              <a:rPr lang="en-US" altLang="zh-CN" sz="2000" dirty="0" err="1"/>
              <a:t>SStationID</a:t>
            </a:r>
            <a:r>
              <a:rPr lang="en-US" altLang="zh-CN" sz="2000" dirty="0"/>
              <a:t> </a:t>
            </a:r>
            <a:r>
              <a:rPr lang="en-US" altLang="zh-CN" sz="2000" dirty="0" err="1"/>
              <a:t>int</a:t>
            </a:r>
            <a:r>
              <a:rPr lang="en-US" altLang="zh-CN" sz="2000" dirty="0"/>
              <a:t>, </a:t>
            </a:r>
            <a:r>
              <a:rPr lang="en-US" altLang="zh-CN" sz="2000" dirty="0" err="1"/>
              <a:t>AStationID</a:t>
            </a:r>
            <a:r>
              <a:rPr lang="en-US" altLang="zh-CN" sz="2000" dirty="0"/>
              <a:t> </a:t>
            </a:r>
            <a:r>
              <a:rPr lang="en-US" altLang="zh-CN" sz="2000" dirty="0" err="1"/>
              <a:t>int</a:t>
            </a:r>
            <a:r>
              <a:rPr lang="en-US" altLang="zh-CN" sz="2000" dirty="0"/>
              <a:t>, </a:t>
            </a:r>
            <a:r>
              <a:rPr lang="en-US" altLang="zh-CN" sz="2000" dirty="0" err="1"/>
              <a:t>STime</a:t>
            </a:r>
            <a:r>
              <a:rPr lang="en-US" altLang="zh-CN" sz="2000" dirty="0"/>
              <a:t> </a:t>
            </a:r>
            <a:r>
              <a:rPr lang="en-US" altLang="zh-CN" sz="2000" dirty="0" err="1"/>
              <a:t>datetime</a:t>
            </a:r>
            <a:r>
              <a:rPr lang="en-US" altLang="zh-CN" sz="2000" dirty="0"/>
              <a:t>, </a:t>
            </a:r>
            <a:r>
              <a:rPr lang="en-US" altLang="zh-CN" sz="2000" dirty="0" err="1"/>
              <a:t>ATime</a:t>
            </a:r>
            <a:r>
              <a:rPr lang="en-US" altLang="zh-CN" sz="2000" dirty="0"/>
              <a:t> </a:t>
            </a:r>
            <a:r>
              <a:rPr lang="en-US" altLang="zh-CN" sz="2000" dirty="0" err="1"/>
              <a:t>datetime</a:t>
            </a:r>
            <a:r>
              <a:rPr lang="en-US" altLang="zh-CN" sz="2000" dirty="0"/>
              <a:t>)</a:t>
            </a:r>
            <a:endParaRPr lang="zh-CN" altLang="zh-CN" sz="2000" dirty="0"/>
          </a:p>
          <a:p>
            <a:pPr marL="0" indent="0">
              <a:buNone/>
            </a:pPr>
            <a:r>
              <a:rPr lang="en-US" altLang="zh-CN" sz="2000" dirty="0"/>
              <a:t> </a:t>
            </a:r>
            <a:r>
              <a:rPr lang="en-US" altLang="zh-CN" sz="2000" dirty="0" smtClean="0"/>
              <a:t>  </a:t>
            </a:r>
            <a:r>
              <a:rPr lang="zh-CN" altLang="zh-CN" sz="2000" dirty="0" smtClean="0"/>
              <a:t>其中</a:t>
            </a:r>
            <a:r>
              <a:rPr lang="zh-CN" altLang="zh-CN" sz="2000" dirty="0"/>
              <a:t>，</a:t>
            </a:r>
            <a:r>
              <a:rPr lang="en-US" altLang="zh-CN" sz="2000" dirty="0"/>
              <a:t>TID</a:t>
            </a:r>
            <a:r>
              <a:rPr lang="zh-CN" altLang="zh-CN" sz="2000" dirty="0"/>
              <a:t>为主码，</a:t>
            </a:r>
            <a:r>
              <a:rPr lang="en-US" altLang="zh-CN" sz="2000" dirty="0"/>
              <a:t>(</a:t>
            </a:r>
            <a:r>
              <a:rPr lang="zh-CN" altLang="zh-CN" sz="2000" dirty="0"/>
              <a:t>列车名称，发车日期</a:t>
            </a:r>
            <a:r>
              <a:rPr lang="en-US" altLang="zh-CN" sz="2000" dirty="0"/>
              <a:t>)</a:t>
            </a:r>
            <a:r>
              <a:rPr lang="zh-CN" altLang="zh-CN" sz="2000" dirty="0"/>
              <a:t>为候选码；</a:t>
            </a:r>
            <a:r>
              <a:rPr lang="en-US" altLang="zh-CN" sz="2000" dirty="0" err="1"/>
              <a:t>SStationID</a:t>
            </a:r>
            <a:r>
              <a:rPr lang="zh-CN" altLang="zh-CN" sz="2000" dirty="0"/>
              <a:t>和</a:t>
            </a:r>
            <a:r>
              <a:rPr lang="en-US" altLang="zh-CN" sz="2000" dirty="0" err="1"/>
              <a:t>AStationID</a:t>
            </a:r>
            <a:r>
              <a:rPr lang="zh-CN" altLang="zh-CN" sz="2000" dirty="0"/>
              <a:t>都来源于车站表的</a:t>
            </a:r>
            <a:r>
              <a:rPr lang="en-US" altLang="zh-CN" sz="2000" dirty="0"/>
              <a:t>SID</a:t>
            </a:r>
            <a:r>
              <a:rPr lang="zh-CN" altLang="zh-CN" sz="2000" dirty="0"/>
              <a:t>。</a:t>
            </a:r>
          </a:p>
          <a:p>
            <a:pPr marL="0" indent="0">
              <a:buNone/>
            </a:pPr>
            <a:endParaRPr lang="zh-CN" altLang="zh-CN" sz="2000" dirty="0"/>
          </a:p>
          <a:p>
            <a:r>
              <a:rPr lang="zh-CN" altLang="zh-CN" sz="2000" b="1" dirty="0"/>
              <a:t>车程表</a:t>
            </a:r>
            <a:r>
              <a:rPr lang="zh-CN" altLang="zh-CN" sz="2000" dirty="0"/>
              <a:t>【</a:t>
            </a:r>
            <a:r>
              <a:rPr lang="zh-CN" altLang="zh-CN" sz="2000" dirty="0">
                <a:solidFill>
                  <a:srgbClr val="FF0000"/>
                </a:solidFill>
              </a:rPr>
              <a:t>列车流水号，车站序号</a:t>
            </a:r>
            <a:r>
              <a:rPr lang="zh-CN" altLang="zh-CN" sz="2000" dirty="0"/>
              <a:t>，车站编号，到达时刻，离开时刻】</a:t>
            </a:r>
          </a:p>
          <a:p>
            <a:pPr marL="0" indent="0">
              <a:buNone/>
            </a:pPr>
            <a:r>
              <a:rPr lang="en-US" altLang="zh-CN" sz="2000" dirty="0" smtClean="0"/>
              <a:t>   </a:t>
            </a:r>
            <a:r>
              <a:rPr lang="en-US" altLang="zh-CN" sz="2000" dirty="0" err="1" smtClean="0"/>
              <a:t>TrainPass</a:t>
            </a:r>
            <a:r>
              <a:rPr lang="en-US" altLang="zh-CN" sz="2000" dirty="0" smtClean="0"/>
              <a:t> </a:t>
            </a:r>
            <a:r>
              <a:rPr lang="en-US" altLang="zh-CN" sz="2000" dirty="0"/>
              <a:t>(TID </a:t>
            </a:r>
            <a:r>
              <a:rPr lang="en-US" altLang="zh-CN" sz="2000" dirty="0" err="1"/>
              <a:t>int</a:t>
            </a:r>
            <a:r>
              <a:rPr lang="en-US" altLang="zh-CN" sz="2000" dirty="0"/>
              <a:t>, </a:t>
            </a:r>
            <a:r>
              <a:rPr lang="en-US" altLang="zh-CN" sz="2000" dirty="0" err="1"/>
              <a:t>SNo</a:t>
            </a:r>
            <a:r>
              <a:rPr lang="en-US" altLang="zh-CN" sz="2000" dirty="0"/>
              <a:t> </a:t>
            </a:r>
            <a:r>
              <a:rPr lang="en-US" altLang="zh-CN" sz="2000" dirty="0" err="1"/>
              <a:t>smallint</a:t>
            </a:r>
            <a:r>
              <a:rPr lang="en-US" altLang="zh-CN" sz="2000" dirty="0"/>
              <a:t>, SID </a:t>
            </a:r>
            <a:r>
              <a:rPr lang="en-US" altLang="zh-CN" sz="2000" dirty="0" err="1"/>
              <a:t>int</a:t>
            </a:r>
            <a:r>
              <a:rPr lang="en-US" altLang="zh-CN" sz="2000" dirty="0"/>
              <a:t>, </a:t>
            </a:r>
            <a:r>
              <a:rPr lang="en-US" altLang="zh-CN" sz="2000" dirty="0" err="1"/>
              <a:t>STime</a:t>
            </a:r>
            <a:r>
              <a:rPr lang="en-US" altLang="zh-CN" sz="2000" dirty="0"/>
              <a:t> </a:t>
            </a:r>
            <a:r>
              <a:rPr lang="en-US" altLang="zh-CN" sz="2000" dirty="0" err="1"/>
              <a:t>datetime</a:t>
            </a:r>
            <a:r>
              <a:rPr lang="en-US" altLang="zh-CN" sz="2000" dirty="0"/>
              <a:t>, </a:t>
            </a:r>
            <a:r>
              <a:rPr lang="en-US" altLang="zh-CN" sz="2000" dirty="0" err="1"/>
              <a:t>ATime</a:t>
            </a:r>
            <a:r>
              <a:rPr lang="en-US" altLang="zh-CN" sz="2000" dirty="0"/>
              <a:t> </a:t>
            </a:r>
            <a:r>
              <a:rPr lang="en-US" altLang="zh-CN" sz="2000" dirty="0" err="1"/>
              <a:t>datetime</a:t>
            </a:r>
            <a:r>
              <a:rPr lang="en-US" altLang="zh-CN" sz="2000" dirty="0"/>
              <a:t>)</a:t>
            </a:r>
            <a:endParaRPr lang="zh-CN" altLang="zh-CN" sz="2000" dirty="0"/>
          </a:p>
          <a:p>
            <a:pPr marL="0" indent="0">
              <a:buNone/>
            </a:pPr>
            <a:r>
              <a:rPr lang="en-US" altLang="zh-CN" sz="2000" dirty="0" smtClean="0"/>
              <a:t>   </a:t>
            </a:r>
            <a:r>
              <a:rPr lang="zh-CN" altLang="zh-CN" sz="2000" dirty="0" smtClean="0"/>
              <a:t>其中</a:t>
            </a:r>
            <a:r>
              <a:rPr lang="zh-CN" altLang="zh-CN" sz="2000" dirty="0"/>
              <a:t>，主码为</a:t>
            </a:r>
            <a:r>
              <a:rPr lang="en-US" altLang="zh-CN" sz="2000" dirty="0"/>
              <a:t>(</a:t>
            </a:r>
            <a:r>
              <a:rPr lang="en-US" altLang="zh-CN" sz="2000" dirty="0" err="1"/>
              <a:t>TID,SNo</a:t>
            </a:r>
            <a:r>
              <a:rPr lang="en-US" altLang="zh-CN" sz="2000" dirty="0"/>
              <a:t>)</a:t>
            </a:r>
            <a:r>
              <a:rPr lang="zh-CN" altLang="zh-CN" sz="2000" dirty="0"/>
              <a:t>。</a:t>
            </a:r>
            <a:r>
              <a:rPr lang="en-US" altLang="zh-CN" sz="2000" dirty="0"/>
              <a:t>SID</a:t>
            </a:r>
            <a:r>
              <a:rPr lang="zh-CN" altLang="zh-CN" sz="2000" dirty="0"/>
              <a:t>来源于车站表的</a:t>
            </a:r>
            <a:r>
              <a:rPr lang="en-US" altLang="zh-CN" sz="2000" dirty="0"/>
              <a:t>SID</a:t>
            </a:r>
            <a:r>
              <a:rPr lang="zh-CN" altLang="zh-CN" sz="2000" dirty="0" smtClean="0"/>
              <a:t>。</a:t>
            </a:r>
            <a:endParaRPr lang="en-US" altLang="zh-CN" sz="2000" dirty="0" smtClean="0"/>
          </a:p>
          <a:p>
            <a:endParaRPr lang="en-US" altLang="zh-CN" sz="2000" dirty="0"/>
          </a:p>
          <a:p>
            <a:r>
              <a:rPr lang="zh-CN" altLang="zh-CN" sz="2000" b="1" dirty="0"/>
              <a:t>乘车记录表</a:t>
            </a:r>
            <a:r>
              <a:rPr lang="zh-CN" altLang="zh-CN" sz="2000" dirty="0"/>
              <a:t>【记录编号，乘客身份证号，</a:t>
            </a:r>
            <a:r>
              <a:rPr lang="zh-CN" altLang="zh-CN" sz="2000" dirty="0">
                <a:solidFill>
                  <a:srgbClr val="0000CC"/>
                </a:solidFill>
              </a:rPr>
              <a:t>列车流水号</a:t>
            </a:r>
            <a:r>
              <a:rPr lang="zh-CN" altLang="zh-CN" sz="2000" dirty="0"/>
              <a:t>，出发站编号，到达站编号，车厢号，席位排号，席位编号，席位状态】</a:t>
            </a:r>
          </a:p>
          <a:p>
            <a:pPr marL="0" indent="0">
              <a:buNone/>
            </a:pPr>
            <a:r>
              <a:rPr lang="en-US" altLang="zh-CN" dirty="0" smtClean="0"/>
              <a:t>  </a:t>
            </a:r>
            <a:r>
              <a:rPr lang="en-US" altLang="zh-CN" sz="2000" dirty="0" err="1" smtClean="0"/>
              <a:t>TakeTrainRecord</a:t>
            </a:r>
            <a:r>
              <a:rPr lang="en-US" altLang="zh-CN" sz="2000" dirty="0" smtClean="0"/>
              <a:t> </a:t>
            </a:r>
            <a:r>
              <a:rPr lang="en-US" altLang="zh-CN" sz="2000" dirty="0"/>
              <a:t>(RID </a:t>
            </a:r>
            <a:r>
              <a:rPr lang="en-US" altLang="zh-CN" sz="2000" dirty="0" err="1"/>
              <a:t>int</a:t>
            </a:r>
            <a:r>
              <a:rPr lang="en-US" altLang="zh-CN" sz="2000" dirty="0"/>
              <a:t>, </a:t>
            </a:r>
            <a:r>
              <a:rPr lang="en-US" altLang="zh-CN" sz="2000" dirty="0" err="1"/>
              <a:t>PCardID</a:t>
            </a:r>
            <a:r>
              <a:rPr lang="en-US" altLang="zh-CN" sz="2000" dirty="0"/>
              <a:t> char(18), TID </a:t>
            </a:r>
            <a:r>
              <a:rPr lang="en-US" altLang="zh-CN" sz="2000" dirty="0" err="1"/>
              <a:t>int</a:t>
            </a:r>
            <a:r>
              <a:rPr lang="en-US" altLang="zh-CN" sz="2000" dirty="0"/>
              <a:t>, </a:t>
            </a:r>
            <a:r>
              <a:rPr lang="en-US" altLang="zh-CN" sz="2000" dirty="0" err="1"/>
              <a:t>SStationID</a:t>
            </a:r>
            <a:r>
              <a:rPr lang="en-US" altLang="zh-CN" sz="2000" dirty="0"/>
              <a:t> </a:t>
            </a:r>
            <a:r>
              <a:rPr lang="en-US" altLang="zh-CN" sz="2000" dirty="0" err="1"/>
              <a:t>int</a:t>
            </a:r>
            <a:r>
              <a:rPr lang="en-US" altLang="zh-CN" sz="2000" dirty="0"/>
              <a:t>, </a:t>
            </a:r>
            <a:r>
              <a:rPr lang="en-US" altLang="zh-CN" sz="2000" dirty="0" err="1"/>
              <a:t>AStationID</a:t>
            </a:r>
            <a:r>
              <a:rPr lang="en-US" altLang="zh-CN" sz="2000" dirty="0"/>
              <a:t> </a:t>
            </a:r>
            <a:r>
              <a:rPr lang="en-US" altLang="zh-CN" sz="2000" dirty="0" err="1"/>
              <a:t>int</a:t>
            </a:r>
            <a:r>
              <a:rPr lang="en-US" altLang="zh-CN" sz="2000" dirty="0"/>
              <a:t>, </a:t>
            </a:r>
            <a:r>
              <a:rPr lang="en-US" altLang="zh-CN" sz="2000" dirty="0" err="1"/>
              <a:t>CarrigeID</a:t>
            </a:r>
            <a:r>
              <a:rPr lang="en-US" altLang="zh-CN" sz="2000" dirty="0"/>
              <a:t> </a:t>
            </a:r>
            <a:r>
              <a:rPr lang="en-US" altLang="zh-CN" sz="2000" dirty="0" err="1"/>
              <a:t>smallint</a:t>
            </a:r>
            <a:r>
              <a:rPr lang="en-US" altLang="zh-CN" sz="2000" dirty="0"/>
              <a:t>, </a:t>
            </a:r>
            <a:r>
              <a:rPr lang="en-US" altLang="zh-CN" sz="2000" dirty="0" err="1"/>
              <a:t>SeatRow</a:t>
            </a:r>
            <a:r>
              <a:rPr lang="en-US" altLang="zh-CN" sz="2000" dirty="0"/>
              <a:t> </a:t>
            </a:r>
            <a:r>
              <a:rPr lang="en-US" altLang="zh-CN" sz="2000" dirty="0" err="1"/>
              <a:t>smallint</a:t>
            </a:r>
            <a:r>
              <a:rPr lang="zh-CN" altLang="zh-CN" sz="2000" dirty="0"/>
              <a:t>，</a:t>
            </a:r>
            <a:r>
              <a:rPr lang="en-US" altLang="zh-CN" sz="2000" dirty="0" err="1"/>
              <a:t>SeatNo</a:t>
            </a:r>
            <a:r>
              <a:rPr lang="en-US" altLang="zh-CN" sz="2000" dirty="0"/>
              <a:t> char(1)</a:t>
            </a:r>
            <a:r>
              <a:rPr lang="zh-CN" altLang="zh-CN" sz="2000" dirty="0"/>
              <a:t>，</a:t>
            </a:r>
            <a:r>
              <a:rPr lang="en-US" altLang="zh-CN" sz="2000" dirty="0" err="1"/>
              <a:t>SStatus</a:t>
            </a:r>
            <a:r>
              <a:rPr lang="en-US" altLang="zh-CN" sz="2000" dirty="0"/>
              <a:t> </a:t>
            </a:r>
            <a:r>
              <a:rPr lang="en-US" altLang="zh-CN" sz="2000" dirty="0" err="1"/>
              <a:t>int</a:t>
            </a:r>
            <a:r>
              <a:rPr lang="en-US" altLang="zh-CN" sz="2000" dirty="0"/>
              <a:t>)</a:t>
            </a:r>
            <a:endParaRPr lang="zh-CN" altLang="zh-CN" sz="2000" dirty="0"/>
          </a:p>
          <a:p>
            <a:endParaRPr lang="zh-CN" altLang="zh-CN" sz="2000" dirty="0"/>
          </a:p>
          <a:p>
            <a:endParaRPr lang="zh-CN" altLang="en-US" sz="2000" dirty="0"/>
          </a:p>
        </p:txBody>
      </p:sp>
      <p:sp>
        <p:nvSpPr>
          <p:cNvPr id="4" name="灯片编号占位符 3"/>
          <p:cNvSpPr>
            <a:spLocks noGrp="1"/>
          </p:cNvSpPr>
          <p:nvPr>
            <p:ph type="sldNum" sz="quarter" idx="12"/>
          </p:nvPr>
        </p:nvSpPr>
        <p:spPr/>
        <p:txBody>
          <a:bodyPr/>
          <a:lstStyle/>
          <a:p>
            <a:fld id="{A6A9D454-4ABB-4FCB-ABD8-8279CE061E85}" type="slidenum">
              <a:rPr lang="en-US" altLang="zh-CN" smtClean="0"/>
              <a:pPr/>
              <a:t>4</a:t>
            </a:fld>
            <a:endParaRPr lang="en-US" altLang="zh-CN"/>
          </a:p>
        </p:txBody>
      </p:sp>
    </p:spTree>
    <p:extLst>
      <p:ext uri="{BB962C8B-B14F-4D97-AF65-F5344CB8AC3E}">
        <p14:creationId xmlns:p14="http://schemas.microsoft.com/office/powerpoint/2010/main" val="142275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基本要求</a:t>
            </a:r>
          </a:p>
        </p:txBody>
      </p:sp>
      <p:sp>
        <p:nvSpPr>
          <p:cNvPr id="11267" name="内容占位符 2"/>
          <p:cNvSpPr>
            <a:spLocks noGrp="1"/>
          </p:cNvSpPr>
          <p:nvPr>
            <p:ph idx="1"/>
          </p:nvPr>
        </p:nvSpPr>
        <p:spPr>
          <a:xfrm>
            <a:off x="609600" y="1628800"/>
            <a:ext cx="11175032" cy="4695801"/>
          </a:xfrm>
        </p:spPr>
        <p:txBody>
          <a:bodyPr/>
          <a:lstStyle/>
          <a:p>
            <a:pPr marL="0" indent="0">
              <a:spcBef>
                <a:spcPts val="300"/>
              </a:spcBef>
              <a:buNone/>
            </a:pPr>
            <a:r>
              <a:rPr lang="en-US" altLang="zh-CN" sz="2400" dirty="0" smtClean="0"/>
              <a:t>1. </a:t>
            </a:r>
            <a:r>
              <a:rPr lang="zh-CN" altLang="en-US" sz="2400" dirty="0" smtClean="0"/>
              <a:t>实验</a:t>
            </a:r>
            <a:r>
              <a:rPr lang="zh-CN" altLang="en-US" sz="2400" dirty="0"/>
              <a:t>及程序运行</a:t>
            </a:r>
            <a:r>
              <a:rPr lang="zh-CN" altLang="en-US" sz="2400" dirty="0" smtClean="0"/>
              <a:t>接受</a:t>
            </a:r>
            <a:r>
              <a:rPr lang="zh-CN" altLang="en-US" sz="2400" dirty="0" smtClean="0">
                <a:solidFill>
                  <a:srgbClr val="FF0000"/>
                </a:solidFill>
              </a:rPr>
              <a:t>上机检查</a:t>
            </a:r>
            <a:endParaRPr lang="en-US" altLang="zh-CN" sz="2400" dirty="0" smtClean="0">
              <a:solidFill>
                <a:srgbClr val="FF0000"/>
              </a:solidFill>
            </a:endParaRPr>
          </a:p>
          <a:p>
            <a:pPr marL="393700" lvl="1" indent="0">
              <a:spcBef>
                <a:spcPts val="300"/>
              </a:spcBef>
              <a:buNone/>
            </a:pPr>
            <a:r>
              <a:rPr lang="en-US" altLang="zh-CN" dirty="0" smtClean="0">
                <a:solidFill>
                  <a:srgbClr val="0070C0"/>
                </a:solidFill>
              </a:rPr>
              <a:t>- </a:t>
            </a:r>
            <a:r>
              <a:rPr lang="zh-CN" altLang="en-US" dirty="0" smtClean="0">
                <a:solidFill>
                  <a:srgbClr val="0070C0"/>
                </a:solidFill>
              </a:rPr>
              <a:t>检查方式：远程，桌面共享</a:t>
            </a:r>
            <a:endParaRPr lang="en-US" altLang="zh-CN" dirty="0" smtClean="0">
              <a:solidFill>
                <a:srgbClr val="0070C0"/>
              </a:solidFill>
            </a:endParaRPr>
          </a:p>
          <a:p>
            <a:pPr lvl="1">
              <a:spcBef>
                <a:spcPts val="300"/>
              </a:spcBef>
              <a:buFontTx/>
              <a:buChar char="-"/>
            </a:pPr>
            <a:r>
              <a:rPr lang="en-US" altLang="zh-CN" dirty="0" smtClean="0">
                <a:solidFill>
                  <a:srgbClr val="0070C0"/>
                </a:solidFill>
              </a:rPr>
              <a:t>2</a:t>
            </a:r>
            <a:r>
              <a:rPr lang="zh-CN" altLang="en-US" dirty="0" smtClean="0">
                <a:solidFill>
                  <a:srgbClr val="0070C0"/>
                </a:solidFill>
              </a:rPr>
              <a:t>次上机检查：</a:t>
            </a:r>
            <a:r>
              <a:rPr lang="en-US" altLang="zh-CN" dirty="0" smtClean="0">
                <a:solidFill>
                  <a:srgbClr val="0070C0"/>
                </a:solidFill>
              </a:rPr>
              <a:t>SQL</a:t>
            </a:r>
            <a:r>
              <a:rPr lang="zh-CN" altLang="en-US" dirty="0" smtClean="0">
                <a:solidFill>
                  <a:srgbClr val="0070C0"/>
                </a:solidFill>
              </a:rPr>
              <a:t>检查</a:t>
            </a:r>
            <a:r>
              <a:rPr lang="zh-CN" altLang="en-US" sz="2000" dirty="0" smtClean="0">
                <a:solidFill>
                  <a:srgbClr val="0070C0"/>
                </a:solidFill>
              </a:rPr>
              <a:t>（</a:t>
            </a:r>
            <a:r>
              <a:rPr lang="en-US" altLang="zh-CN" sz="2000" dirty="0" smtClean="0">
                <a:solidFill>
                  <a:srgbClr val="0070C0"/>
                </a:solidFill>
              </a:rPr>
              <a:t>2</a:t>
            </a:r>
            <a:r>
              <a:rPr lang="en-US" altLang="zh-CN" sz="2000" baseline="30000" dirty="0" smtClean="0">
                <a:solidFill>
                  <a:srgbClr val="0070C0"/>
                </a:solidFill>
              </a:rPr>
              <a:t>nd</a:t>
            </a:r>
            <a:r>
              <a:rPr lang="en-US" altLang="zh-CN" sz="2000" dirty="0" smtClean="0">
                <a:solidFill>
                  <a:srgbClr val="0070C0"/>
                </a:solidFill>
              </a:rPr>
              <a:t>/3</a:t>
            </a:r>
            <a:r>
              <a:rPr lang="en-US" altLang="zh-CN" sz="2000" baseline="30000" dirty="0" smtClean="0">
                <a:solidFill>
                  <a:srgbClr val="0070C0"/>
                </a:solidFill>
              </a:rPr>
              <a:t>rd</a:t>
            </a:r>
            <a:r>
              <a:rPr lang="zh-CN" altLang="en-US" sz="2000" dirty="0" smtClean="0">
                <a:solidFill>
                  <a:srgbClr val="0070C0"/>
                </a:solidFill>
              </a:rPr>
              <a:t>次课）</a:t>
            </a:r>
            <a:r>
              <a:rPr lang="zh-CN" altLang="en-US" dirty="0" smtClean="0">
                <a:solidFill>
                  <a:srgbClr val="0070C0"/>
                </a:solidFill>
              </a:rPr>
              <a:t>、</a:t>
            </a:r>
            <a:r>
              <a:rPr lang="en-US" altLang="zh-CN" dirty="0" smtClean="0">
                <a:solidFill>
                  <a:srgbClr val="0070C0"/>
                </a:solidFill>
              </a:rPr>
              <a:t>DB</a:t>
            </a:r>
            <a:r>
              <a:rPr lang="zh-CN" altLang="en-US" dirty="0" smtClean="0">
                <a:solidFill>
                  <a:srgbClr val="0070C0"/>
                </a:solidFill>
              </a:rPr>
              <a:t>应用程序检查</a:t>
            </a:r>
            <a:r>
              <a:rPr lang="zh-CN" altLang="en-US" sz="2000" dirty="0" smtClean="0">
                <a:solidFill>
                  <a:srgbClr val="0070C0"/>
                </a:solidFill>
              </a:rPr>
              <a:t>（</a:t>
            </a:r>
            <a:r>
              <a:rPr lang="en-US" altLang="zh-CN" sz="2000" dirty="0" smtClean="0">
                <a:solidFill>
                  <a:srgbClr val="0070C0"/>
                </a:solidFill>
              </a:rPr>
              <a:t>7-8</a:t>
            </a:r>
            <a:r>
              <a:rPr lang="en-US" altLang="zh-CN" sz="2000" baseline="30000" dirty="0" smtClean="0">
                <a:solidFill>
                  <a:srgbClr val="0070C0"/>
                </a:solidFill>
              </a:rPr>
              <a:t>th</a:t>
            </a:r>
            <a:r>
              <a:rPr lang="zh-CN" altLang="en-US" sz="2000" dirty="0" smtClean="0">
                <a:solidFill>
                  <a:srgbClr val="0070C0"/>
                </a:solidFill>
              </a:rPr>
              <a:t>次课）</a:t>
            </a:r>
            <a:endParaRPr lang="en-US" altLang="zh-CN" sz="2000" dirty="0" smtClean="0">
              <a:solidFill>
                <a:srgbClr val="0070C0"/>
              </a:solidFill>
            </a:endParaRPr>
          </a:p>
          <a:p>
            <a:pPr lvl="1">
              <a:spcBef>
                <a:spcPts val="300"/>
              </a:spcBef>
              <a:buFontTx/>
              <a:buChar char="-"/>
            </a:pPr>
            <a:r>
              <a:rPr lang="en-US" altLang="zh-CN" dirty="0" smtClean="0">
                <a:solidFill>
                  <a:srgbClr val="0070C0"/>
                </a:solidFill>
              </a:rPr>
              <a:t>2</a:t>
            </a:r>
            <a:r>
              <a:rPr lang="zh-CN" altLang="en-US" dirty="0" smtClean="0">
                <a:solidFill>
                  <a:srgbClr val="0070C0"/>
                </a:solidFill>
              </a:rPr>
              <a:t>次阶段性报告：</a:t>
            </a:r>
            <a:r>
              <a:rPr lang="en-US" altLang="zh-CN" dirty="0" smtClean="0">
                <a:solidFill>
                  <a:srgbClr val="0070C0"/>
                </a:solidFill>
              </a:rPr>
              <a:t>SQL</a:t>
            </a:r>
            <a:r>
              <a:rPr lang="zh-CN" altLang="en-US" dirty="0" smtClean="0">
                <a:solidFill>
                  <a:srgbClr val="0070C0"/>
                </a:solidFill>
              </a:rPr>
              <a:t>报告、中期报告</a:t>
            </a:r>
            <a:r>
              <a:rPr lang="zh-CN" altLang="en-US" sz="2000" dirty="0" smtClean="0">
                <a:solidFill>
                  <a:srgbClr val="0070C0"/>
                </a:solidFill>
              </a:rPr>
              <a:t>（</a:t>
            </a:r>
            <a:r>
              <a:rPr lang="zh-CN" altLang="en-US" sz="2000" dirty="0"/>
              <a:t>题目、需求分析内容（含数据字典）、系统体系结构、总体功能模块划分、数据库设计、数据流图和主要业务的流程图</a:t>
            </a:r>
            <a:r>
              <a:rPr lang="zh-CN" altLang="en-US" sz="2000" dirty="0" smtClean="0">
                <a:solidFill>
                  <a:srgbClr val="0070C0"/>
                </a:solidFill>
              </a:rPr>
              <a:t>）</a:t>
            </a:r>
            <a:endParaRPr lang="en-US" altLang="zh-CN" sz="2000" dirty="0" smtClean="0">
              <a:solidFill>
                <a:srgbClr val="0070C0"/>
              </a:solidFill>
            </a:endParaRPr>
          </a:p>
          <a:p>
            <a:pPr marL="393700" lvl="1" indent="0">
              <a:spcBef>
                <a:spcPts val="300"/>
              </a:spcBef>
              <a:buNone/>
            </a:pPr>
            <a:endParaRPr lang="en-US" altLang="zh-CN" dirty="0"/>
          </a:p>
          <a:p>
            <a:pPr marL="0" indent="0">
              <a:spcBef>
                <a:spcPts val="300"/>
              </a:spcBef>
              <a:buNone/>
            </a:pPr>
            <a:r>
              <a:rPr lang="en-US" altLang="zh-CN" sz="2400" dirty="0" smtClean="0"/>
              <a:t>2. </a:t>
            </a:r>
            <a:r>
              <a:rPr lang="zh-CN" altLang="en-US" sz="2400" dirty="0" smtClean="0"/>
              <a:t>按照</a:t>
            </a:r>
            <a:r>
              <a:rPr lang="en-US" altLang="zh-CN" sz="2400" dirty="0"/>
              <a:t>《</a:t>
            </a:r>
            <a:r>
              <a:rPr lang="zh-CN" altLang="en-US" sz="2400" dirty="0"/>
              <a:t>数据库系统原理实践报告模板</a:t>
            </a:r>
            <a:r>
              <a:rPr lang="en-US" altLang="zh-CN" sz="2400" dirty="0"/>
              <a:t>》</a:t>
            </a:r>
            <a:r>
              <a:rPr lang="zh-CN" altLang="en-US" sz="2400" dirty="0"/>
              <a:t>中的撰写规范</a:t>
            </a:r>
            <a:r>
              <a:rPr lang="zh-CN" altLang="en-US" sz="2400" dirty="0">
                <a:solidFill>
                  <a:srgbClr val="FF0000"/>
                </a:solidFill>
              </a:rPr>
              <a:t>撰写报告</a:t>
            </a:r>
            <a:r>
              <a:rPr lang="zh-CN" altLang="en-US" sz="2400" dirty="0"/>
              <a:t>！</a:t>
            </a:r>
            <a:endParaRPr lang="en-US" altLang="zh-CN" sz="2400" dirty="0"/>
          </a:p>
          <a:p>
            <a:pPr marL="0" indent="0">
              <a:spcBef>
                <a:spcPts val="300"/>
              </a:spcBef>
              <a:buNone/>
            </a:pPr>
            <a:r>
              <a:rPr lang="zh-CN" altLang="en-US" sz="2400" dirty="0" smtClean="0"/>
              <a:t>   最终</a:t>
            </a:r>
            <a:r>
              <a:rPr lang="zh-CN" altLang="en-US" sz="2400" dirty="0"/>
              <a:t>提交</a:t>
            </a:r>
            <a:r>
              <a:rPr lang="zh-CN" altLang="en-US" sz="2400" dirty="0">
                <a:solidFill>
                  <a:srgbClr val="00B050"/>
                </a:solidFill>
              </a:rPr>
              <a:t>电子版</a:t>
            </a:r>
            <a:r>
              <a:rPr lang="zh-CN" altLang="en-US" sz="2400" strike="dblStrike" dirty="0">
                <a:solidFill>
                  <a:srgbClr val="C00000"/>
                </a:solidFill>
              </a:rPr>
              <a:t>纸质版</a:t>
            </a:r>
            <a:r>
              <a:rPr lang="zh-CN" altLang="en-US" sz="2400" dirty="0">
                <a:solidFill>
                  <a:srgbClr val="00B050"/>
                </a:solidFill>
              </a:rPr>
              <a:t>实践报告</a:t>
            </a:r>
            <a:r>
              <a:rPr lang="zh-CN" altLang="en-US" sz="2400" dirty="0"/>
              <a:t>以及</a:t>
            </a:r>
            <a:r>
              <a:rPr lang="zh-CN" altLang="en-US" sz="2400" dirty="0">
                <a:solidFill>
                  <a:srgbClr val="00B050"/>
                </a:solidFill>
              </a:rPr>
              <a:t>包含程序代码及其使用</a:t>
            </a:r>
            <a:r>
              <a:rPr lang="zh-CN" altLang="en-US" sz="2400" dirty="0" smtClean="0">
                <a:solidFill>
                  <a:srgbClr val="00B050"/>
                </a:solidFill>
              </a:rPr>
              <a:t>说明文档</a:t>
            </a:r>
            <a:r>
              <a:rPr lang="zh-CN" altLang="en-US" sz="2400" dirty="0">
                <a:solidFill>
                  <a:srgbClr val="00B050"/>
                </a:solidFill>
              </a:rPr>
              <a:t>、数据库及其使用说明文档、应用系统可执行</a:t>
            </a:r>
            <a:r>
              <a:rPr lang="zh-CN" altLang="en-US" sz="2400" dirty="0" smtClean="0">
                <a:solidFill>
                  <a:srgbClr val="00B050"/>
                </a:solidFill>
              </a:rPr>
              <a:t>程序</a:t>
            </a:r>
            <a:r>
              <a:rPr lang="zh-CN" altLang="en-US" sz="2400" dirty="0" smtClean="0"/>
              <a:t>的</a:t>
            </a:r>
            <a:r>
              <a:rPr lang="zh-CN" altLang="en-US" sz="2400" dirty="0">
                <a:solidFill>
                  <a:srgbClr val="0070C0"/>
                </a:solidFill>
              </a:rPr>
              <a:t>电子资源包</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B47708B3-2E25-40CD-ADAB-49AAF589BF12}" type="slidenum">
              <a:rPr kumimoji="0" lang="en-US" altLang="zh-CN" sz="1200">
                <a:solidFill>
                  <a:srgbClr val="045C75"/>
                </a:solidFill>
              </a:rPr>
              <a:pPr eaLnBrk="1" hangingPunct="1"/>
              <a:t>5</a:t>
            </a:fld>
            <a:endParaRPr kumimoji="0" lang="en-US" altLang="zh-CN" sz="1200" dirty="0">
              <a:solidFill>
                <a:srgbClr val="045C75"/>
              </a:solidFill>
            </a:endParaRPr>
          </a:p>
        </p:txBody>
      </p:sp>
      <p:sp>
        <p:nvSpPr>
          <p:cNvPr id="2" name="矩形 1"/>
          <p:cNvSpPr/>
          <p:nvPr/>
        </p:nvSpPr>
        <p:spPr>
          <a:xfrm>
            <a:off x="1487488" y="5301208"/>
            <a:ext cx="8928992" cy="46166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i="1" dirty="0"/>
              <a:t>实践</a:t>
            </a:r>
            <a:r>
              <a:rPr lang="zh-CN" altLang="en-US" i="1" dirty="0" smtClean="0"/>
              <a:t>报告具体</a:t>
            </a:r>
            <a:r>
              <a:rPr lang="zh-CN" altLang="en-US" i="1" dirty="0"/>
              <a:t>规范参见</a:t>
            </a:r>
            <a:r>
              <a:rPr lang="en-US" altLang="zh-CN" i="1" dirty="0"/>
              <a:t>《</a:t>
            </a:r>
            <a:r>
              <a:rPr lang="zh-CN" altLang="en-US" i="1" dirty="0"/>
              <a:t>数据库系统原理实践报告模板</a:t>
            </a:r>
            <a:r>
              <a:rPr lang="en-US" altLang="zh-CN" i="1" dirty="0"/>
              <a:t>2020》</a:t>
            </a:r>
            <a:endParaRPr lang="zh-CN" altLang="en-US" dirty="0"/>
          </a:p>
        </p:txBody>
      </p:sp>
      <p:sp>
        <p:nvSpPr>
          <p:cNvPr id="3" name="矩形 2"/>
          <p:cNvSpPr/>
          <p:nvPr/>
        </p:nvSpPr>
        <p:spPr>
          <a:xfrm>
            <a:off x="1487488" y="5847655"/>
            <a:ext cx="4823180"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a:t>“班号</a:t>
            </a:r>
            <a:r>
              <a:rPr lang="en-US" altLang="zh-CN" dirty="0"/>
              <a:t>_</a:t>
            </a:r>
            <a:r>
              <a:rPr lang="zh-CN" altLang="en-US" dirty="0"/>
              <a:t>应用系统名称</a:t>
            </a:r>
            <a:r>
              <a:rPr lang="en-US" altLang="zh-CN" dirty="0"/>
              <a:t>_</a:t>
            </a:r>
            <a:r>
              <a:rPr lang="zh-CN" altLang="en-US" dirty="0"/>
              <a:t>姓名</a:t>
            </a:r>
            <a:r>
              <a:rPr lang="en-US" altLang="zh-CN" dirty="0"/>
              <a:t>.</a:t>
            </a:r>
            <a:r>
              <a:rPr lang="en-US" altLang="zh-CN" dirty="0" err="1"/>
              <a:t>rar</a:t>
            </a:r>
            <a:r>
              <a:rPr lang="zh-CN" altLang="en-US"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提交电子资料要求</a:t>
            </a:r>
          </a:p>
        </p:txBody>
      </p:sp>
      <p:sp>
        <p:nvSpPr>
          <p:cNvPr id="43011" name="内容占位符 2"/>
          <p:cNvSpPr>
            <a:spLocks noGrp="1"/>
          </p:cNvSpPr>
          <p:nvPr>
            <p:ph idx="1"/>
          </p:nvPr>
        </p:nvSpPr>
        <p:spPr/>
        <p:txBody>
          <a:bodyPr/>
          <a:lstStyle/>
          <a:p>
            <a:r>
              <a:rPr lang="zh-CN" altLang="en-US" sz="2400" dirty="0" smtClean="0"/>
              <a:t>电子资料要求一个课题一个压缩文件，压缩文件名格式为“</a:t>
            </a:r>
            <a:r>
              <a:rPr lang="zh-CN" altLang="en-US" sz="2400" i="1" u="sng" dirty="0" smtClean="0">
                <a:solidFill>
                  <a:srgbClr val="C00000"/>
                </a:solidFill>
              </a:rPr>
              <a:t>班号</a:t>
            </a:r>
            <a:r>
              <a:rPr lang="en-US" altLang="zh-CN" sz="2400" i="1" u="sng" dirty="0" smtClean="0">
                <a:solidFill>
                  <a:srgbClr val="C00000"/>
                </a:solidFill>
              </a:rPr>
              <a:t>_</a:t>
            </a:r>
            <a:r>
              <a:rPr lang="zh-CN" altLang="en-US" sz="2400" i="1" u="sng" dirty="0" smtClean="0">
                <a:solidFill>
                  <a:srgbClr val="C00000"/>
                </a:solidFill>
              </a:rPr>
              <a:t>姓名</a:t>
            </a:r>
            <a:r>
              <a:rPr lang="en-US" altLang="zh-CN" sz="2400" i="1" u="sng" dirty="0">
                <a:solidFill>
                  <a:srgbClr val="C00000"/>
                </a:solidFill>
              </a:rPr>
              <a:t>_</a:t>
            </a:r>
            <a:r>
              <a:rPr lang="zh-CN" altLang="en-US" sz="2400" i="1" u="sng" dirty="0" smtClean="0">
                <a:solidFill>
                  <a:srgbClr val="C00000"/>
                </a:solidFill>
              </a:rPr>
              <a:t>应用系统名称</a:t>
            </a:r>
            <a:r>
              <a:rPr lang="en-US" altLang="zh-CN" sz="2400" i="1" u="sng" dirty="0" smtClean="0">
                <a:solidFill>
                  <a:srgbClr val="C00000"/>
                </a:solidFill>
              </a:rPr>
              <a:t>.</a:t>
            </a:r>
            <a:r>
              <a:rPr lang="en-US" altLang="zh-CN" sz="2400" i="1" u="sng" dirty="0" err="1" smtClean="0">
                <a:solidFill>
                  <a:srgbClr val="C00000"/>
                </a:solidFill>
              </a:rPr>
              <a:t>rar</a:t>
            </a:r>
            <a:r>
              <a:rPr lang="zh-CN" altLang="en-US" sz="2400" dirty="0" smtClean="0"/>
              <a:t>”，例如：“计</a:t>
            </a:r>
            <a:r>
              <a:rPr lang="en-US" altLang="zh-CN" sz="2400" dirty="0" smtClean="0"/>
              <a:t>0901</a:t>
            </a:r>
            <a:r>
              <a:rPr lang="en-US" altLang="zh-CN" sz="2400" dirty="0" smtClean="0"/>
              <a:t>_</a:t>
            </a:r>
            <a:r>
              <a:rPr lang="zh-CN" altLang="en-US" sz="2400" dirty="0"/>
              <a:t>张</a:t>
            </a:r>
            <a:r>
              <a:rPr lang="zh-CN" altLang="en-US" sz="2400" dirty="0" smtClean="0"/>
              <a:t>三</a:t>
            </a:r>
            <a:r>
              <a:rPr lang="en-US" altLang="zh-CN" sz="2400" dirty="0"/>
              <a:t>_</a:t>
            </a:r>
            <a:r>
              <a:rPr lang="zh-CN" altLang="en-US" sz="2400" dirty="0" smtClean="0"/>
              <a:t>房地产</a:t>
            </a:r>
            <a:r>
              <a:rPr lang="zh-CN" altLang="en-US" sz="2400" dirty="0" smtClean="0"/>
              <a:t>信息管理</a:t>
            </a:r>
            <a:r>
              <a:rPr lang="zh-CN" altLang="en-US" sz="2400" dirty="0" smtClean="0"/>
              <a:t>系统</a:t>
            </a:r>
            <a:r>
              <a:rPr lang="en-US" altLang="zh-CN" sz="2400" dirty="0" smtClean="0"/>
              <a:t>.</a:t>
            </a:r>
            <a:r>
              <a:rPr lang="en-US" altLang="zh-CN" sz="2400" smtClean="0"/>
              <a:t>rar</a:t>
            </a:r>
            <a:r>
              <a:rPr lang="zh-CN" altLang="en-US" sz="2400" smtClean="0"/>
              <a:t>” </a:t>
            </a:r>
            <a:r>
              <a:rPr lang="zh-CN" altLang="en-US" sz="2400" dirty="0" smtClean="0"/>
              <a:t>。</a:t>
            </a:r>
            <a:endParaRPr lang="en-US" altLang="zh-CN" sz="2400" dirty="0" smtClean="0"/>
          </a:p>
          <a:p>
            <a:r>
              <a:rPr lang="zh-CN" altLang="en-US" sz="2400" dirty="0"/>
              <a:t>每人提交一个</a:t>
            </a:r>
            <a:r>
              <a:rPr lang="zh-CN" altLang="zh-CN" sz="2400" dirty="0"/>
              <a:t>压缩文件</a:t>
            </a:r>
            <a:r>
              <a:rPr lang="zh-CN" altLang="en-US" sz="2400" dirty="0"/>
              <a:t>，</a:t>
            </a:r>
            <a:r>
              <a:rPr lang="zh-CN" altLang="zh-CN" sz="2400" dirty="0"/>
              <a:t>内含</a:t>
            </a:r>
            <a:r>
              <a:rPr lang="en-US" altLang="zh-CN" sz="2400" dirty="0"/>
              <a:t>1</a:t>
            </a:r>
            <a:r>
              <a:rPr lang="zh-CN" altLang="zh-CN" sz="2400" dirty="0"/>
              <a:t>个文件</a:t>
            </a:r>
            <a:r>
              <a:rPr lang="zh-CN" altLang="en-US" sz="2400" dirty="0"/>
              <a:t>和</a:t>
            </a:r>
            <a:r>
              <a:rPr lang="en-US" altLang="zh-CN" sz="2400" dirty="0"/>
              <a:t>3</a:t>
            </a:r>
            <a:r>
              <a:rPr lang="zh-CN" altLang="en-US" sz="2400" dirty="0"/>
              <a:t>个目录。</a:t>
            </a:r>
            <a:endParaRPr lang="en-US" altLang="zh-CN" sz="2400" dirty="0"/>
          </a:p>
          <a:p>
            <a:pPr>
              <a:buFontTx/>
              <a:buChar char="-"/>
            </a:pPr>
            <a:r>
              <a:rPr lang="en-US" altLang="zh-CN" sz="2400" dirty="0" smtClean="0">
                <a:solidFill>
                  <a:srgbClr val="C00000"/>
                </a:solidFill>
              </a:rPr>
              <a:t>2</a:t>
            </a:r>
            <a:r>
              <a:rPr lang="zh-CN" altLang="en-US" sz="2400" dirty="0" smtClean="0">
                <a:solidFill>
                  <a:srgbClr val="C00000"/>
                </a:solidFill>
              </a:rPr>
              <a:t>个</a:t>
            </a:r>
            <a:r>
              <a:rPr lang="zh-CN" altLang="en-US" sz="2400" dirty="0">
                <a:solidFill>
                  <a:srgbClr val="C00000"/>
                </a:solidFill>
              </a:rPr>
              <a:t>报告文件：</a:t>
            </a:r>
            <a:r>
              <a:rPr lang="zh-CN" altLang="zh-CN" sz="2400" dirty="0"/>
              <a:t>课程实践报告</a:t>
            </a:r>
            <a:r>
              <a:rPr lang="en-US" altLang="zh-CN" sz="2400" dirty="0"/>
              <a:t>pdf</a:t>
            </a:r>
            <a:r>
              <a:rPr lang="zh-CN" altLang="zh-CN" sz="2400" dirty="0" smtClean="0"/>
              <a:t>版</a:t>
            </a:r>
            <a:r>
              <a:rPr lang="zh-CN" altLang="en-US" sz="2400" dirty="0" smtClean="0"/>
              <a:t>和</a:t>
            </a:r>
            <a:r>
              <a:rPr lang="en-US" altLang="zh-CN" sz="2400" dirty="0" smtClean="0"/>
              <a:t>word</a:t>
            </a:r>
            <a:r>
              <a:rPr lang="zh-CN" altLang="en-US" sz="2400" dirty="0" smtClean="0"/>
              <a:t>版，文件名格式</a:t>
            </a:r>
            <a:r>
              <a:rPr lang="en-US" altLang="zh-CN" sz="2400" dirty="0" smtClean="0"/>
              <a:t>:</a:t>
            </a:r>
          </a:p>
          <a:p>
            <a:pPr marL="0" indent="0">
              <a:buNone/>
            </a:pPr>
            <a:r>
              <a:rPr lang="en-US" altLang="zh-CN" sz="2400" dirty="0"/>
              <a:t> </a:t>
            </a:r>
            <a:r>
              <a:rPr lang="en-US" altLang="zh-CN" sz="2400" dirty="0" smtClean="0"/>
              <a:t>               </a:t>
            </a:r>
            <a:r>
              <a:rPr lang="zh-CN" altLang="en-US" sz="2000" dirty="0" smtClean="0"/>
              <a:t>“</a:t>
            </a:r>
            <a:r>
              <a:rPr lang="zh-CN" altLang="en-US" sz="2000" i="1" u="sng" dirty="0">
                <a:solidFill>
                  <a:srgbClr val="C00000"/>
                </a:solidFill>
              </a:rPr>
              <a:t>学号</a:t>
            </a:r>
            <a:r>
              <a:rPr lang="en-US" altLang="zh-CN" sz="2000" i="1" u="sng" dirty="0">
                <a:solidFill>
                  <a:srgbClr val="C00000"/>
                </a:solidFill>
              </a:rPr>
              <a:t>+</a:t>
            </a:r>
            <a:r>
              <a:rPr lang="zh-CN" altLang="en-US" sz="2000" i="1" u="sng" dirty="0">
                <a:solidFill>
                  <a:srgbClr val="C00000"/>
                </a:solidFill>
              </a:rPr>
              <a:t>姓名</a:t>
            </a:r>
            <a:r>
              <a:rPr lang="en-US" altLang="zh-CN" sz="2000" i="1" u="sng" dirty="0">
                <a:solidFill>
                  <a:srgbClr val="C00000"/>
                </a:solidFill>
              </a:rPr>
              <a:t>+DB</a:t>
            </a:r>
            <a:r>
              <a:rPr lang="zh-CN" altLang="en-US" sz="2000" i="1" u="sng" dirty="0">
                <a:solidFill>
                  <a:srgbClr val="C00000"/>
                </a:solidFill>
              </a:rPr>
              <a:t>实践报告</a:t>
            </a:r>
            <a:r>
              <a:rPr lang="en-US" altLang="zh-CN" sz="2000" i="1" u="sng" dirty="0">
                <a:solidFill>
                  <a:srgbClr val="C00000"/>
                </a:solidFill>
              </a:rPr>
              <a:t>.</a:t>
            </a:r>
            <a:r>
              <a:rPr lang="en-US" altLang="zh-CN" sz="2000" i="1" u="sng" dirty="0" smtClean="0">
                <a:solidFill>
                  <a:srgbClr val="C00000"/>
                </a:solidFill>
              </a:rPr>
              <a:t>pdf</a:t>
            </a:r>
            <a:r>
              <a:rPr lang="zh-CN" altLang="en-US" sz="2000" dirty="0" smtClean="0"/>
              <a:t>”和</a:t>
            </a:r>
            <a:r>
              <a:rPr lang="zh-CN" altLang="en-US" sz="2000" dirty="0"/>
              <a:t>“</a:t>
            </a:r>
            <a:r>
              <a:rPr lang="zh-CN" altLang="en-US" sz="2000" i="1" u="sng" dirty="0">
                <a:solidFill>
                  <a:srgbClr val="C00000"/>
                </a:solidFill>
              </a:rPr>
              <a:t>学号</a:t>
            </a:r>
            <a:r>
              <a:rPr lang="en-US" altLang="zh-CN" sz="2000" i="1" u="sng" dirty="0">
                <a:solidFill>
                  <a:srgbClr val="C00000"/>
                </a:solidFill>
              </a:rPr>
              <a:t>+</a:t>
            </a:r>
            <a:r>
              <a:rPr lang="zh-CN" altLang="en-US" sz="2000" i="1" u="sng" dirty="0">
                <a:solidFill>
                  <a:srgbClr val="C00000"/>
                </a:solidFill>
              </a:rPr>
              <a:t>姓名</a:t>
            </a:r>
            <a:r>
              <a:rPr lang="en-US" altLang="zh-CN" sz="2000" i="1" u="sng" dirty="0">
                <a:solidFill>
                  <a:srgbClr val="C00000"/>
                </a:solidFill>
              </a:rPr>
              <a:t>+DB</a:t>
            </a:r>
            <a:r>
              <a:rPr lang="zh-CN" altLang="en-US" sz="2000" i="1" u="sng" dirty="0">
                <a:solidFill>
                  <a:srgbClr val="C00000"/>
                </a:solidFill>
              </a:rPr>
              <a:t>实践报告</a:t>
            </a:r>
            <a:r>
              <a:rPr lang="en-US" altLang="zh-CN" sz="2000" i="1" u="sng" dirty="0" smtClean="0">
                <a:solidFill>
                  <a:srgbClr val="C00000"/>
                </a:solidFill>
              </a:rPr>
              <a:t>.doc</a:t>
            </a:r>
            <a:r>
              <a:rPr lang="zh-CN" altLang="en-US" sz="2000" dirty="0" smtClean="0"/>
              <a:t>”</a:t>
            </a:r>
            <a:endParaRPr lang="en-US" altLang="zh-CN" sz="2000" dirty="0"/>
          </a:p>
          <a:p>
            <a:pPr marL="0" indent="0">
              <a:buNone/>
            </a:pPr>
            <a:r>
              <a:rPr lang="en-US" altLang="zh-CN" sz="2400" dirty="0" smtClean="0">
                <a:solidFill>
                  <a:srgbClr val="C00000"/>
                </a:solidFill>
              </a:rPr>
              <a:t>- 3</a:t>
            </a:r>
            <a:r>
              <a:rPr lang="zh-CN" altLang="zh-CN" sz="2400" dirty="0">
                <a:solidFill>
                  <a:srgbClr val="C00000"/>
                </a:solidFill>
              </a:rPr>
              <a:t>个目录：</a:t>
            </a:r>
            <a:endParaRPr lang="en-US" altLang="zh-CN" sz="2400" dirty="0">
              <a:solidFill>
                <a:srgbClr val="C00000"/>
              </a:solidFill>
            </a:endParaRPr>
          </a:p>
          <a:p>
            <a:pPr marL="366713" lvl="1" indent="0">
              <a:buNone/>
            </a:pPr>
            <a:r>
              <a:rPr lang="en-US" altLang="zh-CN" sz="2200" dirty="0"/>
              <a:t>1</a:t>
            </a:r>
            <a:r>
              <a:rPr lang="zh-CN" altLang="zh-CN" sz="2200" dirty="0"/>
              <a:t>）</a:t>
            </a:r>
            <a:r>
              <a:rPr lang="zh-CN" altLang="en-US" sz="2200" dirty="0"/>
              <a:t>第</a:t>
            </a:r>
            <a:r>
              <a:rPr lang="en-US" altLang="zh-CN" sz="2200" dirty="0"/>
              <a:t>2</a:t>
            </a:r>
            <a:r>
              <a:rPr lang="zh-CN" altLang="zh-CN" sz="2200" dirty="0"/>
              <a:t>部分源代码；</a:t>
            </a:r>
            <a:endParaRPr lang="en-US" altLang="zh-CN" sz="2200" dirty="0"/>
          </a:p>
          <a:p>
            <a:pPr marL="366713" lvl="1" indent="0">
              <a:buNone/>
            </a:pPr>
            <a:r>
              <a:rPr lang="en-US" altLang="zh-CN" sz="2200" dirty="0"/>
              <a:t>2</a:t>
            </a:r>
            <a:r>
              <a:rPr lang="zh-CN" altLang="zh-CN" sz="2200" dirty="0"/>
              <a:t>）第</a:t>
            </a:r>
            <a:r>
              <a:rPr lang="en-US" altLang="zh-CN" sz="2200" dirty="0"/>
              <a:t>3</a:t>
            </a:r>
            <a:r>
              <a:rPr lang="zh-CN" altLang="zh-CN" sz="2200" dirty="0"/>
              <a:t>部分应用程序源代码；</a:t>
            </a:r>
            <a:endParaRPr lang="en-US" altLang="zh-CN" sz="2200" dirty="0"/>
          </a:p>
          <a:p>
            <a:pPr marL="366713" lvl="1" indent="0">
              <a:buNone/>
            </a:pPr>
            <a:r>
              <a:rPr lang="en-US" altLang="zh-CN" sz="2200" dirty="0"/>
              <a:t>3</a:t>
            </a:r>
            <a:r>
              <a:rPr lang="zh-CN" altLang="zh-CN" sz="2200" dirty="0"/>
              <a:t>）第</a:t>
            </a:r>
            <a:r>
              <a:rPr lang="en-US" altLang="zh-CN" sz="2200" dirty="0"/>
              <a:t>3</a:t>
            </a:r>
            <a:r>
              <a:rPr lang="zh-CN" altLang="zh-CN" sz="2200" dirty="0"/>
              <a:t>部分应用程序可执行文件、数据库文件</a:t>
            </a:r>
            <a:r>
              <a:rPr lang="zh-CN" altLang="en-US" sz="2200" dirty="0"/>
              <a:t>（包含数据库建库文件，加载、配置、连接数据库方式的说明文档）</a:t>
            </a:r>
            <a:r>
              <a:rPr lang="zh-CN" altLang="zh-CN" sz="2200" dirty="0"/>
              <a:t>、以及程序使用说明</a:t>
            </a:r>
            <a:r>
              <a:rPr lang="en-US" altLang="zh-CN" sz="2200" dirty="0"/>
              <a:t>word</a:t>
            </a:r>
            <a:r>
              <a:rPr lang="zh-CN" altLang="zh-CN" sz="2200" dirty="0"/>
              <a:t>文档。</a:t>
            </a:r>
            <a:r>
              <a:rPr lang="zh-CN" altLang="en-US" sz="2200" dirty="0"/>
              <a:t>（注意：系统应可根据你的说明在其他机器上正常安装运行。）</a:t>
            </a:r>
          </a:p>
          <a:p>
            <a:endParaRPr lang="zh-CN" altLang="en-US" sz="2400" dirty="0" smtClean="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BFBFD82B-3A85-44E2-8CCC-6AAD30657CBE}" type="slidenum">
              <a:rPr kumimoji="0" lang="en-US" altLang="zh-CN" sz="1200">
                <a:solidFill>
                  <a:srgbClr val="045C75"/>
                </a:solidFill>
              </a:rPr>
              <a:pPr eaLnBrk="1" hangingPunct="1"/>
              <a:t>6</a:t>
            </a:fld>
            <a:endParaRPr kumimoji="0" lang="en-US" altLang="zh-CN" sz="1200">
              <a:solidFill>
                <a:srgbClr val="045C75"/>
              </a:solidFill>
            </a:endParaRPr>
          </a:p>
        </p:txBody>
      </p:sp>
    </p:spTree>
    <p:extLst>
      <p:ext uri="{BB962C8B-B14F-4D97-AF65-F5344CB8AC3E}">
        <p14:creationId xmlns:p14="http://schemas.microsoft.com/office/powerpoint/2010/main" val="1325207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数据库应用系统设计</a:t>
            </a:r>
            <a:r>
              <a:rPr lang="zh-CN" altLang="en-US" dirty="0" smtClean="0"/>
              <a:t>指导</a:t>
            </a:r>
            <a:endParaRPr lang="zh-CN" altLang="en-US" dirty="0"/>
          </a:p>
        </p:txBody>
      </p:sp>
      <p:sp>
        <p:nvSpPr>
          <p:cNvPr id="6" name="内容占位符 5"/>
          <p:cNvSpPr>
            <a:spLocks noGrp="1"/>
          </p:cNvSpPr>
          <p:nvPr>
            <p:ph idx="1"/>
          </p:nvPr>
        </p:nvSpPr>
        <p:spPr/>
        <p:txBody>
          <a:bodyPr/>
          <a:lstStyle/>
          <a:p>
            <a:r>
              <a:rPr lang="zh-CN" altLang="en-US" sz="2800" dirty="0"/>
              <a:t>目的</a:t>
            </a:r>
            <a:endParaRPr lang="en-US" altLang="zh-CN" sz="2800" dirty="0"/>
          </a:p>
          <a:p>
            <a:r>
              <a:rPr lang="zh-CN" altLang="en-US" sz="2800" dirty="0"/>
              <a:t>选题</a:t>
            </a:r>
            <a:endParaRPr lang="en-US" altLang="zh-CN" sz="2800" dirty="0"/>
          </a:p>
          <a:p>
            <a:r>
              <a:rPr lang="zh-CN" altLang="en-US" sz="2800" dirty="0"/>
              <a:t>基本要求</a:t>
            </a:r>
            <a:endParaRPr lang="en-US" altLang="zh-CN" sz="2800" dirty="0"/>
          </a:p>
          <a:p>
            <a:r>
              <a:rPr lang="zh-CN" altLang="en-US" sz="2800" dirty="0"/>
              <a:t>主要内容</a:t>
            </a:r>
            <a:endParaRPr lang="en-US" altLang="zh-CN" sz="2800" dirty="0"/>
          </a:p>
          <a:p>
            <a:r>
              <a:rPr lang="zh-CN" altLang="en-US" sz="2800" dirty="0"/>
              <a:t>考核方式</a:t>
            </a:r>
          </a:p>
        </p:txBody>
      </p:sp>
      <p:sp>
        <p:nvSpPr>
          <p:cNvPr id="4" name="灯片编号占位符 3"/>
          <p:cNvSpPr>
            <a:spLocks noGrp="1"/>
          </p:cNvSpPr>
          <p:nvPr>
            <p:ph type="sldNum" sz="quarter" idx="12"/>
          </p:nvPr>
        </p:nvSpPr>
        <p:spPr/>
        <p:txBody>
          <a:bodyPr/>
          <a:lstStyle/>
          <a:p>
            <a:fld id="{A6A9D454-4ABB-4FCB-ABD8-8279CE061E85}" type="slidenum">
              <a:rPr lang="en-US" altLang="zh-CN" smtClean="0"/>
              <a:pPr/>
              <a:t>7</a:t>
            </a:fld>
            <a:endParaRPr lang="en-US" altLang="zh-CN"/>
          </a:p>
        </p:txBody>
      </p:sp>
      <p:sp>
        <p:nvSpPr>
          <p:cNvPr id="7" name="内容占位符 2"/>
          <p:cNvSpPr txBox="1">
            <a:spLocks/>
          </p:cNvSpPr>
          <p:nvPr/>
        </p:nvSpPr>
        <p:spPr bwMode="auto">
          <a:xfrm>
            <a:off x="2999656" y="1597050"/>
            <a:ext cx="6854552"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微软雅黑" panose="020B0503020204020204" pitchFamily="34" charset="-122"/>
                <a:ea typeface="微软雅黑" panose="020B0503020204020204" pitchFamily="34" charset="-122"/>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微软雅黑" panose="020B0503020204020204" pitchFamily="34" charset="-122"/>
                <a:ea typeface="微软雅黑" panose="020B0503020204020204" pitchFamily="34" charset="-122"/>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kumimoji="0" lang="zh-CN" altLang="en-US" sz="2400" dirty="0" smtClean="0"/>
          </a:p>
        </p:txBody>
      </p:sp>
      <p:sp>
        <p:nvSpPr>
          <p:cNvPr id="2" name="线形标注 1 1"/>
          <p:cNvSpPr/>
          <p:nvPr/>
        </p:nvSpPr>
        <p:spPr>
          <a:xfrm>
            <a:off x="3575720" y="1988840"/>
            <a:ext cx="6768752" cy="3168352"/>
          </a:xfrm>
          <a:prstGeom prst="borderCallout1">
            <a:avLst>
              <a:gd name="adj1" fmla="val 6543"/>
              <a:gd name="adj2" fmla="val -868"/>
              <a:gd name="adj3" fmla="val -2608"/>
              <a:gd name="adj4" fmla="val -27134"/>
            </a:avLst>
          </a:prstGeom>
        </p:spPr>
        <p:style>
          <a:lnRef idx="2">
            <a:schemeClr val="accent3"/>
          </a:lnRef>
          <a:fillRef idx="1">
            <a:schemeClr val="lt1"/>
          </a:fillRef>
          <a:effectRef idx="0">
            <a:schemeClr val="accent3"/>
          </a:effectRef>
          <a:fontRef idx="minor">
            <a:schemeClr val="dk1"/>
          </a:fontRef>
        </p:style>
        <p:txBody>
          <a:bodyPr rtlCol="0" anchor="ctr"/>
          <a:lstStyle/>
          <a:p>
            <a:pPr marL="342900" indent="-342900">
              <a:spcBef>
                <a:spcPts val="600"/>
              </a:spcBef>
              <a:buFont typeface="Arial" panose="020B0604020202020204" pitchFamily="34" charset="0"/>
              <a:buChar char="•"/>
            </a:pPr>
            <a:r>
              <a:rPr kumimoji="0" lang="zh-CN" altLang="en-US" dirty="0">
                <a:latin typeface="微软雅黑" panose="020B0503020204020204" pitchFamily="34" charset="-122"/>
                <a:ea typeface="微软雅黑" panose="020B0503020204020204" pitchFamily="34" charset="-122"/>
              </a:rPr>
              <a:t>熟悉大型</a:t>
            </a:r>
            <a:r>
              <a:rPr kumimoji="0" lang="en-US" altLang="zh-CN" dirty="0">
                <a:latin typeface="微软雅黑" panose="020B0503020204020204" pitchFamily="34" charset="-122"/>
                <a:ea typeface="微软雅黑" panose="020B0503020204020204" pitchFamily="34" charset="-122"/>
              </a:rPr>
              <a:t>DBMS</a:t>
            </a:r>
            <a:r>
              <a:rPr kumimoji="0" lang="zh-CN" altLang="en-US" dirty="0">
                <a:latin typeface="微软雅黑" panose="020B0503020204020204" pitchFamily="34" charset="-122"/>
                <a:ea typeface="微软雅黑" panose="020B0503020204020204" pitchFamily="34" charset="-122"/>
              </a:rPr>
              <a:t>结构与组成；</a:t>
            </a:r>
          </a:p>
          <a:p>
            <a:pPr marL="342900" indent="-342900">
              <a:spcBef>
                <a:spcPts val="600"/>
              </a:spcBef>
              <a:buFont typeface="Arial" panose="020B0604020202020204" pitchFamily="34" charset="0"/>
              <a:buChar char="•"/>
            </a:pPr>
            <a:r>
              <a:rPr kumimoji="0" lang="zh-CN" altLang="en-US" dirty="0">
                <a:latin typeface="微软雅黑" panose="020B0503020204020204" pitchFamily="34" charset="-122"/>
                <a:ea typeface="微软雅黑" panose="020B0503020204020204" pitchFamily="34" charset="-122"/>
              </a:rPr>
              <a:t>熟悉数据库应用系统的设计方法和开发过程；</a:t>
            </a:r>
          </a:p>
          <a:p>
            <a:pPr marL="342900" indent="-342900">
              <a:spcBef>
                <a:spcPts val="600"/>
              </a:spcBef>
              <a:buFont typeface="Arial" panose="020B0604020202020204" pitchFamily="34" charset="0"/>
              <a:buChar char="•"/>
            </a:pPr>
            <a:r>
              <a:rPr kumimoji="0" lang="zh-CN" altLang="en-US" dirty="0">
                <a:latin typeface="微软雅黑" panose="020B0503020204020204" pitchFamily="34" charset="-122"/>
                <a:ea typeface="微软雅黑" panose="020B0503020204020204" pitchFamily="34" charset="-122"/>
              </a:rPr>
              <a:t>掌握一种大型</a:t>
            </a:r>
            <a:r>
              <a:rPr kumimoji="0" lang="en-US" altLang="zh-CN" dirty="0">
                <a:latin typeface="微软雅黑" panose="020B0503020204020204" pitchFamily="34" charset="-122"/>
                <a:ea typeface="微软雅黑" panose="020B0503020204020204" pitchFamily="34" charset="-122"/>
              </a:rPr>
              <a:t>DBMS(DM7</a:t>
            </a:r>
            <a:r>
              <a:rPr kumimoji="0" lang="zh-CN" altLang="en-US" dirty="0">
                <a:latin typeface="微软雅黑" panose="020B0503020204020204" pitchFamily="34" charset="-122"/>
                <a:ea typeface="微软雅黑" panose="020B0503020204020204" pitchFamily="34" charset="-122"/>
              </a:rPr>
              <a:t>或</a:t>
            </a:r>
            <a:r>
              <a:rPr kumimoji="0" lang="en-US" altLang="zh-CN" dirty="0">
                <a:latin typeface="微软雅黑" panose="020B0503020204020204" pitchFamily="34" charset="-122"/>
                <a:ea typeface="微软雅黑" panose="020B0503020204020204" pitchFamily="34" charset="-122"/>
              </a:rPr>
              <a:t>SQL SERVER)</a:t>
            </a:r>
            <a:r>
              <a:rPr kumimoji="0" lang="zh-CN" altLang="en-US" dirty="0">
                <a:latin typeface="微软雅黑" panose="020B0503020204020204" pitchFamily="34" charset="-122"/>
                <a:ea typeface="微软雅黑" panose="020B0503020204020204" pitchFamily="34" charset="-122"/>
              </a:rPr>
              <a:t>的应用技术和开发工具的使用；</a:t>
            </a:r>
          </a:p>
          <a:p>
            <a:pPr marL="342900" indent="-342900">
              <a:spcBef>
                <a:spcPts val="600"/>
              </a:spcBef>
              <a:buFont typeface="Arial" panose="020B0604020202020204" pitchFamily="34" charset="0"/>
              <a:buChar char="•"/>
            </a:pPr>
            <a:r>
              <a:rPr kumimoji="0" lang="zh-CN" altLang="en-US" dirty="0">
                <a:latin typeface="微软雅黑" panose="020B0503020204020204" pitchFamily="34" charset="-122"/>
                <a:ea typeface="微软雅黑" panose="020B0503020204020204" pitchFamily="34" charset="-122"/>
              </a:rPr>
              <a:t>熟悉数据库设计工具的使用；</a:t>
            </a:r>
          </a:p>
          <a:p>
            <a:pPr marL="342900" indent="-342900">
              <a:spcBef>
                <a:spcPts val="600"/>
              </a:spcBef>
              <a:buFont typeface="Arial" panose="020B0604020202020204" pitchFamily="34" charset="0"/>
              <a:buChar char="•"/>
            </a:pPr>
            <a:r>
              <a:rPr kumimoji="0" lang="zh-CN" altLang="en-US" dirty="0">
                <a:latin typeface="微软雅黑" panose="020B0503020204020204" pitchFamily="34" charset="-122"/>
                <a:ea typeface="微软雅黑" panose="020B0503020204020204" pitchFamily="34" charset="-122"/>
              </a:rPr>
              <a:t>熟悉数据库安全的相关知识和技术；</a:t>
            </a:r>
          </a:p>
          <a:p>
            <a:pPr marL="342900" indent="-342900">
              <a:spcBef>
                <a:spcPts val="600"/>
              </a:spcBef>
              <a:buFont typeface="Arial" panose="020B0604020202020204" pitchFamily="34" charset="0"/>
              <a:buChar char="•"/>
            </a:pPr>
            <a:r>
              <a:rPr kumimoji="0" lang="zh-CN" altLang="en-US" dirty="0">
                <a:latin typeface="微软雅黑" panose="020B0503020204020204" pitchFamily="34" charset="-122"/>
                <a:ea typeface="微软雅黑" panose="020B0503020204020204" pitchFamily="34" charset="-122"/>
              </a:rPr>
              <a:t>熟悉数据库系统的管理和维护。</a:t>
            </a:r>
          </a:p>
        </p:txBody>
      </p:sp>
    </p:spTree>
    <p:extLst>
      <p:ext uri="{BB962C8B-B14F-4D97-AF65-F5344CB8AC3E}">
        <p14:creationId xmlns:p14="http://schemas.microsoft.com/office/powerpoint/2010/main" val="269610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smtClean="0"/>
              <a:t>选题及要求</a:t>
            </a:r>
          </a:p>
        </p:txBody>
      </p:sp>
      <p:sp>
        <p:nvSpPr>
          <p:cNvPr id="9219" name="内容占位符 2"/>
          <p:cNvSpPr>
            <a:spLocks noGrp="1"/>
          </p:cNvSpPr>
          <p:nvPr>
            <p:ph idx="1"/>
          </p:nvPr>
        </p:nvSpPr>
        <p:spPr>
          <a:xfrm>
            <a:off x="609600" y="1628800"/>
            <a:ext cx="10972800" cy="4695801"/>
          </a:xfrm>
        </p:spPr>
        <p:txBody>
          <a:bodyPr/>
          <a:lstStyle/>
          <a:p>
            <a:pPr marL="342900" indent="-342900">
              <a:buFont typeface="Arial" panose="020B0604020202020204" pitchFamily="34" charset="0"/>
              <a:buChar char="•"/>
            </a:pPr>
            <a:r>
              <a:rPr lang="zh-CN" altLang="en-US" dirty="0" smtClean="0"/>
              <a:t>设计并实现一个以数据库作为后台数据管理方式的应用系统。</a:t>
            </a:r>
            <a:endParaRPr lang="en-US" altLang="zh-CN" dirty="0" smtClean="0"/>
          </a:p>
          <a:p>
            <a:pPr marL="342900" indent="-342900">
              <a:buFont typeface="Arial" panose="020B0604020202020204" pitchFamily="34" charset="0"/>
              <a:buChar char="•"/>
            </a:pPr>
            <a:endParaRPr lang="en-US" altLang="zh-CN" dirty="0" smtClean="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043DA0A6-AAED-4720-9F35-0B0FEA0D77EF}" type="slidenum">
              <a:rPr kumimoji="0" lang="en-US" altLang="zh-CN" sz="1200">
                <a:solidFill>
                  <a:srgbClr val="045C75"/>
                </a:solidFill>
              </a:rPr>
              <a:pPr eaLnBrk="1" hangingPunct="1"/>
              <a:t>8</a:t>
            </a:fld>
            <a:endParaRPr kumimoji="0" lang="en-US" altLang="zh-CN" sz="1200">
              <a:solidFill>
                <a:srgbClr val="045C75"/>
              </a:solidFill>
            </a:endParaRPr>
          </a:p>
        </p:txBody>
      </p:sp>
      <p:sp>
        <p:nvSpPr>
          <p:cNvPr id="2" name="文本框 1"/>
          <p:cNvSpPr txBox="1"/>
          <p:nvPr/>
        </p:nvSpPr>
        <p:spPr>
          <a:xfrm>
            <a:off x="1055440" y="2239153"/>
            <a:ext cx="4248472" cy="357790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spcBef>
                <a:spcPts val="300"/>
              </a:spcBef>
            </a:pPr>
            <a:r>
              <a:rPr lang="zh-CN" altLang="en-US" sz="2000" dirty="0" smtClean="0">
                <a:latin typeface="微软雅黑" panose="020B0503020204020204" pitchFamily="34" charset="-122"/>
                <a:ea typeface="微软雅黑" panose="020B0503020204020204" pitchFamily="34" charset="-122"/>
              </a:rPr>
              <a:t>参考题目（不局限</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spcBef>
                <a:spcPts val="3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电信收费管理系统</a:t>
            </a:r>
            <a:endParaRPr lang="en-US" altLang="zh-CN" sz="2000" dirty="0">
              <a:latin typeface="微软雅黑" panose="020B0503020204020204" pitchFamily="34" charset="-122"/>
              <a:ea typeface="微软雅黑" panose="020B0503020204020204" pitchFamily="34" charset="-122"/>
            </a:endParaRPr>
          </a:p>
          <a:p>
            <a:pPr lvl="1">
              <a:spcBef>
                <a:spcPts val="3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员工培训管理系统</a:t>
            </a:r>
            <a:endParaRPr lang="en-US" altLang="zh-CN" sz="2000" dirty="0">
              <a:latin typeface="微软雅黑" panose="020B0503020204020204" pitchFamily="34" charset="-122"/>
              <a:ea typeface="微软雅黑" panose="020B0503020204020204" pitchFamily="34" charset="-122"/>
            </a:endParaRPr>
          </a:p>
          <a:p>
            <a:pPr lvl="1">
              <a:spcBef>
                <a:spcPts val="3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汽车租借管理系统</a:t>
            </a:r>
            <a:endParaRPr lang="en-US" altLang="zh-CN" sz="2000" dirty="0">
              <a:latin typeface="微软雅黑" panose="020B0503020204020204" pitchFamily="34" charset="-122"/>
              <a:ea typeface="微软雅黑" panose="020B0503020204020204" pitchFamily="34" charset="-122"/>
            </a:endParaRPr>
          </a:p>
          <a:p>
            <a:pPr lvl="1">
              <a:spcBef>
                <a:spcPts val="3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医院管理系统</a:t>
            </a:r>
            <a:endParaRPr lang="en-US" altLang="zh-CN" sz="2000" dirty="0">
              <a:latin typeface="微软雅黑" panose="020B0503020204020204" pitchFamily="34" charset="-122"/>
              <a:ea typeface="微软雅黑" panose="020B0503020204020204" pitchFamily="34" charset="-122"/>
            </a:endParaRPr>
          </a:p>
          <a:p>
            <a:pPr lvl="1">
              <a:spcBef>
                <a:spcPts val="3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田径运动会管理系统</a:t>
            </a:r>
            <a:endParaRPr lang="en-US" altLang="zh-CN" sz="2000" dirty="0">
              <a:latin typeface="微软雅黑" panose="020B0503020204020204" pitchFamily="34" charset="-122"/>
              <a:ea typeface="微软雅黑" panose="020B0503020204020204" pitchFamily="34" charset="-122"/>
            </a:endParaRPr>
          </a:p>
          <a:p>
            <a:pPr lvl="1">
              <a:spcBef>
                <a:spcPts val="3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机票预订系统</a:t>
            </a:r>
            <a:endParaRPr lang="en-US" altLang="zh-CN" sz="2000" dirty="0">
              <a:latin typeface="微软雅黑" panose="020B0503020204020204" pitchFamily="34" charset="-122"/>
              <a:ea typeface="微软雅黑" panose="020B0503020204020204" pitchFamily="34" charset="-122"/>
            </a:endParaRPr>
          </a:p>
          <a:p>
            <a:pPr lvl="1">
              <a:spcBef>
                <a:spcPts val="3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工资管理系统</a:t>
            </a:r>
            <a:endParaRPr lang="en-US" altLang="zh-CN" sz="2000" dirty="0">
              <a:latin typeface="微软雅黑" panose="020B0503020204020204" pitchFamily="34" charset="-122"/>
              <a:ea typeface="微软雅黑" panose="020B0503020204020204" pitchFamily="34" charset="-122"/>
            </a:endParaRPr>
          </a:p>
          <a:p>
            <a:pPr lvl="1">
              <a:spcBef>
                <a:spcPts val="3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网上销售系统</a:t>
            </a:r>
            <a:endParaRPr lang="en-US" altLang="zh-CN" sz="2000" dirty="0">
              <a:latin typeface="微软雅黑" panose="020B0503020204020204" pitchFamily="34" charset="-122"/>
              <a:ea typeface="微软雅黑" panose="020B0503020204020204" pitchFamily="34" charset="-122"/>
            </a:endParaRPr>
          </a:p>
          <a:p>
            <a:pPr lvl="1">
              <a:spcBef>
                <a:spcPts val="3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仓储管理系统</a:t>
            </a:r>
          </a:p>
        </p:txBody>
      </p:sp>
      <p:sp>
        <p:nvSpPr>
          <p:cNvPr id="3" name="矩形 2"/>
          <p:cNvSpPr/>
          <p:nvPr/>
        </p:nvSpPr>
        <p:spPr>
          <a:xfrm>
            <a:off x="5690622" y="2241625"/>
            <a:ext cx="5173894" cy="378565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spcBef>
                <a:spcPts val="0"/>
              </a:spcBef>
            </a:pPr>
            <a:r>
              <a:rPr lang="zh-CN" altLang="en-US" sz="2000" dirty="0" smtClean="0">
                <a:latin typeface="微软雅黑" panose="020B0503020204020204" pitchFamily="34" charset="-122"/>
                <a:ea typeface="微软雅黑" panose="020B0503020204020204" pitchFamily="34" charset="-122"/>
              </a:rPr>
              <a:t>要求：</a:t>
            </a:r>
            <a:endParaRPr lang="en-US" altLang="zh-CN" sz="2000" dirty="0" smtClean="0">
              <a:latin typeface="微软雅黑" panose="020B0503020204020204" pitchFamily="34" charset="-122"/>
              <a:ea typeface="微软雅黑" panose="020B0503020204020204" pitchFamily="34" charset="-122"/>
            </a:endParaRPr>
          </a:p>
          <a:p>
            <a:pPr marL="342900" indent="-342900">
              <a:spcBef>
                <a:spcPts val="0"/>
              </a:spcBef>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C/S</a:t>
            </a:r>
            <a:r>
              <a:rPr lang="zh-CN" altLang="en-US" sz="2000" dirty="0" smtClean="0">
                <a:latin typeface="微软雅黑" panose="020B0503020204020204" pitchFamily="34" charset="-122"/>
                <a:ea typeface="微软雅黑" panose="020B0503020204020204" pitchFamily="34" charset="-122"/>
              </a:rPr>
              <a:t>或</a:t>
            </a:r>
            <a:r>
              <a:rPr lang="en-US" altLang="zh-CN" sz="2000" dirty="0" smtClean="0">
                <a:latin typeface="微软雅黑" panose="020B0503020204020204" pitchFamily="34" charset="-122"/>
                <a:ea typeface="微软雅黑" panose="020B0503020204020204" pitchFamily="34" charset="-122"/>
              </a:rPr>
              <a:t>B/S</a:t>
            </a:r>
            <a:r>
              <a:rPr lang="zh-CN" altLang="en-US" sz="2000" dirty="0" smtClean="0">
                <a:latin typeface="微软雅黑" panose="020B0503020204020204" pitchFamily="34" charset="-122"/>
                <a:ea typeface="微软雅黑" panose="020B0503020204020204" pitchFamily="34" charset="-122"/>
              </a:rPr>
              <a:t>或两者结合模式。</a:t>
            </a:r>
            <a:endParaRPr lang="en-US" altLang="zh-CN" sz="2000" dirty="0" smtClean="0">
              <a:latin typeface="微软雅黑" panose="020B0503020204020204" pitchFamily="34" charset="-122"/>
              <a:ea typeface="微软雅黑" panose="020B0503020204020204" pitchFamily="34" charset="-122"/>
            </a:endParaRPr>
          </a:p>
          <a:p>
            <a:pPr marL="342900" indent="-342900">
              <a:spcBef>
                <a:spcPts val="0"/>
              </a:spcBef>
              <a:buFont typeface="Arial" panose="020B0604020202020204" pitchFamily="34" charset="0"/>
              <a:buChar char="•"/>
              <a:defRPr/>
            </a:pPr>
            <a:r>
              <a:rPr lang="zh-CN" altLang="en-US" sz="2000" dirty="0">
                <a:solidFill>
                  <a:srgbClr val="FF0000"/>
                </a:solidFill>
                <a:latin typeface="微软雅黑" panose="020B0503020204020204" pitchFamily="34" charset="-122"/>
                <a:ea typeface="微软雅黑" panose="020B0503020204020204" pitchFamily="34" charset="-122"/>
              </a:rPr>
              <a:t>个人独立完成</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spcBef>
                <a:spcPts val="0"/>
              </a:spcBef>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系统要有</a:t>
            </a:r>
            <a:r>
              <a:rPr lang="zh-CN" altLang="en-US" sz="2000" dirty="0">
                <a:solidFill>
                  <a:srgbClr val="FF0000"/>
                </a:solidFill>
                <a:latin typeface="微软雅黑" panose="020B0503020204020204" pitchFamily="34" charset="-122"/>
                <a:ea typeface="微软雅黑" panose="020B0503020204020204" pitchFamily="34" charset="-122"/>
              </a:rPr>
              <a:t>足够的复杂度和工作量（</a:t>
            </a:r>
            <a:r>
              <a:rPr lang="zh-CN" altLang="en-US" sz="2000" u="sng" dirty="0">
                <a:solidFill>
                  <a:srgbClr val="FF0000"/>
                </a:solidFill>
                <a:latin typeface="微软雅黑" panose="020B0503020204020204" pitchFamily="34" charset="-122"/>
                <a:ea typeface="微软雅黑" panose="020B0503020204020204" pitchFamily="34" charset="-122"/>
              </a:rPr>
              <a:t>不少于</a:t>
            </a:r>
            <a:r>
              <a:rPr lang="en-US" altLang="zh-CN" sz="2000" u="sng" dirty="0">
                <a:solidFill>
                  <a:srgbClr val="FF0000"/>
                </a:solidFill>
                <a:latin typeface="微软雅黑" panose="020B0503020204020204" pitchFamily="34" charset="-122"/>
                <a:ea typeface="微软雅黑" panose="020B0503020204020204" pitchFamily="34" charset="-122"/>
              </a:rPr>
              <a:t>5</a:t>
            </a:r>
            <a:r>
              <a:rPr lang="zh-CN" altLang="en-US" sz="2000" u="sng" dirty="0">
                <a:solidFill>
                  <a:srgbClr val="FF0000"/>
                </a:solidFill>
                <a:latin typeface="微软雅黑" panose="020B0503020204020204" pitchFamily="34" charset="-122"/>
                <a:ea typeface="微软雅黑" panose="020B0503020204020204" pitchFamily="34" charset="-122"/>
              </a:rPr>
              <a:t>张表</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，至少包括：</a:t>
            </a:r>
            <a:endParaRPr lang="en-US" altLang="zh-CN" sz="2000" dirty="0">
              <a:latin typeface="微软雅黑" panose="020B0503020204020204" pitchFamily="34" charset="-122"/>
              <a:ea typeface="微软雅黑" panose="020B0503020204020204" pitchFamily="34" charset="-122"/>
            </a:endParaRPr>
          </a:p>
          <a:p>
            <a:pPr lvl="1">
              <a:spcBef>
                <a:spcPts val="0"/>
              </a:spcBef>
              <a:defRPr/>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用户</a:t>
            </a:r>
            <a:r>
              <a:rPr lang="zh-CN" altLang="en-US" sz="2000" dirty="0">
                <a:latin typeface="微软雅黑" panose="020B0503020204020204" pitchFamily="34" charset="-122"/>
                <a:ea typeface="微软雅黑" panose="020B0503020204020204" pitchFamily="34" charset="-122"/>
              </a:rPr>
              <a:t>权限</a:t>
            </a:r>
            <a:endParaRPr lang="en-US" altLang="zh-CN" sz="2000" dirty="0">
              <a:latin typeface="微软雅黑" panose="020B0503020204020204" pitchFamily="34" charset="-122"/>
              <a:ea typeface="微软雅黑" panose="020B0503020204020204" pitchFamily="34" charset="-122"/>
            </a:endParaRPr>
          </a:p>
          <a:p>
            <a:pPr lvl="1">
              <a:spcBef>
                <a:spcPts val="0"/>
              </a:spcBef>
              <a:defRPr/>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基本</a:t>
            </a:r>
            <a:r>
              <a:rPr lang="zh-CN" altLang="en-US" sz="2000" dirty="0">
                <a:latin typeface="微软雅黑" panose="020B0503020204020204" pitchFamily="34" charset="-122"/>
                <a:ea typeface="微软雅黑" panose="020B0503020204020204" pitchFamily="34" charset="-122"/>
              </a:rPr>
              <a:t>表单查询</a:t>
            </a:r>
            <a:endParaRPr lang="en-US" altLang="zh-CN" sz="2000" dirty="0">
              <a:latin typeface="微软雅黑" panose="020B0503020204020204" pitchFamily="34" charset="-122"/>
              <a:ea typeface="微软雅黑" panose="020B0503020204020204" pitchFamily="34" charset="-122"/>
            </a:endParaRPr>
          </a:p>
          <a:p>
            <a:pPr lvl="1">
              <a:spcBef>
                <a:spcPts val="0"/>
              </a:spcBef>
              <a:defRPr/>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业务</a:t>
            </a:r>
            <a:r>
              <a:rPr lang="zh-CN" altLang="en-US" sz="2000" dirty="0">
                <a:latin typeface="微软雅黑" panose="020B0503020204020204" pitchFamily="34" charset="-122"/>
                <a:ea typeface="微软雅黑" panose="020B0503020204020204" pitchFamily="34" charset="-122"/>
              </a:rPr>
              <a:t>数据的增删改查操作</a:t>
            </a:r>
            <a:endParaRPr lang="en-US" altLang="zh-CN" sz="2000" dirty="0">
              <a:latin typeface="微软雅黑" panose="020B0503020204020204" pitchFamily="34" charset="-122"/>
              <a:ea typeface="微软雅黑" panose="020B0503020204020204" pitchFamily="34" charset="-122"/>
            </a:endParaRPr>
          </a:p>
          <a:p>
            <a:pPr lvl="1">
              <a:spcBef>
                <a:spcPts val="0"/>
              </a:spcBef>
              <a:defRPr/>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统计</a:t>
            </a:r>
            <a:r>
              <a:rPr lang="zh-CN" altLang="en-US" sz="2000" dirty="0">
                <a:latin typeface="微软雅黑" panose="020B0503020204020204" pitchFamily="34" charset="-122"/>
                <a:ea typeface="微软雅黑" panose="020B0503020204020204" pitchFamily="34" charset="-122"/>
              </a:rPr>
              <a:t>功能</a:t>
            </a:r>
            <a:endParaRPr lang="en-US" altLang="zh-CN" sz="2000" dirty="0">
              <a:latin typeface="微软雅黑" panose="020B0503020204020204" pitchFamily="34" charset="-122"/>
              <a:ea typeface="微软雅黑" panose="020B0503020204020204" pitchFamily="34" charset="-122"/>
            </a:endParaRPr>
          </a:p>
          <a:p>
            <a:pPr lvl="1">
              <a:spcBef>
                <a:spcPts val="0"/>
              </a:spcBef>
              <a:defRPr/>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至少</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种风格的查询</a:t>
            </a:r>
            <a:r>
              <a:rPr lang="zh-CN" altLang="en-US" sz="2000" dirty="0" smtClean="0">
                <a:latin typeface="微软雅黑" panose="020B0503020204020204" pitchFamily="34" charset="-122"/>
                <a:ea typeface="微软雅黑" panose="020B0503020204020204" pitchFamily="34" charset="-122"/>
              </a:rPr>
              <a:t>报表</a:t>
            </a:r>
            <a:endParaRPr lang="en-US" altLang="zh-CN" sz="2000" dirty="0" smtClean="0">
              <a:latin typeface="微软雅黑" panose="020B0503020204020204" pitchFamily="34" charset="-122"/>
              <a:ea typeface="微软雅黑" panose="020B0503020204020204" pitchFamily="34" charset="-122"/>
            </a:endParaRPr>
          </a:p>
          <a:p>
            <a:pPr lvl="1">
              <a:spcBef>
                <a:spcPts val="0"/>
              </a:spcBef>
              <a:defRPr/>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鼓励实践：事务、存储过程、触发器、函数等</a:t>
            </a:r>
            <a:endParaRPr lang="en-US" altLang="zh-CN"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数据库应用</a:t>
            </a:r>
            <a:r>
              <a:rPr lang="zh-CN" altLang="en-US" dirty="0" smtClean="0"/>
              <a:t>系统设计报告</a:t>
            </a:r>
            <a:endParaRPr lang="zh-CN" altLang="en-US" dirty="0"/>
          </a:p>
        </p:txBody>
      </p:sp>
      <p:sp>
        <p:nvSpPr>
          <p:cNvPr id="6" name="内容占位符 5"/>
          <p:cNvSpPr>
            <a:spLocks noGrp="1"/>
          </p:cNvSpPr>
          <p:nvPr>
            <p:ph idx="1"/>
          </p:nvPr>
        </p:nvSpPr>
        <p:spPr>
          <a:xfrm>
            <a:off x="609600" y="1628800"/>
            <a:ext cx="7214592" cy="4695801"/>
          </a:xfrm>
        </p:spPr>
        <p:txBody>
          <a:bodyPr/>
          <a:lstStyle/>
          <a:p>
            <a:r>
              <a:rPr lang="zh-CN" altLang="en-US" sz="2400" dirty="0" smtClean="0"/>
              <a:t>主要内容：</a:t>
            </a:r>
            <a:endParaRPr lang="en-US" altLang="zh-CN" sz="2400" dirty="0" smtClean="0"/>
          </a:p>
          <a:p>
            <a:pPr>
              <a:buFontTx/>
              <a:buChar char="-"/>
            </a:pPr>
            <a:r>
              <a:rPr lang="zh-CN" altLang="en-US" sz="2400" dirty="0" smtClean="0">
                <a:solidFill>
                  <a:schemeClr val="accent1"/>
                </a:solidFill>
              </a:rPr>
              <a:t>需求分析</a:t>
            </a:r>
            <a:r>
              <a:rPr lang="zh-CN" altLang="en-US" sz="2000" dirty="0" smtClean="0"/>
              <a:t>（</a:t>
            </a:r>
            <a:r>
              <a:rPr lang="zh-CN" altLang="en-US" sz="2000" dirty="0">
                <a:solidFill>
                  <a:srgbClr val="FF0000"/>
                </a:solidFill>
              </a:rPr>
              <a:t>系统功能划分及其</a:t>
            </a:r>
            <a:r>
              <a:rPr lang="zh-CN" altLang="en-US" sz="2000" dirty="0" smtClean="0">
                <a:solidFill>
                  <a:srgbClr val="FF0000"/>
                </a:solidFill>
              </a:rPr>
              <a:t>说明</a:t>
            </a:r>
            <a:r>
              <a:rPr lang="zh-CN" altLang="en-US" sz="2000" dirty="0" smtClean="0"/>
              <a:t>、核心</a:t>
            </a:r>
            <a:r>
              <a:rPr lang="zh-CN" altLang="en-US" sz="2000" dirty="0"/>
              <a:t>业务的</a:t>
            </a:r>
            <a:r>
              <a:rPr lang="zh-CN" altLang="en-US" sz="2000" dirty="0">
                <a:solidFill>
                  <a:srgbClr val="FF0000"/>
                </a:solidFill>
              </a:rPr>
              <a:t>业务</a:t>
            </a:r>
            <a:r>
              <a:rPr lang="zh-CN" altLang="en-US" sz="2000" dirty="0" smtClean="0">
                <a:solidFill>
                  <a:srgbClr val="FF0000"/>
                </a:solidFill>
              </a:rPr>
              <a:t>流程图</a:t>
            </a:r>
            <a:r>
              <a:rPr lang="zh-CN" altLang="en-US" sz="2000" dirty="0" smtClean="0"/>
              <a:t>、</a:t>
            </a:r>
            <a:r>
              <a:rPr lang="zh-CN" altLang="en-US" sz="2000" dirty="0" smtClean="0">
                <a:solidFill>
                  <a:srgbClr val="FF0000"/>
                </a:solidFill>
              </a:rPr>
              <a:t>数据说明</a:t>
            </a:r>
            <a:r>
              <a:rPr lang="zh-CN" altLang="en-US" sz="2000" dirty="0" smtClean="0"/>
              <a:t>、</a:t>
            </a:r>
            <a:r>
              <a:rPr lang="zh-CN" altLang="en-US" sz="2000" dirty="0" smtClean="0">
                <a:solidFill>
                  <a:srgbClr val="FF0000"/>
                </a:solidFill>
              </a:rPr>
              <a:t>数据流说明</a:t>
            </a:r>
            <a:r>
              <a:rPr lang="zh-CN" altLang="en-US" sz="2000" dirty="0" smtClean="0"/>
              <a:t>、</a:t>
            </a:r>
            <a:r>
              <a:rPr lang="zh-CN" altLang="en-US" sz="2000" dirty="0" smtClean="0">
                <a:solidFill>
                  <a:srgbClr val="FF0000"/>
                </a:solidFill>
              </a:rPr>
              <a:t>处理过程</a:t>
            </a:r>
            <a:r>
              <a:rPr lang="zh-CN" altLang="en-US" sz="2000" dirty="0" smtClean="0"/>
              <a:t>）</a:t>
            </a:r>
            <a:r>
              <a:rPr lang="zh-CN" altLang="en-US" sz="2400" dirty="0" smtClean="0"/>
              <a:t>；</a:t>
            </a:r>
            <a:endParaRPr lang="en-US" altLang="zh-CN" sz="2400" dirty="0"/>
          </a:p>
          <a:p>
            <a:pPr>
              <a:buFontTx/>
              <a:buChar char="-"/>
            </a:pPr>
            <a:r>
              <a:rPr lang="zh-CN" altLang="en-US" sz="2400" dirty="0" smtClean="0">
                <a:solidFill>
                  <a:schemeClr val="accent1"/>
                </a:solidFill>
              </a:rPr>
              <a:t>总体设计</a:t>
            </a:r>
            <a:r>
              <a:rPr lang="zh-CN" altLang="en-US" sz="2000" dirty="0" smtClean="0"/>
              <a:t>（</a:t>
            </a:r>
            <a:r>
              <a:rPr lang="zh-CN" altLang="en-US" sz="2000" dirty="0">
                <a:solidFill>
                  <a:srgbClr val="FF0000"/>
                </a:solidFill>
              </a:rPr>
              <a:t>系统模块划分</a:t>
            </a:r>
            <a:r>
              <a:rPr lang="zh-CN" altLang="en-US" sz="2000" dirty="0"/>
              <a:t>方案</a:t>
            </a:r>
            <a:r>
              <a:rPr lang="zh-CN" altLang="en-US" sz="2000" dirty="0" smtClean="0"/>
              <a:t>；系统</a:t>
            </a:r>
            <a:r>
              <a:rPr lang="zh-CN" altLang="en-US" sz="2000" dirty="0"/>
              <a:t>的</a:t>
            </a:r>
            <a:r>
              <a:rPr lang="zh-CN" altLang="en-US" sz="2000" dirty="0">
                <a:solidFill>
                  <a:srgbClr val="FF0000"/>
                </a:solidFill>
              </a:rPr>
              <a:t>开发与运行环境</a:t>
            </a:r>
            <a:r>
              <a:rPr lang="zh-CN" altLang="en-US" sz="2000" dirty="0" smtClean="0"/>
              <a:t>；系统</a:t>
            </a:r>
            <a:r>
              <a:rPr lang="zh-CN" altLang="en-US" sz="2000" dirty="0"/>
              <a:t>的</a:t>
            </a:r>
            <a:r>
              <a:rPr lang="zh-CN" altLang="en-US" sz="2000" dirty="0">
                <a:solidFill>
                  <a:srgbClr val="FF0000"/>
                </a:solidFill>
              </a:rPr>
              <a:t>体系结构</a:t>
            </a:r>
            <a:r>
              <a:rPr lang="zh-CN" altLang="en-US" sz="2000" dirty="0" smtClean="0">
                <a:solidFill>
                  <a:srgbClr val="FF0000"/>
                </a:solidFill>
              </a:rPr>
              <a:t>方案</a:t>
            </a:r>
            <a:r>
              <a:rPr lang="zh-CN" altLang="en-US" sz="2000" dirty="0" smtClean="0"/>
              <a:t>等）</a:t>
            </a:r>
            <a:r>
              <a:rPr lang="zh-CN" altLang="en-US" sz="2400" dirty="0" smtClean="0"/>
              <a:t>；</a:t>
            </a:r>
            <a:endParaRPr lang="en-US" altLang="zh-CN" sz="2400" dirty="0" smtClean="0"/>
          </a:p>
          <a:p>
            <a:pPr>
              <a:buFontTx/>
              <a:buChar char="-"/>
            </a:pPr>
            <a:r>
              <a:rPr lang="zh-CN" altLang="en-US" sz="2400" dirty="0">
                <a:solidFill>
                  <a:schemeClr val="accent1"/>
                </a:solidFill>
              </a:rPr>
              <a:t>数据库</a:t>
            </a:r>
            <a:r>
              <a:rPr lang="zh-CN" altLang="en-US" sz="2400" dirty="0" smtClean="0">
                <a:solidFill>
                  <a:schemeClr val="accent1"/>
                </a:solidFill>
              </a:rPr>
              <a:t>设计</a:t>
            </a:r>
            <a:r>
              <a:rPr lang="zh-CN" altLang="en-US" sz="2000" dirty="0" smtClean="0"/>
              <a:t>（</a:t>
            </a:r>
            <a:r>
              <a:rPr lang="zh-CN" altLang="en-US" sz="2000" dirty="0">
                <a:solidFill>
                  <a:srgbClr val="FF0000"/>
                </a:solidFill>
              </a:rPr>
              <a:t>全局</a:t>
            </a:r>
            <a:r>
              <a:rPr lang="en-US" altLang="zh-CN" sz="2000" dirty="0">
                <a:solidFill>
                  <a:srgbClr val="FF0000"/>
                </a:solidFill>
              </a:rPr>
              <a:t>ER</a:t>
            </a:r>
            <a:r>
              <a:rPr lang="zh-CN" altLang="en-US" sz="2000" dirty="0" smtClean="0">
                <a:solidFill>
                  <a:srgbClr val="FF0000"/>
                </a:solidFill>
              </a:rPr>
              <a:t>图、关系数据模型、 具体表格形式 </a:t>
            </a:r>
            <a:r>
              <a:rPr lang="zh-CN" altLang="en-US" sz="2000" dirty="0" smtClean="0"/>
              <a:t>）</a:t>
            </a:r>
            <a:r>
              <a:rPr lang="zh-CN" altLang="en-US" sz="2400" dirty="0" smtClean="0"/>
              <a:t>；</a:t>
            </a:r>
            <a:endParaRPr lang="en-US" altLang="zh-CN" sz="2400" dirty="0" smtClean="0"/>
          </a:p>
          <a:p>
            <a:pPr>
              <a:buFontTx/>
              <a:buChar char="-"/>
            </a:pPr>
            <a:r>
              <a:rPr lang="zh-CN" altLang="en-US" sz="2400" dirty="0" smtClean="0">
                <a:solidFill>
                  <a:schemeClr val="accent1"/>
                </a:solidFill>
              </a:rPr>
              <a:t>详细设计</a:t>
            </a:r>
            <a:r>
              <a:rPr lang="zh-CN" altLang="en-US" sz="2000" dirty="0" smtClean="0"/>
              <a:t>（</a:t>
            </a:r>
            <a:r>
              <a:rPr lang="zh-CN" altLang="en-US" sz="2000" dirty="0"/>
              <a:t>各部分的</a:t>
            </a:r>
            <a:r>
              <a:rPr lang="zh-CN" altLang="en-US" sz="2000" dirty="0">
                <a:solidFill>
                  <a:srgbClr val="FF0000"/>
                </a:solidFill>
              </a:rPr>
              <a:t>流程图或者算法说明</a:t>
            </a:r>
            <a:r>
              <a:rPr lang="zh-CN" altLang="en-US" sz="2000" dirty="0"/>
              <a:t>，落实程序实现的</a:t>
            </a:r>
            <a:r>
              <a:rPr lang="zh-CN" altLang="en-US" sz="2000" dirty="0">
                <a:solidFill>
                  <a:srgbClr val="FF0000"/>
                </a:solidFill>
              </a:rPr>
              <a:t>关键</a:t>
            </a:r>
            <a:r>
              <a:rPr lang="zh-CN" altLang="en-US" sz="2000" dirty="0" smtClean="0">
                <a:solidFill>
                  <a:srgbClr val="FF0000"/>
                </a:solidFill>
              </a:rPr>
              <a:t>技术</a:t>
            </a:r>
            <a:r>
              <a:rPr lang="zh-CN" altLang="en-US" sz="2000" dirty="0" smtClean="0"/>
              <a:t>，如</a:t>
            </a:r>
            <a:r>
              <a:rPr lang="zh-CN" altLang="en-US" sz="2000" dirty="0">
                <a:solidFill>
                  <a:srgbClr val="FF0000"/>
                </a:solidFill>
              </a:rPr>
              <a:t>关键数据结构、主要功能的接口、实现代码机制等</a:t>
            </a:r>
            <a:r>
              <a:rPr lang="zh-CN" altLang="en-US" sz="2000" dirty="0" smtClean="0"/>
              <a:t>）</a:t>
            </a:r>
            <a:endParaRPr lang="en-US" altLang="zh-CN" sz="2000" dirty="0" smtClean="0"/>
          </a:p>
          <a:p>
            <a:pPr>
              <a:buFontTx/>
              <a:buChar char="-"/>
            </a:pPr>
            <a:r>
              <a:rPr lang="zh-CN" altLang="en-US" sz="2400" dirty="0" smtClean="0">
                <a:solidFill>
                  <a:schemeClr val="accent1"/>
                </a:solidFill>
              </a:rPr>
              <a:t>测试分析</a:t>
            </a:r>
            <a:endParaRPr lang="en-US" altLang="zh-CN" sz="2400" dirty="0" smtClean="0">
              <a:solidFill>
                <a:schemeClr val="accent1"/>
              </a:solidFill>
            </a:endParaRPr>
          </a:p>
          <a:p>
            <a:pPr marL="0" indent="0">
              <a:buNone/>
            </a:pPr>
            <a:endParaRPr lang="en-US" altLang="zh-CN" sz="2400" dirty="0" smtClean="0"/>
          </a:p>
          <a:p>
            <a:pPr>
              <a:buFontTx/>
              <a:buChar char="-"/>
            </a:pPr>
            <a:endParaRPr lang="en-US" altLang="zh-CN" sz="2400" dirty="0" smtClean="0"/>
          </a:p>
          <a:p>
            <a:pPr lvl="1"/>
            <a:endParaRPr lang="en-US" altLang="zh-CN" dirty="0" smtClean="0"/>
          </a:p>
          <a:p>
            <a:endParaRPr lang="en-US" altLang="zh-CN" sz="2400" dirty="0"/>
          </a:p>
        </p:txBody>
      </p:sp>
      <p:sp>
        <p:nvSpPr>
          <p:cNvPr id="4" name="灯片编号占位符 3"/>
          <p:cNvSpPr>
            <a:spLocks noGrp="1"/>
          </p:cNvSpPr>
          <p:nvPr>
            <p:ph type="sldNum" sz="quarter" idx="12"/>
          </p:nvPr>
        </p:nvSpPr>
        <p:spPr/>
        <p:txBody>
          <a:bodyPr/>
          <a:lstStyle/>
          <a:p>
            <a:fld id="{A6A9D454-4ABB-4FCB-ABD8-8279CE061E85}" type="slidenum">
              <a:rPr lang="en-US" altLang="zh-CN" smtClean="0"/>
              <a:pPr/>
              <a:t>9</a:t>
            </a:fld>
            <a:endParaRPr lang="en-US" altLang="zh-CN"/>
          </a:p>
        </p:txBody>
      </p:sp>
      <p:sp>
        <p:nvSpPr>
          <p:cNvPr id="8" name="内容占位符 2"/>
          <p:cNvSpPr txBox="1">
            <a:spLocks/>
          </p:cNvSpPr>
          <p:nvPr/>
        </p:nvSpPr>
        <p:spPr bwMode="auto">
          <a:xfrm>
            <a:off x="7896200" y="1196752"/>
            <a:ext cx="3686200" cy="5342161"/>
          </a:xfrm>
          <a:prstGeom prst="rect">
            <a:avLst/>
          </a:prstGeo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微软雅黑" panose="020B0503020204020204" pitchFamily="34" charset="-122"/>
                <a:ea typeface="微软雅黑" panose="020B0503020204020204" pitchFamily="34" charset="-122"/>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微软雅黑" panose="020B0503020204020204" pitchFamily="34" charset="-122"/>
                <a:ea typeface="微软雅黑" panose="020B0503020204020204" pitchFamily="34" charset="-122"/>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Font typeface="Wingdings 2" panose="05020102010507070707" pitchFamily="18" charset="2"/>
              <a:buNone/>
            </a:pPr>
            <a:r>
              <a:rPr kumimoji="0" lang="zh-CN" altLang="en-US" sz="1800" i="1" dirty="0" smtClean="0">
                <a:latin typeface="+mn-ea"/>
                <a:ea typeface="+mn-ea"/>
              </a:rPr>
              <a:t>一般情况下的</a:t>
            </a:r>
            <a:r>
              <a:rPr kumimoji="0" lang="zh-CN" altLang="en-US" sz="1800" i="1" dirty="0" smtClean="0">
                <a:solidFill>
                  <a:srgbClr val="0070C0"/>
                </a:solidFill>
                <a:latin typeface="+mn-ea"/>
                <a:ea typeface="+mn-ea"/>
              </a:rPr>
              <a:t>关键技术</a:t>
            </a:r>
            <a:r>
              <a:rPr kumimoji="0" lang="zh-CN" altLang="en-US" sz="1800" i="1" dirty="0" smtClean="0">
                <a:latin typeface="+mn-ea"/>
                <a:ea typeface="+mn-ea"/>
              </a:rPr>
              <a:t>包括：</a:t>
            </a:r>
          </a:p>
          <a:p>
            <a:pPr marL="0" indent="0" algn="just">
              <a:buFont typeface="Wingdings 2" panose="05020102010507070707" pitchFamily="18" charset="2"/>
              <a:buNone/>
            </a:pPr>
            <a:r>
              <a:rPr kumimoji="0" lang="en-US" altLang="zh-CN" sz="1800" i="1" dirty="0" smtClean="0">
                <a:latin typeface="+mn-ea"/>
                <a:ea typeface="+mn-ea"/>
              </a:rPr>
              <a:t>1</a:t>
            </a:r>
            <a:r>
              <a:rPr kumimoji="0" lang="zh-CN" altLang="en-US" sz="1800" i="1" dirty="0" smtClean="0">
                <a:latin typeface="+mn-ea"/>
                <a:ea typeface="+mn-ea"/>
              </a:rPr>
              <a:t>）后台数据库服务的连接；</a:t>
            </a:r>
          </a:p>
          <a:p>
            <a:pPr marL="0" indent="0" algn="just">
              <a:buFont typeface="Wingdings 2" panose="05020102010507070707" pitchFamily="18" charset="2"/>
              <a:buNone/>
            </a:pPr>
            <a:r>
              <a:rPr kumimoji="0" lang="en-US" altLang="zh-CN" sz="1800" i="1" dirty="0" smtClean="0">
                <a:latin typeface="+mn-ea"/>
                <a:ea typeface="+mn-ea"/>
              </a:rPr>
              <a:t>2</a:t>
            </a:r>
            <a:r>
              <a:rPr kumimoji="0" lang="zh-CN" altLang="en-US" sz="1800" i="1" dirty="0" smtClean="0">
                <a:latin typeface="+mn-ea"/>
                <a:ea typeface="+mn-ea"/>
              </a:rPr>
              <a:t>）数据访问控件的数据来源、数据表格分布以及条件设定；</a:t>
            </a:r>
          </a:p>
          <a:p>
            <a:pPr marL="0" indent="0" algn="just">
              <a:buFont typeface="Wingdings 2" panose="05020102010507070707" pitchFamily="18" charset="2"/>
              <a:buNone/>
            </a:pPr>
            <a:r>
              <a:rPr kumimoji="0" lang="en-US" altLang="zh-CN" sz="1800" i="1" dirty="0" smtClean="0">
                <a:latin typeface="+mn-ea"/>
                <a:ea typeface="+mn-ea"/>
              </a:rPr>
              <a:t>3</a:t>
            </a:r>
            <a:r>
              <a:rPr kumimoji="0" lang="zh-CN" altLang="en-US" sz="1800" i="1" dirty="0" smtClean="0">
                <a:latin typeface="+mn-ea"/>
                <a:ea typeface="+mn-ea"/>
              </a:rPr>
              <a:t>）事务机制的使用；</a:t>
            </a:r>
          </a:p>
          <a:p>
            <a:pPr marL="0" indent="0" algn="just">
              <a:buFont typeface="Wingdings 2" panose="05020102010507070707" pitchFamily="18" charset="2"/>
              <a:buNone/>
            </a:pPr>
            <a:r>
              <a:rPr kumimoji="0" lang="en-US" altLang="zh-CN" sz="1800" i="1" dirty="0" smtClean="0">
                <a:latin typeface="+mn-ea"/>
                <a:ea typeface="+mn-ea"/>
              </a:rPr>
              <a:t>4</a:t>
            </a:r>
            <a:r>
              <a:rPr kumimoji="0" lang="zh-CN" altLang="en-US" sz="1800" i="1" dirty="0" smtClean="0">
                <a:latin typeface="+mn-ea"/>
                <a:ea typeface="+mn-ea"/>
              </a:rPr>
              <a:t>）用户权限控制；</a:t>
            </a:r>
          </a:p>
          <a:p>
            <a:pPr marL="0" indent="0" algn="just">
              <a:buNone/>
              <a:defRPr/>
            </a:pPr>
            <a:r>
              <a:rPr kumimoji="0" lang="en-US" altLang="zh-CN" sz="1800" i="1" dirty="0" smtClean="0">
                <a:latin typeface="+mn-ea"/>
                <a:ea typeface="+mn-ea"/>
              </a:rPr>
              <a:t>5</a:t>
            </a:r>
            <a:r>
              <a:rPr kumimoji="0" lang="zh-CN" altLang="en-US" sz="1800" i="1" dirty="0" smtClean="0">
                <a:latin typeface="+mn-ea"/>
                <a:ea typeface="+mn-ea"/>
              </a:rPr>
              <a:t>）</a:t>
            </a:r>
            <a:r>
              <a:rPr kumimoji="0" lang="zh-CN" altLang="en-US" sz="1800" i="1" dirty="0">
                <a:latin typeface="+mn-ea"/>
                <a:ea typeface="+mn-ea"/>
              </a:rPr>
              <a:t>动态</a:t>
            </a:r>
            <a:r>
              <a:rPr kumimoji="0" lang="en-US" altLang="zh-CN" sz="1800" i="1" dirty="0">
                <a:latin typeface="+mn-ea"/>
                <a:ea typeface="+mn-ea"/>
              </a:rPr>
              <a:t>SQL</a:t>
            </a:r>
            <a:r>
              <a:rPr kumimoji="0" lang="zh-CN" altLang="en-US" sz="1800" i="1" dirty="0">
                <a:latin typeface="+mn-ea"/>
                <a:ea typeface="+mn-ea"/>
              </a:rPr>
              <a:t>语句的使用；</a:t>
            </a:r>
            <a:r>
              <a:rPr kumimoji="0" lang="en-US" altLang="zh-CN" sz="1800" i="1" dirty="0">
                <a:latin typeface="+mn-ea"/>
                <a:ea typeface="+mn-ea"/>
              </a:rPr>
              <a:t>6</a:t>
            </a:r>
            <a:r>
              <a:rPr kumimoji="0" lang="zh-CN" altLang="en-US" sz="1800" i="1" dirty="0">
                <a:latin typeface="+mn-ea"/>
                <a:ea typeface="+mn-ea"/>
              </a:rPr>
              <a:t>）程序对象的消息机制；</a:t>
            </a:r>
          </a:p>
          <a:p>
            <a:pPr marL="0" indent="0" algn="just">
              <a:buNone/>
              <a:defRPr/>
            </a:pPr>
            <a:r>
              <a:rPr kumimoji="0" lang="en-US" altLang="zh-CN" sz="1800" i="1" dirty="0">
                <a:latin typeface="+mn-ea"/>
                <a:ea typeface="+mn-ea"/>
              </a:rPr>
              <a:t>7</a:t>
            </a:r>
            <a:r>
              <a:rPr kumimoji="0" lang="zh-CN" altLang="en-US" sz="1800" i="1" dirty="0">
                <a:latin typeface="+mn-ea"/>
                <a:ea typeface="+mn-ea"/>
              </a:rPr>
              <a:t>）程序代码的分层、封装与继承机制；</a:t>
            </a:r>
          </a:p>
          <a:p>
            <a:pPr marL="0" indent="0" algn="just">
              <a:buNone/>
              <a:defRPr/>
            </a:pPr>
            <a:r>
              <a:rPr kumimoji="0" lang="en-US" altLang="zh-CN" sz="1800" i="1" dirty="0">
                <a:latin typeface="+mn-ea"/>
                <a:ea typeface="+mn-ea"/>
              </a:rPr>
              <a:t>8</a:t>
            </a:r>
            <a:r>
              <a:rPr kumimoji="0" lang="zh-CN" altLang="en-US" sz="1800" i="1" dirty="0">
                <a:latin typeface="+mn-ea"/>
                <a:ea typeface="+mn-ea"/>
              </a:rPr>
              <a:t>）核心功能的业务流程图或者抽象算法；</a:t>
            </a:r>
          </a:p>
          <a:p>
            <a:pPr marL="0" indent="0" algn="just">
              <a:buNone/>
              <a:defRPr/>
            </a:pPr>
            <a:r>
              <a:rPr kumimoji="0" lang="en-US" altLang="zh-CN" sz="1800" i="1" dirty="0">
                <a:latin typeface="+mn-ea"/>
                <a:ea typeface="+mn-ea"/>
              </a:rPr>
              <a:t>9</a:t>
            </a:r>
            <a:r>
              <a:rPr kumimoji="0" lang="zh-CN" altLang="en-US" sz="1800" i="1" dirty="0">
                <a:latin typeface="+mn-ea"/>
                <a:ea typeface="+mn-ea"/>
              </a:rPr>
              <a:t>）存储过程与触发器的使用；</a:t>
            </a:r>
          </a:p>
          <a:p>
            <a:pPr marL="0" indent="0" algn="just">
              <a:buNone/>
              <a:defRPr/>
            </a:pPr>
            <a:r>
              <a:rPr kumimoji="0" lang="en-US" altLang="zh-CN" sz="1800" i="1" dirty="0">
                <a:latin typeface="+mn-ea"/>
                <a:ea typeface="+mn-ea"/>
              </a:rPr>
              <a:t>10</a:t>
            </a:r>
            <a:r>
              <a:rPr kumimoji="0" lang="zh-CN" altLang="en-US" sz="1800" i="1" dirty="0">
                <a:latin typeface="+mn-ea"/>
                <a:ea typeface="+mn-ea"/>
              </a:rPr>
              <a:t>）后台数据库服务器与应用服务器的缓冲池配置；</a:t>
            </a:r>
          </a:p>
          <a:p>
            <a:pPr marL="0" indent="0" algn="just">
              <a:buNone/>
              <a:defRPr/>
            </a:pPr>
            <a:r>
              <a:rPr kumimoji="0" lang="en-US" altLang="zh-CN" sz="1800" i="1" dirty="0">
                <a:latin typeface="+mn-ea"/>
                <a:ea typeface="+mn-ea"/>
              </a:rPr>
              <a:t>11</a:t>
            </a:r>
            <a:r>
              <a:rPr kumimoji="0" lang="zh-CN" altLang="en-US" sz="1800" i="1" dirty="0">
                <a:latin typeface="+mn-ea"/>
                <a:ea typeface="+mn-ea"/>
              </a:rPr>
              <a:t>）系统自动备份等维护计划的制定</a:t>
            </a:r>
            <a:r>
              <a:rPr kumimoji="0" lang="zh-CN" altLang="en-US" sz="1800" i="1" dirty="0" smtClean="0">
                <a:latin typeface="+mn-ea"/>
                <a:ea typeface="+mn-ea"/>
              </a:rPr>
              <a:t>。</a:t>
            </a:r>
            <a:endParaRPr kumimoji="0" lang="zh-CN" altLang="en-US" sz="1800" i="1" dirty="0">
              <a:latin typeface="+mn-ea"/>
              <a:ea typeface="+mn-ea"/>
            </a:endParaRPr>
          </a:p>
        </p:txBody>
      </p:sp>
      <p:sp>
        <p:nvSpPr>
          <p:cNvPr id="3" name="矩形 2"/>
          <p:cNvSpPr/>
          <p:nvPr/>
        </p:nvSpPr>
        <p:spPr>
          <a:xfrm>
            <a:off x="3279358" y="5595388"/>
            <a:ext cx="4544834"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sz="2000" dirty="0">
                <a:solidFill>
                  <a:srgbClr val="FF0000"/>
                </a:solidFill>
              </a:rPr>
              <a:t>不允许</a:t>
            </a:r>
            <a:r>
              <a:rPr lang="zh-CN" altLang="en-US" sz="2000" dirty="0"/>
              <a:t>在报告中直接粘贴大段原始代码</a:t>
            </a:r>
          </a:p>
        </p:txBody>
      </p:sp>
      <p:sp>
        <p:nvSpPr>
          <p:cNvPr id="9" name="矩形 8"/>
          <p:cNvSpPr/>
          <p:nvPr/>
        </p:nvSpPr>
        <p:spPr>
          <a:xfrm>
            <a:off x="5335784" y="6124546"/>
            <a:ext cx="2492990" cy="40011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CN" altLang="en-US" sz="2000" dirty="0" smtClean="0"/>
              <a:t>允许适当</a:t>
            </a:r>
            <a:r>
              <a:rPr lang="zh-CN" altLang="en-US" sz="2000" dirty="0"/>
              <a:t>的截图展示</a:t>
            </a:r>
          </a:p>
        </p:txBody>
      </p:sp>
    </p:spTree>
    <p:extLst>
      <p:ext uri="{BB962C8B-B14F-4D97-AF65-F5344CB8AC3E}">
        <p14:creationId xmlns:p14="http://schemas.microsoft.com/office/powerpoint/2010/main" val="355896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2699</TotalTime>
  <Words>1240</Words>
  <Application>Microsoft Office PowerPoint</Application>
  <PresentationFormat>宽屏</PresentationFormat>
  <Paragraphs>138</Paragraphs>
  <Slides>11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华文楷体</vt:lpstr>
      <vt:lpstr>隶书</vt:lpstr>
      <vt:lpstr>宋体</vt:lpstr>
      <vt:lpstr>微软雅黑</vt:lpstr>
      <vt:lpstr>Arial</vt:lpstr>
      <vt:lpstr>Calibri</vt:lpstr>
      <vt:lpstr>Constantia</vt:lpstr>
      <vt:lpstr>Times New Roman</vt:lpstr>
      <vt:lpstr>Verdana</vt:lpstr>
      <vt:lpstr>Wingdings</vt:lpstr>
      <vt:lpstr>Wingdings 2</vt:lpstr>
      <vt:lpstr>流畅</vt:lpstr>
      <vt:lpstr>《数据库系统原理实践》 课程要求与说明</vt:lpstr>
      <vt:lpstr>课程目的</vt:lpstr>
      <vt:lpstr>课程主要内容</vt:lpstr>
      <vt:lpstr>PowerPoint 演示文稿</vt:lpstr>
      <vt:lpstr>基本要求</vt:lpstr>
      <vt:lpstr>提交电子资料要求</vt:lpstr>
      <vt:lpstr>数据库应用系统设计指导</vt:lpstr>
      <vt:lpstr>选题及要求</vt:lpstr>
      <vt:lpstr>数据库应用系统设计报告</vt:lpstr>
      <vt:lpstr>PowerPoint 演示文稿</vt:lpstr>
      <vt:lpstr>DB应用系统的特色与亮点</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Zuo Qiong</cp:lastModifiedBy>
  <cp:revision>440</cp:revision>
  <dcterms:created xsi:type="dcterms:W3CDTF">2005-02-24T05:24:23Z</dcterms:created>
  <dcterms:modified xsi:type="dcterms:W3CDTF">2020-04-22T11:06:25Z</dcterms:modified>
</cp:coreProperties>
</file>