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3"/>
  </p:notesMasterIdLst>
  <p:sldIdLst>
    <p:sldId id="326" r:id="rId2"/>
    <p:sldId id="367" r:id="rId3"/>
    <p:sldId id="368" r:id="rId4"/>
    <p:sldId id="332" r:id="rId5"/>
    <p:sldId id="334" r:id="rId6"/>
    <p:sldId id="340" r:id="rId7"/>
    <p:sldId id="369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6" r:id="rId18"/>
    <p:sldId id="387" r:id="rId19"/>
    <p:sldId id="380" r:id="rId20"/>
    <p:sldId id="381" r:id="rId21"/>
    <p:sldId id="382" r:id="rId22"/>
    <p:sldId id="384" r:id="rId23"/>
    <p:sldId id="388" r:id="rId24"/>
    <p:sldId id="389" r:id="rId25"/>
    <p:sldId id="390" r:id="rId26"/>
    <p:sldId id="383" r:id="rId27"/>
    <p:sldId id="370" r:id="rId28"/>
    <p:sldId id="337" r:id="rId29"/>
    <p:sldId id="328" r:id="rId30"/>
    <p:sldId id="329" r:id="rId31"/>
    <p:sldId id="331" r:id="rId32"/>
    <p:sldId id="333" r:id="rId33"/>
    <p:sldId id="341" r:id="rId34"/>
    <p:sldId id="346" r:id="rId35"/>
    <p:sldId id="347" r:id="rId36"/>
    <p:sldId id="352" r:id="rId37"/>
    <p:sldId id="342" r:id="rId38"/>
    <p:sldId id="348" r:id="rId39"/>
    <p:sldId id="353" r:id="rId40"/>
    <p:sldId id="343" r:id="rId41"/>
    <p:sldId id="344" r:id="rId42"/>
    <p:sldId id="349" r:id="rId43"/>
    <p:sldId id="354" r:id="rId44"/>
    <p:sldId id="355" r:id="rId45"/>
    <p:sldId id="356" r:id="rId46"/>
    <p:sldId id="345" r:id="rId47"/>
    <p:sldId id="350" r:id="rId48"/>
    <p:sldId id="351" r:id="rId49"/>
    <p:sldId id="357" r:id="rId50"/>
    <p:sldId id="360" r:id="rId51"/>
    <p:sldId id="361" r:id="rId52"/>
    <p:sldId id="362" r:id="rId53"/>
    <p:sldId id="363" r:id="rId54"/>
    <p:sldId id="364" r:id="rId55"/>
    <p:sldId id="365" r:id="rId56"/>
    <p:sldId id="359" r:id="rId57"/>
    <p:sldId id="358" r:id="rId58"/>
    <p:sldId id="338" r:id="rId59"/>
    <p:sldId id="336" r:id="rId60"/>
    <p:sldId id="339" r:id="rId61"/>
    <p:sldId id="366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9" autoAdjust="0"/>
  </p:normalViewPr>
  <p:slideViewPr>
    <p:cSldViewPr>
      <p:cViewPr varScale="1">
        <p:scale>
          <a:sx n="59" d="100"/>
          <a:sy n="59" d="100"/>
        </p:scale>
        <p:origin x="3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13F359-2B1E-45B5-A370-09655FCB1A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32DA3EF-DA77-47B0-8F60-770568695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63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AC3C-CC66-44AF-BDE8-2F9D8EF43E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15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75E13-33E1-47F3-A5DD-3AD8BD27E0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9D454-4ABB-4FCB-ABD8-8279CE061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62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895755DE-05D0-4225-A732-0869035890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805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BF9927-0E5A-41E1-AD2A-B751F5C820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5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B400C-7579-493D-B38E-9382AE0A09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7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0A95C-7C4A-4E49-A7A5-0AD61CA44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3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78565-C2C6-411C-8143-DE90D39413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28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83417-59D9-402E-863C-D8A78B231E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74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2FD0E06A-E54F-4102-B957-1754FF8547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30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45C75"/>
                </a:solidFill>
              </a:defRPr>
            </a:lvl1pPr>
          </a:lstStyle>
          <a:p>
            <a:fld id="{15EE309D-1337-4CA6-A27D-882853EF122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6" r:id="rId2"/>
    <p:sldLayoutId id="2147483755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6" r:id="rId9"/>
    <p:sldLayoutId id="2147483752" r:id="rId10"/>
    <p:sldLayoutId id="21474837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数据库系统原理实践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》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课程要求与说明</a:t>
            </a: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123" name="副标题 3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2486025"/>
          </a:xfrm>
        </p:spPr>
        <p:txBody>
          <a:bodyPr/>
          <a:lstStyle/>
          <a:p>
            <a:pPr marR="0" algn="l"/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marR="0" algn="l"/>
            <a:r>
              <a:rPr lang="zh-CN" altLang="en-US" i="1" dirty="0" smtClean="0"/>
              <a:t>实践课任务书</a:t>
            </a:r>
            <a:endParaRPr lang="en-US" altLang="zh-CN" i="1" dirty="0" smtClean="0"/>
          </a:p>
          <a:p>
            <a:pPr marR="0" algn="l"/>
            <a:r>
              <a:rPr lang="zh-CN" altLang="en-US" i="1" dirty="0" smtClean="0"/>
              <a:t>实践课指导书系列</a:t>
            </a:r>
            <a:endParaRPr lang="en-US" altLang="zh-CN" i="1" dirty="0" smtClean="0"/>
          </a:p>
          <a:p>
            <a:pPr marR="0" algn="l"/>
            <a:r>
              <a:rPr lang="zh-CN" altLang="en-US" sz="2800" i="1" dirty="0"/>
              <a:t>数据库系统原理实践报告</a:t>
            </a:r>
            <a:r>
              <a:rPr lang="zh-CN" altLang="en-US" sz="2800" i="1" dirty="0" smtClean="0"/>
              <a:t>模板</a:t>
            </a:r>
            <a:endParaRPr lang="zh-CN" altLang="en-US" i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BE7A37-6CEE-45EC-B7DB-FC5C989DEB00}" type="slidenum">
              <a:rPr kumimoji="0" lang="en-US" altLang="zh-CN" sz="1200">
                <a:solidFill>
                  <a:srgbClr val="D1EAEE"/>
                </a:solidFill>
              </a:rPr>
              <a:pPr eaLnBrk="1" hangingPunct="1"/>
              <a:t>1</a:t>
            </a:fld>
            <a:endParaRPr kumimoji="0" lang="en-US" altLang="zh-CN" sz="1200">
              <a:solidFill>
                <a:srgbClr val="D1EAE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4" y="1196752"/>
            <a:ext cx="6780952" cy="5346533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指定数据渠道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1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1340768"/>
            <a:ext cx="6771428" cy="5207279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指定源数据表及导出文本分隔符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3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1484784"/>
            <a:ext cx="6771428" cy="5063263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运行。。。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5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7" y="324238"/>
            <a:ext cx="6761905" cy="6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86" y="305190"/>
            <a:ext cx="6771428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6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64704"/>
            <a:ext cx="514095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5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例：数据从文件导入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629741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选择工具程序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893221"/>
            <a:ext cx="3744416" cy="44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9" y="1412776"/>
            <a:ext cx="6752381" cy="5125748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选择源数据文件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4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1" y="1340768"/>
            <a:ext cx="6819048" cy="5221565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指定分隔符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7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42" y="1484784"/>
            <a:ext cx="6771428" cy="5085967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指定分隔符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4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通过上机实践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熟悉一种大型数据库管理系统，</a:t>
            </a:r>
            <a:r>
              <a:rPr lang="zh-CN" altLang="zh-CN" dirty="0" smtClean="0"/>
              <a:t>了解</a:t>
            </a:r>
            <a:r>
              <a:rPr lang="en-US" altLang="zh-CN" dirty="0"/>
              <a:t>DBMS</a:t>
            </a:r>
            <a:r>
              <a:rPr lang="zh-CN" altLang="zh-CN" dirty="0"/>
              <a:t>的</a:t>
            </a:r>
            <a:r>
              <a:rPr lang="zh-CN" altLang="zh-CN" dirty="0" smtClean="0"/>
              <a:t>体系结构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熟练</a:t>
            </a:r>
            <a:r>
              <a:rPr lang="zh-CN" altLang="zh-CN" dirty="0"/>
              <a:t>掌握</a:t>
            </a:r>
            <a:r>
              <a:rPr lang="en-US" altLang="zh-CN" dirty="0"/>
              <a:t>SQL</a:t>
            </a:r>
            <a:r>
              <a:rPr lang="zh-CN" altLang="zh-CN" dirty="0"/>
              <a:t>的数据定义、数据操纵和数据控制语言的运用。</a:t>
            </a:r>
          </a:p>
          <a:p>
            <a:r>
              <a:rPr lang="zh-CN" altLang="zh-CN" dirty="0" smtClean="0"/>
              <a:t>熟悉</a:t>
            </a:r>
            <a:r>
              <a:rPr lang="zh-CN" altLang="zh-CN" dirty="0"/>
              <a:t>数据库应用系统的设计方法和开发过程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9" y="1340768"/>
            <a:ext cx="6752381" cy="5192994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指定目标数据库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7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7" y="1340768"/>
            <a:ext cx="6761905" cy="5212041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指定目标关系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9" y="1268760"/>
            <a:ext cx="6752381" cy="5274525"/>
          </a:xfrm>
          <a:prstGeom prst="rect">
            <a:avLst/>
          </a:prstGeom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运行。。。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5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14" y="319476"/>
            <a:ext cx="6828571" cy="6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8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62" y="305190"/>
            <a:ext cx="6790476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2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47" y="329000"/>
            <a:ext cx="6761905" cy="6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2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268760"/>
            <a:ext cx="4457143" cy="2342857"/>
          </a:xfrm>
          <a:prstGeom prst="rect">
            <a:avLst/>
          </a:prstGeom>
        </p:spPr>
      </p:pic>
      <p:sp>
        <p:nvSpPr>
          <p:cNvPr id="4" name="标题 4"/>
          <p:cNvSpPr txBox="1">
            <a:spLocks/>
          </p:cNvSpPr>
          <p:nvPr/>
        </p:nvSpPr>
        <p:spPr>
          <a:xfrm>
            <a:off x="611560" y="4077072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0" lang="zh-CN" altLang="en-US" i="1" dirty="0" smtClean="0"/>
              <a:t>实验内容的其余指导参见上机指导手册系列</a:t>
            </a:r>
            <a:endParaRPr kumimoji="0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9502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数据库应用系统设计</a:t>
            </a:r>
            <a:r>
              <a:rPr lang="zh-CN" altLang="en-US" dirty="0" smtClean="0"/>
              <a:t>指导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目的</a:t>
            </a:r>
            <a:endParaRPr lang="en-US" altLang="zh-CN" sz="2400" dirty="0"/>
          </a:p>
          <a:p>
            <a:r>
              <a:rPr lang="zh-CN" altLang="en-US" sz="2400" dirty="0"/>
              <a:t>选题</a:t>
            </a:r>
            <a:endParaRPr lang="en-US" altLang="zh-CN" sz="2400" dirty="0"/>
          </a:p>
          <a:p>
            <a:r>
              <a:rPr lang="zh-CN" altLang="en-US" sz="2400" dirty="0"/>
              <a:t>基本要求</a:t>
            </a:r>
            <a:endParaRPr lang="en-US" altLang="zh-CN" sz="2400" dirty="0"/>
          </a:p>
          <a:p>
            <a:r>
              <a:rPr lang="zh-CN" altLang="en-US" sz="2400" dirty="0"/>
              <a:t>主要内容</a:t>
            </a:r>
            <a:endParaRPr lang="en-US" altLang="zh-CN" sz="2400" dirty="0"/>
          </a:p>
          <a:p>
            <a:r>
              <a:rPr lang="zh-CN" altLang="en-US" sz="2400" dirty="0"/>
              <a:t>考核</a:t>
            </a:r>
            <a:r>
              <a:rPr lang="zh-CN" altLang="en-US" sz="2400" dirty="0" smtClean="0"/>
              <a:t>方式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10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熟悉大型数据库管理系统的结构与组成；</a:t>
            </a:r>
          </a:p>
          <a:p>
            <a:r>
              <a:rPr lang="zh-CN" altLang="en-US" dirty="0" smtClean="0"/>
              <a:t>熟悉数据库应用系统的设计方法和开发过程；</a:t>
            </a:r>
          </a:p>
          <a:p>
            <a:r>
              <a:rPr lang="zh-CN" altLang="en-US" dirty="0" smtClean="0"/>
              <a:t>掌握一种大型数据库管理系统</a:t>
            </a:r>
            <a:r>
              <a:rPr lang="en-US" altLang="zh-CN" dirty="0" smtClean="0"/>
              <a:t>(DM7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SQL SERVER)</a:t>
            </a:r>
            <a:r>
              <a:rPr lang="zh-CN" altLang="en-US" dirty="0" smtClean="0"/>
              <a:t>的应用技术和开发工具的使用；</a:t>
            </a:r>
          </a:p>
          <a:p>
            <a:r>
              <a:rPr lang="zh-CN" altLang="en-US" dirty="0" smtClean="0"/>
              <a:t>熟悉数据库设计工具的使用；</a:t>
            </a:r>
          </a:p>
          <a:p>
            <a:r>
              <a:rPr lang="zh-CN" altLang="en-US" dirty="0" smtClean="0"/>
              <a:t>熟悉数据库安全的相关知识和技术；</a:t>
            </a:r>
          </a:p>
          <a:p>
            <a:r>
              <a:rPr lang="zh-CN" altLang="en-US" dirty="0" smtClean="0"/>
              <a:t>熟悉数据库系统的管理和维护。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97BD3E-A3A8-4769-9193-2B03D5F577C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28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设计并实现一个以数据库作为后台数据管理方式的应用系统。</a:t>
            </a:r>
            <a:endParaRPr lang="en-US" altLang="zh-CN" smtClean="0"/>
          </a:p>
          <a:p>
            <a:r>
              <a:rPr lang="zh-CN" altLang="en-US" smtClean="0"/>
              <a:t>该系统可以是客户机</a:t>
            </a:r>
            <a:r>
              <a:rPr lang="en-US" altLang="zh-CN" smtClean="0"/>
              <a:t>/</a:t>
            </a:r>
            <a:r>
              <a:rPr lang="zh-CN" altLang="en-US" smtClean="0"/>
              <a:t>服务器模式（</a:t>
            </a:r>
            <a:r>
              <a:rPr lang="en-US" altLang="zh-CN" smtClean="0"/>
              <a:t>C/S</a:t>
            </a:r>
            <a:r>
              <a:rPr lang="zh-CN" altLang="en-US" smtClean="0"/>
              <a:t>模式）或者浏览器</a:t>
            </a:r>
            <a:r>
              <a:rPr lang="en-US" altLang="zh-CN" smtClean="0"/>
              <a:t>/</a:t>
            </a:r>
            <a:r>
              <a:rPr lang="zh-CN" altLang="en-US" smtClean="0"/>
              <a:t>服务器模式（</a:t>
            </a:r>
            <a:r>
              <a:rPr lang="en-US" altLang="zh-CN" smtClean="0"/>
              <a:t>B/S</a:t>
            </a:r>
            <a:r>
              <a:rPr lang="zh-CN" altLang="en-US" smtClean="0"/>
              <a:t>模式）或者二者的结合。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8291A8-FBBF-4308-A57C-11BF9EB0B74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29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）交互式实验一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软件的基本功能学习及其操作实验报告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）交互式实验二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交互式使用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语言及其实验报告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）数据库应用系统设计与实现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包含程序设计与实现以及相关文档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7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选题参考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可参考但不局限于下述题目：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电信收费管理系统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员工培训管理系统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汽车租借管理系统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医院管理系统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田径运动会管理系统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机票预订系统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工资管理系统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网上销售系统</a:t>
            </a:r>
            <a:endParaRPr lang="en-US" altLang="zh-CN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mtClean="0"/>
              <a:t>仓储管理系统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3DA0A6-AAED-4720-9F35-0B0FEA0D77EF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应用系统设计基本要求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个人独立完成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系统要有</a:t>
            </a:r>
            <a:r>
              <a:rPr lang="zh-CN" altLang="en-US" dirty="0" smtClean="0">
                <a:solidFill>
                  <a:srgbClr val="FF0000"/>
                </a:solidFill>
              </a:rPr>
              <a:t>足够的复杂度和</a:t>
            </a:r>
            <a:r>
              <a:rPr lang="zh-CN" altLang="en-US" dirty="0" smtClean="0">
                <a:solidFill>
                  <a:srgbClr val="FF0000"/>
                </a:solidFill>
              </a:rPr>
              <a:t>工作量（不少于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张表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以电信收费管理系统为例，至少满足以下要求：</a:t>
            </a: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1</a:t>
            </a:r>
            <a:r>
              <a:rPr lang="zh-CN" altLang="en-US" dirty="0" smtClean="0"/>
              <a:t>）实现不同权限的浏览和更新。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2</a:t>
            </a:r>
            <a:r>
              <a:rPr lang="zh-CN" altLang="en-US" dirty="0" smtClean="0"/>
              <a:t>）实现用户扣、缴费情况及帐户余额的查询。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3</a:t>
            </a:r>
            <a:r>
              <a:rPr lang="zh-CN" altLang="en-US" dirty="0" smtClean="0"/>
              <a:t>）实现欠款用户使用状态的自动改变。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4</a:t>
            </a:r>
            <a:r>
              <a:rPr lang="zh-CN" altLang="en-US" dirty="0" smtClean="0"/>
              <a:t>）实现客服代表的业绩统计功能。</a:t>
            </a:r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5</a:t>
            </a:r>
            <a:r>
              <a:rPr lang="zh-CN" altLang="en-US" dirty="0" smtClean="0"/>
              <a:t>）提供至少两种风格的查询报表。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AB7623-DD11-4B61-B6C3-B2DBCB5DA3AB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472488" cy="1643063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1</a:t>
            </a:r>
            <a:r>
              <a:rPr lang="zh-CN" altLang="en-US" smtClean="0"/>
              <a:t>：建立需求分析并形成书面材料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2214563"/>
            <a:ext cx="8229600" cy="4500562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系统功能划分及其说明</a:t>
            </a:r>
            <a:r>
              <a:rPr lang="zh-CN" altLang="en-US" sz="2800" smtClean="0"/>
              <a:t>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2</a:t>
            </a:r>
            <a:r>
              <a:rPr lang="zh-CN" altLang="en-US" sz="2800" smtClean="0"/>
              <a:t>）核心业务的</a:t>
            </a:r>
            <a:r>
              <a:rPr lang="zh-CN" altLang="en-US" sz="2800" smtClean="0">
                <a:solidFill>
                  <a:srgbClr val="FF0000"/>
                </a:solidFill>
              </a:rPr>
              <a:t>业务流程图</a:t>
            </a:r>
            <a:r>
              <a:rPr lang="zh-CN" altLang="en-US" sz="2800" smtClean="0"/>
              <a:t>，业务流程图也可逐层深入展开（参见</a:t>
            </a:r>
            <a:r>
              <a:rPr lang="en-US" altLang="zh-CN" sz="2800" smtClean="0"/>
              <a:t>《</a:t>
            </a:r>
            <a:r>
              <a:rPr lang="zh-CN" altLang="en-US" sz="2800" smtClean="0"/>
              <a:t>数据库系统原理</a:t>
            </a:r>
            <a:r>
              <a:rPr lang="en-US" altLang="zh-CN" sz="2800" smtClean="0"/>
              <a:t>》</a:t>
            </a:r>
            <a:r>
              <a:rPr lang="zh-CN" altLang="en-US" sz="2800" smtClean="0"/>
              <a:t>教材第七章）；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3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数据说明</a:t>
            </a:r>
            <a:r>
              <a:rPr lang="zh-CN" altLang="en-US" sz="2800" smtClean="0"/>
              <a:t>，包括数据项、数据结构、数据类型、取值范围及精度、数据标识、数据之间的关联等内容，形成数据字典的主要内容；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4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数据流说明</a:t>
            </a:r>
            <a:r>
              <a:rPr lang="zh-CN" altLang="en-US" sz="2800" smtClean="0"/>
              <a:t>，业务与数据之间的关联，所涉及的数据量、存取频度；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800" smtClean="0"/>
              <a:t>5</a:t>
            </a:r>
            <a:r>
              <a:rPr lang="zh-CN" altLang="en-US" sz="2800" smtClean="0"/>
              <a:t>）</a:t>
            </a:r>
            <a:r>
              <a:rPr lang="zh-CN" altLang="en-US" sz="2800" smtClean="0">
                <a:solidFill>
                  <a:srgbClr val="FF0000"/>
                </a:solidFill>
              </a:rPr>
              <a:t>处理过程</a:t>
            </a:r>
            <a:r>
              <a:rPr lang="zh-CN" altLang="en-US" sz="280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104DFA-ACF8-4ED7-9327-3EB4720A2BE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32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490662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2</a:t>
            </a:r>
            <a:r>
              <a:rPr lang="zh-CN" altLang="en-US" smtClean="0"/>
              <a:t>：总体设计及其书面文档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依据需求分析的结果提出系统的总体规划方案，从而为后续的详细设计提供框架与环境，主要内容如下：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FF0000"/>
                </a:solidFill>
              </a:rPr>
              <a:t>系统模块划分</a:t>
            </a:r>
            <a:r>
              <a:rPr lang="zh-CN" altLang="en-US" smtClean="0"/>
              <a:t>方案；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）系统的</a:t>
            </a:r>
            <a:r>
              <a:rPr lang="zh-CN" altLang="en-US" smtClean="0">
                <a:solidFill>
                  <a:srgbClr val="FF0000"/>
                </a:solidFill>
              </a:rPr>
              <a:t>开发与运行环境</a:t>
            </a:r>
            <a:r>
              <a:rPr lang="zh-CN" altLang="en-US" smtClean="0"/>
              <a:t>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）系统的</a:t>
            </a:r>
            <a:r>
              <a:rPr lang="zh-CN" altLang="en-US" smtClean="0">
                <a:solidFill>
                  <a:srgbClr val="FF0000"/>
                </a:solidFill>
              </a:rPr>
              <a:t>体系结构方案</a:t>
            </a:r>
            <a:r>
              <a:rPr lang="zh-CN" altLang="en-US" smtClean="0"/>
              <a:t>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）程序功能的</a:t>
            </a:r>
            <a:r>
              <a:rPr lang="zh-CN" altLang="en-US" smtClean="0">
                <a:solidFill>
                  <a:srgbClr val="FF0000"/>
                </a:solidFill>
              </a:rPr>
              <a:t>宏观设计思路</a:t>
            </a:r>
            <a:r>
              <a:rPr lang="zh-CN" altLang="en-US" smtClean="0"/>
              <a:t>（例如抽象、封装、继承、共享等方法）；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FF0000"/>
                </a:solidFill>
              </a:rPr>
              <a:t>核心功能的技术路线</a:t>
            </a:r>
            <a:r>
              <a:rPr lang="zh-CN" altLang="en-US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359EB5-8B32-4FC7-870E-1002714CB78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33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557213" y="5248275"/>
            <a:ext cx="8229600" cy="823913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系统功能模块图举例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88713C-B80C-425E-A931-8951C616EB5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62025"/>
            <a:ext cx="82772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5572125"/>
            <a:ext cx="8229600" cy="75247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体系结构图举例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11F968-7118-4BCD-B8C6-64ABEF6D7AE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2050" name="Picture 2" descr="B-S架构体系结构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785813"/>
            <a:ext cx="73882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5643563"/>
            <a:ext cx="8229600" cy="681037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操作界面类说明举例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9C80E6-B3A9-4F74-B8F1-6EA2F6DB8EA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4098" name="图片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857250"/>
            <a:ext cx="5715000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419225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3</a:t>
            </a:r>
            <a:r>
              <a:rPr lang="zh-CN" altLang="en-US" smtClean="0"/>
              <a:t>：数据库设计及其书面文档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2143125"/>
            <a:ext cx="8229600" cy="4181475"/>
          </a:xfrm>
        </p:spPr>
        <p:txBody>
          <a:bodyPr/>
          <a:lstStyle/>
          <a:p>
            <a:pPr marL="0" indent="0"/>
            <a:r>
              <a:rPr lang="zh-CN" altLang="en-US" smtClean="0"/>
              <a:t> 绘制概念层面的</a:t>
            </a:r>
            <a:r>
              <a:rPr lang="zh-CN" altLang="en-US" smtClean="0">
                <a:solidFill>
                  <a:srgbClr val="FF0000"/>
                </a:solidFill>
              </a:rPr>
              <a:t>全局</a:t>
            </a:r>
            <a:r>
              <a:rPr lang="en-US" altLang="zh-CN" smtClean="0">
                <a:solidFill>
                  <a:srgbClr val="FF0000"/>
                </a:solidFill>
              </a:rPr>
              <a:t>ER</a:t>
            </a:r>
            <a:r>
              <a:rPr lang="zh-CN" altLang="en-US" smtClean="0">
                <a:solidFill>
                  <a:srgbClr val="FF0000"/>
                </a:solidFill>
              </a:rPr>
              <a:t>图</a:t>
            </a:r>
            <a:r>
              <a:rPr lang="zh-CN" altLang="en-US" smtClean="0"/>
              <a:t>（包括实体、联系的名称、属性、类型等等）。</a:t>
            </a:r>
            <a:endParaRPr lang="en-US" altLang="zh-CN" smtClean="0"/>
          </a:p>
          <a:p>
            <a:pPr marL="0" indent="0"/>
            <a:r>
              <a:rPr lang="zh-CN" altLang="en-US" smtClean="0"/>
              <a:t> 将</a:t>
            </a:r>
            <a:r>
              <a:rPr lang="en-US" altLang="zh-CN" smtClean="0"/>
              <a:t>ER</a:t>
            </a:r>
            <a:r>
              <a:rPr lang="zh-CN" altLang="en-US" smtClean="0"/>
              <a:t>图转化为</a:t>
            </a:r>
            <a:r>
              <a:rPr lang="zh-CN" altLang="en-US" smtClean="0">
                <a:solidFill>
                  <a:srgbClr val="FF0000"/>
                </a:solidFill>
              </a:rPr>
              <a:t>关系数据模型</a:t>
            </a:r>
            <a:r>
              <a:rPr lang="zh-CN" altLang="en-US" smtClean="0"/>
              <a:t>，注意冲突的消解和联系的优化。</a:t>
            </a:r>
            <a:endParaRPr lang="en-US" altLang="zh-CN" smtClean="0"/>
          </a:p>
          <a:p>
            <a:pPr marL="0" indent="0"/>
            <a:r>
              <a:rPr lang="zh-CN" altLang="en-US" smtClean="0"/>
              <a:t>以</a:t>
            </a:r>
            <a:r>
              <a:rPr lang="zh-CN" altLang="en-US" smtClean="0">
                <a:solidFill>
                  <a:srgbClr val="FF0000"/>
                </a:solidFill>
              </a:rPr>
              <a:t>表格的形式</a:t>
            </a:r>
            <a:r>
              <a:rPr lang="zh-CN" altLang="en-US" smtClean="0"/>
              <a:t>描述各个关系的关系及属性的中英文名称、数据类型、精度、是否允许为空、是否允许重复、是否主码属性、外码定义等等。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8F0838-6F0B-4D20-A940-39FA742C716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37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6034088"/>
            <a:ext cx="8229600" cy="609600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系统</a:t>
            </a:r>
            <a:r>
              <a:rPr lang="en-US" altLang="zh-CN" smtClean="0"/>
              <a:t>ER</a:t>
            </a:r>
            <a:r>
              <a:rPr lang="zh-CN" altLang="en-US" smtClean="0"/>
              <a:t>图举例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4413D0-35BE-4F1D-B3F1-16DEF51B0749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642938"/>
            <a:ext cx="6726237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5786438"/>
            <a:ext cx="8229600" cy="538162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关系表格说明举例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7E3537-9CBA-4DF7-AE32-5AF15FFB7B67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39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5122" name="图片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785813"/>
            <a:ext cx="5500688" cy="48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基本要求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实验及程序运行接受检查</a:t>
            </a:r>
            <a:endParaRPr lang="en-US" altLang="zh-CN" sz="3600" dirty="0" smtClean="0"/>
          </a:p>
          <a:p>
            <a:r>
              <a:rPr lang="zh-CN" altLang="en-US" sz="3600" dirty="0" smtClean="0"/>
              <a:t>按照</a:t>
            </a:r>
            <a:r>
              <a:rPr lang="en-US" altLang="zh-CN" sz="3600" dirty="0" smtClean="0"/>
              <a:t>《</a:t>
            </a:r>
            <a:r>
              <a:rPr lang="zh-CN" altLang="en-US" sz="3600" dirty="0" smtClean="0"/>
              <a:t>数据库系统</a:t>
            </a:r>
            <a:r>
              <a:rPr lang="zh-CN" altLang="en-US" sz="3600" dirty="0"/>
              <a:t>原理实践报告</a:t>
            </a:r>
            <a:r>
              <a:rPr lang="zh-CN" altLang="en-US" sz="3600" dirty="0" smtClean="0"/>
              <a:t>模板</a:t>
            </a:r>
            <a:r>
              <a:rPr lang="en-US" altLang="zh-CN" sz="3600" dirty="0" smtClean="0"/>
              <a:t>》</a:t>
            </a:r>
            <a:r>
              <a:rPr lang="zh-CN" altLang="en-US" sz="3600" dirty="0" smtClean="0"/>
              <a:t>中的撰写规范撰写报告！</a:t>
            </a:r>
            <a:endParaRPr lang="en-US" altLang="zh-CN" sz="3600" dirty="0" smtClean="0"/>
          </a:p>
          <a:p>
            <a:r>
              <a:rPr lang="zh-CN" altLang="en-US" sz="3600" dirty="0" smtClean="0"/>
              <a:t>最终提交</a:t>
            </a:r>
            <a:r>
              <a:rPr lang="zh-CN" altLang="en-US" sz="3600" dirty="0" smtClean="0"/>
              <a:t>电子版</a:t>
            </a:r>
            <a:r>
              <a:rPr lang="zh-CN" altLang="en-US" sz="3600" strike="dblStrike" dirty="0" smtClean="0">
                <a:solidFill>
                  <a:srgbClr val="FF0000"/>
                </a:solidFill>
              </a:rPr>
              <a:t>纸</a:t>
            </a:r>
            <a:r>
              <a:rPr lang="zh-CN" altLang="en-US" sz="3600" strike="dblStrike" dirty="0" smtClean="0">
                <a:solidFill>
                  <a:srgbClr val="FF0000"/>
                </a:solidFill>
              </a:rPr>
              <a:t>质版</a:t>
            </a:r>
            <a:r>
              <a:rPr lang="zh-CN" altLang="en-US" sz="3600" dirty="0" smtClean="0"/>
              <a:t>实践报告以及包含程序代码及其使用说明文档、数据库及其使用说明文档、应用系统可执行程序、实践报告电子版的电子资源包。</a:t>
            </a:r>
            <a:endParaRPr lang="en-US" altLang="zh-CN" sz="3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7708B3-2E25-40CD-ADAB-49AAF589BF12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419225"/>
          </a:xfrm>
        </p:spPr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详细设计及其文档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800" smtClean="0"/>
              <a:t>        按照总体设计的系统功能划分提出各部分的</a:t>
            </a:r>
            <a:r>
              <a:rPr lang="zh-CN" altLang="en-US" sz="2800" smtClean="0">
                <a:solidFill>
                  <a:srgbClr val="FF0000"/>
                </a:solidFill>
              </a:rPr>
              <a:t>流程图或者算法说明</a:t>
            </a:r>
            <a:r>
              <a:rPr lang="zh-CN" altLang="en-US" sz="2800" smtClean="0"/>
              <a:t>，落实程序实现的</a:t>
            </a:r>
            <a:r>
              <a:rPr lang="zh-CN" altLang="en-US" sz="2800" smtClean="0">
                <a:solidFill>
                  <a:srgbClr val="FF0000"/>
                </a:solidFill>
              </a:rPr>
              <a:t>关键技术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800" smtClean="0"/>
              <a:t>        在系统详细设计过程中，应结合所采用的开发工具明确相关关键技术的实现方法，例如</a:t>
            </a:r>
            <a:r>
              <a:rPr lang="zh-CN" altLang="en-US" sz="2800" smtClean="0">
                <a:solidFill>
                  <a:srgbClr val="FF0000"/>
                </a:solidFill>
              </a:rPr>
              <a:t>关键数据结构、主要功能的接口、实现代码机制等等</a:t>
            </a:r>
            <a:r>
              <a:rPr lang="zh-CN" altLang="en-US" sz="280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F4F96A-D9C6-47BB-87F2-E38ED8F941E0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详细设计及其文档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一般情况下的关键技术包括：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）后台数据库服务的连接；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）数据访问控件的数据来源、数据表格分布以及条件设定；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）事务机制的使用；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）用户权限控制；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）动态</a:t>
            </a:r>
            <a:r>
              <a:rPr lang="en-US" altLang="zh-CN" smtClean="0"/>
              <a:t>SQL</a:t>
            </a:r>
            <a:r>
              <a:rPr lang="zh-CN" altLang="en-US" smtClean="0"/>
              <a:t>语句的使用；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E724FF-1F81-4CE2-BD89-8936A9C58A4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4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详细设计及其文档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6</a:t>
            </a:r>
            <a:r>
              <a:rPr lang="zh-CN" altLang="en-US" dirty="0" smtClean="0"/>
              <a:t>）程序对象的消息机制；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7</a:t>
            </a:r>
            <a:r>
              <a:rPr lang="zh-CN" altLang="en-US" dirty="0" smtClean="0"/>
              <a:t>）程序代码的分层、封装与继承机制；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8</a:t>
            </a:r>
            <a:r>
              <a:rPr lang="zh-CN" altLang="en-US" dirty="0" smtClean="0"/>
              <a:t>）核心功能的业务流程图或者抽象算法；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9</a:t>
            </a:r>
            <a:r>
              <a:rPr lang="zh-CN" altLang="en-US" dirty="0" smtClean="0"/>
              <a:t>）存储过程与触发器的使用；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10</a:t>
            </a:r>
            <a:r>
              <a:rPr lang="zh-CN" altLang="en-US" dirty="0" smtClean="0"/>
              <a:t>）后台数据库服务器与应用服务器的缓冲池配置；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11</a:t>
            </a:r>
            <a:r>
              <a:rPr lang="zh-CN" altLang="en-US" dirty="0" smtClean="0"/>
              <a:t>）系统自动备份等维护计划的制定。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AAFD02-E668-44D5-B1CD-1642A862F59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42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4857750"/>
            <a:ext cx="8229600" cy="538163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功能实现界面举例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13508C-0D65-42B2-A173-8E4E1BE5E426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43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26628" name="Picture 64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785813"/>
            <a:ext cx="6284913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28625" y="571500"/>
            <a:ext cx="8501063" cy="62865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000" smtClean="0"/>
              <a:t>用户单击</a:t>
            </a:r>
            <a:r>
              <a:rPr lang="en-US" altLang="zh-CN" sz="2000" smtClean="0"/>
              <a:t>“</a:t>
            </a:r>
            <a:r>
              <a:rPr lang="zh-CN" altLang="en-US" sz="2000" smtClean="0"/>
              <a:t>选择员工</a:t>
            </a:r>
            <a:r>
              <a:rPr lang="en-US" altLang="zh-CN" sz="2000" smtClean="0"/>
              <a:t>”</a:t>
            </a:r>
            <a:r>
              <a:rPr lang="zh-CN" altLang="en-US" sz="2000" smtClean="0"/>
              <a:t>按钮时执行</a:t>
            </a:r>
            <a:r>
              <a:rPr lang="en-US" altLang="zh-CN" sz="2000" smtClean="0"/>
              <a:t>OnSelempButton() </a:t>
            </a:r>
            <a:r>
              <a:rPr lang="zh-CN" altLang="en-US" sz="2000" smtClean="0"/>
              <a:t>函数，核心代码如下：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//</a:t>
            </a:r>
            <a:r>
              <a:rPr lang="zh-CN" altLang="en-US" sz="2000" smtClean="0"/>
              <a:t>打开选择员工对话框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void CTransEditDlg::OnSelempButton() 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{ 	CEmpSelDlg dlg;  	if(dlg.DoModal()==IDOK)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{ 	//</a:t>
            </a:r>
            <a:r>
              <a:rPr lang="zh-CN" altLang="en-US" sz="2000" smtClean="0"/>
              <a:t>根据用户选择设置员工信息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trans.EmpId = dlg.EmpId;  	 	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                           m_EmpName = dlg.EmpName; </a:t>
            </a:r>
            <a:endParaRPr lang="zh-CN" altLang="en-US" sz="2000" b="1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// </a:t>
            </a:r>
            <a:r>
              <a:rPr lang="zh-CN" altLang="en-US" sz="2000" smtClean="0"/>
              <a:t>获取部门编号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CEmployees emp;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CString cEmpId;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emp.GetData(cEmpId);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trans.OrgDepId = emp.DepId;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// </a:t>
            </a:r>
            <a:r>
              <a:rPr lang="zh-CN" altLang="en-US" sz="2000" smtClean="0"/>
              <a:t>读取部门信息</a:t>
            </a:r>
            <a:r>
              <a:rPr lang="en-US" altLang="zh-CN" sz="2000" smtClean="0"/>
              <a:t>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 	CDepartments dep;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CString cDepId;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 	 	dep.GetData(cDepId);  	 		 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2000" smtClean="0"/>
              <a:t> 	} }</a:t>
            </a:r>
            <a:endParaRPr lang="zh-CN" altLang="en-US" sz="2000" smtClean="0"/>
          </a:p>
          <a:p>
            <a:pPr marL="0" indent="0">
              <a:buFont typeface="Wingdings 2" panose="05020102010507070707" pitchFamily="18" charset="2"/>
              <a:buNone/>
            </a:pPr>
            <a:endParaRPr lang="zh-CN" altLang="en-US" sz="20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B26BD4-E8EF-4779-B641-17B729DD728C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572250" y="2286000"/>
            <a:ext cx="2271713" cy="3286125"/>
          </a:xfrm>
          <a:prstGeom prst="wedgeRoundRectCallout">
            <a:avLst>
              <a:gd name="adj1" fmla="val -89313"/>
              <a:gd name="adj2" fmla="val -905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不允许</a:t>
            </a:r>
            <a:r>
              <a:rPr lang="zh-CN" altLang="en-US" dirty="0"/>
              <a:t>在报告中直接粘贴大段原始代码，而应采用抽象代码、函数封装的形式，并配有充分的注释说明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715E1F-6888-45D4-9BCB-C4ED4C952EB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642938"/>
            <a:ext cx="5286375" cy="596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6397238" y="1052736"/>
            <a:ext cx="2271713" cy="3286125"/>
          </a:xfrm>
          <a:prstGeom prst="wedgeRoundRectCallout">
            <a:avLst>
              <a:gd name="adj1" fmla="val -89313"/>
              <a:gd name="adj2" fmla="val -905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报告中，</a:t>
            </a:r>
            <a:r>
              <a:rPr lang="zh-CN" altLang="en-US" dirty="0" smtClean="0"/>
              <a:t>应</a:t>
            </a:r>
            <a:r>
              <a:rPr lang="zh-CN" altLang="en-US" dirty="0"/>
              <a:t>采用抽象代码、函数封装的形式，并配有充分的注释说明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5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测试分析及其文档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 smtClean="0"/>
              <a:t>       测试与分析要建立在</a:t>
            </a:r>
            <a:r>
              <a:rPr lang="zh-CN" altLang="en-US" dirty="0" smtClean="0">
                <a:solidFill>
                  <a:srgbClr val="FF0000"/>
                </a:solidFill>
              </a:rPr>
              <a:t>一定规模的测试数据</a:t>
            </a:r>
            <a:r>
              <a:rPr lang="zh-CN" altLang="en-US" dirty="0" smtClean="0"/>
              <a:t>基础上，一般要手工录入或者编制批处理程序导入测试数据，相应的测试文档中要</a:t>
            </a:r>
            <a:r>
              <a:rPr lang="zh-CN" altLang="en-US" dirty="0" smtClean="0">
                <a:solidFill>
                  <a:srgbClr val="FF0000"/>
                </a:solidFill>
              </a:rPr>
              <a:t>对测试数据予以清晰的描述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我们从</a:t>
            </a:r>
            <a:r>
              <a:rPr lang="en-US" altLang="zh-CN" dirty="0" smtClean="0"/>
              <a:t>12306</a:t>
            </a:r>
            <a:r>
              <a:rPr lang="zh-CN" altLang="en-US" dirty="0"/>
              <a:t>上爬取了部分数据给大家做实验数据</a:t>
            </a:r>
            <a:r>
              <a:rPr lang="zh-CN" altLang="en-US" dirty="0" smtClean="0"/>
              <a:t>，请</a:t>
            </a:r>
            <a:r>
              <a:rPr lang="zh-CN" altLang="en-US" dirty="0" smtClean="0">
                <a:solidFill>
                  <a:srgbClr val="0000CC"/>
                </a:solidFill>
              </a:rPr>
              <a:t>根据</a:t>
            </a:r>
            <a:r>
              <a:rPr lang="zh-CN" altLang="en-US" dirty="0">
                <a:solidFill>
                  <a:srgbClr val="0000CC"/>
                </a:solidFill>
              </a:rPr>
              <a:t>应用需求，调整表结构或者调整</a:t>
            </a:r>
            <a:r>
              <a:rPr lang="zh-CN" altLang="en-US" dirty="0" smtClean="0">
                <a:solidFill>
                  <a:srgbClr val="0000CC"/>
                </a:solidFill>
              </a:rPr>
              <a:t>数据结构，转换生成对应数据，导入数据库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 smtClean="0"/>
              <a:t>       测试过程中难免会发现程序上的错误和不足，应记录、整理测试过程，并在课程设计报告上充分展示。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D957D1-5E3C-4550-B12F-1E9D2FE91FFF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5</a:t>
            </a:r>
            <a:r>
              <a:rPr lang="zh-CN" altLang="en-US" smtClean="0"/>
              <a:t>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测试分析及其文档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mtClean="0"/>
              <a:t>测试数据应考虑如下几方面的要求：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）所用数据必须</a:t>
            </a:r>
            <a:r>
              <a:rPr lang="zh-CN" altLang="en-US" smtClean="0">
                <a:solidFill>
                  <a:srgbClr val="FF0000"/>
                </a:solidFill>
              </a:rPr>
              <a:t>覆盖系统各个业务流程</a:t>
            </a:r>
            <a:r>
              <a:rPr lang="zh-CN" altLang="en-US" smtClean="0"/>
              <a:t>，确保各个功能能够完整、正常的演示运行；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）能够测试系统对</a:t>
            </a:r>
            <a:r>
              <a:rPr lang="zh-CN" altLang="en-US" smtClean="0">
                <a:solidFill>
                  <a:srgbClr val="FF0000"/>
                </a:solidFill>
              </a:rPr>
              <a:t>异常情况的响应处理</a:t>
            </a:r>
            <a:r>
              <a:rPr lang="zh-CN" altLang="en-US" smtClean="0"/>
              <a:t>，需要提供边界条件下的测试数据；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）能够测试系统的</a:t>
            </a:r>
            <a:r>
              <a:rPr lang="zh-CN" altLang="en-US" smtClean="0">
                <a:solidFill>
                  <a:srgbClr val="FF0000"/>
                </a:solidFill>
              </a:rPr>
              <a:t>服务响应能力</a:t>
            </a:r>
            <a:r>
              <a:rPr lang="zh-CN" altLang="en-US" smtClean="0"/>
              <a:t>，对应的数据量和业务量能通过批处理测试程序实施。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E2D1E5-22B0-4450-9BFF-3288707898D2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47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  <a:r>
              <a:rPr lang="en-US" altLang="zh-CN" smtClean="0"/>
              <a:t>6</a:t>
            </a:r>
            <a:r>
              <a:rPr lang="zh-CN" altLang="en-US" smtClean="0"/>
              <a:t>：整理、撰写课程设计报告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800" smtClean="0"/>
              <a:t>      本课程设计属于软件系统设计与实现的范畴，因此，课程设计报告应有系统最终运行效果的适当的截图展示，以体现主要工作的直观效果。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DFDA83-D379-4758-BFA3-264E4F12E6F8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特色与亮点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472488" cy="4389437"/>
          </a:xfrm>
        </p:spPr>
        <p:txBody>
          <a:bodyPr/>
          <a:lstStyle/>
          <a:p>
            <a:r>
              <a:rPr lang="zh-CN" altLang="en-US" dirty="0" smtClean="0"/>
              <a:t>提倡功能界面和实现技术上的丰富与美观、特色与创新，不要千篇一律。</a:t>
            </a:r>
            <a:endParaRPr lang="en-US" altLang="zh-CN" dirty="0" smtClean="0"/>
          </a:p>
          <a:p>
            <a:r>
              <a:rPr lang="zh-CN" altLang="en-US" dirty="0" smtClean="0"/>
              <a:t>提倡程序设计方法上的规范与成熟，不要毫无风格。</a:t>
            </a:r>
            <a:endParaRPr lang="en-US" altLang="zh-CN" dirty="0" smtClean="0"/>
          </a:p>
          <a:p>
            <a:r>
              <a:rPr lang="zh-CN" altLang="en-US" dirty="0" smtClean="0"/>
              <a:t>鼓励系统实现采用新技术、新机制、新方法，例如对象池、连接池、数据挖掘、个性化推荐等等，不要简单的“</a:t>
            </a:r>
            <a:r>
              <a:rPr lang="zh-CN" altLang="en-US" i="1" dirty="0" smtClean="0"/>
              <a:t>图书管理系统</a:t>
            </a:r>
            <a:r>
              <a:rPr lang="zh-CN" altLang="en-US" dirty="0" smtClean="0"/>
              <a:t>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8C725D-0E53-4084-ADE6-1D82E974A8A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49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AD5AEB-CEEE-4BFC-A709-9BE5B8D58367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0" y="1196752"/>
            <a:ext cx="2474364" cy="35099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196752"/>
            <a:ext cx="2489961" cy="35099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196752"/>
            <a:ext cx="2458616" cy="3515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电信计费</a:t>
            </a:r>
            <a:r>
              <a:rPr lang="en-US" altLang="zh-CN" smtClean="0"/>
              <a:t>/</a:t>
            </a:r>
            <a:r>
              <a:rPr lang="zh-CN" altLang="en-US" smtClean="0"/>
              <a:t>收费系统示例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049AD2-1A42-4282-82B8-1B499AF9CBF6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3796" name="Picture 2" descr="电信收费计费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714375"/>
            <a:ext cx="6929437" cy="505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员工培训系统示例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A0AB76-E8B0-4B12-B8D7-8B0F94B2A9EA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4820" name="Picture 2" descr="员工培训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857250"/>
            <a:ext cx="77216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汽车租赁系统示例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B83FE2-DF17-4E5E-A5FC-FB972A8EF5C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52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5844" name="Picture 2" descr="汽车租赁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14375"/>
            <a:ext cx="635635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医疗就诊管理系统示例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3CD2F6-4CE8-4943-8C08-15159C41D6D0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53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6868" name="Picture 2" descr="医疗就诊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785813"/>
            <a:ext cx="6580187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57200" y="5786438"/>
            <a:ext cx="8229600" cy="538162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评选系统示例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C73BEB-BD1E-4BC2-AB5A-91C3DC1AE401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54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7892" name="Picture 2" descr="竞赛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857250"/>
            <a:ext cx="7421562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5857875"/>
            <a:ext cx="8229600" cy="466725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zh-CN" altLang="en-US" smtClean="0"/>
              <a:t>房地产信息管理系统示例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64F51F-0C82-418D-A9EB-FCE3F0452840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55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8916" name="Picture 2" descr="房地产信息管理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7250"/>
            <a:ext cx="79502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036FC6-71D7-4841-A645-38989A90D85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39939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857250"/>
            <a:ext cx="7989887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7955E1-228A-4E5F-A040-25B6B41A4807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57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  <p:pic>
        <p:nvPicPr>
          <p:cNvPr id="40963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85813"/>
            <a:ext cx="7000875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考核方式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 smtClean="0"/>
              <a:t>考核</a:t>
            </a:r>
            <a:r>
              <a:rPr lang="zh-CN" altLang="en-US" dirty="0"/>
              <a:t>原则上</a:t>
            </a:r>
            <a:r>
              <a:rPr lang="zh-CN" altLang="en-US" dirty="0" smtClean="0"/>
              <a:t>由两部分组成：</a:t>
            </a:r>
            <a:endParaRPr lang="en-US" altLang="zh-CN" dirty="0" smtClean="0"/>
          </a:p>
          <a:p>
            <a:r>
              <a:rPr lang="zh-CN" altLang="en-US" dirty="0" smtClean="0"/>
              <a:t>远程实际</a:t>
            </a:r>
            <a:r>
              <a:rPr lang="zh-CN" altLang="en-US" dirty="0" smtClean="0"/>
              <a:t>上机操作演示检查</a:t>
            </a:r>
            <a:endParaRPr lang="en-US" altLang="zh-CN" dirty="0" smtClean="0"/>
          </a:p>
          <a:p>
            <a:r>
              <a:rPr lang="zh-CN" altLang="en-US" dirty="0" smtClean="0"/>
              <a:t>电子版实践</a:t>
            </a:r>
            <a:r>
              <a:rPr lang="zh-CN" altLang="en-US" dirty="0" smtClean="0"/>
              <a:t>报告检查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F3CFDF-FB50-413D-B1D1-4814BB3FA124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58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提交电子资料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686800" cy="4389437"/>
          </a:xfrm>
        </p:spPr>
        <p:txBody>
          <a:bodyPr/>
          <a:lstStyle/>
          <a:p>
            <a:r>
              <a:rPr lang="zh-CN" altLang="en-US" dirty="0" smtClean="0"/>
              <a:t>电子资料要求一个课题一个压缩文件，压缩文件名格式为“班号</a:t>
            </a:r>
            <a:r>
              <a:rPr lang="en-US" altLang="zh-CN" dirty="0" smtClean="0"/>
              <a:t>_</a:t>
            </a:r>
            <a:r>
              <a:rPr lang="zh-CN" altLang="en-US" dirty="0" smtClean="0"/>
              <a:t>应用系统名称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”，例如：“计</a:t>
            </a:r>
            <a:r>
              <a:rPr lang="en-US" altLang="zh-CN" dirty="0" smtClean="0"/>
              <a:t>0901_</a:t>
            </a:r>
            <a:r>
              <a:rPr lang="zh-CN" altLang="en-US" dirty="0" smtClean="0"/>
              <a:t>房地产信息管理系统</a:t>
            </a:r>
            <a:r>
              <a:rPr lang="en-US" altLang="zh-CN" dirty="0" smtClean="0"/>
              <a:t>_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.doc</a:t>
            </a:r>
            <a:r>
              <a:rPr lang="zh-CN" altLang="en-US" dirty="0" smtClean="0"/>
              <a:t>”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BFD82B-3A85-44E2-8CCC-6AAD30657CBE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59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3435845"/>
          </a:xfrm>
        </p:spPr>
        <p:txBody>
          <a:bodyPr/>
          <a:lstStyle/>
          <a:p>
            <a:pPr indent="628650"/>
            <a:r>
              <a:rPr lang="zh-CN" altLang="en-US" sz="6000" i="1" dirty="0" smtClean="0"/>
              <a:t>具体规范参见</a:t>
            </a:r>
            <a:r>
              <a:rPr lang="en-US" altLang="zh-CN" sz="6000" i="1" dirty="0" smtClean="0"/>
              <a:t>《</a:t>
            </a:r>
            <a:r>
              <a:rPr lang="zh-CN" altLang="en-US" sz="6000" i="1" dirty="0"/>
              <a:t>数据库系统原理实践报告</a:t>
            </a:r>
            <a:r>
              <a:rPr lang="zh-CN" altLang="en-US" sz="6000" i="1" dirty="0" smtClean="0"/>
              <a:t>模板</a:t>
            </a:r>
            <a:r>
              <a:rPr lang="en-US" altLang="zh-CN" sz="6000" i="1" dirty="0" smtClean="0"/>
              <a:t>2020》</a:t>
            </a:r>
            <a:endParaRPr lang="zh-CN" altLang="en-US" sz="6000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91276B-C712-4200-965E-E4FCF518246E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6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911572"/>
          </a:xfrm>
        </p:spPr>
        <p:txBody>
          <a:bodyPr/>
          <a:lstStyle/>
          <a:p>
            <a:r>
              <a:rPr lang="zh-CN" altLang="en-US" dirty="0" smtClean="0"/>
              <a:t>提交电子资料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77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每人提交一个</a:t>
            </a:r>
            <a:r>
              <a:rPr lang="zh-CN" altLang="zh-CN" dirty="0" smtClean="0">
                <a:latin typeface="+mn-ea"/>
              </a:rPr>
              <a:t>压缩文件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zh-CN" dirty="0" smtClean="0">
                <a:latin typeface="+mn-ea"/>
              </a:rPr>
              <a:t>内含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个</a:t>
            </a:r>
            <a:r>
              <a:rPr lang="zh-CN" altLang="zh-CN" dirty="0" smtClean="0">
                <a:latin typeface="+mn-ea"/>
              </a:rPr>
              <a:t>文件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个目录。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个文件：</a:t>
            </a:r>
            <a:r>
              <a:rPr lang="zh-CN" altLang="zh-CN" dirty="0" smtClean="0">
                <a:latin typeface="+mn-ea"/>
              </a:rPr>
              <a:t>课程</a:t>
            </a:r>
            <a:r>
              <a:rPr lang="zh-CN" altLang="zh-CN" dirty="0">
                <a:latin typeface="+mn-ea"/>
              </a:rPr>
              <a:t>实践报告</a:t>
            </a:r>
            <a:r>
              <a:rPr lang="en-US" altLang="zh-CN" dirty="0" smtClean="0">
                <a:latin typeface="+mn-ea"/>
              </a:rPr>
              <a:t>word2003</a:t>
            </a:r>
            <a:r>
              <a:rPr lang="zh-CN" altLang="zh-CN" dirty="0" smtClean="0">
                <a:latin typeface="+mn-ea"/>
              </a:rPr>
              <a:t>版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pdf</a:t>
            </a:r>
            <a:r>
              <a:rPr lang="zh-CN" altLang="zh-CN" dirty="0" smtClean="0">
                <a:latin typeface="+mn-ea"/>
              </a:rPr>
              <a:t>版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文件名格式为“学号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姓名</a:t>
            </a:r>
            <a:r>
              <a:rPr lang="en-US" altLang="zh-CN" dirty="0">
                <a:latin typeface="+mn-ea"/>
              </a:rPr>
              <a:t>+DB</a:t>
            </a:r>
            <a:r>
              <a:rPr lang="zh-CN" altLang="en-US" dirty="0">
                <a:latin typeface="+mn-ea"/>
              </a:rPr>
              <a:t>实践报告</a:t>
            </a:r>
            <a:r>
              <a:rPr lang="en-US" altLang="zh-CN" dirty="0">
                <a:latin typeface="+mn-ea"/>
              </a:rPr>
              <a:t>.doc</a:t>
            </a:r>
            <a:r>
              <a:rPr lang="zh-CN" altLang="en-US" dirty="0">
                <a:latin typeface="+mn-ea"/>
              </a:rPr>
              <a:t>” </a:t>
            </a:r>
            <a:r>
              <a:rPr lang="zh-CN" altLang="en-US" dirty="0" smtClean="0"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 “学号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姓名</a:t>
            </a:r>
            <a:r>
              <a:rPr lang="en-US" altLang="zh-CN" dirty="0">
                <a:latin typeface="+mn-ea"/>
              </a:rPr>
              <a:t>+DB</a:t>
            </a:r>
            <a:r>
              <a:rPr lang="zh-CN" altLang="en-US" dirty="0">
                <a:latin typeface="+mn-ea"/>
              </a:rPr>
              <a:t>实践报告</a:t>
            </a:r>
            <a:r>
              <a:rPr lang="en-US" altLang="zh-CN" dirty="0" smtClean="0">
                <a:latin typeface="+mn-ea"/>
              </a:rPr>
              <a:t>.pdf</a:t>
            </a:r>
            <a:r>
              <a:rPr lang="zh-CN" altLang="en-US" dirty="0" smtClean="0">
                <a:latin typeface="+mn-ea"/>
              </a:rPr>
              <a:t>” </a:t>
            </a:r>
            <a:r>
              <a:rPr lang="zh-CN" altLang="zh-CN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zh-CN" b="1" dirty="0">
                <a:solidFill>
                  <a:srgbClr val="FF0000"/>
                </a:solidFill>
                <a:latin typeface="+mn-ea"/>
              </a:rPr>
              <a:t>个目录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部分源代码</a:t>
            </a:r>
            <a:r>
              <a:rPr lang="zh-CN" altLang="zh-CN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）第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部分应用程序源代码</a:t>
            </a:r>
            <a:r>
              <a:rPr lang="zh-CN" altLang="zh-CN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）第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部分应用程序可执行文件、数据库</a:t>
            </a:r>
            <a:r>
              <a:rPr lang="zh-CN" altLang="zh-CN" dirty="0" smtClean="0">
                <a:latin typeface="+mn-ea"/>
              </a:rPr>
              <a:t>文件</a:t>
            </a:r>
            <a:r>
              <a:rPr lang="zh-CN" altLang="en-US" dirty="0" smtClean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包含</a:t>
            </a:r>
            <a:r>
              <a:rPr lang="zh-CN" altLang="en-US" dirty="0" smtClean="0">
                <a:latin typeface="+mn-ea"/>
              </a:rPr>
              <a:t>数据库建库文件</a:t>
            </a:r>
            <a:r>
              <a:rPr lang="zh-CN" altLang="en-US" dirty="0">
                <a:latin typeface="+mn-ea"/>
              </a:rPr>
              <a:t>，加载、配置、连接数据库方式的说明</a:t>
            </a:r>
            <a:r>
              <a:rPr lang="zh-CN" altLang="en-US" dirty="0" smtClean="0">
                <a:latin typeface="+mn-ea"/>
              </a:rPr>
              <a:t>文档）</a:t>
            </a:r>
            <a:r>
              <a:rPr lang="zh-CN" altLang="zh-CN" dirty="0" smtClean="0">
                <a:latin typeface="+mn-ea"/>
              </a:rPr>
              <a:t>、</a:t>
            </a:r>
            <a:r>
              <a:rPr lang="zh-CN" altLang="zh-CN" dirty="0">
                <a:latin typeface="+mn-ea"/>
              </a:rPr>
              <a:t>以及程序使用说明</a:t>
            </a:r>
            <a:r>
              <a:rPr lang="en-US" altLang="zh-CN" dirty="0">
                <a:latin typeface="+mn-ea"/>
              </a:rPr>
              <a:t>word</a:t>
            </a:r>
            <a:r>
              <a:rPr lang="zh-CN" altLang="zh-CN" dirty="0">
                <a:latin typeface="+mn-ea"/>
              </a:rPr>
              <a:t>文档</a:t>
            </a:r>
            <a:r>
              <a:rPr lang="zh-CN" altLang="zh-CN" dirty="0" smtClean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（注意：系统应可根据你的说明在其他机器上正常安装运行。）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F466AC-DA12-44CD-B37C-6071608B973E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60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阶段性要求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zh-CN" altLang="en-US" dirty="0" smtClean="0"/>
              <a:t>    实践中期检查时，提交一份阶段性文档（电子版），内容包括：题目、需求分析内容（含数据字典）、系统体系结构、总体功能模块划分、数据库设计、数据流图和主要业务的流程图。</a:t>
            </a: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CN" dirty="0" smtClean="0"/>
          </a:p>
          <a:p>
            <a:pPr marL="361950" indent="0">
              <a:buFont typeface="Wingdings 2" panose="05020102010507070707" pitchFamily="18" charset="2"/>
              <a:buNone/>
              <a:defRPr/>
            </a:pPr>
            <a:r>
              <a:rPr lang="zh-CN" altLang="en-US" dirty="0"/>
              <a:t>实践</a:t>
            </a:r>
            <a:r>
              <a:rPr lang="zh-CN" altLang="en-US" dirty="0" smtClean="0"/>
              <a:t>课结束时，提交完整资料。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96D758-E09A-47FA-97F8-96F4663055ED}" type="slidenum">
              <a:rPr kumimoji="0" lang="en-US" altLang="zh-CN" sz="1200">
                <a:solidFill>
                  <a:srgbClr val="045C75"/>
                </a:solidFill>
              </a:rPr>
              <a:pPr eaLnBrk="1" hangingPunct="1"/>
              <a:t>61</a:t>
            </a:fld>
            <a:endParaRPr kumimoji="0" lang="en-US" altLang="zh-CN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实验部分的指导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5577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例：数据导出至文件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        选择工具程序</a:t>
            </a:r>
            <a:endParaRPr lang="en-US" altLang="zh-CN" b="1" dirty="0" smtClean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2" y="3140968"/>
            <a:ext cx="239047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9D454-4ABB-4FCB-ABD8-8279CE061E85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71" y="1268760"/>
            <a:ext cx="6742857" cy="5265002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选择源数据库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1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8565-C2C6-411C-8143-DE90D3941385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0" y="1124744"/>
            <a:ext cx="6800000" cy="541378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83568" y="488798"/>
            <a:ext cx="8229600" cy="557733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zh-CN" altLang="en-US" b="1" dirty="0" smtClean="0">
                <a:solidFill>
                  <a:schemeClr val="tx2"/>
                </a:solidFill>
              </a:rPr>
              <a:t>指定目标数据文件</a:t>
            </a:r>
            <a:endParaRPr kumimoji="0" lang="en-US" altLang="zh-CN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1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2532</TotalTime>
  <Words>1686</Words>
  <Application>Microsoft Office PowerPoint</Application>
  <PresentationFormat>全屏显示(4:3)</PresentationFormat>
  <Paragraphs>233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隶书</vt:lpstr>
      <vt:lpstr>宋体</vt:lpstr>
      <vt:lpstr>Calibri</vt:lpstr>
      <vt:lpstr>Constantia</vt:lpstr>
      <vt:lpstr>Times New Roman</vt:lpstr>
      <vt:lpstr>Verdana</vt:lpstr>
      <vt:lpstr>Wingdings</vt:lpstr>
      <vt:lpstr>Wingdings 2</vt:lpstr>
      <vt:lpstr>流畅</vt:lpstr>
      <vt:lpstr>《数据库系统原理实践》 课程要求与说明</vt:lpstr>
      <vt:lpstr>课程目的</vt:lpstr>
      <vt:lpstr>课程主要内容</vt:lpstr>
      <vt:lpstr>基本要求</vt:lpstr>
      <vt:lpstr>PowerPoint 演示文稿</vt:lpstr>
      <vt:lpstr>具体规范参见《数据库系统原理实践报告模板2020》</vt:lpstr>
      <vt:lpstr>实验部分的指导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例：数据从文件导入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数据库应用系统设计指导</vt:lpstr>
      <vt:lpstr>目的</vt:lpstr>
      <vt:lpstr>选题</vt:lpstr>
      <vt:lpstr>选题参考</vt:lpstr>
      <vt:lpstr>应用系统设计基本要求</vt:lpstr>
      <vt:lpstr>主要内容1：建立需求分析并形成书面材料</vt:lpstr>
      <vt:lpstr>主要内容2：总体设计及其书面文档</vt:lpstr>
      <vt:lpstr>PowerPoint 演示文稿</vt:lpstr>
      <vt:lpstr>PowerPoint 演示文稿</vt:lpstr>
      <vt:lpstr>PowerPoint 演示文稿</vt:lpstr>
      <vt:lpstr>主要内容3：数据库设计及其书面文档</vt:lpstr>
      <vt:lpstr>PowerPoint 演示文稿</vt:lpstr>
      <vt:lpstr>PowerPoint 演示文稿</vt:lpstr>
      <vt:lpstr>主要内容4： 详细设计及其文档</vt:lpstr>
      <vt:lpstr>主要内容4： 详细设计及其文档</vt:lpstr>
      <vt:lpstr>主要内容4： 详细设计及其文档</vt:lpstr>
      <vt:lpstr>PowerPoint 演示文稿</vt:lpstr>
      <vt:lpstr>PowerPoint 演示文稿</vt:lpstr>
      <vt:lpstr>PowerPoint 演示文稿</vt:lpstr>
      <vt:lpstr>主要内容5： 测试分析及其文档</vt:lpstr>
      <vt:lpstr>主要内容5： 测试分析及其文档</vt:lpstr>
      <vt:lpstr>主要内容6：整理、撰写课程设计报告</vt:lpstr>
      <vt:lpstr>特色与亮点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考核方式</vt:lpstr>
      <vt:lpstr>提交电子资料</vt:lpstr>
      <vt:lpstr>提交电子资料</vt:lpstr>
      <vt:lpstr>阶段性要求</vt:lpstr>
    </vt:vector>
  </TitlesOfParts>
  <Company>lsr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ppl</dc:creator>
  <cp:lastModifiedBy>Zuo Qiong</cp:lastModifiedBy>
  <cp:revision>356</cp:revision>
  <dcterms:created xsi:type="dcterms:W3CDTF">2005-02-24T05:24:23Z</dcterms:created>
  <dcterms:modified xsi:type="dcterms:W3CDTF">2020-04-16T03:38:37Z</dcterms:modified>
</cp:coreProperties>
</file>