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44143-5C72-4F79-8572-447A9512A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模拟题答案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36B621-D428-494D-AF56-F8F91CA701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200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25B7D-76E0-4F6D-BBAF-6736F826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模拟试卷一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DD548-6EF7-4B17-9519-EACFCB4E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三、写出输出结果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569D77-35C4-4E64-AC44-42342A7C3DF7}"/>
              </a:ext>
            </a:extLst>
          </p:cNvPr>
          <p:cNvSpPr txBox="1"/>
          <p:nvPr/>
        </p:nvSpPr>
        <p:spPr>
          <a:xfrm>
            <a:off x="1259632" y="2886956"/>
            <a:ext cx="90922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E{ c(C) }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ACFEA1-41C8-49C7-AE65-24D39EEEAA4B}"/>
              </a:ext>
            </a:extLst>
          </p:cNvPr>
          <p:cNvSpPr txBox="1"/>
          <p:nvPr/>
        </p:nvSpPr>
        <p:spPr>
          <a:xfrm>
            <a:off x="2339085" y="2886956"/>
            <a:ext cx="30809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264C3E-7EFE-42EE-85E1-8656F54B563A}"/>
              </a:ext>
            </a:extLst>
          </p:cNvPr>
          <p:cNvSpPr txBox="1"/>
          <p:nvPr/>
        </p:nvSpPr>
        <p:spPr>
          <a:xfrm>
            <a:off x="3209351" y="3741760"/>
            <a:ext cx="32733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E0973E-D358-42E3-9F1B-474D970D2B35}"/>
              </a:ext>
            </a:extLst>
          </p:cNvPr>
          <p:cNvSpPr txBox="1"/>
          <p:nvPr/>
        </p:nvSpPr>
        <p:spPr>
          <a:xfrm>
            <a:off x="4035706" y="2877664"/>
            <a:ext cx="30970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C0E6F6-1EBD-4B1A-8278-519CA6A72447}"/>
              </a:ext>
            </a:extLst>
          </p:cNvPr>
          <p:cNvSpPr txBox="1"/>
          <p:nvPr/>
        </p:nvSpPr>
        <p:spPr>
          <a:xfrm>
            <a:off x="3078217" y="2060848"/>
            <a:ext cx="31771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3D19A-A24E-41E2-BBA6-80F21DCA53D2}"/>
              </a:ext>
            </a:extLst>
          </p:cNvPr>
          <p:cNvSpPr txBox="1"/>
          <p:nvPr/>
        </p:nvSpPr>
        <p:spPr>
          <a:xfrm>
            <a:off x="3209351" y="4615148"/>
            <a:ext cx="32733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4FBF64B-226A-45A4-A6DE-8FCD587AE645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V="1">
            <a:off x="2493134" y="2430180"/>
            <a:ext cx="743941" cy="456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5F631DC-DA79-4561-AAE4-55561748886B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H="1" flipV="1">
            <a:off x="2493134" y="3256288"/>
            <a:ext cx="879884" cy="485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221EA8C-BD6D-4AA9-85CA-46C593EC0E6B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3373018" y="3246996"/>
            <a:ext cx="817538" cy="494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8AF98EC-11D8-48D0-B8A2-2C0F6BCA27FE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V="1">
            <a:off x="1714244" y="2430180"/>
            <a:ext cx="1522831" cy="456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80B7676-52B9-47BD-8E68-98D8CFBE0478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3373018" y="3246996"/>
            <a:ext cx="817538" cy="1368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DAEEEA5-9196-474C-ACE5-C64BC4EE33D4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3373018" y="411109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86476C6-2B5C-45B5-9231-DB131A3D3F0C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H="1" flipV="1">
            <a:off x="2493134" y="3256288"/>
            <a:ext cx="879884" cy="1358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E1220D5-8100-4558-B722-AA511BA6CD3E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H="1" flipV="1">
            <a:off x="1714244" y="3256288"/>
            <a:ext cx="1658774" cy="1358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AB8B40FB-93F9-4FC3-8630-1041913F7537}"/>
              </a:ext>
            </a:extLst>
          </p:cNvPr>
          <p:cNvSpPr txBox="1"/>
          <p:nvPr/>
        </p:nvSpPr>
        <p:spPr>
          <a:xfrm>
            <a:off x="836706" y="5181717"/>
            <a:ext cx="7850094" cy="167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1:</a:t>
            </a:r>
            <a:r>
              <a:rPr lang="zh-CN" altLang="en-US" dirty="0"/>
              <a:t>构造</a:t>
            </a:r>
            <a:r>
              <a:rPr lang="en-US" altLang="zh-CN" dirty="0"/>
              <a:t>A</a:t>
            </a:r>
            <a:r>
              <a:rPr lang="zh-CN" altLang="en-US" dirty="0"/>
              <a:t>对象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/>
              <a:t>	</a:t>
            </a:r>
            <a:r>
              <a:rPr lang="zh-CN" altLang="en-US" dirty="0"/>
              <a:t>输出</a:t>
            </a:r>
            <a:r>
              <a:rPr lang="en-US" altLang="zh-CN" dirty="0"/>
              <a:t>A</a:t>
            </a:r>
          </a:p>
          <a:p>
            <a:r>
              <a:rPr lang="en-US" altLang="zh-CN" dirty="0"/>
              <a:t>2:</a:t>
            </a:r>
            <a:r>
              <a:rPr lang="zh-CN" altLang="en-US" dirty="0"/>
              <a:t>构造</a:t>
            </a:r>
            <a:r>
              <a:rPr lang="en-US" altLang="zh-CN" dirty="0"/>
              <a:t>B</a:t>
            </a:r>
            <a:r>
              <a:rPr lang="zh-CN" altLang="en-US" dirty="0"/>
              <a:t>对象，</a:t>
            </a:r>
            <a:r>
              <a:rPr lang="en-US" altLang="zh-CN" dirty="0"/>
              <a:t>	</a:t>
            </a:r>
            <a:r>
              <a:rPr lang="zh-CN" altLang="en-US" dirty="0"/>
              <a:t>输出</a:t>
            </a:r>
            <a:r>
              <a:rPr lang="en-US" altLang="zh-CN" dirty="0"/>
              <a:t>B</a:t>
            </a:r>
          </a:p>
          <a:p>
            <a:r>
              <a:rPr lang="en-US" altLang="zh-CN" dirty="0"/>
              <a:t>3:</a:t>
            </a:r>
            <a:r>
              <a:rPr lang="zh-CN" altLang="en-US" dirty="0"/>
              <a:t>构造</a:t>
            </a:r>
            <a:r>
              <a:rPr lang="en-US" altLang="zh-CN" dirty="0"/>
              <a:t>C</a:t>
            </a:r>
            <a:r>
              <a:rPr lang="zh-CN" altLang="en-US" dirty="0"/>
              <a:t>对象，</a:t>
            </a:r>
            <a:r>
              <a:rPr lang="en-US" altLang="zh-CN" dirty="0"/>
              <a:t>	</a:t>
            </a:r>
            <a:r>
              <a:rPr lang="zh-CN" altLang="en-US" dirty="0"/>
              <a:t>输出</a:t>
            </a:r>
            <a:r>
              <a:rPr lang="en-US" altLang="zh-CN" dirty="0"/>
              <a:t>AC</a:t>
            </a:r>
          </a:p>
          <a:p>
            <a:r>
              <a:rPr lang="en-US" altLang="zh-CN" dirty="0"/>
              <a:t>4:</a:t>
            </a:r>
            <a:r>
              <a:rPr lang="zh-CN" altLang="en-US" dirty="0"/>
              <a:t>构造</a:t>
            </a:r>
            <a:r>
              <a:rPr lang="en-US" altLang="zh-CN" dirty="0"/>
              <a:t>D</a:t>
            </a:r>
            <a:r>
              <a:rPr lang="zh-CN" altLang="en-US" dirty="0"/>
              <a:t>对象，先虚基类</a:t>
            </a:r>
            <a:r>
              <a:rPr lang="en-US" altLang="zh-CN" dirty="0"/>
              <a:t>B</a:t>
            </a:r>
            <a:r>
              <a:rPr lang="zh-CN" altLang="en-US" dirty="0"/>
              <a:t>，再构造基类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，再执行</a:t>
            </a:r>
            <a:r>
              <a:rPr lang="en-US" altLang="zh-CN" dirty="0"/>
              <a:t>D</a:t>
            </a:r>
            <a:r>
              <a:rPr lang="zh-CN" altLang="en-US" dirty="0"/>
              <a:t>的构造，输出</a:t>
            </a:r>
            <a:r>
              <a:rPr lang="en-US" altLang="zh-CN" dirty="0"/>
              <a:t>BACD</a:t>
            </a:r>
          </a:p>
          <a:p>
            <a:r>
              <a:rPr lang="en-US" altLang="zh-CN" dirty="0"/>
              <a:t>5:</a:t>
            </a:r>
            <a:r>
              <a:rPr lang="zh-CN" altLang="en-US" dirty="0"/>
              <a:t>构造</a:t>
            </a:r>
            <a:r>
              <a:rPr lang="en-US" altLang="zh-CN" dirty="0"/>
              <a:t>E</a:t>
            </a:r>
            <a:r>
              <a:rPr lang="zh-CN" altLang="en-US" dirty="0"/>
              <a:t>对象，先构造基类</a:t>
            </a:r>
            <a:r>
              <a:rPr lang="en-US" altLang="zh-CN" dirty="0"/>
              <a:t>A</a:t>
            </a:r>
            <a:r>
              <a:rPr lang="zh-CN" altLang="en-US" dirty="0"/>
              <a:t>，在构造对象成员</a:t>
            </a:r>
            <a:r>
              <a:rPr lang="en-US" altLang="zh-CN" dirty="0"/>
              <a:t>c</a:t>
            </a:r>
            <a:r>
              <a:rPr lang="zh-CN" altLang="en-US" dirty="0"/>
              <a:t>（输出</a:t>
            </a:r>
            <a:r>
              <a:rPr lang="en-US" altLang="zh-CN" dirty="0"/>
              <a:t>AC</a:t>
            </a:r>
            <a:r>
              <a:rPr lang="zh-CN" altLang="en-US" dirty="0"/>
              <a:t>），再执行</a:t>
            </a:r>
            <a:r>
              <a:rPr lang="en-US" altLang="zh-CN" dirty="0"/>
              <a:t>E</a:t>
            </a:r>
            <a:r>
              <a:rPr lang="zh-CN" altLang="en-US" dirty="0"/>
              <a:t>的构造，输出</a:t>
            </a:r>
            <a:r>
              <a:rPr lang="en-US" altLang="zh-CN" dirty="0"/>
              <a:t>AACE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CB08637-6CF2-4891-93CD-F8A7E2EBEB31}"/>
              </a:ext>
            </a:extLst>
          </p:cNvPr>
          <p:cNvSpPr txBox="1"/>
          <p:nvPr/>
        </p:nvSpPr>
        <p:spPr>
          <a:xfrm>
            <a:off x="4262520" y="3524978"/>
            <a:ext cx="4197912" cy="19922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6:</a:t>
            </a:r>
            <a:r>
              <a:rPr lang="zh-CN" altLang="en-US" dirty="0"/>
              <a:t>构造</a:t>
            </a:r>
            <a:r>
              <a:rPr lang="en-US" altLang="zh-CN" dirty="0"/>
              <a:t>F</a:t>
            </a:r>
          </a:p>
          <a:p>
            <a:r>
              <a:rPr lang="zh-CN" altLang="en-US" dirty="0"/>
              <a:t>首先构造虚基类</a:t>
            </a:r>
            <a:r>
              <a:rPr lang="en-US" altLang="zh-CN" dirty="0"/>
              <a:t>B</a:t>
            </a:r>
            <a:r>
              <a:rPr lang="zh-CN" altLang="en-US" dirty="0"/>
              <a:t>，输出</a:t>
            </a:r>
            <a:r>
              <a:rPr lang="en-US" altLang="zh-CN" dirty="0"/>
              <a:t>B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按声明次序构造基类</a:t>
            </a:r>
            <a:r>
              <a:rPr lang="en-US" altLang="zh-CN" dirty="0"/>
              <a:t>C</a:t>
            </a:r>
            <a:r>
              <a:rPr lang="zh-CN" altLang="en-US" dirty="0"/>
              <a:t>，输出</a:t>
            </a:r>
            <a:r>
              <a:rPr lang="en-US" altLang="zh-CN" dirty="0"/>
              <a:t>AC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按声明次序构造基类</a:t>
            </a:r>
            <a:r>
              <a:rPr lang="en-US" altLang="zh-CN" dirty="0"/>
              <a:t>D</a:t>
            </a:r>
            <a:r>
              <a:rPr lang="zh-CN" altLang="en-US" dirty="0"/>
              <a:t>，输出</a:t>
            </a:r>
            <a:r>
              <a:rPr lang="en-US" altLang="zh-CN" dirty="0"/>
              <a:t>ACD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按声明次序构造基类</a:t>
            </a:r>
            <a:r>
              <a:rPr lang="en-US" altLang="zh-CN" dirty="0"/>
              <a:t>E</a:t>
            </a:r>
            <a:r>
              <a:rPr lang="zh-CN" altLang="en-US" dirty="0"/>
              <a:t>，输出</a:t>
            </a:r>
            <a:r>
              <a:rPr lang="en-US" altLang="zh-CN" dirty="0"/>
              <a:t>AACE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执行</a:t>
            </a:r>
            <a:r>
              <a:rPr lang="en-US" altLang="zh-CN" dirty="0"/>
              <a:t>F</a:t>
            </a:r>
            <a:r>
              <a:rPr lang="zh-CN" altLang="en-US" dirty="0"/>
              <a:t>的构造函数，输出</a:t>
            </a:r>
            <a:r>
              <a:rPr lang="en-US" altLang="zh-CN" dirty="0"/>
              <a:t>F</a:t>
            </a:r>
          </a:p>
          <a:p>
            <a:r>
              <a:rPr lang="zh-CN" altLang="en-US" dirty="0"/>
              <a:t>最后输出是</a:t>
            </a:r>
            <a:r>
              <a:rPr lang="en-US" altLang="zh-CN" dirty="0"/>
              <a:t>BACACDAACEF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026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25B7D-76E0-4F6D-BBAF-6736F826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/>
              <a:t>模拟试卷一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DD548-6EF7-4B17-9519-EACFCB4E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579" y="836712"/>
            <a:ext cx="8229600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四、改错题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1371F95-5415-4DDC-AB62-9FA0A988BE85}"/>
              </a:ext>
            </a:extLst>
          </p:cNvPr>
          <p:cNvSpPr/>
          <p:nvPr/>
        </p:nvSpPr>
        <p:spPr>
          <a:xfrm>
            <a:off x="683568" y="1270905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class A{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static int  a=0;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protected: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int  b;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public: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int  c;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A(int);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operator int( );   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} a(1, 2);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class B: A{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B(int);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virtual int d;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int  e;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public: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A::b;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friend int operator =(B);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static B(int, int);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} b=5;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FABAC7-6D7D-40FD-90D9-A2FA58DE273F}"/>
              </a:ext>
            </a:extLst>
          </p:cNvPr>
          <p:cNvSpPr/>
          <p:nvPr/>
        </p:nvSpPr>
        <p:spPr>
          <a:xfrm>
            <a:off x="5194418" y="1259765"/>
            <a:ext cx="21818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int main( ){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	int  *A::*p, i;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i=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a.a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; 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405130" indent="13335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i=A(4);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405130" indent="13335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i=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b.c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405130" indent="13335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p=&amp;A::c;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405130" indent="13335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i=b;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405130" indent="13335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return 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}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07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25B7D-76E0-4F6D-BBAF-6736F826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/>
              <a:t>模拟试卷一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DD548-6EF7-4B17-9519-EACFCB4E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579" y="836712"/>
            <a:ext cx="8229600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四、改错题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1371F95-5415-4DDC-AB62-9FA0A988BE85}"/>
              </a:ext>
            </a:extLst>
          </p:cNvPr>
          <p:cNvSpPr/>
          <p:nvPr/>
        </p:nvSpPr>
        <p:spPr>
          <a:xfrm>
            <a:off x="683568" y="1270905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class A{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static int  a=0;</a:t>
            </a:r>
            <a:endParaRPr lang="zh-CN" altLang="zh-CN" sz="14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protected: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int  b;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public: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int  c;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A(int);</a:t>
            </a:r>
            <a:endParaRPr lang="zh-CN" altLang="zh-CN" sz="14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operator int( );   </a:t>
            </a:r>
            <a:endParaRPr lang="zh-CN" altLang="zh-CN" sz="14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} 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a(1, 2);</a:t>
            </a:r>
            <a:endParaRPr lang="zh-CN" altLang="zh-CN" sz="14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class B: A{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B(int);</a:t>
            </a:r>
            <a:endParaRPr lang="zh-CN" altLang="zh-CN" sz="14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    virtual int d;</a:t>
            </a:r>
            <a:endParaRPr lang="zh-CN" altLang="zh-CN" sz="14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int  e;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public: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A::b;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friend int operator =(B);</a:t>
            </a:r>
            <a:endParaRPr lang="zh-CN" altLang="zh-CN" sz="14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static B(int, int);</a:t>
            </a:r>
            <a:endParaRPr lang="zh-CN" altLang="zh-CN" sz="14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} 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b=5;</a:t>
            </a:r>
            <a:endParaRPr lang="zh-CN" altLang="zh-CN" sz="14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FABAC7-6D7D-40FD-90D9-A2FA58DE273F}"/>
              </a:ext>
            </a:extLst>
          </p:cNvPr>
          <p:cNvSpPr/>
          <p:nvPr/>
        </p:nvSpPr>
        <p:spPr>
          <a:xfrm>
            <a:off x="5194418" y="1259765"/>
            <a:ext cx="278208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int main( ){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	int  *A::*p, i;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    i=</a:t>
            </a:r>
            <a:r>
              <a:rPr lang="en-US" altLang="zh-CN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a.a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;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405130" indent="13335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i=A(4);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405130" indent="133350" algn="just"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i=</a:t>
            </a:r>
            <a:r>
              <a:rPr lang="en-US" altLang="zh-CN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b.c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;</a:t>
            </a:r>
            <a:endParaRPr lang="zh-CN" altLang="zh-CN" sz="14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405130" indent="133350" algn="just"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p=&amp;A::c;</a:t>
            </a:r>
            <a:endParaRPr lang="zh-CN" altLang="zh-CN" sz="14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405130" indent="133350" algn="just"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i=b;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</a:t>
            </a:r>
          </a:p>
          <a:p>
            <a:pPr marL="405130" indent="133350" algn="just"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return ; 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//</a:t>
            </a:r>
            <a:r>
              <a:rPr lang="zh-CN" altLang="en-US" kern="100" dirty="0">
                <a:latin typeface="Times New Roman" panose="02020603050405020304" pitchFamily="18" charset="0"/>
                <a:ea typeface="华康简宋"/>
              </a:rPr>
              <a:t>无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int</a:t>
            </a:r>
            <a:r>
              <a:rPr lang="zh-CN" altLang="en-US" kern="100" dirty="0">
                <a:latin typeface="Times New Roman" panose="02020603050405020304" pitchFamily="18" charset="0"/>
                <a:ea typeface="华康简宋"/>
              </a:rPr>
              <a:t>返回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}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E78BC4-20AB-4457-A1B2-0E2A01470D35}"/>
              </a:ext>
            </a:extLst>
          </p:cNvPr>
          <p:cNvSpPr/>
          <p:nvPr/>
        </p:nvSpPr>
        <p:spPr>
          <a:xfrm>
            <a:off x="2613320" y="1585073"/>
            <a:ext cx="23936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alibri" panose="020F0502020204030204" pitchFamily="34" charset="0"/>
                <a:ea typeface="华康简宋"/>
                <a:cs typeface="Times New Roman" panose="02020603050405020304" pitchFamily="18" charset="0"/>
              </a:rPr>
              <a:t>//</a:t>
            </a:r>
            <a:r>
              <a:rPr lang="zh-CN" altLang="zh-CN" sz="1600" dirty="0">
                <a:latin typeface="Calibri" panose="020F0502020204030204" pitchFamily="34" charset="0"/>
                <a:ea typeface="华康简宋"/>
                <a:cs typeface="Times New Roman" panose="02020603050405020304" pitchFamily="18" charset="0"/>
              </a:rPr>
              <a:t>不能在类的体内初始化</a:t>
            </a:r>
            <a:endParaRPr lang="zh-CN" altLang="en-US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5D0CFB-2179-4526-B8B7-757F54663017}"/>
              </a:ext>
            </a:extLst>
          </p:cNvPr>
          <p:cNvSpPr/>
          <p:nvPr/>
        </p:nvSpPr>
        <p:spPr>
          <a:xfrm>
            <a:off x="2555776" y="2924944"/>
            <a:ext cx="9573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alibri" panose="020F0502020204030204" pitchFamily="34" charset="0"/>
                <a:ea typeface="华康简宋"/>
                <a:cs typeface="Times New Roman" panose="02020603050405020304" pitchFamily="18" charset="0"/>
              </a:rPr>
              <a:t>//</a:t>
            </a:r>
            <a:r>
              <a:rPr lang="zh-CN" altLang="en-US" sz="1600" dirty="0">
                <a:latin typeface="Calibri" panose="020F0502020204030204" pitchFamily="34" charset="0"/>
                <a:ea typeface="华康简宋"/>
                <a:cs typeface="Times New Roman" panose="02020603050405020304" pitchFamily="18" charset="0"/>
              </a:rPr>
              <a:t>未实现</a:t>
            </a:r>
            <a:endParaRPr lang="zh-CN" altLang="en-US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E20D16-F244-4DD6-84AE-F8B30BEB60D0}"/>
              </a:ext>
            </a:extLst>
          </p:cNvPr>
          <p:cNvSpPr/>
          <p:nvPr/>
        </p:nvSpPr>
        <p:spPr>
          <a:xfrm>
            <a:off x="2708176" y="3234462"/>
            <a:ext cx="9573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alibri" panose="020F0502020204030204" pitchFamily="34" charset="0"/>
                <a:ea typeface="华康简宋"/>
                <a:cs typeface="Times New Roman" panose="02020603050405020304" pitchFamily="18" charset="0"/>
              </a:rPr>
              <a:t>//</a:t>
            </a:r>
            <a:r>
              <a:rPr lang="zh-CN" altLang="en-US" sz="1600" dirty="0">
                <a:latin typeface="Calibri" panose="020F0502020204030204" pitchFamily="34" charset="0"/>
                <a:ea typeface="华康简宋"/>
                <a:cs typeface="Times New Roman" panose="02020603050405020304" pitchFamily="18" charset="0"/>
              </a:rPr>
              <a:t>未实现</a:t>
            </a:r>
            <a:endParaRPr lang="zh-CN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3178C78-F8CB-42A8-B04A-02F343927F04}"/>
              </a:ext>
            </a:extLst>
          </p:cNvPr>
          <p:cNvSpPr/>
          <p:nvPr/>
        </p:nvSpPr>
        <p:spPr>
          <a:xfrm>
            <a:off x="2460337" y="3488796"/>
            <a:ext cx="21044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alibri" panose="020F0502020204030204" pitchFamily="34" charset="0"/>
                <a:ea typeface="华康简宋"/>
                <a:cs typeface="Times New Roman" panose="02020603050405020304" pitchFamily="18" charset="0"/>
              </a:rPr>
              <a:t>//</a:t>
            </a:r>
            <a:r>
              <a:rPr lang="zh-CN" altLang="en-US" sz="1600" dirty="0">
                <a:latin typeface="Calibri" panose="020F0502020204030204" pitchFamily="34" charset="0"/>
                <a:ea typeface="华康简宋"/>
                <a:cs typeface="Times New Roman" panose="02020603050405020304" pitchFamily="18" charset="0"/>
              </a:rPr>
              <a:t>无</a:t>
            </a:r>
            <a:r>
              <a:rPr lang="en-US" altLang="zh-CN" sz="1600" dirty="0">
                <a:latin typeface="Calibri" panose="020F0502020204030204" pitchFamily="34" charset="0"/>
                <a:ea typeface="华康简宋"/>
                <a:cs typeface="Times New Roman" panose="02020603050405020304" pitchFamily="18" charset="0"/>
              </a:rPr>
              <a:t>A(</a:t>
            </a:r>
            <a:r>
              <a:rPr lang="en-US" altLang="zh-CN" sz="1600" dirty="0" err="1">
                <a:latin typeface="Calibri" panose="020F0502020204030204" pitchFamily="34" charset="0"/>
                <a:ea typeface="华康简宋"/>
                <a:cs typeface="Times New Roman" panose="02020603050405020304" pitchFamily="18" charset="0"/>
              </a:rPr>
              <a:t>int,int</a:t>
            </a:r>
            <a:r>
              <a:rPr lang="en-US" altLang="zh-CN" sz="1600" dirty="0">
                <a:latin typeface="Calibri" panose="020F0502020204030204" pitchFamily="34" charset="0"/>
                <a:ea typeface="华康简宋"/>
                <a:cs typeface="Times New Roman" panose="02020603050405020304" pitchFamily="18" charset="0"/>
              </a:rPr>
              <a:t>)</a:t>
            </a:r>
            <a:r>
              <a:rPr lang="zh-CN" altLang="en-US" sz="1600" dirty="0">
                <a:latin typeface="Calibri" panose="020F0502020204030204" pitchFamily="34" charset="0"/>
                <a:ea typeface="华康简宋"/>
                <a:cs typeface="Times New Roman" panose="02020603050405020304" pitchFamily="18" charset="0"/>
              </a:rPr>
              <a:t>构造函数</a:t>
            </a:r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6A8A6F6-6414-4CD1-B35F-845FBBCF5C2E}"/>
              </a:ext>
            </a:extLst>
          </p:cNvPr>
          <p:cNvSpPr/>
          <p:nvPr/>
        </p:nvSpPr>
        <p:spPr>
          <a:xfrm>
            <a:off x="2574213" y="4017264"/>
            <a:ext cx="9573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alibri" panose="020F0502020204030204" pitchFamily="34" charset="0"/>
                <a:ea typeface="华康简宋"/>
                <a:cs typeface="Times New Roman" panose="02020603050405020304" pitchFamily="18" charset="0"/>
              </a:rPr>
              <a:t>//</a:t>
            </a:r>
            <a:r>
              <a:rPr lang="zh-CN" altLang="en-US" sz="1600" dirty="0">
                <a:latin typeface="Calibri" panose="020F0502020204030204" pitchFamily="34" charset="0"/>
                <a:ea typeface="华康简宋"/>
                <a:cs typeface="Times New Roman" panose="02020603050405020304" pitchFamily="18" charset="0"/>
              </a:rPr>
              <a:t>未实现</a:t>
            </a:r>
            <a:endParaRPr lang="zh-CN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10DA502-1913-4768-A790-599EA6AF4E20}"/>
              </a:ext>
            </a:extLst>
          </p:cNvPr>
          <p:cNvSpPr/>
          <p:nvPr/>
        </p:nvSpPr>
        <p:spPr>
          <a:xfrm>
            <a:off x="2574213" y="4330740"/>
            <a:ext cx="2515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alibri" panose="020F0502020204030204" pitchFamily="34" charset="0"/>
                <a:ea typeface="华康简宋"/>
                <a:cs typeface="Times New Roman" panose="02020603050405020304" pitchFamily="18" charset="0"/>
              </a:rPr>
              <a:t>//virtual</a:t>
            </a:r>
            <a:r>
              <a:rPr lang="zh-CN" altLang="en-US" sz="1600" dirty="0">
                <a:latin typeface="Calibri" panose="020F0502020204030204" pitchFamily="34" charset="0"/>
                <a:ea typeface="华康简宋"/>
                <a:cs typeface="Times New Roman" panose="02020603050405020304" pitchFamily="18" charset="0"/>
              </a:rPr>
              <a:t>不能修饰数据成员</a:t>
            </a:r>
            <a:endParaRPr lang="zh-CN" altLang="en-US" sz="1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035E1D-74BB-418E-BC9A-F8D05A2BB059}"/>
              </a:ext>
            </a:extLst>
          </p:cNvPr>
          <p:cNvSpPr/>
          <p:nvPr/>
        </p:nvSpPr>
        <p:spPr>
          <a:xfrm>
            <a:off x="3491636" y="5410257"/>
            <a:ext cx="31117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alibri" panose="020F0502020204030204" pitchFamily="34" charset="0"/>
                <a:ea typeface="华康简宋"/>
                <a:cs typeface="Times New Roman" panose="02020603050405020304" pitchFamily="18" charset="0"/>
              </a:rPr>
              <a:t>//=</a:t>
            </a:r>
            <a:r>
              <a:rPr lang="zh-CN" altLang="en-US" sz="1600" dirty="0">
                <a:latin typeface="Calibri" panose="020F0502020204030204" pitchFamily="34" charset="0"/>
                <a:ea typeface="华康简宋"/>
                <a:cs typeface="Times New Roman" panose="02020603050405020304" pitchFamily="18" charset="0"/>
              </a:rPr>
              <a:t>只能用类的普通成员函数重载</a:t>
            </a:r>
            <a:endParaRPr lang="zh-CN" altLang="en-US" sz="1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6F9A3A-DC43-47CC-948A-70EF016B8DC4}"/>
              </a:ext>
            </a:extLst>
          </p:cNvPr>
          <p:cNvSpPr/>
          <p:nvPr/>
        </p:nvSpPr>
        <p:spPr>
          <a:xfrm>
            <a:off x="3064673" y="5706687"/>
            <a:ext cx="22201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alibri" panose="020F0502020204030204" pitchFamily="34" charset="0"/>
                <a:ea typeface="华康简宋"/>
                <a:cs typeface="Times New Roman" panose="02020603050405020304" pitchFamily="18" charset="0"/>
              </a:rPr>
              <a:t>//</a:t>
            </a:r>
            <a:r>
              <a:rPr lang="zh-CN" altLang="en-US" sz="1600" dirty="0">
                <a:latin typeface="Calibri" panose="020F0502020204030204" pitchFamily="34" charset="0"/>
                <a:ea typeface="华康简宋"/>
                <a:cs typeface="Times New Roman" panose="02020603050405020304" pitchFamily="18" charset="0"/>
              </a:rPr>
              <a:t>构造函数不能是</a:t>
            </a:r>
            <a:r>
              <a:rPr lang="en-US" altLang="zh-CN" sz="1600" dirty="0">
                <a:latin typeface="Calibri" panose="020F0502020204030204" pitchFamily="34" charset="0"/>
                <a:ea typeface="华康简宋"/>
                <a:cs typeface="Times New Roman" panose="02020603050405020304" pitchFamily="18" charset="0"/>
              </a:rPr>
              <a:t>static</a:t>
            </a:r>
            <a:endParaRPr lang="zh-CN" altLang="en-US" sz="16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BF79C49-CADE-4379-8B5F-13A727F54A28}"/>
              </a:ext>
            </a:extLst>
          </p:cNvPr>
          <p:cNvSpPr/>
          <p:nvPr/>
        </p:nvSpPr>
        <p:spPr>
          <a:xfrm>
            <a:off x="1653195" y="5963423"/>
            <a:ext cx="39898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alibri" panose="020F0502020204030204" pitchFamily="34" charset="0"/>
                <a:ea typeface="华康简宋"/>
                <a:cs typeface="Times New Roman" panose="02020603050405020304" pitchFamily="18" charset="0"/>
              </a:rPr>
              <a:t>//B(int)</a:t>
            </a:r>
            <a:r>
              <a:rPr lang="zh-CN" altLang="en-US" sz="1600" dirty="0">
                <a:latin typeface="Calibri" panose="020F0502020204030204" pitchFamily="34" charset="0"/>
                <a:ea typeface="华康简宋"/>
                <a:cs typeface="Times New Roman" panose="02020603050405020304" pitchFamily="18" charset="0"/>
              </a:rPr>
              <a:t>是私有的，不能在类体外构造</a:t>
            </a:r>
            <a:r>
              <a:rPr lang="en-US" altLang="zh-CN" sz="1600" dirty="0">
                <a:latin typeface="Calibri" panose="020F0502020204030204" pitchFamily="34" charset="0"/>
                <a:ea typeface="华康简宋"/>
                <a:cs typeface="Times New Roman" panose="02020603050405020304" pitchFamily="18" charset="0"/>
              </a:rPr>
              <a:t>B</a:t>
            </a:r>
            <a:r>
              <a:rPr lang="zh-CN" altLang="en-US" sz="1600" dirty="0">
                <a:latin typeface="Calibri" panose="020F0502020204030204" pitchFamily="34" charset="0"/>
                <a:ea typeface="华康简宋"/>
                <a:cs typeface="Times New Roman" panose="02020603050405020304" pitchFamily="18" charset="0"/>
              </a:rPr>
              <a:t>对象</a:t>
            </a:r>
            <a:endParaRPr lang="zh-CN" altLang="en-US" sz="16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D8AE2DD-AE00-4C2B-A84D-357B74203C3C}"/>
              </a:ext>
            </a:extLst>
          </p:cNvPr>
          <p:cNvSpPr/>
          <p:nvPr/>
        </p:nvSpPr>
        <p:spPr>
          <a:xfrm>
            <a:off x="6784497" y="1810435"/>
            <a:ext cx="12004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alibri" panose="020F0502020204030204" pitchFamily="34" charset="0"/>
                <a:ea typeface="华康简宋"/>
                <a:cs typeface="Times New Roman" panose="02020603050405020304" pitchFamily="18" charset="0"/>
              </a:rPr>
              <a:t>//</a:t>
            </a:r>
            <a:r>
              <a:rPr lang="en-US" altLang="zh-CN" sz="1600" dirty="0" err="1">
                <a:latin typeface="Calibri" panose="020F0502020204030204" pitchFamily="34" charset="0"/>
                <a:ea typeface="华康简宋"/>
                <a:cs typeface="Times New Roman" panose="02020603050405020304" pitchFamily="18" charset="0"/>
              </a:rPr>
              <a:t>a.a</a:t>
            </a:r>
            <a:r>
              <a:rPr lang="zh-CN" altLang="en-US" sz="1600" dirty="0">
                <a:latin typeface="Calibri" panose="020F0502020204030204" pitchFamily="34" charset="0"/>
                <a:ea typeface="华康简宋"/>
                <a:cs typeface="Times New Roman" panose="02020603050405020304" pitchFamily="18" charset="0"/>
              </a:rPr>
              <a:t>是私有</a:t>
            </a:r>
            <a:endParaRPr lang="zh-CN" altLang="en-US" sz="16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3359B1A-FD08-4A58-BEFD-BF780A5F4B88}"/>
              </a:ext>
            </a:extLst>
          </p:cNvPr>
          <p:cNvSpPr/>
          <p:nvPr/>
        </p:nvSpPr>
        <p:spPr>
          <a:xfrm>
            <a:off x="6776050" y="2383149"/>
            <a:ext cx="12004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alibri" panose="020F0502020204030204" pitchFamily="34" charset="0"/>
                <a:ea typeface="华康简宋"/>
                <a:cs typeface="Times New Roman" panose="02020603050405020304" pitchFamily="18" charset="0"/>
              </a:rPr>
              <a:t>//</a:t>
            </a:r>
            <a:r>
              <a:rPr lang="en-US" altLang="zh-CN" sz="1600" dirty="0" err="1">
                <a:latin typeface="Calibri" panose="020F0502020204030204" pitchFamily="34" charset="0"/>
                <a:ea typeface="华康简宋"/>
                <a:cs typeface="Times New Roman" panose="02020603050405020304" pitchFamily="18" charset="0"/>
              </a:rPr>
              <a:t>b.c</a:t>
            </a:r>
            <a:r>
              <a:rPr lang="zh-CN" altLang="en-US" sz="1600" dirty="0">
                <a:latin typeface="Calibri" panose="020F0502020204030204" pitchFamily="34" charset="0"/>
                <a:ea typeface="华康简宋"/>
                <a:cs typeface="Times New Roman" panose="02020603050405020304" pitchFamily="18" charset="0"/>
              </a:rPr>
              <a:t>是私有</a:t>
            </a:r>
            <a:endParaRPr lang="zh-CN" altLang="en-US" sz="16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EF0F53B-2BB5-4746-8216-79F894F12D8D}"/>
              </a:ext>
            </a:extLst>
          </p:cNvPr>
          <p:cNvSpPr/>
          <p:nvPr/>
        </p:nvSpPr>
        <p:spPr>
          <a:xfrm>
            <a:off x="6767006" y="2642878"/>
            <a:ext cx="2008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alibri" panose="020F0502020204030204" pitchFamily="34" charset="0"/>
                <a:ea typeface="华康简宋"/>
                <a:cs typeface="Times New Roman" panose="02020603050405020304" pitchFamily="18" charset="0"/>
              </a:rPr>
              <a:t>//&amp;A::c</a:t>
            </a:r>
            <a:r>
              <a:rPr lang="zh-CN" altLang="en-US" sz="1600" dirty="0">
                <a:latin typeface="Calibri" panose="020F0502020204030204" pitchFamily="34" charset="0"/>
                <a:ea typeface="华康简宋"/>
                <a:cs typeface="Times New Roman" panose="02020603050405020304" pitchFamily="18" charset="0"/>
              </a:rPr>
              <a:t>类型是</a:t>
            </a:r>
            <a:r>
              <a:rPr lang="en-US" altLang="zh-CN" sz="1600" dirty="0">
                <a:latin typeface="Calibri" panose="020F0502020204030204" pitchFamily="34" charset="0"/>
                <a:ea typeface="华康简宋"/>
                <a:cs typeface="Times New Roman" panose="02020603050405020304" pitchFamily="18" charset="0"/>
              </a:rPr>
              <a:t>int A::</a:t>
            </a:r>
            <a:r>
              <a:rPr lang="zh-CN" altLang="en-US" sz="1600" dirty="0">
                <a:latin typeface="Calibri" panose="020F0502020204030204" pitchFamily="34" charset="0"/>
                <a:ea typeface="华康简宋"/>
                <a:cs typeface="Times New Roman" panose="02020603050405020304" pitchFamily="18" charset="0"/>
              </a:rPr>
              <a:t>*</a:t>
            </a:r>
            <a:endParaRPr lang="zh-CN" altLang="en-US" sz="16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95E0ED-3141-4F23-9305-6533C2F92B97}"/>
              </a:ext>
            </a:extLst>
          </p:cNvPr>
          <p:cNvSpPr/>
          <p:nvPr/>
        </p:nvSpPr>
        <p:spPr>
          <a:xfrm>
            <a:off x="6240246" y="2923201"/>
            <a:ext cx="28173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华康简宋"/>
              </a:rPr>
              <a:t>//b</a:t>
            </a:r>
            <a:r>
              <a:rPr lang="zh-CN" altLang="en-US" sz="1600" kern="100" dirty="0">
                <a:latin typeface="Times New Roman" panose="02020603050405020304" pitchFamily="18" charset="0"/>
                <a:ea typeface="华康简宋"/>
              </a:rPr>
              <a:t>继承</a:t>
            </a:r>
            <a:r>
              <a:rPr lang="en-US" altLang="zh-CN" sz="1600" kern="100" dirty="0">
                <a:latin typeface="Times New Roman" panose="02020603050405020304" pitchFamily="18" charset="0"/>
                <a:ea typeface="华康简宋"/>
              </a:rPr>
              <a:t>A::operator</a:t>
            </a:r>
            <a:r>
              <a:rPr lang="zh-CN" altLang="en-US" sz="1600" kern="100" dirty="0">
                <a:latin typeface="Times New Roman" panose="02020603050405020304" pitchFamily="18" charset="0"/>
                <a:ea typeface="华康简宋"/>
              </a:rPr>
              <a:t> </a:t>
            </a:r>
            <a:r>
              <a:rPr lang="en-US" altLang="zh-CN" sz="1600" kern="100" dirty="0">
                <a:latin typeface="Times New Roman" panose="02020603050405020304" pitchFamily="18" charset="0"/>
                <a:ea typeface="华康简宋"/>
              </a:rPr>
              <a:t>int()</a:t>
            </a:r>
            <a:r>
              <a:rPr lang="zh-CN" altLang="en-US" sz="1600" kern="100" dirty="0">
                <a:latin typeface="Times New Roman" panose="02020603050405020304" pitchFamily="18" charset="0"/>
                <a:ea typeface="华康简宋"/>
              </a:rPr>
              <a:t>是私有</a:t>
            </a:r>
            <a:endParaRPr lang="zh-CN" altLang="zh-CN" sz="16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306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25B7D-76E0-4F6D-BBAF-6736F826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/>
              <a:t>模拟试卷一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DD548-6EF7-4B17-9519-EACFCB4E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579" y="836712"/>
            <a:ext cx="8229600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五、指出变量</a:t>
            </a:r>
            <a:r>
              <a:rPr lang="en-US" altLang="zh-CN" dirty="0"/>
              <a:t>i</a:t>
            </a:r>
            <a:r>
              <a:rPr lang="zh-CN" altLang="en-US" dirty="0"/>
              <a:t>在每条赋值语句执行后的值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8DC7DB-6C7D-440C-8E6D-82EB240E6C14}"/>
              </a:ext>
            </a:extLst>
          </p:cNvPr>
          <p:cNvSpPr/>
          <p:nvPr/>
        </p:nvSpPr>
        <p:spPr>
          <a:xfrm>
            <a:off x="386790" y="1628800"/>
            <a:ext cx="548135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int   x=2,  y=x+30;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struct A{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static int  x;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int  y;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public: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operator int( ){ return x-y; }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A operator ++(int){ return A(x++, y++); }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A(int x=::x+2, int y=::y+3){ A::x=x;  A::y=y; }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int &amp;h(int &amp;x);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};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int &amp;A::h(int &amp;x)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{    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111125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for(int y=1; y!=1|| x&lt;201; x+=11, y++)  if(x&gt;200) { x-=21; y-=2;}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return x-=10;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}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int A::x=23;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F911CC-7CD0-44F9-AA20-0C4A8462EDA1}"/>
              </a:ext>
            </a:extLst>
          </p:cNvPr>
          <p:cNvSpPr/>
          <p:nvPr/>
        </p:nvSpPr>
        <p:spPr>
          <a:xfrm>
            <a:off x="5102307" y="1484784"/>
            <a:ext cx="36724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void main( ){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A  a(54, 3),  b(65),  c;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int  i,  &amp;z=i,  A::*p=&amp;A::y;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z=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b.x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i=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a.x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i=c.*p;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i=a++;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i=::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x+c.y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i=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a+b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b.h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(i)=7;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}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57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25B7D-76E0-4F6D-BBAF-6736F826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/>
              <a:t>模拟试卷一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DD548-6EF7-4B17-9519-EACFCB4E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579" y="836712"/>
            <a:ext cx="8229600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五、指出变量</a:t>
            </a:r>
            <a:r>
              <a:rPr lang="en-US" altLang="zh-CN" dirty="0"/>
              <a:t>i</a:t>
            </a:r>
            <a:r>
              <a:rPr lang="zh-CN" altLang="en-US" dirty="0"/>
              <a:t>在每条赋值语句执行后的值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8DC7DB-6C7D-440C-8E6D-82EB240E6C14}"/>
              </a:ext>
            </a:extLst>
          </p:cNvPr>
          <p:cNvSpPr/>
          <p:nvPr/>
        </p:nvSpPr>
        <p:spPr>
          <a:xfrm>
            <a:off x="386790" y="1628800"/>
            <a:ext cx="548135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int   x=2,  y=x+30;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struct A{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static int  x;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int  y;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public: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operator int( ){ return x-y; }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A operator ++(int){ return A(x++, y++); }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A(int x=::x+2, int y=::y+3){ A::x=x;  A::y=y; }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int &amp;h(int &amp;x);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};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int &amp;A::h(int &amp;x)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{    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111125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for(int y=1; y!=1|| x&lt;201; x+=11, y++)  if(x&gt;200) { x-=21; y-=2;}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return x-=10;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}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int A::x=23;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F911CC-7CD0-44F9-AA20-0C4A8462EDA1}"/>
              </a:ext>
            </a:extLst>
          </p:cNvPr>
          <p:cNvSpPr/>
          <p:nvPr/>
        </p:nvSpPr>
        <p:spPr>
          <a:xfrm>
            <a:off x="5102307" y="1484784"/>
            <a:ext cx="36724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void main( ){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A  a(54, 3),  b(65),  c;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int  i,  &amp;z=i,  A::*p=&amp;A::y;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z=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b.x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i=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a.x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i=c.*p;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i=a++;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i=::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x+c.y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i=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a+b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b.h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(i)=7;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}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2640A0-FAC7-4EF3-ADB8-62070A5D1BC4}"/>
              </a:ext>
            </a:extLst>
          </p:cNvPr>
          <p:cNvSpPr txBox="1"/>
          <p:nvPr/>
        </p:nvSpPr>
        <p:spPr>
          <a:xfrm>
            <a:off x="5118227" y="5264618"/>
            <a:ext cx="31838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A(int x=4</a:t>
            </a:r>
            <a:r>
              <a:rPr lang="zh-CN" altLang="en-US" dirty="0"/>
              <a:t>，</a:t>
            </a:r>
            <a:r>
              <a:rPr lang="en-US" altLang="zh-CN" dirty="0"/>
              <a:t>int=35)</a:t>
            </a:r>
          </a:p>
          <a:p>
            <a:r>
              <a:rPr lang="zh-CN" altLang="en-US" dirty="0"/>
              <a:t>构造</a:t>
            </a:r>
            <a:r>
              <a:rPr lang="en-US" altLang="zh-CN" dirty="0"/>
              <a:t>a</a:t>
            </a:r>
            <a:r>
              <a:rPr lang="zh-CN" altLang="en-US" dirty="0"/>
              <a:t>后，</a:t>
            </a:r>
            <a:r>
              <a:rPr lang="en-US" altLang="zh-CN" dirty="0"/>
              <a:t>a</a:t>
            </a:r>
            <a:r>
              <a:rPr lang="zh-CN" altLang="en-US" dirty="0"/>
              <a:t>为</a:t>
            </a:r>
            <a:r>
              <a:rPr lang="en-US" altLang="zh-CN" dirty="0"/>
              <a:t>(54,3)</a:t>
            </a:r>
          </a:p>
          <a:p>
            <a:r>
              <a:rPr lang="zh-CN" altLang="en-US" dirty="0"/>
              <a:t>构造</a:t>
            </a:r>
            <a:r>
              <a:rPr lang="en-US" altLang="zh-CN" dirty="0"/>
              <a:t>b</a:t>
            </a:r>
            <a:r>
              <a:rPr lang="zh-CN" altLang="en-US" dirty="0"/>
              <a:t>后，</a:t>
            </a:r>
            <a:r>
              <a:rPr lang="en-US" altLang="zh-CN" dirty="0"/>
              <a:t>b</a:t>
            </a:r>
            <a:r>
              <a:rPr lang="zh-CN" altLang="en-US" dirty="0"/>
              <a:t>为</a:t>
            </a:r>
            <a:r>
              <a:rPr lang="en-US" altLang="zh-CN" dirty="0"/>
              <a:t>(65,35)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构造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后，</a:t>
            </a:r>
            <a:r>
              <a:rPr lang="en-US" altLang="zh-CN" dirty="0">
                <a:solidFill>
                  <a:srgbClr val="FF0000"/>
                </a:solidFill>
              </a:rPr>
              <a:t>a(4,3),b(4,35),c(4,35)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380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25B7D-76E0-4F6D-BBAF-6736F826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/>
              <a:t>模拟试卷一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DD548-6EF7-4B17-9519-EACFCB4E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579" y="836712"/>
            <a:ext cx="8229600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五、指出变量</a:t>
            </a:r>
            <a:r>
              <a:rPr lang="en-US" altLang="zh-CN" dirty="0"/>
              <a:t>i</a:t>
            </a:r>
            <a:r>
              <a:rPr lang="zh-CN" altLang="en-US" dirty="0"/>
              <a:t>在每条赋值语句执行后的值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8DC7DB-6C7D-440C-8E6D-82EB240E6C14}"/>
              </a:ext>
            </a:extLst>
          </p:cNvPr>
          <p:cNvSpPr/>
          <p:nvPr/>
        </p:nvSpPr>
        <p:spPr>
          <a:xfrm>
            <a:off x="386790" y="1628800"/>
            <a:ext cx="548135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int   x=2,  y=x+30;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struct A{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static int  x;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int  y;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public: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operator int( ){ return x-y; }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A operator ++(int){ return A(x++, y++); }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A(int x=::x+2, int y=::y+3){ A::x=x;  A::y=y; }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int &amp;h(int &amp;x);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};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int &amp;A::h(int &amp;x)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{    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111125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for(int y=1; y!=1|| x&lt;201; x+=11, y++)  if(x&gt;200) { x-=21; y-=2;}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return x-=10;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}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int A::x=23;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F911CC-7CD0-44F9-AA20-0C4A8462EDA1}"/>
              </a:ext>
            </a:extLst>
          </p:cNvPr>
          <p:cNvSpPr/>
          <p:nvPr/>
        </p:nvSpPr>
        <p:spPr>
          <a:xfrm>
            <a:off x="5102307" y="1484784"/>
            <a:ext cx="36724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void main( ){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A  a(54, 3),  b(65),  c;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int  i,  &amp;z=i,  A::*p=&amp;A::y;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z=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b.x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;  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//i=4, z</a:t>
            </a:r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为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i</a:t>
            </a:r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的引用</a:t>
            </a:r>
            <a:endParaRPr lang="zh-CN" altLang="zh-CN" sz="14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i=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a.x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;   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//4</a:t>
            </a:r>
            <a:endParaRPr lang="zh-CN" altLang="zh-CN" sz="14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i=c.*p; 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//i = </a:t>
            </a:r>
            <a:r>
              <a:rPr lang="en-US" altLang="zh-CN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c.y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 = 35</a:t>
            </a:r>
            <a:endParaRPr lang="zh-CN" altLang="zh-CN" sz="14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i=a++;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i=::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x+c.y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i=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a+b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b.h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(i)=7;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}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2640A0-FAC7-4EF3-ADB8-62070A5D1BC4}"/>
              </a:ext>
            </a:extLst>
          </p:cNvPr>
          <p:cNvSpPr txBox="1"/>
          <p:nvPr/>
        </p:nvSpPr>
        <p:spPr>
          <a:xfrm>
            <a:off x="5118227" y="5264618"/>
            <a:ext cx="31838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A(int x=4</a:t>
            </a:r>
            <a:r>
              <a:rPr lang="zh-CN" altLang="en-US" dirty="0"/>
              <a:t>，</a:t>
            </a:r>
            <a:r>
              <a:rPr lang="en-US" altLang="zh-CN" dirty="0"/>
              <a:t>int=35)</a:t>
            </a:r>
          </a:p>
          <a:p>
            <a:r>
              <a:rPr lang="zh-CN" altLang="en-US" dirty="0"/>
              <a:t>构造</a:t>
            </a:r>
            <a:r>
              <a:rPr lang="en-US" altLang="zh-CN" dirty="0"/>
              <a:t>a</a:t>
            </a:r>
            <a:r>
              <a:rPr lang="zh-CN" altLang="en-US" dirty="0"/>
              <a:t>后，</a:t>
            </a:r>
            <a:r>
              <a:rPr lang="en-US" altLang="zh-CN" dirty="0"/>
              <a:t>a</a:t>
            </a:r>
            <a:r>
              <a:rPr lang="zh-CN" altLang="en-US" dirty="0"/>
              <a:t>为</a:t>
            </a:r>
            <a:r>
              <a:rPr lang="en-US" altLang="zh-CN" dirty="0"/>
              <a:t>(54,3)</a:t>
            </a:r>
          </a:p>
          <a:p>
            <a:r>
              <a:rPr lang="zh-CN" altLang="en-US" dirty="0"/>
              <a:t>构造</a:t>
            </a:r>
            <a:r>
              <a:rPr lang="en-US" altLang="zh-CN" dirty="0"/>
              <a:t>b</a:t>
            </a:r>
            <a:r>
              <a:rPr lang="zh-CN" altLang="en-US" dirty="0"/>
              <a:t>后，</a:t>
            </a:r>
            <a:r>
              <a:rPr lang="en-US" altLang="zh-CN" dirty="0"/>
              <a:t>b</a:t>
            </a:r>
            <a:r>
              <a:rPr lang="zh-CN" altLang="en-US" dirty="0"/>
              <a:t>为</a:t>
            </a:r>
            <a:r>
              <a:rPr lang="en-US" altLang="zh-CN" dirty="0"/>
              <a:t>(65,35)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构造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后，</a:t>
            </a:r>
            <a:r>
              <a:rPr lang="en-US" altLang="zh-CN" dirty="0">
                <a:solidFill>
                  <a:srgbClr val="FF0000"/>
                </a:solidFill>
              </a:rPr>
              <a:t>a(4,3),b(4,35),c(4,35)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614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25B7D-76E0-4F6D-BBAF-6736F826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/>
              <a:t>模拟试卷一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DD548-6EF7-4B17-9519-EACFCB4E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579" y="836712"/>
            <a:ext cx="8229600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五、指出变量</a:t>
            </a:r>
            <a:r>
              <a:rPr lang="en-US" altLang="zh-CN" dirty="0"/>
              <a:t>i</a:t>
            </a:r>
            <a:r>
              <a:rPr lang="zh-CN" altLang="en-US" dirty="0"/>
              <a:t>在每条赋值语句执行后的值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8DC7DB-6C7D-440C-8E6D-82EB240E6C14}"/>
              </a:ext>
            </a:extLst>
          </p:cNvPr>
          <p:cNvSpPr/>
          <p:nvPr/>
        </p:nvSpPr>
        <p:spPr>
          <a:xfrm>
            <a:off x="107504" y="1628800"/>
            <a:ext cx="548135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int   x=2,  y=x+30;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struct A{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static int  x;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int  y;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public: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operator int( ){ return x-y; }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A operator ++(int){ return A(x++, y++); }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A(int x=::x+2, int y=::y+3){ A::x=x;  A::y=y; }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int &amp;h(int &amp;x);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};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int &amp;A::h(int &amp;x)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{    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111125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for(int y=1; y!=1|| x&lt;201; x+=11, y++)  if(x&gt;200) { x-=21; y-=2;}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return x-=10;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}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int A::x=23;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F911CC-7CD0-44F9-AA20-0C4A8462EDA1}"/>
              </a:ext>
            </a:extLst>
          </p:cNvPr>
          <p:cNvSpPr/>
          <p:nvPr/>
        </p:nvSpPr>
        <p:spPr>
          <a:xfrm>
            <a:off x="5102307" y="1484784"/>
            <a:ext cx="36724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void main( ){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A  a(54, 3),  b(65),  c;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int  i,  &amp;z=i,  A::*p=&amp;A::y;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z=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b.x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;  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//i=4, z</a:t>
            </a:r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为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i</a:t>
            </a:r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的引用</a:t>
            </a:r>
            <a:endParaRPr lang="zh-CN" altLang="zh-CN" sz="14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i=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a.x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;   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//4</a:t>
            </a:r>
            <a:endParaRPr lang="zh-CN" altLang="zh-CN" sz="14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i=c.*p; 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//i = </a:t>
            </a:r>
            <a:r>
              <a:rPr lang="en-US" altLang="zh-CN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c.y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 = 35</a:t>
            </a:r>
            <a:endParaRPr lang="zh-CN" altLang="zh-CN" sz="14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i=a++; 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//i</a:t>
            </a:r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 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=</a:t>
            </a:r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 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1</a:t>
            </a:r>
            <a:endParaRPr lang="zh-CN" altLang="zh-CN" sz="14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i=::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x+c.y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; 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//i = 2 + 35 =37</a:t>
            </a:r>
            <a:endParaRPr lang="zh-CN" altLang="zh-CN" sz="14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i=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a+b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; 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//</a:t>
            </a:r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 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a(4,4) + b(4,35)= -31</a:t>
            </a:r>
            <a:endParaRPr lang="zh-CN" altLang="zh-CN" sz="14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b.h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(i)=7; //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b.h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(i)</a:t>
            </a:r>
            <a:r>
              <a:rPr lang="zh-CN" altLang="en-US" kern="100" dirty="0">
                <a:latin typeface="Times New Roman" panose="02020603050405020304" pitchFamily="18" charset="0"/>
                <a:ea typeface="华康简宋"/>
              </a:rPr>
              <a:t>返回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i&amp;</a:t>
            </a:r>
            <a:r>
              <a:rPr lang="zh-CN" altLang="en-US" kern="100" dirty="0">
                <a:latin typeface="Times New Roman" panose="02020603050405020304" pitchFamily="18" charset="0"/>
                <a:ea typeface="华康简宋"/>
              </a:rPr>
              <a:t>，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i = 7</a:t>
            </a:r>
            <a:endParaRPr lang="zh-CN" altLang="zh-CN" sz="14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}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2640A0-FAC7-4EF3-ADB8-62070A5D1BC4}"/>
              </a:ext>
            </a:extLst>
          </p:cNvPr>
          <p:cNvSpPr txBox="1"/>
          <p:nvPr/>
        </p:nvSpPr>
        <p:spPr>
          <a:xfrm>
            <a:off x="2339752" y="5356639"/>
            <a:ext cx="31838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A(int x=4</a:t>
            </a:r>
            <a:r>
              <a:rPr lang="zh-CN" altLang="en-US" dirty="0"/>
              <a:t>，</a:t>
            </a:r>
            <a:r>
              <a:rPr lang="en-US" altLang="zh-CN" dirty="0"/>
              <a:t>int=35)</a:t>
            </a:r>
          </a:p>
          <a:p>
            <a:r>
              <a:rPr lang="zh-CN" altLang="en-US" dirty="0"/>
              <a:t>构造</a:t>
            </a:r>
            <a:r>
              <a:rPr lang="en-US" altLang="zh-CN" dirty="0"/>
              <a:t>a</a:t>
            </a:r>
            <a:r>
              <a:rPr lang="zh-CN" altLang="en-US" dirty="0"/>
              <a:t>后，</a:t>
            </a:r>
            <a:r>
              <a:rPr lang="en-US" altLang="zh-CN" dirty="0"/>
              <a:t>a</a:t>
            </a:r>
            <a:r>
              <a:rPr lang="zh-CN" altLang="en-US" dirty="0"/>
              <a:t>为</a:t>
            </a:r>
            <a:r>
              <a:rPr lang="en-US" altLang="zh-CN" dirty="0"/>
              <a:t>(54,3)</a:t>
            </a:r>
          </a:p>
          <a:p>
            <a:r>
              <a:rPr lang="zh-CN" altLang="en-US" dirty="0"/>
              <a:t>构造</a:t>
            </a:r>
            <a:r>
              <a:rPr lang="en-US" altLang="zh-CN" dirty="0"/>
              <a:t>b</a:t>
            </a:r>
            <a:r>
              <a:rPr lang="zh-CN" altLang="en-US" dirty="0"/>
              <a:t>后，</a:t>
            </a:r>
            <a:r>
              <a:rPr lang="en-US" altLang="zh-CN" dirty="0"/>
              <a:t>b</a:t>
            </a:r>
            <a:r>
              <a:rPr lang="zh-CN" altLang="en-US" dirty="0"/>
              <a:t>为</a:t>
            </a:r>
            <a:r>
              <a:rPr lang="en-US" altLang="zh-CN" dirty="0"/>
              <a:t>(65,35)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构造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后，</a:t>
            </a:r>
            <a:r>
              <a:rPr lang="en-US" altLang="zh-CN" dirty="0">
                <a:solidFill>
                  <a:srgbClr val="FF0000"/>
                </a:solidFill>
              </a:rPr>
              <a:t>a(4,3),b(4,35),c(4,35)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95D4B877-5A3E-4C0A-A403-C890ED83A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120" y="4293096"/>
            <a:ext cx="3600400" cy="2554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a++: return A(x++,y++)</a:t>
            </a:r>
            <a:r>
              <a:rPr lang="zh-CN" altLang="en-US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等价于</a:t>
            </a:r>
          </a:p>
          <a:p>
            <a:pPr algn="l"/>
            <a:r>
              <a:rPr lang="en-US" altLang="zh-CN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：先取</a:t>
            </a:r>
            <a:r>
              <a:rPr lang="en-US" altLang="zh-CN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zh-CN" altLang="en-US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的值</a:t>
            </a:r>
          </a:p>
          <a:p>
            <a:pPr algn="l"/>
            <a:r>
              <a:rPr lang="en-US" altLang="zh-CN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temp1 = x; //4</a:t>
            </a:r>
          </a:p>
          <a:p>
            <a:pPr algn="l"/>
            <a:r>
              <a:rPr lang="en-US" altLang="zh-CN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temp2 = y; //3</a:t>
            </a:r>
          </a:p>
          <a:p>
            <a:pPr algn="l"/>
            <a:r>
              <a:rPr lang="en-US" altLang="zh-CN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2: x</a:t>
            </a:r>
            <a:r>
              <a:rPr lang="zh-CN" altLang="en-US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加</a:t>
            </a:r>
            <a:r>
              <a:rPr lang="en-US" altLang="zh-CN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1,y</a:t>
            </a:r>
            <a:r>
              <a:rPr lang="zh-CN" altLang="en-US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加</a:t>
            </a:r>
            <a:r>
              <a:rPr lang="en-US" altLang="zh-CN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1,</a:t>
            </a:r>
            <a:r>
              <a:rPr lang="zh-CN" altLang="en-US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</a:t>
            </a:r>
            <a:r>
              <a:rPr lang="en-US" altLang="zh-CN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变为</a:t>
            </a:r>
            <a:r>
              <a:rPr lang="en-US" altLang="zh-CN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a(5,4)</a:t>
            </a:r>
          </a:p>
          <a:p>
            <a:pPr algn="l"/>
            <a:r>
              <a:rPr lang="en-US" altLang="zh-CN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3:</a:t>
            </a:r>
            <a:r>
              <a:rPr lang="zh-CN" altLang="en-US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构造临时对象</a:t>
            </a:r>
            <a:r>
              <a:rPr lang="en-US" altLang="zh-CN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tempo</a:t>
            </a:r>
          </a:p>
          <a:p>
            <a:pPr algn="l"/>
            <a:r>
              <a:rPr lang="en-US" altLang="zh-CN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tempo = A(</a:t>
            </a:r>
            <a:r>
              <a:rPr lang="en-US" altLang="zh-CN" sz="1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temp1</a:t>
            </a:r>
            <a:r>
              <a:rPr lang="en-US" altLang="zh-CN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1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temp2</a:t>
            </a:r>
            <a:r>
              <a:rPr lang="en-US" altLang="zh-CN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 //A(4,3)</a:t>
            </a:r>
          </a:p>
          <a:p>
            <a:pPr algn="l"/>
            <a:r>
              <a:rPr lang="en-US" altLang="zh-CN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为静态成员，使得</a:t>
            </a:r>
            <a:r>
              <a:rPr lang="en-US" altLang="zh-CN" sz="1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1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变为</a:t>
            </a:r>
            <a:r>
              <a:rPr lang="en-US" altLang="zh-CN" sz="1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a(4,4)</a:t>
            </a:r>
          </a:p>
          <a:p>
            <a:pPr algn="l"/>
            <a:r>
              <a:rPr lang="en-US" altLang="zh-CN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4:a++</a:t>
            </a:r>
            <a:r>
              <a:rPr lang="zh-CN" altLang="en-US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</a:t>
            </a:r>
            <a:r>
              <a:rPr lang="en-US" altLang="zh-CN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A(4,3)</a:t>
            </a:r>
            <a:r>
              <a:rPr lang="zh-CN" altLang="en-US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，再调用</a:t>
            </a:r>
            <a:r>
              <a:rPr lang="en-US" altLang="zh-CN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 int() i= 1</a:t>
            </a:r>
          </a:p>
        </p:txBody>
      </p:sp>
    </p:spTree>
    <p:extLst>
      <p:ext uri="{BB962C8B-B14F-4D97-AF65-F5344CB8AC3E}">
        <p14:creationId xmlns:p14="http://schemas.microsoft.com/office/powerpoint/2010/main" val="272006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25B7D-76E0-4F6D-BBAF-6736F826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模拟试卷二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DD548-6EF7-4B17-9519-EACFCB4E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单选题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．以下有关析构函数的叙述，选择正确的填入括号内。 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 </a:t>
            </a:r>
            <a:r>
              <a:rPr lang="en-US" altLang="zh-CN" sz="2800" dirty="0"/>
              <a:t>A. </a:t>
            </a:r>
            <a:r>
              <a:rPr lang="zh-CN" altLang="en-US" sz="2800" dirty="0"/>
              <a:t>可以进行重载可以定义为虚函数 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B. </a:t>
            </a:r>
            <a:r>
              <a:rPr lang="zh-CN" altLang="en-US" sz="2800" dirty="0"/>
              <a:t>不能进行重载可以定义为虚函数 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C. </a:t>
            </a:r>
            <a:r>
              <a:rPr lang="zh-CN" altLang="en-US" sz="2800" dirty="0"/>
              <a:t>可以进行重载不能定义为虚函数 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D. </a:t>
            </a:r>
            <a:r>
              <a:rPr lang="zh-CN" altLang="en-US" sz="2800" dirty="0"/>
              <a:t>不能进行重载不能定义为虚函数 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答案：</a:t>
            </a:r>
            <a:r>
              <a:rPr lang="en-US" altLang="zh-CN" sz="2800" dirty="0"/>
              <a:t>B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6543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25B7D-76E0-4F6D-BBAF-6736F826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模拟试卷二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DD548-6EF7-4B17-9519-EACFCB4E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单选题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．以下有关函数缺省参数的出现位置，选择正确的叙述填入括号内。  </a:t>
            </a:r>
            <a:endParaRPr lang="en-US" altLang="zh-CN" sz="2800" dirty="0"/>
          </a:p>
          <a:p>
            <a:pPr marL="514350" indent="-514350">
              <a:buAutoNum type="alphaUcPeriod"/>
            </a:pPr>
            <a:r>
              <a:rPr lang="zh-CN" altLang="en-US" sz="2800" dirty="0"/>
              <a:t>必须全部出现在函数参数表的左部 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B. </a:t>
            </a:r>
            <a:r>
              <a:rPr lang="zh-CN" altLang="en-US" sz="2800" dirty="0"/>
              <a:t>必须全部出现在函数参数表的右部 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C. </a:t>
            </a:r>
            <a:r>
              <a:rPr lang="zh-CN" altLang="en-US" sz="2800" dirty="0"/>
              <a:t>必须全部出现在函数参数表的中间 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D. </a:t>
            </a:r>
            <a:r>
              <a:rPr lang="zh-CN" altLang="en-US" sz="2800" dirty="0"/>
              <a:t>都不对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答案：</a:t>
            </a:r>
            <a:r>
              <a:rPr lang="en-US" altLang="zh-CN" sz="2800" dirty="0"/>
              <a:t>B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3491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25B7D-76E0-4F6D-BBAF-6736F826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模拟试卷二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DD548-6EF7-4B17-9519-EACFCB4E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单选题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．关于两个同名函数重载的叙述，选择最为正确的填入括号内。  </a:t>
            </a:r>
            <a:endParaRPr lang="en-US" altLang="zh-CN" sz="2800" dirty="0"/>
          </a:p>
          <a:p>
            <a:pPr marL="514350" indent="-514350">
              <a:buAutoNum type="alphaUcPeriod"/>
            </a:pPr>
            <a:r>
              <a:rPr lang="zh-CN" altLang="en-US" sz="2800" dirty="0"/>
              <a:t>两个函数的参数个数不同 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B. </a:t>
            </a:r>
            <a:r>
              <a:rPr lang="zh-CN" altLang="en-US" sz="2800" dirty="0"/>
              <a:t>两个函数对应的参数类型不同 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C. </a:t>
            </a:r>
            <a:r>
              <a:rPr lang="zh-CN" altLang="en-US" sz="2800" dirty="0"/>
              <a:t>两个函数的参数个数不同或对应的参数类型不同  </a:t>
            </a:r>
            <a:r>
              <a:rPr lang="en-US" altLang="zh-CN" sz="2800" dirty="0"/>
              <a:t>D. </a:t>
            </a:r>
            <a:r>
              <a:rPr lang="zh-CN" altLang="en-US" sz="2800" dirty="0"/>
              <a:t>都不对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答案：</a:t>
            </a:r>
            <a:r>
              <a:rPr lang="en-US" altLang="zh-CN" sz="2800" dirty="0"/>
              <a:t>C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412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25B7D-76E0-4F6D-BBAF-6736F826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模拟试卷一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DD548-6EF7-4B17-9519-EACFCB4E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单选题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1. </a:t>
            </a:r>
            <a:r>
              <a:rPr lang="zh-CN" altLang="zh-CN" sz="2800" dirty="0"/>
              <a:t>关于构造的叙述</a:t>
            </a:r>
            <a:r>
              <a:rPr lang="en-US" altLang="zh-CN" sz="2800" dirty="0"/>
              <a:t>_____</a:t>
            </a:r>
            <a:r>
              <a:rPr lang="zh-CN" altLang="zh-CN" sz="2800" dirty="0"/>
              <a:t>正确</a:t>
            </a:r>
            <a:r>
              <a:rPr lang="en-US" altLang="zh-CN" sz="2800" dirty="0"/>
              <a:t>: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A. </a:t>
            </a:r>
            <a:r>
              <a:rPr lang="zh-CN" altLang="zh-CN" sz="2800" dirty="0"/>
              <a:t>最先构造虚基类</a:t>
            </a:r>
            <a:r>
              <a:rPr lang="en-US" altLang="zh-CN" sz="2800" dirty="0"/>
              <a:t>			B. </a:t>
            </a:r>
            <a:r>
              <a:rPr lang="zh-CN" altLang="zh-CN" sz="2800" dirty="0"/>
              <a:t>最先构造基类</a:t>
            </a:r>
          </a:p>
          <a:p>
            <a:pPr marL="0" indent="0">
              <a:buNone/>
            </a:pPr>
            <a:r>
              <a:rPr lang="en-US" altLang="zh-CN" sz="2800" dirty="0"/>
              <a:t>C. </a:t>
            </a:r>
            <a:r>
              <a:rPr lang="zh-CN" altLang="zh-CN" sz="2800" dirty="0"/>
              <a:t>最先构造派生类的对象成员</a:t>
            </a:r>
            <a:r>
              <a:rPr lang="en-US" altLang="zh-CN" sz="2800" dirty="0"/>
              <a:t>	D. </a:t>
            </a:r>
            <a:r>
              <a:rPr lang="zh-CN" altLang="zh-CN" sz="2800" dirty="0"/>
              <a:t>都不对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答案：</a:t>
            </a:r>
            <a:r>
              <a:rPr lang="en-US" altLang="zh-CN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36906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25B7D-76E0-4F6D-BBAF-6736F826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模拟试卷二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DD548-6EF7-4B17-9519-EACFCB4E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单选题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4</a:t>
            </a:r>
            <a:r>
              <a:rPr lang="zh-CN" altLang="en-US" sz="2800" dirty="0"/>
              <a:t>．关于</a:t>
            </a:r>
            <a:r>
              <a:rPr lang="en-US" altLang="zh-CN" sz="2800" dirty="0"/>
              <a:t>inline</a:t>
            </a:r>
            <a:r>
              <a:rPr lang="zh-CN" altLang="en-US" sz="2800" dirty="0"/>
              <a:t>保留字的用途，选择正确的叙述填入括号内。  </a:t>
            </a:r>
            <a:endParaRPr lang="en-US" altLang="zh-CN" sz="2800" dirty="0"/>
          </a:p>
          <a:p>
            <a:pPr marL="514350" indent="-514350">
              <a:buAutoNum type="alphaUcPeriod"/>
            </a:pPr>
            <a:r>
              <a:rPr lang="zh-CN" altLang="en-US" sz="2800" dirty="0"/>
              <a:t>只能用于定义成员函数 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B. </a:t>
            </a:r>
            <a:r>
              <a:rPr lang="zh-CN" altLang="en-US" sz="2800" dirty="0"/>
              <a:t>只能用于定义非成员函数 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C. </a:t>
            </a:r>
            <a:r>
              <a:rPr lang="zh-CN" altLang="en-US" sz="2800" dirty="0"/>
              <a:t>可以定义成员函数及非成员函数 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D. </a:t>
            </a:r>
            <a:r>
              <a:rPr lang="zh-CN" altLang="en-US" sz="2800" dirty="0"/>
              <a:t>都不对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答案：</a:t>
            </a:r>
            <a:r>
              <a:rPr lang="en-US" altLang="zh-CN" sz="2800" dirty="0"/>
              <a:t>C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0786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25B7D-76E0-4F6D-BBAF-6736F826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模拟试卷二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DD548-6EF7-4B17-9519-EACFCB4E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单选题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5</a:t>
            </a:r>
            <a:r>
              <a:rPr lang="zh-CN" altLang="en-US" sz="2800" dirty="0"/>
              <a:t>．关于类的构造函数的定义位置，将最为正确的叙述填入括号内。  </a:t>
            </a:r>
            <a:endParaRPr lang="en-US" altLang="zh-CN" sz="2800" dirty="0"/>
          </a:p>
          <a:p>
            <a:pPr marL="514350" indent="-514350">
              <a:buAutoNum type="alphaUcPeriod"/>
            </a:pPr>
            <a:r>
              <a:rPr lang="zh-CN" altLang="en-US" sz="2800" dirty="0"/>
              <a:t>只能在</a:t>
            </a:r>
            <a:r>
              <a:rPr lang="en-US" altLang="zh-CN" sz="2800" dirty="0"/>
              <a:t>private</a:t>
            </a:r>
            <a:r>
              <a:rPr lang="zh-CN" altLang="en-US" sz="2800" dirty="0"/>
              <a:t>下定义 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B. </a:t>
            </a:r>
            <a:r>
              <a:rPr lang="zh-CN" altLang="en-US" sz="2800" dirty="0"/>
              <a:t>只能在</a:t>
            </a:r>
            <a:r>
              <a:rPr lang="en-US" altLang="zh-CN" sz="2800" dirty="0"/>
              <a:t>protected</a:t>
            </a:r>
            <a:r>
              <a:rPr lang="zh-CN" altLang="en-US" sz="2800" dirty="0"/>
              <a:t>下定义 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C. </a:t>
            </a:r>
            <a:r>
              <a:rPr lang="zh-CN" altLang="en-US" sz="2800" dirty="0"/>
              <a:t>只能在</a:t>
            </a:r>
            <a:r>
              <a:rPr lang="en-US" altLang="zh-CN" sz="2800" dirty="0"/>
              <a:t>public</a:t>
            </a:r>
            <a:r>
              <a:rPr lang="zh-CN" altLang="en-US" sz="2800" dirty="0"/>
              <a:t>下定义 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D. </a:t>
            </a:r>
            <a:r>
              <a:rPr lang="zh-CN" altLang="en-US" sz="2800" dirty="0"/>
              <a:t>定义位置没有限制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答案：</a:t>
            </a:r>
            <a:r>
              <a:rPr lang="en-US" altLang="zh-CN" sz="2800" dirty="0"/>
              <a:t>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338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25B7D-76E0-4F6D-BBAF-6736F826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模拟试卷二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DD548-6EF7-4B17-9519-EACFCB4E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单选题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6</a:t>
            </a:r>
            <a:r>
              <a:rPr lang="zh-CN" altLang="en-US" sz="2800" dirty="0"/>
              <a:t>．如下修饰类体中函数的返回类型，将正确的用法填入括号内。 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A. </a:t>
            </a:r>
            <a:r>
              <a:rPr lang="zh-CN" altLang="en-US" sz="2800" dirty="0"/>
              <a:t>同时使用</a:t>
            </a:r>
            <a:r>
              <a:rPr lang="en-US" altLang="zh-CN" sz="2800" dirty="0"/>
              <a:t>static</a:t>
            </a:r>
            <a:r>
              <a:rPr lang="zh-CN" altLang="en-US" sz="2800" dirty="0"/>
              <a:t>和</a:t>
            </a:r>
            <a:r>
              <a:rPr lang="en-US" altLang="zh-CN" sz="2800" dirty="0"/>
              <a:t>friend  </a:t>
            </a:r>
          </a:p>
          <a:p>
            <a:pPr marL="0" indent="0">
              <a:buNone/>
            </a:pPr>
            <a:r>
              <a:rPr lang="en-US" altLang="zh-CN" sz="2800" dirty="0"/>
              <a:t>B. </a:t>
            </a:r>
            <a:r>
              <a:rPr lang="zh-CN" altLang="en-US" sz="2800" dirty="0"/>
              <a:t>同时使用</a:t>
            </a:r>
            <a:r>
              <a:rPr lang="en-US" altLang="zh-CN" sz="2800" dirty="0"/>
              <a:t>static</a:t>
            </a:r>
            <a:r>
              <a:rPr lang="zh-CN" altLang="en-US" sz="2800" dirty="0"/>
              <a:t>和</a:t>
            </a:r>
            <a:r>
              <a:rPr lang="en-US" altLang="zh-CN" sz="2800" dirty="0"/>
              <a:t>virtual  </a:t>
            </a:r>
          </a:p>
          <a:p>
            <a:pPr marL="0" indent="0">
              <a:buNone/>
            </a:pPr>
            <a:r>
              <a:rPr lang="en-US" altLang="zh-CN" sz="2800" dirty="0"/>
              <a:t>C. </a:t>
            </a:r>
            <a:r>
              <a:rPr lang="zh-CN" altLang="en-US" sz="2800" dirty="0"/>
              <a:t>同时使用</a:t>
            </a:r>
            <a:r>
              <a:rPr lang="en-US" altLang="zh-CN" sz="2800" dirty="0"/>
              <a:t>friend</a:t>
            </a:r>
            <a:r>
              <a:rPr lang="zh-CN" altLang="en-US" sz="2800" dirty="0"/>
              <a:t>和</a:t>
            </a:r>
            <a:r>
              <a:rPr lang="en-US" altLang="zh-CN" sz="2800" dirty="0"/>
              <a:t>virtual  </a:t>
            </a:r>
          </a:p>
          <a:p>
            <a:pPr marL="0" indent="0">
              <a:buNone/>
            </a:pPr>
            <a:r>
              <a:rPr lang="en-US" altLang="zh-CN" sz="2800" dirty="0"/>
              <a:t>D. </a:t>
            </a:r>
            <a:r>
              <a:rPr lang="zh-CN" altLang="en-US" sz="2800" dirty="0"/>
              <a:t>不同时使用上述三个保留字中的任意两个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答案：</a:t>
            </a:r>
            <a:r>
              <a:rPr lang="en-US" altLang="zh-CN" sz="2800" dirty="0"/>
              <a:t>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4905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25B7D-76E0-4F6D-BBAF-6736F826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模拟试卷二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DD548-6EF7-4B17-9519-EACFCB4E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单选题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7</a:t>
            </a:r>
            <a:r>
              <a:rPr lang="zh-CN" altLang="en-US" sz="2800" dirty="0"/>
              <a:t>．在如下关于继承的叙述中，选择正确的填入括号内。  </a:t>
            </a:r>
            <a:endParaRPr lang="en-US" altLang="zh-CN" sz="2800" dirty="0"/>
          </a:p>
          <a:p>
            <a:pPr marL="514350" indent="-514350">
              <a:buAutoNum type="alphaUcPeriod"/>
            </a:pPr>
            <a:r>
              <a:rPr lang="zh-CN" altLang="en-US" sz="2800" dirty="0"/>
              <a:t>私有继承用于实现类之间的</a:t>
            </a:r>
            <a:r>
              <a:rPr lang="en-US" altLang="zh-CN" sz="2800" dirty="0"/>
              <a:t>ISA</a:t>
            </a:r>
            <a:r>
              <a:rPr lang="zh-CN" altLang="en-US" sz="2800" dirty="0"/>
              <a:t>关系 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B. </a:t>
            </a:r>
            <a:r>
              <a:rPr lang="zh-CN" altLang="en-US" sz="2800" dirty="0"/>
              <a:t>保护继承用于实现类之间的</a:t>
            </a:r>
            <a:r>
              <a:rPr lang="en-US" altLang="zh-CN" sz="2800" dirty="0"/>
              <a:t>ISA</a:t>
            </a:r>
            <a:r>
              <a:rPr lang="zh-CN" altLang="en-US" sz="2800" dirty="0"/>
              <a:t>关系 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C. </a:t>
            </a:r>
            <a:r>
              <a:rPr lang="zh-CN" altLang="en-US" sz="2800" dirty="0"/>
              <a:t>公有继承用于实现类之间的</a:t>
            </a:r>
            <a:r>
              <a:rPr lang="en-US" altLang="zh-CN" sz="2800" dirty="0"/>
              <a:t>ISA</a:t>
            </a:r>
            <a:r>
              <a:rPr lang="zh-CN" altLang="en-US" sz="2800" dirty="0"/>
              <a:t>关系 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D. </a:t>
            </a:r>
            <a:r>
              <a:rPr lang="zh-CN" altLang="en-US" sz="2800" dirty="0"/>
              <a:t>都不对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答案：</a:t>
            </a:r>
            <a:r>
              <a:rPr lang="en-US" altLang="zh-CN" sz="2800" dirty="0"/>
              <a:t>C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0489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25B7D-76E0-4F6D-BBAF-6736F826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模拟试卷二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DD548-6EF7-4B17-9519-EACFCB4E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单选题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8</a:t>
            </a:r>
            <a:r>
              <a:rPr lang="zh-CN" altLang="en-US" sz="2800" dirty="0"/>
              <a:t>．对于用 </a:t>
            </a:r>
            <a:r>
              <a:rPr lang="en-US" altLang="zh-CN" sz="2800" dirty="0"/>
              <a:t>union </a:t>
            </a:r>
            <a:r>
              <a:rPr lang="zh-CN" altLang="en-US" sz="2800" dirty="0"/>
              <a:t>定义的类 </a:t>
            </a:r>
            <a:r>
              <a:rPr lang="en-US" altLang="zh-CN" sz="2800" dirty="0"/>
              <a:t>A</a:t>
            </a:r>
            <a:r>
              <a:rPr lang="zh-CN" altLang="en-US" sz="2800" dirty="0"/>
              <a:t>，选择正确的叙述填入括号内。  </a:t>
            </a:r>
            <a:endParaRPr lang="en-US" altLang="zh-CN" sz="2800" dirty="0"/>
          </a:p>
          <a:p>
            <a:pPr marL="514350" indent="-514350">
              <a:buAutoNum type="alphaUcPeriod"/>
            </a:pPr>
            <a:r>
              <a:rPr lang="zh-CN" altLang="en-US" sz="2800" dirty="0"/>
              <a:t>类</a:t>
            </a:r>
            <a:r>
              <a:rPr lang="en-US" altLang="zh-CN" sz="2800" dirty="0"/>
              <a:t>A</a:t>
            </a:r>
            <a:r>
              <a:rPr lang="zh-CN" altLang="en-US" sz="2800" dirty="0"/>
              <a:t>可以作为某个类的基类 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B. </a:t>
            </a:r>
            <a:r>
              <a:rPr lang="zh-CN" altLang="en-US" sz="2800" dirty="0"/>
              <a:t>类</a:t>
            </a:r>
            <a:r>
              <a:rPr lang="en-US" altLang="zh-CN" sz="2800" dirty="0"/>
              <a:t>A</a:t>
            </a:r>
            <a:r>
              <a:rPr lang="zh-CN" altLang="en-US" sz="2800" dirty="0"/>
              <a:t>可以作为某个类的派生类 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C. </a:t>
            </a:r>
            <a:r>
              <a:rPr lang="zh-CN" altLang="en-US" sz="2800" dirty="0"/>
              <a:t>类</a:t>
            </a:r>
            <a:r>
              <a:rPr lang="en-US" altLang="zh-CN" sz="2800" dirty="0"/>
              <a:t>A</a:t>
            </a:r>
            <a:r>
              <a:rPr lang="zh-CN" altLang="en-US" sz="2800" dirty="0"/>
              <a:t>既不能作基类又不能作派生类 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D. </a:t>
            </a:r>
            <a:r>
              <a:rPr lang="zh-CN" altLang="en-US" sz="2800" dirty="0"/>
              <a:t>类</a:t>
            </a:r>
            <a:r>
              <a:rPr lang="en-US" altLang="zh-CN" sz="2800" dirty="0"/>
              <a:t>A</a:t>
            </a:r>
            <a:r>
              <a:rPr lang="zh-CN" altLang="en-US" sz="2800" dirty="0"/>
              <a:t>既可以作基类又可以作派生类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答案：</a:t>
            </a:r>
            <a:r>
              <a:rPr lang="en-US" altLang="zh-CN" sz="2800" dirty="0"/>
              <a:t>C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4572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25B7D-76E0-4F6D-BBAF-6736F826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模拟试卷二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DD548-6EF7-4B17-9519-EACFCB4E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单选题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9</a:t>
            </a:r>
            <a:r>
              <a:rPr lang="zh-CN" altLang="en-US" sz="2800" dirty="0"/>
              <a:t>．有关在类中声明友元函数的叙述，将正确的答案填入括号内。  </a:t>
            </a:r>
            <a:endParaRPr lang="en-US" altLang="zh-CN" sz="2800" dirty="0"/>
          </a:p>
          <a:p>
            <a:pPr marL="514350" indent="-514350">
              <a:buAutoNum type="alphaUcPeriod"/>
            </a:pPr>
            <a:r>
              <a:rPr lang="zh-CN" altLang="en-US" sz="2800" dirty="0"/>
              <a:t>只能在</a:t>
            </a:r>
            <a:r>
              <a:rPr lang="en-US" altLang="zh-CN" sz="2800" dirty="0"/>
              <a:t>private</a:t>
            </a:r>
            <a:r>
              <a:rPr lang="zh-CN" altLang="en-US" sz="2800" dirty="0"/>
              <a:t>下声明 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B. </a:t>
            </a:r>
            <a:r>
              <a:rPr lang="zh-CN" altLang="en-US" sz="2800" dirty="0"/>
              <a:t>只能在</a:t>
            </a:r>
            <a:r>
              <a:rPr lang="en-US" altLang="zh-CN" sz="2800" dirty="0"/>
              <a:t>protected</a:t>
            </a:r>
            <a:r>
              <a:rPr lang="zh-CN" altLang="en-US" sz="2800" dirty="0"/>
              <a:t>下声明 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C. </a:t>
            </a:r>
            <a:r>
              <a:rPr lang="zh-CN" altLang="en-US" sz="2800" dirty="0"/>
              <a:t>只能在</a:t>
            </a:r>
            <a:r>
              <a:rPr lang="en-US" altLang="zh-CN" sz="2800" dirty="0"/>
              <a:t>public</a:t>
            </a:r>
            <a:r>
              <a:rPr lang="zh-CN" altLang="en-US" sz="2800" dirty="0"/>
              <a:t>下声明 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D. </a:t>
            </a:r>
            <a:r>
              <a:rPr lang="zh-CN" altLang="en-US" sz="2800" dirty="0"/>
              <a:t>声明位置没有限制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答案：</a:t>
            </a:r>
            <a:r>
              <a:rPr lang="en-US" altLang="zh-CN" sz="2800" dirty="0"/>
              <a:t>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0186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25B7D-76E0-4F6D-BBAF-6736F826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模拟试卷二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DD548-6EF7-4B17-9519-EACFCB4E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单选题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10</a:t>
            </a:r>
            <a:r>
              <a:rPr lang="zh-CN" altLang="en-US" sz="2800" dirty="0"/>
              <a:t>．在构造派生类 </a:t>
            </a:r>
            <a:r>
              <a:rPr lang="en-US" altLang="zh-CN" sz="2800" dirty="0"/>
              <a:t>A </a:t>
            </a:r>
            <a:r>
              <a:rPr lang="zh-CN" altLang="en-US" sz="2800" dirty="0"/>
              <a:t>的对象时，选择正确的叙述填入括号内。  </a:t>
            </a:r>
            <a:endParaRPr lang="en-US" altLang="zh-CN" sz="2800" dirty="0"/>
          </a:p>
          <a:p>
            <a:pPr marL="514350" indent="-514350">
              <a:buAutoNum type="alphaUcPeriod"/>
            </a:pPr>
            <a:r>
              <a:rPr lang="zh-CN" altLang="en-US" sz="2800" dirty="0"/>
              <a:t>最先构造派生类</a:t>
            </a:r>
            <a:r>
              <a:rPr lang="en-US" altLang="zh-CN" sz="2800" dirty="0"/>
              <a:t>A</a:t>
            </a:r>
            <a:r>
              <a:rPr lang="zh-CN" altLang="en-US" sz="2800" dirty="0"/>
              <a:t>的基类 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B. </a:t>
            </a:r>
            <a:r>
              <a:rPr lang="zh-CN" altLang="en-US" sz="2800" dirty="0"/>
              <a:t>最先构造派生类</a:t>
            </a:r>
            <a:r>
              <a:rPr lang="en-US" altLang="zh-CN" sz="2800" dirty="0"/>
              <a:t>A</a:t>
            </a:r>
            <a:r>
              <a:rPr lang="zh-CN" altLang="en-US" sz="2800" dirty="0"/>
              <a:t>的虚基类 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C. </a:t>
            </a:r>
            <a:r>
              <a:rPr lang="zh-CN" altLang="en-US" sz="2800" dirty="0"/>
              <a:t>最先构造派生类</a:t>
            </a:r>
            <a:r>
              <a:rPr lang="en-US" altLang="zh-CN" sz="2800" dirty="0"/>
              <a:t>A</a:t>
            </a:r>
            <a:r>
              <a:rPr lang="zh-CN" altLang="en-US" sz="2800" dirty="0"/>
              <a:t>的数据成员对象 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D. </a:t>
            </a:r>
            <a:r>
              <a:rPr lang="zh-CN" altLang="en-US" sz="2800" dirty="0"/>
              <a:t>都不对  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答案：</a:t>
            </a:r>
            <a:r>
              <a:rPr lang="en-US" altLang="zh-CN" sz="2800" dirty="0"/>
              <a:t>B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7634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25B7D-76E0-4F6D-BBAF-6736F826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模拟试卷二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DD548-6EF7-4B17-9519-EACFCB4E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多选题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11</a:t>
            </a:r>
            <a:r>
              <a:rPr lang="zh-CN" altLang="en-US" sz="2800" dirty="0"/>
              <a:t>．将符号为分隔符的编号填入括号内。 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A. m   		B. +   		C. {   		D. =</a:t>
            </a:r>
          </a:p>
          <a:p>
            <a:pPr marL="0" indent="0">
              <a:buNone/>
            </a:pPr>
            <a:r>
              <a:rPr lang="zh-CN" altLang="en-US" sz="2800" dirty="0"/>
              <a:t>答案：</a:t>
            </a:r>
            <a:r>
              <a:rPr lang="en-US" altLang="zh-CN" sz="2800" dirty="0"/>
              <a:t>BCD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292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25B7D-76E0-4F6D-BBAF-6736F826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模拟试卷二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DD548-6EF7-4B17-9519-EACFCB4E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多选题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12</a:t>
            </a:r>
            <a:r>
              <a:rPr lang="zh-CN" altLang="en-US" sz="2800" dirty="0"/>
              <a:t>．将用于定义类的保留字的编号填入括号内。 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A. class   	B. struct   	C. int   	D. union</a:t>
            </a:r>
          </a:p>
          <a:p>
            <a:pPr marL="0" indent="0">
              <a:buNone/>
            </a:pPr>
            <a:r>
              <a:rPr lang="zh-CN" altLang="en-US" sz="2800" dirty="0"/>
              <a:t>答案：</a:t>
            </a:r>
            <a:r>
              <a:rPr lang="en-US" altLang="zh-CN" sz="2800" dirty="0"/>
              <a:t>ABD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7407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25B7D-76E0-4F6D-BBAF-6736F826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模拟试卷二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DD548-6EF7-4B17-9519-EACFCB4E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多选题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13</a:t>
            </a:r>
            <a:r>
              <a:rPr lang="zh-CN" altLang="en-US" sz="2800" dirty="0"/>
              <a:t>．将用于释放</a:t>
            </a:r>
            <a:r>
              <a:rPr lang="en-US" altLang="zh-CN" sz="2800" dirty="0"/>
              <a:t>p=new int[8]</a:t>
            </a:r>
            <a:r>
              <a:rPr lang="zh-CN" altLang="en-US" sz="2800" dirty="0"/>
              <a:t>的内存的编号填入括号内。  </a:t>
            </a:r>
            <a:endParaRPr lang="en-US" altLang="zh-CN" sz="2800" dirty="0"/>
          </a:p>
          <a:p>
            <a:pPr marL="514350" indent="-514350">
              <a:buAutoNum type="alphaUcPeriod"/>
            </a:pPr>
            <a:r>
              <a:rPr lang="en-US" altLang="zh-CN" sz="2800" dirty="0"/>
              <a:t>free (p)  B. delete p  C. delete []p  D. </a:t>
            </a:r>
            <a:r>
              <a:rPr lang="en-US" altLang="zh-CN" sz="2800" dirty="0" err="1"/>
              <a:t>sizeof</a:t>
            </a:r>
            <a:r>
              <a:rPr lang="en-US" altLang="zh-CN" sz="2800" dirty="0"/>
              <a:t> p</a:t>
            </a:r>
          </a:p>
          <a:p>
            <a:pPr marL="0" indent="0">
              <a:buNone/>
            </a:pPr>
            <a:r>
              <a:rPr lang="zh-CN" altLang="en-US" sz="2800" dirty="0"/>
              <a:t>答案：</a:t>
            </a:r>
            <a:r>
              <a:rPr lang="en-US" altLang="zh-CN" sz="2800" dirty="0"/>
              <a:t>ABC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891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25B7D-76E0-4F6D-BBAF-6736F826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模拟试卷一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DD548-6EF7-4B17-9519-EACFCB4E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单选题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2. </a:t>
            </a:r>
            <a:r>
              <a:rPr lang="zh-CN" altLang="zh-CN" sz="2800" dirty="0"/>
              <a:t>关于静态数据成员的叙述</a:t>
            </a:r>
            <a:r>
              <a:rPr lang="en-US" altLang="zh-CN" sz="2800" dirty="0"/>
              <a:t>_____</a:t>
            </a:r>
            <a:r>
              <a:rPr lang="zh-CN" altLang="zh-CN" sz="2800" dirty="0"/>
              <a:t>正确</a:t>
            </a:r>
            <a:r>
              <a:rPr lang="en-US" altLang="zh-CN" sz="2800" dirty="0"/>
              <a:t>:</a:t>
            </a:r>
            <a:endParaRPr lang="zh-CN" altLang="zh-CN" sz="2800" dirty="0"/>
          </a:p>
          <a:p>
            <a:pPr marL="514350" indent="-514350">
              <a:buAutoNum type="alphaUcPeriod"/>
            </a:pPr>
            <a:r>
              <a:rPr lang="zh-CN" altLang="zh-CN" sz="2800" dirty="0"/>
              <a:t>公有的可在类体外初始化</a:t>
            </a:r>
            <a:r>
              <a:rPr lang="en-US" altLang="zh-CN" sz="2800" dirty="0"/>
              <a:t>			</a:t>
            </a:r>
          </a:p>
          <a:p>
            <a:pPr marL="514350" indent="-514350">
              <a:buAutoNum type="alphaUcPeriod"/>
            </a:pPr>
            <a:r>
              <a:rPr lang="zh-CN" altLang="zh-CN" sz="2800" dirty="0"/>
              <a:t>私有的不能在类体外初始化</a:t>
            </a:r>
          </a:p>
          <a:p>
            <a:pPr marL="0" indent="0">
              <a:buNone/>
            </a:pPr>
            <a:r>
              <a:rPr lang="en-US" altLang="zh-CN" sz="2800" dirty="0"/>
              <a:t>C.  </a:t>
            </a:r>
            <a:r>
              <a:rPr lang="zh-CN" altLang="zh-CN" sz="2800" dirty="0"/>
              <a:t>私有和保护的不能在类体外初始化 </a:t>
            </a:r>
            <a:r>
              <a:rPr lang="en-US" altLang="zh-CN" sz="2800" dirty="0"/>
              <a:t>	</a:t>
            </a:r>
          </a:p>
          <a:p>
            <a:pPr marL="0" indent="0">
              <a:buNone/>
            </a:pPr>
            <a:r>
              <a:rPr lang="en-US" altLang="zh-CN" sz="2800" dirty="0"/>
              <a:t>D.  </a:t>
            </a:r>
            <a:r>
              <a:rPr lang="zh-CN" altLang="zh-CN" sz="2800" dirty="0"/>
              <a:t>都可以且必须在体外初始化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答案：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2649A0-0515-49CD-9C9C-9DBC0B71A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4787135"/>
            <a:ext cx="67341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38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25B7D-76E0-4F6D-BBAF-6736F826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模拟试卷二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DD548-6EF7-4B17-9519-EACFCB4E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多选题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14</a:t>
            </a:r>
            <a:r>
              <a:rPr lang="zh-CN" altLang="en-US" sz="2800" dirty="0"/>
              <a:t>．将派生类成员函数可访问的基类成员编号填入括号内。 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A. private  B. protected  C. public  D. </a:t>
            </a:r>
            <a:r>
              <a:rPr lang="zh-CN" altLang="en-US" sz="2800" dirty="0"/>
              <a:t>所有成员 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答案：</a:t>
            </a:r>
            <a:r>
              <a:rPr lang="en-US" altLang="zh-CN" sz="2800" dirty="0"/>
              <a:t>BC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7030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25B7D-76E0-4F6D-BBAF-6736F826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模拟试卷二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DD548-6EF7-4B17-9519-EACFCB4E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多选题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15</a:t>
            </a:r>
            <a:r>
              <a:rPr lang="zh-CN" altLang="en-US" sz="2800" dirty="0"/>
              <a:t>．将不能重载的运算符函数的编号填入括号内。  </a:t>
            </a:r>
            <a:r>
              <a:rPr lang="en-US" altLang="zh-CN" sz="2800" dirty="0"/>
              <a:t>A. ? :   	B. ::   		C. %   		D. &lt;&lt;  </a:t>
            </a:r>
          </a:p>
          <a:p>
            <a:pPr marL="0" indent="0">
              <a:buNone/>
            </a:pPr>
            <a:r>
              <a:rPr lang="zh-CN" altLang="en-US" sz="2800" dirty="0"/>
              <a:t>答案：</a:t>
            </a:r>
            <a:r>
              <a:rPr lang="en-US" altLang="zh-CN" sz="2800" dirty="0"/>
              <a:t>AB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1143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25B7D-76E0-4F6D-BBAF-6736F826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zh-CN" altLang="en-US" dirty="0"/>
              <a:t>模拟试卷二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DD548-6EF7-4B17-9519-EACFCB4E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40" y="980728"/>
            <a:ext cx="8229600" cy="6480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三、填空题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636EAD-6704-4C97-8A10-867FD44C8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77227"/>
            <a:ext cx="4095750" cy="4572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E7E09CB-8E19-46CC-972C-8F2F0990B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772816"/>
            <a:ext cx="4824536" cy="31813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014122D-EBE5-4E3A-B8BD-D97636B9662A}"/>
              </a:ext>
            </a:extLst>
          </p:cNvPr>
          <p:cNvSpPr/>
          <p:nvPr/>
        </p:nvSpPr>
        <p:spPr>
          <a:xfrm>
            <a:off x="7164288" y="162880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a.a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50DDDF-0386-4BB6-BFC6-EE6EF3BAFD44}"/>
              </a:ext>
            </a:extLst>
          </p:cNvPr>
          <p:cNvSpPr/>
          <p:nvPr/>
        </p:nvSpPr>
        <p:spPr>
          <a:xfrm>
            <a:off x="7217187" y="1998132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a.b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822B61-9765-445A-89EF-83655BEBCF31}"/>
              </a:ext>
            </a:extLst>
          </p:cNvPr>
          <p:cNvSpPr/>
          <p:nvPr/>
        </p:nvSpPr>
        <p:spPr>
          <a:xfrm>
            <a:off x="7164288" y="2326330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a.c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3193E4-A96C-4329-85D6-32F961F2CDC6}"/>
              </a:ext>
            </a:extLst>
          </p:cNvPr>
          <p:cNvSpPr/>
          <p:nvPr/>
        </p:nvSpPr>
        <p:spPr>
          <a:xfrm>
            <a:off x="7159880" y="2645358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b.d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8D6C121-EDF0-454F-A20D-E72CCFE9FE54}"/>
              </a:ext>
            </a:extLst>
          </p:cNvPr>
          <p:cNvSpPr/>
          <p:nvPr/>
        </p:nvSpPr>
        <p:spPr>
          <a:xfrm>
            <a:off x="6982346" y="2973556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b.b</a:t>
            </a:r>
            <a:r>
              <a:rPr lang="en-US" altLang="zh-CN" dirty="0"/>
              <a:t>, </a:t>
            </a:r>
            <a:r>
              <a:rPr lang="en-US" altLang="zh-CN" dirty="0" err="1"/>
              <a:t>b.e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02EEA3-FC30-418C-A2CA-1747AECB3999}"/>
              </a:ext>
            </a:extLst>
          </p:cNvPr>
          <p:cNvSpPr/>
          <p:nvPr/>
        </p:nvSpPr>
        <p:spPr>
          <a:xfrm>
            <a:off x="7199126" y="3273988"/>
            <a:ext cx="56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c.h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E389390-EC95-40F9-B2AD-482187D898A3}"/>
              </a:ext>
            </a:extLst>
          </p:cNvPr>
          <p:cNvSpPr/>
          <p:nvPr/>
        </p:nvSpPr>
        <p:spPr>
          <a:xfrm>
            <a:off x="7223171" y="3602670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c.c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D7BEC28-1FA0-451A-8964-A4EC56EA51AB}"/>
              </a:ext>
            </a:extLst>
          </p:cNvPr>
          <p:cNvSpPr/>
          <p:nvPr/>
        </p:nvSpPr>
        <p:spPr>
          <a:xfrm>
            <a:off x="6879924" y="3943752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d.b</a:t>
            </a:r>
            <a:r>
              <a:rPr lang="en-US" altLang="zh-CN" dirty="0"/>
              <a:t>, </a:t>
            </a:r>
            <a:r>
              <a:rPr lang="en-US" altLang="zh-CN" dirty="0" err="1"/>
              <a:t>d.e</a:t>
            </a:r>
            <a:r>
              <a:rPr lang="en-US" altLang="zh-CN" dirty="0"/>
              <a:t>, </a:t>
            </a:r>
            <a:r>
              <a:rPr lang="en-US" altLang="zh-CN" dirty="0" err="1"/>
              <a:t>d.h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B14FA7D-748A-4F6A-883D-FDFED9E88D45}"/>
              </a:ext>
            </a:extLst>
          </p:cNvPr>
          <p:cNvSpPr/>
          <p:nvPr/>
        </p:nvSpPr>
        <p:spPr>
          <a:xfrm>
            <a:off x="6736303" y="4264293"/>
            <a:ext cx="2030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d.</a:t>
            </a:r>
            <a:r>
              <a:rPr lang="en-US" altLang="zh-CN" dirty="0" err="1">
                <a:solidFill>
                  <a:srgbClr val="FF0000"/>
                </a:solidFill>
              </a:rPr>
              <a:t>B</a:t>
            </a:r>
            <a:r>
              <a:rPr lang="en-US" altLang="zh-CN" dirty="0">
                <a:solidFill>
                  <a:srgbClr val="FF0000"/>
                </a:solidFill>
              </a:rPr>
              <a:t>::</a:t>
            </a:r>
            <a:r>
              <a:rPr lang="en-US" altLang="zh-CN" dirty="0"/>
              <a:t>c, </a:t>
            </a:r>
            <a:r>
              <a:rPr lang="en-US" altLang="zh-CN" dirty="0" err="1"/>
              <a:t>d.f</a:t>
            </a:r>
            <a:r>
              <a:rPr lang="en-US" altLang="zh-CN" dirty="0"/>
              <a:t>, </a:t>
            </a:r>
            <a:r>
              <a:rPr lang="en-US" altLang="zh-CN" dirty="0" err="1"/>
              <a:t>d.</a:t>
            </a:r>
            <a:r>
              <a:rPr lang="en-US" altLang="zh-CN" dirty="0" err="1">
                <a:solidFill>
                  <a:srgbClr val="FF0000"/>
                </a:solidFill>
              </a:rPr>
              <a:t>C</a:t>
            </a:r>
            <a:r>
              <a:rPr lang="en-US" altLang="zh-CN" dirty="0">
                <a:solidFill>
                  <a:srgbClr val="FF0000"/>
                </a:solidFill>
              </a:rPr>
              <a:t>::</a:t>
            </a:r>
            <a:r>
              <a:rPr lang="en-US" altLang="zh-CN" dirty="0"/>
              <a:t>c, </a:t>
            </a:r>
            <a:r>
              <a:rPr lang="en-US" altLang="zh-CN" dirty="0" err="1"/>
              <a:t>d.j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A74A2DB-5461-4835-9E26-5712162B8951}"/>
              </a:ext>
            </a:extLst>
          </p:cNvPr>
          <p:cNvSpPr/>
          <p:nvPr/>
        </p:nvSpPr>
        <p:spPr>
          <a:xfrm>
            <a:off x="5813040" y="4584834"/>
            <a:ext cx="759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d.C</a:t>
            </a:r>
            <a:r>
              <a:rPr lang="en-US" altLang="zh-CN" dirty="0"/>
              <a:t>::c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618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25B7D-76E0-4F6D-BBAF-6736F826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zh-CN" altLang="en-US" dirty="0"/>
              <a:t>模拟试卷二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DD548-6EF7-4B17-9519-EACFCB4E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40" y="980728"/>
            <a:ext cx="8229600" cy="6480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四、判断改错</a:t>
            </a:r>
            <a:endParaRPr lang="en-US" altLang="zh-CN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ED1C154-2233-4B2C-87E8-F98E9673A134}"/>
              </a:ext>
            </a:extLst>
          </p:cNvPr>
          <p:cNvSpPr/>
          <p:nvPr/>
        </p:nvSpPr>
        <p:spPr>
          <a:xfrm>
            <a:off x="24721" y="1646645"/>
            <a:ext cx="4536504" cy="3782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0380" indent="-23368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#include &lt;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iostream.h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&gt;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struct A{A( ){ 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cout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&lt;&lt;'A';}};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struct B{B( ){ 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cout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&lt;&lt;'B';}};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struct C: A{C( ){ 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cout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&lt;&lt;'C';}};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struct D: virtual B, C{D( ){ 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cout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&lt;&lt;'D';}};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struct E: A{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C  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c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E( ): c( ){ 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cout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&lt;&lt;'E';}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};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E86229-E699-4734-8272-0C776F1C8208}"/>
              </a:ext>
            </a:extLst>
          </p:cNvPr>
          <p:cNvSpPr/>
          <p:nvPr/>
        </p:nvSpPr>
        <p:spPr>
          <a:xfrm>
            <a:off x="4355976" y="170933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void main( ){ /*……*/ }  ( ) </a:t>
            </a:r>
          </a:p>
          <a:p>
            <a:r>
              <a:rPr lang="en-US" altLang="zh-CN" kern="100" dirty="0">
                <a:latin typeface="Times New Roman" panose="02020603050405020304" pitchFamily="18" charset="0"/>
              </a:rPr>
              <a:t>31</a:t>
            </a:r>
            <a:r>
              <a:rPr lang="zh-CN" altLang="en-US" kern="100" dirty="0">
                <a:latin typeface="Times New Roman" panose="02020603050405020304" pitchFamily="18" charset="0"/>
              </a:rPr>
              <a:t>．如 </a:t>
            </a:r>
            <a:r>
              <a:rPr lang="en-US" altLang="zh-CN" kern="100" dirty="0">
                <a:latin typeface="Times New Roman" panose="02020603050405020304" pitchFamily="18" charset="0"/>
              </a:rPr>
              <a:t>main </a:t>
            </a:r>
            <a:r>
              <a:rPr lang="zh-CN" altLang="en-US" kern="100" dirty="0">
                <a:latin typeface="Times New Roman" panose="02020603050405020304" pitchFamily="18" charset="0"/>
              </a:rPr>
              <a:t>定义 </a:t>
            </a:r>
            <a:r>
              <a:rPr lang="en-US" altLang="zh-CN" kern="100" dirty="0">
                <a:latin typeface="Times New Roman" panose="02020603050405020304" pitchFamily="18" charset="0"/>
              </a:rPr>
              <a:t>A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a</a:t>
            </a:r>
            <a:r>
              <a:rPr lang="zh-CN" altLang="en-US" kern="100" dirty="0">
                <a:latin typeface="Times New Roman" panose="02020603050405020304" pitchFamily="18" charset="0"/>
              </a:rPr>
              <a:t>，则输出为 </a:t>
            </a:r>
            <a:r>
              <a:rPr lang="en-US" altLang="zh-CN" kern="100" dirty="0">
                <a:latin typeface="Times New Roman" panose="02020603050405020304" pitchFamily="18" charset="0"/>
              </a:rPr>
              <a:t>A</a:t>
            </a:r>
            <a:r>
              <a:rPr lang="zh-CN" altLang="en-US" kern="100" dirty="0">
                <a:latin typeface="Times New Roman" panose="02020603050405020304" pitchFamily="18" charset="0"/>
              </a:rPr>
              <a:t>。          </a:t>
            </a:r>
            <a:r>
              <a:rPr lang="en-US" altLang="zh-CN" kern="100" dirty="0">
                <a:latin typeface="Times New Roman" panose="02020603050405020304" pitchFamily="18" charset="0"/>
              </a:rPr>
              <a:t>( ) 32</a:t>
            </a:r>
            <a:r>
              <a:rPr lang="zh-CN" altLang="en-US" kern="100" dirty="0">
                <a:latin typeface="Times New Roman" panose="02020603050405020304" pitchFamily="18" charset="0"/>
              </a:rPr>
              <a:t>．如 </a:t>
            </a:r>
            <a:r>
              <a:rPr lang="en-US" altLang="zh-CN" kern="100" dirty="0">
                <a:latin typeface="Times New Roman" panose="02020603050405020304" pitchFamily="18" charset="0"/>
              </a:rPr>
              <a:t>main </a:t>
            </a:r>
            <a:r>
              <a:rPr lang="zh-CN" altLang="en-US" kern="100" dirty="0">
                <a:latin typeface="Times New Roman" panose="02020603050405020304" pitchFamily="18" charset="0"/>
              </a:rPr>
              <a:t>定义 </a:t>
            </a:r>
            <a:r>
              <a:rPr lang="en-US" altLang="zh-CN" kern="100" dirty="0">
                <a:latin typeface="Times New Roman" panose="02020603050405020304" pitchFamily="18" charset="0"/>
              </a:rPr>
              <a:t>C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c</a:t>
            </a:r>
            <a:r>
              <a:rPr lang="zh-CN" altLang="en-US" kern="100" dirty="0">
                <a:latin typeface="Times New Roman" panose="02020603050405020304" pitchFamily="18" charset="0"/>
              </a:rPr>
              <a:t>，则输出为 </a:t>
            </a:r>
            <a:r>
              <a:rPr lang="en-US" altLang="zh-CN" kern="100" dirty="0">
                <a:latin typeface="Times New Roman" panose="02020603050405020304" pitchFamily="18" charset="0"/>
              </a:rPr>
              <a:t>BAC</a:t>
            </a:r>
            <a:r>
              <a:rPr lang="zh-CN" altLang="en-US" kern="100" dirty="0">
                <a:latin typeface="Times New Roman" panose="02020603050405020304" pitchFamily="18" charset="0"/>
              </a:rPr>
              <a:t>。    </a:t>
            </a:r>
            <a:r>
              <a:rPr lang="en-US" altLang="zh-CN" kern="100" dirty="0">
                <a:latin typeface="Times New Roman" panose="02020603050405020304" pitchFamily="18" charset="0"/>
              </a:rPr>
              <a:t>( ) 33</a:t>
            </a:r>
            <a:r>
              <a:rPr lang="zh-CN" altLang="en-US" kern="100" dirty="0">
                <a:latin typeface="Times New Roman" panose="02020603050405020304" pitchFamily="18" charset="0"/>
              </a:rPr>
              <a:t>．如 </a:t>
            </a:r>
            <a:r>
              <a:rPr lang="en-US" altLang="zh-CN" kern="100" dirty="0">
                <a:latin typeface="Times New Roman" panose="02020603050405020304" pitchFamily="18" charset="0"/>
              </a:rPr>
              <a:t>main </a:t>
            </a:r>
            <a:r>
              <a:rPr lang="zh-CN" altLang="en-US" kern="100" dirty="0">
                <a:latin typeface="Times New Roman" panose="02020603050405020304" pitchFamily="18" charset="0"/>
              </a:rPr>
              <a:t>定义 </a:t>
            </a:r>
            <a:r>
              <a:rPr lang="en-US" altLang="zh-CN" kern="100" dirty="0">
                <a:latin typeface="Times New Roman" panose="02020603050405020304" pitchFamily="18" charset="0"/>
              </a:rPr>
              <a:t>D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d</a:t>
            </a:r>
            <a:r>
              <a:rPr lang="zh-CN" altLang="en-US" kern="100" dirty="0">
                <a:latin typeface="Times New Roman" panose="02020603050405020304" pitchFamily="18" charset="0"/>
              </a:rPr>
              <a:t>，则输出为 </a:t>
            </a:r>
            <a:r>
              <a:rPr lang="en-US" altLang="zh-CN" kern="100" dirty="0">
                <a:latin typeface="Times New Roman" panose="02020603050405020304" pitchFamily="18" charset="0"/>
              </a:rPr>
              <a:t>BACD</a:t>
            </a:r>
            <a:r>
              <a:rPr lang="zh-CN" altLang="en-US" kern="100" dirty="0">
                <a:latin typeface="Times New Roman" panose="02020603050405020304" pitchFamily="18" charset="0"/>
              </a:rPr>
              <a:t>。 </a:t>
            </a:r>
            <a:r>
              <a:rPr lang="en-US" altLang="zh-CN" kern="100" dirty="0">
                <a:latin typeface="Times New Roman" panose="02020603050405020304" pitchFamily="18" charset="0"/>
              </a:rPr>
              <a:t>( ) 34</a:t>
            </a:r>
            <a:r>
              <a:rPr lang="zh-CN" altLang="en-US" kern="100" dirty="0">
                <a:latin typeface="Times New Roman" panose="02020603050405020304" pitchFamily="18" charset="0"/>
              </a:rPr>
              <a:t>．如 </a:t>
            </a:r>
            <a:r>
              <a:rPr lang="en-US" altLang="zh-CN" kern="100" dirty="0">
                <a:latin typeface="Times New Roman" panose="02020603050405020304" pitchFamily="18" charset="0"/>
              </a:rPr>
              <a:t>main </a:t>
            </a:r>
            <a:r>
              <a:rPr lang="zh-CN" altLang="en-US" kern="100" dirty="0">
                <a:latin typeface="Times New Roman" panose="02020603050405020304" pitchFamily="18" charset="0"/>
              </a:rPr>
              <a:t>定义 </a:t>
            </a:r>
            <a:r>
              <a:rPr lang="en-US" altLang="zh-CN" kern="100" dirty="0">
                <a:latin typeface="Times New Roman" panose="02020603050405020304" pitchFamily="18" charset="0"/>
              </a:rPr>
              <a:t>E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e</a:t>
            </a:r>
            <a:r>
              <a:rPr lang="zh-CN" altLang="en-US" kern="100" dirty="0">
                <a:latin typeface="Times New Roman" panose="02020603050405020304" pitchFamily="18" charset="0"/>
              </a:rPr>
              <a:t>，则输出为 </a:t>
            </a:r>
            <a:r>
              <a:rPr lang="en-US" altLang="zh-CN" kern="100" dirty="0">
                <a:latin typeface="Times New Roman" panose="02020603050405020304" pitchFamily="18" charset="0"/>
              </a:rPr>
              <a:t>AACE</a:t>
            </a:r>
            <a:r>
              <a:rPr lang="zh-CN" altLang="en-US" kern="100" dirty="0">
                <a:latin typeface="Times New Roman" panose="02020603050405020304" pitchFamily="18" charset="0"/>
              </a:rPr>
              <a:t>。  </a:t>
            </a:r>
            <a:r>
              <a:rPr lang="en-US" altLang="zh-CN" kern="100" dirty="0">
                <a:latin typeface="Times New Roman" panose="02020603050405020304" pitchFamily="18" charset="0"/>
              </a:rPr>
              <a:t>( ) 35</a:t>
            </a:r>
            <a:r>
              <a:rPr lang="zh-CN" altLang="en-US" kern="100" dirty="0">
                <a:latin typeface="Times New Roman" panose="02020603050405020304" pitchFamily="18" charset="0"/>
              </a:rPr>
              <a:t>．如 </a:t>
            </a:r>
            <a:r>
              <a:rPr lang="en-US" altLang="zh-CN" kern="100" dirty="0">
                <a:latin typeface="Times New Roman" panose="02020603050405020304" pitchFamily="18" charset="0"/>
              </a:rPr>
              <a:t>main </a:t>
            </a:r>
            <a:r>
              <a:rPr lang="zh-CN" altLang="en-US" kern="100" dirty="0">
                <a:latin typeface="Times New Roman" panose="02020603050405020304" pitchFamily="18" charset="0"/>
              </a:rPr>
              <a:t>定义 </a:t>
            </a:r>
            <a:r>
              <a:rPr lang="en-US" altLang="zh-CN" kern="100" dirty="0">
                <a:latin typeface="Times New Roman" panose="02020603050405020304" pitchFamily="18" charset="0"/>
              </a:rPr>
              <a:t>F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f</a:t>
            </a:r>
            <a:r>
              <a:rPr lang="zh-CN" altLang="en-US" kern="100" dirty="0">
                <a:latin typeface="Times New Roman" panose="02020603050405020304" pitchFamily="18" charset="0"/>
              </a:rPr>
              <a:t>，则输出为 </a:t>
            </a:r>
            <a:r>
              <a:rPr lang="en-US" altLang="zh-CN" kern="100" dirty="0">
                <a:latin typeface="Times New Roman" panose="02020603050405020304" pitchFamily="18" charset="0"/>
              </a:rPr>
              <a:t>BCDEF</a:t>
            </a:r>
            <a:r>
              <a:rPr lang="zh-CN" altLang="en-US" kern="100" dirty="0">
                <a:latin typeface="Times New Roman" panose="02020603050405020304" pitchFamily="18" charset="0"/>
              </a:rPr>
              <a:t>。</a:t>
            </a:r>
            <a:r>
              <a:rPr lang="en-US" altLang="zh-CN" kern="100" dirty="0">
                <a:latin typeface="Times New Roman" panose="02020603050405020304" pitchFamily="18" charset="0"/>
              </a:rPr>
              <a:t> ( )</a:t>
            </a:r>
            <a:r>
              <a:rPr lang="zh-CN" altLang="en-US" kern="100" dirty="0">
                <a:latin typeface="Times New Roman" panose="02020603050405020304" pitchFamily="18" charset="0"/>
              </a:rPr>
              <a:t>  </a:t>
            </a:r>
          </a:p>
          <a:p>
            <a:r>
              <a:rPr lang="zh-CN" altLang="en-US" dirty="0"/>
              <a:t> 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1CD2581-6176-4FFA-AA17-C4F38C234CDD}"/>
              </a:ext>
            </a:extLst>
          </p:cNvPr>
          <p:cNvSpPr/>
          <p:nvPr/>
        </p:nvSpPr>
        <p:spPr>
          <a:xfrm>
            <a:off x="3635896" y="400506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五解：判断改错题答案  </a:t>
            </a:r>
            <a:endParaRPr lang="en-US" altLang="zh-CN" dirty="0"/>
          </a:p>
          <a:p>
            <a:r>
              <a:rPr lang="en-US" altLang="zh-CN" dirty="0"/>
              <a:t>31</a:t>
            </a:r>
            <a:r>
              <a:rPr lang="zh-CN" altLang="en-US" dirty="0"/>
              <a:t>．√  </a:t>
            </a:r>
            <a:endParaRPr lang="en-US" altLang="zh-CN" dirty="0"/>
          </a:p>
          <a:p>
            <a:r>
              <a:rPr lang="en-US" altLang="zh-CN" dirty="0"/>
              <a:t>32</a:t>
            </a:r>
            <a:r>
              <a:rPr lang="zh-CN" altLang="en-US" dirty="0"/>
              <a:t>．</a:t>
            </a:r>
            <a:r>
              <a:rPr lang="en-US" altLang="zh-CN" dirty="0"/>
              <a:t>X </a:t>
            </a:r>
            <a:r>
              <a:rPr lang="zh-CN" altLang="en-US" dirty="0"/>
              <a:t>改正：</a:t>
            </a:r>
            <a:r>
              <a:rPr lang="en-US" altLang="zh-CN" dirty="0"/>
              <a:t>AC </a:t>
            </a:r>
          </a:p>
          <a:p>
            <a:r>
              <a:rPr lang="en-US" altLang="zh-CN" dirty="0"/>
              <a:t>33. √  </a:t>
            </a:r>
          </a:p>
          <a:p>
            <a:r>
              <a:rPr lang="en-US" altLang="zh-CN" dirty="0"/>
              <a:t>34. √  </a:t>
            </a:r>
          </a:p>
          <a:p>
            <a:r>
              <a:rPr lang="en-US" altLang="zh-CN" dirty="0"/>
              <a:t>35. X </a:t>
            </a:r>
            <a:r>
              <a:rPr lang="zh-CN" altLang="en-US" dirty="0"/>
              <a:t>改正：</a:t>
            </a:r>
            <a:r>
              <a:rPr lang="en-US" altLang="zh-CN" dirty="0"/>
              <a:t>BACACDAACEF</a:t>
            </a:r>
          </a:p>
          <a:p>
            <a:endParaRPr lang="en-US" altLang="zh-CN" dirty="0"/>
          </a:p>
          <a:p>
            <a:r>
              <a:rPr lang="zh-CN" altLang="en-US" dirty="0"/>
              <a:t>这一题和模拟试卷一完全一样</a:t>
            </a:r>
          </a:p>
        </p:txBody>
      </p:sp>
    </p:spTree>
    <p:extLst>
      <p:ext uri="{BB962C8B-B14F-4D97-AF65-F5344CB8AC3E}">
        <p14:creationId xmlns:p14="http://schemas.microsoft.com/office/powerpoint/2010/main" val="1144983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25B7D-76E0-4F6D-BBAF-6736F826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zh-CN" altLang="en-US" dirty="0"/>
              <a:t>模拟试卷二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DD548-6EF7-4B17-9519-EACFCB4E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40" y="980728"/>
            <a:ext cx="8229600" cy="6480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六、计算题</a:t>
            </a:r>
            <a:endParaRPr lang="en-US" altLang="zh-CN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0BE6EB-BC0C-426C-A622-17D24991340A}"/>
              </a:ext>
            </a:extLst>
          </p:cNvPr>
          <p:cNvSpPr/>
          <p:nvPr/>
        </p:nvSpPr>
        <p:spPr>
          <a:xfrm>
            <a:off x="386790" y="1628800"/>
            <a:ext cx="548135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int   x=2,  y=x+30;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struct A{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static int  x;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int  y;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public: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operator int( ){ return </a:t>
            </a:r>
            <a:r>
              <a:rPr lang="en-US" altLang="zh-CN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</a:rPr>
              <a:t>x+y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; }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A operator ++(int){ return A(x++, y++); }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A(int x=::x+2, int y=::y+3){ A::x=x;  A::y=y; }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int &amp;h(int &amp;x);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};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int &amp;A::h(int &amp;x)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{    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111125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for(int y=1; y!=1|| x&lt;201; x+=11, y++)  </a:t>
            </a:r>
          </a:p>
          <a:p>
            <a:pPr marL="500380" indent="-111125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if(x&gt;200) { x-=21; y-=2;}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return x-=10;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}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int A::x=23;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25D59B0-6BEF-4FBC-A825-7B6FF9521A53}"/>
              </a:ext>
            </a:extLst>
          </p:cNvPr>
          <p:cNvSpPr/>
          <p:nvPr/>
        </p:nvSpPr>
        <p:spPr>
          <a:xfrm>
            <a:off x="5220072" y="1013784"/>
            <a:ext cx="36724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void main( ){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A  a(54, 3),  b(65),  c;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int  i,  &amp;z=i,  A::*p=&amp;A::y;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z=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b.x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;  	//4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i=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a.x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;	//4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i=c.*p;	//35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i=a++;	//7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i=::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x+c.y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;	//37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i=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a+b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;	//47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b.h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(i)=7;	//7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}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A26FFB7-6F74-42E3-B62C-E139284C33EB}"/>
              </a:ext>
            </a:extLst>
          </p:cNvPr>
          <p:cNvSpPr txBox="1"/>
          <p:nvPr/>
        </p:nvSpPr>
        <p:spPr>
          <a:xfrm>
            <a:off x="5220072" y="4581128"/>
            <a:ext cx="22685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三个对象初始化后</a:t>
            </a:r>
            <a:endParaRPr lang="en-US" altLang="zh-CN" dirty="0"/>
          </a:p>
          <a:p>
            <a:r>
              <a:rPr lang="en-US" altLang="zh-CN" dirty="0"/>
              <a:t>a(4,3),b(4,35),c(4,35)</a:t>
            </a:r>
          </a:p>
          <a:p>
            <a:r>
              <a:rPr lang="en-US" altLang="zh-CN" dirty="0"/>
              <a:t>a++</a:t>
            </a:r>
            <a:r>
              <a:rPr lang="zh-CN" altLang="en-US" dirty="0"/>
              <a:t>后返回</a:t>
            </a:r>
            <a:r>
              <a:rPr lang="en-US" altLang="zh-CN" dirty="0"/>
              <a:t>A(4,3)</a:t>
            </a:r>
          </a:p>
          <a:p>
            <a:r>
              <a:rPr lang="en-US" altLang="zh-CN" dirty="0"/>
              <a:t>a</a:t>
            </a:r>
            <a:r>
              <a:rPr lang="en-US" altLang="zh-CN"/>
              <a:t>(4,4), b(4,35), c(4,35)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30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25B7D-76E0-4F6D-BBAF-6736F826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模拟试卷一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DD548-6EF7-4B17-9519-EACFCB4E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单选题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3.</a:t>
            </a:r>
            <a:r>
              <a:rPr lang="zh-CN" altLang="zh-CN" sz="2800" dirty="0"/>
              <a:t>若派生类函数不是基类的友元，关于该函数访问基类成员</a:t>
            </a:r>
            <a:r>
              <a:rPr lang="en-US" altLang="zh-CN" sz="2800" dirty="0"/>
              <a:t>_____</a:t>
            </a:r>
            <a:r>
              <a:rPr lang="zh-CN" altLang="zh-CN" sz="2800" dirty="0"/>
              <a:t>正确</a:t>
            </a:r>
            <a:r>
              <a:rPr lang="en-US" altLang="zh-CN" sz="2800" dirty="0"/>
              <a:t>:</a:t>
            </a:r>
            <a:endParaRPr lang="zh-CN" altLang="zh-CN" sz="2800" dirty="0"/>
          </a:p>
          <a:p>
            <a:pPr marL="514350" indent="-514350">
              <a:buAutoNum type="alphaUcPeriod"/>
            </a:pPr>
            <a:r>
              <a:rPr lang="zh-CN" altLang="zh-CN" sz="2800" dirty="0"/>
              <a:t>公有的可被派生类函数访问</a:t>
            </a:r>
            <a:r>
              <a:rPr lang="en-US" altLang="zh-CN" sz="2800" dirty="0"/>
              <a:t>			</a:t>
            </a:r>
          </a:p>
          <a:p>
            <a:pPr marL="0" indent="0">
              <a:buNone/>
            </a:pPr>
            <a:r>
              <a:rPr lang="en-US" altLang="zh-CN" sz="2800" dirty="0"/>
              <a:t>B. </a:t>
            </a:r>
            <a:r>
              <a:rPr lang="zh-CN" altLang="zh-CN" sz="2800" dirty="0"/>
              <a:t>都可以被派生类函数访问</a:t>
            </a:r>
          </a:p>
          <a:p>
            <a:pPr marL="0" indent="0">
              <a:buNone/>
            </a:pPr>
            <a:r>
              <a:rPr lang="en-US" altLang="zh-CN" sz="2800" dirty="0"/>
              <a:t>C. </a:t>
            </a:r>
            <a:r>
              <a:rPr lang="zh-CN" altLang="zh-CN" sz="2800" dirty="0"/>
              <a:t>公有和保护的可被派生类函数访问</a:t>
            </a:r>
            <a:r>
              <a:rPr lang="en-US" altLang="zh-CN" sz="2800" dirty="0"/>
              <a:t>	</a:t>
            </a:r>
          </a:p>
          <a:p>
            <a:pPr marL="0" indent="0">
              <a:buNone/>
            </a:pPr>
            <a:r>
              <a:rPr lang="en-US" altLang="zh-CN" sz="2800" dirty="0"/>
              <a:t>D. </a:t>
            </a:r>
            <a:r>
              <a:rPr lang="zh-CN" altLang="zh-CN" sz="2800" dirty="0"/>
              <a:t>都不对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dirty="0"/>
              <a:t>答案：</a:t>
            </a:r>
            <a:r>
              <a:rPr lang="en-US" altLang="zh-CN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73039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25B7D-76E0-4F6D-BBAF-6736F826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模拟试卷一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DD548-6EF7-4B17-9519-EACFCB4E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单选题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zh-CN" dirty="0"/>
              <a:t>关于函数的所有缺省参数的叙述</a:t>
            </a:r>
            <a:r>
              <a:rPr lang="en-US" altLang="zh-CN" dirty="0"/>
              <a:t>_____</a:t>
            </a:r>
            <a:r>
              <a:rPr lang="zh-CN" altLang="zh-CN" dirty="0"/>
              <a:t>正确</a:t>
            </a:r>
            <a:r>
              <a:rPr lang="en-US" altLang="zh-CN" dirty="0"/>
              <a:t>:</a:t>
            </a:r>
            <a:endParaRPr lang="zh-CN" altLang="zh-CN" dirty="0"/>
          </a:p>
          <a:p>
            <a:pPr marL="514350" indent="-514350">
              <a:buAutoNum type="alphaUcPeriod"/>
            </a:pPr>
            <a:r>
              <a:rPr lang="zh-CN" altLang="zh-CN" dirty="0"/>
              <a:t>只能出现在参数表的最左边</a:t>
            </a:r>
            <a:r>
              <a:rPr lang="en-US" altLang="zh-CN" dirty="0"/>
              <a:t>			</a:t>
            </a:r>
          </a:p>
          <a:p>
            <a:pPr marL="0" indent="0">
              <a:buNone/>
            </a:pPr>
            <a:r>
              <a:rPr lang="en-US" altLang="zh-CN" dirty="0"/>
              <a:t>B. </a:t>
            </a:r>
            <a:r>
              <a:rPr lang="zh-CN" altLang="zh-CN" dirty="0"/>
              <a:t>只能出现在参数表的最右边</a:t>
            </a:r>
          </a:p>
          <a:p>
            <a:pPr marL="0" indent="0">
              <a:buNone/>
            </a:pPr>
            <a:r>
              <a:rPr lang="en-US" altLang="zh-CN" dirty="0"/>
              <a:t>C. </a:t>
            </a:r>
            <a:r>
              <a:rPr lang="zh-CN" altLang="zh-CN" dirty="0"/>
              <a:t>必须用非缺省的参数隔开</a:t>
            </a:r>
            <a:r>
              <a:rPr lang="en-US" altLang="zh-CN" dirty="0"/>
              <a:t>			</a:t>
            </a:r>
          </a:p>
          <a:p>
            <a:pPr marL="0" indent="0">
              <a:buNone/>
            </a:pPr>
            <a:r>
              <a:rPr lang="en-US" altLang="zh-CN" dirty="0"/>
              <a:t>D. </a:t>
            </a:r>
            <a:r>
              <a:rPr lang="zh-CN" altLang="zh-CN" dirty="0"/>
              <a:t>都不对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答案：</a:t>
            </a:r>
            <a:r>
              <a:rPr lang="en-US" altLang="zh-CN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6247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25B7D-76E0-4F6D-BBAF-6736F826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模拟试卷一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DD548-6EF7-4B17-9519-EACFCB4E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单选题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5.</a:t>
            </a:r>
            <a:r>
              <a:rPr lang="zh-CN" altLang="zh-CN" sz="2800" dirty="0"/>
              <a:t>使用</a:t>
            </a:r>
            <a:r>
              <a:rPr lang="en-US" altLang="zh-CN" sz="2800" dirty="0"/>
              <a:t>friend</a:t>
            </a:r>
            <a:r>
              <a:rPr lang="zh-CN" altLang="zh-CN" sz="2800" dirty="0"/>
              <a:t>、</a:t>
            </a:r>
            <a:r>
              <a:rPr lang="en-US" altLang="zh-CN" sz="2800" dirty="0"/>
              <a:t>virtual</a:t>
            </a:r>
            <a:r>
              <a:rPr lang="zh-CN" altLang="zh-CN" sz="2800" dirty="0"/>
              <a:t>、</a:t>
            </a:r>
            <a:r>
              <a:rPr lang="en-US" altLang="zh-CN" sz="2800" dirty="0"/>
              <a:t>static</a:t>
            </a:r>
            <a:r>
              <a:rPr lang="zh-CN" altLang="zh-CN" sz="2800" dirty="0"/>
              <a:t>说明函数的叙述</a:t>
            </a:r>
            <a:r>
              <a:rPr lang="en-US" altLang="zh-CN" sz="2800" dirty="0"/>
              <a:t>_____</a:t>
            </a:r>
            <a:r>
              <a:rPr lang="zh-CN" altLang="zh-CN" sz="2800" dirty="0"/>
              <a:t>正确</a:t>
            </a:r>
            <a:r>
              <a:rPr lang="en-US" altLang="zh-CN" sz="2800" dirty="0"/>
              <a:t>:</a:t>
            </a:r>
            <a:endParaRPr lang="zh-CN" altLang="zh-CN" sz="2800" dirty="0"/>
          </a:p>
          <a:p>
            <a:pPr marL="514350" indent="-514350">
              <a:buAutoNum type="alphaUcPeriod"/>
            </a:pPr>
            <a:r>
              <a:rPr lang="zh-CN" altLang="zh-CN" sz="2800" dirty="0"/>
              <a:t>必须同时使用三个</a:t>
            </a:r>
            <a:r>
              <a:rPr lang="en-US" altLang="zh-CN" sz="2800" dirty="0"/>
              <a:t>			</a:t>
            </a:r>
          </a:p>
          <a:p>
            <a:pPr marL="0" indent="0">
              <a:buNone/>
            </a:pPr>
            <a:r>
              <a:rPr lang="en-US" altLang="zh-CN" sz="2800" dirty="0"/>
              <a:t>B. </a:t>
            </a:r>
            <a:r>
              <a:rPr lang="zh-CN" altLang="zh-CN" sz="2800" dirty="0"/>
              <a:t>只能同时用其中两个</a:t>
            </a:r>
          </a:p>
          <a:p>
            <a:pPr marL="0" indent="0">
              <a:buNone/>
            </a:pPr>
            <a:r>
              <a:rPr lang="en-US" altLang="zh-CN" sz="2800" dirty="0"/>
              <a:t>C</a:t>
            </a:r>
            <a:r>
              <a:rPr lang="zh-CN" altLang="zh-CN" sz="2800" dirty="0"/>
              <a:t>．只能独立单个地使用</a:t>
            </a:r>
            <a:r>
              <a:rPr lang="en-US" altLang="zh-CN" sz="2800" dirty="0"/>
              <a:t>			</a:t>
            </a:r>
          </a:p>
          <a:p>
            <a:pPr marL="0" indent="0">
              <a:buNone/>
            </a:pPr>
            <a:r>
              <a:rPr lang="en-US" altLang="zh-CN" sz="2800" dirty="0"/>
              <a:t>D. </a:t>
            </a:r>
            <a:r>
              <a:rPr lang="zh-CN" altLang="zh-CN" sz="2800" dirty="0"/>
              <a:t>都不对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dirty="0"/>
              <a:t>答案：</a:t>
            </a:r>
            <a:r>
              <a:rPr lang="en-US" altLang="zh-CN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6328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25B7D-76E0-4F6D-BBAF-6736F826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模拟试卷一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DD548-6EF7-4B17-9519-EACFCB4E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二、</a:t>
            </a:r>
            <a:r>
              <a:rPr lang="zh-CN" altLang="zh-CN" dirty="0"/>
              <a:t>指出各类的成员及其存取属性</a:t>
            </a:r>
            <a:endParaRPr lang="en-US" altLang="zh-C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05927CC-D3C2-41BE-9E80-674EDFA3C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120" y="2492896"/>
            <a:ext cx="331236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注意问题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：定义类的关键字是</a:t>
            </a:r>
            <a:r>
              <a:rPr lang="en-US" altLang="zh-CN" dirty="0"/>
              <a:t>struct</a:t>
            </a:r>
            <a:r>
              <a:rPr lang="zh-CN" altLang="en-US" dirty="0"/>
              <a:t>还是</a:t>
            </a:r>
            <a:r>
              <a:rPr lang="en-US" altLang="zh-CN" dirty="0"/>
              <a:t>class</a:t>
            </a:r>
            <a:r>
              <a:rPr lang="zh-CN" altLang="en-US" dirty="0"/>
              <a:t>，这决定了默认派生方式和默认成员访问权限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：注意是否有重名的成员，当基类和派生类重名，要用作用域限定符限定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：注意基类成员到了派生类的权限变化和权限改变（如权限提升或降低）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FC84E1A-0083-44FF-A910-736E67067D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15697"/>
              </p:ext>
            </p:extLst>
          </p:nvPr>
        </p:nvGraphicFramePr>
        <p:xfrm>
          <a:off x="539552" y="2271927"/>
          <a:ext cx="2736304" cy="4311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Picture" r:id="rId3" imgW="1440180" imgH="2630424" progId="Word.Picture.8">
                  <p:embed/>
                </p:oleObj>
              </mc:Choice>
              <mc:Fallback>
                <p:oleObj name="Picture" r:id="rId3" imgW="1440180" imgH="2630424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271927"/>
                        <a:ext cx="2736304" cy="43114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B3F3705-C9B1-44E4-8AE5-6B2DFDF213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750710"/>
              </p:ext>
            </p:extLst>
          </p:nvPr>
        </p:nvGraphicFramePr>
        <p:xfrm>
          <a:off x="3275856" y="2306751"/>
          <a:ext cx="2232248" cy="427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Picture" r:id="rId5" imgW="1170432" imgH="2630424" progId="Word.Picture.8">
                  <p:embed/>
                </p:oleObj>
              </mc:Choice>
              <mc:Fallback>
                <p:oleObj name="Picture" r:id="rId5" imgW="1170432" imgH="2630424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306751"/>
                        <a:ext cx="2232248" cy="4278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03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25B7D-76E0-4F6D-BBAF-6736F826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模拟试卷一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DD548-6EF7-4B17-9519-EACFCB4E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二、</a:t>
            </a:r>
            <a:r>
              <a:rPr lang="zh-CN" altLang="zh-CN" dirty="0"/>
              <a:t>指出各类的成员及其存取属性</a:t>
            </a:r>
            <a:endParaRPr lang="en-US" altLang="zh-CN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A795D59-C3C5-449E-808C-17ECA86B72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95304"/>
              </p:ext>
            </p:extLst>
          </p:nvPr>
        </p:nvGraphicFramePr>
        <p:xfrm>
          <a:off x="611560" y="2258009"/>
          <a:ext cx="1800200" cy="2001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Picture" r:id="rId3" imgW="1016000" imgH="1132840" progId="Word.Picture.8">
                  <p:embed/>
                </p:oleObj>
              </mc:Choice>
              <mc:Fallback>
                <p:oleObj name="Picture" r:id="rId3" imgW="1016000" imgH="113284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258009"/>
                        <a:ext cx="1800200" cy="20017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2AFAF88C-1A2D-4F23-8DD0-AFA4595180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724808"/>
              </p:ext>
            </p:extLst>
          </p:nvPr>
        </p:nvGraphicFramePr>
        <p:xfrm>
          <a:off x="3618252" y="2258163"/>
          <a:ext cx="1544139" cy="2259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Picture" r:id="rId5" imgW="1016000" imgH="1493520" progId="Word.Picture.8">
                  <p:embed/>
                </p:oleObj>
              </mc:Choice>
              <mc:Fallback>
                <p:oleObj name="Picture" r:id="rId5" imgW="1016000" imgH="149352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8252" y="2258163"/>
                        <a:ext cx="1544139" cy="22597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981CBAD-CA48-4AA6-A5C2-797C968FF4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370772"/>
              </p:ext>
            </p:extLst>
          </p:nvPr>
        </p:nvGraphicFramePr>
        <p:xfrm>
          <a:off x="6175998" y="2306751"/>
          <a:ext cx="1281822" cy="2058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Picture" r:id="rId7" imgW="929640" imgH="1493520" progId="Word.Picture.8">
                  <p:embed/>
                </p:oleObj>
              </mc:Choice>
              <mc:Fallback>
                <p:oleObj name="Picture" r:id="rId7" imgW="929640" imgH="149352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998" y="2306751"/>
                        <a:ext cx="1281822" cy="20583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95FE847-A9D2-4C30-99AE-9BA4AFC8D2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323765"/>
              </p:ext>
            </p:extLst>
          </p:nvPr>
        </p:nvGraphicFramePr>
        <p:xfrm>
          <a:off x="539552" y="4308467"/>
          <a:ext cx="2065093" cy="248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Picture" r:id="rId9" imgW="1173480" imgH="1412240" progId="Word.Picture.8">
                  <p:embed/>
                </p:oleObj>
              </mc:Choice>
              <mc:Fallback>
                <p:oleObj name="Picture" r:id="rId9" imgW="1173480" imgH="1412240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308467"/>
                        <a:ext cx="2065093" cy="2481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8164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25B7D-76E0-4F6D-BBAF-6736F826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模拟试卷一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DD548-6EF7-4B17-9519-EACFCB4E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三、写出输出结果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BA1596-1D2A-4A60-8A8E-E5F0C0AB9946}"/>
              </a:ext>
            </a:extLst>
          </p:cNvPr>
          <p:cNvSpPr/>
          <p:nvPr/>
        </p:nvSpPr>
        <p:spPr>
          <a:xfrm>
            <a:off x="395536" y="2228686"/>
            <a:ext cx="4536504" cy="3782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0380" indent="-23368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#include &lt;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iostream.h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&gt;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struct A{A( ){ 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cout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&lt;&lt;'A';}};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struct B{B( ){ 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cout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&lt;&lt;'B';}};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struct C: A{C( ){ 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cout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&lt;&lt;'C';}};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struct D: virtual B, C{D( ){ 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cout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&lt;&lt;'D';}};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struct E: A{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C  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c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E( ): c( ){ 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cout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&lt;&lt;'E';}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};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AE2F28-FD64-4376-A3DF-62063BD1B9CB}"/>
              </a:ext>
            </a:extLst>
          </p:cNvPr>
          <p:cNvSpPr/>
          <p:nvPr/>
        </p:nvSpPr>
        <p:spPr>
          <a:xfrm>
            <a:off x="4355976" y="2228686"/>
            <a:ext cx="4572000" cy="46130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500380" indent="-23368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struct F: virtual B, C, D, E{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	F( ){ 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cout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&lt;&lt;'F';}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};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void main( ){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A  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a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;  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cout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&lt;&lt;'\n';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B  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b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;  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cout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&lt;&lt;'\n';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C  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c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;  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cout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&lt;&lt;'\n';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D  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d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;  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cout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&lt;&lt;'\n';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E  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e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;  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cout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&lt;&lt;'\n';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    F  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f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;  </a:t>
            </a:r>
            <a:r>
              <a:rPr lang="en-US" altLang="zh-CN" kern="100" dirty="0" err="1">
                <a:latin typeface="Times New Roman" panose="02020603050405020304" pitchFamily="18" charset="0"/>
                <a:ea typeface="华康简宋"/>
              </a:rPr>
              <a:t>cout</a:t>
            </a: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&lt;&lt;'\n';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500380" indent="-23368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华康简宋"/>
              </a:rPr>
              <a:t>}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564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3288</Words>
  <Application>Microsoft Office PowerPoint</Application>
  <PresentationFormat>全屏显示(4:3)</PresentationFormat>
  <Paragraphs>471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华文新魏</vt:lpstr>
      <vt:lpstr>Arial</vt:lpstr>
      <vt:lpstr>Calibri</vt:lpstr>
      <vt:lpstr>Times New Roman</vt:lpstr>
      <vt:lpstr>Office 主题</vt:lpstr>
      <vt:lpstr>Microsoft Word Picture</vt:lpstr>
      <vt:lpstr>模拟题答案</vt:lpstr>
      <vt:lpstr>模拟试卷一</vt:lpstr>
      <vt:lpstr>模拟试卷一</vt:lpstr>
      <vt:lpstr>模拟试卷一</vt:lpstr>
      <vt:lpstr>模拟试卷一</vt:lpstr>
      <vt:lpstr>模拟试卷一</vt:lpstr>
      <vt:lpstr>模拟试卷一</vt:lpstr>
      <vt:lpstr>模拟试卷一</vt:lpstr>
      <vt:lpstr>模拟试卷一</vt:lpstr>
      <vt:lpstr>模拟试卷一</vt:lpstr>
      <vt:lpstr>模拟试卷一</vt:lpstr>
      <vt:lpstr>模拟试卷一</vt:lpstr>
      <vt:lpstr>模拟试卷一</vt:lpstr>
      <vt:lpstr>模拟试卷一</vt:lpstr>
      <vt:lpstr>模拟试卷一</vt:lpstr>
      <vt:lpstr>模拟试卷一</vt:lpstr>
      <vt:lpstr>模拟试卷二</vt:lpstr>
      <vt:lpstr>模拟试卷二</vt:lpstr>
      <vt:lpstr>模拟试卷二</vt:lpstr>
      <vt:lpstr>模拟试卷二</vt:lpstr>
      <vt:lpstr>模拟试卷二</vt:lpstr>
      <vt:lpstr>模拟试卷二</vt:lpstr>
      <vt:lpstr>模拟试卷二</vt:lpstr>
      <vt:lpstr>模拟试卷二</vt:lpstr>
      <vt:lpstr>模拟试卷二</vt:lpstr>
      <vt:lpstr>模拟试卷二</vt:lpstr>
      <vt:lpstr>模拟试卷二</vt:lpstr>
      <vt:lpstr>模拟试卷二</vt:lpstr>
      <vt:lpstr>模拟试卷二</vt:lpstr>
      <vt:lpstr>模拟试卷二</vt:lpstr>
      <vt:lpstr>模拟试卷二</vt:lpstr>
      <vt:lpstr>模拟试卷二</vt:lpstr>
      <vt:lpstr>模拟试卷二</vt:lpstr>
      <vt:lpstr>模拟试卷二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模拟题答案</dc:title>
  <dc:creator>crackryan</dc:creator>
  <cp:lastModifiedBy>crackryan</cp:lastModifiedBy>
  <cp:revision>36</cp:revision>
  <dcterms:created xsi:type="dcterms:W3CDTF">2019-10-21T05:03:33Z</dcterms:created>
  <dcterms:modified xsi:type="dcterms:W3CDTF">2019-10-21T07:37:39Z</dcterms:modified>
</cp:coreProperties>
</file>