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291" r:id="rId2"/>
    <p:sldId id="292" r:id="rId3"/>
    <p:sldId id="318" r:id="rId4"/>
    <p:sldId id="259" r:id="rId5"/>
    <p:sldId id="319" r:id="rId6"/>
    <p:sldId id="321" r:id="rId7"/>
    <p:sldId id="322" r:id="rId8"/>
    <p:sldId id="323" r:id="rId9"/>
    <p:sldId id="324" r:id="rId10"/>
    <p:sldId id="325" r:id="rId11"/>
    <p:sldId id="326" r:id="rId12"/>
    <p:sldId id="327" r:id="rId13"/>
    <p:sldId id="328" r:id="rId14"/>
    <p:sldId id="317" r:id="rId15"/>
    <p:sldId id="329" r:id="rId16"/>
    <p:sldId id="330" r:id="rId17"/>
    <p:sldId id="331" r:id="rId18"/>
    <p:sldId id="332" r:id="rId19"/>
    <p:sldId id="334" r:id="rId20"/>
    <p:sldId id="335" r:id="rId21"/>
    <p:sldId id="336" r:id="rId22"/>
    <p:sldId id="338" r:id="rId23"/>
    <p:sldId id="337" r:id="rId24"/>
    <p:sldId id="339" r:id="rId25"/>
    <p:sldId id="340" r:id="rId26"/>
    <p:sldId id="341" r:id="rId27"/>
    <p:sldId id="342" r:id="rId28"/>
    <p:sldId id="343" r:id="rId29"/>
  </p:sldIdLst>
  <p:sldSz cx="9144000" cy="6858000" type="screen4x3"/>
  <p:notesSz cx="6858000" cy="9144000"/>
  <p:embeddedFontLst>
    <p:embeddedFont>
      <p:font typeface="Calibri" panose="020F0502020204030204" pitchFamily="34" charset="0"/>
      <p:regular r:id="rId31"/>
      <p:bold r:id="rId32"/>
      <p:italic r:id="rId33"/>
      <p:boldItalic r:id="rId34"/>
    </p:embeddedFont>
    <p:embeddedFont>
      <p:font typeface="华文新魏" panose="02010800040101010101" pitchFamily="2" charset="-122"/>
      <p:regular r:id="rId35"/>
    </p:embeddedFont>
    <p:embeddedFont>
      <p:font typeface="微软雅黑" panose="020B0503020204020204" pitchFamily="34" charset="-122"/>
      <p:regular r:id="rId36"/>
      <p:bold r:id="rId3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37" autoAdjust="0"/>
    <p:restoredTop sz="87625" autoAdjust="0"/>
  </p:normalViewPr>
  <p:slideViewPr>
    <p:cSldViewPr>
      <p:cViewPr varScale="1">
        <p:scale>
          <a:sx n="75" d="100"/>
          <a:sy n="75" d="100"/>
        </p:scale>
        <p:origin x="1435"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922CC2-03D1-41F4-A925-CE1BBD39136B}" type="datetimeFigureOut">
              <a:rPr lang="zh-CN" altLang="en-US" smtClean="0"/>
              <a:pPr/>
              <a:t>2019/10/18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ABF9C2-2F29-4D20-877D-FFCAB441E506}" type="slidenum">
              <a:rPr lang="zh-CN" altLang="en-US" smtClean="0"/>
              <a:pPr/>
              <a:t>‹#›</a:t>
            </a:fld>
            <a:endParaRPr lang="zh-CN" altLang="en-US"/>
          </a:p>
        </p:txBody>
      </p:sp>
    </p:spTree>
    <p:extLst>
      <p:ext uri="{BB962C8B-B14F-4D97-AF65-F5344CB8AC3E}">
        <p14:creationId xmlns:p14="http://schemas.microsoft.com/office/powerpoint/2010/main" val="22076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2019/10/18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2019/10/18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p>
            <a:fld id="{BAE22E67-AD6F-4AB2-B4F9-AAFC7AF74C7C}" type="slidenum">
              <a:rPr lang="en-US" altLang="zh-CN" smtClean="0"/>
              <a:pPr/>
              <a:t>1</a:t>
            </a:fld>
            <a:endParaRPr lang="en-US" altLang="zh-CN"/>
          </a:p>
        </p:txBody>
      </p:sp>
      <p:sp>
        <p:nvSpPr>
          <p:cNvPr id="7171" name="Rectangle 2"/>
          <p:cNvSpPr>
            <a:spLocks noGrp="1" noChangeArrowheads="1"/>
          </p:cNvSpPr>
          <p:nvPr>
            <p:ph type="title"/>
          </p:nvPr>
        </p:nvSpPr>
        <p:spPr>
          <a:xfrm>
            <a:off x="539552" y="2819400"/>
            <a:ext cx="8130480" cy="1143000"/>
          </a:xfrm>
        </p:spPr>
        <p:txBody>
          <a:bodyPr>
            <a:normAutofit/>
          </a:bodyPr>
          <a:lstStyle/>
          <a:p>
            <a:r>
              <a:rPr lang="zh-CN" altLang="en-US" sz="4000" b="1" dirty="0">
                <a:latin typeface="微软雅黑" pitchFamily="34" charset="-122"/>
                <a:ea typeface="微软雅黑" pitchFamily="34" charset="-122"/>
              </a:rPr>
              <a:t>第</a:t>
            </a:r>
            <a:r>
              <a:rPr lang="en-US" altLang="zh-CN" sz="4000" b="1" dirty="0">
                <a:latin typeface="微软雅黑" pitchFamily="34" charset="-122"/>
                <a:ea typeface="微软雅黑" pitchFamily="34" charset="-122"/>
              </a:rPr>
              <a:t>10</a:t>
            </a:r>
            <a:r>
              <a:rPr lang="zh-CN" altLang="en-US" sz="4000" b="1" dirty="0">
                <a:latin typeface="微软雅黑" pitchFamily="34" charset="-122"/>
                <a:ea typeface="微软雅黑" pitchFamily="34" charset="-122"/>
              </a:rPr>
              <a:t>章</a:t>
            </a:r>
            <a:r>
              <a:rPr lang="zh-CN" altLang="en-US" sz="4000" b="1">
                <a:latin typeface="微软雅黑" pitchFamily="34" charset="-122"/>
                <a:ea typeface="微软雅黑" pitchFamily="34" charset="-122"/>
              </a:rPr>
              <a:t>　异常处理</a:t>
            </a:r>
            <a:endParaRPr lang="zh-CN" altLang="en-US" sz="4000" b="1" dirty="0">
              <a:latin typeface="微软雅黑" pitchFamily="34" charset="-122"/>
              <a:ea typeface="微软雅黑" pitchFamily="34" charset="-122"/>
            </a:endParaRPr>
          </a:p>
        </p:txBody>
      </p:sp>
    </p:spTree>
    <p:extLst>
      <p:ext uri="{BB962C8B-B14F-4D97-AF65-F5344CB8AC3E}">
        <p14:creationId xmlns:p14="http://schemas.microsoft.com/office/powerpoint/2010/main" val="174410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10.1</a:t>
            </a:r>
            <a:r>
              <a:rPr lang="zh-CN" altLang="en-US" sz="3600" b="1" dirty="0">
                <a:solidFill>
                  <a:srgbClr val="FF0000"/>
                </a:solidFill>
                <a:latin typeface="微软雅黑" pitchFamily="34" charset="-122"/>
                <a:ea typeface="微软雅黑" pitchFamily="34" charset="-122"/>
              </a:rPr>
              <a:t>　异常处理的结构</a:t>
            </a:r>
          </a:p>
        </p:txBody>
      </p:sp>
      <p:sp>
        <p:nvSpPr>
          <p:cNvPr id="6" name="Text Box 5">
            <a:extLst>
              <a:ext uri="{FF2B5EF4-FFF2-40B4-BE49-F238E27FC236}">
                <a16:creationId xmlns:a16="http://schemas.microsoft.com/office/drawing/2014/main" id="{70329866-257E-4BCF-8650-554EB6A69BCB}"/>
              </a:ext>
            </a:extLst>
          </p:cNvPr>
          <p:cNvSpPr txBox="1">
            <a:spLocks noChangeArrowheads="1"/>
          </p:cNvSpPr>
          <p:nvPr/>
        </p:nvSpPr>
        <p:spPr bwMode="auto">
          <a:xfrm>
            <a:off x="827088" y="1159607"/>
            <a:ext cx="7067550" cy="481012"/>
          </a:xfrm>
          <a:prstGeom prst="rect">
            <a:avLst/>
          </a:prstGeom>
          <a:noFill/>
          <a:ln>
            <a:noFill/>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eaLnBrk="1" fontAlgn="auto" hangingPunct="1">
              <a:lnSpc>
                <a:spcPct val="105000"/>
              </a:lnSpc>
              <a:spcBef>
                <a:spcPct val="50000"/>
              </a:spcBef>
              <a:spcAft>
                <a:spcPts val="0"/>
              </a:spcAft>
              <a:buClr>
                <a:srgbClr val="3333CC"/>
              </a:buClr>
              <a:buSzPct val="60000"/>
              <a:buFont typeface="Wingdings" pitchFamily="2" charset="2"/>
              <a:buNone/>
              <a:defRPr/>
            </a:pPr>
            <a:r>
              <a:rPr lang="zh-CN" altLang="en-US" b="1" kern="0" dirty="0">
                <a:solidFill>
                  <a:srgbClr val="FF0000"/>
                </a:solidFill>
                <a:latin typeface="华文新魏" panose="02010800040101010101" pitchFamily="2" charset="-122"/>
                <a:ea typeface="华文新魏" panose="02010800040101010101" pitchFamily="2" charset="-122"/>
              </a:rPr>
              <a:t>重新抛出异常和捕获所有异常</a:t>
            </a:r>
            <a:endParaRPr lang="zh-CN" altLang="en-US" b="1" kern="0" dirty="0">
              <a:solidFill>
                <a:srgbClr val="000000"/>
              </a:solidFill>
              <a:latin typeface="华文新魏" panose="02010800040101010101" pitchFamily="2" charset="-122"/>
              <a:ea typeface="华文新魏" panose="02010800040101010101" pitchFamily="2" charset="-122"/>
            </a:endParaRP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533400" y="1700808"/>
            <a:ext cx="8143056" cy="4811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Clr>
                <a:srgbClr val="B2B2B2"/>
              </a:buClr>
              <a:buSzPct val="60000"/>
              <a:buFont typeface="Wingdings" panose="05000000000000000000" pitchFamily="2" charset="2"/>
              <a:buChar char="n"/>
            </a:pPr>
            <a:r>
              <a:rPr lang="en-US" altLang="zh-CN" sz="2000" b="1" dirty="0">
                <a:solidFill>
                  <a:srgbClr val="000000"/>
                </a:solidFill>
                <a:latin typeface="华文新魏" panose="02010800040101010101" pitchFamily="2" charset="-122"/>
                <a:ea typeface="华文新魏" panose="02010800040101010101" pitchFamily="2" charset="-122"/>
              </a:rPr>
              <a:t>throw</a:t>
            </a:r>
            <a:r>
              <a:rPr lang="zh-CN" altLang="en-US" sz="2000" b="1" dirty="0">
                <a:solidFill>
                  <a:srgbClr val="000000"/>
                </a:solidFill>
                <a:latin typeface="华文新魏" panose="02010800040101010101" pitchFamily="2" charset="-122"/>
                <a:ea typeface="华文新魏" panose="02010800040101010101" pitchFamily="2" charset="-122"/>
              </a:rPr>
              <a:t>语句通常后面跟一个表达式，表达式求值结果就是抛出的异常对象</a:t>
            </a:r>
            <a:endParaRPr lang="en-US" altLang="zh-CN" sz="2000" b="1" dirty="0">
              <a:solidFill>
                <a:srgbClr val="000000"/>
              </a:solidFill>
              <a:latin typeface="华文新魏" panose="02010800040101010101" pitchFamily="2" charset="-122"/>
              <a:ea typeface="华文新魏" panose="02010800040101010101" pitchFamily="2" charset="-122"/>
            </a:endParaRPr>
          </a:p>
          <a:p>
            <a:pPr>
              <a:lnSpc>
                <a:spcPct val="120000"/>
              </a:lnSpc>
              <a:spcBef>
                <a:spcPct val="50000"/>
              </a:spcBef>
              <a:buClr>
                <a:srgbClr val="B2B2B2"/>
              </a:buClr>
              <a:buSzPct val="60000"/>
              <a:buFont typeface="Wingdings" panose="05000000000000000000" pitchFamily="2" charset="2"/>
              <a:buChar char="n"/>
            </a:pPr>
            <a:r>
              <a:rPr lang="zh-CN" altLang="en-US" sz="2000" b="1" dirty="0">
                <a:solidFill>
                  <a:srgbClr val="000000"/>
                </a:solidFill>
                <a:latin typeface="华文新魏" panose="02010800040101010101" pitchFamily="2" charset="-122"/>
                <a:ea typeface="华文新魏" panose="02010800040101010101" pitchFamily="2" charset="-122"/>
              </a:rPr>
              <a:t>但有时</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子句在捕获异常并作了一些处理后，需要由嵌套的外层</a:t>
            </a:r>
            <a:r>
              <a:rPr lang="en-US" altLang="zh-CN" sz="2000" b="1" dirty="0">
                <a:solidFill>
                  <a:srgbClr val="000000"/>
                </a:solidFill>
                <a:latin typeface="华文新魏" panose="02010800040101010101" pitchFamily="2" charset="-122"/>
                <a:ea typeface="华文新魏" panose="02010800040101010101" pitchFamily="2" charset="-122"/>
              </a:rPr>
              <a:t>try/catch</a:t>
            </a:r>
            <a:r>
              <a:rPr lang="zh-CN" altLang="en-US" sz="2000" b="1" dirty="0">
                <a:solidFill>
                  <a:srgbClr val="000000"/>
                </a:solidFill>
                <a:latin typeface="华文新魏" panose="02010800040101010101" pitchFamily="2" charset="-122"/>
                <a:ea typeface="华文新魏" panose="02010800040101010101" pitchFamily="2" charset="-122"/>
              </a:rPr>
              <a:t>或调用链更上一层的函数继续处理异常，这时可以用不带表达式的</a:t>
            </a:r>
            <a:r>
              <a:rPr lang="en-US" altLang="zh-CN" sz="2000" b="1" dirty="0">
                <a:solidFill>
                  <a:srgbClr val="000000"/>
                </a:solidFill>
                <a:latin typeface="华文新魏" panose="02010800040101010101" pitchFamily="2" charset="-122"/>
                <a:ea typeface="华文新魏" panose="02010800040101010101" pitchFamily="2" charset="-122"/>
              </a:rPr>
              <a:t>throw</a:t>
            </a:r>
            <a:r>
              <a:rPr lang="zh-CN" altLang="en-US" sz="2000" b="1" dirty="0">
                <a:solidFill>
                  <a:srgbClr val="000000"/>
                </a:solidFill>
                <a:latin typeface="华文新魏" panose="02010800040101010101" pitchFamily="2" charset="-122"/>
                <a:ea typeface="华文新魏" panose="02010800040101010101" pitchFamily="2" charset="-122"/>
              </a:rPr>
              <a:t>语句重新抛出异常，如：</a:t>
            </a:r>
            <a:endParaRPr lang="en-US" altLang="zh-CN" sz="2000" b="1" dirty="0">
              <a:solidFill>
                <a:srgbClr val="000000"/>
              </a:solidFill>
              <a:latin typeface="华文新魏" panose="02010800040101010101" pitchFamily="2" charset="-122"/>
              <a:ea typeface="华文新魏" panose="02010800040101010101" pitchFamily="2" charset="-122"/>
            </a:endParaRPr>
          </a:p>
          <a:p>
            <a:pPr marL="0" indent="0">
              <a:lnSpc>
                <a:spcPct val="120000"/>
              </a:lnSpc>
              <a:spcBef>
                <a:spcPts val="0"/>
              </a:spcBef>
              <a:buClr>
                <a:srgbClr val="B2B2B2"/>
              </a:buClr>
              <a:buSzPct val="60000"/>
              <a:buNone/>
            </a:pPr>
            <a:r>
              <a:rPr lang="en-US" altLang="zh-CN" sz="2000" b="1" dirty="0">
                <a:solidFill>
                  <a:srgbClr val="000000"/>
                </a:solidFill>
                <a:latin typeface="华文新魏" panose="02010800040101010101" pitchFamily="2" charset="-122"/>
                <a:ea typeface="华文新魏" panose="02010800040101010101" pitchFamily="2" charset="-122"/>
              </a:rPr>
              <a:t>	catch(MyException &amp;ex){</a:t>
            </a:r>
          </a:p>
          <a:p>
            <a:pPr marL="0" indent="0">
              <a:lnSpc>
                <a:spcPct val="120000"/>
              </a:lnSpc>
              <a:spcBef>
                <a:spcPts val="0"/>
              </a:spcBef>
              <a:buClr>
                <a:srgbClr val="B2B2B2"/>
              </a:buClr>
              <a:buSzPct val="60000"/>
              <a:buNone/>
            </a:pPr>
            <a:r>
              <a:rPr lang="en-US" altLang="zh-CN" sz="2000" b="1" dirty="0">
                <a:solidFill>
                  <a:srgbClr val="000000"/>
                </a:solidFill>
                <a:latin typeface="华文新魏" panose="02010800040101010101" pitchFamily="2" charset="-122"/>
                <a:ea typeface="华文新魏" panose="02010800040101010101" pitchFamily="2" charset="-122"/>
              </a:rPr>
              <a:t>		//do something</a:t>
            </a:r>
          </a:p>
          <a:p>
            <a:pPr marL="0" indent="0">
              <a:lnSpc>
                <a:spcPct val="120000"/>
              </a:lnSpc>
              <a:spcBef>
                <a:spcPts val="0"/>
              </a:spcBef>
              <a:buClr>
                <a:srgbClr val="B2B2B2"/>
              </a:buClr>
              <a:buSzPct val="60000"/>
              <a:buNone/>
            </a:pPr>
            <a:r>
              <a:rPr lang="en-US" altLang="zh-CN" sz="2000" b="1" dirty="0">
                <a:solidFill>
                  <a:srgbClr val="000000"/>
                </a:solidFill>
                <a:latin typeface="华文新魏" panose="02010800040101010101" pitchFamily="2" charset="-122"/>
                <a:ea typeface="华文新魏" panose="02010800040101010101" pitchFamily="2" charset="-122"/>
              </a:rPr>
              <a:t>		throw; //</a:t>
            </a:r>
            <a:r>
              <a:rPr lang="zh-CN" altLang="en-US" sz="2000" b="1" dirty="0">
                <a:solidFill>
                  <a:srgbClr val="000000"/>
                </a:solidFill>
                <a:latin typeface="华文新魏" panose="02010800040101010101" pitchFamily="2" charset="-122"/>
                <a:ea typeface="华文新魏" panose="02010800040101010101" pitchFamily="2" charset="-122"/>
              </a:rPr>
              <a:t>重新抛出异常</a:t>
            </a:r>
            <a:endParaRPr lang="en-US" altLang="zh-CN" sz="2000" b="1" dirty="0">
              <a:solidFill>
                <a:srgbClr val="000000"/>
              </a:solidFill>
              <a:latin typeface="华文新魏" panose="02010800040101010101" pitchFamily="2" charset="-122"/>
              <a:ea typeface="华文新魏" panose="02010800040101010101" pitchFamily="2" charset="-122"/>
            </a:endParaRPr>
          </a:p>
          <a:p>
            <a:pPr marL="0" indent="0">
              <a:lnSpc>
                <a:spcPct val="120000"/>
              </a:lnSpc>
              <a:spcBef>
                <a:spcPts val="0"/>
              </a:spcBef>
              <a:buClr>
                <a:srgbClr val="B2B2B2"/>
              </a:buClr>
              <a:buSzPct val="60000"/>
              <a:buNone/>
            </a:pPr>
            <a:r>
              <a:rPr lang="en-US" altLang="zh-CN" sz="2000" b="1" dirty="0">
                <a:solidFill>
                  <a:srgbClr val="000000"/>
                </a:solidFill>
                <a:latin typeface="华文新魏" panose="02010800040101010101" pitchFamily="2" charset="-122"/>
                <a:ea typeface="华文新魏" panose="02010800040101010101" pitchFamily="2" charset="-122"/>
              </a:rPr>
              <a:t>	}</a:t>
            </a:r>
            <a:endParaRPr lang="en-US" altLang="zh-CN" sz="1600" b="1" dirty="0">
              <a:solidFill>
                <a:srgbClr val="000000"/>
              </a:solidFill>
              <a:latin typeface="华文新魏" panose="02010800040101010101" pitchFamily="2" charset="-122"/>
              <a:ea typeface="华文新魏" panose="02010800040101010101" pitchFamily="2" charset="-122"/>
            </a:endParaRPr>
          </a:p>
          <a:p>
            <a:pPr>
              <a:lnSpc>
                <a:spcPct val="120000"/>
              </a:lnSpc>
              <a:spcBef>
                <a:spcPct val="50000"/>
              </a:spcBef>
              <a:buClr>
                <a:srgbClr val="B2B2B2"/>
              </a:buClr>
              <a:buSzPct val="60000"/>
              <a:buFont typeface="Wingdings" panose="05000000000000000000" pitchFamily="2" charset="2"/>
              <a:buChar char="n"/>
            </a:pPr>
            <a:r>
              <a:rPr lang="zh-CN" altLang="en-US" sz="2000" b="1" dirty="0">
                <a:solidFill>
                  <a:srgbClr val="000000"/>
                </a:solidFill>
                <a:latin typeface="华文新魏" panose="02010800040101010101" pitchFamily="2" charset="-122"/>
                <a:ea typeface="华文新魏" panose="02010800040101010101" pitchFamily="2" charset="-122"/>
              </a:rPr>
              <a:t>有时希望能捕获所有异常，或者不知道可能抛出的异常对象类型，这时可以用</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来捕获所有异常。但要注意如果有其他</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子句，那么</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应该在最后位置。</a:t>
            </a:r>
          </a:p>
        </p:txBody>
      </p:sp>
    </p:spTree>
    <p:extLst>
      <p:ext uri="{BB962C8B-B14F-4D97-AF65-F5344CB8AC3E}">
        <p14:creationId xmlns:p14="http://schemas.microsoft.com/office/powerpoint/2010/main" val="364751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10.2</a:t>
            </a:r>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catch</a:t>
            </a:r>
            <a:r>
              <a:rPr lang="zh-CN" altLang="en-US" sz="3600" b="1" dirty="0">
                <a:solidFill>
                  <a:srgbClr val="FF0000"/>
                </a:solidFill>
                <a:latin typeface="微软雅黑" pitchFamily="34" charset="-122"/>
                <a:ea typeface="微软雅黑" pitchFamily="34" charset="-122"/>
              </a:rPr>
              <a:t>顺序</a:t>
            </a: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533400" y="1028066"/>
            <a:ext cx="8143056" cy="439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indent="0">
              <a:lnSpc>
                <a:spcPct val="120000"/>
              </a:lnSpc>
              <a:buClr>
                <a:srgbClr val="FF0000"/>
              </a:buClr>
              <a:buNone/>
              <a:defRPr/>
            </a:pPr>
            <a:r>
              <a:rPr lang="en-US" altLang="zh-CN" sz="2400" b="1" kern="0" dirty="0">
                <a:solidFill>
                  <a:srgbClr val="000000"/>
                </a:solidFill>
                <a:latin typeface="华文新魏" panose="02010800040101010101" pitchFamily="2" charset="-122"/>
                <a:ea typeface="华文新魏" panose="02010800040101010101" pitchFamily="2" charset="-122"/>
              </a:rPr>
              <a:t>	</a:t>
            </a:r>
            <a:r>
              <a:rPr lang="en-US" altLang="zh-CN" b="1" kern="0" dirty="0">
                <a:solidFill>
                  <a:srgbClr val="000000"/>
                </a:solidFill>
                <a:latin typeface="华文新魏" panose="02010800040101010101" pitchFamily="2" charset="-122"/>
                <a:ea typeface="华文新魏" panose="02010800040101010101" pitchFamily="2" charset="-122"/>
              </a:rPr>
              <a:t>try</a:t>
            </a:r>
            <a:r>
              <a:rPr lang="zh-CN" altLang="en-US" b="1" kern="0" dirty="0">
                <a:solidFill>
                  <a:srgbClr val="000000"/>
                </a:solidFill>
                <a:latin typeface="华文新魏" panose="02010800040101010101" pitchFamily="2" charset="-122"/>
                <a:ea typeface="华文新魏" panose="02010800040101010101" pitchFamily="2" charset="-122"/>
              </a:rPr>
              <a:t>可能引发多种类型的异常，每种异常都应定义相应的</a:t>
            </a:r>
            <a:r>
              <a:rPr lang="en-US" altLang="zh-CN" b="1" kern="0" dirty="0">
                <a:solidFill>
                  <a:srgbClr val="000000"/>
                </a:solidFill>
                <a:latin typeface="华文新魏" panose="02010800040101010101" pitchFamily="2" charset="-122"/>
                <a:ea typeface="华文新魏" panose="02010800040101010101" pitchFamily="2" charset="-122"/>
              </a:rPr>
              <a:t>catch</a:t>
            </a:r>
            <a:r>
              <a:rPr lang="zh-CN" altLang="en-US" b="1" kern="0" dirty="0">
                <a:solidFill>
                  <a:srgbClr val="000000"/>
                </a:solidFill>
                <a:latin typeface="华文新魏" panose="02010800040101010101" pitchFamily="2" charset="-122"/>
                <a:ea typeface="华文新魏" panose="02010800040101010101" pitchFamily="2" charset="-122"/>
              </a:rPr>
              <a:t>处理过程。</a:t>
            </a:r>
          </a:p>
          <a:p>
            <a:pPr marL="0" indent="0">
              <a:lnSpc>
                <a:spcPct val="120000"/>
              </a:lnSpc>
              <a:buClr>
                <a:srgbClr val="FF0000"/>
              </a:buClr>
              <a:buNone/>
              <a:defRPr/>
            </a:pPr>
            <a:r>
              <a:rPr lang="en-US" altLang="zh-CN" b="1" kern="0" dirty="0">
                <a:solidFill>
                  <a:srgbClr val="000000"/>
                </a:solidFill>
                <a:latin typeface="华文新魏" panose="02010800040101010101" pitchFamily="2" charset="-122"/>
                <a:ea typeface="华文新魏" panose="02010800040101010101" pitchFamily="2" charset="-122"/>
              </a:rPr>
              <a:t>	</a:t>
            </a:r>
            <a:r>
              <a:rPr lang="zh-CN" altLang="en-US" b="1" kern="0" dirty="0">
                <a:solidFill>
                  <a:srgbClr val="000000"/>
                </a:solidFill>
                <a:latin typeface="华文新魏" panose="02010800040101010101" pitchFamily="2" charset="-122"/>
                <a:ea typeface="华文新魏" panose="02010800040101010101" pitchFamily="2" charset="-122"/>
              </a:rPr>
              <a:t>先声明的</a:t>
            </a:r>
            <a:r>
              <a:rPr lang="en-US" altLang="zh-CN" b="1" kern="0" dirty="0">
                <a:solidFill>
                  <a:srgbClr val="000000"/>
                </a:solidFill>
                <a:latin typeface="华文新魏" panose="02010800040101010101" pitchFamily="2" charset="-122"/>
                <a:ea typeface="华文新魏" panose="02010800040101010101" pitchFamily="2" charset="-122"/>
              </a:rPr>
              <a:t>catch</a:t>
            </a:r>
            <a:r>
              <a:rPr lang="zh-CN" altLang="en-US" b="1" kern="0" dirty="0">
                <a:solidFill>
                  <a:srgbClr val="000000"/>
                </a:solidFill>
                <a:latin typeface="华文新魏" panose="02010800040101010101" pitchFamily="2" charset="-122"/>
                <a:ea typeface="华文新魏" panose="02010800040101010101" pitchFamily="2" charset="-122"/>
              </a:rPr>
              <a:t>处理过程先得到执行机会，因此，可将需要先执行的异常处理过程放在前面。</a:t>
            </a:r>
          </a:p>
          <a:p>
            <a:pPr marL="0" indent="0">
              <a:lnSpc>
                <a:spcPct val="120000"/>
              </a:lnSpc>
              <a:buClr>
                <a:srgbClr val="FF0000"/>
              </a:buClr>
              <a:buNone/>
              <a:defRPr/>
            </a:pPr>
            <a:r>
              <a:rPr lang="en-US" altLang="zh-CN" b="1" kern="0" dirty="0">
                <a:solidFill>
                  <a:srgbClr val="000000"/>
                </a:solidFill>
                <a:latin typeface="华文新魏" panose="02010800040101010101" pitchFamily="2" charset="-122"/>
                <a:ea typeface="华文新魏" panose="02010800040101010101" pitchFamily="2" charset="-122"/>
              </a:rPr>
              <a:t>	</a:t>
            </a:r>
            <a:r>
              <a:rPr lang="zh-CN" altLang="en-US" b="1" dirty="0">
                <a:solidFill>
                  <a:srgbClr val="000000"/>
                </a:solidFill>
                <a:latin typeface="华文新魏" panose="02010800040101010101" pitchFamily="2" charset="-122"/>
                <a:ea typeface="华文新魏" panose="02010800040101010101" pitchFamily="2" charset="-122"/>
              </a:rPr>
              <a:t>只执行一个满足条件的</a:t>
            </a:r>
            <a:r>
              <a:rPr lang="en-US" altLang="zh-CN" b="1" dirty="0">
                <a:solidFill>
                  <a:srgbClr val="000000"/>
                </a:solidFill>
                <a:latin typeface="华文新魏" panose="02010800040101010101" pitchFamily="2" charset="-122"/>
                <a:ea typeface="华文新魏" panose="02010800040101010101" pitchFamily="2" charset="-122"/>
              </a:rPr>
              <a:t>catch</a:t>
            </a:r>
            <a:r>
              <a:rPr lang="zh-CN" altLang="en-US" b="1" dirty="0">
                <a:solidFill>
                  <a:srgbClr val="000000"/>
                </a:solidFill>
                <a:latin typeface="华文新魏" panose="02010800040101010101" pitchFamily="2" charset="-122"/>
                <a:ea typeface="华文新魏" panose="02010800040101010101" pitchFamily="2" charset="-122"/>
              </a:rPr>
              <a:t>，然后执行紧随该</a:t>
            </a:r>
            <a:r>
              <a:rPr lang="en-US" altLang="zh-CN" b="1" dirty="0">
                <a:solidFill>
                  <a:srgbClr val="000000"/>
                </a:solidFill>
                <a:latin typeface="华文新魏" panose="02010800040101010101" pitchFamily="2" charset="-122"/>
                <a:ea typeface="华文新魏" panose="02010800040101010101" pitchFamily="2" charset="-122"/>
              </a:rPr>
              <a:t>try</a:t>
            </a:r>
            <a:r>
              <a:rPr lang="zh-CN" altLang="en-US" b="1" dirty="0">
                <a:solidFill>
                  <a:srgbClr val="000000"/>
                </a:solidFill>
                <a:latin typeface="华文新魏" panose="02010800040101010101" pitchFamily="2" charset="-122"/>
                <a:ea typeface="华文新魏" panose="02010800040101010101" pitchFamily="2" charset="-122"/>
              </a:rPr>
              <a:t>或</a:t>
            </a:r>
            <a:r>
              <a:rPr lang="en-US" altLang="zh-CN" b="1" dirty="0">
                <a:solidFill>
                  <a:srgbClr val="000000"/>
                </a:solidFill>
                <a:latin typeface="华文新魏" panose="02010800040101010101" pitchFamily="2" charset="-122"/>
                <a:ea typeface="华文新魏" panose="02010800040101010101" pitchFamily="2" charset="-122"/>
              </a:rPr>
              <a:t>catch</a:t>
            </a:r>
            <a:r>
              <a:rPr lang="zh-CN" altLang="en-US" b="1" dirty="0">
                <a:solidFill>
                  <a:srgbClr val="000000"/>
                </a:solidFill>
                <a:latin typeface="华文新魏" panose="02010800040101010101" pitchFamily="2" charset="-122"/>
                <a:ea typeface="华文新魏" panose="02010800040101010101" pitchFamily="2" charset="-122"/>
              </a:rPr>
              <a:t>的</a:t>
            </a:r>
            <a:r>
              <a:rPr lang="en-US" altLang="zh-CN" b="1" dirty="0">
                <a:solidFill>
                  <a:srgbClr val="000000"/>
                </a:solidFill>
                <a:latin typeface="华文新魏" panose="02010800040101010101" pitchFamily="2" charset="-122"/>
                <a:ea typeface="华文新魏" panose="02010800040101010101" pitchFamily="2" charset="-122"/>
              </a:rPr>
              <a:t>finally</a:t>
            </a:r>
            <a:endParaRPr lang="zh-CN" altLang="en-US" b="1" dirty="0">
              <a:solidFill>
                <a:srgbClr val="00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07599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10.2</a:t>
            </a:r>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catch</a:t>
            </a:r>
            <a:r>
              <a:rPr lang="zh-CN" altLang="en-US" sz="3600" b="1" dirty="0">
                <a:solidFill>
                  <a:srgbClr val="FF0000"/>
                </a:solidFill>
                <a:latin typeface="微软雅黑" pitchFamily="34" charset="-122"/>
                <a:ea typeface="微软雅黑" pitchFamily="34" charset="-122"/>
              </a:rPr>
              <a:t>顺序</a:t>
            </a: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395536" y="1268760"/>
            <a:ext cx="8143056" cy="362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indent="0">
              <a:lnSpc>
                <a:spcPct val="120000"/>
              </a:lnSpc>
              <a:buNone/>
            </a:pPr>
            <a:r>
              <a:rPr lang="en-US" altLang="zh-CN" sz="2400" kern="0" dirty="0">
                <a:solidFill>
                  <a:srgbClr val="000000"/>
                </a:solidFill>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异常的类型只要和</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参数的类型</a:t>
            </a:r>
            <a:r>
              <a:rPr lang="zh-CN" altLang="en-US" sz="2400" b="1" dirty="0">
                <a:solidFill>
                  <a:srgbClr val="FF0000"/>
                </a:solidFill>
                <a:latin typeface="华文新魏" panose="02010800040101010101" pitchFamily="2" charset="-122"/>
                <a:ea typeface="华文新魏" panose="02010800040101010101" pitchFamily="2" charset="-122"/>
              </a:rPr>
              <a:t>相同或相容</a:t>
            </a:r>
            <a:r>
              <a:rPr lang="zh-CN" altLang="en-US" sz="2400" b="1" dirty="0">
                <a:latin typeface="华文新魏" panose="02010800040101010101" pitchFamily="2" charset="-122"/>
                <a:ea typeface="华文新魏" panose="02010800040101010101" pitchFamily="2" charset="-122"/>
              </a:rPr>
              <a:t>即可匹配成功。即派生异常对象</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及对象指针或引用</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可以被带基类型对象、指针及引用参数的</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子句捕获。</a:t>
            </a:r>
          </a:p>
          <a:p>
            <a:pPr marL="0" indent="0">
              <a:lnSpc>
                <a:spcPct val="120000"/>
              </a:lnSpc>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如果基类</a:t>
            </a:r>
            <a:r>
              <a:rPr lang="en-US" altLang="zh-CN" sz="2400" b="1" dirty="0">
                <a:latin typeface="华文新魏" panose="02010800040101010101" pitchFamily="2" charset="-122"/>
                <a:ea typeface="华文新魏" panose="02010800040101010101" pitchFamily="2" charset="-122"/>
              </a:rPr>
              <a:t>A</a:t>
            </a:r>
            <a:r>
              <a:rPr lang="zh-CN" altLang="en-US" sz="2400" b="1" dirty="0">
                <a:latin typeface="华文新魏" panose="02010800040101010101" pitchFamily="2" charset="-122"/>
                <a:ea typeface="华文新魏" panose="02010800040101010101" pitchFamily="2" charset="-122"/>
              </a:rPr>
              <a:t>派生出派生类</a:t>
            </a:r>
            <a:r>
              <a:rPr lang="en-US" altLang="zh-CN" sz="2400" b="1" dirty="0">
                <a:latin typeface="华文新魏" panose="02010800040101010101" pitchFamily="2" charset="-122"/>
                <a:ea typeface="华文新魏" panose="02010800040101010101" pitchFamily="2" charset="-122"/>
              </a:rPr>
              <a:t>B</a:t>
            </a:r>
            <a:r>
              <a:rPr lang="zh-CN" altLang="en-US" sz="2400" b="1" dirty="0">
                <a:latin typeface="华文新魏" panose="02010800040101010101" pitchFamily="2" charset="-122"/>
                <a:ea typeface="华文新魏" panose="02010800040101010101" pitchFamily="2" charset="-122"/>
              </a:rPr>
              <a:t>，即使不是父子关系，</a:t>
            </a:r>
            <a:r>
              <a:rPr lang="en-US" altLang="zh-CN" sz="2400" b="1" dirty="0">
                <a:latin typeface="华文新魏" panose="02010800040101010101" pitchFamily="2" charset="-122"/>
                <a:ea typeface="华文新魏" panose="02010800040101010101" pitchFamily="2" charset="-122"/>
              </a:rPr>
              <a:t>B</a:t>
            </a:r>
            <a:r>
              <a:rPr lang="zh-CN" altLang="en-US" sz="2400" b="1" dirty="0">
                <a:latin typeface="华文新魏" panose="02010800040101010101" pitchFamily="2" charset="-122"/>
                <a:ea typeface="华文新魏" panose="02010800040101010101" pitchFamily="2" charset="-122"/>
              </a:rPr>
              <a:t>类型的异常对象</a:t>
            </a:r>
            <a:r>
              <a:rPr lang="en-US" altLang="zh-CN" sz="2400" b="1" dirty="0">
                <a:latin typeface="华文新魏" panose="02010800040101010101" pitchFamily="2" charset="-122"/>
                <a:ea typeface="华文新魏" panose="02010800040101010101" pitchFamily="2" charset="-122"/>
              </a:rPr>
              <a:t>b</a:t>
            </a:r>
            <a:r>
              <a:rPr lang="zh-CN" altLang="en-US" sz="2400" b="1" dirty="0">
                <a:latin typeface="华文新魏" panose="02010800040101010101" pitchFamily="2" charset="-122"/>
                <a:ea typeface="华文新魏" panose="02010800040101010101" pitchFamily="2" charset="-122"/>
              </a:rPr>
              <a:t>可以被</a:t>
            </a:r>
            <a:r>
              <a:rPr lang="en-US" altLang="zh-CN" sz="2400" b="1" dirty="0">
                <a:latin typeface="华文新魏" panose="02010800040101010101" pitchFamily="2" charset="-122"/>
                <a:ea typeface="华文新魏" panose="02010800040101010101" pitchFamily="2" charset="-122"/>
              </a:rPr>
              <a:t>catch(A)</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catch(A &amp;)</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catch(const A)</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catch(const A &amp;)</a:t>
            </a:r>
            <a:r>
              <a:rPr lang="zh-CN" altLang="en-US" sz="2400" b="1" dirty="0">
                <a:latin typeface="华文新魏" panose="02010800040101010101" pitchFamily="2" charset="-122"/>
                <a:ea typeface="华文新魏" panose="02010800040101010101" pitchFamily="2" charset="-122"/>
              </a:rPr>
              <a:t>捕获。如果</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子句的参数是指针，则必须抛出一个指向异常对象的指针。</a:t>
            </a:r>
          </a:p>
        </p:txBody>
      </p:sp>
    </p:spTree>
    <p:extLst>
      <p:ext uri="{BB962C8B-B14F-4D97-AF65-F5344CB8AC3E}">
        <p14:creationId xmlns:p14="http://schemas.microsoft.com/office/powerpoint/2010/main" val="71715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10.2</a:t>
            </a:r>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catch</a:t>
            </a:r>
            <a:r>
              <a:rPr lang="zh-CN" altLang="en-US" sz="3600" b="1" dirty="0">
                <a:solidFill>
                  <a:srgbClr val="FF0000"/>
                </a:solidFill>
                <a:latin typeface="微软雅黑" pitchFamily="34" charset="-122"/>
                <a:ea typeface="微软雅黑" pitchFamily="34" charset="-122"/>
              </a:rPr>
              <a:t>顺序</a:t>
            </a: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395536" y="1027113"/>
            <a:ext cx="8143056"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indent="0">
              <a:lnSpc>
                <a:spcPct val="120000"/>
              </a:lnSpc>
              <a:buNone/>
            </a:pPr>
            <a:r>
              <a:rPr lang="en-US" altLang="zh-CN" sz="2400" kern="0" dirty="0">
                <a:solidFill>
                  <a:srgbClr val="000000"/>
                </a:solidFill>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如果产生了</a:t>
            </a:r>
            <a:r>
              <a:rPr lang="en-US" altLang="zh-CN" sz="2400" b="1" dirty="0">
                <a:latin typeface="华文新魏" panose="02010800040101010101" pitchFamily="2" charset="-122"/>
                <a:ea typeface="华文新魏" panose="02010800040101010101" pitchFamily="2" charset="-122"/>
              </a:rPr>
              <a:t>B</a:t>
            </a:r>
            <a:r>
              <a:rPr lang="zh-CN" altLang="en-US" sz="2400" b="1" dirty="0">
                <a:latin typeface="华文新魏" panose="02010800040101010101" pitchFamily="2" charset="-122"/>
                <a:ea typeface="华文新魏" panose="02010800040101010101" pitchFamily="2" charset="-122"/>
              </a:rPr>
              <a:t>类异常，且</a:t>
            </a:r>
            <a:r>
              <a:rPr lang="en-US" altLang="zh-CN" sz="2400" b="1" dirty="0">
                <a:latin typeface="华文新魏" panose="02010800040101010101" pitchFamily="2" charset="-122"/>
                <a:ea typeface="华文新魏" panose="02010800040101010101" pitchFamily="2" charset="-122"/>
              </a:rPr>
              <a:t>catch(const A &amp;)</a:t>
            </a:r>
            <a:r>
              <a:rPr lang="zh-CN" altLang="en-US" sz="2400" b="1" dirty="0">
                <a:latin typeface="华文新魏" panose="02010800040101010101" pitchFamily="2" charset="-122"/>
                <a:ea typeface="华文新魏" panose="02010800040101010101" pitchFamily="2" charset="-122"/>
              </a:rPr>
              <a:t>在</a:t>
            </a:r>
            <a:r>
              <a:rPr lang="en-US" altLang="zh-CN" sz="2400" b="1" dirty="0">
                <a:latin typeface="华文新魏" panose="02010800040101010101" pitchFamily="2" charset="-122"/>
                <a:ea typeface="华文新魏" panose="02010800040101010101" pitchFamily="2" charset="-122"/>
              </a:rPr>
              <a:t>catch(const B &amp;)</a:t>
            </a:r>
            <a:r>
              <a:rPr lang="zh-CN" altLang="en-US" sz="2400" b="1" dirty="0">
                <a:latin typeface="华文新魏" panose="02010800040101010101" pitchFamily="2" charset="-122"/>
                <a:ea typeface="华文新魏" panose="02010800040101010101" pitchFamily="2" charset="-122"/>
              </a:rPr>
              <a:t>之前，则</a:t>
            </a:r>
            <a:r>
              <a:rPr lang="en-US" altLang="zh-CN" sz="2400" b="1" dirty="0">
                <a:latin typeface="华文新魏" panose="02010800040101010101" pitchFamily="2" charset="-122"/>
                <a:ea typeface="华文新魏" panose="02010800040101010101" pitchFamily="2" charset="-122"/>
              </a:rPr>
              <a:t>catch(const A &amp;)</a:t>
            </a:r>
            <a:r>
              <a:rPr lang="zh-CN" altLang="en-US" sz="2400" b="1" dirty="0">
                <a:latin typeface="华文新魏" panose="02010800040101010101" pitchFamily="2" charset="-122"/>
                <a:ea typeface="华文新魏" panose="02010800040101010101" pitchFamily="2" charset="-122"/>
              </a:rPr>
              <a:t>会捕获异常，从而使</a:t>
            </a:r>
            <a:r>
              <a:rPr lang="en-US" altLang="zh-CN" sz="2400" b="1" dirty="0">
                <a:latin typeface="华文新魏" panose="02010800040101010101" pitchFamily="2" charset="-122"/>
                <a:ea typeface="华文新魏" panose="02010800040101010101" pitchFamily="2" charset="-122"/>
              </a:rPr>
              <a:t>catch(const B &amp;)</a:t>
            </a:r>
            <a:r>
              <a:rPr lang="zh-CN" altLang="en-US" sz="2400" b="1" dirty="0">
                <a:latin typeface="华文新魏" panose="02010800040101010101" pitchFamily="2" charset="-122"/>
                <a:ea typeface="华文新魏" panose="02010800040101010101" pitchFamily="2" charset="-122"/>
              </a:rPr>
              <a:t>没有捕获的机会。</a:t>
            </a:r>
            <a:endParaRPr lang="en-US" altLang="zh-CN" sz="2400" b="1" dirty="0">
              <a:latin typeface="华文新魏" panose="02010800040101010101" pitchFamily="2" charset="-122"/>
              <a:ea typeface="华文新魏" panose="02010800040101010101" pitchFamily="2" charset="-122"/>
            </a:endParaRPr>
          </a:p>
          <a:p>
            <a:pPr marL="0" indent="0">
              <a:lnSpc>
                <a:spcPct val="120000"/>
              </a:lnSpc>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因此，在排列</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时通常将</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父类参数的</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放在后面，否则子类</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还包含指针或引用</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参数的</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永远没有机会捕获异常。</a:t>
            </a:r>
          </a:p>
          <a:p>
            <a:pPr marL="0" indent="0">
              <a:lnSpc>
                <a:spcPct val="120000"/>
              </a:lnSpc>
              <a:buNone/>
            </a:pPr>
            <a:r>
              <a:rPr lang="en-US" altLang="zh-CN" sz="2400" b="1" dirty="0">
                <a:latin typeface="华文新魏" panose="02010800040101010101" pitchFamily="2" charset="-122"/>
                <a:ea typeface="华文新魏" panose="02010800040101010101" pitchFamily="2" charset="-122"/>
              </a:rPr>
              <a:t>	catch(…)</a:t>
            </a:r>
            <a:r>
              <a:rPr lang="zh-CN" altLang="en-US" sz="2400" b="1" dirty="0">
                <a:latin typeface="华文新魏" panose="02010800040101010101" pitchFamily="2" charset="-122"/>
                <a:ea typeface="华文新魏" panose="02010800040101010101" pitchFamily="2" charset="-122"/>
              </a:rPr>
              <a:t>表示可以捕获任何类型的异常，因此，应该排列在所有</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的后面。</a:t>
            </a:r>
          </a:p>
          <a:p>
            <a:pPr marL="0" indent="0">
              <a:lnSpc>
                <a:spcPct val="120000"/>
              </a:lnSpc>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类似地</a:t>
            </a:r>
            <a:r>
              <a:rPr lang="en-US" altLang="zh-CN" sz="2400" b="1" dirty="0">
                <a:latin typeface="华文新魏" panose="02010800040101010101" pitchFamily="2" charset="-122"/>
                <a:ea typeface="华文新魏" panose="02010800040101010101" pitchFamily="2" charset="-122"/>
              </a:rPr>
              <a:t>catch(void *p)</a:t>
            </a:r>
            <a:r>
              <a:rPr lang="zh-CN" altLang="en-US" sz="2400" b="1" dirty="0">
                <a:latin typeface="华文新魏" panose="02010800040101010101" pitchFamily="2" charset="-122"/>
                <a:ea typeface="华文新魏" panose="02010800040101010101" pitchFamily="2" charset="-122"/>
              </a:rPr>
              <a:t>可以捕获任何类型的指针异常</a:t>
            </a:r>
          </a:p>
        </p:txBody>
      </p:sp>
    </p:spTree>
    <p:extLst>
      <p:ext uri="{BB962C8B-B14F-4D97-AF65-F5344CB8AC3E}">
        <p14:creationId xmlns:p14="http://schemas.microsoft.com/office/powerpoint/2010/main" val="176486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14</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43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r>
              <a:rPr lang="en-US" altLang="zh-CN" sz="2200" b="1" dirty="0">
                <a:latin typeface="华文新魏" panose="02010800040101010101" pitchFamily="2" charset="-122"/>
                <a:ea typeface="华文新魏" panose="02010800040101010101" pitchFamily="2" charset="-122"/>
              </a:rPr>
              <a:t>struct A{ }; //</a:t>
            </a:r>
            <a:r>
              <a:rPr lang="zh-CN" altLang="en-US" sz="2200" b="1" dirty="0">
                <a:latin typeface="华文新魏" panose="02010800040101010101" pitchFamily="2" charset="-122"/>
                <a:ea typeface="华文新魏" panose="02010800040101010101" pitchFamily="2" charset="-122"/>
              </a:rPr>
              <a:t>没有定义任何构造函数，可用编译器提供的</a:t>
            </a:r>
            <a:r>
              <a:rPr lang="en-US" altLang="zh-CN" sz="2200" b="1" dirty="0">
                <a:latin typeface="华文新魏" panose="02010800040101010101" pitchFamily="2" charset="-122"/>
                <a:ea typeface="华文新魏" panose="02010800040101010101" pitchFamily="2" charset="-122"/>
              </a:rPr>
              <a:t>A( )</a:t>
            </a:r>
          </a:p>
          <a:p>
            <a:pPr>
              <a:lnSpc>
                <a:spcPct val="110000"/>
              </a:lnSpc>
            </a:pPr>
            <a:r>
              <a:rPr lang="en-US" altLang="zh-CN" sz="2200" b="1" dirty="0">
                <a:latin typeface="华文新魏" panose="02010800040101010101" pitchFamily="2" charset="-122"/>
                <a:ea typeface="华文新魏" panose="02010800040101010101" pitchFamily="2" charset="-122"/>
              </a:rPr>
              <a:t>struct B:A{ };  //</a:t>
            </a:r>
            <a:r>
              <a:rPr lang="zh-CN" altLang="en-US" sz="2200" b="1" dirty="0">
                <a:solidFill>
                  <a:srgbClr val="FF0000"/>
                </a:solidFill>
                <a:latin typeface="华文新魏" panose="02010800040101010101" pitchFamily="2" charset="-122"/>
                <a:ea typeface="华文新魏" panose="02010800040101010101" pitchFamily="2" charset="-122"/>
              </a:rPr>
              <a:t>异常类需要描述异常的原因、发生现场、错误信息等</a:t>
            </a:r>
          </a:p>
          <a:p>
            <a:pPr>
              <a:lnSpc>
                <a:spcPct val="110000"/>
              </a:lnSpc>
            </a:pPr>
            <a:r>
              <a:rPr lang="en-US" altLang="zh-CN" sz="2200" b="1" dirty="0">
                <a:latin typeface="华文新魏" panose="02010800040101010101" pitchFamily="2" charset="-122"/>
                <a:ea typeface="华文新魏" panose="02010800040101010101" pitchFamily="2" charset="-122"/>
              </a:rPr>
              <a:t>void  main(int </a:t>
            </a:r>
            <a:r>
              <a:rPr lang="en-US" altLang="zh-CN" sz="2200" b="1" dirty="0" err="1">
                <a:latin typeface="华文新魏" panose="02010800040101010101" pitchFamily="2" charset="-122"/>
                <a:ea typeface="华文新魏" panose="02010800040101010101" pitchFamily="2" charset="-122"/>
              </a:rPr>
              <a:t>argc</a:t>
            </a:r>
            <a:r>
              <a:rPr lang="en-US" altLang="zh-CN" sz="2200" b="1" dirty="0">
                <a:latin typeface="华文新魏" panose="02010800040101010101" pitchFamily="2" charset="-122"/>
                <a:ea typeface="华文新魏" panose="02010800040101010101" pitchFamily="2" charset="-122"/>
              </a:rPr>
              <a:t>, char* </a:t>
            </a:r>
            <a:r>
              <a:rPr lang="en-US" altLang="zh-CN" sz="2200" b="1" dirty="0" err="1">
                <a:latin typeface="华文新魏" panose="02010800040101010101" pitchFamily="2" charset="-122"/>
                <a:ea typeface="华文新魏" panose="02010800040101010101" pitchFamily="2" charset="-122"/>
              </a:rPr>
              <a:t>argv</a:t>
            </a: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    try    {    throw new B;   </a:t>
            </a:r>
            <a:r>
              <a:rPr lang="en-US" altLang="zh-CN" sz="2200" b="1" dirty="0">
                <a:solidFill>
                  <a:srgbClr val="FF0000"/>
                </a:solidFill>
                <a:latin typeface="华文新魏" panose="02010800040101010101" pitchFamily="2" charset="-122"/>
                <a:ea typeface="华文新魏" panose="02010800040101010101" pitchFamily="2" charset="-122"/>
              </a:rPr>
              <a:t>//</a:t>
            </a:r>
            <a:r>
              <a:rPr lang="zh-CN" altLang="en-US" sz="2200" b="1" dirty="0">
                <a:solidFill>
                  <a:srgbClr val="FF0000"/>
                </a:solidFill>
                <a:latin typeface="华文新魏" panose="02010800040101010101" pitchFamily="2" charset="-122"/>
                <a:ea typeface="华文新魏" panose="02010800040101010101" pitchFamily="2" charset="-122"/>
              </a:rPr>
              <a:t>注意这里抛出了异常对象的指针</a:t>
            </a:r>
            <a:r>
              <a:rPr lang="zh-CN" altLang="en-US" sz="2200" b="1" dirty="0">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    catch(A* x) </a:t>
            </a:r>
            <a:r>
              <a:rPr lang="en-US" altLang="zh-CN" sz="2200" b="1" dirty="0">
                <a:solidFill>
                  <a:srgbClr val="FF0000"/>
                </a:solidFill>
                <a:latin typeface="华文新魏" panose="02010800040101010101" pitchFamily="2" charset="-122"/>
                <a:ea typeface="华文新魏" panose="02010800040101010101" pitchFamily="2" charset="-122"/>
              </a:rPr>
              <a:t>//</a:t>
            </a:r>
            <a:r>
              <a:rPr lang="zh-CN" altLang="en-US" sz="2200" b="1" dirty="0">
                <a:solidFill>
                  <a:srgbClr val="FF0000"/>
                </a:solidFill>
                <a:latin typeface="华文新魏" panose="02010800040101010101" pitchFamily="2" charset="-122"/>
                <a:ea typeface="华文新魏" panose="02010800040101010101" pitchFamily="2" charset="-122"/>
              </a:rPr>
              <a:t>参数类型为指针</a:t>
            </a:r>
          </a:p>
          <a:p>
            <a:pPr>
              <a:lnSpc>
                <a:spcPct val="110000"/>
              </a:lnSpc>
            </a:pPr>
            <a:r>
              <a:rPr lang="zh-CN" altLang="en-US" sz="2200" b="1" dirty="0">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        </a:t>
            </a:r>
            <a:r>
              <a:rPr lang="en-US" altLang="zh-CN" sz="2200" b="1" dirty="0" err="1">
                <a:latin typeface="华文新魏" panose="02010800040101010101" pitchFamily="2" charset="-122"/>
                <a:ea typeface="华文新魏" panose="02010800040101010101" pitchFamily="2" charset="-122"/>
              </a:rPr>
              <a:t>printf</a:t>
            </a:r>
            <a:r>
              <a:rPr lang="en-US" altLang="zh-CN" sz="2200" b="1" dirty="0">
                <a:latin typeface="华文新魏" panose="02010800040101010101" pitchFamily="2" charset="-122"/>
                <a:ea typeface="华文新魏" panose="02010800040101010101" pitchFamily="2" charset="-122"/>
              </a:rPr>
              <a:t>(“I will catch the exception”); //</a:t>
            </a:r>
            <a:r>
              <a:rPr lang="zh-CN" altLang="en-US" sz="2200" b="1" dirty="0">
                <a:latin typeface="华文新魏" panose="02010800040101010101" pitchFamily="2" charset="-122"/>
                <a:ea typeface="华文新魏" panose="02010800040101010101" pitchFamily="2" charset="-122"/>
              </a:rPr>
              <a:t>捕获异常</a:t>
            </a:r>
          </a:p>
          <a:p>
            <a:pPr>
              <a:lnSpc>
                <a:spcPct val="110000"/>
              </a:lnSpc>
            </a:pPr>
            <a:r>
              <a:rPr lang="zh-CN" altLang="en-US" sz="2200" b="1" dirty="0">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    catch(B* x) </a:t>
            </a:r>
            <a:r>
              <a:rPr lang="en-US" altLang="zh-CN" sz="2200" b="1" dirty="0">
                <a:solidFill>
                  <a:srgbClr val="FF0000"/>
                </a:solidFill>
                <a:latin typeface="华文新魏" panose="02010800040101010101" pitchFamily="2" charset="-122"/>
                <a:ea typeface="华文新魏" panose="02010800040101010101" pitchFamily="2" charset="-122"/>
              </a:rPr>
              <a:t>//</a:t>
            </a:r>
            <a:r>
              <a:rPr lang="zh-CN" altLang="en-US" sz="2200" b="1" dirty="0">
                <a:solidFill>
                  <a:srgbClr val="FF0000"/>
                </a:solidFill>
                <a:latin typeface="华文新魏" panose="02010800040101010101" pitchFamily="2" charset="-122"/>
                <a:ea typeface="华文新魏" panose="02010800040101010101" pitchFamily="2" charset="-122"/>
              </a:rPr>
              <a:t>参数类型为指针</a:t>
            </a:r>
          </a:p>
          <a:p>
            <a:pPr>
              <a:lnSpc>
                <a:spcPct val="110000"/>
              </a:lnSpc>
            </a:pPr>
            <a:r>
              <a:rPr lang="zh-CN" altLang="en-US" sz="2200" b="1" dirty="0">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 }       //</a:t>
            </a:r>
            <a:r>
              <a:rPr lang="zh-CN" altLang="en-US" sz="2200" b="1" dirty="0">
                <a:latin typeface="华文新魏" panose="02010800040101010101" pitchFamily="2" charset="-122"/>
                <a:ea typeface="华文新魏" panose="02010800040101010101" pitchFamily="2" charset="-122"/>
              </a:rPr>
              <a:t>无法捕获异常</a:t>
            </a: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    catch(...)  //</a:t>
            </a:r>
            <a:r>
              <a:rPr lang="zh-CN" altLang="en-US" sz="2200" b="1" dirty="0">
                <a:latin typeface="华文新魏" panose="02010800040101010101" pitchFamily="2" charset="-122"/>
                <a:ea typeface="华文新魏" panose="02010800040101010101" pitchFamily="2" charset="-122"/>
              </a:rPr>
              <a:t>表示可捕获任何异常</a:t>
            </a:r>
          </a:p>
          <a:p>
            <a:pPr>
              <a:lnSpc>
                <a:spcPct val="110000"/>
              </a:lnSpc>
            </a:pPr>
            <a:r>
              <a:rPr lang="zh-CN" altLang="en-US" sz="2200" b="1" dirty="0">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 }       //</a:t>
            </a:r>
            <a:r>
              <a:rPr lang="zh-CN" altLang="en-US" sz="2200" b="1" dirty="0">
                <a:latin typeface="华文新魏" panose="02010800040101010101" pitchFamily="2" charset="-122"/>
                <a:ea typeface="华文新魏" panose="02010800040101010101" pitchFamily="2" charset="-122"/>
              </a:rPr>
              <a:t>无法捕获异常</a:t>
            </a: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a:t>
            </a:r>
            <a:r>
              <a:rPr lang="zh-CN" altLang="en-US" sz="2200" b="1" dirty="0">
                <a:latin typeface="华文新魏" panose="02010800040101010101" pitchFamily="2" charset="-122"/>
                <a:ea typeface="华文新魏" panose="02010800040101010101" pitchFamily="2" charset="-122"/>
              </a:rPr>
              <a:t>正确的顺序应该为</a:t>
            </a:r>
            <a:r>
              <a:rPr lang="en-US" altLang="zh-CN" sz="2200" b="1" dirty="0">
                <a:latin typeface="华文新魏" panose="02010800040101010101" pitchFamily="2" charset="-122"/>
                <a:ea typeface="华文新魏" panose="02010800040101010101" pitchFamily="2" charset="-122"/>
              </a:rPr>
              <a:t>catch(B *x) { } catch(A *x) { } catch(…){ } </a:t>
            </a:r>
          </a:p>
          <a:p>
            <a:pPr>
              <a:lnSpc>
                <a:spcPct val="110000"/>
              </a:lnSpc>
            </a:pPr>
            <a:r>
              <a:rPr lang="en-US" altLang="zh-CN" sz="2200" b="1" dirty="0">
                <a:latin typeface="华文新魏" panose="02010800040101010101" pitchFamily="2" charset="-122"/>
                <a:ea typeface="华文新魏" panose="02010800040101010101" pitchFamily="2" charset="-122"/>
              </a:rPr>
              <a:t>//</a:t>
            </a:r>
            <a:r>
              <a:rPr lang="zh-CN" altLang="en-US" sz="2200" b="1" dirty="0">
                <a:latin typeface="华文新魏" panose="02010800040101010101" pitchFamily="2" charset="-122"/>
                <a:ea typeface="华文新魏" panose="02010800040101010101" pitchFamily="2" charset="-122"/>
              </a:rPr>
              <a:t>问题：假定</a:t>
            </a:r>
            <a:r>
              <a:rPr lang="en-US" altLang="zh-CN" sz="2200" b="1" dirty="0">
                <a:latin typeface="华文新魏" panose="02010800040101010101" pitchFamily="2" charset="-122"/>
                <a:ea typeface="华文新魏" panose="02010800040101010101" pitchFamily="2" charset="-122"/>
              </a:rPr>
              <a:t>throw (const B*) new B</a:t>
            </a:r>
            <a:r>
              <a:rPr lang="zh-CN" altLang="en-US" sz="2200" b="1" dirty="0">
                <a:latin typeface="华文新魏" panose="02010800040101010101" pitchFamily="2" charset="-122"/>
                <a:ea typeface="华文新魏" panose="02010800040101010101" pitchFamily="2" charset="-122"/>
              </a:rPr>
              <a:t>，哪一个</a:t>
            </a:r>
            <a:r>
              <a:rPr lang="en-US" altLang="zh-CN" sz="2200" b="1" dirty="0">
                <a:latin typeface="华文新魏" panose="02010800040101010101" pitchFamily="2" charset="-122"/>
                <a:ea typeface="华文新魏" panose="02010800040101010101" pitchFamily="2" charset="-122"/>
              </a:rPr>
              <a:t>catch</a:t>
            </a:r>
            <a:r>
              <a:rPr lang="zh-CN" altLang="en-US" sz="2200" b="1" dirty="0">
                <a:latin typeface="华文新魏" panose="02010800040101010101" pitchFamily="2" charset="-122"/>
                <a:ea typeface="华文新魏" panose="02010800040101010101" pitchFamily="2" charset="-122"/>
              </a:rPr>
              <a:t>将捕获异常</a:t>
            </a:r>
            <a:r>
              <a:rPr lang="en-US" altLang="zh-CN" sz="22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417031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10.3</a:t>
            </a:r>
            <a:r>
              <a:rPr lang="zh-CN" altLang="en-US" sz="3600" b="1" dirty="0">
                <a:solidFill>
                  <a:srgbClr val="FF0000"/>
                </a:solidFill>
                <a:latin typeface="微软雅黑" pitchFamily="34" charset="-122"/>
                <a:ea typeface="微软雅黑" pitchFamily="34" charset="-122"/>
              </a:rPr>
              <a:t>　异常接口声明</a:t>
            </a: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395536" y="1027113"/>
            <a:ext cx="8143056" cy="50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indent="0">
              <a:lnSpc>
                <a:spcPct val="110000"/>
              </a:lnSpc>
              <a:buNone/>
            </a:pPr>
            <a:r>
              <a:rPr lang="en-US" altLang="zh-CN" sz="2400" kern="0" dirty="0">
                <a:solidFill>
                  <a:srgbClr val="000000"/>
                </a:solidFill>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可以定义异常接口声明来说明函数可能会抛出什么类型异常或不会抛出异常。</a:t>
            </a:r>
          </a:p>
          <a:p>
            <a:pPr marL="0" indent="0">
              <a:lnSpc>
                <a:spcPct val="110000"/>
              </a:lnSpc>
              <a:buNone/>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异常接口通常用</a:t>
            </a:r>
            <a:r>
              <a:rPr lang="en-US" altLang="zh-CN" sz="2200" b="1" dirty="0">
                <a:latin typeface="华文新魏" panose="02010800040101010101" pitchFamily="2" charset="-122"/>
                <a:ea typeface="华文新魏" panose="02010800040101010101" pitchFamily="2" charset="-122"/>
              </a:rPr>
              <a:t>throw(</a:t>
            </a:r>
            <a:r>
              <a:rPr lang="zh-CN" altLang="en-US" sz="2200" b="1" dirty="0">
                <a:latin typeface="华文新魏" panose="02010800040101010101" pitchFamily="2" charset="-122"/>
                <a:ea typeface="华文新魏" panose="02010800040101010101" pitchFamily="2" charset="-122"/>
              </a:rPr>
              <a:t>类型表达式列表）形式定义</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上述类型表达式可以是任何类型，但不得使用省略参数形式。函数可以抛出同接口类型表达式相同和相容的类型如子类型。</a:t>
            </a:r>
          </a:p>
          <a:p>
            <a:pPr marL="0" indent="0">
              <a:lnSpc>
                <a:spcPct val="110000"/>
              </a:lnSpc>
              <a:buNone/>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可用</a:t>
            </a:r>
            <a:r>
              <a:rPr lang="en-US" altLang="zh-CN" sz="2200" b="1" dirty="0">
                <a:latin typeface="华文新魏" panose="02010800040101010101" pitchFamily="2" charset="-122"/>
                <a:ea typeface="华文新魏" panose="02010800040101010101" pitchFamily="2" charset="-122"/>
              </a:rPr>
              <a:t>throw( )</a:t>
            </a:r>
            <a:r>
              <a:rPr lang="zh-CN" altLang="en-US" sz="2200" b="1" dirty="0">
                <a:latin typeface="华文新魏" panose="02010800040101010101" pitchFamily="2" charset="-122"/>
                <a:ea typeface="华文新魏" panose="02010800040101010101" pitchFamily="2" charset="-122"/>
              </a:rPr>
              <a:t>表示函数不引发任何异常。</a:t>
            </a:r>
            <a:endParaRPr lang="en-US" altLang="zh-CN" sz="2200" b="1" dirty="0">
              <a:latin typeface="华文新魏" panose="02010800040101010101" pitchFamily="2" charset="-122"/>
              <a:ea typeface="华文新魏" panose="02010800040101010101" pitchFamily="2" charset="-122"/>
            </a:endParaRPr>
          </a:p>
          <a:p>
            <a:pPr marL="0" indent="0">
              <a:lnSpc>
                <a:spcPct val="110000"/>
              </a:lnSpc>
              <a:buNone/>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a:t>
            </a:r>
            <a:r>
              <a:rPr lang="en-US" altLang="zh-CN" sz="2200" b="1" dirty="0">
                <a:solidFill>
                  <a:srgbClr val="FF0000"/>
                </a:solidFill>
                <a:latin typeface="华文新魏" panose="02010800040101010101" pitchFamily="2" charset="-122"/>
                <a:ea typeface="华文新魏" panose="02010800040101010101" pitchFamily="2" charset="-122"/>
              </a:rPr>
              <a:t>C++11</a:t>
            </a:r>
            <a:r>
              <a:rPr lang="zh-CN" altLang="en-US" sz="2200" b="1" dirty="0">
                <a:solidFill>
                  <a:srgbClr val="FF0000"/>
                </a:solidFill>
                <a:latin typeface="华文新魏" panose="02010800040101010101" pitchFamily="2" charset="-122"/>
                <a:ea typeface="华文新魏" panose="02010800040101010101" pitchFamily="2" charset="-122"/>
              </a:rPr>
              <a:t>将上述异常接口声明定义为过时的</a:t>
            </a:r>
            <a:r>
              <a:rPr lang="zh-CN" altLang="en-US" sz="2200" b="1" dirty="0">
                <a:latin typeface="华文新魏" panose="02010800040101010101" pitchFamily="2" charset="-122"/>
                <a:ea typeface="华文新魏" panose="02010800040101010101" pitchFamily="2" charset="-122"/>
              </a:rPr>
              <a:t>）。</a:t>
            </a:r>
          </a:p>
          <a:p>
            <a:pPr marL="0" indent="0">
              <a:lnSpc>
                <a:spcPct val="110000"/>
              </a:lnSpc>
              <a:buNone/>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如果参数表后面不出现异常接口，表示该函数可能引发任何类型的异常。</a:t>
            </a:r>
            <a:endParaRPr lang="en-US" altLang="zh-CN" sz="2200" b="1" dirty="0">
              <a:latin typeface="华文新魏" panose="02010800040101010101" pitchFamily="2" charset="-122"/>
              <a:ea typeface="华文新魏" panose="02010800040101010101" pitchFamily="2" charset="-122"/>
            </a:endParaRPr>
          </a:p>
          <a:p>
            <a:pPr marL="0" indent="0">
              <a:lnSpc>
                <a:spcPct val="110000"/>
              </a:lnSpc>
              <a:buNone/>
            </a:pPr>
            <a:r>
              <a:rPr lang="en-US" altLang="zh-CN" sz="2200" b="1" dirty="0">
                <a:latin typeface="华文新魏" panose="02010800040101010101" pitchFamily="2" charset="-122"/>
                <a:ea typeface="华文新魏" panose="02010800040101010101" pitchFamily="2" charset="-122"/>
              </a:rPr>
              <a:t>	C++11</a:t>
            </a:r>
            <a:r>
              <a:rPr lang="zh-CN" altLang="en-US" sz="2200" b="1" dirty="0">
                <a:latin typeface="华文新魏" panose="02010800040101010101" pitchFamily="2" charset="-122"/>
                <a:ea typeface="华文新魏" panose="02010800040101010101" pitchFamily="2" charset="-122"/>
              </a:rPr>
              <a:t>标准中，在函数参数列表后面加</a:t>
            </a:r>
            <a:r>
              <a:rPr lang="en-US" altLang="zh-CN" sz="2200" b="1" dirty="0" err="1">
                <a:latin typeface="华文新魏" panose="02010800040101010101" pitchFamily="2" charset="-122"/>
                <a:ea typeface="华文新魏" panose="02010800040101010101" pitchFamily="2" charset="-122"/>
              </a:rPr>
              <a:t>noexcept</a:t>
            </a:r>
            <a:r>
              <a:rPr lang="zh-CN" altLang="en-US" sz="2200" b="1" dirty="0">
                <a:latin typeface="华文新魏" panose="02010800040101010101" pitchFamily="2" charset="-122"/>
                <a:ea typeface="华文新魏" panose="02010800040101010101" pitchFamily="2" charset="-122"/>
              </a:rPr>
              <a:t>用于标识该函数不会抛出异常</a:t>
            </a:r>
            <a:endParaRPr lang="en-US" altLang="zh-CN" sz="2200" b="1" dirty="0">
              <a:latin typeface="华文新魏" panose="02010800040101010101" pitchFamily="2" charset="-122"/>
              <a:ea typeface="华文新魏" panose="02010800040101010101" pitchFamily="2" charset="-122"/>
            </a:endParaRPr>
          </a:p>
          <a:p>
            <a:pPr marL="0" indent="0">
              <a:lnSpc>
                <a:spcPct val="110000"/>
              </a:lnSpc>
              <a:buNone/>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异常接口声明必须在函数声明和函数定义时都出现。</a:t>
            </a:r>
            <a:endParaRPr lang="en-US" altLang="zh-CN" sz="2200" b="1" dirty="0">
              <a:latin typeface="华文新魏" panose="02010800040101010101" pitchFamily="2" charset="-122"/>
              <a:ea typeface="华文新魏" panose="02010800040101010101" pitchFamily="2" charset="-122"/>
            </a:endParaRPr>
          </a:p>
          <a:p>
            <a:pPr marL="0" indent="0">
              <a:lnSpc>
                <a:spcPct val="90000"/>
              </a:lnSpc>
              <a:buNone/>
            </a:pPr>
            <a:endParaRPr lang="zh-CN" altLang="en-US"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72096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16</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43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50000"/>
              </a:lnSpc>
            </a:pPr>
            <a:r>
              <a:rPr lang="en-US" altLang="zh-CN" sz="2000" b="1" dirty="0">
                <a:latin typeface="华文新魏" panose="02010800040101010101" pitchFamily="2" charset="-122"/>
                <a:ea typeface="华文新魏" panose="02010800040101010101" pitchFamily="2" charset="-122"/>
              </a:rPr>
              <a:t>struct A{</a:t>
            </a:r>
          </a:p>
          <a:p>
            <a:pPr>
              <a:lnSpc>
                <a:spcPct val="150000"/>
              </a:lnSpc>
            </a:pPr>
            <a:r>
              <a:rPr lang="en-US" altLang="zh-CN" sz="2000" b="1" dirty="0">
                <a:latin typeface="华文新魏" panose="02010800040101010101" pitchFamily="2" charset="-122"/>
                <a:ea typeface="华文新魏" panose="02010800040101010101" pitchFamily="2" charset="-122"/>
              </a:rPr>
              <a:t>        string msg = "Exception A";</a:t>
            </a:r>
          </a:p>
          <a:p>
            <a:pPr>
              <a:lnSpc>
                <a:spcPct val="150000"/>
              </a:lnSpc>
            </a:pPr>
            <a:r>
              <a:rPr lang="en-US" altLang="zh-CN" sz="2000" b="1" dirty="0">
                <a:latin typeface="华文新魏" panose="02010800040101010101" pitchFamily="2" charset="-122"/>
                <a:ea typeface="华文新魏" panose="02010800040101010101" pitchFamily="2" charset="-122"/>
              </a:rPr>
              <a:t>};</a:t>
            </a:r>
          </a:p>
          <a:p>
            <a:pPr>
              <a:lnSpc>
                <a:spcPct val="150000"/>
              </a:lnSpc>
            </a:pPr>
            <a:r>
              <a:rPr lang="en-US" altLang="zh-CN" sz="2000" b="1" dirty="0">
                <a:latin typeface="华文新魏" panose="02010800040101010101" pitchFamily="2" charset="-122"/>
                <a:ea typeface="华文新魏" panose="02010800040101010101" pitchFamily="2" charset="-122"/>
              </a:rPr>
              <a:t>struct B{</a:t>
            </a:r>
          </a:p>
          <a:p>
            <a:pPr>
              <a:lnSpc>
                <a:spcPct val="150000"/>
              </a:lnSpc>
            </a:pPr>
            <a:r>
              <a:rPr lang="en-US" altLang="zh-CN" sz="2000" b="1" dirty="0">
                <a:latin typeface="华文新魏" panose="02010800040101010101" pitchFamily="2" charset="-122"/>
                <a:ea typeface="华文新魏" panose="02010800040101010101" pitchFamily="2" charset="-122"/>
              </a:rPr>
              <a:t>        string msg = "Exception B";</a:t>
            </a:r>
          </a:p>
          <a:p>
            <a:pPr>
              <a:lnSpc>
                <a:spcPct val="150000"/>
              </a:lnSpc>
            </a:pPr>
            <a:r>
              <a:rPr lang="en-US" altLang="zh-CN" sz="2000" b="1" dirty="0">
                <a:latin typeface="华文新魏" panose="02010800040101010101" pitchFamily="2" charset="-122"/>
                <a:ea typeface="华文新魏" panose="02010800040101010101" pitchFamily="2" charset="-122"/>
              </a:rPr>
              <a:t>};</a:t>
            </a:r>
          </a:p>
          <a:p>
            <a:pPr>
              <a:lnSpc>
                <a:spcPct val="150000"/>
              </a:lnSpc>
            </a:pPr>
            <a:endParaRPr lang="en-US" altLang="zh-CN" sz="2000" b="1" dirty="0">
              <a:latin typeface="华文新魏" panose="02010800040101010101" pitchFamily="2" charset="-122"/>
              <a:ea typeface="华文新魏" panose="02010800040101010101" pitchFamily="2" charset="-122"/>
            </a:endParaRPr>
          </a:p>
          <a:p>
            <a:pPr>
              <a:lnSpc>
                <a:spcPct val="150000"/>
              </a:lnSpc>
            </a:pPr>
            <a:r>
              <a:rPr lang="en-US" altLang="zh-CN" sz="2000" b="1" dirty="0">
                <a:latin typeface="华文新魏" panose="02010800040101010101" pitchFamily="2" charset="-122"/>
                <a:ea typeface="华文新魏" panose="02010800040101010101" pitchFamily="2" charset="-122"/>
              </a:rPr>
              <a:t>void f1();              	//</a:t>
            </a:r>
            <a:r>
              <a:rPr lang="zh-CN" altLang="en-US" sz="2000" b="1" dirty="0">
                <a:latin typeface="华文新魏" panose="02010800040101010101" pitchFamily="2" charset="-122"/>
                <a:ea typeface="华文新魏" panose="02010800040101010101" pitchFamily="2" charset="-122"/>
              </a:rPr>
              <a:t>可能会抛出异常</a:t>
            </a:r>
          </a:p>
          <a:p>
            <a:pPr>
              <a:lnSpc>
                <a:spcPct val="150000"/>
              </a:lnSpc>
            </a:pPr>
            <a:r>
              <a:rPr lang="en-US" altLang="zh-CN" sz="2000" b="1" dirty="0">
                <a:latin typeface="华文新魏" panose="02010800040101010101" pitchFamily="2" charset="-122"/>
                <a:ea typeface="华文新魏" panose="02010800040101010101" pitchFamily="2" charset="-122"/>
              </a:rPr>
              <a:t>void f2() throw(A);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可能会抛出异常类型</a:t>
            </a:r>
            <a:r>
              <a:rPr lang="en-US" altLang="zh-CN" sz="2000" b="1" dirty="0">
                <a:solidFill>
                  <a:srgbClr val="FF0000"/>
                </a:solidFill>
                <a:latin typeface="华文新魏" panose="02010800040101010101" pitchFamily="2" charset="-122"/>
                <a:ea typeface="华文新魏" panose="02010800040101010101" pitchFamily="2" charset="-122"/>
              </a:rPr>
              <a:t>A , </a:t>
            </a:r>
            <a:r>
              <a:rPr lang="zh-CN" altLang="en-US" sz="2000" b="1" dirty="0">
                <a:solidFill>
                  <a:srgbClr val="FF0000"/>
                </a:solidFill>
                <a:latin typeface="华文新魏" panose="02010800040101010101" pitchFamily="2" charset="-122"/>
                <a:ea typeface="华文新魏" panose="02010800040101010101" pitchFamily="2" charset="-122"/>
              </a:rPr>
              <a:t>过时的，警告错误</a:t>
            </a:r>
          </a:p>
          <a:p>
            <a:pPr>
              <a:lnSpc>
                <a:spcPct val="150000"/>
              </a:lnSpc>
            </a:pPr>
            <a:r>
              <a:rPr lang="en-US" altLang="zh-CN" sz="2000" b="1" dirty="0">
                <a:latin typeface="华文新魏" panose="02010800040101010101" pitchFamily="2" charset="-122"/>
                <a:ea typeface="华文新魏" panose="02010800040101010101" pitchFamily="2" charset="-122"/>
              </a:rPr>
              <a:t>void f3() throw(A,B);   	</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可能会抛出异常类型</a:t>
            </a:r>
            <a:r>
              <a:rPr lang="en-US" altLang="zh-CN" sz="2000" b="1" dirty="0">
                <a:solidFill>
                  <a:srgbClr val="FF0000"/>
                </a:solidFill>
                <a:latin typeface="华文新魏" panose="02010800040101010101" pitchFamily="2" charset="-122"/>
                <a:ea typeface="华文新魏" panose="02010800040101010101" pitchFamily="2" charset="-122"/>
              </a:rPr>
              <a:t>A</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B</a:t>
            </a:r>
            <a:r>
              <a:rPr lang="zh-CN" altLang="en-US" sz="2000" b="1" dirty="0">
                <a:solidFill>
                  <a:srgbClr val="FF0000"/>
                </a:solidFill>
                <a:latin typeface="华文新魏" panose="02010800040101010101" pitchFamily="2" charset="-122"/>
                <a:ea typeface="华文新魏" panose="02010800040101010101" pitchFamily="2" charset="-122"/>
              </a:rPr>
              <a:t>，过时的，警告错误</a:t>
            </a:r>
          </a:p>
          <a:p>
            <a:pPr>
              <a:lnSpc>
                <a:spcPct val="150000"/>
              </a:lnSpc>
            </a:pPr>
            <a:r>
              <a:rPr lang="en-US" altLang="zh-CN" sz="2000" b="1" dirty="0">
                <a:latin typeface="华文新魏" panose="02010800040101010101" pitchFamily="2" charset="-122"/>
                <a:ea typeface="华文新魏" panose="02010800040101010101" pitchFamily="2" charset="-122"/>
              </a:rPr>
              <a:t>void f4() throw();      	</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不会抛出异常，过时的， ，警告错误</a:t>
            </a:r>
          </a:p>
          <a:p>
            <a:pPr>
              <a:lnSpc>
                <a:spcPct val="150000"/>
              </a:lnSpc>
            </a:pPr>
            <a:r>
              <a:rPr lang="en-US" altLang="zh-CN" sz="2000" b="1" dirty="0">
                <a:latin typeface="华文新魏" panose="02010800040101010101" pitchFamily="2" charset="-122"/>
                <a:ea typeface="华文新魏" panose="02010800040101010101" pitchFamily="2" charset="-122"/>
              </a:rPr>
              <a:t>void f5() </a:t>
            </a:r>
            <a:r>
              <a:rPr lang="en-US" altLang="zh-CN" sz="2000" b="1" dirty="0" err="1">
                <a:latin typeface="华文新魏" panose="02010800040101010101" pitchFamily="2" charset="-122"/>
                <a:ea typeface="华文新魏" panose="02010800040101010101" pitchFamily="2" charset="-122"/>
              </a:rPr>
              <a:t>noexcept</a:t>
            </a:r>
            <a:r>
              <a:rPr lang="en-US" altLang="zh-CN" sz="2000" b="1" dirty="0">
                <a:latin typeface="华文新魏" panose="02010800040101010101" pitchFamily="2" charset="-122"/>
                <a:ea typeface="华文新魏" panose="02010800040101010101" pitchFamily="2" charset="-122"/>
              </a:rPr>
              <a:t> ;    	//</a:t>
            </a:r>
            <a:r>
              <a:rPr lang="zh-CN" altLang="en-US" sz="2000" b="1" dirty="0">
                <a:latin typeface="华文新魏" panose="02010800040101010101" pitchFamily="2" charset="-122"/>
                <a:ea typeface="华文新魏" panose="02010800040101010101" pitchFamily="2" charset="-122"/>
              </a:rPr>
              <a:t>不会抛出异常，</a:t>
            </a:r>
            <a:r>
              <a:rPr lang="en-US" altLang="zh-CN" sz="2000" b="1" dirty="0">
                <a:latin typeface="华文新魏" panose="02010800040101010101" pitchFamily="2" charset="-122"/>
                <a:ea typeface="华文新魏" panose="02010800040101010101" pitchFamily="2" charset="-122"/>
              </a:rPr>
              <a:t>C++11</a:t>
            </a:r>
            <a:r>
              <a:rPr lang="zh-CN" altLang="en-US" sz="2000" b="1" dirty="0">
                <a:latin typeface="华文新魏" panose="02010800040101010101" pitchFamily="2" charset="-122"/>
                <a:ea typeface="华文新魏" panose="02010800040101010101" pitchFamily="2" charset="-122"/>
              </a:rPr>
              <a:t>新标准</a:t>
            </a:r>
            <a:endParaRPr lang="en-US" altLang="zh-CN" sz="2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49667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17</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43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异常接口声明在函数声明和定义时都需要</a:t>
            </a:r>
          </a:p>
          <a:p>
            <a:r>
              <a:rPr lang="en-US" altLang="zh-CN" sz="2000" b="1" dirty="0">
                <a:latin typeface="华文新魏" panose="02010800040101010101" pitchFamily="2" charset="-122"/>
                <a:ea typeface="华文新魏" panose="02010800040101010101" pitchFamily="2" charset="-122"/>
              </a:rPr>
              <a:t>void f1(){</a:t>
            </a:r>
          </a:p>
          <a:p>
            <a:r>
              <a:rPr lang="en-US" altLang="zh-CN" sz="2000" b="1" dirty="0">
                <a:latin typeface="华文新魏" panose="02010800040101010101" pitchFamily="2" charset="-122"/>
                <a:ea typeface="华文新魏" panose="02010800040101010101" pitchFamily="2" charset="-122"/>
              </a:rPr>
              <a:t>	throw A(); //</a:t>
            </a:r>
            <a:r>
              <a:rPr lang="zh-CN" altLang="en-US" sz="2000" b="1" dirty="0">
                <a:latin typeface="华文新魏" panose="02010800040101010101" pitchFamily="2" charset="-122"/>
                <a:ea typeface="华文新魏" panose="02010800040101010101" pitchFamily="2" charset="-122"/>
              </a:rPr>
              <a:t>抛出</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类型异常</a:t>
            </a:r>
          </a:p>
          <a:p>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void f2() throw(A){</a:t>
            </a:r>
          </a:p>
          <a:p>
            <a:r>
              <a:rPr lang="en-US" altLang="zh-CN" sz="2000" b="1" dirty="0">
                <a:latin typeface="华文新魏" panose="02010800040101010101" pitchFamily="2" charset="-122"/>
                <a:ea typeface="华文新魏" panose="02010800040101010101" pitchFamily="2" charset="-122"/>
              </a:rPr>
              <a:t>	throw B(); //</a:t>
            </a:r>
            <a:r>
              <a:rPr lang="zh-CN" altLang="en-US" sz="2000" b="1" dirty="0">
                <a:latin typeface="华文新魏" panose="02010800040101010101" pitchFamily="2" charset="-122"/>
                <a:ea typeface="华文新魏" panose="02010800040101010101" pitchFamily="2" charset="-122"/>
              </a:rPr>
              <a:t>抛出非</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类型异常</a:t>
            </a:r>
          </a:p>
          <a:p>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void f3() throw(A,B){</a:t>
            </a:r>
          </a:p>
          <a:p>
            <a:r>
              <a:rPr lang="en-US" altLang="zh-CN" sz="2000" b="1" dirty="0">
                <a:latin typeface="华文新魏" panose="02010800040101010101" pitchFamily="2" charset="-122"/>
                <a:ea typeface="华文新魏" panose="02010800040101010101" pitchFamily="2" charset="-122"/>
              </a:rPr>
              <a:t>	int i;</a:t>
            </a:r>
          </a:p>
          <a:p>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cin</a:t>
            </a:r>
            <a:r>
              <a:rPr lang="en-US" altLang="zh-CN" sz="2000" b="1" dirty="0">
                <a:latin typeface="华文新魏" panose="02010800040101010101" pitchFamily="2" charset="-122"/>
                <a:ea typeface="华文新魏" panose="02010800040101010101" pitchFamily="2" charset="-122"/>
              </a:rPr>
              <a:t> &gt;&gt; i;</a:t>
            </a:r>
          </a:p>
          <a:p>
            <a:r>
              <a:rPr lang="en-US" altLang="zh-CN" sz="2000" b="1" dirty="0">
                <a:latin typeface="华文新魏" panose="02010800040101010101" pitchFamily="2" charset="-122"/>
                <a:ea typeface="华文新魏" panose="02010800040101010101" pitchFamily="2" charset="-122"/>
              </a:rPr>
              <a:t>	if(i&gt; 0)	throw A();</a:t>
            </a:r>
          </a:p>
          <a:p>
            <a:r>
              <a:rPr lang="en-US" altLang="zh-CN" sz="2000" b="1" dirty="0">
                <a:latin typeface="华文新魏" panose="02010800040101010101" pitchFamily="2" charset="-122"/>
                <a:ea typeface="华文新魏" panose="02010800040101010101" pitchFamily="2" charset="-122"/>
              </a:rPr>
              <a:t>	else	throw B();</a:t>
            </a:r>
          </a:p>
          <a:p>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void f4() throw(){</a:t>
            </a:r>
          </a:p>
          <a:p>
            <a:r>
              <a:rPr lang="en-US" altLang="zh-CN" sz="2000" b="1" dirty="0">
                <a:latin typeface="华文新魏" panose="02010800040101010101" pitchFamily="2" charset="-122"/>
                <a:ea typeface="华文新魏" panose="02010800040101010101" pitchFamily="2" charset="-122"/>
              </a:rPr>
              <a:t>	throw B(); //</a:t>
            </a:r>
            <a:r>
              <a:rPr lang="zh-CN" altLang="en-US" sz="2000" b="1" dirty="0">
                <a:latin typeface="华文新魏" panose="02010800040101010101" pitchFamily="2" charset="-122"/>
                <a:ea typeface="华文新魏" panose="02010800040101010101" pitchFamily="2" charset="-122"/>
              </a:rPr>
              <a:t>声明不抛出异常，但抛出</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类型异常</a:t>
            </a:r>
          </a:p>
          <a:p>
            <a:r>
              <a:rPr lang="en-US" altLang="zh-CN" sz="2000" b="1" dirty="0">
                <a:latin typeface="华文新魏" panose="02010800040101010101" pitchFamily="2" charset="-122"/>
                <a:ea typeface="华文新魏" panose="02010800040101010101" pitchFamily="2" charset="-122"/>
              </a:rPr>
              <a:t>}</a:t>
            </a:r>
          </a:p>
          <a:p>
            <a:endParaRPr lang="en-US" altLang="zh-CN" sz="2000" b="1" dirty="0">
              <a:latin typeface="华文新魏" panose="02010800040101010101" pitchFamily="2" charset="-122"/>
              <a:ea typeface="华文新魏" panose="02010800040101010101" pitchFamily="2" charset="-122"/>
            </a:endParaRPr>
          </a:p>
          <a:p>
            <a:r>
              <a:rPr lang="en-US" altLang="zh-CN" sz="2000" b="1" dirty="0">
                <a:latin typeface="华文新魏" panose="02010800040101010101" pitchFamily="2" charset="-122"/>
                <a:ea typeface="华文新魏" panose="02010800040101010101" pitchFamily="2" charset="-122"/>
              </a:rPr>
              <a:t>void f5() </a:t>
            </a:r>
            <a:r>
              <a:rPr lang="en-US" altLang="zh-CN" sz="2000" b="1" dirty="0" err="1">
                <a:latin typeface="华文新魏" panose="02010800040101010101" pitchFamily="2" charset="-122"/>
                <a:ea typeface="华文新魏" panose="02010800040101010101" pitchFamily="2" charset="-122"/>
              </a:rPr>
              <a:t>noexcept</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throw B(); //</a:t>
            </a:r>
            <a:r>
              <a:rPr lang="zh-CN" altLang="en-US" sz="2000" b="1" dirty="0">
                <a:latin typeface="华文新魏" panose="02010800040101010101" pitchFamily="2" charset="-122"/>
                <a:ea typeface="华文新魏" panose="02010800040101010101" pitchFamily="2" charset="-122"/>
              </a:rPr>
              <a:t>声明不抛出异常，抛出</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类型异常</a:t>
            </a:r>
          </a:p>
          <a:p>
            <a:r>
              <a:rPr lang="en-US" altLang="zh-CN" sz="20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469898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18</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43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b="1" dirty="0">
                <a:latin typeface="华文新魏" panose="02010800040101010101" pitchFamily="2" charset="-122"/>
                <a:ea typeface="华文新魏" panose="02010800040101010101" pitchFamily="2" charset="-122"/>
              </a:rPr>
              <a:t>void g(){</a:t>
            </a:r>
          </a:p>
          <a:p>
            <a:r>
              <a:rPr lang="en-US" altLang="zh-CN" sz="2000" b="1" dirty="0">
                <a:latin typeface="华文新魏" panose="02010800040101010101" pitchFamily="2" charset="-122"/>
                <a:ea typeface="华文新魏" panose="02010800040101010101" pitchFamily="2" charset="-122"/>
              </a:rPr>
              <a:t>    try {</a:t>
            </a:r>
          </a:p>
          <a:p>
            <a:r>
              <a:rPr lang="en-US" altLang="zh-CN" sz="2000" b="1" dirty="0">
                <a:latin typeface="华文新魏" panose="02010800040101010101" pitchFamily="2" charset="-122"/>
                <a:ea typeface="华文新魏" panose="02010800040101010101" pitchFamily="2" charset="-122"/>
              </a:rPr>
              <a:t>//        f1();    //</a:t>
            </a:r>
            <a:r>
              <a:rPr lang="zh-CN" altLang="en-US" sz="2000" b="1" dirty="0">
                <a:latin typeface="华文新魏" panose="02010800040101010101" pitchFamily="2" charset="-122"/>
                <a:ea typeface="华文新魏" panose="02010800040101010101" pitchFamily="2" charset="-122"/>
              </a:rPr>
              <a:t>没有声明异常接口的（即可能会抛出任何异常），异常会被截获</a:t>
            </a:r>
          </a:p>
          <a:p>
            <a:r>
              <a:rPr lang="en-US" altLang="zh-CN" sz="2000" b="1" dirty="0">
                <a:latin typeface="华文新魏" panose="02010800040101010101" pitchFamily="2" charset="-122"/>
                <a:ea typeface="华文新魏" panose="02010800040101010101" pitchFamily="2" charset="-122"/>
              </a:rPr>
              <a:t>//        f2();    //</a:t>
            </a:r>
            <a:r>
              <a:rPr lang="zh-CN" altLang="en-US" sz="2000" b="1" dirty="0">
                <a:latin typeface="华文新魏" panose="02010800040101010101" pitchFamily="2" charset="-122"/>
                <a:ea typeface="华文新魏" panose="02010800040101010101" pitchFamily="2" charset="-122"/>
              </a:rPr>
              <a:t>抛出了和异常接口声明类型不一致的异常，异常不会被截获</a:t>
            </a:r>
          </a:p>
          <a:p>
            <a:r>
              <a:rPr lang="en-US" altLang="zh-CN" sz="2000" b="1" dirty="0">
                <a:latin typeface="华文新魏" panose="02010800040101010101" pitchFamily="2" charset="-122"/>
                <a:ea typeface="华文新魏" panose="02010800040101010101" pitchFamily="2" charset="-122"/>
              </a:rPr>
              <a:t>//        f3();    //</a:t>
            </a:r>
            <a:r>
              <a:rPr lang="zh-CN" altLang="en-US" sz="2000" b="1" dirty="0">
                <a:latin typeface="华文新魏" panose="02010800040101010101" pitchFamily="2" charset="-122"/>
                <a:ea typeface="华文新魏" panose="02010800040101010101" pitchFamily="2" charset="-122"/>
              </a:rPr>
              <a:t>异常会被截获</a:t>
            </a:r>
          </a:p>
          <a:p>
            <a:r>
              <a:rPr lang="en-US" altLang="zh-CN" sz="2000" b="1" dirty="0">
                <a:latin typeface="华文新魏" panose="02010800040101010101" pitchFamily="2" charset="-122"/>
                <a:ea typeface="华文新魏" panose="02010800040101010101" pitchFamily="2" charset="-122"/>
              </a:rPr>
              <a:t>//        f4();    //</a:t>
            </a:r>
            <a:r>
              <a:rPr lang="zh-CN" altLang="en-US" sz="2000" b="1" dirty="0">
                <a:latin typeface="华文新魏" panose="02010800040101010101" pitchFamily="2" charset="-122"/>
                <a:ea typeface="华文新魏" panose="02010800040101010101" pitchFamily="2" charset="-122"/>
              </a:rPr>
              <a:t>声明不会抛出异常，但实际抛出了异常，异常不会被截获</a:t>
            </a:r>
          </a:p>
          <a:p>
            <a:r>
              <a:rPr lang="en-US" altLang="zh-CN" sz="2000" b="1" dirty="0">
                <a:latin typeface="华文新魏" panose="02010800040101010101" pitchFamily="2" charset="-122"/>
                <a:ea typeface="华文新魏" panose="02010800040101010101" pitchFamily="2" charset="-122"/>
              </a:rPr>
              <a:t>        f5();    //</a:t>
            </a:r>
            <a:r>
              <a:rPr lang="zh-CN" altLang="en-US" sz="2000" b="1" dirty="0">
                <a:latin typeface="华文新魏" panose="02010800040101010101" pitchFamily="2" charset="-122"/>
                <a:ea typeface="华文新魏" panose="02010800040101010101" pitchFamily="2" charset="-122"/>
              </a:rPr>
              <a:t>声明不会抛出异常，但实际抛出了异常，异常不会被截获</a:t>
            </a:r>
          </a:p>
          <a:p>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catch(A &amp;ex){</a:t>
            </a:r>
          </a:p>
          <a:p>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ex.msg;</a:t>
            </a:r>
          </a:p>
          <a:p>
            <a:r>
              <a:rPr lang="en-US" altLang="zh-CN" sz="2000" b="1" dirty="0">
                <a:latin typeface="华文新魏" panose="02010800040101010101" pitchFamily="2" charset="-122"/>
                <a:ea typeface="华文新魏" panose="02010800040101010101" pitchFamily="2" charset="-122"/>
              </a:rPr>
              <a:t>    }</a:t>
            </a:r>
          </a:p>
          <a:p>
            <a:r>
              <a:rPr lang="en-US" altLang="zh-CN" sz="2000" b="1" dirty="0">
                <a:latin typeface="华文新魏" panose="02010800040101010101" pitchFamily="2" charset="-122"/>
                <a:ea typeface="华文新魏" panose="02010800040101010101" pitchFamily="2" charset="-122"/>
              </a:rPr>
              <a:t>    catch(B &amp;ex){</a:t>
            </a:r>
          </a:p>
          <a:p>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ex.msg;</a:t>
            </a:r>
          </a:p>
          <a:p>
            <a:r>
              <a:rPr lang="en-US" altLang="zh-CN" sz="2000" b="1" dirty="0">
                <a:latin typeface="华文新魏" panose="02010800040101010101" pitchFamily="2" charset="-122"/>
                <a:ea typeface="华文新魏" panose="02010800040101010101" pitchFamily="2" charset="-122"/>
              </a:rPr>
              <a:t>    }</a:t>
            </a:r>
          </a:p>
          <a:p>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int main() {</a:t>
            </a:r>
          </a:p>
          <a:p>
            <a:r>
              <a:rPr lang="en-US" altLang="zh-CN" sz="2000" b="1" dirty="0">
                <a:latin typeface="华文新魏" panose="02010800040101010101" pitchFamily="2" charset="-122"/>
                <a:ea typeface="华文新魏" panose="02010800040101010101" pitchFamily="2" charset="-122"/>
              </a:rPr>
              <a:t>    g();</a:t>
            </a:r>
          </a:p>
          <a:p>
            <a:r>
              <a:rPr lang="en-US" altLang="zh-CN" sz="2000" b="1" dirty="0">
                <a:latin typeface="华文新魏" panose="02010800040101010101" pitchFamily="2" charset="-122"/>
                <a:ea typeface="华文新魏" panose="02010800040101010101" pitchFamily="2" charset="-122"/>
              </a:rPr>
              <a:t>}</a:t>
            </a:r>
          </a:p>
        </p:txBody>
      </p:sp>
      <p:sp>
        <p:nvSpPr>
          <p:cNvPr id="2" name="矩形 1">
            <a:extLst>
              <a:ext uri="{FF2B5EF4-FFF2-40B4-BE49-F238E27FC236}">
                <a16:creationId xmlns:a16="http://schemas.microsoft.com/office/drawing/2014/main" id="{5D16D6E7-9A97-4A72-A1D3-FFA57600C8D1}"/>
              </a:ext>
            </a:extLst>
          </p:cNvPr>
          <p:cNvSpPr/>
          <p:nvPr/>
        </p:nvSpPr>
        <p:spPr>
          <a:xfrm>
            <a:off x="2909888" y="3450456"/>
            <a:ext cx="5616624" cy="1877437"/>
          </a:xfrm>
          <a:prstGeom prst="rect">
            <a:avLst/>
          </a:prstGeom>
        </p:spPr>
        <p:txBody>
          <a:bodyPr wrap="square">
            <a:spAutoFit/>
          </a:bodyPr>
          <a:lstStyle/>
          <a:p>
            <a:pPr algn="just">
              <a:buClr>
                <a:srgbClr val="FF0000"/>
              </a:buClr>
              <a:defRPr/>
            </a:pPr>
            <a:r>
              <a:rPr lang="zh-CN" altLang="en-US" sz="2000" b="1" kern="0" dirty="0">
                <a:solidFill>
                  <a:srgbClr val="FF0000"/>
                </a:solidFill>
                <a:latin typeface="华文新魏" panose="02010800040101010101" pitchFamily="2" charset="-122"/>
                <a:ea typeface="华文新魏" panose="02010800040101010101" pitchFamily="2" charset="-122"/>
              </a:rPr>
              <a:t>凡是引发了和函数异常声明接口异常不一致的异常，称为不可预料的异常。不可预料的异常不会被捕获，即使</a:t>
            </a:r>
            <a:r>
              <a:rPr lang="en-US" altLang="zh-CN" sz="2000" b="1" kern="0" dirty="0">
                <a:solidFill>
                  <a:srgbClr val="FF0000"/>
                </a:solidFill>
                <a:latin typeface="华文新魏" panose="02010800040101010101" pitchFamily="2" charset="-122"/>
                <a:ea typeface="华文新魏" panose="02010800040101010101" pitchFamily="2" charset="-122"/>
              </a:rPr>
              <a:t>catch</a:t>
            </a:r>
            <a:r>
              <a:rPr lang="zh-CN" altLang="en-US" sz="2000" b="1" kern="0" dirty="0">
                <a:solidFill>
                  <a:srgbClr val="FF0000"/>
                </a:solidFill>
                <a:latin typeface="华文新魏" panose="02010800040101010101" pitchFamily="2" charset="-122"/>
                <a:ea typeface="华文新魏" panose="02010800040101010101" pitchFamily="2" charset="-122"/>
              </a:rPr>
              <a:t>子句的异常类型与实际出现的异常类型一致</a:t>
            </a:r>
            <a:r>
              <a:rPr lang="zh-CN" altLang="en-US" b="1" kern="0" dirty="0">
                <a:solidFill>
                  <a:srgbClr val="000000"/>
                </a:solidFill>
                <a:latin typeface="华文新魏" panose="02010800040101010101" pitchFamily="2" charset="-122"/>
                <a:ea typeface="华文新魏" panose="02010800040101010101" pitchFamily="2" charset="-122"/>
              </a:rPr>
              <a:t>。</a:t>
            </a:r>
            <a:endParaRPr lang="en-US" altLang="zh-CN" b="1" kern="0" dirty="0">
              <a:solidFill>
                <a:srgbClr val="000000"/>
              </a:solidFill>
              <a:latin typeface="华文新魏" panose="02010800040101010101" pitchFamily="2" charset="-122"/>
              <a:ea typeface="华文新魏" panose="02010800040101010101" pitchFamily="2" charset="-122"/>
            </a:endParaRPr>
          </a:p>
          <a:p>
            <a:pPr algn="just">
              <a:buClr>
                <a:srgbClr val="FF0000"/>
              </a:buClr>
              <a:defRPr/>
            </a:pPr>
            <a:r>
              <a:rPr lang="zh-CN" altLang="en-US" b="1" kern="0" dirty="0">
                <a:solidFill>
                  <a:srgbClr val="000000"/>
                </a:solidFill>
                <a:latin typeface="华文新魏" panose="02010800040101010101" pitchFamily="2" charset="-122"/>
                <a:ea typeface="华文新魏" panose="02010800040101010101" pitchFamily="2" charset="-122"/>
              </a:rPr>
              <a:t>任何没有被捕获的异常最终由标准库函数</a:t>
            </a:r>
            <a:r>
              <a:rPr lang="en-US" altLang="zh-CN" b="1" kern="0" dirty="0">
                <a:solidFill>
                  <a:srgbClr val="000000"/>
                </a:solidFill>
                <a:latin typeface="华文新魏" panose="02010800040101010101" pitchFamily="2" charset="-122"/>
                <a:ea typeface="华文新魏" panose="02010800040101010101" pitchFamily="2" charset="-122"/>
              </a:rPr>
              <a:t>terminate</a:t>
            </a:r>
            <a:r>
              <a:rPr lang="zh-CN" altLang="en-US" b="1" kern="0" dirty="0">
                <a:solidFill>
                  <a:srgbClr val="000000"/>
                </a:solidFill>
                <a:latin typeface="华文新魏" panose="02010800040101010101" pitchFamily="2" charset="-122"/>
                <a:ea typeface="华文新魏" panose="02010800040101010101" pitchFamily="2" charset="-122"/>
              </a:rPr>
              <a:t>来处理。</a:t>
            </a:r>
            <a:endParaRPr lang="en-US" altLang="zh-CN" b="1" kern="0" dirty="0">
              <a:solidFill>
                <a:srgbClr val="000000"/>
              </a:solidFill>
              <a:latin typeface="华文新魏" panose="02010800040101010101" pitchFamily="2" charset="-122"/>
              <a:ea typeface="华文新魏" panose="02010800040101010101" pitchFamily="2" charset="-122"/>
            </a:endParaRPr>
          </a:p>
        </p:txBody>
      </p:sp>
      <p:pic>
        <p:nvPicPr>
          <p:cNvPr id="3" name="图片 2">
            <a:extLst>
              <a:ext uri="{FF2B5EF4-FFF2-40B4-BE49-F238E27FC236}">
                <a16:creationId xmlns:a16="http://schemas.microsoft.com/office/drawing/2014/main" id="{ED79F9F7-B567-44F1-BCB9-AF58E0781B2D}"/>
              </a:ext>
            </a:extLst>
          </p:cNvPr>
          <p:cNvPicPr>
            <a:picLocks noChangeAspect="1"/>
          </p:cNvPicPr>
          <p:nvPr/>
        </p:nvPicPr>
        <p:blipFill>
          <a:blip r:embed="rId2"/>
          <a:stretch>
            <a:fillRect/>
          </a:stretch>
        </p:blipFill>
        <p:spPr>
          <a:xfrm>
            <a:off x="2144762" y="5591904"/>
            <a:ext cx="6381750" cy="962025"/>
          </a:xfrm>
          <a:prstGeom prst="rect">
            <a:avLst/>
          </a:prstGeom>
        </p:spPr>
      </p:pic>
    </p:spTree>
    <p:extLst>
      <p:ext uri="{BB962C8B-B14F-4D97-AF65-F5344CB8AC3E}">
        <p14:creationId xmlns:p14="http://schemas.microsoft.com/office/powerpoint/2010/main" val="4128556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10.4</a:t>
            </a:r>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terminate</a:t>
            </a:r>
            <a:r>
              <a:rPr lang="zh-CN" altLang="en-US" sz="3600" b="1" dirty="0">
                <a:solidFill>
                  <a:srgbClr val="FF0000"/>
                </a:solidFill>
                <a:latin typeface="微软雅黑" pitchFamily="34" charset="-122"/>
                <a:ea typeface="微软雅黑" pitchFamily="34" charset="-122"/>
              </a:rPr>
              <a:t>函数</a:t>
            </a: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395536" y="1027113"/>
            <a:ext cx="8143056" cy="50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indent="0">
              <a:lnSpc>
                <a:spcPct val="120000"/>
              </a:lnSpc>
              <a:buNone/>
            </a:pPr>
            <a:r>
              <a:rPr lang="en-US" altLang="zh-CN" sz="2400"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对于未经处理的异常或传播后未经处理的异常，</a:t>
            </a:r>
            <a:r>
              <a:rPr lang="en-US" altLang="zh-CN" sz="2200" b="1" dirty="0">
                <a:latin typeface="华文新魏" panose="02010800040101010101" pitchFamily="2" charset="-122"/>
                <a:ea typeface="华文新魏" panose="02010800040101010101" pitchFamily="2" charset="-122"/>
              </a:rPr>
              <a:t>C++</a:t>
            </a:r>
            <a:r>
              <a:rPr lang="zh-CN" altLang="en-US" sz="2200" b="1" dirty="0">
                <a:latin typeface="华文新魏" panose="02010800040101010101" pitchFamily="2" charset="-122"/>
                <a:ea typeface="华文新魏" panose="02010800040101010101" pitchFamily="2" charset="-122"/>
              </a:rPr>
              <a:t>的监控系统将调用</a:t>
            </a:r>
            <a:r>
              <a:rPr lang="en-US" altLang="zh-CN" sz="2200" b="1" dirty="0">
                <a:latin typeface="华文新魏" panose="02010800040101010101" pitchFamily="2" charset="-122"/>
                <a:ea typeface="华文新魏" panose="02010800040101010101" pitchFamily="2" charset="-122"/>
              </a:rPr>
              <a:t>void </a:t>
            </a:r>
            <a:r>
              <a:rPr lang="en-US" altLang="zh-CN" sz="2200" b="1" dirty="0">
                <a:solidFill>
                  <a:srgbClr val="FF0000"/>
                </a:solidFill>
                <a:latin typeface="华文新魏" panose="02010800040101010101" pitchFamily="2" charset="-122"/>
                <a:ea typeface="华文新魏" panose="02010800040101010101" pitchFamily="2" charset="-122"/>
              </a:rPr>
              <a:t>terminate</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处理。缺省情况下</a:t>
            </a:r>
            <a:r>
              <a:rPr lang="en-US" altLang="zh-CN" sz="2200" b="1" dirty="0">
                <a:solidFill>
                  <a:srgbClr val="FF0000"/>
                </a:solidFill>
                <a:latin typeface="华文新魏" panose="02010800040101010101" pitchFamily="2" charset="-122"/>
                <a:ea typeface="华文新魏" panose="02010800040101010101" pitchFamily="2" charset="-122"/>
              </a:rPr>
              <a:t>terminate</a:t>
            </a:r>
            <a:r>
              <a:rPr lang="zh-CN" altLang="en-US" sz="2200" b="1" dirty="0">
                <a:latin typeface="华文新魏" panose="02010800040101010101" pitchFamily="2" charset="-122"/>
                <a:ea typeface="华文新魏" panose="02010800040101010101" pitchFamily="2" charset="-122"/>
              </a:rPr>
              <a:t>函数调用</a:t>
            </a:r>
            <a:r>
              <a:rPr lang="en-US" altLang="zh-CN" sz="2200" b="1" dirty="0">
                <a:latin typeface="华文新魏" panose="02010800040101010101" pitchFamily="2" charset="-122"/>
                <a:ea typeface="华文新魏" panose="02010800040101010101" pitchFamily="2" charset="-122"/>
              </a:rPr>
              <a:t>abort</a:t>
            </a:r>
            <a:r>
              <a:rPr lang="zh-CN" altLang="en-US" sz="2200" b="1" dirty="0">
                <a:latin typeface="华文新魏" panose="02010800040101010101" pitchFamily="2" charset="-122"/>
                <a:ea typeface="华文新魏" panose="02010800040101010101" pitchFamily="2" charset="-122"/>
              </a:rPr>
              <a:t>函数来终止程序。 </a:t>
            </a:r>
          </a:p>
          <a:p>
            <a:pPr marL="0" indent="0">
              <a:lnSpc>
                <a:spcPct val="120000"/>
              </a:lnSpc>
              <a:buNone/>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可以调用</a:t>
            </a:r>
            <a:r>
              <a:rPr lang="en-US" altLang="zh-CN" sz="2200" b="1" dirty="0" err="1">
                <a:latin typeface="华文新魏" panose="02010800040101010101" pitchFamily="2" charset="-122"/>
                <a:ea typeface="华文新魏" panose="02010800040101010101" pitchFamily="2" charset="-122"/>
              </a:rPr>
              <a:t>set_terminate</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函数，设置自定义的</a:t>
            </a:r>
            <a:r>
              <a:rPr lang="en-US" altLang="zh-CN" sz="2200" b="1" dirty="0">
                <a:latin typeface="华文新魏" panose="02010800040101010101" pitchFamily="2" charset="-122"/>
                <a:ea typeface="华文新魏" panose="02010800040101010101" pitchFamily="2" charset="-122"/>
              </a:rPr>
              <a:t>terminate</a:t>
            </a:r>
            <a:r>
              <a:rPr lang="zh-CN" altLang="en-US" sz="2200" b="1" dirty="0">
                <a:latin typeface="华文新魏" panose="02010800040101010101" pitchFamily="2" charset="-122"/>
                <a:ea typeface="华文新魏" panose="02010800040101010101" pitchFamily="2" charset="-122"/>
              </a:rPr>
              <a:t>处理函数（ </a:t>
            </a:r>
            <a:r>
              <a:rPr lang="en-US" altLang="zh-CN" sz="2200" b="1" dirty="0">
                <a:latin typeface="华文新魏" panose="02010800040101010101" pitchFamily="2" charset="-122"/>
                <a:ea typeface="华文新魏" panose="02010800040101010101" pitchFamily="2" charset="-122"/>
              </a:rPr>
              <a:t>terminate handler</a:t>
            </a:r>
            <a:r>
              <a:rPr lang="zh-CN" altLang="en-US" sz="2200" b="1" dirty="0">
                <a:latin typeface="华文新魏" panose="02010800040101010101" pitchFamily="2" charset="-122"/>
                <a:ea typeface="华文新魏" panose="02010800040101010101" pitchFamily="2" charset="-122"/>
              </a:rPr>
              <a:t>）。</a:t>
            </a:r>
          </a:p>
          <a:p>
            <a:pPr marL="0" indent="0">
              <a:lnSpc>
                <a:spcPct val="120000"/>
              </a:lnSpc>
              <a:buNone/>
            </a:pPr>
            <a:r>
              <a:rPr lang="en-US" altLang="zh-CN" sz="2200" b="1" dirty="0">
                <a:latin typeface="华文新魏" panose="02010800040101010101" pitchFamily="2" charset="-122"/>
                <a:ea typeface="华文新魏" panose="02010800040101010101" pitchFamily="2" charset="-122"/>
              </a:rPr>
              <a:t>	</a:t>
            </a:r>
            <a:r>
              <a:rPr lang="en-US" altLang="zh-CN" sz="2200" b="1" dirty="0" err="1">
                <a:latin typeface="华文新魏" panose="02010800040101010101" pitchFamily="2" charset="-122"/>
                <a:ea typeface="华文新魏" panose="02010800040101010101" pitchFamily="2" charset="-122"/>
              </a:rPr>
              <a:t>set_terminate</a:t>
            </a:r>
            <a:r>
              <a:rPr lang="zh-CN" altLang="en-US" sz="2200" b="1" dirty="0">
                <a:latin typeface="华文新魏" panose="02010800040101010101" pitchFamily="2" charset="-122"/>
                <a:ea typeface="华文新魏" panose="02010800040101010101" pitchFamily="2" charset="-122"/>
              </a:rPr>
              <a:t>的原型为</a:t>
            </a:r>
            <a:endParaRPr lang="en-US" altLang="zh-CN" sz="2200" b="1" dirty="0">
              <a:latin typeface="华文新魏" panose="02010800040101010101" pitchFamily="2" charset="-122"/>
              <a:ea typeface="华文新魏" panose="02010800040101010101" pitchFamily="2" charset="-122"/>
            </a:endParaRPr>
          </a:p>
          <a:p>
            <a:pPr marL="0" indent="0">
              <a:lnSpc>
                <a:spcPct val="120000"/>
              </a:lnSpc>
              <a:buNone/>
            </a:pPr>
            <a:r>
              <a:rPr lang="en-US" altLang="zh-CN" sz="2200" b="1" dirty="0">
                <a:latin typeface="华文新魏" panose="02010800040101010101" pitchFamily="2" charset="-122"/>
                <a:ea typeface="华文新魏" panose="02010800040101010101" pitchFamily="2" charset="-122"/>
              </a:rPr>
              <a:t>		void (*</a:t>
            </a:r>
            <a:r>
              <a:rPr lang="en-US" altLang="zh-CN" sz="2200" b="1" dirty="0" err="1">
                <a:latin typeface="华文新魏" panose="02010800040101010101" pitchFamily="2" charset="-122"/>
                <a:ea typeface="华文新魏" panose="02010800040101010101" pitchFamily="2" charset="-122"/>
              </a:rPr>
              <a:t>set_terminate</a:t>
            </a:r>
            <a:r>
              <a:rPr lang="en-US" altLang="zh-CN" sz="2200" b="1" dirty="0">
                <a:latin typeface="华文新魏" panose="02010800040101010101" pitchFamily="2" charset="-122"/>
                <a:ea typeface="华文新魏" panose="02010800040101010101" pitchFamily="2" charset="-122"/>
              </a:rPr>
              <a:t>(</a:t>
            </a:r>
            <a:r>
              <a:rPr lang="en-US" altLang="zh-CN" sz="2200" b="1" dirty="0">
                <a:solidFill>
                  <a:srgbClr val="FF0000"/>
                </a:solidFill>
                <a:latin typeface="华文新魏" panose="02010800040101010101" pitchFamily="2" charset="-122"/>
                <a:ea typeface="华文新魏" panose="02010800040101010101" pitchFamily="2" charset="-122"/>
              </a:rPr>
              <a:t>void (*)( )) </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a:t>
            </a:r>
            <a:endParaRPr lang="en-US" altLang="zh-CN" sz="2200" b="1" dirty="0">
              <a:latin typeface="华文新魏" panose="02010800040101010101" pitchFamily="2" charset="-122"/>
              <a:ea typeface="华文新魏" panose="02010800040101010101" pitchFamily="2" charset="-122"/>
            </a:endParaRPr>
          </a:p>
          <a:p>
            <a:pPr marL="0" indent="0">
              <a:lnSpc>
                <a:spcPct val="120000"/>
              </a:lnSpc>
              <a:buNone/>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返回一个指向原来的</a:t>
            </a:r>
            <a:r>
              <a:rPr lang="en-US" altLang="zh-CN" sz="2200" b="1" dirty="0">
                <a:latin typeface="华文新魏" panose="02010800040101010101" pitchFamily="2" charset="-122"/>
                <a:ea typeface="华文新魏" panose="02010800040101010101" pitchFamily="2" charset="-122"/>
              </a:rPr>
              <a:t>terminate</a:t>
            </a:r>
            <a:r>
              <a:rPr lang="zh-CN" altLang="en-US" sz="2200" b="1" dirty="0">
                <a:latin typeface="华文新魏" panose="02010800040101010101" pitchFamily="2" charset="-122"/>
                <a:ea typeface="华文新魏" panose="02010800040101010101" pitchFamily="2" charset="-122"/>
              </a:rPr>
              <a:t>处理函数的指针。</a:t>
            </a:r>
            <a:endParaRPr lang="en-US" altLang="zh-CN" sz="2200" b="1" dirty="0">
              <a:latin typeface="华文新魏" panose="02010800040101010101" pitchFamily="2" charset="-122"/>
              <a:ea typeface="华文新魏" panose="02010800040101010101" pitchFamily="2" charset="-122"/>
            </a:endParaRPr>
          </a:p>
          <a:p>
            <a:pPr marL="0" indent="0">
              <a:lnSpc>
                <a:spcPct val="120000"/>
              </a:lnSpc>
              <a:buNone/>
            </a:pPr>
            <a:r>
              <a:rPr lang="en-US" altLang="zh-CN" sz="2200" b="1" dirty="0">
                <a:latin typeface="华文新魏" panose="02010800040101010101" pitchFamily="2" charset="-122"/>
                <a:ea typeface="华文新魏" panose="02010800040101010101" pitchFamily="2" charset="-122"/>
              </a:rPr>
              <a:t>	</a:t>
            </a:r>
            <a:r>
              <a:rPr lang="en-US" altLang="zh-CN" sz="2200" b="1" dirty="0">
                <a:solidFill>
                  <a:srgbClr val="0000FF"/>
                </a:solidFill>
                <a:latin typeface="华文新魏" panose="02010800040101010101" pitchFamily="2" charset="-122"/>
                <a:ea typeface="华文新魏" panose="02010800040101010101" pitchFamily="2" charset="-122"/>
              </a:rPr>
              <a:t>void (*</a:t>
            </a:r>
            <a:r>
              <a:rPr lang="en-US" altLang="zh-CN" sz="2200" b="1" dirty="0" err="1">
                <a:latin typeface="华文新魏" panose="02010800040101010101" pitchFamily="2" charset="-122"/>
                <a:ea typeface="华文新魏" panose="02010800040101010101" pitchFamily="2" charset="-122"/>
              </a:rPr>
              <a:t>set_terminate</a:t>
            </a:r>
            <a:r>
              <a:rPr lang="en-US" altLang="zh-CN" sz="2200" b="1" dirty="0">
                <a:latin typeface="华文新魏" panose="02010800040101010101" pitchFamily="2" charset="-122"/>
                <a:ea typeface="华文新魏" panose="02010800040101010101" pitchFamily="2" charset="-122"/>
              </a:rPr>
              <a:t>(</a:t>
            </a:r>
            <a:r>
              <a:rPr lang="en-US" altLang="zh-CN" sz="2200" b="1" dirty="0">
                <a:solidFill>
                  <a:srgbClr val="FF0000"/>
                </a:solidFill>
                <a:latin typeface="华文新魏" panose="02010800040101010101" pitchFamily="2" charset="-122"/>
                <a:ea typeface="华文新魏" panose="02010800040101010101" pitchFamily="2" charset="-122"/>
              </a:rPr>
              <a:t>void (*)( )</a:t>
            </a:r>
            <a:r>
              <a:rPr lang="en-US" altLang="zh-CN" sz="2200" b="1" dirty="0">
                <a:latin typeface="华文新魏" panose="02010800040101010101" pitchFamily="2" charset="-122"/>
                <a:ea typeface="华文新魏" panose="02010800040101010101" pitchFamily="2" charset="-122"/>
              </a:rPr>
              <a:t>) </a:t>
            </a:r>
            <a:r>
              <a:rPr lang="en-US" altLang="zh-CN" sz="2200" b="1" dirty="0">
                <a:solidFill>
                  <a:srgbClr val="0000FF"/>
                </a:solidFill>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声明了一个函数</a:t>
            </a:r>
            <a:r>
              <a:rPr lang="en-US" altLang="zh-CN" sz="2200" b="1" dirty="0" err="1">
                <a:latin typeface="华文新魏" panose="02010800040101010101" pitchFamily="2" charset="-122"/>
                <a:ea typeface="华文新魏" panose="02010800040101010101" pitchFamily="2" charset="-122"/>
              </a:rPr>
              <a:t>set_terminate</a:t>
            </a:r>
            <a:r>
              <a:rPr lang="zh-CN" altLang="en-US" sz="2200" b="1" dirty="0">
                <a:latin typeface="华文新魏" panose="02010800040101010101" pitchFamily="2" charset="-122"/>
                <a:ea typeface="华文新魏" panose="02010800040101010101" pitchFamily="2" charset="-122"/>
              </a:rPr>
              <a:t>，其参数为函数指针，该指针指向原型为</a:t>
            </a:r>
            <a:r>
              <a:rPr lang="en-US" altLang="zh-CN" sz="2200" b="1" dirty="0">
                <a:latin typeface="华文新魏" panose="02010800040101010101" pitchFamily="2" charset="-122"/>
                <a:ea typeface="华文新魏" panose="02010800040101010101" pitchFamily="2" charset="-122"/>
              </a:rPr>
              <a:t>void ( )</a:t>
            </a:r>
            <a:r>
              <a:rPr lang="zh-CN" altLang="en-US" sz="2200" b="1" dirty="0">
                <a:latin typeface="华文新魏" panose="02010800040101010101" pitchFamily="2" charset="-122"/>
                <a:ea typeface="华文新魏" panose="02010800040101010101" pitchFamily="2" charset="-122"/>
              </a:rPr>
              <a:t>的函数。 </a:t>
            </a:r>
            <a:r>
              <a:rPr lang="en-US" altLang="zh-CN" sz="2200" b="1" dirty="0" err="1">
                <a:latin typeface="华文新魏" panose="02010800040101010101" pitchFamily="2" charset="-122"/>
                <a:ea typeface="华文新魏" panose="02010800040101010101" pitchFamily="2" charset="-122"/>
              </a:rPr>
              <a:t>set_terminate</a:t>
            </a:r>
            <a:r>
              <a:rPr lang="zh-CN" altLang="en-US" sz="2200" b="1" dirty="0">
                <a:latin typeface="华文新魏" panose="02010800040101010101" pitchFamily="2" charset="-122"/>
                <a:ea typeface="华文新魏" panose="02010800040101010101" pitchFamily="2" charset="-122"/>
              </a:rPr>
              <a:t>也返回一个函数指针，该指针指向原型为</a:t>
            </a:r>
            <a:r>
              <a:rPr lang="en-US" altLang="zh-CN" sz="2200" b="1" dirty="0">
                <a:latin typeface="华文新魏" panose="02010800040101010101" pitchFamily="2" charset="-122"/>
                <a:ea typeface="华文新魏" panose="02010800040101010101" pitchFamily="2" charset="-122"/>
              </a:rPr>
              <a:t>void ( )</a:t>
            </a:r>
            <a:r>
              <a:rPr lang="zh-CN" altLang="en-US" sz="2200" b="1" dirty="0">
                <a:latin typeface="华文新魏" panose="02010800040101010101" pitchFamily="2" charset="-122"/>
                <a:ea typeface="华文新魏" panose="02010800040101010101" pitchFamily="2" charset="-122"/>
              </a:rPr>
              <a:t>的函数</a:t>
            </a:r>
            <a:r>
              <a:rPr lang="zh-CN" altLang="en-US" sz="2400" b="1" dirty="0">
                <a:latin typeface="华文新魏" panose="02010800040101010101" pitchFamily="2" charset="-122"/>
                <a:ea typeface="华文新魏" panose="02010800040101010101" pitchFamily="2" charset="-122"/>
              </a:rPr>
              <a:t>。 </a:t>
            </a:r>
          </a:p>
          <a:p>
            <a:pPr marL="0" indent="0">
              <a:lnSpc>
                <a:spcPct val="120000"/>
              </a:lnSpc>
              <a:buNone/>
            </a:pPr>
            <a:endParaRPr lang="zh-CN" altLang="en-US" sz="2400" b="1" dirty="0">
              <a:latin typeface="华文新魏" panose="02010800040101010101" pitchFamily="2" charset="-122"/>
              <a:ea typeface="华文新魏" panose="02010800040101010101" pitchFamily="2" charset="-122"/>
            </a:endParaRPr>
          </a:p>
          <a:p>
            <a:pPr marL="0" indent="0">
              <a:lnSpc>
                <a:spcPct val="90000"/>
              </a:lnSpc>
              <a:buNone/>
            </a:pPr>
            <a:endParaRPr lang="zh-CN" altLang="en-US"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49391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10.1</a:t>
            </a:r>
            <a:r>
              <a:rPr lang="zh-CN" altLang="en-US" sz="3600" b="1" dirty="0">
                <a:solidFill>
                  <a:srgbClr val="FF0000"/>
                </a:solidFill>
                <a:latin typeface="微软雅黑" pitchFamily="34" charset="-122"/>
                <a:ea typeface="微软雅黑" pitchFamily="34" charset="-122"/>
              </a:rPr>
              <a:t>　异常处理的结构</a:t>
            </a:r>
          </a:p>
        </p:txBody>
      </p:sp>
      <p:sp>
        <p:nvSpPr>
          <p:cNvPr id="8196" name="Rectangle 7"/>
          <p:cNvSpPr>
            <a:spLocks noChangeArrowheads="1"/>
          </p:cNvSpPr>
          <p:nvPr/>
        </p:nvSpPr>
        <p:spPr bwMode="auto">
          <a:xfrm>
            <a:off x="234752" y="980728"/>
            <a:ext cx="8382000" cy="5616624"/>
          </a:xfrm>
          <a:prstGeom prst="rect">
            <a:avLst/>
          </a:prstGeom>
          <a:noFill/>
          <a:ln w="9525">
            <a:noFill/>
            <a:miter lim="800000"/>
            <a:headEnd/>
            <a:tailEnd/>
          </a:ln>
        </p:spPr>
        <p:txBody>
          <a:bodyPr>
            <a:noAutofit/>
          </a:bodyPr>
          <a:lstStyle/>
          <a:p>
            <a:pPr>
              <a:lnSpc>
                <a:spcPct val="130000"/>
              </a:lnSpc>
              <a:buClr>
                <a:srgbClr val="FF0000"/>
              </a:buClr>
              <a:defRPr/>
            </a:pPr>
            <a:r>
              <a:rPr lang="en-US" altLang="zh-CN" sz="2400" b="1" kern="0" dirty="0">
                <a:solidFill>
                  <a:srgbClr val="000000"/>
                </a:solidFill>
                <a:latin typeface="华文新魏" panose="02010800040101010101" pitchFamily="2" charset="-122"/>
                <a:ea typeface="华文新魏" panose="02010800040101010101" pitchFamily="2" charset="-122"/>
              </a:rPr>
              <a:t>	</a:t>
            </a:r>
            <a:r>
              <a:rPr lang="zh-CN" altLang="en-US" sz="2400" b="1" kern="0" dirty="0">
                <a:solidFill>
                  <a:srgbClr val="000000"/>
                </a:solidFill>
                <a:latin typeface="华文新魏" panose="02010800040101010101" pitchFamily="2" charset="-122"/>
                <a:ea typeface="华文新魏" panose="02010800040101010101" pitchFamily="2" charset="-122"/>
              </a:rPr>
              <a:t>异常对象:描述异常事件类的对象</a:t>
            </a:r>
          </a:p>
          <a:p>
            <a:pPr>
              <a:lnSpc>
                <a:spcPct val="130000"/>
              </a:lnSpc>
              <a:buClr>
                <a:srgbClr val="FF0000"/>
              </a:buClr>
              <a:defRPr/>
            </a:pPr>
            <a:r>
              <a:rPr lang="en-US" altLang="zh-CN" sz="2400" b="1" kern="0" dirty="0">
                <a:solidFill>
                  <a:srgbClr val="000000"/>
                </a:solidFill>
                <a:latin typeface="华文新魏" panose="02010800040101010101" pitchFamily="2" charset="-122"/>
                <a:ea typeface="华文新魏" panose="02010800040101010101" pitchFamily="2" charset="-122"/>
              </a:rPr>
              <a:t>	try：</a:t>
            </a:r>
            <a:r>
              <a:rPr lang="zh-CN" altLang="en-US" sz="2400" b="1" kern="0" dirty="0">
                <a:solidFill>
                  <a:srgbClr val="000000"/>
                </a:solidFill>
                <a:latin typeface="华文新魏" panose="02010800040101010101" pitchFamily="2" charset="-122"/>
                <a:ea typeface="华文新魏" panose="02010800040101010101" pitchFamily="2" charset="-122"/>
              </a:rPr>
              <a:t>程序的</a:t>
            </a:r>
            <a:r>
              <a:rPr lang="zh-CN" altLang="en-US" sz="2400" b="1" kern="0" dirty="0">
                <a:solidFill>
                  <a:srgbClr val="FF0000"/>
                </a:solidFill>
                <a:latin typeface="华文新魏" panose="02010800040101010101" pitchFamily="2" charset="-122"/>
                <a:ea typeface="华文新魏" panose="02010800040101010101" pitchFamily="2" charset="-122"/>
              </a:rPr>
              <a:t>正常流程部分</a:t>
            </a:r>
            <a:r>
              <a:rPr lang="zh-CN" altLang="en-US" sz="2400" b="1" kern="0" dirty="0">
                <a:solidFill>
                  <a:srgbClr val="000000"/>
                </a:solidFill>
                <a:latin typeface="华文新魏" panose="02010800040101010101" pitchFamily="2" charset="-122"/>
                <a:ea typeface="华文新魏" panose="02010800040101010101" pitchFamily="2" charset="-122"/>
              </a:rPr>
              <a:t>，可能引发异常，由</a:t>
            </a:r>
            <a:r>
              <a:rPr lang="zh-CN" altLang="en-US" sz="2400" b="1" kern="0" dirty="0">
                <a:solidFill>
                  <a:srgbClr val="FF0000"/>
                </a:solidFill>
                <a:latin typeface="华文新魏" panose="02010800040101010101" pitchFamily="2" charset="-122"/>
                <a:ea typeface="华文新魏" panose="02010800040101010101" pitchFamily="2" charset="-122"/>
              </a:rPr>
              <a:t>异常捕获部分</a:t>
            </a:r>
            <a:r>
              <a:rPr lang="zh-CN" altLang="en-US" sz="2400" b="1" kern="0" dirty="0">
                <a:solidFill>
                  <a:srgbClr val="000000"/>
                </a:solidFill>
                <a:latin typeface="华文新魏" panose="02010800040101010101" pitchFamily="2" charset="-122"/>
                <a:ea typeface="华文新魏" panose="02010800040101010101" pitchFamily="2" charset="-122"/>
              </a:rPr>
              <a:t>处理。</a:t>
            </a:r>
          </a:p>
          <a:p>
            <a:pPr>
              <a:lnSpc>
                <a:spcPct val="130000"/>
              </a:lnSpc>
              <a:buClr>
                <a:srgbClr val="FF0000"/>
              </a:buClr>
              <a:defRPr/>
            </a:pPr>
            <a:r>
              <a:rPr lang="en-US" altLang="zh-CN" sz="2400" b="1" kern="0" dirty="0">
                <a:solidFill>
                  <a:srgbClr val="000000"/>
                </a:solidFill>
                <a:latin typeface="华文新魏" panose="02010800040101010101" pitchFamily="2" charset="-122"/>
                <a:ea typeface="华文新魏" panose="02010800040101010101" pitchFamily="2" charset="-122"/>
              </a:rPr>
              <a:t>	catch</a:t>
            </a:r>
            <a:r>
              <a:rPr lang="zh-CN" altLang="en-US" sz="2400" b="1" kern="0" dirty="0">
                <a:solidFill>
                  <a:srgbClr val="000000"/>
                </a:solidFill>
                <a:latin typeface="华文新魏" panose="02010800040101010101" pitchFamily="2" charset="-122"/>
                <a:ea typeface="华文新魏" panose="02010800040101010101" pitchFamily="2" charset="-122"/>
              </a:rPr>
              <a:t>：</a:t>
            </a:r>
            <a:r>
              <a:rPr lang="zh-CN" altLang="en-US" sz="2400" b="1" kern="0" dirty="0">
                <a:solidFill>
                  <a:srgbClr val="FF0000"/>
                </a:solidFill>
                <a:latin typeface="华文新魏" panose="02010800040101010101" pitchFamily="2" charset="-122"/>
                <a:ea typeface="华文新魏" panose="02010800040101010101" pitchFamily="2" charset="-122"/>
              </a:rPr>
              <a:t>异常捕获部分。</a:t>
            </a:r>
            <a:r>
              <a:rPr lang="zh-CN" altLang="en-US" sz="2400" b="1" kern="0" dirty="0">
                <a:solidFill>
                  <a:srgbClr val="000000"/>
                </a:solidFill>
                <a:latin typeface="华文新魏" panose="02010800040101010101" pitchFamily="2" charset="-122"/>
                <a:ea typeface="华文新魏" panose="02010800040101010101" pitchFamily="2" charset="-122"/>
              </a:rPr>
              <a:t>处理时，根据要捕获的异常对象类型处理相应异常事件，可以继续传播或引发新的异常。</a:t>
            </a:r>
          </a:p>
          <a:p>
            <a:pPr>
              <a:lnSpc>
                <a:spcPct val="130000"/>
              </a:lnSpc>
              <a:buClr>
                <a:srgbClr val="FF0000"/>
              </a:buClr>
              <a:defRPr/>
            </a:pPr>
            <a:r>
              <a:rPr lang="en-US" altLang="zh-CN" sz="2400" b="1" kern="0" dirty="0">
                <a:solidFill>
                  <a:srgbClr val="000000"/>
                </a:solidFill>
                <a:latin typeface="华文新魏" panose="02010800040101010101" pitchFamily="2" charset="-122"/>
                <a:ea typeface="华文新魏" panose="02010800040101010101" pitchFamily="2" charset="-122"/>
              </a:rPr>
              <a:t>	finally: </a:t>
            </a:r>
            <a:r>
              <a:rPr lang="zh-CN" altLang="en-US" sz="2400" b="1" kern="0" dirty="0">
                <a:solidFill>
                  <a:srgbClr val="000000"/>
                </a:solidFill>
                <a:latin typeface="华文新魏" panose="02010800040101010101" pitchFamily="2" charset="-122"/>
                <a:ea typeface="华文新魏" panose="02010800040101010101" pitchFamily="2" charset="-122"/>
              </a:rPr>
              <a:t>不管</a:t>
            </a:r>
            <a:r>
              <a:rPr lang="zh-CN" altLang="en-US" sz="2400" b="1" kern="0" dirty="0">
                <a:solidFill>
                  <a:srgbClr val="FF0000"/>
                </a:solidFill>
                <a:latin typeface="华文新魏" panose="02010800040101010101" pitchFamily="2" charset="-122"/>
                <a:ea typeface="华文新魏" panose="02010800040101010101" pitchFamily="2" charset="-122"/>
              </a:rPr>
              <a:t>正常流程部分</a:t>
            </a:r>
            <a:r>
              <a:rPr lang="zh-CN" altLang="en-US" sz="2400" b="1" kern="0" dirty="0">
                <a:solidFill>
                  <a:srgbClr val="000000"/>
                </a:solidFill>
                <a:latin typeface="华文新魏" panose="02010800040101010101" pitchFamily="2" charset="-122"/>
                <a:ea typeface="华文新魏" panose="02010800040101010101" pitchFamily="2" charset="-122"/>
              </a:rPr>
              <a:t>是否引发异常，不管</a:t>
            </a:r>
            <a:r>
              <a:rPr lang="zh-CN" altLang="en-US" sz="2400" b="1" kern="0" dirty="0">
                <a:solidFill>
                  <a:srgbClr val="FF0000"/>
                </a:solidFill>
                <a:latin typeface="华文新魏" panose="02010800040101010101" pitchFamily="2" charset="-122"/>
                <a:ea typeface="华文新魏" panose="02010800040101010101" pitchFamily="2" charset="-122"/>
              </a:rPr>
              <a:t>异常捕获部分</a:t>
            </a:r>
            <a:r>
              <a:rPr lang="zh-CN" altLang="en-US" sz="2400" b="1" kern="0" dirty="0">
                <a:solidFill>
                  <a:srgbClr val="000000"/>
                </a:solidFill>
                <a:latin typeface="华文新魏" panose="02010800040101010101" pitchFamily="2" charset="-122"/>
                <a:ea typeface="华文新魏" panose="02010800040101010101" pitchFamily="2" charset="-122"/>
              </a:rPr>
              <a:t>是否捕获了异常，都要进行的</a:t>
            </a:r>
            <a:r>
              <a:rPr lang="zh-CN" altLang="en-US" sz="2400" b="1" kern="0" dirty="0">
                <a:solidFill>
                  <a:srgbClr val="FF0000"/>
                </a:solidFill>
                <a:latin typeface="华文新魏" panose="02010800040101010101" pitchFamily="2" charset="-122"/>
                <a:ea typeface="华文新魏" panose="02010800040101010101" pitchFamily="2" charset="-122"/>
              </a:rPr>
              <a:t>最终处理部分</a:t>
            </a:r>
            <a:r>
              <a:rPr lang="zh-CN" altLang="en-US" sz="2400" b="1" kern="0" dirty="0">
                <a:solidFill>
                  <a:srgbClr val="000000"/>
                </a:solidFill>
                <a:latin typeface="华文新魏" panose="02010800040101010101" pitchFamily="2" charset="-122"/>
                <a:ea typeface="华文新魏" panose="02010800040101010101" pitchFamily="2" charset="-122"/>
              </a:rPr>
              <a:t>。</a:t>
            </a:r>
            <a:r>
              <a:rPr lang="en-US" altLang="zh-CN" sz="2400" b="1" kern="0" dirty="0">
                <a:solidFill>
                  <a:srgbClr val="000000"/>
                </a:solidFill>
                <a:latin typeface="华文新魏" panose="02010800040101010101" pitchFamily="2" charset="-122"/>
                <a:ea typeface="华文新魏" panose="02010800040101010101" pitchFamily="2" charset="-122"/>
              </a:rPr>
              <a:t>finally</a:t>
            </a:r>
            <a:r>
              <a:rPr lang="zh-CN" altLang="en-US" sz="2400" b="1" kern="0" dirty="0">
                <a:solidFill>
                  <a:srgbClr val="000000"/>
                </a:solidFill>
                <a:latin typeface="华文新魏" panose="02010800040101010101" pitchFamily="2" charset="-122"/>
                <a:ea typeface="华文新魏" panose="02010800040101010101" pitchFamily="2" charset="-122"/>
              </a:rPr>
              <a:t>是可选的。</a:t>
            </a:r>
            <a:endParaRPr lang="en-US" altLang="zh-CN" sz="2400" b="1" kern="0" dirty="0">
              <a:solidFill>
                <a:srgbClr val="000000"/>
              </a:solidFill>
              <a:latin typeface="华文新魏" panose="02010800040101010101" pitchFamily="2" charset="-122"/>
              <a:ea typeface="华文新魏" panose="02010800040101010101" pitchFamily="2" charset="-122"/>
            </a:endParaRPr>
          </a:p>
          <a:p>
            <a:pPr>
              <a:lnSpc>
                <a:spcPct val="130000"/>
              </a:lnSpc>
              <a:buClr>
                <a:srgbClr val="FF0000"/>
              </a:buClr>
              <a:defRPr/>
            </a:pPr>
            <a:r>
              <a:rPr lang="en-US" altLang="zh-CN" sz="2400" b="1" kern="0" dirty="0">
                <a:solidFill>
                  <a:srgbClr val="000000"/>
                </a:solidFill>
                <a:latin typeface="华文新魏" panose="02010800040101010101" pitchFamily="2" charset="-122"/>
                <a:ea typeface="华文新魏" panose="02010800040101010101" pitchFamily="2" charset="-122"/>
              </a:rPr>
              <a:t>	 </a:t>
            </a:r>
            <a:r>
              <a:rPr lang="en-US" altLang="zh-CN" sz="2400" b="1" kern="0" dirty="0" err="1">
                <a:solidFill>
                  <a:srgbClr val="000000"/>
                </a:solidFill>
                <a:latin typeface="华文新魏" panose="02010800040101010101" pitchFamily="2" charset="-122"/>
                <a:ea typeface="华文新魏" panose="02010800040101010101" pitchFamily="2" charset="-122"/>
              </a:rPr>
              <a:t>thow</a:t>
            </a:r>
            <a:r>
              <a:rPr lang="zh-CN" altLang="en-US" sz="2400" b="1" kern="0" dirty="0">
                <a:solidFill>
                  <a:srgbClr val="000000"/>
                </a:solidFill>
                <a:latin typeface="华文新魏" panose="02010800040101010101" pitchFamily="2" charset="-122"/>
                <a:ea typeface="华文新魏" panose="02010800040101010101" pitchFamily="2" charset="-122"/>
              </a:rPr>
              <a:t>：用于引发异常、继续传播异常</a:t>
            </a:r>
          </a:p>
          <a:p>
            <a:pPr algn="just">
              <a:lnSpc>
                <a:spcPct val="120000"/>
              </a:lnSpc>
            </a:pPr>
            <a:endParaRPr lang="zh-CN" altLang="en-US" sz="22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916962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20</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43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b="1" dirty="0">
                <a:latin typeface="华文新魏" panose="02010800040101010101" pitchFamily="2" charset="-122"/>
                <a:ea typeface="华文新魏" panose="02010800040101010101" pitchFamily="2" charset="-122"/>
              </a:rPr>
              <a:t>void (*</a:t>
            </a:r>
            <a:r>
              <a:rPr lang="en-US" altLang="zh-CN" sz="2000" b="1" dirty="0" err="1">
                <a:latin typeface="华文新魏" panose="02010800040101010101" pitchFamily="2" charset="-122"/>
                <a:ea typeface="华文新魏" panose="02010800040101010101" pitchFamily="2" charset="-122"/>
              </a:rPr>
              <a:t>old_terminate</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void </a:t>
            </a:r>
            <a:r>
              <a:rPr lang="en-US" altLang="zh-CN" sz="2000" b="1" dirty="0" err="1">
                <a:latin typeface="华文新魏" panose="02010800040101010101" pitchFamily="2" charset="-122"/>
                <a:ea typeface="华文新魏" panose="02010800040101010101" pitchFamily="2" charset="-122"/>
              </a:rPr>
              <a:t>new_terminate</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"Custom terminate"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abort();</a:t>
            </a:r>
          </a:p>
          <a:p>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void g(){</a:t>
            </a:r>
          </a:p>
          <a:p>
            <a:r>
              <a:rPr lang="en-US" altLang="zh-CN" sz="2000" b="1" dirty="0">
                <a:latin typeface="华文新魏" panose="02010800040101010101" pitchFamily="2" charset="-122"/>
                <a:ea typeface="华文新魏" panose="02010800040101010101" pitchFamily="2" charset="-122"/>
              </a:rPr>
              <a:t>    try {</a:t>
            </a:r>
          </a:p>
          <a:p>
            <a:r>
              <a:rPr lang="en-US" altLang="zh-CN" sz="2000" b="1" dirty="0">
                <a:latin typeface="华文新魏" panose="02010800040101010101" pitchFamily="2" charset="-122"/>
                <a:ea typeface="华文新魏" panose="02010800040101010101" pitchFamily="2" charset="-122"/>
              </a:rPr>
              <a:t>	f5();           //</a:t>
            </a:r>
            <a:r>
              <a:rPr lang="zh-CN" altLang="en-US" sz="2000" b="1" dirty="0">
                <a:latin typeface="华文新魏" panose="02010800040101010101" pitchFamily="2" charset="-122"/>
                <a:ea typeface="华文新魏" panose="02010800040101010101" pitchFamily="2" charset="-122"/>
              </a:rPr>
              <a:t>声明不会抛出异常，但实际抛出了异常，异常不会被截获</a:t>
            </a:r>
          </a:p>
          <a:p>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catch(A &amp;ex){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ex.msg;}</a:t>
            </a:r>
          </a:p>
          <a:p>
            <a:r>
              <a:rPr lang="en-US" altLang="zh-CN" sz="2000" b="1" dirty="0">
                <a:latin typeface="华文新魏" panose="02010800040101010101" pitchFamily="2" charset="-122"/>
                <a:ea typeface="华文新魏" panose="02010800040101010101" pitchFamily="2" charset="-122"/>
              </a:rPr>
              <a:t>    catch(B &amp;ex){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ex.msg;}</a:t>
            </a:r>
          </a:p>
          <a:p>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int main() {</a:t>
            </a:r>
          </a:p>
          <a:p>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old_terminate</a:t>
            </a:r>
            <a:r>
              <a:rPr lang="en-US" altLang="zh-CN" sz="2000" b="1" dirty="0">
                <a:latin typeface="华文新魏" panose="02010800040101010101" pitchFamily="2" charset="-122"/>
                <a:ea typeface="华文新魏" panose="02010800040101010101" pitchFamily="2" charset="-122"/>
              </a:rPr>
              <a:t> = </a:t>
            </a:r>
            <a:r>
              <a:rPr lang="en-US" altLang="zh-CN" sz="2000" b="1" dirty="0" err="1">
                <a:latin typeface="华文新魏" panose="02010800040101010101" pitchFamily="2" charset="-122"/>
                <a:ea typeface="华文新魏" panose="02010800040101010101" pitchFamily="2" charset="-122"/>
              </a:rPr>
              <a:t>set_terminate</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new_terminate</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g();</a:t>
            </a:r>
          </a:p>
          <a:p>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如果程序运行到这里，说明没有异常</a:t>
            </a:r>
          </a:p>
          <a:p>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恢复终止处理函数</a:t>
            </a:r>
            <a:r>
              <a:rPr lang="en-US" altLang="zh-CN" sz="2000" b="1" dirty="0" err="1">
                <a:latin typeface="华文新魏" panose="02010800040101010101" pitchFamily="2" charset="-122"/>
                <a:ea typeface="华文新魏" panose="02010800040101010101" pitchFamily="2" charset="-122"/>
              </a:rPr>
              <a:t>set_terminate</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old_terminate</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set_terminate</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old_terminate</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a:t>
            </a:r>
          </a:p>
        </p:txBody>
      </p:sp>
      <p:pic>
        <p:nvPicPr>
          <p:cNvPr id="4" name="图片 3">
            <a:extLst>
              <a:ext uri="{FF2B5EF4-FFF2-40B4-BE49-F238E27FC236}">
                <a16:creationId xmlns:a16="http://schemas.microsoft.com/office/drawing/2014/main" id="{B16806E1-FF76-4205-81AE-9B572C537A32}"/>
              </a:ext>
            </a:extLst>
          </p:cNvPr>
          <p:cNvPicPr>
            <a:picLocks noChangeAspect="1"/>
          </p:cNvPicPr>
          <p:nvPr/>
        </p:nvPicPr>
        <p:blipFill>
          <a:blip r:embed="rId2"/>
          <a:stretch>
            <a:fillRect/>
          </a:stretch>
        </p:blipFill>
        <p:spPr>
          <a:xfrm>
            <a:off x="3959932" y="5462587"/>
            <a:ext cx="5040560" cy="1076325"/>
          </a:xfrm>
          <a:prstGeom prst="rect">
            <a:avLst/>
          </a:prstGeom>
        </p:spPr>
      </p:pic>
    </p:spTree>
    <p:extLst>
      <p:ext uri="{BB962C8B-B14F-4D97-AF65-F5344CB8AC3E}">
        <p14:creationId xmlns:p14="http://schemas.microsoft.com/office/powerpoint/2010/main" val="1094628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10.4</a:t>
            </a:r>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terminate</a:t>
            </a:r>
            <a:r>
              <a:rPr lang="zh-CN" altLang="en-US" sz="3600" b="1" dirty="0">
                <a:solidFill>
                  <a:srgbClr val="FF0000"/>
                </a:solidFill>
                <a:latin typeface="微软雅黑" pitchFamily="34" charset="-122"/>
                <a:ea typeface="微软雅黑" pitchFamily="34" charset="-122"/>
              </a:rPr>
              <a:t>函数</a:t>
            </a: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395536" y="1027113"/>
            <a:ext cx="8143056" cy="50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indent="0">
              <a:lnSpc>
                <a:spcPct val="120000"/>
              </a:lnSpc>
              <a:buNone/>
            </a:pPr>
            <a:r>
              <a:rPr lang="en-US" altLang="zh-CN" sz="2400" dirty="0">
                <a:latin typeface="华文新魏" panose="02010800040101010101" pitchFamily="2" charset="-122"/>
                <a:ea typeface="华文新魏" panose="02010800040101010101" pitchFamily="2" charset="-122"/>
              </a:rPr>
              <a:t>	</a:t>
            </a:r>
            <a:r>
              <a:rPr lang="zh-CN" altLang="en-US" sz="2800" b="1" dirty="0">
                <a:latin typeface="华文新魏" panose="02010800040101010101" pitchFamily="2" charset="-122"/>
                <a:ea typeface="华文新魏" panose="02010800040101010101" pitchFamily="2" charset="-122"/>
              </a:rPr>
              <a:t>对于和旧的函数异常接口声明不一致的异常，实际上先由</a:t>
            </a:r>
            <a:r>
              <a:rPr lang="en-US" altLang="zh-CN" sz="2800" b="1" dirty="0">
                <a:latin typeface="华文新魏" panose="02010800040101010101" pitchFamily="2" charset="-122"/>
                <a:ea typeface="华文新魏" panose="02010800040101010101" pitchFamily="2" charset="-122"/>
              </a:rPr>
              <a:t>void unexpected()</a:t>
            </a:r>
            <a:r>
              <a:rPr lang="zh-CN" altLang="en-US" sz="2800" b="1" dirty="0">
                <a:latin typeface="华文新魏" panose="02010800040101010101" pitchFamily="2" charset="-122"/>
                <a:ea typeface="华文新魏" panose="02010800040101010101" pitchFamily="2" charset="-122"/>
              </a:rPr>
              <a:t>函数处理，再由</a:t>
            </a:r>
            <a:r>
              <a:rPr lang="en-US" altLang="zh-CN" sz="2800" b="1" dirty="0">
                <a:latin typeface="华文新魏" panose="02010800040101010101" pitchFamily="2" charset="-122"/>
                <a:ea typeface="华文新魏" panose="02010800040101010101" pitchFamily="2" charset="-122"/>
              </a:rPr>
              <a:t>void terminate( )</a:t>
            </a:r>
            <a:r>
              <a:rPr lang="zh-CN" altLang="en-US" sz="2800" b="1" dirty="0">
                <a:latin typeface="华文新魏" panose="02010800040101010101" pitchFamily="2" charset="-122"/>
                <a:ea typeface="华文新魏" panose="02010800040101010101" pitchFamily="2" charset="-122"/>
              </a:rPr>
              <a:t>来处理。</a:t>
            </a:r>
            <a:endParaRPr lang="en-US" altLang="zh-CN" sz="2800" b="1" dirty="0">
              <a:latin typeface="华文新魏" panose="02010800040101010101" pitchFamily="2" charset="-122"/>
              <a:ea typeface="华文新魏" panose="02010800040101010101" pitchFamily="2" charset="-122"/>
            </a:endParaRPr>
          </a:p>
          <a:p>
            <a:pPr marL="0" indent="0">
              <a:lnSpc>
                <a:spcPct val="120000"/>
              </a:lnSpc>
              <a:buNone/>
            </a:pPr>
            <a:r>
              <a:rPr lang="en-US" altLang="zh-CN" sz="2800" b="1" dirty="0">
                <a:latin typeface="华文新魏" panose="02010800040101010101" pitchFamily="2" charset="-122"/>
                <a:ea typeface="华文新魏" panose="02010800040101010101" pitchFamily="2" charset="-122"/>
              </a:rPr>
              <a:t>	</a:t>
            </a:r>
            <a:r>
              <a:rPr lang="zh-CN" altLang="en-US" sz="2800" b="1" dirty="0">
                <a:latin typeface="华文新魏" panose="02010800040101010101" pitchFamily="2" charset="-122"/>
                <a:ea typeface="华文新魏" panose="02010800040101010101" pitchFamily="2" charset="-122"/>
              </a:rPr>
              <a:t>同样地，可以调用</a:t>
            </a:r>
            <a:r>
              <a:rPr lang="en-US" altLang="zh-CN" sz="2800" b="1" dirty="0" err="1">
                <a:latin typeface="华文新魏" panose="02010800040101010101" pitchFamily="2" charset="-122"/>
                <a:ea typeface="华文新魏" panose="02010800040101010101" pitchFamily="2" charset="-122"/>
              </a:rPr>
              <a:t>set_unexpected</a:t>
            </a:r>
            <a:r>
              <a:rPr lang="zh-CN" altLang="en-US" sz="2800" b="1" dirty="0">
                <a:latin typeface="华文新魏" panose="02010800040101010101" pitchFamily="2" charset="-122"/>
                <a:ea typeface="华文新魏" panose="02010800040101010101" pitchFamily="2" charset="-122"/>
              </a:rPr>
              <a:t>函数来设置自己的</a:t>
            </a:r>
            <a:r>
              <a:rPr lang="en-US" altLang="zh-CN" sz="2800" b="1" dirty="0">
                <a:latin typeface="华文新魏" panose="02010800040101010101" pitchFamily="2" charset="-122"/>
                <a:ea typeface="华文新魏" panose="02010800040101010101" pitchFamily="2" charset="-122"/>
              </a:rPr>
              <a:t>unexpected</a:t>
            </a:r>
            <a:r>
              <a:rPr lang="zh-CN" altLang="en-US" sz="2800" b="1" dirty="0">
                <a:latin typeface="华文新魏" panose="02010800040101010101" pitchFamily="2" charset="-122"/>
                <a:ea typeface="华文新魏" panose="02010800040101010101" pitchFamily="2" charset="-122"/>
              </a:rPr>
              <a:t>函数。</a:t>
            </a:r>
          </a:p>
          <a:p>
            <a:pPr marL="0" indent="0">
              <a:lnSpc>
                <a:spcPct val="90000"/>
              </a:lnSpc>
              <a:buNone/>
            </a:pPr>
            <a:endParaRPr lang="zh-CN" altLang="en-US"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60356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22</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43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old_terminate</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old_unexpected_handler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new_terminate</a:t>
            </a: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"Custom terminate"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abort(); }</a:t>
            </a:r>
          </a:p>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new_unexpected_handler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"Custom unexpected handler"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abort();</a:t>
            </a:r>
          </a:p>
          <a:p>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void g(){</a:t>
            </a:r>
          </a:p>
          <a:p>
            <a:r>
              <a:rPr lang="en-US" altLang="zh-CN" b="1" dirty="0">
                <a:latin typeface="华文新魏" panose="02010800040101010101" pitchFamily="2" charset="-122"/>
                <a:ea typeface="华文新魏" panose="02010800040101010101" pitchFamily="2" charset="-122"/>
              </a:rPr>
              <a:t>    try { f2();  }         //</a:t>
            </a:r>
            <a:r>
              <a:rPr lang="zh-CN" altLang="en-US" b="1" dirty="0">
                <a:latin typeface="华文新魏" panose="02010800040101010101" pitchFamily="2" charset="-122"/>
                <a:ea typeface="华文新魏" panose="02010800040101010101" pitchFamily="2" charset="-122"/>
              </a:rPr>
              <a:t>抛出了和异常接口声明类型不一致的异常，异常不会被截获</a:t>
            </a:r>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catch(A &amp;ex){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ex.msg;}</a:t>
            </a:r>
          </a:p>
          <a:p>
            <a:r>
              <a:rPr lang="en-US" altLang="zh-CN" b="1" dirty="0">
                <a:latin typeface="华文新魏" panose="02010800040101010101" pitchFamily="2" charset="-122"/>
                <a:ea typeface="华文新魏" panose="02010800040101010101" pitchFamily="2" charset="-122"/>
              </a:rPr>
              <a:t>    catch(B &amp;ex){</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ex.msg;</a:t>
            </a:r>
          </a:p>
          <a:p>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int main() {</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old_unexpected_handler</a:t>
            </a:r>
            <a:r>
              <a:rPr lang="en-US" altLang="zh-CN" b="1" dirty="0">
                <a:latin typeface="华文新魏" panose="02010800040101010101" pitchFamily="2" charset="-122"/>
                <a:ea typeface="华文新魏" panose="02010800040101010101" pitchFamily="2" charset="-122"/>
              </a:rPr>
              <a:t> = </a:t>
            </a:r>
            <a:r>
              <a:rPr lang="en-US" altLang="zh-CN" b="1" dirty="0" err="1">
                <a:latin typeface="华文新魏" panose="02010800040101010101" pitchFamily="2" charset="-122"/>
                <a:ea typeface="华文新魏" panose="02010800040101010101" pitchFamily="2" charset="-122"/>
              </a:rPr>
              <a:t>set_unexpected</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new_unexpected_handler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old_terminate</a:t>
            </a:r>
            <a:r>
              <a:rPr lang="en-US" altLang="zh-CN" b="1" dirty="0">
                <a:latin typeface="华文新魏" panose="02010800040101010101" pitchFamily="2" charset="-122"/>
                <a:ea typeface="华文新魏" panose="02010800040101010101" pitchFamily="2" charset="-122"/>
              </a:rPr>
              <a:t> = </a:t>
            </a:r>
            <a:r>
              <a:rPr lang="en-US" altLang="zh-CN" b="1" dirty="0" err="1">
                <a:latin typeface="华文新魏" panose="02010800040101010101" pitchFamily="2" charset="-122"/>
                <a:ea typeface="华文新魏" panose="02010800040101010101" pitchFamily="2" charset="-122"/>
              </a:rPr>
              <a:t>set_terminate</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new_terminate</a:t>
            </a:r>
            <a:r>
              <a:rPr lang="en-US" altLang="zh-CN" b="1" dirty="0">
                <a:latin typeface="华文新魏" panose="02010800040101010101" pitchFamily="2" charset="-122"/>
                <a:ea typeface="华文新魏" panose="02010800040101010101" pitchFamily="2" charset="-122"/>
              </a:rPr>
              <a:t>);</a:t>
            </a:r>
          </a:p>
          <a:p>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g();</a:t>
            </a:r>
          </a:p>
          <a:p>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如果程序运行到这里，说明没有异常</a:t>
            </a:r>
          </a:p>
          <a:p>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set_unexpected</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old_unexpected_handler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set_terminate</a:t>
            </a: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old_terminate</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a:t>
            </a:r>
          </a:p>
        </p:txBody>
      </p:sp>
      <p:pic>
        <p:nvPicPr>
          <p:cNvPr id="2" name="图片 1">
            <a:extLst>
              <a:ext uri="{FF2B5EF4-FFF2-40B4-BE49-F238E27FC236}">
                <a16:creationId xmlns:a16="http://schemas.microsoft.com/office/drawing/2014/main" id="{02F5978C-66CF-48E7-8286-1E1CD95FB9BB}"/>
              </a:ext>
            </a:extLst>
          </p:cNvPr>
          <p:cNvPicPr>
            <a:picLocks noChangeAspect="1"/>
          </p:cNvPicPr>
          <p:nvPr/>
        </p:nvPicPr>
        <p:blipFill>
          <a:blip r:embed="rId2"/>
          <a:stretch>
            <a:fillRect/>
          </a:stretch>
        </p:blipFill>
        <p:spPr>
          <a:xfrm>
            <a:off x="3247392" y="6040710"/>
            <a:ext cx="5753100" cy="628650"/>
          </a:xfrm>
          <a:prstGeom prst="rect">
            <a:avLst/>
          </a:prstGeom>
        </p:spPr>
      </p:pic>
      <p:sp>
        <p:nvSpPr>
          <p:cNvPr id="6" name="矩形 5">
            <a:extLst>
              <a:ext uri="{FF2B5EF4-FFF2-40B4-BE49-F238E27FC236}">
                <a16:creationId xmlns:a16="http://schemas.microsoft.com/office/drawing/2014/main" id="{FA1000D3-9CD1-4965-AB7B-C35E6191C65F}"/>
              </a:ext>
            </a:extLst>
          </p:cNvPr>
          <p:cNvSpPr/>
          <p:nvPr/>
        </p:nvSpPr>
        <p:spPr>
          <a:xfrm>
            <a:off x="3434668" y="4293096"/>
            <a:ext cx="5616624" cy="830997"/>
          </a:xfrm>
          <a:prstGeom prst="rect">
            <a:avLst/>
          </a:prstGeom>
        </p:spPr>
        <p:txBody>
          <a:bodyPr wrap="square">
            <a:spAutoFit/>
          </a:bodyPr>
          <a:lstStyle/>
          <a:p>
            <a:pPr algn="just">
              <a:buClr>
                <a:srgbClr val="FF0000"/>
              </a:buClr>
              <a:defRPr/>
            </a:pPr>
            <a:r>
              <a:rPr lang="zh-CN" altLang="en-US" sz="1600" b="1" kern="0" dirty="0">
                <a:solidFill>
                  <a:srgbClr val="FF0000"/>
                </a:solidFill>
                <a:latin typeface="华文新魏" panose="02010800040101010101" pitchFamily="2" charset="-122"/>
                <a:ea typeface="华文新魏" panose="02010800040101010101" pitchFamily="2" charset="-122"/>
              </a:rPr>
              <a:t>可以看到，用旧式异常接口声明的函数如果抛出了与声明不一致的异常，不会被捕获，而是先由先由</a:t>
            </a:r>
            <a:r>
              <a:rPr lang="en-US" altLang="zh-CN" sz="1600" b="1" kern="0" dirty="0">
                <a:solidFill>
                  <a:srgbClr val="FF0000"/>
                </a:solidFill>
                <a:latin typeface="华文新魏" panose="02010800040101010101" pitchFamily="2" charset="-122"/>
                <a:ea typeface="华文新魏" panose="02010800040101010101" pitchFamily="2" charset="-122"/>
              </a:rPr>
              <a:t>void unexpected()</a:t>
            </a:r>
            <a:r>
              <a:rPr lang="zh-CN" altLang="en-US" sz="1600" b="1" kern="0" dirty="0">
                <a:solidFill>
                  <a:srgbClr val="FF0000"/>
                </a:solidFill>
                <a:latin typeface="华文新魏" panose="02010800040101010101" pitchFamily="2" charset="-122"/>
                <a:ea typeface="华文新魏" panose="02010800040101010101" pitchFamily="2" charset="-122"/>
              </a:rPr>
              <a:t>函数处理，再由</a:t>
            </a:r>
            <a:r>
              <a:rPr lang="en-US" altLang="zh-CN" sz="1600" b="1" kern="0" dirty="0">
                <a:solidFill>
                  <a:srgbClr val="FF0000"/>
                </a:solidFill>
                <a:latin typeface="华文新魏" panose="02010800040101010101" pitchFamily="2" charset="-122"/>
                <a:ea typeface="华文新魏" panose="02010800040101010101" pitchFamily="2" charset="-122"/>
              </a:rPr>
              <a:t>void terminate( )</a:t>
            </a:r>
            <a:r>
              <a:rPr lang="zh-CN" altLang="en-US" sz="1600" b="1" kern="0" dirty="0">
                <a:solidFill>
                  <a:srgbClr val="FF0000"/>
                </a:solidFill>
                <a:latin typeface="华文新魏" panose="02010800040101010101" pitchFamily="2" charset="-122"/>
                <a:ea typeface="华文新魏" panose="02010800040101010101" pitchFamily="2" charset="-122"/>
              </a:rPr>
              <a:t>来处理</a:t>
            </a:r>
            <a:endParaRPr lang="en-US" altLang="zh-CN" sz="1600" b="1" kern="0"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54888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23</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43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old_terminate</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old_unexpected_handler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new_terminate</a:t>
            </a: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"Custom terminate"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abort(); }</a:t>
            </a:r>
          </a:p>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new_unexpected_handler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"Custom unexpected handler"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abort();</a:t>
            </a:r>
          </a:p>
          <a:p>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void g(){</a:t>
            </a:r>
          </a:p>
          <a:p>
            <a:r>
              <a:rPr lang="en-US" altLang="zh-CN" b="1" dirty="0">
                <a:latin typeface="华文新魏" panose="02010800040101010101" pitchFamily="2" charset="-122"/>
                <a:ea typeface="华文新魏" panose="02010800040101010101" pitchFamily="2" charset="-122"/>
              </a:rPr>
              <a:t>    try { f5();  }         //</a:t>
            </a:r>
            <a:r>
              <a:rPr lang="zh-CN" altLang="en-US" b="1" dirty="0">
                <a:latin typeface="华文新魏" panose="02010800040101010101" pitchFamily="2" charset="-122"/>
                <a:ea typeface="华文新魏" panose="02010800040101010101" pitchFamily="2" charset="-122"/>
              </a:rPr>
              <a:t>抛出了和异常接口声明类型不一致的异常，异常不会被截获</a:t>
            </a:r>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catch(A &amp;ex){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ex.msg;}</a:t>
            </a:r>
          </a:p>
          <a:p>
            <a:r>
              <a:rPr lang="en-US" altLang="zh-CN" b="1" dirty="0">
                <a:latin typeface="华文新魏" panose="02010800040101010101" pitchFamily="2" charset="-122"/>
                <a:ea typeface="华文新魏" panose="02010800040101010101" pitchFamily="2" charset="-122"/>
              </a:rPr>
              <a:t>    catch(B &amp;ex){</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ex.msg;</a:t>
            </a:r>
          </a:p>
          <a:p>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int main() {</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old_unexpected_handler</a:t>
            </a:r>
            <a:r>
              <a:rPr lang="en-US" altLang="zh-CN" b="1" dirty="0">
                <a:latin typeface="华文新魏" panose="02010800040101010101" pitchFamily="2" charset="-122"/>
                <a:ea typeface="华文新魏" panose="02010800040101010101" pitchFamily="2" charset="-122"/>
              </a:rPr>
              <a:t> = </a:t>
            </a:r>
            <a:r>
              <a:rPr lang="en-US" altLang="zh-CN" b="1" dirty="0" err="1">
                <a:latin typeface="华文新魏" panose="02010800040101010101" pitchFamily="2" charset="-122"/>
                <a:ea typeface="华文新魏" panose="02010800040101010101" pitchFamily="2" charset="-122"/>
              </a:rPr>
              <a:t>set_unexpected</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new_unexpected_handler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old_terminate</a:t>
            </a:r>
            <a:r>
              <a:rPr lang="en-US" altLang="zh-CN" b="1" dirty="0">
                <a:latin typeface="华文新魏" panose="02010800040101010101" pitchFamily="2" charset="-122"/>
                <a:ea typeface="华文新魏" panose="02010800040101010101" pitchFamily="2" charset="-122"/>
              </a:rPr>
              <a:t> = </a:t>
            </a:r>
            <a:r>
              <a:rPr lang="en-US" altLang="zh-CN" b="1" dirty="0" err="1">
                <a:latin typeface="华文新魏" panose="02010800040101010101" pitchFamily="2" charset="-122"/>
                <a:ea typeface="华文新魏" panose="02010800040101010101" pitchFamily="2" charset="-122"/>
              </a:rPr>
              <a:t>set_terminate</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new_terminate</a:t>
            </a:r>
            <a:r>
              <a:rPr lang="en-US" altLang="zh-CN" b="1" dirty="0">
                <a:latin typeface="华文新魏" panose="02010800040101010101" pitchFamily="2" charset="-122"/>
                <a:ea typeface="华文新魏" panose="02010800040101010101" pitchFamily="2" charset="-122"/>
              </a:rPr>
              <a:t>);</a:t>
            </a:r>
          </a:p>
          <a:p>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g();</a:t>
            </a:r>
          </a:p>
          <a:p>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如果程序运行到这里，说明没有异常</a:t>
            </a:r>
          </a:p>
          <a:p>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set_unexpected</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old_unexpected_handler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set_terminate</a:t>
            </a: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old_terminate</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a:t>
            </a:r>
          </a:p>
        </p:txBody>
      </p:sp>
      <p:sp>
        <p:nvSpPr>
          <p:cNvPr id="6" name="矩形 5">
            <a:extLst>
              <a:ext uri="{FF2B5EF4-FFF2-40B4-BE49-F238E27FC236}">
                <a16:creationId xmlns:a16="http://schemas.microsoft.com/office/drawing/2014/main" id="{FA1000D3-9CD1-4965-AB7B-C35E6191C65F}"/>
              </a:ext>
            </a:extLst>
          </p:cNvPr>
          <p:cNvSpPr/>
          <p:nvPr/>
        </p:nvSpPr>
        <p:spPr>
          <a:xfrm>
            <a:off x="3383868" y="4365104"/>
            <a:ext cx="5616624" cy="584775"/>
          </a:xfrm>
          <a:prstGeom prst="rect">
            <a:avLst/>
          </a:prstGeom>
        </p:spPr>
        <p:txBody>
          <a:bodyPr wrap="square">
            <a:spAutoFit/>
          </a:bodyPr>
          <a:lstStyle/>
          <a:p>
            <a:pPr algn="just">
              <a:buClr>
                <a:srgbClr val="FF0000"/>
              </a:buClr>
              <a:defRPr/>
            </a:pPr>
            <a:r>
              <a:rPr lang="zh-CN" altLang="en-US" sz="1600" b="1" kern="0" dirty="0">
                <a:solidFill>
                  <a:srgbClr val="FF0000"/>
                </a:solidFill>
                <a:latin typeface="华文新魏" panose="02010800040101010101" pitchFamily="2" charset="-122"/>
                <a:ea typeface="华文新魏" panose="02010800040101010101" pitchFamily="2" charset="-122"/>
              </a:rPr>
              <a:t>对于</a:t>
            </a:r>
            <a:r>
              <a:rPr lang="en-US" altLang="zh-CN" sz="1600" b="1" kern="0" dirty="0">
                <a:solidFill>
                  <a:srgbClr val="FF0000"/>
                </a:solidFill>
                <a:latin typeface="华文新魏" panose="02010800040101010101" pitchFamily="2" charset="-122"/>
                <a:ea typeface="华文新魏" panose="02010800040101010101" pitchFamily="2" charset="-122"/>
              </a:rPr>
              <a:t>C++11</a:t>
            </a:r>
            <a:r>
              <a:rPr lang="zh-CN" altLang="en-US" sz="1600" b="1" kern="0" dirty="0">
                <a:solidFill>
                  <a:srgbClr val="FF0000"/>
                </a:solidFill>
                <a:latin typeface="华文新魏" panose="02010800040101010101" pitchFamily="2" charset="-122"/>
                <a:ea typeface="华文新魏" panose="02010800040101010101" pitchFamily="2" charset="-122"/>
              </a:rPr>
              <a:t>定义的</a:t>
            </a:r>
            <a:r>
              <a:rPr lang="en-US" altLang="zh-CN" sz="1600" b="1" kern="0" dirty="0" err="1">
                <a:solidFill>
                  <a:srgbClr val="FF0000"/>
                </a:solidFill>
                <a:latin typeface="华文新魏" panose="02010800040101010101" pitchFamily="2" charset="-122"/>
                <a:ea typeface="华文新魏" panose="02010800040101010101" pitchFamily="2" charset="-122"/>
              </a:rPr>
              <a:t>noexcept</a:t>
            </a:r>
            <a:r>
              <a:rPr lang="zh-CN" altLang="en-US" sz="1600" b="1" kern="0" dirty="0">
                <a:solidFill>
                  <a:srgbClr val="FF0000"/>
                </a:solidFill>
                <a:latin typeface="华文新魏" panose="02010800040101010101" pitchFamily="2" charset="-122"/>
                <a:ea typeface="华文新魏" panose="02010800040101010101" pitchFamily="2" charset="-122"/>
              </a:rPr>
              <a:t>函数，如果抛出了异常，只会由</a:t>
            </a:r>
            <a:r>
              <a:rPr lang="en-US" altLang="zh-CN" sz="1600" b="1" kern="0" dirty="0">
                <a:solidFill>
                  <a:srgbClr val="FF0000"/>
                </a:solidFill>
                <a:latin typeface="华文新魏" panose="02010800040101010101" pitchFamily="2" charset="-122"/>
                <a:ea typeface="华文新魏" panose="02010800040101010101" pitchFamily="2" charset="-122"/>
              </a:rPr>
              <a:t>terminate</a:t>
            </a:r>
            <a:r>
              <a:rPr lang="zh-CN" altLang="en-US" sz="1600" b="1" kern="0" dirty="0">
                <a:solidFill>
                  <a:srgbClr val="FF0000"/>
                </a:solidFill>
                <a:latin typeface="华文新魏" panose="02010800040101010101" pitchFamily="2" charset="-122"/>
                <a:ea typeface="华文新魏" panose="02010800040101010101" pitchFamily="2" charset="-122"/>
              </a:rPr>
              <a:t>处理。</a:t>
            </a:r>
            <a:endParaRPr lang="en-US" altLang="zh-CN" sz="1600" b="1" kern="0" dirty="0">
              <a:solidFill>
                <a:srgbClr val="FF0000"/>
              </a:solidFill>
              <a:latin typeface="华文新魏" panose="02010800040101010101" pitchFamily="2" charset="-122"/>
              <a:ea typeface="华文新魏" panose="02010800040101010101" pitchFamily="2" charset="-122"/>
            </a:endParaRPr>
          </a:p>
        </p:txBody>
      </p:sp>
      <p:pic>
        <p:nvPicPr>
          <p:cNvPr id="7" name="图片 6">
            <a:extLst>
              <a:ext uri="{FF2B5EF4-FFF2-40B4-BE49-F238E27FC236}">
                <a16:creationId xmlns:a16="http://schemas.microsoft.com/office/drawing/2014/main" id="{777D4901-780A-4D15-BD37-0EA027289E70}"/>
              </a:ext>
            </a:extLst>
          </p:cNvPr>
          <p:cNvPicPr>
            <a:picLocks noChangeAspect="1"/>
          </p:cNvPicPr>
          <p:nvPr/>
        </p:nvPicPr>
        <p:blipFill>
          <a:blip r:embed="rId2"/>
          <a:stretch>
            <a:fillRect/>
          </a:stretch>
        </p:blipFill>
        <p:spPr>
          <a:xfrm>
            <a:off x="3959932" y="5733256"/>
            <a:ext cx="5040560" cy="936104"/>
          </a:xfrm>
          <a:prstGeom prst="rect">
            <a:avLst/>
          </a:prstGeom>
        </p:spPr>
      </p:pic>
    </p:spTree>
    <p:extLst>
      <p:ext uri="{BB962C8B-B14F-4D97-AF65-F5344CB8AC3E}">
        <p14:creationId xmlns:p14="http://schemas.microsoft.com/office/powerpoint/2010/main" val="159984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143056"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10.5</a:t>
            </a:r>
            <a:r>
              <a:rPr lang="zh-CN" altLang="en-US" sz="3600" b="1" dirty="0">
                <a:solidFill>
                  <a:srgbClr val="FF0000"/>
                </a:solidFill>
                <a:latin typeface="微软雅黑" pitchFamily="34" charset="-122"/>
                <a:ea typeface="微软雅黑" pitchFamily="34" charset="-122"/>
              </a:rPr>
              <a:t>　构造函数、析构函数的异常处理</a:t>
            </a: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395536" y="1027113"/>
            <a:ext cx="8143056" cy="50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indent="0">
              <a:lnSpc>
                <a:spcPct val="120000"/>
              </a:lnSpc>
              <a:buNone/>
            </a:pPr>
            <a:r>
              <a:rPr lang="en-US" altLang="zh-CN" sz="2400"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构造函数也可能发生异常，因此在构造函数体里的代码都应该放在</a:t>
            </a:r>
            <a:r>
              <a:rPr lang="en-US" altLang="zh-CN" sz="2400" b="1" dirty="0">
                <a:latin typeface="华文新魏" panose="02010800040101010101" pitchFamily="2" charset="-122"/>
                <a:ea typeface="华文新魏" panose="02010800040101010101" pitchFamily="2" charset="-122"/>
              </a:rPr>
              <a:t>try</a:t>
            </a:r>
            <a:r>
              <a:rPr lang="zh-CN" altLang="en-US" sz="2400" b="1" dirty="0">
                <a:latin typeface="华文新魏" panose="02010800040101010101" pitchFamily="2" charset="-122"/>
                <a:ea typeface="华文新魏" panose="02010800040101010101" pitchFamily="2" charset="-122"/>
              </a:rPr>
              <a:t>语句块里，并且所以可能的异常都应该在构造函数里处理掉。</a:t>
            </a:r>
            <a:endParaRPr lang="en-US" altLang="zh-CN" sz="2400" b="1" dirty="0">
              <a:latin typeface="华文新魏" panose="02010800040101010101" pitchFamily="2" charset="-122"/>
              <a:ea typeface="华文新魏" panose="02010800040101010101" pitchFamily="2" charset="-122"/>
            </a:endParaRPr>
          </a:p>
          <a:p>
            <a:pPr marL="0" indent="0">
              <a:lnSpc>
                <a:spcPct val="120000"/>
              </a:lnSpc>
              <a:buNone/>
            </a:pPr>
            <a:r>
              <a:rPr lang="en-US" altLang="zh-CN" sz="28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然而，构造函数在进入构造函数体前首先执行成员初始化列表，成员初始化列表执行时，函数体里的</a:t>
            </a:r>
            <a:r>
              <a:rPr lang="en-US" altLang="zh-CN" sz="2400" b="1" dirty="0">
                <a:latin typeface="华文新魏" panose="02010800040101010101" pitchFamily="2" charset="-122"/>
                <a:ea typeface="华文新魏" panose="02010800040101010101" pitchFamily="2" charset="-122"/>
              </a:rPr>
              <a:t>try</a:t>
            </a:r>
            <a:r>
              <a:rPr lang="zh-CN" altLang="en-US" sz="2400" b="1" dirty="0">
                <a:latin typeface="华文新魏" panose="02010800040101010101" pitchFamily="2" charset="-122"/>
                <a:ea typeface="华文新魏" panose="02010800040101010101" pitchFamily="2" charset="-122"/>
              </a:rPr>
              <a:t>语句块还未生效。</a:t>
            </a:r>
            <a:endParaRPr lang="en-US" altLang="zh-CN" sz="2400" b="1" dirty="0">
              <a:latin typeface="华文新魏" panose="02010800040101010101" pitchFamily="2" charset="-122"/>
              <a:ea typeface="华文新魏" panose="02010800040101010101" pitchFamily="2" charset="-122"/>
            </a:endParaRPr>
          </a:p>
          <a:p>
            <a:pPr marL="0" indent="0">
              <a:lnSpc>
                <a:spcPct val="120000"/>
              </a:lnSpc>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因此必须将构造函数写成</a:t>
            </a:r>
            <a:r>
              <a:rPr lang="zh-CN" altLang="en-US" sz="2400" b="1" dirty="0">
                <a:solidFill>
                  <a:srgbClr val="FF0000"/>
                </a:solidFill>
                <a:latin typeface="华文新魏" panose="02010800040101010101" pitchFamily="2" charset="-122"/>
                <a:ea typeface="华文新魏" panose="02010800040101010101" pitchFamily="2" charset="-122"/>
              </a:rPr>
              <a:t>函数</a:t>
            </a:r>
            <a:r>
              <a:rPr lang="en-US" altLang="zh-CN" sz="2400" b="1" dirty="0">
                <a:solidFill>
                  <a:srgbClr val="FF0000"/>
                </a:solidFill>
                <a:latin typeface="华文新魏" panose="02010800040101010101" pitchFamily="2" charset="-122"/>
                <a:ea typeface="华文新魏" panose="02010800040101010101" pitchFamily="2" charset="-122"/>
              </a:rPr>
              <a:t>try</a:t>
            </a:r>
            <a:r>
              <a:rPr lang="zh-CN" altLang="en-US" sz="2400" b="1" dirty="0">
                <a:solidFill>
                  <a:srgbClr val="FF0000"/>
                </a:solidFill>
                <a:latin typeface="华文新魏" panose="02010800040101010101" pitchFamily="2" charset="-122"/>
                <a:ea typeface="华文新魏" panose="02010800040101010101" pitchFamily="2" charset="-122"/>
              </a:rPr>
              <a:t>语句块</a:t>
            </a:r>
            <a:r>
              <a:rPr lang="zh-CN" altLang="en-US" sz="2400" b="1" dirty="0">
                <a:latin typeface="华文新魏" panose="02010800040101010101" pitchFamily="2" charset="-122"/>
                <a:ea typeface="华文新魏" panose="02010800040101010101" pitchFamily="2" charset="-122"/>
              </a:rPr>
              <a:t>。函数</a:t>
            </a:r>
            <a:r>
              <a:rPr lang="en-US" altLang="zh-CN" sz="2400" b="1" dirty="0">
                <a:latin typeface="华文新魏" panose="02010800040101010101" pitchFamily="2" charset="-122"/>
                <a:ea typeface="华文新魏" panose="02010800040101010101" pitchFamily="2" charset="-122"/>
              </a:rPr>
              <a:t>try</a:t>
            </a:r>
            <a:r>
              <a:rPr lang="zh-CN" altLang="en-US" sz="2400" b="1" dirty="0">
                <a:latin typeface="华文新魏" panose="02010800040101010101" pitchFamily="2" charset="-122"/>
                <a:ea typeface="华文新魏" panose="02010800040101010101" pitchFamily="2" charset="-122"/>
              </a:rPr>
              <a:t>语句块使得</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子句既能处理构造函数体也能处理构造函数的初始化过程</a:t>
            </a:r>
            <a:endParaRPr lang="en-US" altLang="zh-CN" sz="2400" b="1" dirty="0">
              <a:latin typeface="华文新魏" panose="02010800040101010101" pitchFamily="2" charset="-122"/>
              <a:ea typeface="华文新魏" panose="02010800040101010101" pitchFamily="2" charset="-122"/>
            </a:endParaRPr>
          </a:p>
          <a:p>
            <a:pPr marL="0" indent="0">
              <a:lnSpc>
                <a:spcPct val="120000"/>
              </a:lnSpc>
              <a:buNone/>
            </a:pPr>
            <a:r>
              <a:rPr lang="en-US" altLang="zh-CN" sz="2400" b="1" dirty="0">
                <a:latin typeface="华文新魏" panose="02010800040101010101" pitchFamily="2" charset="-122"/>
                <a:ea typeface="华文新魏" panose="02010800040101010101" pitchFamily="2" charset="-122"/>
              </a:rPr>
              <a:t>	</a:t>
            </a:r>
            <a:endParaRPr lang="zh-CN" altLang="en-US"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47216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25</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43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latin typeface="华文新魏" panose="02010800040101010101" pitchFamily="2" charset="-122"/>
                <a:ea typeface="华文新魏" panose="02010800040101010101" pitchFamily="2" charset="-122"/>
              </a:rPr>
              <a:t>struct MyException{</a:t>
            </a:r>
          </a:p>
          <a:p>
            <a:r>
              <a:rPr lang="en-US" altLang="zh-CN" b="1" dirty="0">
                <a:latin typeface="华文新魏" panose="02010800040101010101" pitchFamily="2" charset="-122"/>
                <a:ea typeface="华文新魏" panose="02010800040101010101" pitchFamily="2" charset="-122"/>
              </a:rPr>
              <a:t>    string msg;</a:t>
            </a:r>
          </a:p>
          <a:p>
            <a:r>
              <a:rPr lang="en-US" altLang="zh-CN" b="1" dirty="0">
                <a:latin typeface="华文新魏" panose="02010800040101010101" pitchFamily="2" charset="-122"/>
                <a:ea typeface="华文新魏" panose="02010800040101010101" pitchFamily="2" charset="-122"/>
              </a:rPr>
              <a:t>    MyException(string s = "Exception in D's constructor : j &lt; 0"):msg(s){}</a:t>
            </a:r>
          </a:p>
          <a:p>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class C{</a:t>
            </a:r>
          </a:p>
          <a:p>
            <a:r>
              <a:rPr lang="en-US" altLang="zh-CN" b="1" dirty="0">
                <a:latin typeface="华文新魏" panose="02010800040101010101" pitchFamily="2" charset="-122"/>
                <a:ea typeface="华文新魏" panose="02010800040101010101" pitchFamily="2" charset="-122"/>
              </a:rPr>
              <a:t>    int i;</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C(int x) </a:t>
            </a:r>
            <a:r>
              <a:rPr lang="en-US" altLang="zh-CN" b="1" dirty="0" err="1">
                <a:solidFill>
                  <a:srgbClr val="FF0000"/>
                </a:solidFill>
                <a:latin typeface="华文新魏" panose="02010800040101010101" pitchFamily="2" charset="-122"/>
                <a:ea typeface="华文新魏" panose="02010800040101010101" pitchFamily="2" charset="-122"/>
              </a:rPr>
              <a:t>try:</a:t>
            </a:r>
            <a:r>
              <a:rPr lang="en-US" altLang="zh-CN" b="1" dirty="0" err="1">
                <a:latin typeface="华文新魏" panose="02010800040101010101" pitchFamily="2" charset="-122"/>
                <a:ea typeface="华文新魏" panose="02010800040101010101" pitchFamily="2" charset="-122"/>
              </a:rPr>
              <a:t>i</a:t>
            </a:r>
            <a:r>
              <a:rPr lang="en-US" altLang="zh-CN" b="1" dirty="0">
                <a:latin typeface="华文新魏" panose="02010800040101010101" pitchFamily="2" charset="-122"/>
                <a:ea typeface="华文新魏" panose="02010800040101010101" pitchFamily="2" charset="-122"/>
              </a:rPr>
              <a:t>(x){ if(i &lt; 0) throw "Exception in C's constructor: i &lt; 0";}</a:t>
            </a:r>
          </a:p>
          <a:p>
            <a:r>
              <a:rPr lang="en-US" altLang="zh-CN" b="1" dirty="0">
                <a:latin typeface="华文新魏" panose="02010800040101010101" pitchFamily="2" charset="-122"/>
                <a:ea typeface="华文新魏" panose="02010800040101010101" pitchFamily="2" charset="-122"/>
              </a:rPr>
              <a:t>    catch(const char *ex){</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ex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构造函数的函数 </a:t>
            </a:r>
            <a:r>
              <a:rPr lang="en-US" altLang="zh-CN" b="1" dirty="0">
                <a:latin typeface="华文新魏" panose="02010800040101010101" pitchFamily="2" charset="-122"/>
                <a:ea typeface="华文新魏" panose="02010800040101010101" pitchFamily="2" charset="-122"/>
              </a:rPr>
              <a:t>try </a:t>
            </a:r>
            <a:r>
              <a:rPr lang="zh-CN" altLang="en-US" b="1" dirty="0">
                <a:latin typeface="华文新魏" panose="02010800040101010101" pitchFamily="2" charset="-122"/>
                <a:ea typeface="华文新魏" panose="02010800040101010101" pitchFamily="2" charset="-122"/>
              </a:rPr>
              <a:t>块中的每个 </a:t>
            </a:r>
            <a:r>
              <a:rPr lang="en-US" altLang="zh-CN" b="1" dirty="0">
                <a:latin typeface="华文新魏" panose="02010800040101010101" pitchFamily="2" charset="-122"/>
                <a:ea typeface="华文新魏" panose="02010800040101010101" pitchFamily="2" charset="-122"/>
              </a:rPr>
              <a:t>catch</a:t>
            </a:r>
            <a:r>
              <a:rPr lang="zh-CN" altLang="en-US" b="1" dirty="0">
                <a:latin typeface="华文新魏" panose="02010800040101010101" pitchFamily="2" charset="-122"/>
                <a:ea typeface="华文新魏" panose="02010800040101010101" pitchFamily="2" charset="-122"/>
              </a:rPr>
              <a:t>子句都必须以抛异常终止。</a:t>
            </a:r>
          </a:p>
          <a:p>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若控制抵达这种异常处理的尾部，则当前异常被如同用 </a:t>
            </a:r>
            <a:r>
              <a:rPr lang="en-US" altLang="zh-CN" b="1" dirty="0">
                <a:latin typeface="华文新魏" panose="02010800040101010101" pitchFamily="2" charset="-122"/>
                <a:ea typeface="华文新魏" panose="02010800040101010101" pitchFamily="2" charset="-122"/>
              </a:rPr>
              <a:t>throw;</a:t>
            </a:r>
            <a:r>
              <a:rPr lang="zh-CN" altLang="en-US" b="1" dirty="0">
                <a:latin typeface="华文新魏" panose="02010800040101010101" pitchFamily="2" charset="-122"/>
                <a:ea typeface="华文新魏" panose="02010800040101010101" pitchFamily="2" charset="-122"/>
              </a:rPr>
              <a:t>来自动重抛</a:t>
            </a:r>
          </a:p>
          <a:p>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class D:public C{</a:t>
            </a:r>
          </a:p>
          <a:p>
            <a:r>
              <a:rPr lang="en-US" altLang="zh-CN" b="1" dirty="0">
                <a:latin typeface="华文新魏" panose="02010800040101010101" pitchFamily="2" charset="-122"/>
                <a:ea typeface="华文新魏" panose="02010800040101010101" pitchFamily="2" charset="-122"/>
              </a:rPr>
              <a:t>    int j;</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D(int </a:t>
            </a:r>
            <a:r>
              <a:rPr lang="en-US" altLang="zh-CN" b="1" dirty="0" err="1">
                <a:latin typeface="华文新魏" panose="02010800040101010101" pitchFamily="2" charset="-122"/>
                <a:ea typeface="华文新魏" panose="02010800040101010101" pitchFamily="2" charset="-122"/>
              </a:rPr>
              <a:t>x,int</a:t>
            </a:r>
            <a:r>
              <a:rPr lang="en-US" altLang="zh-CN" b="1" dirty="0">
                <a:latin typeface="华文新魏" panose="02010800040101010101" pitchFamily="2" charset="-122"/>
                <a:ea typeface="华文新魏" panose="02010800040101010101" pitchFamily="2" charset="-122"/>
              </a:rPr>
              <a:t> y) </a:t>
            </a:r>
            <a:r>
              <a:rPr lang="en-US" altLang="zh-CN" b="1" dirty="0" err="1">
                <a:solidFill>
                  <a:srgbClr val="FF0000"/>
                </a:solidFill>
                <a:latin typeface="华文新魏" panose="02010800040101010101" pitchFamily="2" charset="-122"/>
                <a:ea typeface="华文新魏" panose="02010800040101010101" pitchFamily="2" charset="-122"/>
              </a:rPr>
              <a:t>try:</a:t>
            </a:r>
            <a:r>
              <a:rPr lang="en-US" altLang="zh-CN" b="1" dirty="0" err="1">
                <a:latin typeface="华文新魏" panose="02010800040101010101" pitchFamily="2" charset="-122"/>
                <a:ea typeface="华文新魏" panose="02010800040101010101" pitchFamily="2" charset="-122"/>
              </a:rPr>
              <a:t>C</a:t>
            </a:r>
            <a:r>
              <a:rPr lang="en-US" altLang="zh-CN" b="1" dirty="0">
                <a:latin typeface="华文新魏" panose="02010800040101010101" pitchFamily="2" charset="-122"/>
                <a:ea typeface="华文新魏" panose="02010800040101010101" pitchFamily="2" charset="-122"/>
              </a:rPr>
              <a:t>(x),j(y){ if(j &lt; 0) throw MyException();}</a:t>
            </a:r>
          </a:p>
          <a:p>
            <a:r>
              <a:rPr lang="en-US" altLang="zh-CN" b="1" dirty="0">
                <a:latin typeface="华文新魏" panose="02010800040101010101" pitchFamily="2" charset="-122"/>
                <a:ea typeface="华文新魏" panose="02010800040101010101" pitchFamily="2" charset="-122"/>
              </a:rPr>
              <a:t>    catch(MyException &amp; ex){</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ex.msg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隐式</a:t>
            </a:r>
            <a:r>
              <a:rPr lang="en-US" altLang="zh-CN" b="1" dirty="0">
                <a:latin typeface="华文新魏" panose="02010800040101010101" pitchFamily="2" charset="-122"/>
                <a:ea typeface="华文新魏" panose="02010800040101010101" pitchFamily="2" charset="-122"/>
              </a:rPr>
              <a:t>throw</a:t>
            </a:r>
            <a:r>
              <a:rPr lang="zh-CN" altLang="en-US" b="1" dirty="0">
                <a:latin typeface="华文新魏" panose="02010800040101010101" pitchFamily="2" charset="-122"/>
                <a:ea typeface="华文新魏" panose="02010800040101010101" pitchFamily="2" charset="-122"/>
              </a:rPr>
              <a:t>；重抛异常</a:t>
            </a:r>
          </a:p>
          <a:p>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333485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26</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43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latin typeface="华文新魏" panose="02010800040101010101" pitchFamily="2" charset="-122"/>
                <a:ea typeface="华文新魏" panose="02010800040101010101" pitchFamily="2" charset="-122"/>
              </a:rPr>
              <a:t>Int main</a:t>
            </a:r>
            <a:r>
              <a:rPr lang="fr-FR" altLang="zh-CN" b="1" dirty="0">
                <a:latin typeface="华文新魏" panose="02010800040101010101" pitchFamily="2" charset="-122"/>
                <a:ea typeface="华文新魏" panose="02010800040101010101" pitchFamily="2" charset="-122"/>
              </a:rPr>
              <a:t>(){</a:t>
            </a:r>
          </a:p>
          <a:p>
            <a:r>
              <a:rPr lang="fr-FR" altLang="zh-CN" b="1" dirty="0">
                <a:latin typeface="华文新魏" panose="02010800040101010101" pitchFamily="2" charset="-122"/>
                <a:ea typeface="华文新魏" panose="02010800040101010101" pitchFamily="2" charset="-122"/>
              </a:rPr>
              <a:t>	D d(</a:t>
            </a:r>
            <a:r>
              <a:rPr lang="en-US" altLang="zh-CN" b="1" dirty="0">
                <a:latin typeface="华文新魏" panose="02010800040101010101" pitchFamily="2" charset="-122"/>
                <a:ea typeface="华文新魏" panose="02010800040101010101" pitchFamily="2" charset="-122"/>
              </a:rPr>
              <a:t>-</a:t>
            </a:r>
            <a:r>
              <a:rPr lang="fr-FR" altLang="zh-CN" b="1" dirty="0">
                <a:latin typeface="华文新魏" panose="02010800040101010101" pitchFamily="2" charset="-122"/>
                <a:ea typeface="华文新魏" panose="02010800040101010101" pitchFamily="2" charset="-122"/>
              </a:rPr>
              <a:t>1,1); </a:t>
            </a:r>
          </a:p>
          <a:p>
            <a:r>
              <a:rPr lang="fr-FR" altLang="zh-CN" b="1" dirty="0">
                <a:latin typeface="华文新魏" panose="02010800040101010101" pitchFamily="2" charset="-122"/>
                <a:ea typeface="华文新魏" panose="02010800040101010101" pitchFamily="2" charset="-122"/>
              </a:rPr>
              <a:t>}</a:t>
            </a:r>
          </a:p>
          <a:p>
            <a:endParaRPr lang="fr-FR" altLang="zh-CN" b="1" dirty="0">
              <a:latin typeface="华文新魏" panose="02010800040101010101" pitchFamily="2" charset="-122"/>
              <a:ea typeface="华文新魏" panose="02010800040101010101" pitchFamily="2" charset="-122"/>
            </a:endParaRPr>
          </a:p>
          <a:p>
            <a:endParaRPr lang="fr-FR" altLang="zh-CN" b="1" dirty="0">
              <a:latin typeface="华文新魏" panose="02010800040101010101" pitchFamily="2" charset="-122"/>
              <a:ea typeface="华文新魏" panose="02010800040101010101" pitchFamily="2" charset="-122"/>
            </a:endParaRPr>
          </a:p>
          <a:p>
            <a:endParaRPr lang="fr-FR" altLang="zh-CN" b="1" dirty="0">
              <a:latin typeface="华文新魏" panose="02010800040101010101" pitchFamily="2" charset="-122"/>
              <a:ea typeface="华文新魏" panose="02010800040101010101" pitchFamily="2" charset="-122"/>
            </a:endParaRPr>
          </a:p>
          <a:p>
            <a:endParaRPr lang="fr-FR" altLang="zh-CN" b="1" dirty="0">
              <a:latin typeface="华文新魏" panose="02010800040101010101" pitchFamily="2" charset="-122"/>
              <a:ea typeface="华文新魏" panose="02010800040101010101" pitchFamily="2" charset="-122"/>
            </a:endParaRPr>
          </a:p>
          <a:p>
            <a:endParaRPr lang="fr-FR"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Int main</a:t>
            </a:r>
            <a:r>
              <a:rPr lang="fr-FR" altLang="zh-CN" b="1" dirty="0">
                <a:latin typeface="华文新魏" panose="02010800040101010101" pitchFamily="2" charset="-122"/>
                <a:ea typeface="华文新魏" panose="02010800040101010101" pitchFamily="2" charset="-122"/>
              </a:rPr>
              <a:t>(){</a:t>
            </a:r>
          </a:p>
          <a:p>
            <a:r>
              <a:rPr lang="fr-FR" altLang="zh-CN" b="1" dirty="0">
                <a:latin typeface="华文新魏" panose="02010800040101010101" pitchFamily="2" charset="-122"/>
                <a:ea typeface="华文新魏" panose="02010800040101010101" pitchFamily="2" charset="-122"/>
              </a:rPr>
              <a:t>	D d(1, </a:t>
            </a:r>
            <a:r>
              <a:rPr lang="en-US" altLang="zh-CN" b="1" dirty="0">
                <a:latin typeface="华文新魏" panose="02010800040101010101" pitchFamily="2" charset="-122"/>
                <a:ea typeface="华文新魏" panose="02010800040101010101" pitchFamily="2" charset="-122"/>
              </a:rPr>
              <a:t>-1</a:t>
            </a:r>
            <a:r>
              <a:rPr lang="fr-FR" altLang="zh-CN" b="1" dirty="0">
                <a:latin typeface="华文新魏" panose="02010800040101010101" pitchFamily="2" charset="-122"/>
                <a:ea typeface="华文新魏" panose="02010800040101010101" pitchFamily="2" charset="-122"/>
              </a:rPr>
              <a:t>); </a:t>
            </a:r>
          </a:p>
          <a:p>
            <a:r>
              <a:rPr lang="fr-FR" altLang="zh-CN" b="1" dirty="0">
                <a:latin typeface="华文新魏" panose="02010800040101010101" pitchFamily="2" charset="-122"/>
                <a:ea typeface="华文新魏" panose="02010800040101010101" pitchFamily="2" charset="-122"/>
              </a:rPr>
              <a:t>}</a:t>
            </a:r>
          </a:p>
          <a:p>
            <a:endParaRPr lang="fr-FR" altLang="zh-CN" b="1" dirty="0">
              <a:latin typeface="华文新魏" panose="02010800040101010101" pitchFamily="2" charset="-122"/>
              <a:ea typeface="华文新魏" panose="02010800040101010101" pitchFamily="2" charset="-122"/>
            </a:endParaRPr>
          </a:p>
          <a:p>
            <a:endParaRPr lang="fr-FR" altLang="zh-CN" b="1" dirty="0">
              <a:latin typeface="华文新魏" panose="02010800040101010101" pitchFamily="2" charset="-122"/>
              <a:ea typeface="华文新魏" panose="02010800040101010101" pitchFamily="2" charset="-122"/>
            </a:endParaRPr>
          </a:p>
          <a:p>
            <a:endParaRPr lang="en-US" altLang="zh-CN" b="1" dirty="0">
              <a:latin typeface="华文新魏" panose="02010800040101010101" pitchFamily="2" charset="-122"/>
              <a:ea typeface="华文新魏" panose="02010800040101010101" pitchFamily="2" charset="-122"/>
            </a:endParaRPr>
          </a:p>
        </p:txBody>
      </p:sp>
      <p:sp>
        <p:nvSpPr>
          <p:cNvPr id="3" name="矩形 2">
            <a:extLst>
              <a:ext uri="{FF2B5EF4-FFF2-40B4-BE49-F238E27FC236}">
                <a16:creationId xmlns:a16="http://schemas.microsoft.com/office/drawing/2014/main" id="{40783986-DFFC-4A98-AD1C-5FA41EB2B8B2}"/>
              </a:ext>
            </a:extLst>
          </p:cNvPr>
          <p:cNvSpPr/>
          <p:nvPr/>
        </p:nvSpPr>
        <p:spPr>
          <a:xfrm>
            <a:off x="467544" y="3140968"/>
            <a:ext cx="8208912" cy="1200329"/>
          </a:xfrm>
          <a:prstGeom prst="rect">
            <a:avLst/>
          </a:prstGeom>
        </p:spPr>
        <p:txBody>
          <a:bodyPr wrap="square">
            <a:spAutoFit/>
          </a:bodyPr>
          <a:lstStyle/>
          <a:p>
            <a:r>
              <a:rPr lang="en-US" altLang="zh-CN" b="1" dirty="0">
                <a:solidFill>
                  <a:srgbClr val="FF0000"/>
                </a:solidFill>
                <a:latin typeface="华文新魏" panose="02010800040101010101" pitchFamily="2" charset="-122"/>
                <a:ea typeface="华文新魏" panose="02010800040101010101" pitchFamily="2" charset="-122"/>
              </a:rPr>
              <a:t>D:\CLionProjects\ExceptionDemo\bin\ExceptionDemo.exe</a:t>
            </a:r>
          </a:p>
          <a:p>
            <a:r>
              <a:rPr lang="en-US" altLang="zh-CN" b="1" dirty="0">
                <a:solidFill>
                  <a:srgbClr val="FF0000"/>
                </a:solidFill>
                <a:latin typeface="华文新魏" panose="02010800040101010101" pitchFamily="2" charset="-122"/>
                <a:ea typeface="华文新魏" panose="02010800040101010101" pitchFamily="2" charset="-122"/>
              </a:rPr>
              <a:t>Exception in D's constructor : j &lt; 0</a:t>
            </a:r>
          </a:p>
          <a:p>
            <a:r>
              <a:rPr lang="en-US" altLang="zh-CN" b="1" dirty="0">
                <a:solidFill>
                  <a:srgbClr val="FF0000"/>
                </a:solidFill>
                <a:latin typeface="华文新魏" panose="02010800040101010101" pitchFamily="2" charset="-122"/>
                <a:ea typeface="华文新魏" panose="02010800040101010101" pitchFamily="2" charset="-122"/>
              </a:rPr>
              <a:t>terminate called after throwing an instance of 'TEST2::MyException'</a:t>
            </a:r>
          </a:p>
          <a:p>
            <a:r>
              <a:rPr lang="en-US" altLang="zh-CN" b="1" dirty="0">
                <a:solidFill>
                  <a:srgbClr val="FF0000"/>
                </a:solidFill>
                <a:latin typeface="华文新魏" panose="02010800040101010101" pitchFamily="2" charset="-122"/>
                <a:ea typeface="华文新魏" panose="02010800040101010101" pitchFamily="2" charset="-122"/>
              </a:rPr>
              <a:t>Process finished with exit code 3</a:t>
            </a:r>
            <a:endParaRPr lang="zh-CN" altLang="en-US" b="1" dirty="0">
              <a:solidFill>
                <a:srgbClr val="FF0000"/>
              </a:solidFill>
              <a:latin typeface="华文新魏" panose="02010800040101010101" pitchFamily="2" charset="-122"/>
              <a:ea typeface="华文新魏" panose="02010800040101010101" pitchFamily="2" charset="-122"/>
            </a:endParaRPr>
          </a:p>
        </p:txBody>
      </p:sp>
      <p:sp>
        <p:nvSpPr>
          <p:cNvPr id="4" name="矩形 3">
            <a:extLst>
              <a:ext uri="{FF2B5EF4-FFF2-40B4-BE49-F238E27FC236}">
                <a16:creationId xmlns:a16="http://schemas.microsoft.com/office/drawing/2014/main" id="{FC859B33-08FE-4952-8C9D-317943AC8BD6}"/>
              </a:ext>
            </a:extLst>
          </p:cNvPr>
          <p:cNvSpPr/>
          <p:nvPr/>
        </p:nvSpPr>
        <p:spPr>
          <a:xfrm>
            <a:off x="539552" y="890136"/>
            <a:ext cx="7272808" cy="1200329"/>
          </a:xfrm>
          <a:prstGeom prst="rect">
            <a:avLst/>
          </a:prstGeom>
        </p:spPr>
        <p:txBody>
          <a:bodyPr wrap="square">
            <a:spAutoFit/>
          </a:bodyPr>
          <a:lstStyle/>
          <a:p>
            <a:r>
              <a:rPr lang="en-US" altLang="zh-CN" b="1" dirty="0">
                <a:solidFill>
                  <a:srgbClr val="FF0000"/>
                </a:solidFill>
                <a:latin typeface="华文新魏" panose="02010800040101010101" pitchFamily="2" charset="-122"/>
                <a:ea typeface="华文新魏" panose="02010800040101010101" pitchFamily="2" charset="-122"/>
              </a:rPr>
              <a:t>D:\CLionProjects\ExceptionDemo\bin\ExceptionDemo.exe</a:t>
            </a:r>
          </a:p>
          <a:p>
            <a:r>
              <a:rPr lang="en-US" altLang="zh-CN" b="1" dirty="0">
                <a:solidFill>
                  <a:srgbClr val="FF0000"/>
                </a:solidFill>
                <a:latin typeface="华文新魏" panose="02010800040101010101" pitchFamily="2" charset="-122"/>
                <a:ea typeface="华文新魏" panose="02010800040101010101" pitchFamily="2" charset="-122"/>
              </a:rPr>
              <a:t>Exception in C's constructor: i &lt; 0</a:t>
            </a:r>
          </a:p>
          <a:p>
            <a:r>
              <a:rPr lang="en-US" altLang="zh-CN" b="1" dirty="0">
                <a:solidFill>
                  <a:srgbClr val="FF0000"/>
                </a:solidFill>
                <a:latin typeface="华文新魏" panose="02010800040101010101" pitchFamily="2" charset="-122"/>
                <a:ea typeface="华文新魏" panose="02010800040101010101" pitchFamily="2" charset="-122"/>
              </a:rPr>
              <a:t>terminate called after throwing an instance of 'char const*’</a:t>
            </a:r>
          </a:p>
          <a:p>
            <a:r>
              <a:rPr lang="en-US" altLang="zh-CN" b="1" dirty="0">
                <a:solidFill>
                  <a:srgbClr val="FF0000"/>
                </a:solidFill>
                <a:latin typeface="华文新魏" panose="02010800040101010101" pitchFamily="2" charset="-122"/>
                <a:ea typeface="华文新魏" panose="02010800040101010101" pitchFamily="2" charset="-122"/>
              </a:rPr>
              <a:t>Process finished with exit code 3</a:t>
            </a:r>
            <a:endParaRPr lang="zh-CN" altLang="en-US"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37682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143056"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10.5</a:t>
            </a:r>
            <a:r>
              <a:rPr lang="zh-CN" altLang="en-US" sz="3600" b="1" dirty="0">
                <a:solidFill>
                  <a:srgbClr val="FF0000"/>
                </a:solidFill>
                <a:latin typeface="微软雅黑" pitchFamily="34" charset="-122"/>
                <a:ea typeface="微软雅黑" pitchFamily="34" charset="-122"/>
              </a:rPr>
              <a:t>　构造函数、析构函数的异常处理</a:t>
            </a: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395536" y="1027113"/>
            <a:ext cx="8143056" cy="50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indent="0">
              <a:lnSpc>
                <a:spcPct val="120000"/>
              </a:lnSpc>
              <a:spcBef>
                <a:spcPts val="0"/>
              </a:spcBef>
              <a:buNone/>
              <a:defRPr/>
            </a:pPr>
            <a:r>
              <a:rPr lang="en-US" altLang="zh-CN" sz="2400" dirty="0">
                <a:latin typeface="华文新魏" panose="02010800040101010101" pitchFamily="2" charset="-122"/>
                <a:ea typeface="华文新魏" panose="02010800040101010101" pitchFamily="2" charset="-122"/>
              </a:rPr>
              <a:t>	</a:t>
            </a:r>
            <a:r>
              <a:rPr lang="zh-CN" altLang="en-US" sz="2800" b="1" dirty="0">
                <a:solidFill>
                  <a:srgbClr val="000000"/>
                </a:solidFill>
                <a:latin typeface="华文新魏" panose="02010800040101010101" pitchFamily="2" charset="-122"/>
                <a:ea typeface="华文新魏" panose="02010800040101010101" pitchFamily="2" charset="-122"/>
              </a:rPr>
              <a:t>构造函数引发异常时，已经</a:t>
            </a:r>
            <a:r>
              <a:rPr lang="zh-CN" altLang="en-US" sz="2800" b="1" dirty="0">
                <a:solidFill>
                  <a:srgbClr val="FF0000"/>
                </a:solidFill>
                <a:latin typeface="华文新魏" panose="02010800040101010101" pitchFamily="2" charset="-122"/>
                <a:ea typeface="华文新魏" panose="02010800040101010101" pitchFamily="2" charset="-122"/>
              </a:rPr>
              <a:t>构造好的</a:t>
            </a:r>
            <a:r>
              <a:rPr lang="zh-CN" altLang="en-US" sz="2800" b="1" dirty="0">
                <a:solidFill>
                  <a:srgbClr val="000000"/>
                </a:solidFill>
                <a:latin typeface="华文新魏" panose="02010800040101010101" pitchFamily="2" charset="-122"/>
                <a:ea typeface="华文新魏" panose="02010800040101010101" pitchFamily="2" charset="-122"/>
              </a:rPr>
              <a:t>虚基类、基类和对象成员、以及局部变量将被析构。而指针指向的内存应自己释放、指向和引用的通过</a:t>
            </a:r>
            <a:r>
              <a:rPr lang="en-US" altLang="zh-CN" sz="2800" b="1" dirty="0">
                <a:solidFill>
                  <a:srgbClr val="000000"/>
                </a:solidFill>
                <a:latin typeface="华文新魏" panose="02010800040101010101" pitchFamily="2" charset="-122"/>
                <a:ea typeface="华文新魏" panose="02010800040101010101" pitchFamily="2" charset="-122"/>
              </a:rPr>
              <a:t>new</a:t>
            </a:r>
            <a:r>
              <a:rPr lang="zh-CN" altLang="en-US" sz="2800" b="1" dirty="0">
                <a:solidFill>
                  <a:srgbClr val="000000"/>
                </a:solidFill>
                <a:latin typeface="华文新魏" panose="02010800040101010101" pitchFamily="2" charset="-122"/>
                <a:ea typeface="华文新魏" panose="02010800040101010101" pitchFamily="2" charset="-122"/>
              </a:rPr>
              <a:t>产生的对象也应妥善析构。</a:t>
            </a:r>
            <a:endParaRPr lang="en-US" altLang="zh-CN" sz="2800" b="1" dirty="0">
              <a:solidFill>
                <a:srgbClr val="000000"/>
              </a:solidFill>
              <a:latin typeface="华文新魏" panose="02010800040101010101" pitchFamily="2" charset="-122"/>
              <a:ea typeface="华文新魏" panose="02010800040101010101" pitchFamily="2" charset="-122"/>
            </a:endParaRPr>
          </a:p>
          <a:p>
            <a:pPr marL="0" indent="0">
              <a:lnSpc>
                <a:spcPct val="120000"/>
              </a:lnSpc>
              <a:spcBef>
                <a:spcPts val="0"/>
              </a:spcBef>
              <a:buNone/>
              <a:defRPr/>
            </a:pPr>
            <a:r>
              <a:rPr lang="en-US" altLang="zh-CN" sz="2800" b="1" dirty="0">
                <a:solidFill>
                  <a:srgbClr val="000000"/>
                </a:solidFill>
                <a:latin typeface="华文新魏" panose="02010800040101010101" pitchFamily="2" charset="-122"/>
                <a:ea typeface="华文新魏" panose="02010800040101010101" pitchFamily="2" charset="-122"/>
              </a:rPr>
              <a:t>	</a:t>
            </a:r>
            <a:r>
              <a:rPr lang="zh-CN" altLang="en-US" sz="2800" b="1" dirty="0">
                <a:solidFill>
                  <a:srgbClr val="000000"/>
                </a:solidFill>
                <a:latin typeface="华文新魏" panose="02010800040101010101" pitchFamily="2" charset="-122"/>
                <a:ea typeface="华文新魏" panose="02010800040101010101" pitchFamily="2" charset="-122"/>
              </a:rPr>
              <a:t>析构函数里可能会抛出异常，这些异常都应该被析构函数自己捕获并处理。如果析构函数的异常没有被自己捕获，则程序将由</a:t>
            </a:r>
            <a:r>
              <a:rPr lang="en-US" altLang="zh-CN" sz="2800" b="1" dirty="0">
                <a:solidFill>
                  <a:srgbClr val="000000"/>
                </a:solidFill>
                <a:latin typeface="华文新魏" panose="02010800040101010101" pitchFamily="2" charset="-122"/>
                <a:ea typeface="华文新魏" panose="02010800040101010101" pitchFamily="2" charset="-122"/>
              </a:rPr>
              <a:t>terminate</a:t>
            </a:r>
            <a:r>
              <a:rPr lang="zh-CN" altLang="en-US" sz="2800" b="1" dirty="0">
                <a:solidFill>
                  <a:srgbClr val="000000"/>
                </a:solidFill>
                <a:latin typeface="华文新魏" panose="02010800040101010101" pitchFamily="2" charset="-122"/>
                <a:ea typeface="华文新魏" panose="02010800040101010101" pitchFamily="2" charset="-122"/>
              </a:rPr>
              <a:t>函数终止。</a:t>
            </a:r>
          </a:p>
          <a:p>
            <a:pPr marL="0" indent="0">
              <a:lnSpc>
                <a:spcPct val="120000"/>
              </a:lnSpc>
              <a:buNone/>
            </a:pPr>
            <a:r>
              <a:rPr lang="en-US" altLang="zh-CN" sz="2400" b="1" dirty="0">
                <a:latin typeface="华文新魏" panose="02010800040101010101" pitchFamily="2" charset="-122"/>
                <a:ea typeface="华文新魏" panose="02010800040101010101" pitchFamily="2" charset="-122"/>
              </a:rPr>
              <a:t>	</a:t>
            </a:r>
            <a:endParaRPr lang="zh-CN" altLang="en-US"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72413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143056"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10.6</a:t>
            </a:r>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C++</a:t>
            </a:r>
            <a:r>
              <a:rPr lang="zh-CN" altLang="en-US" sz="3600" b="1" dirty="0">
                <a:solidFill>
                  <a:srgbClr val="FF0000"/>
                </a:solidFill>
                <a:latin typeface="微软雅黑" pitchFamily="34" charset="-122"/>
                <a:ea typeface="微软雅黑" pitchFamily="34" charset="-122"/>
              </a:rPr>
              <a:t>标准库异常类型</a:t>
            </a: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395536" y="1027113"/>
            <a:ext cx="8143056" cy="247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indent="0">
              <a:lnSpc>
                <a:spcPct val="120000"/>
              </a:lnSpc>
              <a:buNone/>
            </a:pPr>
            <a:r>
              <a:rPr lang="en-US" altLang="zh-CN" sz="2400"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在</a:t>
            </a:r>
            <a:r>
              <a:rPr lang="en-US" altLang="zh-CN" sz="2400" b="1" dirty="0" err="1">
                <a:latin typeface="华文新魏" panose="02010800040101010101" pitchFamily="2" charset="-122"/>
                <a:ea typeface="华文新魏" panose="02010800040101010101" pitchFamily="2" charset="-122"/>
              </a:rPr>
              <a:t>exception.h</a:t>
            </a:r>
            <a:r>
              <a:rPr lang="zh-CN" altLang="en-US" sz="2400" b="1" dirty="0">
                <a:latin typeface="华文新魏" panose="02010800040101010101" pitchFamily="2" charset="-122"/>
                <a:ea typeface="华文新魏" panose="02010800040101010101" pitchFamily="2" charset="-122"/>
              </a:rPr>
              <a:t>中定义标准的</a:t>
            </a:r>
            <a:r>
              <a:rPr lang="en-US" altLang="zh-CN" sz="2400" b="1" dirty="0">
                <a:latin typeface="华文新魏" panose="02010800040101010101" pitchFamily="2" charset="-122"/>
                <a:ea typeface="华文新魏" panose="02010800040101010101" pitchFamily="2" charset="-122"/>
              </a:rPr>
              <a:t>exception</a:t>
            </a:r>
            <a:r>
              <a:rPr lang="zh-CN" altLang="en-US" sz="2400" b="1" dirty="0">
                <a:latin typeface="华文新魏" panose="02010800040101010101" pitchFamily="2" charset="-122"/>
                <a:ea typeface="华文新魏" panose="02010800040101010101" pitchFamily="2" charset="-122"/>
              </a:rPr>
              <a:t>类型。该类型特别包含了</a:t>
            </a:r>
            <a:r>
              <a:rPr lang="en-US" altLang="zh-CN" sz="2400" b="1" dirty="0">
                <a:latin typeface="华文新魏" panose="02010800040101010101" pitchFamily="2" charset="-122"/>
                <a:ea typeface="华文新魏" panose="02010800040101010101" pitchFamily="2" charset="-122"/>
              </a:rPr>
              <a:t>what</a:t>
            </a:r>
            <a:r>
              <a:rPr lang="zh-CN" altLang="en-US" sz="2400" b="1" dirty="0">
                <a:latin typeface="华文新魏" panose="02010800040101010101" pitchFamily="2" charset="-122"/>
                <a:ea typeface="华文新魏" panose="02010800040101010101" pitchFamily="2" charset="-122"/>
              </a:rPr>
              <a:t>函数，用于告知发送了何种类型的异常</a:t>
            </a:r>
          </a:p>
          <a:p>
            <a:pPr marL="0" indent="0">
              <a:lnSpc>
                <a:spcPct val="120000"/>
              </a:lnSpc>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自定义异常类型一般应该由</a:t>
            </a:r>
            <a:r>
              <a:rPr lang="en-US" altLang="zh-CN" sz="2400" b="1" dirty="0">
                <a:latin typeface="华文新魏" panose="02010800040101010101" pitchFamily="2" charset="-122"/>
                <a:ea typeface="华文新魏" panose="02010800040101010101" pitchFamily="2" charset="-122"/>
              </a:rPr>
              <a:t>exception</a:t>
            </a:r>
            <a:r>
              <a:rPr lang="zh-CN" altLang="en-US" sz="2400" b="1" dirty="0">
                <a:latin typeface="华文新魏" panose="02010800040101010101" pitchFamily="2" charset="-122"/>
                <a:ea typeface="华文新魏" panose="02010800040101010101" pitchFamily="2" charset="-122"/>
              </a:rPr>
              <a:t>派生，并覆盖</a:t>
            </a:r>
            <a:r>
              <a:rPr lang="en-US" altLang="zh-CN" sz="2400" b="1" dirty="0">
                <a:latin typeface="华文新魏" panose="02010800040101010101" pitchFamily="2" charset="-122"/>
                <a:ea typeface="华文新魏" panose="02010800040101010101" pitchFamily="2" charset="-122"/>
              </a:rPr>
              <a:t>what</a:t>
            </a:r>
            <a:r>
              <a:rPr lang="zh-CN" altLang="en-US" sz="2400" b="1" dirty="0">
                <a:latin typeface="华文新魏" panose="02010800040101010101" pitchFamily="2" charset="-122"/>
                <a:ea typeface="华文新魏" panose="02010800040101010101" pitchFamily="2" charset="-122"/>
              </a:rPr>
              <a:t>函数</a:t>
            </a:r>
          </a:p>
          <a:p>
            <a:pPr marL="0" indent="0">
              <a:lnSpc>
                <a:spcPct val="120000"/>
              </a:lnSpc>
              <a:buNone/>
            </a:pPr>
            <a:r>
              <a:rPr lang="en-US" altLang="zh-CN" sz="2400" b="1" dirty="0">
                <a:latin typeface="华文新魏" panose="02010800040101010101" pitchFamily="2" charset="-122"/>
                <a:ea typeface="华文新魏" panose="02010800040101010101" pitchFamily="2" charset="-122"/>
              </a:rPr>
              <a:t>	</a:t>
            </a:r>
            <a:endParaRPr lang="zh-CN" altLang="en-US" sz="2400" b="1" dirty="0">
              <a:latin typeface="华文新魏" panose="02010800040101010101" pitchFamily="2" charset="-122"/>
              <a:ea typeface="华文新魏" panose="02010800040101010101" pitchFamily="2" charset="-122"/>
            </a:endParaRPr>
          </a:p>
        </p:txBody>
      </p:sp>
      <p:sp>
        <p:nvSpPr>
          <p:cNvPr id="4" name="Text Box 4">
            <a:extLst>
              <a:ext uri="{FF2B5EF4-FFF2-40B4-BE49-F238E27FC236}">
                <a16:creationId xmlns:a16="http://schemas.microsoft.com/office/drawing/2014/main" id="{31C9583C-D6F4-41C5-99B5-D6BC988D5140}"/>
              </a:ext>
            </a:extLst>
          </p:cNvPr>
          <p:cNvSpPr txBox="1">
            <a:spLocks noChangeArrowheads="1"/>
          </p:cNvSpPr>
          <p:nvPr/>
        </p:nvSpPr>
        <p:spPr bwMode="auto">
          <a:xfrm>
            <a:off x="936998" y="3496816"/>
            <a:ext cx="7786106" cy="3046988"/>
          </a:xfrm>
          <a:prstGeom prst="rect">
            <a:avLst/>
          </a:prstGeom>
          <a:noFill/>
          <a:ln w="12700">
            <a:noFill/>
            <a:miter lim="800000"/>
            <a:headEnd/>
            <a:tailEnd/>
          </a:ln>
        </p:spPr>
        <p:txBody>
          <a:bodyPr wrap="none">
            <a:spAutoFit/>
          </a:bodyPr>
          <a:lstStyle/>
          <a:p>
            <a:pPr algn="l"/>
            <a:r>
              <a:rPr lang="en-US" altLang="zh-CN" sz="2400" b="1" dirty="0">
                <a:latin typeface="华文新魏" panose="02010800040101010101" pitchFamily="2" charset="-122"/>
                <a:ea typeface="华文新魏" panose="02010800040101010101" pitchFamily="2" charset="-122"/>
              </a:rPr>
              <a:t>class exception {</a:t>
            </a:r>
          </a:p>
          <a:p>
            <a:pPr algn="l"/>
            <a:r>
              <a:rPr lang="en-US" altLang="zh-CN" sz="2400" b="1" dirty="0">
                <a:latin typeface="华文新魏" panose="02010800040101010101" pitchFamily="2" charset="-122"/>
                <a:ea typeface="华文新魏" panose="02010800040101010101" pitchFamily="2" charset="-122"/>
              </a:rPr>
              <a:t>public:</a:t>
            </a:r>
          </a:p>
          <a:p>
            <a:pPr algn="l"/>
            <a:r>
              <a:rPr lang="en-US" altLang="zh-CN" sz="2400" b="1" dirty="0">
                <a:latin typeface="华文新魏" panose="02010800040101010101" pitchFamily="2" charset="-122"/>
                <a:ea typeface="华文新魏" panose="02010800040101010101" pitchFamily="2" charset="-122"/>
              </a:rPr>
              <a:t>    exception( ) throw( );</a:t>
            </a:r>
          </a:p>
          <a:p>
            <a:pPr algn="l"/>
            <a:r>
              <a:rPr lang="en-US" altLang="zh-CN" sz="2400" b="1" dirty="0">
                <a:latin typeface="华文新魏" panose="02010800040101010101" pitchFamily="2" charset="-122"/>
                <a:ea typeface="华文新魏" panose="02010800040101010101" pitchFamily="2" charset="-122"/>
              </a:rPr>
              <a:t>    exception(const exception&amp; </a:t>
            </a:r>
            <a:r>
              <a:rPr lang="en-US" altLang="zh-CN" sz="2400" b="1" dirty="0" err="1">
                <a:latin typeface="华文新魏" panose="02010800040101010101" pitchFamily="2" charset="-122"/>
                <a:ea typeface="华文新魏" panose="02010800040101010101" pitchFamily="2" charset="-122"/>
              </a:rPr>
              <a:t>rhs</a:t>
            </a:r>
            <a:r>
              <a:rPr lang="en-US" altLang="zh-CN" sz="2400" b="1" dirty="0">
                <a:latin typeface="华文新魏" panose="02010800040101010101" pitchFamily="2" charset="-122"/>
                <a:ea typeface="华文新魏" panose="02010800040101010101" pitchFamily="2" charset="-122"/>
              </a:rPr>
              <a:t>) throw( );</a:t>
            </a:r>
          </a:p>
          <a:p>
            <a:pPr algn="l"/>
            <a:r>
              <a:rPr lang="en-US" altLang="zh-CN" sz="2400" b="1" dirty="0">
                <a:latin typeface="华文新魏" panose="02010800040101010101" pitchFamily="2" charset="-122"/>
                <a:ea typeface="华文新魏" panose="02010800040101010101" pitchFamily="2" charset="-122"/>
              </a:rPr>
              <a:t>    exception&amp; operator=(const exception&amp; </a:t>
            </a:r>
            <a:r>
              <a:rPr lang="en-US" altLang="zh-CN" sz="2400" b="1" dirty="0" err="1">
                <a:latin typeface="华文新魏" panose="02010800040101010101" pitchFamily="2" charset="-122"/>
                <a:ea typeface="华文新魏" panose="02010800040101010101" pitchFamily="2" charset="-122"/>
              </a:rPr>
              <a:t>rhs</a:t>
            </a:r>
            <a:r>
              <a:rPr lang="en-US" altLang="zh-CN" sz="2400" b="1" dirty="0">
                <a:latin typeface="华文新魏" panose="02010800040101010101" pitchFamily="2" charset="-122"/>
                <a:ea typeface="华文新魏" panose="02010800040101010101" pitchFamily="2" charset="-122"/>
              </a:rPr>
              <a:t>) throw( );</a:t>
            </a:r>
          </a:p>
          <a:p>
            <a:pPr algn="l"/>
            <a:r>
              <a:rPr lang="en-US" altLang="zh-CN" sz="2400" b="1" dirty="0">
                <a:latin typeface="华文新魏" panose="02010800040101010101" pitchFamily="2" charset="-122"/>
                <a:ea typeface="华文新魏" panose="02010800040101010101" pitchFamily="2" charset="-122"/>
              </a:rPr>
              <a:t>    virtual ~exception( ) throw( );</a:t>
            </a:r>
          </a:p>
          <a:p>
            <a:pPr algn="l"/>
            <a:r>
              <a:rPr lang="en-US" altLang="zh-CN" sz="2400" b="1" dirty="0">
                <a:latin typeface="华文新魏" panose="02010800040101010101" pitchFamily="2" charset="-122"/>
                <a:ea typeface="华文新魏" panose="02010800040101010101" pitchFamily="2" charset="-122"/>
              </a:rPr>
              <a:t>    virtual const char *</a:t>
            </a:r>
            <a:r>
              <a:rPr lang="en-US" altLang="zh-CN" sz="2400" b="1" dirty="0">
                <a:solidFill>
                  <a:srgbClr val="FF0000"/>
                </a:solidFill>
                <a:latin typeface="华文新魏" panose="02010800040101010101" pitchFamily="2" charset="-122"/>
                <a:ea typeface="华文新魏" panose="02010800040101010101" pitchFamily="2" charset="-122"/>
              </a:rPr>
              <a:t>what</a:t>
            </a:r>
            <a:r>
              <a:rPr lang="en-US" altLang="zh-CN" sz="2400" b="1" dirty="0">
                <a:latin typeface="华文新魏" panose="02010800040101010101" pitchFamily="2" charset="-122"/>
                <a:ea typeface="华文新魏" panose="02010800040101010101" pitchFamily="2" charset="-122"/>
              </a:rPr>
              <a:t>( ) const throw( );</a:t>
            </a:r>
          </a:p>
          <a:p>
            <a:pPr algn="l"/>
            <a:r>
              <a:rPr lang="en-US" altLang="zh-CN" sz="24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97979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10.1</a:t>
            </a:r>
            <a:r>
              <a:rPr lang="zh-CN" altLang="en-US" sz="3600" b="1" dirty="0">
                <a:solidFill>
                  <a:srgbClr val="FF0000"/>
                </a:solidFill>
                <a:latin typeface="微软雅黑" pitchFamily="34" charset="-122"/>
                <a:ea typeface="微软雅黑" pitchFamily="34" charset="-122"/>
              </a:rPr>
              <a:t>　异常处理的结构</a:t>
            </a:r>
          </a:p>
        </p:txBody>
      </p:sp>
      <p:sp>
        <p:nvSpPr>
          <p:cNvPr id="4" name="Text Box 7">
            <a:extLst>
              <a:ext uri="{FF2B5EF4-FFF2-40B4-BE49-F238E27FC236}">
                <a16:creationId xmlns:a16="http://schemas.microsoft.com/office/drawing/2014/main" id="{386096E4-D2B1-493F-AFAC-4C875160FE6C}"/>
              </a:ext>
            </a:extLst>
          </p:cNvPr>
          <p:cNvSpPr txBox="1">
            <a:spLocks noChangeArrowheads="1"/>
          </p:cNvSpPr>
          <p:nvPr/>
        </p:nvSpPr>
        <p:spPr bwMode="auto">
          <a:xfrm>
            <a:off x="684213" y="1989138"/>
            <a:ext cx="2087562" cy="3649662"/>
          </a:xfrm>
          <a:prstGeom prst="rect">
            <a:avLst/>
          </a:prstGeom>
          <a:noFill/>
          <a:ln w="9525" algn="ctr">
            <a:solidFill>
              <a:srgbClr val="008080"/>
            </a:solidFill>
            <a:miter lim="800000"/>
            <a:headEnd/>
            <a:tailEnd/>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eaLnBrk="1" fontAlgn="auto" hangingPunct="1">
              <a:lnSpc>
                <a:spcPct val="75000"/>
              </a:lnSpc>
              <a:spcBef>
                <a:spcPct val="50000"/>
              </a:spcBef>
              <a:spcAft>
                <a:spcPts val="0"/>
              </a:spcAft>
              <a:buClr>
                <a:srgbClr val="3333CC"/>
              </a:buClr>
              <a:buSzPct val="60000"/>
              <a:buFont typeface="Wingdings" pitchFamily="2" charset="2"/>
              <a:buNone/>
              <a:defRPr/>
            </a:pPr>
            <a:r>
              <a:rPr lang="en-US" altLang="zh-CN" sz="2800" b="1" kern="0" dirty="0">
                <a:solidFill>
                  <a:srgbClr val="FF0000"/>
                </a:solidFill>
                <a:latin typeface="华文新魏" panose="02010800040101010101" pitchFamily="2" charset="-122"/>
                <a:ea typeface="华文新魏" panose="02010800040101010101" pitchFamily="2" charset="-122"/>
              </a:rPr>
              <a:t>……</a:t>
            </a:r>
          </a:p>
          <a:p>
            <a:pPr eaLnBrk="1" fontAlgn="auto" hangingPunct="1">
              <a:lnSpc>
                <a:spcPct val="75000"/>
              </a:lnSpc>
              <a:spcBef>
                <a:spcPct val="50000"/>
              </a:spcBef>
              <a:spcAft>
                <a:spcPts val="0"/>
              </a:spcAft>
              <a:buClr>
                <a:srgbClr val="3333CC"/>
              </a:buClr>
              <a:buSzPct val="60000"/>
              <a:buFont typeface="Wingdings" pitchFamily="2" charset="2"/>
              <a:buNone/>
              <a:defRPr/>
            </a:pPr>
            <a:r>
              <a:rPr lang="zh-CN" altLang="en-US" sz="2800" b="1" kern="0" dirty="0">
                <a:solidFill>
                  <a:srgbClr val="FF0000"/>
                </a:solidFill>
                <a:latin typeface="华文新魏" panose="02010800040101010101" pitchFamily="2" charset="-122"/>
                <a:ea typeface="华文新魏" panose="02010800040101010101" pitchFamily="2" charset="-122"/>
              </a:rPr>
              <a:t> </a:t>
            </a:r>
            <a:r>
              <a:rPr lang="en-US" altLang="zh-CN" sz="2800" b="1" kern="0" dirty="0">
                <a:solidFill>
                  <a:srgbClr val="FF0000"/>
                </a:solidFill>
                <a:latin typeface="华文新魏" panose="02010800040101010101" pitchFamily="2" charset="-122"/>
                <a:ea typeface="华文新魏" panose="02010800040101010101" pitchFamily="2" charset="-122"/>
              </a:rPr>
              <a:t>try{</a:t>
            </a:r>
          </a:p>
          <a:p>
            <a:pPr eaLnBrk="1" fontAlgn="auto" hangingPunct="1">
              <a:lnSpc>
                <a:spcPct val="75000"/>
              </a:lnSpc>
              <a:spcBef>
                <a:spcPct val="50000"/>
              </a:spcBef>
              <a:spcAft>
                <a:spcPts val="0"/>
              </a:spcAft>
              <a:buClr>
                <a:srgbClr val="3333CC"/>
              </a:buClr>
              <a:buSzPct val="60000"/>
              <a:buFont typeface="Wingdings" pitchFamily="2" charset="2"/>
              <a:buNone/>
              <a:defRPr/>
            </a:pPr>
            <a:r>
              <a:rPr lang="en-US" altLang="zh-CN" sz="2800" b="1" kern="0" dirty="0">
                <a:solidFill>
                  <a:srgbClr val="FF0000"/>
                </a:solidFill>
                <a:latin typeface="华文新魏" panose="02010800040101010101" pitchFamily="2" charset="-122"/>
                <a:ea typeface="华文新魏" panose="02010800040101010101" pitchFamily="2" charset="-122"/>
              </a:rPr>
              <a:t>       f1( );</a:t>
            </a:r>
          </a:p>
          <a:p>
            <a:pPr eaLnBrk="1" fontAlgn="auto" hangingPunct="1">
              <a:lnSpc>
                <a:spcPct val="75000"/>
              </a:lnSpc>
              <a:spcBef>
                <a:spcPct val="50000"/>
              </a:spcBef>
              <a:spcAft>
                <a:spcPts val="0"/>
              </a:spcAft>
              <a:buClr>
                <a:srgbClr val="3333CC"/>
              </a:buClr>
              <a:buSzPct val="60000"/>
              <a:buFont typeface="Wingdings" pitchFamily="2" charset="2"/>
              <a:buNone/>
              <a:defRPr/>
            </a:pPr>
            <a:r>
              <a:rPr lang="en-US" altLang="zh-CN" sz="2800" b="1" kern="0" dirty="0">
                <a:solidFill>
                  <a:srgbClr val="FF0000"/>
                </a:solidFill>
                <a:latin typeface="华文新魏" panose="02010800040101010101" pitchFamily="2" charset="-122"/>
                <a:ea typeface="华文新魏" panose="02010800040101010101" pitchFamily="2" charset="-122"/>
              </a:rPr>
              <a:t>       f2( );</a:t>
            </a:r>
          </a:p>
          <a:p>
            <a:pPr eaLnBrk="1" fontAlgn="auto" hangingPunct="1">
              <a:lnSpc>
                <a:spcPct val="75000"/>
              </a:lnSpc>
              <a:spcBef>
                <a:spcPct val="50000"/>
              </a:spcBef>
              <a:spcAft>
                <a:spcPts val="0"/>
              </a:spcAft>
              <a:buClr>
                <a:srgbClr val="3333CC"/>
              </a:buClr>
              <a:buSzPct val="60000"/>
              <a:buFont typeface="Wingdings" pitchFamily="2" charset="2"/>
              <a:buNone/>
              <a:defRPr/>
            </a:pPr>
            <a:r>
              <a:rPr lang="en-US" altLang="zh-CN" sz="2800" b="1" kern="0" dirty="0">
                <a:solidFill>
                  <a:srgbClr val="FF0000"/>
                </a:solidFill>
                <a:latin typeface="华文新魏" panose="02010800040101010101" pitchFamily="2" charset="-122"/>
                <a:ea typeface="华文新魏" panose="02010800040101010101" pitchFamily="2" charset="-122"/>
              </a:rPr>
              <a:t>}</a:t>
            </a:r>
          </a:p>
          <a:p>
            <a:pPr eaLnBrk="1" fontAlgn="auto" hangingPunct="1">
              <a:lnSpc>
                <a:spcPct val="75000"/>
              </a:lnSpc>
              <a:spcBef>
                <a:spcPct val="50000"/>
              </a:spcBef>
              <a:spcAft>
                <a:spcPts val="0"/>
              </a:spcAft>
              <a:buClr>
                <a:srgbClr val="3333CC"/>
              </a:buClr>
              <a:buSzPct val="60000"/>
              <a:buFont typeface="Wingdings" pitchFamily="2" charset="2"/>
              <a:buNone/>
              <a:defRPr/>
            </a:pPr>
            <a:r>
              <a:rPr lang="en-US" altLang="zh-CN" sz="2800" b="1" kern="0" dirty="0">
                <a:solidFill>
                  <a:srgbClr val="FF0000"/>
                </a:solidFill>
                <a:latin typeface="华文新魏" panose="02010800040101010101" pitchFamily="2" charset="-122"/>
                <a:ea typeface="华文新魏" panose="02010800040101010101" pitchFamily="2" charset="-122"/>
              </a:rPr>
              <a:t>catch(…)</a:t>
            </a:r>
          </a:p>
          <a:p>
            <a:pPr eaLnBrk="1" fontAlgn="auto" hangingPunct="1">
              <a:lnSpc>
                <a:spcPct val="75000"/>
              </a:lnSpc>
              <a:spcBef>
                <a:spcPct val="50000"/>
              </a:spcBef>
              <a:spcAft>
                <a:spcPts val="0"/>
              </a:spcAft>
              <a:buClr>
                <a:srgbClr val="3333CC"/>
              </a:buClr>
              <a:buSzPct val="60000"/>
              <a:buFont typeface="Wingdings" pitchFamily="2" charset="2"/>
              <a:buNone/>
              <a:defRPr/>
            </a:pPr>
            <a:r>
              <a:rPr lang="en-US" altLang="zh-CN" sz="2800" b="1" kern="0" dirty="0">
                <a:solidFill>
                  <a:srgbClr val="FF0000"/>
                </a:solidFill>
                <a:latin typeface="华文新魏" panose="02010800040101010101" pitchFamily="2" charset="-122"/>
                <a:ea typeface="华文新魏" panose="02010800040101010101" pitchFamily="2" charset="-122"/>
              </a:rPr>
              <a:t>……</a:t>
            </a:r>
          </a:p>
        </p:txBody>
      </p:sp>
      <p:sp>
        <p:nvSpPr>
          <p:cNvPr id="5" name="Text Box 8">
            <a:extLst>
              <a:ext uri="{FF2B5EF4-FFF2-40B4-BE49-F238E27FC236}">
                <a16:creationId xmlns:a16="http://schemas.microsoft.com/office/drawing/2014/main" id="{C0410633-7894-4CA1-8102-DE7ECF62EC1A}"/>
              </a:ext>
            </a:extLst>
          </p:cNvPr>
          <p:cNvSpPr txBox="1">
            <a:spLocks noChangeArrowheads="1"/>
          </p:cNvSpPr>
          <p:nvPr/>
        </p:nvSpPr>
        <p:spPr bwMode="auto">
          <a:xfrm>
            <a:off x="2916238" y="2003425"/>
            <a:ext cx="5616575" cy="3719031"/>
          </a:xfrm>
          <a:prstGeom prst="rect">
            <a:avLst/>
          </a:prstGeom>
          <a:noFill/>
          <a:ln>
            <a:noFill/>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marL="0" indent="0" eaLnBrk="1" fontAlgn="auto" hangingPunct="1">
              <a:lnSpc>
                <a:spcPct val="105000"/>
              </a:lnSpc>
              <a:spcBef>
                <a:spcPct val="50000"/>
              </a:spcBef>
              <a:spcAft>
                <a:spcPts val="0"/>
              </a:spcAft>
              <a:buClr>
                <a:srgbClr val="3333CC"/>
              </a:buClr>
              <a:buSzPct val="60000"/>
              <a:buFont typeface="Wingdings" pitchFamily="2" charset="2"/>
              <a:buNone/>
              <a:defRPr/>
            </a:pPr>
            <a:r>
              <a:rPr lang="en-US" altLang="zh-CN" b="1" kern="0" dirty="0">
                <a:solidFill>
                  <a:srgbClr val="000000"/>
                </a:solidFill>
                <a:latin typeface="华文新魏" panose="02010800040101010101" pitchFamily="2" charset="-122"/>
                <a:ea typeface="华文新魏" panose="02010800040101010101" pitchFamily="2" charset="-122"/>
              </a:rPr>
              <a:t>try</a:t>
            </a:r>
            <a:r>
              <a:rPr lang="zh-CN" altLang="en-US" b="1" kern="0" dirty="0">
                <a:solidFill>
                  <a:srgbClr val="000000"/>
                </a:solidFill>
                <a:latin typeface="华文新魏" panose="02010800040101010101" pitchFamily="2" charset="-122"/>
                <a:ea typeface="华文新魏" panose="02010800040101010101" pitchFamily="2" charset="-122"/>
              </a:rPr>
              <a:t>语句块里的语句或函数调用都可能产生异常。异常应在某个</a:t>
            </a:r>
            <a:r>
              <a:rPr lang="en-US" altLang="zh-CN" b="1" kern="0" dirty="0">
                <a:solidFill>
                  <a:srgbClr val="000000"/>
                </a:solidFill>
                <a:latin typeface="华文新魏" panose="02010800040101010101" pitchFamily="2" charset="-122"/>
                <a:ea typeface="华文新魏" panose="02010800040101010101" pitchFamily="2" charset="-122"/>
              </a:rPr>
              <a:t>try</a:t>
            </a:r>
            <a:r>
              <a:rPr lang="zh-CN" altLang="en-US" b="1" kern="0" dirty="0">
                <a:solidFill>
                  <a:srgbClr val="000000"/>
                </a:solidFill>
                <a:latin typeface="华文新魏" panose="02010800040101010101" pitchFamily="2" charset="-122"/>
                <a:ea typeface="华文新魏" panose="02010800040101010101" pitchFamily="2" charset="-122"/>
              </a:rPr>
              <a:t>语句块中抛出</a:t>
            </a:r>
            <a:endParaRPr lang="en-US" altLang="zh-CN" b="1" kern="0" dirty="0">
              <a:solidFill>
                <a:srgbClr val="000000"/>
              </a:solidFill>
              <a:latin typeface="华文新魏" panose="02010800040101010101" pitchFamily="2" charset="-122"/>
              <a:ea typeface="华文新魏" panose="02010800040101010101" pitchFamily="2" charset="-122"/>
            </a:endParaRPr>
          </a:p>
          <a:p>
            <a:pPr eaLnBrk="1" fontAlgn="auto" hangingPunct="1">
              <a:lnSpc>
                <a:spcPct val="105000"/>
              </a:lnSpc>
              <a:spcBef>
                <a:spcPct val="50000"/>
              </a:spcBef>
              <a:spcAft>
                <a:spcPts val="0"/>
              </a:spcAft>
              <a:buClr>
                <a:srgbClr val="3333CC"/>
              </a:buClr>
              <a:buSzPct val="60000"/>
              <a:defRPr/>
            </a:pPr>
            <a:r>
              <a:rPr lang="zh-CN" altLang="en-US" b="1" kern="0" dirty="0">
                <a:solidFill>
                  <a:srgbClr val="FF0000"/>
                </a:solidFill>
                <a:latin typeface="华文新魏" panose="02010800040101010101" pitchFamily="2" charset="-122"/>
                <a:ea typeface="华文新魏" panose="02010800040101010101" pitchFamily="2" charset="-122"/>
              </a:rPr>
              <a:t>每个</a:t>
            </a:r>
            <a:r>
              <a:rPr lang="en-US" altLang="zh-CN" b="1" kern="0" dirty="0">
                <a:solidFill>
                  <a:srgbClr val="FF0000"/>
                </a:solidFill>
                <a:latin typeface="华文新魏" panose="02010800040101010101" pitchFamily="2" charset="-122"/>
                <a:ea typeface="华文新魏" panose="02010800040101010101" pitchFamily="2" charset="-122"/>
              </a:rPr>
              <a:t>try</a:t>
            </a:r>
            <a:r>
              <a:rPr lang="zh-CN" altLang="en-US" b="1" kern="0" dirty="0">
                <a:solidFill>
                  <a:srgbClr val="FF0000"/>
                </a:solidFill>
                <a:latin typeface="华文新魏" panose="02010800040101010101" pitchFamily="2" charset="-122"/>
                <a:ea typeface="华文新魏" panose="02010800040101010101" pitchFamily="2" charset="-122"/>
              </a:rPr>
              <a:t>语句块后必须至少有一个</a:t>
            </a:r>
            <a:r>
              <a:rPr lang="en-US" altLang="zh-CN" b="1" kern="0" dirty="0">
                <a:solidFill>
                  <a:srgbClr val="FF0000"/>
                </a:solidFill>
                <a:latin typeface="华文新魏" panose="02010800040101010101" pitchFamily="2" charset="-122"/>
                <a:ea typeface="华文新魏" panose="02010800040101010101" pitchFamily="2" charset="-122"/>
              </a:rPr>
              <a:t>catch</a:t>
            </a:r>
            <a:r>
              <a:rPr lang="zh-CN" altLang="en-US" b="1" kern="0" dirty="0">
                <a:solidFill>
                  <a:srgbClr val="FF0000"/>
                </a:solidFill>
                <a:latin typeface="华文新魏" panose="02010800040101010101" pitchFamily="2" charset="-122"/>
                <a:ea typeface="华文新魏" panose="02010800040101010101" pitchFamily="2" charset="-122"/>
              </a:rPr>
              <a:t>，</a:t>
            </a:r>
            <a:endParaRPr lang="en-US" altLang="zh-CN" b="1" kern="0" dirty="0">
              <a:solidFill>
                <a:srgbClr val="FF0000"/>
              </a:solidFill>
              <a:latin typeface="华文新魏" panose="02010800040101010101" pitchFamily="2" charset="-122"/>
              <a:ea typeface="华文新魏" panose="02010800040101010101" pitchFamily="2" charset="-122"/>
            </a:endParaRPr>
          </a:p>
          <a:p>
            <a:pPr eaLnBrk="1" fontAlgn="auto" hangingPunct="1">
              <a:lnSpc>
                <a:spcPct val="105000"/>
              </a:lnSpc>
              <a:spcBef>
                <a:spcPct val="50000"/>
              </a:spcBef>
              <a:spcAft>
                <a:spcPts val="0"/>
              </a:spcAft>
              <a:buClr>
                <a:srgbClr val="3333CC"/>
              </a:buClr>
              <a:buSzPct val="60000"/>
              <a:defRPr/>
            </a:pPr>
            <a:r>
              <a:rPr lang="zh-CN" altLang="en-US" b="1" kern="0" dirty="0">
                <a:solidFill>
                  <a:srgbClr val="FF0000"/>
                </a:solidFill>
                <a:latin typeface="华文新魏" panose="02010800040101010101" pitchFamily="2" charset="-122"/>
                <a:ea typeface="华文新魏" panose="02010800040101010101" pitchFamily="2" charset="-122"/>
              </a:rPr>
              <a:t>但可以没有</a:t>
            </a:r>
            <a:r>
              <a:rPr lang="en-US" altLang="zh-CN" b="1" kern="0" dirty="0">
                <a:solidFill>
                  <a:srgbClr val="FF0000"/>
                </a:solidFill>
                <a:latin typeface="华文新魏" panose="02010800040101010101" pitchFamily="2" charset="-122"/>
                <a:ea typeface="华文新魏" panose="02010800040101010101" pitchFamily="2" charset="-122"/>
              </a:rPr>
              <a:t>finally</a:t>
            </a:r>
            <a:r>
              <a:rPr lang="zh-CN" altLang="en-US" b="1" kern="0" dirty="0">
                <a:solidFill>
                  <a:srgbClr val="FF0000"/>
                </a:solidFill>
                <a:latin typeface="华文新魏" panose="02010800040101010101" pitchFamily="2" charset="-122"/>
                <a:ea typeface="华文新魏" panose="02010800040101010101" pitchFamily="2" charset="-122"/>
              </a:rPr>
              <a:t>部分。</a:t>
            </a:r>
            <a:endParaRPr lang="en-US" altLang="zh-CN" b="1" kern="0" dirty="0">
              <a:solidFill>
                <a:srgbClr val="FF0000"/>
              </a:solidFill>
              <a:latin typeface="华文新魏" panose="02010800040101010101" pitchFamily="2" charset="-122"/>
              <a:ea typeface="华文新魏" panose="02010800040101010101" pitchFamily="2" charset="-122"/>
            </a:endParaRPr>
          </a:p>
          <a:p>
            <a:pPr eaLnBrk="1" fontAlgn="auto" hangingPunct="1">
              <a:lnSpc>
                <a:spcPct val="105000"/>
              </a:lnSpc>
              <a:spcBef>
                <a:spcPct val="50000"/>
              </a:spcBef>
              <a:spcAft>
                <a:spcPts val="0"/>
              </a:spcAft>
              <a:buClr>
                <a:srgbClr val="3333CC"/>
              </a:buClr>
              <a:buSzPct val="60000"/>
              <a:buFont typeface="Wingdings" pitchFamily="2" charset="2"/>
              <a:buNone/>
              <a:defRPr/>
            </a:pPr>
            <a:r>
              <a:rPr lang="en-US" altLang="zh-CN" b="1" kern="0" dirty="0">
                <a:solidFill>
                  <a:srgbClr val="000000"/>
                </a:solidFill>
                <a:latin typeface="华文新魏" panose="02010800040101010101" pitchFamily="2" charset="-122"/>
                <a:ea typeface="华文新魏" panose="02010800040101010101" pitchFamily="2" charset="-122"/>
              </a:rPr>
              <a:t>try-catch</a:t>
            </a:r>
            <a:r>
              <a:rPr lang="zh-CN" altLang="en-US" b="1" kern="0" dirty="0">
                <a:solidFill>
                  <a:srgbClr val="000000"/>
                </a:solidFill>
                <a:latin typeface="华文新魏" panose="02010800040101010101" pitchFamily="2" charset="-122"/>
                <a:ea typeface="华文新魏" panose="02010800040101010101" pitchFamily="2" charset="-122"/>
              </a:rPr>
              <a:t>语句块可以嵌套</a:t>
            </a:r>
            <a:endParaRPr lang="en-US" altLang="zh-CN" b="1" kern="0" dirty="0">
              <a:solidFill>
                <a:srgbClr val="000000"/>
              </a:solidFill>
              <a:latin typeface="华文新魏" panose="02010800040101010101" pitchFamily="2" charset="-122"/>
              <a:ea typeface="华文新魏" panose="02010800040101010101" pitchFamily="2" charset="-122"/>
            </a:endParaRPr>
          </a:p>
          <a:p>
            <a:pPr eaLnBrk="1" fontAlgn="auto" hangingPunct="1">
              <a:lnSpc>
                <a:spcPct val="105000"/>
              </a:lnSpc>
              <a:spcBef>
                <a:spcPct val="50000"/>
              </a:spcBef>
              <a:spcAft>
                <a:spcPts val="0"/>
              </a:spcAft>
              <a:buClr>
                <a:srgbClr val="3333CC"/>
              </a:buClr>
              <a:buSzPct val="60000"/>
              <a:buFont typeface="Wingdings" pitchFamily="2" charset="2"/>
              <a:buNone/>
              <a:defRPr/>
            </a:pPr>
            <a:r>
              <a:rPr lang="zh-CN" altLang="en-US" b="1" kern="0" dirty="0">
                <a:solidFill>
                  <a:srgbClr val="000000"/>
                </a:solidFill>
                <a:latin typeface="华文新魏" panose="02010800040101010101" pitchFamily="2" charset="-122"/>
                <a:ea typeface="华文新魏" panose="02010800040101010101" pitchFamily="2" charset="-122"/>
              </a:rPr>
              <a:t>任何一条语句都可以用</a:t>
            </a:r>
            <a:r>
              <a:rPr lang="en-US" altLang="zh-CN" b="1" kern="0" dirty="0">
                <a:solidFill>
                  <a:srgbClr val="000000"/>
                </a:solidFill>
                <a:latin typeface="华文新魏" panose="02010800040101010101" pitchFamily="2" charset="-122"/>
                <a:ea typeface="华文新魏" panose="02010800040101010101" pitchFamily="2" charset="-122"/>
              </a:rPr>
              <a:t>try-catch</a:t>
            </a:r>
            <a:r>
              <a:rPr lang="zh-CN" altLang="en-US" b="1" kern="0" dirty="0">
                <a:solidFill>
                  <a:srgbClr val="000000"/>
                </a:solidFill>
                <a:latin typeface="华文新魏" panose="02010800040101010101" pitchFamily="2" charset="-122"/>
                <a:ea typeface="华文新魏" panose="02010800040101010101" pitchFamily="2" charset="-122"/>
              </a:rPr>
              <a:t>语句替换</a:t>
            </a:r>
            <a:endParaRPr lang="en-US" altLang="zh-CN" b="1" kern="0" dirty="0">
              <a:solidFill>
                <a:srgbClr val="000000"/>
              </a:solidFill>
              <a:latin typeface="华文新魏" panose="02010800040101010101" pitchFamily="2" charset="-122"/>
              <a:ea typeface="华文新魏" panose="02010800040101010101" pitchFamily="2" charset="-122"/>
            </a:endParaRPr>
          </a:p>
          <a:p>
            <a:pPr eaLnBrk="1" fontAlgn="auto" hangingPunct="1">
              <a:lnSpc>
                <a:spcPct val="105000"/>
              </a:lnSpc>
              <a:spcBef>
                <a:spcPct val="50000"/>
              </a:spcBef>
              <a:spcAft>
                <a:spcPts val="0"/>
              </a:spcAft>
              <a:buClr>
                <a:srgbClr val="3333CC"/>
              </a:buClr>
              <a:buSzPct val="60000"/>
              <a:buFont typeface="Wingdings" pitchFamily="2" charset="2"/>
              <a:buNone/>
              <a:defRPr/>
            </a:pPr>
            <a:r>
              <a:rPr lang="en-US" altLang="zh-CN" b="1" kern="0" dirty="0">
                <a:solidFill>
                  <a:srgbClr val="000000"/>
                </a:solidFill>
                <a:latin typeface="华文新魏" panose="02010800040101010101" pitchFamily="2" charset="-122"/>
                <a:ea typeface="华文新魏" panose="02010800040101010101" pitchFamily="2" charset="-122"/>
              </a:rPr>
              <a:t>(</a:t>
            </a:r>
            <a:r>
              <a:rPr lang="zh-CN" altLang="en-US" b="1" kern="0" dirty="0">
                <a:solidFill>
                  <a:srgbClr val="000000"/>
                </a:solidFill>
                <a:latin typeface="华文新魏" panose="02010800040101010101" pitchFamily="2" charset="-122"/>
                <a:ea typeface="华文新魏" panose="02010800040101010101" pitchFamily="2" charset="-122"/>
              </a:rPr>
              <a:t>包括</a:t>
            </a:r>
            <a:r>
              <a:rPr lang="en-US" altLang="zh-CN" b="1" kern="0" dirty="0">
                <a:solidFill>
                  <a:srgbClr val="000000"/>
                </a:solidFill>
                <a:latin typeface="华文新魏" panose="02010800040101010101" pitchFamily="2" charset="-122"/>
                <a:ea typeface="华文新魏" panose="02010800040101010101" pitchFamily="2" charset="-122"/>
              </a:rPr>
              <a:t>catch</a:t>
            </a:r>
            <a:r>
              <a:rPr lang="zh-CN" altLang="en-US" b="1" kern="0" dirty="0">
                <a:solidFill>
                  <a:srgbClr val="000000"/>
                </a:solidFill>
                <a:latin typeface="华文新魏" panose="02010800040101010101" pitchFamily="2" charset="-122"/>
                <a:ea typeface="华文新魏" panose="02010800040101010101" pitchFamily="2" charset="-122"/>
              </a:rPr>
              <a:t>中的语句</a:t>
            </a:r>
            <a:r>
              <a:rPr lang="en-US" altLang="zh-CN" b="1" kern="0" dirty="0">
                <a:solidFill>
                  <a:srgbClr val="000000"/>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12171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灯片编号占位符 5"/>
          <p:cNvSpPr>
            <a:spLocks noGrp="1"/>
          </p:cNvSpPr>
          <p:nvPr>
            <p:ph type="sldNum" sz="quarter" idx="12"/>
          </p:nvPr>
        </p:nvSpPr>
        <p:spPr>
          <a:xfrm>
            <a:off x="6553200" y="6058888"/>
            <a:ext cx="2133600" cy="365125"/>
          </a:xfrm>
          <a:noFill/>
        </p:spPr>
        <p:txBody>
          <a:bodyPr/>
          <a:lstStyle/>
          <a:p>
            <a:fld id="{67CA5C2F-91A1-4DB1-B926-D605E0FE5E40}" type="slidenum">
              <a:rPr lang="en-US" altLang="zh-CN" smtClean="0"/>
              <a:pPr/>
              <a:t>4</a:t>
            </a:fld>
            <a:endParaRPr lang="en-US" altLang="zh-CN"/>
          </a:p>
        </p:txBody>
      </p:sp>
      <p:sp>
        <p:nvSpPr>
          <p:cNvPr id="295939" name="Rectangle 2"/>
          <p:cNvSpPr>
            <a:spLocks noGrp="1" noChangeArrowheads="1"/>
          </p:cNvSpPr>
          <p:nvPr>
            <p:ph type="title"/>
          </p:nvPr>
        </p:nvSpPr>
        <p:spPr>
          <a:xfrm>
            <a:off x="685800" y="1268760"/>
            <a:ext cx="7772400" cy="587375"/>
          </a:xfrm>
        </p:spPr>
        <p:txBody>
          <a:bodyPr>
            <a:normAutofit fontScale="90000"/>
          </a:bodyPr>
          <a:lstStyle/>
          <a:p>
            <a:pPr eaLnBrk="1" hangingPunct="1"/>
            <a:r>
              <a:rPr lang="zh-CN" altLang="en-US" sz="4000" dirty="0">
                <a:latin typeface="华文新魏" panose="02010800040101010101" pitchFamily="2" charset="-122"/>
                <a:ea typeface="华文新魏" panose="02010800040101010101" pitchFamily="2" charset="-122"/>
              </a:rPr>
              <a:t>异常</a:t>
            </a:r>
            <a:r>
              <a:rPr lang="en-US" altLang="zh-CN" sz="4000" dirty="0">
                <a:latin typeface="华文新魏" panose="02010800040101010101" pitchFamily="2" charset="-122"/>
                <a:ea typeface="华文新魏" panose="02010800040101010101" pitchFamily="2" charset="-122"/>
              </a:rPr>
              <a:t>(Exception)</a:t>
            </a:r>
            <a:r>
              <a:rPr lang="zh-CN" altLang="en-US" sz="4000" dirty="0">
                <a:latin typeface="华文新魏" panose="02010800040101010101" pitchFamily="2" charset="-122"/>
                <a:ea typeface="华文新魏" panose="02010800040101010101" pitchFamily="2" charset="-122"/>
              </a:rPr>
              <a:t>处理流程</a:t>
            </a:r>
          </a:p>
        </p:txBody>
      </p:sp>
      <p:sp>
        <p:nvSpPr>
          <p:cNvPr id="295940" name="Text Box 3"/>
          <p:cNvSpPr txBox="1">
            <a:spLocks noChangeArrowheads="1"/>
          </p:cNvSpPr>
          <p:nvPr/>
        </p:nvSpPr>
        <p:spPr bwMode="auto">
          <a:xfrm>
            <a:off x="250825" y="2070468"/>
            <a:ext cx="3662363" cy="3416320"/>
          </a:xfrm>
          <a:prstGeom prst="rect">
            <a:avLst/>
          </a:prstGeom>
          <a:noFill/>
          <a:ln w="12700">
            <a:noFill/>
            <a:miter lim="800000"/>
            <a:headEnd/>
            <a:tailEnd/>
          </a:ln>
        </p:spPr>
        <p:txBody>
          <a:bodyPr>
            <a:spAutoFit/>
          </a:bodyPr>
          <a:lstStyle/>
          <a:p>
            <a:pPr algn="l"/>
            <a:r>
              <a:rPr lang="en-US" altLang="zh-CN" b="1" dirty="0">
                <a:latin typeface="华文新魏" panose="02010800040101010101" pitchFamily="2" charset="-122"/>
                <a:ea typeface="华文新魏" panose="02010800040101010101" pitchFamily="2" charset="-122"/>
              </a:rPr>
              <a:t>try {</a:t>
            </a:r>
          </a:p>
          <a:p>
            <a:pPr algn="l"/>
            <a:r>
              <a:rPr lang="en-US" altLang="zh-CN" b="1" dirty="0">
                <a:latin typeface="华文新魏" panose="02010800040101010101" pitchFamily="2" charset="-122"/>
                <a:ea typeface="华文新魏" panose="02010800040101010101" pitchFamily="2" charset="-122"/>
              </a:rPr>
              <a:t>    // statements throw </a:t>
            </a:r>
            <a:r>
              <a:rPr lang="en-US" altLang="zh-CN" b="1" dirty="0">
                <a:solidFill>
                  <a:srgbClr val="FF0000"/>
                </a:solidFill>
                <a:latin typeface="华文新魏" panose="02010800040101010101" pitchFamily="2" charset="-122"/>
                <a:ea typeface="华文新魏" panose="02010800040101010101" pitchFamily="2" charset="-122"/>
              </a:rPr>
              <a:t>E1</a:t>
            </a:r>
          </a:p>
          <a:p>
            <a:pPr algn="l"/>
            <a:r>
              <a:rPr lang="en-US" altLang="zh-CN" b="1" dirty="0">
                <a:latin typeface="华文新魏" panose="02010800040101010101" pitchFamily="2" charset="-122"/>
                <a:ea typeface="华文新魏" panose="02010800040101010101" pitchFamily="2" charset="-122"/>
              </a:rPr>
              <a:t>    // statements throw </a:t>
            </a:r>
            <a:r>
              <a:rPr lang="en-US" altLang="zh-CN" b="1" dirty="0">
                <a:solidFill>
                  <a:srgbClr val="FF0000"/>
                </a:solidFill>
                <a:latin typeface="华文新魏" panose="02010800040101010101" pitchFamily="2" charset="-122"/>
                <a:ea typeface="华文新魏" panose="02010800040101010101" pitchFamily="2" charset="-122"/>
              </a:rPr>
              <a:t>E2</a:t>
            </a:r>
          </a:p>
          <a:p>
            <a:pPr algn="l"/>
            <a:r>
              <a:rPr lang="en-US" altLang="zh-CN" b="1" dirty="0">
                <a:latin typeface="华文新魏" panose="02010800040101010101" pitchFamily="2" charset="-122"/>
                <a:ea typeface="华文新魏" panose="02010800040101010101" pitchFamily="2" charset="-122"/>
              </a:rPr>
              <a:t>   …</a:t>
            </a:r>
          </a:p>
          <a:p>
            <a:pPr algn="l"/>
            <a:r>
              <a:rPr lang="en-US" altLang="zh-CN" b="1" dirty="0">
                <a:latin typeface="华文新魏" panose="02010800040101010101" pitchFamily="2" charset="-122"/>
                <a:ea typeface="华文新魏" panose="02010800040101010101" pitchFamily="2" charset="-122"/>
              </a:rPr>
              <a:t> }</a:t>
            </a:r>
          </a:p>
          <a:p>
            <a:pPr algn="l"/>
            <a:r>
              <a:rPr lang="en-US" altLang="zh-CN" b="1" dirty="0">
                <a:latin typeface="华文新魏" panose="02010800040101010101" pitchFamily="2" charset="-122"/>
                <a:ea typeface="华文新魏" panose="02010800040101010101" pitchFamily="2" charset="-122"/>
              </a:rPr>
              <a:t>catch(</a:t>
            </a:r>
            <a:r>
              <a:rPr lang="en-US" altLang="zh-CN" b="1" dirty="0">
                <a:solidFill>
                  <a:srgbClr val="FF0000"/>
                </a:solidFill>
                <a:latin typeface="华文新魏" panose="02010800040101010101" pitchFamily="2" charset="-122"/>
                <a:ea typeface="华文新魏" panose="02010800040101010101" pitchFamily="2" charset="-122"/>
              </a:rPr>
              <a:t>E1</a:t>
            </a:r>
            <a:r>
              <a:rPr lang="en-US" altLang="zh-CN" b="1" dirty="0">
                <a:latin typeface="华文新魏" panose="02010800040101010101" pitchFamily="2" charset="-122"/>
                <a:ea typeface="华文新魏" panose="02010800040101010101" pitchFamily="2" charset="-122"/>
              </a:rPr>
              <a:t>){</a:t>
            </a:r>
          </a:p>
          <a:p>
            <a:pPr algn="l"/>
            <a:r>
              <a:rPr lang="en-US" altLang="zh-CN" b="1" dirty="0">
                <a:latin typeface="华文新魏" panose="02010800040101010101" pitchFamily="2" charset="-122"/>
                <a:ea typeface="华文新魏" panose="02010800040101010101" pitchFamily="2" charset="-122"/>
              </a:rPr>
              <a:t>   //handle the exception E1</a:t>
            </a:r>
          </a:p>
          <a:p>
            <a:pPr algn="l"/>
            <a:r>
              <a:rPr lang="en-US" altLang="zh-CN" b="1" dirty="0">
                <a:latin typeface="华文新魏" panose="02010800040101010101" pitchFamily="2" charset="-122"/>
                <a:ea typeface="华文新魏" panose="02010800040101010101" pitchFamily="2" charset="-122"/>
              </a:rPr>
              <a:t>}</a:t>
            </a:r>
          </a:p>
          <a:p>
            <a:pPr algn="l"/>
            <a:r>
              <a:rPr lang="en-US" altLang="zh-CN" b="1" dirty="0">
                <a:latin typeface="华文新魏" panose="02010800040101010101" pitchFamily="2" charset="-122"/>
                <a:ea typeface="华文新魏" panose="02010800040101010101" pitchFamily="2" charset="-122"/>
              </a:rPr>
              <a:t>catch(</a:t>
            </a:r>
            <a:r>
              <a:rPr lang="en-US" altLang="zh-CN" b="1" dirty="0">
                <a:solidFill>
                  <a:srgbClr val="FF0000"/>
                </a:solidFill>
                <a:latin typeface="华文新魏" panose="02010800040101010101" pitchFamily="2" charset="-122"/>
                <a:ea typeface="华文新魏" panose="02010800040101010101" pitchFamily="2" charset="-122"/>
              </a:rPr>
              <a:t>E2</a:t>
            </a:r>
            <a:r>
              <a:rPr lang="en-US" altLang="zh-CN" b="1" dirty="0">
                <a:latin typeface="华文新魏" panose="02010800040101010101" pitchFamily="2" charset="-122"/>
                <a:ea typeface="华文新魏" panose="02010800040101010101" pitchFamily="2" charset="-122"/>
              </a:rPr>
              <a:t>){</a:t>
            </a:r>
          </a:p>
          <a:p>
            <a:pPr algn="l"/>
            <a:r>
              <a:rPr lang="en-US" altLang="zh-CN" b="1" dirty="0">
                <a:latin typeface="华文新魏" panose="02010800040101010101" pitchFamily="2" charset="-122"/>
                <a:ea typeface="华文新魏" panose="02010800040101010101" pitchFamily="2" charset="-122"/>
              </a:rPr>
              <a:t>   //handle the exception E2</a:t>
            </a:r>
          </a:p>
          <a:p>
            <a:pPr algn="l"/>
            <a:r>
              <a:rPr lang="en-US" altLang="zh-CN" b="1" dirty="0">
                <a:latin typeface="华文新魏" panose="02010800040101010101" pitchFamily="2" charset="-122"/>
                <a:ea typeface="华文新魏" panose="02010800040101010101" pitchFamily="2" charset="-122"/>
              </a:rPr>
              <a:t>}</a:t>
            </a:r>
          </a:p>
          <a:p>
            <a:pPr algn="l"/>
            <a:r>
              <a:rPr lang="en-US" altLang="zh-CN" b="1" dirty="0">
                <a:latin typeface="华文新魏" panose="02010800040101010101" pitchFamily="2" charset="-122"/>
                <a:ea typeface="华文新魏" panose="02010800040101010101" pitchFamily="2" charset="-122"/>
              </a:rPr>
              <a:t>statements;</a:t>
            </a:r>
          </a:p>
        </p:txBody>
      </p:sp>
      <p:sp>
        <p:nvSpPr>
          <p:cNvPr id="448516" name="Text Box 4"/>
          <p:cNvSpPr txBox="1">
            <a:spLocks noChangeArrowheads="1"/>
          </p:cNvSpPr>
          <p:nvPr/>
        </p:nvSpPr>
        <p:spPr bwMode="auto">
          <a:xfrm>
            <a:off x="3851275" y="2051418"/>
            <a:ext cx="4176849" cy="1477328"/>
          </a:xfrm>
          <a:prstGeom prst="rect">
            <a:avLst/>
          </a:prstGeom>
          <a:noFill/>
          <a:ln w="12700">
            <a:noFill/>
            <a:miter lim="800000"/>
            <a:headEnd/>
            <a:tailEnd/>
          </a:ln>
        </p:spPr>
        <p:txBody>
          <a:bodyPr wrap="none">
            <a:spAutoFit/>
          </a:bodyPr>
          <a:lstStyle/>
          <a:p>
            <a:pPr algn="l"/>
            <a:r>
              <a:rPr lang="en-US" altLang="zh-CN" b="1" dirty="0">
                <a:latin typeface="华文新魏" panose="02010800040101010101" pitchFamily="2" charset="-122"/>
                <a:ea typeface="华文新魏" panose="02010800040101010101" pitchFamily="2" charset="-122"/>
              </a:rPr>
              <a:t>try</a:t>
            </a:r>
            <a:r>
              <a:rPr lang="zh-CN" altLang="en-US" b="1" dirty="0">
                <a:latin typeface="华文新魏" panose="02010800040101010101" pitchFamily="2" charset="-122"/>
                <a:ea typeface="华文新魏" panose="02010800040101010101" pitchFamily="2" charset="-122"/>
              </a:rPr>
              <a:t>语句块中的语句</a:t>
            </a:r>
            <a:r>
              <a:rPr lang="zh-CN" altLang="en-US" b="1" dirty="0">
                <a:solidFill>
                  <a:srgbClr val="FF0000"/>
                </a:solidFill>
                <a:latin typeface="华文新魏" panose="02010800040101010101" pitchFamily="2" charset="-122"/>
                <a:ea typeface="华文新魏" panose="02010800040101010101" pitchFamily="2" charset="-122"/>
              </a:rPr>
              <a:t>可能</a:t>
            </a:r>
            <a:r>
              <a:rPr lang="zh-CN" altLang="en-US" b="1" dirty="0">
                <a:latin typeface="华文新魏" panose="02010800040101010101" pitchFamily="2" charset="-122"/>
                <a:ea typeface="华文新魏" panose="02010800040101010101" pitchFamily="2" charset="-122"/>
              </a:rPr>
              <a:t>抛出各种</a:t>
            </a:r>
          </a:p>
          <a:p>
            <a:pPr algn="l"/>
            <a:r>
              <a:rPr lang="zh-CN" altLang="en-US" b="1" dirty="0">
                <a:latin typeface="华文新魏" panose="02010800040101010101" pitchFamily="2" charset="-122"/>
                <a:ea typeface="华文新魏" panose="02010800040101010101" pitchFamily="2" charset="-122"/>
              </a:rPr>
              <a:t>异常。但只要抛出第一个异常，</a:t>
            </a:r>
          </a:p>
          <a:p>
            <a:pPr algn="l"/>
            <a:r>
              <a:rPr lang="en-US" altLang="zh-CN" b="1" dirty="0">
                <a:latin typeface="华文新魏" panose="02010800040101010101" pitchFamily="2" charset="-122"/>
                <a:ea typeface="华文新魏" panose="02010800040101010101" pitchFamily="2" charset="-122"/>
              </a:rPr>
              <a:t>try</a:t>
            </a:r>
            <a:r>
              <a:rPr lang="zh-CN" altLang="en-US" b="1" dirty="0">
                <a:latin typeface="华文新魏" panose="02010800040101010101" pitchFamily="2" charset="-122"/>
                <a:ea typeface="华文新魏" panose="02010800040101010101" pitchFamily="2" charset="-122"/>
              </a:rPr>
              <a:t>语句块马上结束，转到</a:t>
            </a:r>
            <a:r>
              <a:rPr lang="en-US" altLang="zh-CN" b="1" dirty="0">
                <a:latin typeface="华文新魏" panose="02010800040101010101" pitchFamily="2" charset="-122"/>
                <a:ea typeface="华文新魏" panose="02010800040101010101" pitchFamily="2" charset="-122"/>
              </a:rPr>
              <a:t>catch</a:t>
            </a:r>
            <a:r>
              <a:rPr lang="zh-CN" altLang="en-US" b="1" dirty="0">
                <a:latin typeface="华文新魏" panose="02010800040101010101" pitchFamily="2" charset="-122"/>
                <a:ea typeface="华文新魏" panose="02010800040101010101" pitchFamily="2" charset="-122"/>
              </a:rPr>
              <a:t>子句。</a:t>
            </a:r>
          </a:p>
          <a:p>
            <a:pPr algn="l"/>
            <a:r>
              <a:rPr lang="zh-CN" altLang="en-US" b="1" dirty="0">
                <a:latin typeface="华文新魏" panose="02010800040101010101" pitchFamily="2" charset="-122"/>
                <a:ea typeface="华文新魏" panose="02010800040101010101" pitchFamily="2" charset="-122"/>
              </a:rPr>
              <a:t>如果</a:t>
            </a:r>
            <a:r>
              <a:rPr lang="en-US" altLang="zh-CN" b="1" dirty="0">
                <a:latin typeface="华文新魏" panose="02010800040101010101" pitchFamily="2" charset="-122"/>
                <a:ea typeface="华文新魏" panose="02010800040101010101" pitchFamily="2" charset="-122"/>
              </a:rPr>
              <a:t>try</a:t>
            </a:r>
            <a:r>
              <a:rPr lang="zh-CN" altLang="en-US" b="1" dirty="0">
                <a:latin typeface="华文新魏" panose="02010800040101010101" pitchFamily="2" charset="-122"/>
                <a:ea typeface="华文新魏" panose="02010800040101010101" pitchFamily="2" charset="-122"/>
              </a:rPr>
              <a:t>语句块执行成功，则跳过</a:t>
            </a:r>
            <a:r>
              <a:rPr lang="en-US" altLang="zh-CN" b="1" dirty="0">
                <a:latin typeface="华文新魏" panose="02010800040101010101" pitchFamily="2" charset="-122"/>
                <a:ea typeface="华文新魏" panose="02010800040101010101" pitchFamily="2" charset="-122"/>
              </a:rPr>
              <a:t>catch</a:t>
            </a:r>
            <a:r>
              <a:rPr lang="zh-CN" altLang="en-US" b="1" dirty="0">
                <a:latin typeface="华文新魏" panose="02010800040101010101" pitchFamily="2" charset="-122"/>
                <a:ea typeface="华文新魏" panose="02010800040101010101" pitchFamily="2" charset="-122"/>
              </a:rPr>
              <a:t>，</a:t>
            </a:r>
          </a:p>
          <a:p>
            <a:pPr algn="l"/>
            <a:r>
              <a:rPr lang="zh-CN" altLang="en-US" b="1" dirty="0">
                <a:latin typeface="华文新魏" panose="02010800040101010101" pitchFamily="2" charset="-122"/>
                <a:ea typeface="华文新魏" panose="02010800040101010101" pitchFamily="2" charset="-122"/>
              </a:rPr>
              <a:t>执行</a:t>
            </a:r>
            <a:r>
              <a:rPr lang="en-US" altLang="zh-CN" b="1" dirty="0">
                <a:latin typeface="华文新魏" panose="02010800040101010101" pitchFamily="2" charset="-122"/>
                <a:ea typeface="华文新魏" panose="02010800040101010101" pitchFamily="2" charset="-122"/>
              </a:rPr>
              <a:t>try{}catch{}</a:t>
            </a:r>
            <a:r>
              <a:rPr lang="zh-CN" altLang="en-US" b="1" dirty="0">
                <a:latin typeface="华文新魏" panose="02010800040101010101" pitchFamily="2" charset="-122"/>
                <a:ea typeface="华文新魏" panose="02010800040101010101" pitchFamily="2" charset="-122"/>
              </a:rPr>
              <a:t>的后续</a:t>
            </a:r>
            <a:r>
              <a:rPr lang="en-US" altLang="zh-CN" b="1" dirty="0">
                <a:latin typeface="华文新魏" panose="02010800040101010101" pitchFamily="2" charset="-122"/>
                <a:ea typeface="华文新魏" panose="02010800040101010101" pitchFamily="2" charset="-122"/>
              </a:rPr>
              <a:t>statements;</a:t>
            </a:r>
          </a:p>
        </p:txBody>
      </p:sp>
      <p:sp>
        <p:nvSpPr>
          <p:cNvPr id="448517" name="Line 5"/>
          <p:cNvSpPr>
            <a:spLocks noChangeShapeType="1"/>
          </p:cNvSpPr>
          <p:nvPr/>
        </p:nvSpPr>
        <p:spPr bwMode="auto">
          <a:xfrm flipH="1">
            <a:off x="3419475" y="2915018"/>
            <a:ext cx="576263" cy="0"/>
          </a:xfrm>
          <a:prstGeom prst="line">
            <a:avLst/>
          </a:prstGeom>
          <a:noFill/>
          <a:ln w="12700">
            <a:solidFill>
              <a:schemeClr val="tx1"/>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448518" name="Text Box 6"/>
          <p:cNvSpPr txBox="1">
            <a:spLocks noChangeArrowheads="1"/>
          </p:cNvSpPr>
          <p:nvPr/>
        </p:nvSpPr>
        <p:spPr bwMode="auto">
          <a:xfrm>
            <a:off x="3779838" y="4381868"/>
            <a:ext cx="4243469" cy="2031325"/>
          </a:xfrm>
          <a:prstGeom prst="rect">
            <a:avLst/>
          </a:prstGeom>
          <a:noFill/>
          <a:ln w="12700">
            <a:noFill/>
            <a:miter lim="800000"/>
            <a:headEnd/>
            <a:tailEnd/>
          </a:ln>
        </p:spPr>
        <p:txBody>
          <a:bodyPr wrap="none">
            <a:spAutoFit/>
          </a:bodyPr>
          <a:lstStyle/>
          <a:p>
            <a:pPr algn="l"/>
            <a:r>
              <a:rPr lang="zh-CN" altLang="en-US" b="1">
                <a:latin typeface="华文新魏" panose="02010800040101010101" pitchFamily="2" charset="-122"/>
                <a:ea typeface="华文新魏" panose="02010800040101010101" pitchFamily="2" charset="-122"/>
              </a:rPr>
              <a:t>可定义多个</a:t>
            </a:r>
            <a:r>
              <a:rPr lang="en-US" altLang="zh-CN" b="1">
                <a:latin typeface="华文新魏" panose="02010800040101010101" pitchFamily="2" charset="-122"/>
                <a:ea typeface="华文新魏" panose="02010800040101010101" pitchFamily="2" charset="-122"/>
              </a:rPr>
              <a:t>catch</a:t>
            </a:r>
            <a:r>
              <a:rPr lang="zh-CN" altLang="en-US" b="1">
                <a:latin typeface="华文新魏" panose="02010800040101010101" pitchFamily="2" charset="-122"/>
                <a:ea typeface="华文新魏" panose="02010800040101010101" pitchFamily="2" charset="-122"/>
              </a:rPr>
              <a:t>子句截获可能抛出的各</a:t>
            </a:r>
          </a:p>
          <a:p>
            <a:pPr algn="l"/>
            <a:r>
              <a:rPr lang="zh-CN" altLang="en-US" b="1">
                <a:latin typeface="华文新魏" panose="02010800040101010101" pitchFamily="2" charset="-122"/>
                <a:ea typeface="华文新魏" panose="02010800040101010101" pitchFamily="2" charset="-122"/>
              </a:rPr>
              <a:t>种异常。但最多只会执行其中一个异</a:t>
            </a:r>
          </a:p>
          <a:p>
            <a:pPr algn="l"/>
            <a:r>
              <a:rPr lang="zh-CN" altLang="en-US" b="1">
                <a:latin typeface="华文新魏" panose="02010800040101010101" pitchFamily="2" charset="-122"/>
                <a:ea typeface="华文新魏" panose="02010800040101010101" pitchFamily="2" charset="-122"/>
              </a:rPr>
              <a:t>常处理过程。在相应异常被处理后，其</a:t>
            </a:r>
          </a:p>
          <a:p>
            <a:pPr algn="l"/>
            <a:r>
              <a:rPr lang="zh-CN" altLang="en-US" b="1">
                <a:latin typeface="华文新魏" panose="02010800040101010101" pitchFamily="2" charset="-122"/>
                <a:ea typeface="华文新魏" panose="02010800040101010101" pitchFamily="2" charset="-122"/>
              </a:rPr>
              <a:t>他异常处理过程都将被忽略。如果异常</a:t>
            </a:r>
          </a:p>
          <a:p>
            <a:pPr algn="l"/>
            <a:r>
              <a:rPr lang="zh-CN" altLang="en-US" b="1">
                <a:latin typeface="华文新魏" panose="02010800040101010101" pitchFamily="2" charset="-122"/>
                <a:ea typeface="华文新魏" panose="02010800040101010101" pitchFamily="2" charset="-122"/>
              </a:rPr>
              <a:t>处理成功，则执行后续</a:t>
            </a:r>
            <a:r>
              <a:rPr lang="en-US" altLang="zh-CN" b="1">
                <a:latin typeface="华文新魏" panose="02010800040101010101" pitchFamily="2" charset="-122"/>
                <a:ea typeface="华文新魏" panose="02010800040101010101" pitchFamily="2" charset="-122"/>
              </a:rPr>
              <a:t>statements</a:t>
            </a:r>
            <a:r>
              <a:rPr lang="zh-CN" altLang="en-US" b="1">
                <a:latin typeface="华文新魏" panose="02010800040101010101" pitchFamily="2" charset="-122"/>
                <a:ea typeface="华文新魏" panose="02010800040101010101" pitchFamily="2" charset="-122"/>
              </a:rPr>
              <a:t>。如果</a:t>
            </a:r>
          </a:p>
          <a:p>
            <a:pPr algn="l"/>
            <a:r>
              <a:rPr lang="zh-CN" altLang="en-US" b="1">
                <a:latin typeface="华文新魏" panose="02010800040101010101" pitchFamily="2" charset="-122"/>
                <a:ea typeface="华文新魏" panose="02010800040101010101" pitchFamily="2" charset="-122"/>
              </a:rPr>
              <a:t>异常处理过程中又抛出新的异常，则</a:t>
            </a:r>
          </a:p>
          <a:p>
            <a:pPr algn="l"/>
            <a:r>
              <a:rPr lang="zh-CN" altLang="en-US" b="1">
                <a:latin typeface="华文新魏" panose="02010800040101010101" pitchFamily="2" charset="-122"/>
                <a:ea typeface="华文新魏" panose="02010800040101010101" pitchFamily="2" charset="-122"/>
              </a:rPr>
              <a:t>后续</a:t>
            </a:r>
            <a:r>
              <a:rPr lang="en-US" altLang="zh-CN" b="1">
                <a:latin typeface="华文新魏" panose="02010800040101010101" pitchFamily="2" charset="-122"/>
                <a:ea typeface="华文新魏" panose="02010800040101010101" pitchFamily="2" charset="-122"/>
              </a:rPr>
              <a:t>statements</a:t>
            </a:r>
            <a:r>
              <a:rPr lang="zh-CN" altLang="en-US" b="1">
                <a:latin typeface="华文新魏" panose="02010800040101010101" pitchFamily="2" charset="-122"/>
                <a:ea typeface="华文新魏" panose="02010800040101010101" pitchFamily="2" charset="-122"/>
              </a:rPr>
              <a:t>不会被执行</a:t>
            </a:r>
          </a:p>
        </p:txBody>
      </p:sp>
      <p:sp>
        <p:nvSpPr>
          <p:cNvPr id="448519" name="Line 7"/>
          <p:cNvSpPr>
            <a:spLocks noChangeShapeType="1"/>
          </p:cNvSpPr>
          <p:nvPr/>
        </p:nvSpPr>
        <p:spPr bwMode="auto">
          <a:xfrm flipH="1" flipV="1">
            <a:off x="1763713" y="4210418"/>
            <a:ext cx="2087562" cy="936625"/>
          </a:xfrm>
          <a:prstGeom prst="line">
            <a:avLst/>
          </a:prstGeom>
          <a:noFill/>
          <a:ln w="12700">
            <a:solidFill>
              <a:schemeClr val="tx1"/>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448520" name="Line 8"/>
          <p:cNvSpPr>
            <a:spLocks noChangeShapeType="1"/>
          </p:cNvSpPr>
          <p:nvPr/>
        </p:nvSpPr>
        <p:spPr bwMode="auto">
          <a:xfrm flipH="1">
            <a:off x="1763713" y="5218480"/>
            <a:ext cx="2016125" cy="73025"/>
          </a:xfrm>
          <a:prstGeom prst="line">
            <a:avLst/>
          </a:prstGeom>
          <a:noFill/>
          <a:ln w="12700">
            <a:solidFill>
              <a:schemeClr val="tx1"/>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10" name="Rectangle 4">
            <a:extLst>
              <a:ext uri="{FF2B5EF4-FFF2-40B4-BE49-F238E27FC236}">
                <a16:creationId xmlns:a16="http://schemas.microsoft.com/office/drawing/2014/main" id="{A50E0088-994E-4D9B-8915-3093E92E7E61}"/>
              </a:ext>
            </a:extLst>
          </p:cNvPr>
          <p:cNvSpPr txBox="1">
            <a:spLocks noChangeArrowheads="1"/>
          </p:cNvSpPr>
          <p:nvPr/>
        </p:nvSpPr>
        <p:spPr>
          <a:xfrm>
            <a:off x="533400" y="188913"/>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b="1">
                <a:solidFill>
                  <a:srgbClr val="FF0000"/>
                </a:solidFill>
                <a:latin typeface="微软雅黑" pitchFamily="34" charset="-122"/>
                <a:ea typeface="微软雅黑" pitchFamily="34" charset="-122"/>
              </a:rPr>
              <a:t>10.1</a:t>
            </a:r>
            <a:r>
              <a:rPr lang="zh-CN" altLang="en-US" sz="3600" b="1">
                <a:solidFill>
                  <a:srgbClr val="FF0000"/>
                </a:solidFill>
                <a:latin typeface="微软雅黑" pitchFamily="34" charset="-122"/>
                <a:ea typeface="微软雅黑" pitchFamily="34" charset="-122"/>
              </a:rPr>
              <a:t>　异常处理的结构</a:t>
            </a:r>
            <a:endParaRPr lang="zh-CN" altLang="en-US" sz="3600" b="1"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8516"/>
                                        </p:tgtEl>
                                        <p:attrNameLst>
                                          <p:attrName>style.visibility</p:attrName>
                                        </p:attrNameLst>
                                      </p:cBhvr>
                                      <p:to>
                                        <p:strVal val="visible"/>
                                      </p:to>
                                    </p:set>
                                    <p:animEffect transition="in" filter="blinds(horizontal)">
                                      <p:cBhvr>
                                        <p:cTn id="7" dur="500"/>
                                        <p:tgtEl>
                                          <p:spTgt spid="4485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8517"/>
                                        </p:tgtEl>
                                        <p:attrNameLst>
                                          <p:attrName>style.visibility</p:attrName>
                                        </p:attrNameLst>
                                      </p:cBhvr>
                                      <p:to>
                                        <p:strVal val="visible"/>
                                      </p:to>
                                    </p:set>
                                    <p:animEffect transition="in" filter="blinds(horizontal)">
                                      <p:cBhvr>
                                        <p:cTn id="10" dur="500"/>
                                        <p:tgtEl>
                                          <p:spTgt spid="44851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48518"/>
                                        </p:tgtEl>
                                        <p:attrNameLst>
                                          <p:attrName>style.visibility</p:attrName>
                                        </p:attrNameLst>
                                      </p:cBhvr>
                                      <p:to>
                                        <p:strVal val="visible"/>
                                      </p:to>
                                    </p:set>
                                    <p:animEffect transition="in" filter="blinds(horizontal)">
                                      <p:cBhvr>
                                        <p:cTn id="15" dur="500"/>
                                        <p:tgtEl>
                                          <p:spTgt spid="44851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48519"/>
                                        </p:tgtEl>
                                        <p:attrNameLst>
                                          <p:attrName>style.visibility</p:attrName>
                                        </p:attrNameLst>
                                      </p:cBhvr>
                                      <p:to>
                                        <p:strVal val="visible"/>
                                      </p:to>
                                    </p:set>
                                    <p:animEffect transition="in" filter="blinds(horizontal)">
                                      <p:cBhvr>
                                        <p:cTn id="18" dur="500"/>
                                        <p:tgtEl>
                                          <p:spTgt spid="44851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48520"/>
                                        </p:tgtEl>
                                        <p:attrNameLst>
                                          <p:attrName>style.visibility</p:attrName>
                                        </p:attrNameLst>
                                      </p:cBhvr>
                                      <p:to>
                                        <p:strVal val="visible"/>
                                      </p:to>
                                    </p:set>
                                    <p:animEffect transition="in" filter="blinds(horizontal)">
                                      <p:cBhvr>
                                        <p:cTn id="21" dur="500"/>
                                        <p:tgtEl>
                                          <p:spTgt spid="448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6" grpId="0"/>
      <p:bldP spid="448517" grpId="0" animBg="1"/>
      <p:bldP spid="448518" grpId="0"/>
      <p:bldP spid="448519" grpId="0" animBg="1"/>
      <p:bldP spid="4485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10.1</a:t>
            </a:r>
            <a:r>
              <a:rPr lang="zh-CN" altLang="en-US" sz="3600" b="1" dirty="0">
                <a:solidFill>
                  <a:srgbClr val="FF0000"/>
                </a:solidFill>
                <a:latin typeface="微软雅黑" pitchFamily="34" charset="-122"/>
                <a:ea typeface="微软雅黑" pitchFamily="34" charset="-122"/>
              </a:rPr>
              <a:t>　异常处理的结构</a:t>
            </a:r>
          </a:p>
        </p:txBody>
      </p:sp>
      <p:sp>
        <p:nvSpPr>
          <p:cNvPr id="6" name="Text Box 3">
            <a:extLst>
              <a:ext uri="{FF2B5EF4-FFF2-40B4-BE49-F238E27FC236}">
                <a16:creationId xmlns:a16="http://schemas.microsoft.com/office/drawing/2014/main" id="{80C85A8F-63BF-4E20-94CC-7CCC4C68589A}"/>
              </a:ext>
            </a:extLst>
          </p:cNvPr>
          <p:cNvSpPr txBox="1">
            <a:spLocks noChangeArrowheads="1"/>
          </p:cNvSpPr>
          <p:nvPr/>
        </p:nvSpPr>
        <p:spPr bwMode="auto">
          <a:xfrm>
            <a:off x="107255" y="3937148"/>
            <a:ext cx="4176713" cy="1564274"/>
          </a:xfrm>
          <a:prstGeom prst="rect">
            <a:avLst/>
          </a:prstGeom>
          <a:noFill/>
          <a:ln>
            <a:noFill/>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eaLnBrk="1" fontAlgn="auto" hangingPunct="1">
              <a:lnSpc>
                <a:spcPct val="55000"/>
              </a:lnSpc>
              <a:spcBef>
                <a:spcPct val="50000"/>
              </a:spcBef>
              <a:spcAft>
                <a:spcPts val="0"/>
              </a:spcAft>
              <a:buClr>
                <a:srgbClr val="3333CC"/>
              </a:buClr>
              <a:buSzPct val="60000"/>
              <a:buFont typeface="Wingdings" pitchFamily="2" charset="2"/>
              <a:buNone/>
              <a:defRPr/>
            </a:pPr>
            <a:r>
              <a:rPr lang="zh-CN" altLang="en-US" b="1" kern="0" dirty="0">
                <a:solidFill>
                  <a:srgbClr val="FF0000"/>
                </a:solidFill>
                <a:latin typeface="华文新魏" panose="02010800040101010101" pitchFamily="2" charset="-122"/>
                <a:ea typeface="华文新魏" panose="02010800040101010101" pitchFamily="2" charset="-122"/>
              </a:rPr>
              <a:t>抛出异常使用</a:t>
            </a:r>
            <a:r>
              <a:rPr lang="en-US" altLang="zh-CN" b="1" kern="0" dirty="0">
                <a:solidFill>
                  <a:srgbClr val="FF0000"/>
                </a:solidFill>
                <a:latin typeface="华文新魏" panose="02010800040101010101" pitchFamily="2" charset="-122"/>
                <a:ea typeface="华文新魏" panose="02010800040101010101" pitchFamily="2" charset="-122"/>
              </a:rPr>
              <a:t>throw:</a:t>
            </a:r>
            <a:endParaRPr lang="zh-CN" altLang="en-US" b="1" kern="0" dirty="0">
              <a:solidFill>
                <a:srgbClr val="FF0000"/>
              </a:solidFill>
              <a:latin typeface="华文新魏" panose="02010800040101010101" pitchFamily="2" charset="-122"/>
              <a:ea typeface="华文新魏" panose="02010800040101010101" pitchFamily="2" charset="-122"/>
            </a:endParaRPr>
          </a:p>
          <a:p>
            <a:pPr eaLnBrk="1" fontAlgn="auto" hangingPunct="1">
              <a:lnSpc>
                <a:spcPct val="55000"/>
              </a:lnSpc>
              <a:spcBef>
                <a:spcPct val="50000"/>
              </a:spcBef>
              <a:spcAft>
                <a:spcPts val="0"/>
              </a:spcAft>
              <a:buClr>
                <a:srgbClr val="3333CC"/>
              </a:buClr>
              <a:buSzPct val="60000"/>
              <a:buFont typeface="Wingdings" pitchFamily="2" charset="2"/>
              <a:buNone/>
              <a:defRPr/>
            </a:pPr>
            <a:r>
              <a:rPr lang="en-US" altLang="zh-CN" b="1" kern="0" dirty="0">
                <a:solidFill>
                  <a:srgbClr val="FF0000"/>
                </a:solidFill>
                <a:latin typeface="华文新魏" panose="02010800040101010101" pitchFamily="2" charset="-122"/>
                <a:ea typeface="华文新魏" panose="02010800040101010101" pitchFamily="2" charset="-122"/>
              </a:rPr>
              <a:t>……</a:t>
            </a:r>
            <a:endParaRPr lang="zh-CN" altLang="en-US" b="1" kern="0" dirty="0">
              <a:solidFill>
                <a:srgbClr val="FF0000"/>
              </a:solidFill>
              <a:latin typeface="华文新魏" panose="02010800040101010101" pitchFamily="2" charset="-122"/>
              <a:ea typeface="华文新魏" panose="02010800040101010101" pitchFamily="2" charset="-122"/>
            </a:endParaRPr>
          </a:p>
          <a:p>
            <a:pPr eaLnBrk="1" fontAlgn="auto" hangingPunct="1">
              <a:lnSpc>
                <a:spcPct val="55000"/>
              </a:lnSpc>
              <a:spcBef>
                <a:spcPct val="50000"/>
              </a:spcBef>
              <a:spcAft>
                <a:spcPts val="0"/>
              </a:spcAft>
              <a:buClr>
                <a:srgbClr val="3333CC"/>
              </a:buClr>
              <a:buSzPct val="60000"/>
              <a:buFont typeface="Wingdings" pitchFamily="2" charset="2"/>
              <a:buNone/>
              <a:defRPr/>
            </a:pPr>
            <a:r>
              <a:rPr lang="en-US" altLang="zh-CN" b="1" kern="0" dirty="0">
                <a:solidFill>
                  <a:srgbClr val="000000"/>
                </a:solidFill>
                <a:latin typeface="华文新魏" panose="02010800040101010101" pitchFamily="2" charset="-122"/>
                <a:ea typeface="华文新魏" panose="02010800040101010101" pitchFamily="2" charset="-122"/>
              </a:rPr>
              <a:t>throw  </a:t>
            </a:r>
            <a:r>
              <a:rPr lang="en-US" altLang="zh-CN" b="1" kern="0" dirty="0" err="1">
                <a:solidFill>
                  <a:srgbClr val="000000"/>
                </a:solidFill>
                <a:latin typeface="华文新魏" panose="02010800040101010101" pitchFamily="2" charset="-122"/>
                <a:ea typeface="华文新魏" panose="02010800040101010101" pitchFamily="2" charset="-122"/>
              </a:rPr>
              <a:t>CExecption</a:t>
            </a:r>
            <a:r>
              <a:rPr lang="en-US" altLang="zh-CN" b="1" kern="0" dirty="0">
                <a:solidFill>
                  <a:srgbClr val="000000"/>
                </a:solidFill>
                <a:latin typeface="华文新魏" panose="02010800040101010101" pitchFamily="2" charset="-122"/>
                <a:ea typeface="华文新魏" panose="02010800040101010101" pitchFamily="2" charset="-122"/>
              </a:rPr>
              <a:t>( )</a:t>
            </a:r>
            <a:r>
              <a:rPr lang="zh-CN" altLang="en-US" b="1" kern="0" dirty="0">
                <a:solidFill>
                  <a:srgbClr val="000000"/>
                </a:solidFill>
                <a:latin typeface="华文新魏" panose="02010800040101010101" pitchFamily="2" charset="-122"/>
                <a:ea typeface="华文新魏" panose="02010800040101010101" pitchFamily="2" charset="-122"/>
              </a:rPr>
              <a:t>；</a:t>
            </a:r>
            <a:endParaRPr lang="zh-CN" altLang="en-US" kern="0" dirty="0">
              <a:solidFill>
                <a:srgbClr val="000000"/>
              </a:solidFill>
              <a:latin typeface="华文新魏" panose="02010800040101010101" pitchFamily="2" charset="-122"/>
              <a:ea typeface="华文新魏" panose="02010800040101010101" pitchFamily="2" charset="-122"/>
            </a:endParaRPr>
          </a:p>
          <a:p>
            <a:pPr eaLnBrk="1" fontAlgn="auto" hangingPunct="1">
              <a:lnSpc>
                <a:spcPct val="55000"/>
              </a:lnSpc>
              <a:spcBef>
                <a:spcPct val="50000"/>
              </a:spcBef>
              <a:spcAft>
                <a:spcPts val="0"/>
              </a:spcAft>
              <a:buClr>
                <a:srgbClr val="3333CC"/>
              </a:buClr>
              <a:buSzPct val="60000"/>
              <a:buFont typeface="Wingdings" pitchFamily="2" charset="2"/>
              <a:buNone/>
              <a:defRPr/>
            </a:pPr>
            <a:r>
              <a:rPr lang="en-US" altLang="zh-CN" sz="2800" kern="0" dirty="0">
                <a:solidFill>
                  <a:srgbClr val="000000"/>
                </a:solidFill>
                <a:latin typeface="华文新魏" panose="02010800040101010101" pitchFamily="2" charset="-122"/>
                <a:ea typeface="华文新魏" panose="02010800040101010101" pitchFamily="2" charset="-122"/>
              </a:rPr>
              <a:t>……</a:t>
            </a:r>
            <a:endParaRPr lang="zh-CN" altLang="en-US" sz="2800" b="1" kern="0" dirty="0">
              <a:solidFill>
                <a:srgbClr val="FF0000"/>
              </a:solidFill>
              <a:latin typeface="华文新魏" panose="02010800040101010101" pitchFamily="2" charset="-122"/>
              <a:ea typeface="华文新魏" panose="02010800040101010101" pitchFamily="2" charset="-122"/>
            </a:endParaRPr>
          </a:p>
        </p:txBody>
      </p:sp>
      <p:sp>
        <p:nvSpPr>
          <p:cNvPr id="7" name="Text Box 4">
            <a:extLst>
              <a:ext uri="{FF2B5EF4-FFF2-40B4-BE49-F238E27FC236}">
                <a16:creationId xmlns:a16="http://schemas.microsoft.com/office/drawing/2014/main" id="{F33DE268-AFC6-4EE2-BDCD-450928BB3211}"/>
              </a:ext>
            </a:extLst>
          </p:cNvPr>
          <p:cNvSpPr txBox="1">
            <a:spLocks noChangeArrowheads="1"/>
          </p:cNvSpPr>
          <p:nvPr/>
        </p:nvSpPr>
        <p:spPr bwMode="auto">
          <a:xfrm>
            <a:off x="4393505" y="3883173"/>
            <a:ext cx="4498975" cy="2232471"/>
          </a:xfrm>
          <a:prstGeom prst="rect">
            <a:avLst/>
          </a:prstGeom>
          <a:noFill/>
          <a:ln w="9525" algn="ctr">
            <a:solidFill>
              <a:srgbClr val="008080"/>
            </a:solidFill>
            <a:miter lim="800000"/>
            <a:headEnd/>
            <a:tailEnd/>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eaLnBrk="1" fontAlgn="auto" hangingPunct="1">
              <a:lnSpc>
                <a:spcPct val="75000"/>
              </a:lnSpc>
              <a:spcBef>
                <a:spcPct val="50000"/>
              </a:spcBef>
              <a:spcAft>
                <a:spcPts val="0"/>
              </a:spcAft>
              <a:buClr>
                <a:srgbClr val="3333CC"/>
              </a:buClr>
              <a:buSzPct val="60000"/>
              <a:buFont typeface="Wingdings" pitchFamily="2" charset="2"/>
              <a:buNone/>
              <a:defRPr/>
            </a:pPr>
            <a:r>
              <a:rPr lang="zh-CN" altLang="en-US" b="1" kern="0" dirty="0">
                <a:solidFill>
                  <a:srgbClr val="FF0000"/>
                </a:solidFill>
                <a:latin typeface="华文新魏" panose="02010800040101010101" pitchFamily="2" charset="-122"/>
                <a:ea typeface="华文新魏" panose="02010800040101010101" pitchFamily="2" charset="-122"/>
              </a:rPr>
              <a:t>抛出的异常可以是任意类型：</a:t>
            </a:r>
            <a:endParaRPr lang="en-US" altLang="zh-CN" b="1" kern="0" dirty="0">
              <a:solidFill>
                <a:srgbClr val="FF0000"/>
              </a:solidFill>
              <a:latin typeface="华文新魏" panose="02010800040101010101" pitchFamily="2" charset="-122"/>
              <a:ea typeface="华文新魏" panose="02010800040101010101" pitchFamily="2" charset="-122"/>
            </a:endParaRPr>
          </a:p>
          <a:p>
            <a:pPr eaLnBrk="1" fontAlgn="auto" hangingPunct="1">
              <a:lnSpc>
                <a:spcPct val="75000"/>
              </a:lnSpc>
              <a:spcBef>
                <a:spcPct val="50000"/>
              </a:spcBef>
              <a:spcAft>
                <a:spcPts val="0"/>
              </a:spcAft>
              <a:buClr>
                <a:srgbClr val="3333CC"/>
              </a:buClr>
              <a:buSzPct val="60000"/>
              <a:buFont typeface="Wingdings" pitchFamily="2" charset="2"/>
              <a:buNone/>
              <a:defRPr/>
            </a:pPr>
            <a:r>
              <a:rPr lang="en-US" altLang="zh-CN" b="1" kern="0" dirty="0">
                <a:solidFill>
                  <a:srgbClr val="FF0000"/>
                </a:solidFill>
                <a:latin typeface="华文新魏" panose="02010800040101010101" pitchFamily="2" charset="-122"/>
                <a:ea typeface="华文新魏" panose="02010800040101010101" pitchFamily="2" charset="-122"/>
              </a:rPr>
              <a:t>   throw  1;  </a:t>
            </a:r>
          </a:p>
          <a:p>
            <a:pPr eaLnBrk="1" fontAlgn="auto" hangingPunct="1">
              <a:lnSpc>
                <a:spcPct val="75000"/>
              </a:lnSpc>
              <a:spcBef>
                <a:spcPct val="50000"/>
              </a:spcBef>
              <a:spcAft>
                <a:spcPts val="0"/>
              </a:spcAft>
              <a:buClr>
                <a:srgbClr val="3333CC"/>
              </a:buClr>
              <a:buSzPct val="60000"/>
              <a:buFont typeface="Wingdings" pitchFamily="2" charset="2"/>
              <a:buNone/>
              <a:defRPr/>
            </a:pPr>
            <a:r>
              <a:rPr lang="en-US" altLang="zh-CN" b="1" kern="0" dirty="0">
                <a:solidFill>
                  <a:srgbClr val="FF0000"/>
                </a:solidFill>
                <a:latin typeface="华文新魏" panose="02010800040101010101" pitchFamily="2" charset="-122"/>
                <a:ea typeface="华文新魏" panose="02010800040101010101" pitchFamily="2" charset="-122"/>
              </a:rPr>
              <a:t>   throw  ‘c’;</a:t>
            </a:r>
          </a:p>
          <a:p>
            <a:pPr eaLnBrk="1" fontAlgn="auto" hangingPunct="1">
              <a:lnSpc>
                <a:spcPct val="75000"/>
              </a:lnSpc>
              <a:spcBef>
                <a:spcPct val="50000"/>
              </a:spcBef>
              <a:spcAft>
                <a:spcPts val="0"/>
              </a:spcAft>
              <a:buClr>
                <a:srgbClr val="3333CC"/>
              </a:buClr>
              <a:buSzPct val="60000"/>
              <a:buFont typeface="Wingdings" pitchFamily="2" charset="2"/>
              <a:buNone/>
              <a:defRPr/>
            </a:pPr>
            <a:r>
              <a:rPr lang="en-US" altLang="zh-CN" b="1" kern="0" dirty="0">
                <a:solidFill>
                  <a:srgbClr val="FF0000"/>
                </a:solidFill>
                <a:latin typeface="华文新魏" panose="02010800040101010101" pitchFamily="2" charset="-122"/>
                <a:ea typeface="华文新魏" panose="02010800040101010101" pitchFamily="2" charset="-122"/>
              </a:rPr>
              <a:t>   throw  </a:t>
            </a:r>
            <a:r>
              <a:rPr lang="en-US" altLang="zh-CN" b="1" kern="0" dirty="0" err="1">
                <a:solidFill>
                  <a:srgbClr val="FF0000"/>
                </a:solidFill>
                <a:latin typeface="华文新魏" panose="02010800040101010101" pitchFamily="2" charset="-122"/>
                <a:ea typeface="华文新魏" panose="02010800040101010101" pitchFamily="2" charset="-122"/>
              </a:rPr>
              <a:t>CExecption</a:t>
            </a:r>
            <a:r>
              <a:rPr lang="en-US" altLang="zh-CN" b="1" kern="0" dirty="0">
                <a:solidFill>
                  <a:srgbClr val="FF0000"/>
                </a:solidFill>
                <a:latin typeface="华文新魏" panose="02010800040101010101" pitchFamily="2" charset="-122"/>
                <a:ea typeface="华文新魏" panose="02010800040101010101" pitchFamily="2" charset="-122"/>
              </a:rPr>
              <a:t>( );</a:t>
            </a:r>
          </a:p>
          <a:p>
            <a:pPr eaLnBrk="1" fontAlgn="auto" hangingPunct="1">
              <a:lnSpc>
                <a:spcPct val="75000"/>
              </a:lnSpc>
              <a:spcBef>
                <a:spcPct val="50000"/>
              </a:spcBef>
              <a:spcAft>
                <a:spcPts val="0"/>
              </a:spcAft>
              <a:buClr>
                <a:srgbClr val="3333CC"/>
              </a:buClr>
              <a:buSzPct val="60000"/>
              <a:buFont typeface="Wingdings" pitchFamily="2" charset="2"/>
              <a:buNone/>
              <a:defRPr/>
            </a:pPr>
            <a:r>
              <a:rPr lang="en-US" altLang="zh-CN" b="1" kern="0" dirty="0">
                <a:solidFill>
                  <a:srgbClr val="FF0000"/>
                </a:solidFill>
                <a:latin typeface="华文新魏" panose="02010800040101010101" pitchFamily="2" charset="-122"/>
                <a:ea typeface="华文新魏" panose="02010800040101010101" pitchFamily="2" charset="-122"/>
              </a:rPr>
              <a:t>   throw new </a:t>
            </a:r>
            <a:r>
              <a:rPr lang="en-US" altLang="zh-CN" b="1" kern="0" dirty="0" err="1">
                <a:solidFill>
                  <a:srgbClr val="FF0000"/>
                </a:solidFill>
                <a:latin typeface="华文新魏" panose="02010800040101010101" pitchFamily="2" charset="-122"/>
                <a:ea typeface="华文新魏" panose="02010800040101010101" pitchFamily="2" charset="-122"/>
              </a:rPr>
              <a:t>int</a:t>
            </a:r>
            <a:r>
              <a:rPr lang="en-US" altLang="zh-CN" b="1" kern="0" dirty="0">
                <a:solidFill>
                  <a:srgbClr val="FF0000"/>
                </a:solidFill>
                <a:latin typeface="华文新魏" panose="02010800040101010101" pitchFamily="2" charset="-122"/>
                <a:ea typeface="华文新魏" panose="02010800040101010101" pitchFamily="2" charset="-122"/>
              </a:rPr>
              <a:t>[4];</a:t>
            </a:r>
          </a:p>
        </p:txBody>
      </p:sp>
      <p:sp>
        <p:nvSpPr>
          <p:cNvPr id="8" name="Text Box 5">
            <a:extLst>
              <a:ext uri="{FF2B5EF4-FFF2-40B4-BE49-F238E27FC236}">
                <a16:creationId xmlns:a16="http://schemas.microsoft.com/office/drawing/2014/main" id="{C68C622F-5D4A-4C9D-AD50-B0EBBBA991F2}"/>
              </a:ext>
            </a:extLst>
          </p:cNvPr>
          <p:cNvSpPr txBox="1">
            <a:spLocks noChangeArrowheads="1"/>
          </p:cNvSpPr>
          <p:nvPr/>
        </p:nvSpPr>
        <p:spPr bwMode="auto">
          <a:xfrm>
            <a:off x="323056" y="862904"/>
            <a:ext cx="8424863" cy="2422080"/>
          </a:xfrm>
          <a:prstGeom prst="rect">
            <a:avLst/>
          </a:prstGeom>
          <a:noFill/>
          <a:ln>
            <a:noFill/>
          </a:ln>
          <a:effectLst/>
        </p:spPr>
        <p:txBody>
          <a:bodyPr>
            <a:no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eaLnBrk="1" fontAlgn="auto" hangingPunct="1">
              <a:lnSpc>
                <a:spcPct val="105000"/>
              </a:lnSpc>
              <a:spcBef>
                <a:spcPct val="50000"/>
              </a:spcBef>
              <a:spcAft>
                <a:spcPts val="0"/>
              </a:spcAft>
              <a:buClr>
                <a:srgbClr val="3333CC"/>
              </a:buClr>
              <a:buSzPct val="60000"/>
              <a:buFont typeface="Wingdings" pitchFamily="2" charset="2"/>
              <a:buNone/>
              <a:defRPr/>
            </a:pPr>
            <a:r>
              <a:rPr lang="zh-CN" altLang="en-US" sz="2000" b="1" kern="0" dirty="0">
                <a:solidFill>
                  <a:srgbClr val="000000"/>
                </a:solidFill>
                <a:latin typeface="华文新魏" panose="02010800040101010101" pitchFamily="2" charset="-122"/>
                <a:ea typeface="华文新魏" panose="02010800040101010101" pitchFamily="2" charset="-122"/>
              </a:rPr>
              <a:t>异常的抛出都是由</a:t>
            </a:r>
            <a:r>
              <a:rPr lang="en-US" altLang="zh-CN" sz="2000" b="1" kern="0" dirty="0">
                <a:solidFill>
                  <a:srgbClr val="000000"/>
                </a:solidFill>
                <a:latin typeface="华文新魏" panose="02010800040101010101" pitchFamily="2" charset="-122"/>
                <a:ea typeface="华文新魏" panose="02010800040101010101" pitchFamily="2" charset="-122"/>
              </a:rPr>
              <a:t>throw</a:t>
            </a:r>
            <a:r>
              <a:rPr lang="zh-CN" altLang="en-US" sz="2000" b="1" kern="0" dirty="0">
                <a:solidFill>
                  <a:srgbClr val="000000"/>
                </a:solidFill>
                <a:latin typeface="华文新魏" panose="02010800040101010101" pitchFamily="2" charset="-122"/>
                <a:ea typeface="华文新魏" panose="02010800040101010101" pitchFamily="2" charset="-122"/>
              </a:rPr>
              <a:t>语句直接或间接抛出：</a:t>
            </a:r>
            <a:endParaRPr lang="en-US" altLang="zh-CN" sz="2000" b="1" kern="0" dirty="0">
              <a:solidFill>
                <a:srgbClr val="000000"/>
              </a:solidFill>
              <a:latin typeface="华文新魏" panose="02010800040101010101" pitchFamily="2" charset="-122"/>
              <a:ea typeface="华文新魏" panose="02010800040101010101" pitchFamily="2" charset="-122"/>
            </a:endParaRPr>
          </a:p>
          <a:p>
            <a:pPr eaLnBrk="1" fontAlgn="auto" hangingPunct="1">
              <a:lnSpc>
                <a:spcPct val="105000"/>
              </a:lnSpc>
              <a:spcBef>
                <a:spcPct val="50000"/>
              </a:spcBef>
              <a:spcAft>
                <a:spcPts val="0"/>
              </a:spcAft>
              <a:buClr>
                <a:srgbClr val="3333CC"/>
              </a:buClr>
              <a:buSzPct val="60000"/>
              <a:buFont typeface="Wingdings" pitchFamily="2" charset="2"/>
              <a:buNone/>
              <a:defRPr/>
            </a:pPr>
            <a:r>
              <a:rPr lang="en-US" altLang="zh-CN" sz="2000" b="1" kern="0" dirty="0">
                <a:solidFill>
                  <a:srgbClr val="000000"/>
                </a:solidFill>
                <a:latin typeface="华文新魏" panose="02010800040101010101" pitchFamily="2" charset="-122"/>
                <a:ea typeface="华文新魏" panose="02010800040101010101" pitchFamily="2" charset="-122"/>
              </a:rPr>
              <a:t>1</a:t>
            </a:r>
            <a:r>
              <a:rPr lang="zh-CN" altLang="en-US" sz="2000" b="1" kern="0" dirty="0">
                <a:solidFill>
                  <a:srgbClr val="000000"/>
                </a:solidFill>
                <a:latin typeface="华文新魏" panose="02010800040101010101" pitchFamily="2" charset="-122"/>
                <a:ea typeface="华文新魏" panose="02010800040101010101" pitchFamily="2" charset="-122"/>
              </a:rPr>
              <a:t>：程序运行时的逻辑错误导致异常</a:t>
            </a:r>
            <a:r>
              <a:rPr lang="zh-CN" altLang="en-US" sz="2000" b="1" kern="0" dirty="0">
                <a:solidFill>
                  <a:srgbClr val="FF0000"/>
                </a:solidFill>
                <a:latin typeface="华文新魏" panose="02010800040101010101" pitchFamily="2" charset="-122"/>
                <a:ea typeface="华文新魏" panose="02010800040101010101" pitchFamily="2" charset="-122"/>
              </a:rPr>
              <a:t>间接</a:t>
            </a:r>
            <a:r>
              <a:rPr lang="zh-CN" altLang="en-US" sz="2000" b="1" kern="0" dirty="0">
                <a:solidFill>
                  <a:srgbClr val="000000"/>
                </a:solidFill>
                <a:latin typeface="华文新魏" panose="02010800040101010101" pitchFamily="2" charset="-122"/>
                <a:ea typeface="华文新魏" panose="02010800040101010101" pitchFamily="2" charset="-122"/>
              </a:rPr>
              <a:t>抛出，例如数组指针</a:t>
            </a:r>
            <a:r>
              <a:rPr lang="en-US" altLang="zh-CN" sz="2000" b="1" kern="0" dirty="0">
                <a:solidFill>
                  <a:srgbClr val="000000"/>
                </a:solidFill>
                <a:latin typeface="华文新魏" panose="02010800040101010101" pitchFamily="2" charset="-122"/>
                <a:ea typeface="华文新魏" panose="02010800040101010101" pitchFamily="2" charset="-122"/>
              </a:rPr>
              <a:t>++</a:t>
            </a:r>
            <a:r>
              <a:rPr lang="zh-CN" altLang="en-US" sz="2000" b="1" kern="0" dirty="0">
                <a:solidFill>
                  <a:srgbClr val="000000"/>
                </a:solidFill>
                <a:latin typeface="华文新魏" panose="02010800040101010101" pitchFamily="2" charset="-122"/>
                <a:ea typeface="华文新魏" panose="02010800040101010101" pitchFamily="2" charset="-122"/>
              </a:rPr>
              <a:t>导致越界时由运行库</a:t>
            </a:r>
            <a:r>
              <a:rPr lang="en-US" altLang="zh-CN" sz="2000" b="1" kern="0" dirty="0">
                <a:solidFill>
                  <a:srgbClr val="000000"/>
                </a:solidFill>
                <a:latin typeface="华文新魏" panose="02010800040101010101" pitchFamily="2" charset="-122"/>
                <a:ea typeface="华文新魏" panose="02010800040101010101" pitchFamily="2" charset="-122"/>
              </a:rPr>
              <a:t>throw</a:t>
            </a:r>
            <a:r>
              <a:rPr lang="zh-CN" altLang="en-US" sz="2000" b="1" kern="0" dirty="0">
                <a:solidFill>
                  <a:srgbClr val="000000"/>
                </a:solidFill>
                <a:latin typeface="华文新魏" panose="02010800040101010101" pitchFamily="2" charset="-122"/>
                <a:ea typeface="华文新魏" panose="02010800040101010101" pitchFamily="2" charset="-122"/>
              </a:rPr>
              <a:t>出异常</a:t>
            </a:r>
            <a:endParaRPr lang="en-US" altLang="zh-CN" sz="2000" b="1" kern="0" dirty="0">
              <a:solidFill>
                <a:srgbClr val="000000"/>
              </a:solidFill>
              <a:latin typeface="华文新魏" panose="02010800040101010101" pitchFamily="2" charset="-122"/>
              <a:ea typeface="华文新魏" panose="02010800040101010101" pitchFamily="2" charset="-122"/>
            </a:endParaRPr>
          </a:p>
          <a:p>
            <a:pPr eaLnBrk="1" fontAlgn="auto" hangingPunct="1">
              <a:lnSpc>
                <a:spcPct val="105000"/>
              </a:lnSpc>
              <a:spcBef>
                <a:spcPct val="50000"/>
              </a:spcBef>
              <a:spcAft>
                <a:spcPts val="0"/>
              </a:spcAft>
              <a:buClr>
                <a:srgbClr val="3333CC"/>
              </a:buClr>
              <a:buSzPct val="60000"/>
              <a:buFont typeface="Wingdings" pitchFamily="2" charset="2"/>
              <a:buNone/>
              <a:defRPr/>
            </a:pPr>
            <a:r>
              <a:rPr lang="en-US" altLang="zh-CN" sz="2000" b="1" kern="0" dirty="0">
                <a:solidFill>
                  <a:srgbClr val="000000"/>
                </a:solidFill>
                <a:latin typeface="华文新魏" panose="02010800040101010101" pitchFamily="2" charset="-122"/>
                <a:ea typeface="华文新魏" panose="02010800040101010101" pitchFamily="2" charset="-122"/>
              </a:rPr>
              <a:t>2</a:t>
            </a:r>
            <a:r>
              <a:rPr lang="zh-CN" altLang="en-US" sz="2000" b="1" kern="0" dirty="0">
                <a:solidFill>
                  <a:srgbClr val="000000"/>
                </a:solidFill>
                <a:latin typeface="华文新魏" panose="02010800040101010101" pitchFamily="2" charset="-122"/>
                <a:ea typeface="华文新魏" panose="02010800040101010101" pitchFamily="2" charset="-122"/>
              </a:rPr>
              <a:t>：程序在满足某条件时，用</a:t>
            </a:r>
            <a:r>
              <a:rPr lang="en-US" altLang="zh-CN" sz="2000" b="1" kern="0" dirty="0">
                <a:solidFill>
                  <a:srgbClr val="000000"/>
                </a:solidFill>
                <a:latin typeface="华文新魏" panose="02010800040101010101" pitchFamily="2" charset="-122"/>
                <a:ea typeface="华文新魏" panose="02010800040101010101" pitchFamily="2" charset="-122"/>
              </a:rPr>
              <a:t>throw</a:t>
            </a:r>
            <a:r>
              <a:rPr lang="zh-CN" altLang="en-US" sz="2000" b="1" kern="0" dirty="0">
                <a:solidFill>
                  <a:srgbClr val="000000"/>
                </a:solidFill>
                <a:latin typeface="华文新魏" panose="02010800040101010101" pitchFamily="2" charset="-122"/>
                <a:ea typeface="华文新魏" panose="02010800040101010101" pitchFamily="2" charset="-122"/>
              </a:rPr>
              <a:t>语句</a:t>
            </a:r>
            <a:r>
              <a:rPr lang="zh-CN" altLang="en-US" sz="2000" b="1" kern="0" dirty="0">
                <a:solidFill>
                  <a:srgbClr val="FF0000"/>
                </a:solidFill>
                <a:latin typeface="华文新魏" panose="02010800040101010101" pitchFamily="2" charset="-122"/>
                <a:ea typeface="华文新魏" panose="02010800040101010101" pitchFamily="2" charset="-122"/>
              </a:rPr>
              <a:t>直接</a:t>
            </a:r>
            <a:r>
              <a:rPr lang="zh-CN" altLang="en-US" sz="2000" b="1" kern="0" dirty="0">
                <a:solidFill>
                  <a:srgbClr val="000000"/>
                </a:solidFill>
                <a:latin typeface="华文新魏" panose="02010800040101010101" pitchFamily="2" charset="-122"/>
                <a:ea typeface="华文新魏" panose="02010800040101010101" pitchFamily="2" charset="-122"/>
              </a:rPr>
              <a:t>抛出异常，如</a:t>
            </a:r>
            <a:endParaRPr lang="en-US" altLang="zh-CN" sz="2000" b="1" kern="0" dirty="0">
              <a:solidFill>
                <a:srgbClr val="000000"/>
              </a:solidFill>
              <a:latin typeface="华文新魏" panose="02010800040101010101" pitchFamily="2" charset="-122"/>
              <a:ea typeface="华文新魏" panose="02010800040101010101" pitchFamily="2" charset="-122"/>
            </a:endParaRPr>
          </a:p>
          <a:p>
            <a:pPr eaLnBrk="1" fontAlgn="auto" hangingPunct="1">
              <a:lnSpc>
                <a:spcPct val="105000"/>
              </a:lnSpc>
              <a:spcBef>
                <a:spcPct val="50000"/>
              </a:spcBef>
              <a:spcAft>
                <a:spcPts val="0"/>
              </a:spcAft>
              <a:buClr>
                <a:srgbClr val="3333CC"/>
              </a:buClr>
              <a:buSzPct val="60000"/>
              <a:buFont typeface="Wingdings" pitchFamily="2" charset="2"/>
              <a:buNone/>
              <a:defRPr/>
            </a:pPr>
            <a:r>
              <a:rPr lang="en-US" altLang="zh-CN" sz="2000" b="1" kern="0" dirty="0">
                <a:solidFill>
                  <a:srgbClr val="000000"/>
                </a:solidFill>
                <a:latin typeface="华文新魏" panose="02010800040101010101" pitchFamily="2" charset="-122"/>
                <a:ea typeface="华文新魏" panose="02010800040101010101" pitchFamily="2" charset="-122"/>
              </a:rPr>
              <a:t>		if(</a:t>
            </a:r>
            <a:r>
              <a:rPr lang="zh-CN" altLang="en-US" sz="2000" b="1" kern="0" dirty="0">
                <a:solidFill>
                  <a:srgbClr val="000000"/>
                </a:solidFill>
                <a:latin typeface="华文新魏" panose="02010800040101010101" pitchFamily="2" charset="-122"/>
                <a:ea typeface="华文新魏" panose="02010800040101010101" pitchFamily="2" charset="-122"/>
              </a:rPr>
              <a:t>满足某条件</a:t>
            </a:r>
            <a:r>
              <a:rPr lang="en-US" altLang="zh-CN" sz="2000" b="1" kern="0" dirty="0">
                <a:solidFill>
                  <a:srgbClr val="000000"/>
                </a:solidFill>
                <a:latin typeface="华文新魏" panose="02010800040101010101" pitchFamily="2" charset="-122"/>
                <a:ea typeface="华文新魏" panose="02010800040101010101" pitchFamily="2" charset="-122"/>
              </a:rPr>
              <a:t>){</a:t>
            </a:r>
          </a:p>
          <a:p>
            <a:pPr eaLnBrk="1" fontAlgn="auto" hangingPunct="1">
              <a:lnSpc>
                <a:spcPct val="105000"/>
              </a:lnSpc>
              <a:spcBef>
                <a:spcPct val="50000"/>
              </a:spcBef>
              <a:spcAft>
                <a:spcPts val="0"/>
              </a:spcAft>
              <a:buClr>
                <a:srgbClr val="3333CC"/>
              </a:buClr>
              <a:buSzPct val="60000"/>
              <a:buFont typeface="Wingdings" pitchFamily="2" charset="2"/>
              <a:buNone/>
              <a:defRPr/>
            </a:pPr>
            <a:r>
              <a:rPr lang="en-US" altLang="zh-CN" sz="2000" b="1" kern="0" dirty="0">
                <a:solidFill>
                  <a:srgbClr val="000000"/>
                </a:solidFill>
                <a:latin typeface="华文新魏" panose="02010800040101010101" pitchFamily="2" charset="-122"/>
                <a:ea typeface="华文新魏" panose="02010800040101010101" pitchFamily="2" charset="-122"/>
              </a:rPr>
              <a:t>			throw “A exception occurred”;</a:t>
            </a:r>
            <a:endParaRPr lang="zh-CN" altLang="en-US" sz="2000" b="1" kern="0" dirty="0">
              <a:solidFill>
                <a:srgbClr val="00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173426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10.1</a:t>
            </a:r>
            <a:r>
              <a:rPr lang="zh-CN" altLang="en-US" sz="3600" b="1" dirty="0">
                <a:solidFill>
                  <a:srgbClr val="FF0000"/>
                </a:solidFill>
                <a:latin typeface="微软雅黑" pitchFamily="34" charset="-122"/>
                <a:ea typeface="微软雅黑" pitchFamily="34" charset="-122"/>
              </a:rPr>
              <a:t>　异常处理的结构</a:t>
            </a:r>
          </a:p>
        </p:txBody>
      </p:sp>
      <p:sp>
        <p:nvSpPr>
          <p:cNvPr id="9" name="Text Box 3">
            <a:extLst>
              <a:ext uri="{FF2B5EF4-FFF2-40B4-BE49-F238E27FC236}">
                <a16:creationId xmlns:a16="http://schemas.microsoft.com/office/drawing/2014/main" id="{4F71897D-9FC2-480E-8096-0BC1A9A63685}"/>
              </a:ext>
            </a:extLst>
          </p:cNvPr>
          <p:cNvSpPr txBox="1">
            <a:spLocks noChangeArrowheads="1"/>
          </p:cNvSpPr>
          <p:nvPr/>
        </p:nvSpPr>
        <p:spPr bwMode="auto">
          <a:xfrm>
            <a:off x="323850" y="1701825"/>
            <a:ext cx="4176713" cy="3709477"/>
          </a:xfrm>
          <a:prstGeom prst="rect">
            <a:avLst/>
          </a:prstGeom>
          <a:noFill/>
          <a:ln>
            <a:noFill/>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marL="0" indent="0" eaLnBrk="1" fontAlgn="auto" hangingPunct="1">
              <a:spcBef>
                <a:spcPct val="50000"/>
              </a:spcBef>
              <a:spcAft>
                <a:spcPts val="0"/>
              </a:spcAft>
              <a:buClr>
                <a:srgbClr val="3333CC"/>
              </a:buClr>
              <a:buSzPct val="60000"/>
              <a:buFont typeface="Wingdings" pitchFamily="2" charset="2"/>
              <a:buNone/>
              <a:defRPr/>
            </a:pPr>
            <a:r>
              <a:rPr lang="zh-CN" altLang="en-US" sz="2800" b="1" kern="0" dirty="0">
                <a:solidFill>
                  <a:srgbClr val="FF0000"/>
                </a:solidFill>
                <a:latin typeface="华文新魏" panose="02010800040101010101" pitchFamily="2" charset="-122"/>
                <a:ea typeface="华文新魏" panose="02010800040101010101" pitchFamily="2" charset="-122"/>
              </a:rPr>
              <a:t>捕获异常：根据异常类型由</a:t>
            </a:r>
            <a:r>
              <a:rPr lang="en-US" altLang="zh-CN" sz="2800" b="1" kern="0" dirty="0">
                <a:solidFill>
                  <a:srgbClr val="FF0000"/>
                </a:solidFill>
                <a:latin typeface="华文新魏" panose="02010800040101010101" pitchFamily="2" charset="-122"/>
                <a:ea typeface="华文新魏" panose="02010800040101010101" pitchFamily="2" charset="-122"/>
              </a:rPr>
              <a:t>catch</a:t>
            </a:r>
            <a:r>
              <a:rPr lang="zh-CN" altLang="en-US" sz="2800" b="1" kern="0" dirty="0">
                <a:solidFill>
                  <a:srgbClr val="FF0000"/>
                </a:solidFill>
                <a:latin typeface="华文新魏" panose="02010800040101010101" pitchFamily="2" charset="-122"/>
                <a:ea typeface="华文新魏" panose="02010800040101010101" pitchFamily="2" charset="-122"/>
              </a:rPr>
              <a:t>子句捕获</a:t>
            </a:r>
          </a:p>
          <a:p>
            <a:pPr eaLnBrk="1" fontAlgn="auto" hangingPunct="1">
              <a:lnSpc>
                <a:spcPct val="55000"/>
              </a:lnSpc>
              <a:spcBef>
                <a:spcPct val="50000"/>
              </a:spcBef>
              <a:spcAft>
                <a:spcPts val="0"/>
              </a:spcAft>
              <a:buClr>
                <a:srgbClr val="3333CC"/>
              </a:buClr>
              <a:buSzPct val="60000"/>
              <a:buFont typeface="Wingdings" pitchFamily="2" charset="2"/>
              <a:buNone/>
              <a:defRPr/>
            </a:pPr>
            <a:r>
              <a:rPr lang="zh-CN" altLang="en-US" sz="2800" b="1" kern="0" dirty="0">
                <a:solidFill>
                  <a:srgbClr val="FF0000"/>
                </a:solidFill>
                <a:latin typeface="华文新魏" panose="02010800040101010101" pitchFamily="2" charset="-122"/>
                <a:ea typeface="华文新魏" panose="02010800040101010101" pitchFamily="2" charset="-122"/>
              </a:rPr>
              <a:t> </a:t>
            </a:r>
            <a:r>
              <a:rPr lang="en-US" altLang="zh-CN" sz="2800" b="1" kern="0" dirty="0">
                <a:solidFill>
                  <a:srgbClr val="FF0000"/>
                </a:solidFill>
                <a:latin typeface="华文新魏" panose="02010800040101010101" pitchFamily="2" charset="-122"/>
                <a:ea typeface="华文新魏" panose="02010800040101010101" pitchFamily="2" charset="-122"/>
              </a:rPr>
              <a:t>……</a:t>
            </a:r>
            <a:endParaRPr lang="zh-CN" altLang="en-US" sz="2800" b="1" kern="0" dirty="0">
              <a:solidFill>
                <a:srgbClr val="FF0000"/>
              </a:solidFill>
              <a:latin typeface="华文新魏" panose="02010800040101010101" pitchFamily="2" charset="-122"/>
              <a:ea typeface="华文新魏" panose="02010800040101010101" pitchFamily="2" charset="-122"/>
            </a:endParaRPr>
          </a:p>
          <a:p>
            <a:pPr eaLnBrk="1" fontAlgn="auto" hangingPunct="1">
              <a:lnSpc>
                <a:spcPct val="55000"/>
              </a:lnSpc>
              <a:spcBef>
                <a:spcPct val="50000"/>
              </a:spcBef>
              <a:spcAft>
                <a:spcPts val="0"/>
              </a:spcAft>
              <a:buClr>
                <a:srgbClr val="3333CC"/>
              </a:buClr>
              <a:buSzPct val="60000"/>
              <a:buFont typeface="Wingdings" pitchFamily="2" charset="2"/>
              <a:buNone/>
              <a:defRPr/>
            </a:pPr>
            <a:r>
              <a:rPr lang="zh-CN" altLang="en-US" sz="2800" b="1" kern="0" dirty="0">
                <a:solidFill>
                  <a:srgbClr val="000000"/>
                </a:solidFill>
                <a:latin typeface="华文新魏" panose="02010800040101010101" pitchFamily="2" charset="-122"/>
                <a:ea typeface="华文新魏" panose="02010800040101010101" pitchFamily="2" charset="-122"/>
              </a:rPr>
              <a:t> </a:t>
            </a:r>
            <a:r>
              <a:rPr lang="en-US" altLang="zh-CN" sz="2800" b="1" kern="0" dirty="0">
                <a:solidFill>
                  <a:srgbClr val="000000"/>
                </a:solidFill>
                <a:latin typeface="华文新魏" panose="02010800040101010101" pitchFamily="2" charset="-122"/>
                <a:ea typeface="华文新魏" panose="02010800040101010101" pitchFamily="2" charset="-122"/>
              </a:rPr>
              <a:t>catch  (</a:t>
            </a:r>
            <a:r>
              <a:rPr lang="zh-CN" altLang="en-US" sz="2800" b="1" kern="0" dirty="0">
                <a:solidFill>
                  <a:srgbClr val="000000"/>
                </a:solidFill>
                <a:latin typeface="华文新魏" panose="02010800040101010101" pitchFamily="2" charset="-122"/>
                <a:ea typeface="华文新魏" panose="02010800040101010101" pitchFamily="2" charset="-122"/>
              </a:rPr>
              <a:t>异常类型  变量</a:t>
            </a:r>
            <a:r>
              <a:rPr lang="en-US" altLang="zh-CN" sz="2800" b="1" kern="0" dirty="0">
                <a:solidFill>
                  <a:srgbClr val="000000"/>
                </a:solidFill>
                <a:latin typeface="华文新魏" panose="02010800040101010101" pitchFamily="2" charset="-122"/>
                <a:ea typeface="华文新魏" panose="02010800040101010101" pitchFamily="2" charset="-122"/>
              </a:rPr>
              <a:t>)</a:t>
            </a:r>
          </a:p>
          <a:p>
            <a:pPr eaLnBrk="1" fontAlgn="auto" hangingPunct="1">
              <a:lnSpc>
                <a:spcPct val="55000"/>
              </a:lnSpc>
              <a:spcBef>
                <a:spcPct val="50000"/>
              </a:spcBef>
              <a:spcAft>
                <a:spcPts val="0"/>
              </a:spcAft>
              <a:buClr>
                <a:srgbClr val="3333CC"/>
              </a:buClr>
              <a:buSzPct val="60000"/>
              <a:buFont typeface="Wingdings" pitchFamily="2" charset="2"/>
              <a:buNone/>
              <a:defRPr/>
            </a:pPr>
            <a:r>
              <a:rPr lang="zh-CN" altLang="en-US" sz="2800" b="1" kern="0" dirty="0">
                <a:solidFill>
                  <a:srgbClr val="000000"/>
                </a:solidFill>
                <a:latin typeface="华文新魏" panose="02010800040101010101" pitchFamily="2" charset="-122"/>
                <a:ea typeface="华文新魏" panose="02010800040101010101" pitchFamily="2" charset="-122"/>
              </a:rPr>
              <a:t> </a:t>
            </a:r>
            <a:r>
              <a:rPr lang="en-US" altLang="zh-CN" sz="2800" b="1" kern="0" dirty="0">
                <a:solidFill>
                  <a:srgbClr val="000000"/>
                </a:solidFill>
                <a:latin typeface="华文新魏" panose="02010800040101010101" pitchFamily="2" charset="-122"/>
                <a:ea typeface="华文新魏" panose="02010800040101010101" pitchFamily="2" charset="-122"/>
              </a:rPr>
              <a:t>{</a:t>
            </a:r>
          </a:p>
          <a:p>
            <a:pPr eaLnBrk="1" fontAlgn="auto" hangingPunct="1">
              <a:lnSpc>
                <a:spcPct val="55000"/>
              </a:lnSpc>
              <a:spcBef>
                <a:spcPct val="50000"/>
              </a:spcBef>
              <a:spcAft>
                <a:spcPts val="0"/>
              </a:spcAft>
              <a:buClr>
                <a:srgbClr val="3333CC"/>
              </a:buClr>
              <a:buSzPct val="60000"/>
              <a:buFont typeface="Wingdings" pitchFamily="2" charset="2"/>
              <a:buNone/>
              <a:defRPr/>
            </a:pPr>
            <a:r>
              <a:rPr lang="en-US" altLang="zh-CN" sz="2800" b="1" kern="0" dirty="0">
                <a:solidFill>
                  <a:srgbClr val="000000"/>
                </a:solidFill>
                <a:latin typeface="华文新魏" panose="02010800040101010101" pitchFamily="2" charset="-122"/>
                <a:ea typeface="华文新魏" panose="02010800040101010101" pitchFamily="2" charset="-122"/>
              </a:rPr>
              <a:t>       //</a:t>
            </a:r>
            <a:r>
              <a:rPr lang="zh-CN" altLang="en-US" sz="2800" b="1" kern="0" dirty="0">
                <a:solidFill>
                  <a:srgbClr val="000000"/>
                </a:solidFill>
                <a:latin typeface="华文新魏" panose="02010800040101010101" pitchFamily="2" charset="-122"/>
                <a:ea typeface="华文新魏" panose="02010800040101010101" pitchFamily="2" charset="-122"/>
              </a:rPr>
              <a:t>异常处理</a:t>
            </a:r>
          </a:p>
          <a:p>
            <a:pPr eaLnBrk="1" fontAlgn="auto" hangingPunct="1">
              <a:lnSpc>
                <a:spcPct val="55000"/>
              </a:lnSpc>
              <a:spcBef>
                <a:spcPct val="50000"/>
              </a:spcBef>
              <a:spcAft>
                <a:spcPts val="0"/>
              </a:spcAft>
              <a:buClr>
                <a:srgbClr val="3333CC"/>
              </a:buClr>
              <a:buSzPct val="60000"/>
              <a:buFont typeface="Wingdings" pitchFamily="2" charset="2"/>
              <a:buNone/>
              <a:defRPr/>
            </a:pPr>
            <a:r>
              <a:rPr lang="en-US" altLang="zh-CN" sz="2800" b="1" kern="0" dirty="0">
                <a:solidFill>
                  <a:srgbClr val="000000"/>
                </a:solidFill>
                <a:latin typeface="华文新魏" panose="02010800040101010101" pitchFamily="2" charset="-122"/>
                <a:ea typeface="华文新魏" panose="02010800040101010101" pitchFamily="2" charset="-122"/>
              </a:rPr>
              <a:t> }</a:t>
            </a:r>
            <a:endParaRPr lang="en-US" altLang="zh-CN" sz="2800" kern="0" dirty="0">
              <a:solidFill>
                <a:srgbClr val="000000"/>
              </a:solidFill>
              <a:latin typeface="华文新魏" panose="02010800040101010101" pitchFamily="2" charset="-122"/>
              <a:ea typeface="华文新魏" panose="02010800040101010101" pitchFamily="2" charset="-122"/>
            </a:endParaRPr>
          </a:p>
          <a:p>
            <a:pPr eaLnBrk="1" fontAlgn="auto" hangingPunct="1">
              <a:lnSpc>
                <a:spcPct val="55000"/>
              </a:lnSpc>
              <a:spcBef>
                <a:spcPct val="50000"/>
              </a:spcBef>
              <a:spcAft>
                <a:spcPts val="0"/>
              </a:spcAft>
              <a:buClr>
                <a:srgbClr val="3333CC"/>
              </a:buClr>
              <a:buSzPct val="60000"/>
              <a:buFont typeface="Wingdings" pitchFamily="2" charset="2"/>
              <a:buNone/>
              <a:defRPr/>
            </a:pPr>
            <a:r>
              <a:rPr lang="en-US" altLang="zh-CN" sz="2800" kern="0" dirty="0">
                <a:solidFill>
                  <a:srgbClr val="000000"/>
                </a:solidFill>
                <a:latin typeface="华文新魏" panose="02010800040101010101" pitchFamily="2" charset="-122"/>
                <a:ea typeface="华文新魏" panose="02010800040101010101" pitchFamily="2" charset="-122"/>
              </a:rPr>
              <a:t> </a:t>
            </a:r>
            <a:r>
              <a:rPr lang="en-US" altLang="zh-CN" sz="2800" b="1" kern="0" dirty="0">
                <a:solidFill>
                  <a:srgbClr val="FF0000"/>
                </a:solidFill>
                <a:latin typeface="华文新魏" panose="02010800040101010101" pitchFamily="2" charset="-122"/>
                <a:ea typeface="华文新魏" panose="02010800040101010101" pitchFamily="2" charset="-122"/>
              </a:rPr>
              <a:t>……</a:t>
            </a:r>
            <a:endParaRPr lang="zh-CN" altLang="en-US" sz="2800" b="1" kern="0" dirty="0">
              <a:solidFill>
                <a:srgbClr val="FF0000"/>
              </a:solidFill>
              <a:latin typeface="华文新魏" panose="02010800040101010101" pitchFamily="2" charset="-122"/>
              <a:ea typeface="华文新魏" panose="02010800040101010101" pitchFamily="2" charset="-122"/>
            </a:endParaRPr>
          </a:p>
        </p:txBody>
      </p:sp>
      <p:sp>
        <p:nvSpPr>
          <p:cNvPr id="10" name="Text Box 4">
            <a:extLst>
              <a:ext uri="{FF2B5EF4-FFF2-40B4-BE49-F238E27FC236}">
                <a16:creationId xmlns:a16="http://schemas.microsoft.com/office/drawing/2014/main" id="{6B59C1FB-0CE4-4411-AA51-6A845C5BE155}"/>
              </a:ext>
            </a:extLst>
          </p:cNvPr>
          <p:cNvSpPr txBox="1">
            <a:spLocks noChangeArrowheads="1"/>
          </p:cNvSpPr>
          <p:nvPr/>
        </p:nvSpPr>
        <p:spPr bwMode="auto">
          <a:xfrm>
            <a:off x="4716463" y="1628800"/>
            <a:ext cx="4248150" cy="3108325"/>
          </a:xfrm>
          <a:prstGeom prst="rect">
            <a:avLst/>
          </a:prstGeom>
          <a:noFill/>
          <a:ln w="9525" algn="ctr">
            <a:solidFill>
              <a:srgbClr val="008080"/>
            </a:solidFill>
            <a:miter lim="800000"/>
            <a:headEnd/>
            <a:tailEnd/>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eaLnBrk="1" fontAlgn="auto" hangingPunct="1">
              <a:lnSpc>
                <a:spcPct val="75000"/>
              </a:lnSpc>
              <a:spcBef>
                <a:spcPct val="50000"/>
              </a:spcBef>
              <a:spcAft>
                <a:spcPts val="0"/>
              </a:spcAft>
              <a:buClr>
                <a:srgbClr val="3333CC"/>
              </a:buClr>
              <a:buSzPct val="60000"/>
              <a:buFont typeface="Wingdings" pitchFamily="2" charset="2"/>
              <a:buNone/>
              <a:defRPr/>
            </a:pPr>
            <a:r>
              <a:rPr lang="zh-CN" altLang="en-US" sz="2800" b="1" kern="0" dirty="0">
                <a:solidFill>
                  <a:srgbClr val="FF0000"/>
                </a:solidFill>
                <a:latin typeface="华文新魏" panose="02010800040101010101" pitchFamily="2" charset="-122"/>
                <a:ea typeface="华文新魏" panose="02010800040101010101" pitchFamily="2" charset="-122"/>
              </a:rPr>
              <a:t>可以是指针等任何类型：</a:t>
            </a:r>
            <a:endParaRPr lang="en-US" altLang="zh-CN" sz="2800" b="1" kern="0" dirty="0">
              <a:solidFill>
                <a:srgbClr val="FF0000"/>
              </a:solidFill>
              <a:latin typeface="华文新魏" panose="02010800040101010101" pitchFamily="2" charset="-122"/>
              <a:ea typeface="华文新魏" panose="02010800040101010101" pitchFamily="2" charset="-122"/>
            </a:endParaRPr>
          </a:p>
          <a:p>
            <a:pPr eaLnBrk="1" fontAlgn="auto" hangingPunct="1">
              <a:lnSpc>
                <a:spcPct val="75000"/>
              </a:lnSpc>
              <a:spcBef>
                <a:spcPct val="50000"/>
              </a:spcBef>
              <a:spcAft>
                <a:spcPts val="0"/>
              </a:spcAft>
              <a:buClr>
                <a:srgbClr val="3333CC"/>
              </a:buClr>
              <a:buSzPct val="60000"/>
              <a:buFont typeface="Wingdings" pitchFamily="2" charset="2"/>
              <a:buNone/>
              <a:defRPr/>
            </a:pPr>
            <a:r>
              <a:rPr lang="en-US" altLang="zh-CN" sz="2800" b="1" kern="0" dirty="0">
                <a:solidFill>
                  <a:srgbClr val="FF0000"/>
                </a:solidFill>
                <a:latin typeface="华文新魏" panose="02010800040101010101" pitchFamily="2" charset="-122"/>
                <a:ea typeface="华文新魏" panose="02010800040101010101" pitchFamily="2" charset="-122"/>
              </a:rPr>
              <a:t>……</a:t>
            </a:r>
          </a:p>
          <a:p>
            <a:pPr eaLnBrk="1" fontAlgn="auto" hangingPunct="1">
              <a:lnSpc>
                <a:spcPct val="75000"/>
              </a:lnSpc>
              <a:spcBef>
                <a:spcPct val="50000"/>
              </a:spcBef>
              <a:spcAft>
                <a:spcPts val="0"/>
              </a:spcAft>
              <a:buClr>
                <a:srgbClr val="3333CC"/>
              </a:buClr>
              <a:buSzPct val="60000"/>
              <a:buFont typeface="Wingdings" pitchFamily="2" charset="2"/>
              <a:buNone/>
              <a:defRPr/>
            </a:pPr>
            <a:r>
              <a:rPr lang="en-US" altLang="zh-CN" sz="2800" b="1" kern="0" dirty="0">
                <a:solidFill>
                  <a:srgbClr val="FF0000"/>
                </a:solidFill>
                <a:latin typeface="华文新魏" panose="02010800040101010101" pitchFamily="2" charset="-122"/>
                <a:ea typeface="华文新魏" panose="02010800040101010101" pitchFamily="2" charset="-122"/>
              </a:rPr>
              <a:t>catch(</a:t>
            </a:r>
            <a:r>
              <a:rPr lang="en-US" altLang="zh-CN" sz="2800" b="1" kern="0" dirty="0" err="1">
                <a:solidFill>
                  <a:srgbClr val="FF0000"/>
                </a:solidFill>
                <a:latin typeface="华文新魏" panose="02010800040101010101" pitchFamily="2" charset="-122"/>
                <a:ea typeface="华文新魏" panose="02010800040101010101" pitchFamily="2" charset="-122"/>
              </a:rPr>
              <a:t>int</a:t>
            </a:r>
            <a:r>
              <a:rPr lang="en-US" altLang="zh-CN" sz="2800" b="1" kern="0" dirty="0">
                <a:solidFill>
                  <a:srgbClr val="FF0000"/>
                </a:solidFill>
                <a:latin typeface="华文新魏" panose="02010800040101010101" pitchFamily="2" charset="-122"/>
                <a:ea typeface="华文新魏" panose="02010800040101010101" pitchFamily="2" charset="-122"/>
              </a:rPr>
              <a:t> e){...}</a:t>
            </a:r>
          </a:p>
          <a:p>
            <a:pPr eaLnBrk="1" fontAlgn="auto" hangingPunct="1">
              <a:lnSpc>
                <a:spcPct val="75000"/>
              </a:lnSpc>
              <a:spcBef>
                <a:spcPct val="50000"/>
              </a:spcBef>
              <a:spcAft>
                <a:spcPts val="0"/>
              </a:spcAft>
              <a:buClr>
                <a:srgbClr val="3333CC"/>
              </a:buClr>
              <a:buSzPct val="60000"/>
              <a:buFont typeface="Wingdings" pitchFamily="2" charset="2"/>
              <a:buNone/>
              <a:defRPr/>
            </a:pPr>
            <a:r>
              <a:rPr lang="en-US" altLang="zh-CN" sz="2800" b="1" kern="0" dirty="0">
                <a:solidFill>
                  <a:srgbClr val="FF0000"/>
                </a:solidFill>
                <a:latin typeface="华文新魏" panose="02010800040101010101" pitchFamily="2" charset="-122"/>
                <a:ea typeface="华文新魏" panose="02010800040101010101" pitchFamily="2" charset="-122"/>
              </a:rPr>
              <a:t>catch(char </a:t>
            </a:r>
            <a:r>
              <a:rPr lang="en-US" altLang="zh-CN" sz="2800" b="1" kern="0" dirty="0" err="1">
                <a:solidFill>
                  <a:srgbClr val="FF0000"/>
                </a:solidFill>
                <a:latin typeface="华文新魏" panose="02010800040101010101" pitchFamily="2" charset="-122"/>
                <a:ea typeface="华文新魏" panose="02010800040101010101" pitchFamily="2" charset="-122"/>
              </a:rPr>
              <a:t>ch</a:t>
            </a:r>
            <a:r>
              <a:rPr lang="en-US" altLang="zh-CN" sz="2800" b="1" kern="0" dirty="0">
                <a:solidFill>
                  <a:srgbClr val="FF0000"/>
                </a:solidFill>
                <a:latin typeface="华文新魏" panose="02010800040101010101" pitchFamily="2" charset="-122"/>
                <a:ea typeface="华文新魏" panose="02010800040101010101" pitchFamily="2" charset="-122"/>
              </a:rPr>
              <a:t>){…;}</a:t>
            </a:r>
          </a:p>
          <a:p>
            <a:pPr eaLnBrk="1" fontAlgn="auto" hangingPunct="1">
              <a:lnSpc>
                <a:spcPct val="75000"/>
              </a:lnSpc>
              <a:spcBef>
                <a:spcPct val="50000"/>
              </a:spcBef>
              <a:spcAft>
                <a:spcPts val="0"/>
              </a:spcAft>
              <a:buClr>
                <a:srgbClr val="3333CC"/>
              </a:buClr>
              <a:buSzPct val="60000"/>
              <a:buFont typeface="Wingdings" pitchFamily="2" charset="2"/>
              <a:buNone/>
              <a:defRPr/>
            </a:pPr>
            <a:r>
              <a:rPr lang="en-US" altLang="zh-CN" sz="2800" b="1" kern="0" dirty="0">
                <a:solidFill>
                  <a:srgbClr val="FF0000"/>
                </a:solidFill>
                <a:latin typeface="华文新魏" panose="02010800040101010101" pitchFamily="2" charset="-122"/>
                <a:ea typeface="华文新魏" panose="02010800040101010101" pitchFamily="2" charset="-122"/>
              </a:rPr>
              <a:t>catch(</a:t>
            </a:r>
            <a:r>
              <a:rPr lang="en-US" altLang="zh-CN" sz="2800" b="1" kern="0" dirty="0" err="1">
                <a:solidFill>
                  <a:srgbClr val="FF0000"/>
                </a:solidFill>
                <a:latin typeface="华文新魏" panose="02010800040101010101" pitchFamily="2" charset="-122"/>
                <a:ea typeface="华文新魏" panose="02010800040101010101" pitchFamily="2" charset="-122"/>
              </a:rPr>
              <a:t>CExecption</a:t>
            </a:r>
            <a:r>
              <a:rPr lang="en-US" altLang="zh-CN" sz="2800" b="1" kern="0" dirty="0">
                <a:solidFill>
                  <a:srgbClr val="FF0000"/>
                </a:solidFill>
                <a:latin typeface="华文新魏" panose="02010800040101010101" pitchFamily="2" charset="-122"/>
                <a:ea typeface="华文新魏" panose="02010800040101010101" pitchFamily="2" charset="-122"/>
              </a:rPr>
              <a:t> e){…}</a:t>
            </a:r>
          </a:p>
          <a:p>
            <a:pPr eaLnBrk="1" fontAlgn="auto" hangingPunct="1">
              <a:lnSpc>
                <a:spcPct val="75000"/>
              </a:lnSpc>
              <a:spcBef>
                <a:spcPct val="50000"/>
              </a:spcBef>
              <a:spcAft>
                <a:spcPts val="0"/>
              </a:spcAft>
              <a:buClr>
                <a:srgbClr val="3333CC"/>
              </a:buClr>
              <a:buSzPct val="60000"/>
              <a:buFont typeface="Wingdings" pitchFamily="2" charset="2"/>
              <a:buNone/>
              <a:defRPr/>
            </a:pPr>
            <a:r>
              <a:rPr lang="en-US" altLang="zh-CN" sz="2800" b="1" kern="0" dirty="0">
                <a:solidFill>
                  <a:srgbClr val="FF0000"/>
                </a:solidFill>
                <a:latin typeface="华文新魏" panose="02010800040101010101" pitchFamily="2" charset="-122"/>
                <a:ea typeface="华文新魏" panose="02010800040101010101" pitchFamily="2" charset="-122"/>
              </a:rPr>
              <a:t>……</a:t>
            </a:r>
          </a:p>
        </p:txBody>
      </p:sp>
      <p:sp>
        <p:nvSpPr>
          <p:cNvPr id="11" name="Text Box 5">
            <a:extLst>
              <a:ext uri="{FF2B5EF4-FFF2-40B4-BE49-F238E27FC236}">
                <a16:creationId xmlns:a16="http://schemas.microsoft.com/office/drawing/2014/main" id="{633D186E-09B4-4B33-9054-642843C0CB80}"/>
              </a:ext>
            </a:extLst>
          </p:cNvPr>
          <p:cNvSpPr txBox="1">
            <a:spLocks noChangeArrowheads="1"/>
          </p:cNvSpPr>
          <p:nvPr/>
        </p:nvSpPr>
        <p:spPr bwMode="auto">
          <a:xfrm>
            <a:off x="323850" y="5445617"/>
            <a:ext cx="8569325" cy="85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spcBef>
                <a:spcPct val="50000"/>
              </a:spcBef>
              <a:buClr>
                <a:srgbClr val="B2B2B2"/>
              </a:buClr>
              <a:buSzPct val="60000"/>
              <a:buFontTx/>
              <a:buNone/>
            </a:pPr>
            <a:r>
              <a:rPr lang="en-US" altLang="zh-CN" sz="2400" b="1" dirty="0">
                <a:solidFill>
                  <a:srgbClr val="000000"/>
                </a:solidFill>
                <a:latin typeface="华文新魏" panose="02010800040101010101" pitchFamily="2" charset="-122"/>
                <a:ea typeface="华文新魏" panose="02010800040101010101" pitchFamily="2" charset="-122"/>
              </a:rPr>
              <a:t>catch</a:t>
            </a:r>
            <a:r>
              <a:rPr lang="zh-CN" altLang="en-US" sz="2400" b="1" dirty="0">
                <a:solidFill>
                  <a:srgbClr val="000000"/>
                </a:solidFill>
                <a:latin typeface="华文新魏" panose="02010800040101010101" pitchFamily="2" charset="-122"/>
                <a:ea typeface="华文新魏" panose="02010800040101010101" pitchFamily="2" charset="-122"/>
              </a:rPr>
              <a:t>子句必须定义且只能定义一个参数，该参数不能是</a:t>
            </a:r>
            <a:r>
              <a:rPr lang="en-US" altLang="zh-CN" sz="2400" b="1" dirty="0">
                <a:solidFill>
                  <a:srgbClr val="000000"/>
                </a:solidFill>
                <a:latin typeface="华文新魏" panose="02010800040101010101" pitchFamily="2" charset="-122"/>
                <a:ea typeface="华文新魏" panose="02010800040101010101" pitchFamily="2" charset="-122"/>
              </a:rPr>
              <a:t>void</a:t>
            </a:r>
            <a:r>
              <a:rPr lang="zh-CN" altLang="en-US" sz="2400" b="1" dirty="0">
                <a:solidFill>
                  <a:srgbClr val="000000"/>
                </a:solidFill>
                <a:latin typeface="华文新魏" panose="02010800040101010101" pitchFamily="2" charset="-122"/>
                <a:ea typeface="华文新魏" panose="02010800040101010101" pitchFamily="2" charset="-122"/>
              </a:rPr>
              <a:t>，可以是值类型，指针、左值引用，不能是右值引用。</a:t>
            </a:r>
          </a:p>
        </p:txBody>
      </p:sp>
    </p:spTree>
    <p:extLst>
      <p:ext uri="{BB962C8B-B14F-4D97-AF65-F5344CB8AC3E}">
        <p14:creationId xmlns:p14="http://schemas.microsoft.com/office/powerpoint/2010/main" val="393043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10.1</a:t>
            </a:r>
            <a:r>
              <a:rPr lang="zh-CN" altLang="en-US" sz="3600" b="1" dirty="0">
                <a:solidFill>
                  <a:srgbClr val="FF0000"/>
                </a:solidFill>
                <a:latin typeface="微软雅黑" pitchFamily="34" charset="-122"/>
                <a:ea typeface="微软雅黑" pitchFamily="34" charset="-122"/>
              </a:rPr>
              <a:t>　异常处理的结构</a:t>
            </a:r>
          </a:p>
        </p:txBody>
      </p:sp>
      <p:sp>
        <p:nvSpPr>
          <p:cNvPr id="6" name="Text Box 5">
            <a:extLst>
              <a:ext uri="{FF2B5EF4-FFF2-40B4-BE49-F238E27FC236}">
                <a16:creationId xmlns:a16="http://schemas.microsoft.com/office/drawing/2014/main" id="{70329866-257E-4BCF-8650-554EB6A69BCB}"/>
              </a:ext>
            </a:extLst>
          </p:cNvPr>
          <p:cNvSpPr txBox="1">
            <a:spLocks noChangeArrowheads="1"/>
          </p:cNvSpPr>
          <p:nvPr/>
        </p:nvSpPr>
        <p:spPr bwMode="auto">
          <a:xfrm>
            <a:off x="827088" y="1340768"/>
            <a:ext cx="7067550" cy="481012"/>
          </a:xfrm>
          <a:prstGeom prst="rect">
            <a:avLst/>
          </a:prstGeom>
          <a:noFill/>
          <a:ln>
            <a:noFill/>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eaLnBrk="1" fontAlgn="auto" hangingPunct="1">
              <a:lnSpc>
                <a:spcPct val="105000"/>
              </a:lnSpc>
              <a:spcBef>
                <a:spcPct val="50000"/>
              </a:spcBef>
              <a:spcAft>
                <a:spcPts val="0"/>
              </a:spcAft>
              <a:buClr>
                <a:srgbClr val="3333CC"/>
              </a:buClr>
              <a:buSzPct val="60000"/>
              <a:buFont typeface="Wingdings" pitchFamily="2" charset="2"/>
              <a:buNone/>
              <a:defRPr/>
            </a:pPr>
            <a:r>
              <a:rPr lang="en-US" altLang="zh-CN" b="1" kern="0" dirty="0">
                <a:solidFill>
                  <a:srgbClr val="FF0000"/>
                </a:solidFill>
                <a:latin typeface="华文新魏" panose="02010800040101010101" pitchFamily="2" charset="-122"/>
                <a:ea typeface="华文新魏" panose="02010800040101010101" pitchFamily="2" charset="-122"/>
              </a:rPr>
              <a:t>catch</a:t>
            </a:r>
            <a:r>
              <a:rPr lang="zh-CN" altLang="en-US" b="1" kern="0" dirty="0">
                <a:solidFill>
                  <a:srgbClr val="FF0000"/>
                </a:solidFill>
                <a:latin typeface="华文新魏" panose="02010800040101010101" pitchFamily="2" charset="-122"/>
                <a:ea typeface="华文新魏" panose="02010800040101010101" pitchFamily="2" charset="-122"/>
              </a:rPr>
              <a:t>必须出现</a:t>
            </a:r>
            <a:r>
              <a:rPr lang="en-US" altLang="zh-CN" b="1" kern="0" dirty="0">
                <a:solidFill>
                  <a:srgbClr val="FF0000"/>
                </a:solidFill>
                <a:latin typeface="华文新魏" panose="02010800040101010101" pitchFamily="2" charset="-122"/>
                <a:ea typeface="华文新魏" panose="02010800040101010101" pitchFamily="2" charset="-122"/>
              </a:rPr>
              <a:t>try</a:t>
            </a:r>
            <a:r>
              <a:rPr lang="zh-CN" altLang="en-US" b="1" kern="0" dirty="0">
                <a:solidFill>
                  <a:srgbClr val="FF0000"/>
                </a:solidFill>
                <a:latin typeface="华文新魏" panose="02010800040101010101" pitchFamily="2" charset="-122"/>
                <a:ea typeface="华文新魏" panose="02010800040101010101" pitchFamily="2" charset="-122"/>
              </a:rPr>
              <a:t>语句块后面, 可选</a:t>
            </a:r>
            <a:r>
              <a:rPr lang="en-US" altLang="zh-CN" b="1" kern="0" dirty="0">
                <a:solidFill>
                  <a:srgbClr val="FF0000"/>
                </a:solidFill>
                <a:latin typeface="华文新魏" panose="02010800040101010101" pitchFamily="2" charset="-122"/>
                <a:ea typeface="华文新魏" panose="02010800040101010101" pitchFamily="2" charset="-122"/>
              </a:rPr>
              <a:t>finally</a:t>
            </a:r>
            <a:r>
              <a:rPr lang="zh-CN" altLang="en-US" b="1" kern="0" dirty="0">
                <a:solidFill>
                  <a:srgbClr val="FF0000"/>
                </a:solidFill>
                <a:latin typeface="华文新魏" panose="02010800040101010101" pitchFamily="2" charset="-122"/>
                <a:ea typeface="华文新魏" panose="02010800040101010101" pitchFamily="2" charset="-122"/>
              </a:rPr>
              <a:t>在最后</a:t>
            </a:r>
            <a:endParaRPr lang="zh-CN" altLang="en-US" b="1" kern="0" dirty="0">
              <a:solidFill>
                <a:srgbClr val="000000"/>
              </a:solidFill>
              <a:latin typeface="华文新魏" panose="02010800040101010101" pitchFamily="2" charset="-122"/>
              <a:ea typeface="华文新魏" panose="02010800040101010101" pitchFamily="2" charset="-122"/>
            </a:endParaRPr>
          </a:p>
        </p:txBody>
      </p:sp>
      <p:sp>
        <p:nvSpPr>
          <p:cNvPr id="7" name="Text Box 6">
            <a:extLst>
              <a:ext uri="{FF2B5EF4-FFF2-40B4-BE49-F238E27FC236}">
                <a16:creationId xmlns:a16="http://schemas.microsoft.com/office/drawing/2014/main" id="{647C85AE-F7D2-4383-ABD3-AE266648B700}"/>
              </a:ext>
            </a:extLst>
          </p:cNvPr>
          <p:cNvSpPr txBox="1">
            <a:spLocks noChangeArrowheads="1"/>
          </p:cNvSpPr>
          <p:nvPr/>
        </p:nvSpPr>
        <p:spPr bwMode="auto">
          <a:xfrm>
            <a:off x="827088" y="1988840"/>
            <a:ext cx="3311525" cy="417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buClr>
                <a:srgbClr val="B2B2B2"/>
              </a:buClr>
              <a:buSzPct val="60000"/>
              <a:buFont typeface="Wingdings" panose="05000000000000000000" pitchFamily="2" charset="2"/>
              <a:buNone/>
            </a:pPr>
            <a:r>
              <a:rPr lang="en-US" altLang="zh-CN" sz="2400" b="1" dirty="0">
                <a:solidFill>
                  <a:srgbClr val="000000"/>
                </a:solidFill>
                <a:latin typeface="华文新魏" panose="02010800040101010101" pitchFamily="2" charset="-122"/>
                <a:ea typeface="华文新魏" panose="02010800040101010101" pitchFamily="2" charset="-122"/>
              </a:rPr>
              <a:t>try{ …</a:t>
            </a:r>
          </a:p>
          <a:p>
            <a:pPr eaLnBrk="1" hangingPunct="1">
              <a:lnSpc>
                <a:spcPct val="70000"/>
              </a:lnSpc>
              <a:spcBef>
                <a:spcPct val="50000"/>
              </a:spcBef>
              <a:buClr>
                <a:srgbClr val="B2B2B2"/>
              </a:buClr>
              <a:buSzPct val="60000"/>
              <a:buFont typeface="Wingdings" panose="05000000000000000000" pitchFamily="2" charset="2"/>
              <a:buNone/>
            </a:pPr>
            <a:r>
              <a:rPr lang="en-US" altLang="zh-CN" sz="2400" b="1" dirty="0">
                <a:solidFill>
                  <a:srgbClr val="000000"/>
                </a:solidFill>
                <a:latin typeface="华文新魏" panose="02010800040101010101" pitchFamily="2" charset="-122"/>
                <a:ea typeface="华文新魏" panose="02010800040101010101" pitchFamily="2" charset="-122"/>
              </a:rPr>
              <a:t>       if(</a:t>
            </a:r>
            <a:r>
              <a:rPr lang="en-US" altLang="zh-CN" sz="2400" b="1" dirty="0" err="1">
                <a:solidFill>
                  <a:srgbClr val="000000"/>
                </a:solidFill>
                <a:latin typeface="华文新魏" panose="02010800040101010101" pitchFamily="2" charset="-122"/>
                <a:ea typeface="华文新魏" panose="02010800040101010101" pitchFamily="2" charset="-122"/>
              </a:rPr>
              <a:t>rr</a:t>
            </a:r>
            <a:r>
              <a:rPr lang="en-US" altLang="zh-CN" sz="2400" b="1" dirty="0">
                <a:solidFill>
                  <a:srgbClr val="000000"/>
                </a:solidFill>
                <a:latin typeface="华文新魏" panose="02010800040101010101" pitchFamily="2" charset="-122"/>
                <a:ea typeface="华文新魏" panose="02010800040101010101" pitchFamily="2" charset="-122"/>
              </a:rPr>
              <a:t>==0) throw -1;</a:t>
            </a:r>
          </a:p>
          <a:p>
            <a:pPr eaLnBrk="1" hangingPunct="1">
              <a:lnSpc>
                <a:spcPct val="70000"/>
              </a:lnSpc>
              <a:spcBef>
                <a:spcPct val="50000"/>
              </a:spcBef>
              <a:buClr>
                <a:srgbClr val="B2B2B2"/>
              </a:buClr>
              <a:buSzPct val="60000"/>
              <a:buFont typeface="Wingdings" panose="05000000000000000000" pitchFamily="2" charset="2"/>
              <a:buNone/>
            </a:pPr>
            <a:r>
              <a:rPr lang="en-US" altLang="zh-CN" sz="2400" b="1" dirty="0">
                <a:solidFill>
                  <a:srgbClr val="000000"/>
                </a:solidFill>
                <a:latin typeface="华文新魏" panose="02010800040101010101" pitchFamily="2" charset="-122"/>
                <a:ea typeface="华文新魏" panose="02010800040101010101" pitchFamily="2" charset="-122"/>
              </a:rPr>
              <a:t>}</a:t>
            </a:r>
          </a:p>
          <a:p>
            <a:pPr eaLnBrk="1" hangingPunct="1">
              <a:lnSpc>
                <a:spcPct val="70000"/>
              </a:lnSpc>
              <a:spcBef>
                <a:spcPct val="50000"/>
              </a:spcBef>
              <a:buClr>
                <a:srgbClr val="B2B2B2"/>
              </a:buClr>
              <a:buSzPct val="60000"/>
              <a:buFont typeface="Wingdings" panose="05000000000000000000" pitchFamily="2" charset="2"/>
              <a:buNone/>
            </a:pPr>
            <a:r>
              <a:rPr lang="en-US" altLang="zh-CN" sz="2400" b="1" dirty="0">
                <a:solidFill>
                  <a:srgbClr val="000000"/>
                </a:solidFill>
                <a:latin typeface="华文新魏" panose="02010800040101010101" pitchFamily="2" charset="-122"/>
                <a:ea typeface="华文新魏" panose="02010800040101010101" pitchFamily="2" charset="-122"/>
              </a:rPr>
              <a:t>catch(int t){</a:t>
            </a:r>
          </a:p>
          <a:p>
            <a:pPr eaLnBrk="1" hangingPunct="1">
              <a:lnSpc>
                <a:spcPct val="70000"/>
              </a:lnSpc>
              <a:spcBef>
                <a:spcPct val="50000"/>
              </a:spcBef>
              <a:buClr>
                <a:srgbClr val="B2B2B2"/>
              </a:buClr>
              <a:buSzPct val="60000"/>
              <a:buFont typeface="Wingdings" panose="05000000000000000000" pitchFamily="2" charset="2"/>
              <a:buNone/>
            </a:pPr>
            <a:r>
              <a:rPr lang="en-US" altLang="zh-CN" sz="2400" b="1" dirty="0">
                <a:solidFill>
                  <a:srgbClr val="000000"/>
                </a:solidFill>
                <a:latin typeface="华文新魏" panose="02010800040101010101" pitchFamily="2" charset="-122"/>
                <a:ea typeface="华文新魏" panose="02010800040101010101" pitchFamily="2" charset="-122"/>
              </a:rPr>
              <a:t>       </a:t>
            </a:r>
            <a:r>
              <a:rPr lang="en-US" altLang="zh-CN" sz="2400" b="1" dirty="0" err="1">
                <a:solidFill>
                  <a:srgbClr val="000000"/>
                </a:solidFill>
                <a:latin typeface="华文新魏" panose="02010800040101010101" pitchFamily="2" charset="-122"/>
                <a:ea typeface="华文新魏" panose="02010800040101010101" pitchFamily="2" charset="-122"/>
              </a:rPr>
              <a:t>cout</a:t>
            </a:r>
            <a:r>
              <a:rPr lang="en-US" altLang="zh-CN" sz="2400" b="1" dirty="0">
                <a:solidFill>
                  <a:srgbClr val="000000"/>
                </a:solidFill>
                <a:latin typeface="华文新魏" panose="02010800040101010101" pitchFamily="2" charset="-122"/>
                <a:ea typeface="华文新魏" panose="02010800040101010101" pitchFamily="2" charset="-122"/>
              </a:rPr>
              <a:t>&lt;&lt;t&lt;&lt;</a:t>
            </a:r>
            <a:r>
              <a:rPr lang="en-US" altLang="zh-CN" sz="2400" b="1" dirty="0" err="1">
                <a:solidFill>
                  <a:srgbClr val="000000"/>
                </a:solidFill>
                <a:latin typeface="华文新魏" panose="02010800040101010101" pitchFamily="2" charset="-122"/>
                <a:ea typeface="华文新魏" panose="02010800040101010101" pitchFamily="2" charset="-122"/>
              </a:rPr>
              <a:t>endl</a:t>
            </a:r>
            <a:r>
              <a:rPr lang="en-US" altLang="zh-CN" sz="2400" b="1" dirty="0">
                <a:solidFill>
                  <a:srgbClr val="000000"/>
                </a:solidFill>
                <a:latin typeface="华文新魏" panose="02010800040101010101" pitchFamily="2" charset="-122"/>
                <a:ea typeface="华文新魏" panose="02010800040101010101" pitchFamily="2" charset="-122"/>
              </a:rPr>
              <a:t>;</a:t>
            </a:r>
          </a:p>
          <a:p>
            <a:pPr eaLnBrk="1" hangingPunct="1">
              <a:lnSpc>
                <a:spcPct val="70000"/>
              </a:lnSpc>
              <a:spcBef>
                <a:spcPct val="50000"/>
              </a:spcBef>
              <a:buClr>
                <a:srgbClr val="B2B2B2"/>
              </a:buClr>
              <a:buSzPct val="60000"/>
              <a:buFont typeface="Wingdings" panose="05000000000000000000" pitchFamily="2" charset="2"/>
              <a:buNone/>
            </a:pPr>
            <a:r>
              <a:rPr lang="en-US" altLang="zh-CN" sz="2400" b="1" dirty="0">
                <a:solidFill>
                  <a:srgbClr val="000000"/>
                </a:solidFill>
                <a:latin typeface="华文新魏" panose="02010800040101010101" pitchFamily="2" charset="-122"/>
                <a:ea typeface="华文新魏" panose="02010800040101010101" pitchFamily="2" charset="-122"/>
              </a:rPr>
              <a:t>}</a:t>
            </a:r>
          </a:p>
          <a:p>
            <a:pPr eaLnBrk="1" hangingPunct="1">
              <a:lnSpc>
                <a:spcPct val="70000"/>
              </a:lnSpc>
              <a:spcBef>
                <a:spcPct val="50000"/>
              </a:spcBef>
              <a:buClr>
                <a:srgbClr val="B2B2B2"/>
              </a:buClr>
              <a:buSzPct val="60000"/>
              <a:buFont typeface="Wingdings" panose="05000000000000000000" pitchFamily="2" charset="2"/>
              <a:buNone/>
            </a:pPr>
            <a:r>
              <a:rPr lang="en-US" altLang="zh-CN" sz="2400" b="1" dirty="0">
                <a:solidFill>
                  <a:srgbClr val="000000"/>
                </a:solidFill>
                <a:latin typeface="华文新魏" panose="02010800040101010101" pitchFamily="2" charset="-122"/>
                <a:ea typeface="华文新魏" panose="02010800040101010101" pitchFamily="2" charset="-122"/>
              </a:rPr>
              <a:t>finally{ </a:t>
            </a:r>
          </a:p>
          <a:p>
            <a:pPr eaLnBrk="1" hangingPunct="1">
              <a:lnSpc>
                <a:spcPct val="70000"/>
              </a:lnSpc>
              <a:spcBef>
                <a:spcPct val="50000"/>
              </a:spcBef>
              <a:buClr>
                <a:srgbClr val="B2B2B2"/>
              </a:buClr>
              <a:buSzPct val="60000"/>
              <a:buFont typeface="Wingdings" panose="05000000000000000000" pitchFamily="2" charset="2"/>
              <a:buNone/>
            </a:pPr>
            <a:r>
              <a:rPr lang="en-US" altLang="zh-CN" sz="2400" b="1" dirty="0">
                <a:solidFill>
                  <a:srgbClr val="000000"/>
                </a:solidFill>
                <a:latin typeface="华文新魏" panose="02010800040101010101" pitchFamily="2" charset="-122"/>
                <a:ea typeface="华文新魏" panose="02010800040101010101" pitchFamily="2" charset="-122"/>
              </a:rPr>
              <a:t>       </a:t>
            </a:r>
            <a:r>
              <a:rPr lang="en-US" altLang="zh-CN" sz="2400" b="1" dirty="0" err="1">
                <a:solidFill>
                  <a:srgbClr val="000000"/>
                </a:solidFill>
                <a:latin typeface="华文新魏" panose="02010800040101010101" pitchFamily="2" charset="-122"/>
                <a:ea typeface="华文新魏" panose="02010800040101010101" pitchFamily="2" charset="-122"/>
              </a:rPr>
              <a:t>cout</a:t>
            </a:r>
            <a:r>
              <a:rPr lang="en-US" altLang="zh-CN" sz="2400" b="1" dirty="0">
                <a:solidFill>
                  <a:srgbClr val="000000"/>
                </a:solidFill>
                <a:latin typeface="华文新魏" panose="02010800040101010101" pitchFamily="2" charset="-122"/>
                <a:ea typeface="华文新魏" panose="02010800040101010101" pitchFamily="2" charset="-122"/>
              </a:rPr>
              <a:t>&lt;&lt;“finished”; </a:t>
            </a:r>
          </a:p>
          <a:p>
            <a:pPr eaLnBrk="1" hangingPunct="1">
              <a:lnSpc>
                <a:spcPct val="70000"/>
              </a:lnSpc>
              <a:spcBef>
                <a:spcPct val="50000"/>
              </a:spcBef>
              <a:buClr>
                <a:srgbClr val="B2B2B2"/>
              </a:buClr>
              <a:buSzPct val="60000"/>
              <a:buFont typeface="Wingdings" panose="05000000000000000000" pitchFamily="2" charset="2"/>
              <a:buNone/>
            </a:pPr>
            <a:r>
              <a:rPr lang="en-US" altLang="zh-CN" sz="2400" b="1" dirty="0">
                <a:solidFill>
                  <a:srgbClr val="000000"/>
                </a:solidFill>
                <a:latin typeface="华文新魏" panose="02010800040101010101" pitchFamily="2" charset="-122"/>
                <a:ea typeface="华文新魏" panose="02010800040101010101" pitchFamily="2" charset="-122"/>
              </a:rPr>
              <a:t>}</a:t>
            </a: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4140200" y="1917030"/>
            <a:ext cx="4392613"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spcBef>
                <a:spcPct val="50000"/>
              </a:spcBef>
              <a:buClr>
                <a:srgbClr val="B2B2B2"/>
              </a:buClr>
              <a:buSzPct val="60000"/>
              <a:buFont typeface="Wingdings" panose="05000000000000000000" pitchFamily="2" charset="2"/>
              <a:buChar char="n"/>
            </a:pPr>
            <a:r>
              <a:rPr lang="zh-CN" altLang="en-US" sz="2400" b="1" dirty="0">
                <a:solidFill>
                  <a:srgbClr val="000000"/>
                </a:solidFill>
                <a:latin typeface="华文新魏" panose="02010800040101010101" pitchFamily="2" charset="-122"/>
                <a:ea typeface="华文新魏" panose="02010800040101010101" pitchFamily="2" charset="-122"/>
              </a:rPr>
              <a:t>不能有单独的</a:t>
            </a:r>
            <a:r>
              <a:rPr lang="en-US" altLang="zh-CN" sz="2400" b="1" dirty="0">
                <a:solidFill>
                  <a:srgbClr val="000000"/>
                </a:solidFill>
                <a:latin typeface="华文新魏" panose="02010800040101010101" pitchFamily="2" charset="-122"/>
                <a:ea typeface="华文新魏" panose="02010800040101010101" pitchFamily="2" charset="-122"/>
              </a:rPr>
              <a:t>try</a:t>
            </a:r>
            <a:r>
              <a:rPr lang="zh-CN" altLang="en-US" sz="2400" b="1" dirty="0">
                <a:solidFill>
                  <a:srgbClr val="000000"/>
                </a:solidFill>
                <a:latin typeface="华文新魏" panose="02010800040101010101" pitchFamily="2" charset="-122"/>
                <a:ea typeface="华文新魏" panose="02010800040101010101" pitchFamily="2" charset="-122"/>
              </a:rPr>
              <a:t>语句块或者单独的</a:t>
            </a:r>
            <a:r>
              <a:rPr lang="en-US" altLang="zh-CN" sz="2400" b="1" dirty="0">
                <a:solidFill>
                  <a:srgbClr val="000000"/>
                </a:solidFill>
                <a:latin typeface="华文新魏" panose="02010800040101010101" pitchFamily="2" charset="-122"/>
                <a:ea typeface="华文新魏" panose="02010800040101010101" pitchFamily="2" charset="-122"/>
              </a:rPr>
              <a:t>catch</a:t>
            </a:r>
            <a:r>
              <a:rPr lang="zh-CN" altLang="en-US" sz="2400" b="1" dirty="0">
                <a:solidFill>
                  <a:srgbClr val="000000"/>
                </a:solidFill>
                <a:latin typeface="华文新魏" panose="02010800040101010101" pitchFamily="2" charset="-122"/>
                <a:ea typeface="华文新魏" panose="02010800040101010101" pitchFamily="2" charset="-122"/>
              </a:rPr>
              <a:t>语句块</a:t>
            </a:r>
          </a:p>
          <a:p>
            <a:pPr eaLnBrk="1" hangingPunct="1">
              <a:lnSpc>
                <a:spcPct val="105000"/>
              </a:lnSpc>
              <a:spcBef>
                <a:spcPct val="50000"/>
              </a:spcBef>
              <a:buClr>
                <a:srgbClr val="B2B2B2"/>
              </a:buClr>
              <a:buSzPct val="60000"/>
              <a:buFont typeface="Wingdings" panose="05000000000000000000" pitchFamily="2" charset="2"/>
              <a:buChar char="n"/>
            </a:pPr>
            <a:r>
              <a:rPr lang="en-US" altLang="zh-CN" sz="2400" b="1" dirty="0">
                <a:solidFill>
                  <a:srgbClr val="000000"/>
                </a:solidFill>
                <a:latin typeface="华文新魏" panose="02010800040101010101" pitchFamily="2" charset="-122"/>
                <a:ea typeface="华文新魏" panose="02010800040101010101" pitchFamily="2" charset="-122"/>
              </a:rPr>
              <a:t>throw</a:t>
            </a:r>
            <a:r>
              <a:rPr lang="zh-CN" altLang="en-US" sz="2400" b="1" dirty="0">
                <a:solidFill>
                  <a:srgbClr val="000000"/>
                </a:solidFill>
                <a:latin typeface="华文新魏" panose="02010800040101010101" pitchFamily="2" charset="-122"/>
                <a:ea typeface="华文新魏" panose="02010800040101010101" pitchFamily="2" charset="-122"/>
              </a:rPr>
              <a:t>语句要求直接或者间接出现在</a:t>
            </a:r>
            <a:r>
              <a:rPr lang="en-US" altLang="zh-CN" sz="2400" b="1" dirty="0">
                <a:solidFill>
                  <a:srgbClr val="000000"/>
                </a:solidFill>
                <a:latin typeface="华文新魏" panose="02010800040101010101" pitchFamily="2" charset="-122"/>
                <a:ea typeface="华文新魏" panose="02010800040101010101" pitchFamily="2" charset="-122"/>
              </a:rPr>
              <a:t>try</a:t>
            </a:r>
            <a:r>
              <a:rPr lang="zh-CN" altLang="en-US" sz="2400" b="1" dirty="0">
                <a:solidFill>
                  <a:srgbClr val="000000"/>
                </a:solidFill>
                <a:latin typeface="华文新魏" panose="02010800040101010101" pitchFamily="2" charset="-122"/>
                <a:ea typeface="华文新魏" panose="02010800040101010101" pitchFamily="2" charset="-122"/>
              </a:rPr>
              <a:t>语句块中</a:t>
            </a:r>
            <a:r>
              <a:rPr lang="en-US" altLang="zh-CN" sz="2400" b="1" dirty="0">
                <a:solidFill>
                  <a:srgbClr val="000000"/>
                </a:solidFill>
                <a:latin typeface="华文新魏" panose="02010800040101010101" pitchFamily="2" charset="-122"/>
                <a:ea typeface="华文新魏" panose="02010800040101010101" pitchFamily="2" charset="-122"/>
              </a:rPr>
              <a:t>,</a:t>
            </a:r>
            <a:r>
              <a:rPr lang="zh-CN" altLang="en-US" sz="2400" b="1" dirty="0">
                <a:solidFill>
                  <a:srgbClr val="000000"/>
                </a:solidFill>
                <a:latin typeface="华文新魏" panose="02010800040101010101" pitchFamily="2" charset="-122"/>
                <a:ea typeface="华文新魏" panose="02010800040101010101" pitchFamily="2" charset="-122"/>
              </a:rPr>
              <a:t>即异常必须被某个</a:t>
            </a:r>
            <a:r>
              <a:rPr lang="en-US" altLang="zh-CN" sz="2400" b="1" dirty="0">
                <a:solidFill>
                  <a:srgbClr val="000000"/>
                </a:solidFill>
                <a:latin typeface="华文新魏" panose="02010800040101010101" pitchFamily="2" charset="-122"/>
                <a:ea typeface="华文新魏" panose="02010800040101010101" pitchFamily="2" charset="-122"/>
              </a:rPr>
              <a:t>try</a:t>
            </a:r>
            <a:r>
              <a:rPr lang="zh-CN" altLang="en-US" sz="2400" b="1" dirty="0">
                <a:solidFill>
                  <a:srgbClr val="000000"/>
                </a:solidFill>
                <a:latin typeface="华文新魏" panose="02010800040101010101" pitchFamily="2" charset="-122"/>
                <a:ea typeface="华文新魏" panose="02010800040101010101" pitchFamily="2" charset="-122"/>
              </a:rPr>
              <a:t>的</a:t>
            </a:r>
            <a:r>
              <a:rPr lang="en-US" altLang="zh-CN" sz="2400" b="1" dirty="0">
                <a:solidFill>
                  <a:srgbClr val="000000"/>
                </a:solidFill>
                <a:latin typeface="华文新魏" panose="02010800040101010101" pitchFamily="2" charset="-122"/>
                <a:ea typeface="华文新魏" panose="02010800040101010101" pitchFamily="2" charset="-122"/>
              </a:rPr>
              <a:t>catch</a:t>
            </a:r>
            <a:r>
              <a:rPr lang="zh-CN" altLang="en-US" sz="2400" b="1" dirty="0">
                <a:solidFill>
                  <a:srgbClr val="000000"/>
                </a:solidFill>
                <a:latin typeface="华文新魏" panose="02010800040101010101" pitchFamily="2" charset="-122"/>
                <a:ea typeface="华文新魏" panose="02010800040101010101" pitchFamily="2" charset="-122"/>
              </a:rPr>
              <a:t>捕获。如果没有被任何</a:t>
            </a:r>
            <a:r>
              <a:rPr lang="en-US" altLang="zh-CN" sz="2400" b="1" dirty="0">
                <a:solidFill>
                  <a:srgbClr val="000000"/>
                </a:solidFill>
                <a:latin typeface="华文新魏" panose="02010800040101010101" pitchFamily="2" charset="-122"/>
                <a:ea typeface="华文新魏" panose="02010800040101010101" pitchFamily="2" charset="-122"/>
              </a:rPr>
              <a:t>catch</a:t>
            </a:r>
            <a:r>
              <a:rPr lang="zh-CN" altLang="en-US" sz="2400" b="1" dirty="0">
                <a:solidFill>
                  <a:srgbClr val="000000"/>
                </a:solidFill>
                <a:latin typeface="华文新魏" panose="02010800040101010101" pitchFamily="2" charset="-122"/>
                <a:ea typeface="华文新魏" panose="02010800040101010101" pitchFamily="2" charset="-122"/>
              </a:rPr>
              <a:t>捕获，则程序将被终止执行。</a:t>
            </a:r>
          </a:p>
          <a:p>
            <a:pPr eaLnBrk="1" hangingPunct="1">
              <a:lnSpc>
                <a:spcPct val="105000"/>
              </a:lnSpc>
              <a:spcBef>
                <a:spcPct val="50000"/>
              </a:spcBef>
              <a:buClr>
                <a:srgbClr val="B2B2B2"/>
              </a:buClr>
              <a:buSzPct val="60000"/>
              <a:buFont typeface="Wingdings" panose="05000000000000000000" pitchFamily="2" charset="2"/>
              <a:buChar char="n"/>
            </a:pPr>
            <a:r>
              <a:rPr lang="en-US" altLang="zh-CN" sz="2400" b="1" dirty="0">
                <a:solidFill>
                  <a:srgbClr val="000000"/>
                </a:solidFill>
                <a:latin typeface="华文新魏" panose="02010800040101010101" pitchFamily="2" charset="-122"/>
                <a:ea typeface="华文新魏" panose="02010800040101010101" pitchFamily="2" charset="-122"/>
              </a:rPr>
              <a:t>finally</a:t>
            </a:r>
            <a:r>
              <a:rPr lang="zh-CN" altLang="en-US" sz="2400" b="1" dirty="0">
                <a:solidFill>
                  <a:srgbClr val="000000"/>
                </a:solidFill>
                <a:latin typeface="华文新魏" panose="02010800040101010101" pitchFamily="2" charset="-122"/>
                <a:ea typeface="华文新魏" panose="02010800040101010101" pitchFamily="2" charset="-122"/>
              </a:rPr>
              <a:t>出现与否可选：若出现则</a:t>
            </a:r>
            <a:r>
              <a:rPr lang="en-US" altLang="zh-CN" sz="2400" b="1" dirty="0">
                <a:solidFill>
                  <a:srgbClr val="000000"/>
                </a:solidFill>
                <a:latin typeface="华文新魏" panose="02010800040101010101" pitchFamily="2" charset="-122"/>
                <a:ea typeface="华文新魏" panose="02010800040101010101" pitchFamily="2" charset="-122"/>
              </a:rPr>
              <a:t>try</a:t>
            </a:r>
            <a:r>
              <a:rPr lang="zh-CN" altLang="en-US" sz="2400" b="1" dirty="0">
                <a:solidFill>
                  <a:srgbClr val="000000"/>
                </a:solidFill>
                <a:latin typeface="华文新魏" panose="02010800040101010101" pitchFamily="2" charset="-122"/>
                <a:ea typeface="华文新魏" panose="02010800040101010101" pitchFamily="2" charset="-122"/>
              </a:rPr>
              <a:t>后必须执行</a:t>
            </a:r>
          </a:p>
        </p:txBody>
      </p:sp>
    </p:spTree>
    <p:extLst>
      <p:ext uri="{BB962C8B-B14F-4D97-AF65-F5344CB8AC3E}">
        <p14:creationId xmlns:p14="http://schemas.microsoft.com/office/powerpoint/2010/main" val="48548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10.1</a:t>
            </a:r>
            <a:r>
              <a:rPr lang="zh-CN" altLang="en-US" sz="3600" b="1" dirty="0">
                <a:solidFill>
                  <a:srgbClr val="FF0000"/>
                </a:solidFill>
                <a:latin typeface="微软雅黑" pitchFamily="34" charset="-122"/>
                <a:ea typeface="微软雅黑" pitchFamily="34" charset="-122"/>
              </a:rPr>
              <a:t>　异常处理的结构</a:t>
            </a:r>
          </a:p>
        </p:txBody>
      </p:sp>
      <p:sp>
        <p:nvSpPr>
          <p:cNvPr id="6" name="Text Box 5">
            <a:extLst>
              <a:ext uri="{FF2B5EF4-FFF2-40B4-BE49-F238E27FC236}">
                <a16:creationId xmlns:a16="http://schemas.microsoft.com/office/drawing/2014/main" id="{70329866-257E-4BCF-8650-554EB6A69BCB}"/>
              </a:ext>
            </a:extLst>
          </p:cNvPr>
          <p:cNvSpPr txBox="1">
            <a:spLocks noChangeArrowheads="1"/>
          </p:cNvSpPr>
          <p:nvPr/>
        </p:nvSpPr>
        <p:spPr bwMode="auto">
          <a:xfrm>
            <a:off x="827088" y="1159607"/>
            <a:ext cx="7067550" cy="481012"/>
          </a:xfrm>
          <a:prstGeom prst="rect">
            <a:avLst/>
          </a:prstGeom>
          <a:noFill/>
          <a:ln>
            <a:noFill/>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eaLnBrk="1" fontAlgn="auto" hangingPunct="1">
              <a:lnSpc>
                <a:spcPct val="105000"/>
              </a:lnSpc>
              <a:spcBef>
                <a:spcPct val="50000"/>
              </a:spcBef>
              <a:spcAft>
                <a:spcPts val="0"/>
              </a:spcAft>
              <a:buClr>
                <a:srgbClr val="3333CC"/>
              </a:buClr>
              <a:buSzPct val="60000"/>
              <a:buFont typeface="Wingdings" pitchFamily="2" charset="2"/>
              <a:buNone/>
              <a:defRPr/>
            </a:pPr>
            <a:r>
              <a:rPr lang="zh-CN" altLang="en-US" b="1" kern="0" dirty="0">
                <a:solidFill>
                  <a:srgbClr val="FF0000"/>
                </a:solidFill>
                <a:latin typeface="华文新魏" panose="02010800040101010101" pitchFamily="2" charset="-122"/>
                <a:ea typeface="华文新魏" panose="02010800040101010101" pitchFamily="2" charset="-122"/>
              </a:rPr>
              <a:t>异常捕获的过程：栈展开</a:t>
            </a:r>
            <a:endParaRPr lang="zh-CN" altLang="en-US" b="1" kern="0" dirty="0">
              <a:solidFill>
                <a:srgbClr val="000000"/>
              </a:solidFill>
              <a:latin typeface="华文新魏" panose="02010800040101010101" pitchFamily="2" charset="-122"/>
              <a:ea typeface="华文新魏" panose="02010800040101010101" pitchFamily="2" charset="-122"/>
            </a:endParaRP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533400" y="1917030"/>
            <a:ext cx="7999413" cy="36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spcBef>
                <a:spcPct val="50000"/>
              </a:spcBef>
              <a:buClr>
                <a:srgbClr val="B2B2B2"/>
              </a:buClr>
              <a:buSzPct val="60000"/>
              <a:buFont typeface="Wingdings" panose="05000000000000000000" pitchFamily="2" charset="2"/>
              <a:buChar char="n"/>
            </a:pPr>
            <a:r>
              <a:rPr lang="zh-CN" altLang="en-US" sz="2000" b="1" dirty="0">
                <a:solidFill>
                  <a:srgbClr val="000000"/>
                </a:solidFill>
                <a:latin typeface="华文新魏" panose="02010800040101010101" pitchFamily="2" charset="-122"/>
                <a:ea typeface="华文新魏" panose="02010800040101010101" pitchFamily="2" charset="-122"/>
              </a:rPr>
              <a:t>当一个</a:t>
            </a:r>
            <a:r>
              <a:rPr lang="en-US" altLang="zh-CN" sz="2000" b="1" dirty="0">
                <a:solidFill>
                  <a:srgbClr val="000000"/>
                </a:solidFill>
                <a:latin typeface="华文新魏" panose="02010800040101010101" pitchFamily="2" charset="-122"/>
                <a:ea typeface="华文新魏" panose="02010800040101010101" pitchFamily="2" charset="-122"/>
              </a:rPr>
              <a:t>try</a:t>
            </a:r>
            <a:r>
              <a:rPr lang="zh-CN" altLang="en-US" sz="2000" b="1" dirty="0">
                <a:solidFill>
                  <a:srgbClr val="000000"/>
                </a:solidFill>
                <a:latin typeface="华文新魏" panose="02010800040101010101" pitchFamily="2" charset="-122"/>
                <a:ea typeface="华文新魏" panose="02010800040101010101" pitchFamily="2" charset="-122"/>
              </a:rPr>
              <a:t>语句块有异常抛出时，首先检查与该</a:t>
            </a:r>
            <a:r>
              <a:rPr lang="en-US" altLang="zh-CN" sz="2000" b="1" dirty="0">
                <a:solidFill>
                  <a:srgbClr val="000000"/>
                </a:solidFill>
                <a:latin typeface="华文新魏" panose="02010800040101010101" pitchFamily="2" charset="-122"/>
                <a:ea typeface="华文新魏" panose="02010800040101010101" pitchFamily="2" charset="-122"/>
              </a:rPr>
              <a:t>try</a:t>
            </a:r>
            <a:r>
              <a:rPr lang="zh-CN" altLang="en-US" sz="2000" b="1" dirty="0">
                <a:solidFill>
                  <a:srgbClr val="000000"/>
                </a:solidFill>
                <a:latin typeface="华文新魏" panose="02010800040101010101" pitchFamily="2" charset="-122"/>
                <a:ea typeface="华文新魏" panose="02010800040101010101" pitchFamily="2" charset="-122"/>
              </a:rPr>
              <a:t>块相关的</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子句，如果找到了匹配的</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子句，则由该</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子句处理异常</a:t>
            </a:r>
            <a:endParaRPr lang="en-US" altLang="zh-CN" sz="2000" b="1" dirty="0">
              <a:solidFill>
                <a:srgbClr val="000000"/>
              </a:solidFill>
              <a:latin typeface="华文新魏" panose="02010800040101010101" pitchFamily="2" charset="-122"/>
              <a:ea typeface="华文新魏" panose="02010800040101010101" pitchFamily="2" charset="-122"/>
            </a:endParaRPr>
          </a:p>
          <a:p>
            <a:pPr eaLnBrk="1" hangingPunct="1">
              <a:lnSpc>
                <a:spcPct val="105000"/>
              </a:lnSpc>
              <a:spcBef>
                <a:spcPct val="50000"/>
              </a:spcBef>
              <a:buClr>
                <a:srgbClr val="B2B2B2"/>
              </a:buClr>
              <a:buSzPct val="60000"/>
              <a:buFont typeface="Wingdings" panose="05000000000000000000" pitchFamily="2" charset="2"/>
              <a:buChar char="n"/>
            </a:pPr>
            <a:r>
              <a:rPr lang="zh-CN" altLang="en-US" sz="2000" b="1" dirty="0">
                <a:solidFill>
                  <a:srgbClr val="000000"/>
                </a:solidFill>
                <a:latin typeface="华文新魏" panose="02010800040101010101" pitchFamily="2" charset="-122"/>
                <a:ea typeface="华文新魏" panose="02010800040101010101" pitchFamily="2" charset="-122"/>
              </a:rPr>
              <a:t>如果该</a:t>
            </a:r>
            <a:r>
              <a:rPr lang="en-US" altLang="zh-CN" sz="2000" b="1" dirty="0">
                <a:solidFill>
                  <a:srgbClr val="000000"/>
                </a:solidFill>
                <a:latin typeface="华文新魏" panose="02010800040101010101" pitchFamily="2" charset="-122"/>
                <a:ea typeface="华文新魏" panose="02010800040101010101" pitchFamily="2" charset="-122"/>
              </a:rPr>
              <a:t>try</a:t>
            </a:r>
            <a:r>
              <a:rPr lang="zh-CN" altLang="en-US" sz="2000" b="1" dirty="0">
                <a:solidFill>
                  <a:srgbClr val="000000"/>
                </a:solidFill>
                <a:latin typeface="华文新魏" panose="02010800040101010101" pitchFamily="2" charset="-122"/>
                <a:ea typeface="华文新魏" panose="02010800040101010101" pitchFamily="2" charset="-122"/>
              </a:rPr>
              <a:t>块没找到匹配的</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子句，且该</a:t>
            </a:r>
            <a:r>
              <a:rPr lang="en-US" altLang="zh-CN" sz="2000" b="1" dirty="0">
                <a:solidFill>
                  <a:srgbClr val="000000"/>
                </a:solidFill>
                <a:latin typeface="华文新魏" panose="02010800040101010101" pitchFamily="2" charset="-122"/>
                <a:ea typeface="华文新魏" panose="02010800040101010101" pitchFamily="2" charset="-122"/>
              </a:rPr>
              <a:t>try</a:t>
            </a:r>
            <a:r>
              <a:rPr lang="zh-CN" altLang="en-US" sz="2000" b="1" dirty="0">
                <a:solidFill>
                  <a:srgbClr val="000000"/>
                </a:solidFill>
                <a:latin typeface="华文新魏" panose="02010800040101010101" pitchFamily="2" charset="-122"/>
                <a:ea typeface="华文新魏" panose="02010800040101010101" pitchFamily="2" charset="-122"/>
              </a:rPr>
              <a:t>块嵌套在外层</a:t>
            </a:r>
            <a:r>
              <a:rPr lang="en-US" altLang="zh-CN" sz="2000" b="1" dirty="0">
                <a:solidFill>
                  <a:srgbClr val="000000"/>
                </a:solidFill>
                <a:latin typeface="华文新魏" panose="02010800040101010101" pitchFamily="2" charset="-122"/>
                <a:ea typeface="华文新魏" panose="02010800040101010101" pitchFamily="2" charset="-122"/>
              </a:rPr>
              <a:t>try</a:t>
            </a:r>
            <a:r>
              <a:rPr lang="zh-CN" altLang="en-US" sz="2000" b="1" dirty="0">
                <a:solidFill>
                  <a:srgbClr val="000000"/>
                </a:solidFill>
                <a:latin typeface="华文新魏" panose="02010800040101010101" pitchFamily="2" charset="-122"/>
                <a:ea typeface="华文新魏" panose="02010800040101010101" pitchFamily="2" charset="-122"/>
              </a:rPr>
              <a:t>块里，则检查外层</a:t>
            </a:r>
            <a:r>
              <a:rPr lang="en-US" altLang="zh-CN" sz="2000" b="1" dirty="0">
                <a:solidFill>
                  <a:srgbClr val="000000"/>
                </a:solidFill>
                <a:latin typeface="华文新魏" panose="02010800040101010101" pitchFamily="2" charset="-122"/>
                <a:ea typeface="华文新魏" panose="02010800040101010101" pitchFamily="2" charset="-122"/>
              </a:rPr>
              <a:t>try</a:t>
            </a:r>
            <a:r>
              <a:rPr lang="zh-CN" altLang="en-US" sz="2000" b="1" dirty="0">
                <a:solidFill>
                  <a:srgbClr val="000000"/>
                </a:solidFill>
                <a:latin typeface="华文新魏" panose="02010800040101010101" pitchFamily="2" charset="-122"/>
                <a:ea typeface="华文新魏" panose="02010800040101010101" pitchFamily="2" charset="-122"/>
              </a:rPr>
              <a:t>块的</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子句，这个过程递归进行</a:t>
            </a:r>
            <a:endParaRPr lang="en-US" altLang="zh-CN" sz="2000" b="1" dirty="0">
              <a:solidFill>
                <a:srgbClr val="000000"/>
              </a:solidFill>
              <a:latin typeface="华文新魏" panose="02010800040101010101" pitchFamily="2" charset="-122"/>
              <a:ea typeface="华文新魏" panose="02010800040101010101" pitchFamily="2" charset="-122"/>
            </a:endParaRPr>
          </a:p>
          <a:p>
            <a:pPr eaLnBrk="1" hangingPunct="1">
              <a:lnSpc>
                <a:spcPct val="105000"/>
              </a:lnSpc>
              <a:spcBef>
                <a:spcPct val="50000"/>
              </a:spcBef>
              <a:buClr>
                <a:srgbClr val="B2B2B2"/>
              </a:buClr>
              <a:buSzPct val="60000"/>
              <a:buFont typeface="Wingdings" panose="05000000000000000000" pitchFamily="2" charset="2"/>
              <a:buChar char="n"/>
            </a:pPr>
            <a:r>
              <a:rPr lang="zh-CN" altLang="en-US" sz="2000" b="1" dirty="0">
                <a:solidFill>
                  <a:srgbClr val="000000"/>
                </a:solidFill>
                <a:latin typeface="华文新魏" panose="02010800040101010101" pitchFamily="2" charset="-122"/>
                <a:ea typeface="华文新魏" panose="02010800040101010101" pitchFamily="2" charset="-122"/>
              </a:rPr>
              <a:t>如果到最外层</a:t>
            </a:r>
            <a:r>
              <a:rPr lang="en-US" altLang="zh-CN" sz="2000" b="1" dirty="0">
                <a:solidFill>
                  <a:srgbClr val="000000"/>
                </a:solidFill>
                <a:latin typeface="华文新魏" panose="02010800040101010101" pitchFamily="2" charset="-122"/>
                <a:ea typeface="华文新魏" panose="02010800040101010101" pitchFamily="2" charset="-122"/>
              </a:rPr>
              <a:t>try</a:t>
            </a:r>
            <a:r>
              <a:rPr lang="zh-CN" altLang="en-US" sz="2000" b="1" dirty="0">
                <a:solidFill>
                  <a:srgbClr val="000000"/>
                </a:solidFill>
                <a:latin typeface="华文新魏" panose="02010800040101010101" pitchFamily="2" charset="-122"/>
                <a:ea typeface="华文新魏" panose="02010800040101010101" pitchFamily="2" charset="-122"/>
              </a:rPr>
              <a:t>块还没找到，则退出当前函数，在调用当前函数的外层函数继续寻找，这个过程递归进行</a:t>
            </a:r>
            <a:endParaRPr lang="en-US" altLang="zh-CN" sz="2000" b="1" dirty="0">
              <a:solidFill>
                <a:srgbClr val="000000"/>
              </a:solidFill>
              <a:latin typeface="华文新魏" panose="02010800040101010101" pitchFamily="2" charset="-122"/>
              <a:ea typeface="华文新魏" panose="02010800040101010101" pitchFamily="2" charset="-122"/>
            </a:endParaRPr>
          </a:p>
          <a:p>
            <a:pPr eaLnBrk="1" hangingPunct="1">
              <a:lnSpc>
                <a:spcPct val="105000"/>
              </a:lnSpc>
              <a:spcBef>
                <a:spcPct val="50000"/>
              </a:spcBef>
              <a:buClr>
                <a:srgbClr val="B2B2B2"/>
              </a:buClr>
              <a:buSzPct val="60000"/>
              <a:buFont typeface="Wingdings" panose="05000000000000000000" pitchFamily="2" charset="2"/>
              <a:buChar char="n"/>
            </a:pPr>
            <a:r>
              <a:rPr lang="zh-CN" altLang="en-US" sz="2000" b="1" dirty="0">
                <a:solidFill>
                  <a:srgbClr val="000000"/>
                </a:solidFill>
                <a:latin typeface="华文新魏" panose="02010800040101010101" pitchFamily="2" charset="-122"/>
                <a:ea typeface="华文新魏" panose="02010800040101010101" pitchFamily="2" charset="-122"/>
              </a:rPr>
              <a:t>如果到</a:t>
            </a:r>
            <a:r>
              <a:rPr lang="en-US" altLang="zh-CN" sz="2000" b="1" dirty="0">
                <a:solidFill>
                  <a:srgbClr val="000000"/>
                </a:solidFill>
                <a:latin typeface="华文新魏" panose="02010800040101010101" pitchFamily="2" charset="-122"/>
                <a:ea typeface="华文新魏" panose="02010800040101010101" pitchFamily="2" charset="-122"/>
              </a:rPr>
              <a:t>main</a:t>
            </a:r>
            <a:r>
              <a:rPr lang="zh-CN" altLang="en-US" sz="2000" b="1" dirty="0">
                <a:solidFill>
                  <a:srgbClr val="000000"/>
                </a:solidFill>
                <a:latin typeface="华文新魏" panose="02010800040101010101" pitchFamily="2" charset="-122"/>
                <a:ea typeface="华文新魏" panose="02010800040101010101" pitchFamily="2" charset="-122"/>
              </a:rPr>
              <a:t>函数还没找到匹配的</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子句，程序退出，将异常交给</a:t>
            </a:r>
            <a:r>
              <a:rPr lang="en-US" altLang="zh-CN" sz="2000" b="1" dirty="0">
                <a:solidFill>
                  <a:srgbClr val="000000"/>
                </a:solidFill>
                <a:latin typeface="华文新魏" panose="02010800040101010101" pitchFamily="2" charset="-122"/>
                <a:ea typeface="华文新魏" panose="02010800040101010101" pitchFamily="2" charset="-122"/>
              </a:rPr>
              <a:t>OS</a:t>
            </a:r>
            <a:r>
              <a:rPr lang="zh-CN" altLang="en-US" sz="2000" b="1" dirty="0">
                <a:solidFill>
                  <a:srgbClr val="000000"/>
                </a:solidFill>
                <a:latin typeface="华文新魏" panose="02010800040101010101" pitchFamily="2" charset="-122"/>
                <a:ea typeface="华文新魏" panose="02010800040101010101" pitchFamily="2" charset="-122"/>
              </a:rPr>
              <a:t>处理</a:t>
            </a:r>
            <a:endParaRPr lang="en-US" altLang="zh-CN" sz="2000" b="1" dirty="0">
              <a:solidFill>
                <a:srgbClr val="000000"/>
              </a:solidFill>
              <a:latin typeface="华文新魏" panose="02010800040101010101" pitchFamily="2" charset="-122"/>
              <a:ea typeface="华文新魏" panose="02010800040101010101" pitchFamily="2" charset="-122"/>
            </a:endParaRPr>
          </a:p>
          <a:p>
            <a:pPr eaLnBrk="1" hangingPunct="1">
              <a:lnSpc>
                <a:spcPct val="105000"/>
              </a:lnSpc>
              <a:spcBef>
                <a:spcPct val="50000"/>
              </a:spcBef>
              <a:buClr>
                <a:srgbClr val="B2B2B2"/>
              </a:buClr>
              <a:buSzPct val="60000"/>
              <a:buFont typeface="Wingdings" panose="05000000000000000000" pitchFamily="2" charset="2"/>
              <a:buChar char="n"/>
            </a:pPr>
            <a:r>
              <a:rPr lang="zh-CN" altLang="en-US" sz="2000" b="1" dirty="0">
                <a:solidFill>
                  <a:srgbClr val="000000"/>
                </a:solidFill>
                <a:latin typeface="华文新魏" panose="02010800040101010101" pitchFamily="2" charset="-122"/>
                <a:ea typeface="华文新魏" panose="02010800040101010101" pitchFamily="2" charset="-122"/>
              </a:rPr>
              <a:t>上述过程称为栈展开过程，这里的栈指函数调用链形成的调用栈。</a:t>
            </a:r>
          </a:p>
        </p:txBody>
      </p:sp>
    </p:spTree>
    <p:extLst>
      <p:ext uri="{BB962C8B-B14F-4D97-AF65-F5344CB8AC3E}">
        <p14:creationId xmlns:p14="http://schemas.microsoft.com/office/powerpoint/2010/main" val="77772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10.1</a:t>
            </a:r>
            <a:r>
              <a:rPr lang="zh-CN" altLang="en-US" sz="3600" b="1" dirty="0">
                <a:solidFill>
                  <a:srgbClr val="FF0000"/>
                </a:solidFill>
                <a:latin typeface="微软雅黑" pitchFamily="34" charset="-122"/>
                <a:ea typeface="微软雅黑" pitchFamily="34" charset="-122"/>
              </a:rPr>
              <a:t>　异常处理的结构</a:t>
            </a:r>
          </a:p>
        </p:txBody>
      </p:sp>
      <p:sp>
        <p:nvSpPr>
          <p:cNvPr id="5" name="Rectangle 2">
            <a:extLst>
              <a:ext uri="{FF2B5EF4-FFF2-40B4-BE49-F238E27FC236}">
                <a16:creationId xmlns:a16="http://schemas.microsoft.com/office/drawing/2014/main" id="{F79D90A9-7DB7-4EA5-93C7-E177EC5FA74C}"/>
              </a:ext>
            </a:extLst>
          </p:cNvPr>
          <p:cNvSpPr>
            <a:spLocks noChangeArrowheads="1"/>
          </p:cNvSpPr>
          <p:nvPr/>
        </p:nvSpPr>
        <p:spPr bwMode="auto">
          <a:xfrm>
            <a:off x="683568" y="980728"/>
            <a:ext cx="7417072" cy="2880320"/>
          </a:xfrm>
          <a:prstGeom prst="rect">
            <a:avLst/>
          </a:prstGeom>
          <a:solidFill>
            <a:schemeClr val="accent1"/>
          </a:solidFill>
          <a:ln w="12700">
            <a:solidFill>
              <a:schemeClr val="tx1"/>
            </a:solidFill>
            <a:miter lim="800000"/>
            <a:headEnd/>
            <a:tailEnd/>
          </a:ln>
        </p:spPr>
        <p:txBody>
          <a:bodyPr wrap="none" anchor="ctr"/>
          <a:lstStyle/>
          <a:p>
            <a:endParaRPr lang="zh-CN" altLang="zh-CN" b="1">
              <a:latin typeface="华文新魏" panose="02010800040101010101" pitchFamily="2" charset="-122"/>
              <a:ea typeface="华文新魏" panose="02010800040101010101" pitchFamily="2" charset="-122"/>
            </a:endParaRPr>
          </a:p>
        </p:txBody>
      </p:sp>
      <p:sp>
        <p:nvSpPr>
          <p:cNvPr id="7" name="Text Box 4">
            <a:extLst>
              <a:ext uri="{FF2B5EF4-FFF2-40B4-BE49-F238E27FC236}">
                <a16:creationId xmlns:a16="http://schemas.microsoft.com/office/drawing/2014/main" id="{BF275BF3-77CC-4786-9B10-35295AB1C23A}"/>
              </a:ext>
            </a:extLst>
          </p:cNvPr>
          <p:cNvSpPr txBox="1">
            <a:spLocks noChangeArrowheads="1"/>
          </p:cNvSpPr>
          <p:nvPr/>
        </p:nvSpPr>
        <p:spPr bwMode="auto">
          <a:xfrm>
            <a:off x="1010579" y="1428087"/>
            <a:ext cx="898556" cy="328323"/>
          </a:xfrm>
          <a:prstGeom prst="rect">
            <a:avLst/>
          </a:prstGeom>
          <a:noFill/>
          <a:ln w="12700">
            <a:solidFill>
              <a:schemeClr val="tx1"/>
            </a:solidFill>
            <a:miter lim="800000"/>
            <a:headEnd/>
            <a:tailEnd/>
          </a:ln>
        </p:spPr>
        <p:txBody>
          <a:bodyPr>
            <a:spAutoFit/>
          </a:bodyPr>
          <a:lstStyle/>
          <a:p>
            <a:r>
              <a:rPr lang="en-US" altLang="zh-CN" b="1">
                <a:latin typeface="华文新魏" panose="02010800040101010101" pitchFamily="2" charset="-122"/>
                <a:ea typeface="华文新魏" panose="02010800040101010101" pitchFamily="2" charset="-122"/>
              </a:rPr>
              <a:t>OS</a:t>
            </a:r>
          </a:p>
        </p:txBody>
      </p:sp>
      <p:sp>
        <p:nvSpPr>
          <p:cNvPr id="9" name="Text Box 5">
            <a:extLst>
              <a:ext uri="{FF2B5EF4-FFF2-40B4-BE49-F238E27FC236}">
                <a16:creationId xmlns:a16="http://schemas.microsoft.com/office/drawing/2014/main" id="{3BC63EF6-B71D-4B32-989F-9A89318E574A}"/>
              </a:ext>
            </a:extLst>
          </p:cNvPr>
          <p:cNvSpPr txBox="1">
            <a:spLocks noChangeArrowheads="1"/>
          </p:cNvSpPr>
          <p:nvPr/>
        </p:nvSpPr>
        <p:spPr bwMode="auto">
          <a:xfrm>
            <a:off x="1359294" y="2025038"/>
            <a:ext cx="898557" cy="328323"/>
          </a:xfrm>
          <a:prstGeom prst="rect">
            <a:avLst/>
          </a:prstGeom>
          <a:noFill/>
          <a:ln w="12700">
            <a:solidFill>
              <a:schemeClr val="tx1"/>
            </a:solidFill>
            <a:miter lim="800000"/>
            <a:headEnd/>
            <a:tailEnd/>
          </a:ln>
        </p:spPr>
        <p:txBody>
          <a:bodyPr>
            <a:spAutoFit/>
          </a:bodyPr>
          <a:lstStyle/>
          <a:p>
            <a:r>
              <a:rPr lang="en-US" altLang="zh-CN" b="1">
                <a:latin typeface="华文新魏" panose="02010800040101010101" pitchFamily="2" charset="-122"/>
                <a:ea typeface="华文新魏" panose="02010800040101010101" pitchFamily="2" charset="-122"/>
              </a:rPr>
              <a:t>main</a:t>
            </a:r>
          </a:p>
        </p:txBody>
      </p:sp>
      <p:sp>
        <p:nvSpPr>
          <p:cNvPr id="10" name="Text Box 6">
            <a:extLst>
              <a:ext uri="{FF2B5EF4-FFF2-40B4-BE49-F238E27FC236}">
                <a16:creationId xmlns:a16="http://schemas.microsoft.com/office/drawing/2014/main" id="{00F9C38F-39F0-4A68-AFF0-EED91332C5E9}"/>
              </a:ext>
            </a:extLst>
          </p:cNvPr>
          <p:cNvSpPr txBox="1">
            <a:spLocks noChangeArrowheads="1"/>
          </p:cNvSpPr>
          <p:nvPr/>
        </p:nvSpPr>
        <p:spPr bwMode="auto">
          <a:xfrm>
            <a:off x="1844023" y="2600820"/>
            <a:ext cx="898556" cy="328323"/>
          </a:xfrm>
          <a:prstGeom prst="rect">
            <a:avLst/>
          </a:prstGeom>
          <a:noFill/>
          <a:ln w="12700">
            <a:solidFill>
              <a:schemeClr val="tx1"/>
            </a:solidFill>
            <a:miter lim="800000"/>
            <a:headEnd/>
            <a:tailEnd/>
          </a:ln>
        </p:spPr>
        <p:txBody>
          <a:bodyPr>
            <a:spAutoFit/>
          </a:bodyPr>
          <a:lstStyle/>
          <a:p>
            <a:r>
              <a:rPr lang="en-US" altLang="zh-CN" b="1">
                <a:latin typeface="华文新魏" panose="02010800040101010101" pitchFamily="2" charset="-122"/>
                <a:ea typeface="华文新魏" panose="02010800040101010101" pitchFamily="2" charset="-122"/>
              </a:rPr>
              <a:t>f</a:t>
            </a:r>
          </a:p>
        </p:txBody>
      </p:sp>
      <p:sp>
        <p:nvSpPr>
          <p:cNvPr id="11" name="Text Box 7">
            <a:extLst>
              <a:ext uri="{FF2B5EF4-FFF2-40B4-BE49-F238E27FC236}">
                <a16:creationId xmlns:a16="http://schemas.microsoft.com/office/drawing/2014/main" id="{283EAA8B-E3DF-4F1B-A2B6-3567501F5B14}"/>
              </a:ext>
            </a:extLst>
          </p:cNvPr>
          <p:cNvSpPr txBox="1">
            <a:spLocks noChangeArrowheads="1"/>
          </p:cNvSpPr>
          <p:nvPr/>
        </p:nvSpPr>
        <p:spPr bwMode="auto">
          <a:xfrm>
            <a:off x="2275214" y="3176602"/>
            <a:ext cx="898556" cy="328323"/>
          </a:xfrm>
          <a:prstGeom prst="rect">
            <a:avLst/>
          </a:prstGeom>
          <a:noFill/>
          <a:ln w="12700">
            <a:solidFill>
              <a:schemeClr val="tx1"/>
            </a:solidFill>
            <a:miter lim="800000"/>
            <a:headEnd/>
            <a:tailEnd/>
          </a:ln>
        </p:spPr>
        <p:txBody>
          <a:bodyPr>
            <a:spAutoFit/>
          </a:bodyPr>
          <a:lstStyle/>
          <a:p>
            <a:r>
              <a:rPr lang="en-US" altLang="zh-CN" b="1">
                <a:latin typeface="华文新魏" panose="02010800040101010101" pitchFamily="2" charset="-122"/>
                <a:ea typeface="华文新魏" panose="02010800040101010101" pitchFamily="2" charset="-122"/>
              </a:rPr>
              <a:t>g</a:t>
            </a:r>
          </a:p>
        </p:txBody>
      </p:sp>
      <p:cxnSp>
        <p:nvCxnSpPr>
          <p:cNvPr id="12" name="AutoShape 8">
            <a:extLst>
              <a:ext uri="{FF2B5EF4-FFF2-40B4-BE49-F238E27FC236}">
                <a16:creationId xmlns:a16="http://schemas.microsoft.com/office/drawing/2014/main" id="{B0B674C5-9E07-487A-9D94-4D07036101BD}"/>
              </a:ext>
            </a:extLst>
          </p:cNvPr>
          <p:cNvCxnSpPr>
            <a:cxnSpLocks noChangeShapeType="1"/>
            <a:stCxn id="7" idx="1"/>
            <a:endCxn id="9" idx="1"/>
          </p:cNvCxnSpPr>
          <p:nvPr/>
        </p:nvCxnSpPr>
        <p:spPr bwMode="auto">
          <a:xfrm rot="10800000" flipH="1" flipV="1">
            <a:off x="1010578" y="1592248"/>
            <a:ext cx="348715" cy="596951"/>
          </a:xfrm>
          <a:prstGeom prst="bentConnector3">
            <a:avLst>
              <a:gd name="adj1" fmla="val -59751"/>
            </a:avLst>
          </a:prstGeom>
          <a:noFill/>
          <a:ln w="12700">
            <a:solidFill>
              <a:schemeClr val="tx1"/>
            </a:solidFill>
            <a:miter lim="800000"/>
            <a:headEnd/>
            <a:tailEnd type="triangle" w="med" len="med"/>
          </a:ln>
        </p:spPr>
      </p:cxnSp>
      <p:sp>
        <p:nvSpPr>
          <p:cNvPr id="13" name="Line 9">
            <a:extLst>
              <a:ext uri="{FF2B5EF4-FFF2-40B4-BE49-F238E27FC236}">
                <a16:creationId xmlns:a16="http://schemas.microsoft.com/office/drawing/2014/main" id="{FAFD3531-C48B-431D-805A-937D7A2E2561}"/>
              </a:ext>
            </a:extLst>
          </p:cNvPr>
          <p:cNvSpPr>
            <a:spLocks noChangeShapeType="1"/>
          </p:cNvSpPr>
          <p:nvPr/>
        </p:nvSpPr>
        <p:spPr bwMode="auto">
          <a:xfrm>
            <a:off x="1431641" y="2439940"/>
            <a:ext cx="0" cy="383855"/>
          </a:xfrm>
          <a:prstGeom prst="line">
            <a:avLst/>
          </a:prstGeom>
          <a:noFill/>
          <a:ln w="12700">
            <a:solidFill>
              <a:schemeClr val="tx1"/>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14" name="Line 10">
            <a:extLst>
              <a:ext uri="{FF2B5EF4-FFF2-40B4-BE49-F238E27FC236}">
                <a16:creationId xmlns:a16="http://schemas.microsoft.com/office/drawing/2014/main" id="{635DBFBA-93B2-4CA7-9BB1-EC785F0EA2D3}"/>
              </a:ext>
            </a:extLst>
          </p:cNvPr>
          <p:cNvSpPr>
            <a:spLocks noChangeShapeType="1"/>
          </p:cNvSpPr>
          <p:nvPr/>
        </p:nvSpPr>
        <p:spPr bwMode="auto">
          <a:xfrm>
            <a:off x="1431641" y="2836495"/>
            <a:ext cx="432639" cy="1412"/>
          </a:xfrm>
          <a:prstGeom prst="line">
            <a:avLst/>
          </a:prstGeom>
          <a:noFill/>
          <a:ln w="12700">
            <a:solidFill>
              <a:schemeClr val="tx1"/>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15" name="Line 11">
            <a:extLst>
              <a:ext uri="{FF2B5EF4-FFF2-40B4-BE49-F238E27FC236}">
                <a16:creationId xmlns:a16="http://schemas.microsoft.com/office/drawing/2014/main" id="{C94824ED-158F-4E5F-8E1E-EA14AADFA82A}"/>
              </a:ext>
            </a:extLst>
          </p:cNvPr>
          <p:cNvSpPr>
            <a:spLocks noChangeShapeType="1"/>
          </p:cNvSpPr>
          <p:nvPr/>
        </p:nvSpPr>
        <p:spPr bwMode="auto">
          <a:xfrm>
            <a:off x="1929393" y="3028422"/>
            <a:ext cx="0" cy="385266"/>
          </a:xfrm>
          <a:prstGeom prst="line">
            <a:avLst/>
          </a:prstGeom>
          <a:noFill/>
          <a:ln w="12700">
            <a:solidFill>
              <a:schemeClr val="tx1"/>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16" name="Line 12">
            <a:extLst>
              <a:ext uri="{FF2B5EF4-FFF2-40B4-BE49-F238E27FC236}">
                <a16:creationId xmlns:a16="http://schemas.microsoft.com/office/drawing/2014/main" id="{2B2594C5-8E85-4A31-BB0A-D59ADAC87CFE}"/>
              </a:ext>
            </a:extLst>
          </p:cNvPr>
          <p:cNvSpPr>
            <a:spLocks noChangeShapeType="1"/>
          </p:cNvSpPr>
          <p:nvPr/>
        </p:nvSpPr>
        <p:spPr bwMode="auto">
          <a:xfrm>
            <a:off x="1929393" y="3413689"/>
            <a:ext cx="328458" cy="1411"/>
          </a:xfrm>
          <a:prstGeom prst="line">
            <a:avLst/>
          </a:prstGeom>
          <a:noFill/>
          <a:ln w="12700">
            <a:solidFill>
              <a:schemeClr val="tx1"/>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grpSp>
        <p:nvGrpSpPr>
          <p:cNvPr id="17" name="Group 13">
            <a:extLst>
              <a:ext uri="{FF2B5EF4-FFF2-40B4-BE49-F238E27FC236}">
                <a16:creationId xmlns:a16="http://schemas.microsoft.com/office/drawing/2014/main" id="{BD7C4348-DFAE-4CF4-B20B-8CBE9A3F6D94}"/>
              </a:ext>
            </a:extLst>
          </p:cNvPr>
          <p:cNvGrpSpPr>
            <a:grpSpLocks/>
          </p:cNvGrpSpPr>
          <p:nvPr/>
        </p:nvGrpSpPr>
        <p:grpSpPr bwMode="auto">
          <a:xfrm>
            <a:off x="2719428" y="2849197"/>
            <a:ext cx="918814" cy="524978"/>
            <a:chOff x="2246" y="2441"/>
            <a:chExt cx="635" cy="372"/>
          </a:xfrm>
        </p:grpSpPr>
        <p:sp>
          <p:nvSpPr>
            <p:cNvPr id="18" name="Line 14">
              <a:extLst>
                <a:ext uri="{FF2B5EF4-FFF2-40B4-BE49-F238E27FC236}">
                  <a16:creationId xmlns:a16="http://schemas.microsoft.com/office/drawing/2014/main" id="{6E7E6A1A-C7A7-472D-A0B4-F886C150F777}"/>
                </a:ext>
              </a:extLst>
            </p:cNvPr>
            <p:cNvSpPr>
              <a:spLocks noChangeShapeType="1"/>
            </p:cNvSpPr>
            <p:nvPr/>
          </p:nvSpPr>
          <p:spPr bwMode="auto">
            <a:xfrm>
              <a:off x="2562" y="2813"/>
              <a:ext cx="318" cy="0"/>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19" name="Line 15">
              <a:extLst>
                <a:ext uri="{FF2B5EF4-FFF2-40B4-BE49-F238E27FC236}">
                  <a16:creationId xmlns:a16="http://schemas.microsoft.com/office/drawing/2014/main" id="{95DFC989-E5FD-4398-9B8E-0C97446231AB}"/>
                </a:ext>
              </a:extLst>
            </p:cNvPr>
            <p:cNvSpPr>
              <a:spLocks noChangeShapeType="1"/>
            </p:cNvSpPr>
            <p:nvPr/>
          </p:nvSpPr>
          <p:spPr bwMode="auto">
            <a:xfrm flipH="1">
              <a:off x="2246" y="2442"/>
              <a:ext cx="635" cy="0"/>
            </a:xfrm>
            <a:prstGeom prst="line">
              <a:avLst/>
            </a:prstGeom>
            <a:noFill/>
            <a:ln w="12700">
              <a:solidFill>
                <a:srgbClr val="FF0000"/>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20" name="Line 16">
              <a:extLst>
                <a:ext uri="{FF2B5EF4-FFF2-40B4-BE49-F238E27FC236}">
                  <a16:creationId xmlns:a16="http://schemas.microsoft.com/office/drawing/2014/main" id="{DFE69E1D-BBB2-450C-AE39-1CBF4054D378}"/>
                </a:ext>
              </a:extLst>
            </p:cNvPr>
            <p:cNvSpPr>
              <a:spLocks noChangeShapeType="1"/>
            </p:cNvSpPr>
            <p:nvPr/>
          </p:nvSpPr>
          <p:spPr bwMode="auto">
            <a:xfrm>
              <a:off x="2879" y="2441"/>
              <a:ext cx="0" cy="363"/>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grpSp>
      <p:grpSp>
        <p:nvGrpSpPr>
          <p:cNvPr id="21" name="Group 17">
            <a:extLst>
              <a:ext uri="{FF2B5EF4-FFF2-40B4-BE49-F238E27FC236}">
                <a16:creationId xmlns:a16="http://schemas.microsoft.com/office/drawing/2014/main" id="{FE978752-0D40-4A22-9B5A-0879E4087579}"/>
              </a:ext>
            </a:extLst>
          </p:cNvPr>
          <p:cNvGrpSpPr>
            <a:grpSpLocks/>
          </p:cNvGrpSpPr>
          <p:nvPr/>
        </p:nvGrpSpPr>
        <p:grpSpPr bwMode="auto">
          <a:xfrm>
            <a:off x="2257851" y="2324219"/>
            <a:ext cx="1390520" cy="385265"/>
            <a:chOff x="1927" y="2069"/>
            <a:chExt cx="961" cy="273"/>
          </a:xfrm>
        </p:grpSpPr>
        <p:sp>
          <p:nvSpPr>
            <p:cNvPr id="22" name="Line 18">
              <a:extLst>
                <a:ext uri="{FF2B5EF4-FFF2-40B4-BE49-F238E27FC236}">
                  <a16:creationId xmlns:a16="http://schemas.microsoft.com/office/drawing/2014/main" id="{35877CCA-7075-47B0-96F6-F405D38C2184}"/>
                </a:ext>
              </a:extLst>
            </p:cNvPr>
            <p:cNvSpPr>
              <a:spLocks noChangeShapeType="1"/>
            </p:cNvSpPr>
            <p:nvPr/>
          </p:nvSpPr>
          <p:spPr bwMode="auto">
            <a:xfrm>
              <a:off x="2266" y="2342"/>
              <a:ext cx="622" cy="0"/>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23" name="Line 19">
              <a:extLst>
                <a:ext uri="{FF2B5EF4-FFF2-40B4-BE49-F238E27FC236}">
                  <a16:creationId xmlns:a16="http://schemas.microsoft.com/office/drawing/2014/main" id="{1A7BD00E-0075-412B-8FFE-F7F6A25EFB2C}"/>
                </a:ext>
              </a:extLst>
            </p:cNvPr>
            <p:cNvSpPr>
              <a:spLocks noChangeShapeType="1"/>
            </p:cNvSpPr>
            <p:nvPr/>
          </p:nvSpPr>
          <p:spPr bwMode="auto">
            <a:xfrm flipV="1">
              <a:off x="2888" y="2069"/>
              <a:ext cx="0" cy="273"/>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24" name="Line 20">
              <a:extLst>
                <a:ext uri="{FF2B5EF4-FFF2-40B4-BE49-F238E27FC236}">
                  <a16:creationId xmlns:a16="http://schemas.microsoft.com/office/drawing/2014/main" id="{086C3495-20AB-49B4-8926-24479C5E81D6}"/>
                </a:ext>
              </a:extLst>
            </p:cNvPr>
            <p:cNvSpPr>
              <a:spLocks noChangeShapeType="1"/>
            </p:cNvSpPr>
            <p:nvPr/>
          </p:nvSpPr>
          <p:spPr bwMode="auto">
            <a:xfrm flipH="1">
              <a:off x="1927" y="2069"/>
              <a:ext cx="953" cy="0"/>
            </a:xfrm>
            <a:prstGeom prst="line">
              <a:avLst/>
            </a:prstGeom>
            <a:noFill/>
            <a:ln w="12700">
              <a:solidFill>
                <a:srgbClr val="FF0000"/>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grpSp>
      <p:grpSp>
        <p:nvGrpSpPr>
          <p:cNvPr id="25" name="Group 21">
            <a:extLst>
              <a:ext uri="{FF2B5EF4-FFF2-40B4-BE49-F238E27FC236}">
                <a16:creationId xmlns:a16="http://schemas.microsoft.com/office/drawing/2014/main" id="{6368BDC9-2CD8-4E26-AE91-ED0A19F827EC}"/>
              </a:ext>
            </a:extLst>
          </p:cNvPr>
          <p:cNvGrpSpPr>
            <a:grpSpLocks/>
          </p:cNvGrpSpPr>
          <p:nvPr/>
        </p:nvGrpSpPr>
        <p:grpSpPr bwMode="auto">
          <a:xfrm>
            <a:off x="1929393" y="1684931"/>
            <a:ext cx="1711744" cy="447360"/>
            <a:chOff x="1700" y="1616"/>
            <a:chExt cx="1183" cy="317"/>
          </a:xfrm>
        </p:grpSpPr>
        <p:sp>
          <p:nvSpPr>
            <p:cNvPr id="26" name="Line 22">
              <a:extLst>
                <a:ext uri="{FF2B5EF4-FFF2-40B4-BE49-F238E27FC236}">
                  <a16:creationId xmlns:a16="http://schemas.microsoft.com/office/drawing/2014/main" id="{897B35C0-245F-44B6-A016-E85F201640DA}"/>
                </a:ext>
              </a:extLst>
            </p:cNvPr>
            <p:cNvSpPr>
              <a:spLocks noChangeShapeType="1"/>
            </p:cNvSpPr>
            <p:nvPr/>
          </p:nvSpPr>
          <p:spPr bwMode="auto">
            <a:xfrm flipH="1">
              <a:off x="1930" y="1933"/>
              <a:ext cx="953" cy="0"/>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27" name="Line 23">
              <a:extLst>
                <a:ext uri="{FF2B5EF4-FFF2-40B4-BE49-F238E27FC236}">
                  <a16:creationId xmlns:a16="http://schemas.microsoft.com/office/drawing/2014/main" id="{BD2C335C-C530-4F06-A6DE-E919A852B36F}"/>
                </a:ext>
              </a:extLst>
            </p:cNvPr>
            <p:cNvSpPr>
              <a:spLocks noChangeShapeType="1"/>
            </p:cNvSpPr>
            <p:nvPr/>
          </p:nvSpPr>
          <p:spPr bwMode="auto">
            <a:xfrm flipV="1">
              <a:off x="2880" y="1616"/>
              <a:ext cx="0" cy="317"/>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28" name="Line 24">
              <a:extLst>
                <a:ext uri="{FF2B5EF4-FFF2-40B4-BE49-F238E27FC236}">
                  <a16:creationId xmlns:a16="http://schemas.microsoft.com/office/drawing/2014/main" id="{4ED7073A-E8E1-41A2-8990-490EBB887A0D}"/>
                </a:ext>
              </a:extLst>
            </p:cNvPr>
            <p:cNvSpPr>
              <a:spLocks noChangeShapeType="1"/>
            </p:cNvSpPr>
            <p:nvPr/>
          </p:nvSpPr>
          <p:spPr bwMode="auto">
            <a:xfrm flipH="1">
              <a:off x="1700" y="1616"/>
              <a:ext cx="1180" cy="0"/>
            </a:xfrm>
            <a:prstGeom prst="line">
              <a:avLst/>
            </a:prstGeom>
            <a:noFill/>
            <a:ln w="12700">
              <a:solidFill>
                <a:srgbClr val="FF0000"/>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grpSp>
      <p:sp>
        <p:nvSpPr>
          <p:cNvPr id="29" name="Text Box 25">
            <a:extLst>
              <a:ext uri="{FF2B5EF4-FFF2-40B4-BE49-F238E27FC236}">
                <a16:creationId xmlns:a16="http://schemas.microsoft.com/office/drawing/2014/main" id="{365CD0C9-AA83-4C12-9CE4-47A9AB386078}"/>
              </a:ext>
            </a:extLst>
          </p:cNvPr>
          <p:cNvSpPr txBox="1">
            <a:spLocks noChangeArrowheads="1"/>
          </p:cNvSpPr>
          <p:nvPr/>
        </p:nvSpPr>
        <p:spPr bwMode="auto">
          <a:xfrm>
            <a:off x="4030366" y="2836495"/>
            <a:ext cx="3741816" cy="570137"/>
          </a:xfrm>
          <a:prstGeom prst="rect">
            <a:avLst/>
          </a:prstGeom>
          <a:noFill/>
          <a:ln w="12700">
            <a:noFill/>
            <a:miter lim="800000"/>
            <a:headEnd/>
            <a:tailEnd/>
          </a:ln>
        </p:spPr>
        <p:txBody>
          <a:bodyPr>
            <a:spAutoFit/>
          </a:bodyPr>
          <a:lstStyle/>
          <a:p>
            <a:pPr algn="l"/>
            <a:r>
              <a:rPr lang="zh-CN" altLang="en-US" sz="1800" b="1">
                <a:latin typeface="华文新魏" panose="02010800040101010101" pitchFamily="2" charset="-122"/>
                <a:ea typeface="华文新魏" panose="02010800040101010101" pitchFamily="2" charset="-122"/>
              </a:rPr>
              <a:t>如果函数</a:t>
            </a:r>
            <a:r>
              <a:rPr lang="en-US" altLang="zh-CN" sz="1800" b="1">
                <a:latin typeface="华文新魏" panose="02010800040101010101" pitchFamily="2" charset="-122"/>
                <a:ea typeface="华文新魏" panose="02010800040101010101" pitchFamily="2" charset="-122"/>
              </a:rPr>
              <a:t>g</a:t>
            </a:r>
            <a:r>
              <a:rPr lang="zh-CN" altLang="en-US" sz="1800" b="1">
                <a:latin typeface="华文新魏" panose="02010800040101010101" pitchFamily="2" charset="-122"/>
                <a:ea typeface="华文新魏" panose="02010800040101010101" pitchFamily="2" charset="-122"/>
              </a:rPr>
              <a:t>里抛出的异常没有被处理，则异常被抛到</a:t>
            </a:r>
            <a:r>
              <a:rPr lang="en-US" altLang="zh-CN" sz="1800" b="1">
                <a:latin typeface="华文新魏" panose="02010800040101010101" pitchFamily="2" charset="-122"/>
                <a:ea typeface="华文新魏" panose="02010800040101010101" pitchFamily="2" charset="-122"/>
              </a:rPr>
              <a:t>g</a:t>
            </a:r>
            <a:r>
              <a:rPr lang="zh-CN" altLang="en-US" sz="1800" b="1">
                <a:latin typeface="华文新魏" panose="02010800040101010101" pitchFamily="2" charset="-122"/>
                <a:ea typeface="华文新魏" panose="02010800040101010101" pitchFamily="2" charset="-122"/>
              </a:rPr>
              <a:t>的调用者</a:t>
            </a:r>
            <a:r>
              <a:rPr lang="en-US" altLang="zh-CN" sz="1800" b="1">
                <a:latin typeface="华文新魏" panose="02010800040101010101" pitchFamily="2" charset="-122"/>
                <a:ea typeface="华文新魏" panose="02010800040101010101" pitchFamily="2" charset="-122"/>
              </a:rPr>
              <a:t>f</a:t>
            </a:r>
            <a:r>
              <a:rPr lang="zh-CN" altLang="en-US" sz="1800" b="1">
                <a:latin typeface="华文新魏" panose="02010800040101010101" pitchFamily="2" charset="-122"/>
                <a:ea typeface="华文新魏" panose="02010800040101010101" pitchFamily="2" charset="-122"/>
              </a:rPr>
              <a:t>去处理</a:t>
            </a:r>
          </a:p>
        </p:txBody>
      </p:sp>
      <p:sp>
        <p:nvSpPr>
          <p:cNvPr id="30" name="Text Box 26">
            <a:extLst>
              <a:ext uri="{FF2B5EF4-FFF2-40B4-BE49-F238E27FC236}">
                <a16:creationId xmlns:a16="http://schemas.microsoft.com/office/drawing/2014/main" id="{6D077869-0C96-4557-B9D2-600E52D3D396}"/>
              </a:ext>
            </a:extLst>
          </p:cNvPr>
          <p:cNvSpPr txBox="1">
            <a:spLocks noChangeArrowheads="1"/>
          </p:cNvSpPr>
          <p:nvPr/>
        </p:nvSpPr>
        <p:spPr bwMode="auto">
          <a:xfrm>
            <a:off x="4030366" y="2266358"/>
            <a:ext cx="3741816" cy="570137"/>
          </a:xfrm>
          <a:prstGeom prst="rect">
            <a:avLst/>
          </a:prstGeom>
          <a:noFill/>
          <a:ln w="12700">
            <a:noFill/>
            <a:miter lim="800000"/>
            <a:headEnd/>
            <a:tailEnd/>
          </a:ln>
        </p:spPr>
        <p:txBody>
          <a:bodyPr>
            <a:spAutoFit/>
          </a:bodyPr>
          <a:lstStyle/>
          <a:p>
            <a:pPr algn="l"/>
            <a:r>
              <a:rPr lang="zh-CN" altLang="en-US" sz="1800" b="1" dirty="0">
                <a:latin typeface="华文新魏" panose="02010800040101010101" pitchFamily="2" charset="-122"/>
                <a:ea typeface="华文新魏" panose="02010800040101010101" pitchFamily="2" charset="-122"/>
              </a:rPr>
              <a:t>如果该异常没有</a:t>
            </a:r>
            <a:r>
              <a:rPr lang="en-US" altLang="zh-CN" sz="1800" b="1" dirty="0">
                <a:latin typeface="华文新魏" panose="02010800040101010101" pitchFamily="2" charset="-122"/>
                <a:ea typeface="华文新魏" panose="02010800040101010101" pitchFamily="2" charset="-122"/>
              </a:rPr>
              <a:t>f</a:t>
            </a:r>
            <a:r>
              <a:rPr lang="zh-CN" altLang="en-US" sz="1800" b="1" dirty="0">
                <a:latin typeface="华文新魏" panose="02010800040101010101" pitchFamily="2" charset="-122"/>
                <a:ea typeface="华文新魏" panose="02010800040101010101" pitchFamily="2" charset="-122"/>
              </a:rPr>
              <a:t>被处理，则异常被抛到</a:t>
            </a:r>
            <a:r>
              <a:rPr lang="en-US" altLang="zh-CN" sz="1800" b="1" dirty="0">
                <a:latin typeface="华文新魏" panose="02010800040101010101" pitchFamily="2" charset="-122"/>
                <a:ea typeface="华文新魏" panose="02010800040101010101" pitchFamily="2" charset="-122"/>
              </a:rPr>
              <a:t>f</a:t>
            </a:r>
            <a:r>
              <a:rPr lang="zh-CN" altLang="en-US" sz="1800" b="1" dirty="0">
                <a:latin typeface="华文新魏" panose="02010800040101010101" pitchFamily="2" charset="-122"/>
                <a:ea typeface="华文新魏" panose="02010800040101010101" pitchFamily="2" charset="-122"/>
              </a:rPr>
              <a:t>的调用者</a:t>
            </a:r>
            <a:r>
              <a:rPr lang="en-US" altLang="zh-CN" sz="1800" b="1" dirty="0">
                <a:latin typeface="华文新魏" panose="02010800040101010101" pitchFamily="2" charset="-122"/>
                <a:ea typeface="华文新魏" panose="02010800040101010101" pitchFamily="2" charset="-122"/>
              </a:rPr>
              <a:t>main</a:t>
            </a:r>
            <a:r>
              <a:rPr lang="zh-CN" altLang="en-US" sz="1800" b="1" dirty="0">
                <a:latin typeface="华文新魏" panose="02010800040101010101" pitchFamily="2" charset="-122"/>
                <a:ea typeface="华文新魏" panose="02010800040101010101" pitchFamily="2" charset="-122"/>
              </a:rPr>
              <a:t>去处理</a:t>
            </a:r>
          </a:p>
        </p:txBody>
      </p:sp>
      <p:sp>
        <p:nvSpPr>
          <p:cNvPr id="31" name="Text Box 27">
            <a:extLst>
              <a:ext uri="{FF2B5EF4-FFF2-40B4-BE49-F238E27FC236}">
                <a16:creationId xmlns:a16="http://schemas.microsoft.com/office/drawing/2014/main" id="{A2725DF5-8010-4E04-9A4D-044086C99DC8}"/>
              </a:ext>
            </a:extLst>
          </p:cNvPr>
          <p:cNvSpPr txBox="1">
            <a:spLocks noChangeArrowheads="1"/>
          </p:cNvSpPr>
          <p:nvPr/>
        </p:nvSpPr>
        <p:spPr bwMode="auto">
          <a:xfrm>
            <a:off x="4030366" y="1627071"/>
            <a:ext cx="3741816" cy="570137"/>
          </a:xfrm>
          <a:prstGeom prst="rect">
            <a:avLst/>
          </a:prstGeom>
          <a:noFill/>
          <a:ln w="12700">
            <a:noFill/>
            <a:miter lim="800000"/>
            <a:headEnd/>
            <a:tailEnd/>
          </a:ln>
        </p:spPr>
        <p:txBody>
          <a:bodyPr>
            <a:spAutoFit/>
          </a:bodyPr>
          <a:lstStyle/>
          <a:p>
            <a:pPr algn="l"/>
            <a:r>
              <a:rPr lang="zh-CN" altLang="en-US" sz="1800" b="1" dirty="0">
                <a:latin typeface="华文新魏" panose="02010800040101010101" pitchFamily="2" charset="-122"/>
                <a:ea typeface="华文新魏" panose="02010800040101010101" pitchFamily="2" charset="-122"/>
              </a:rPr>
              <a:t>如果该异常没有被</a:t>
            </a:r>
            <a:r>
              <a:rPr lang="en-US" altLang="zh-CN" sz="1800" b="1" dirty="0">
                <a:latin typeface="华文新魏" panose="02010800040101010101" pitchFamily="2" charset="-122"/>
                <a:ea typeface="华文新魏" panose="02010800040101010101" pitchFamily="2" charset="-122"/>
              </a:rPr>
              <a:t>main</a:t>
            </a:r>
            <a:r>
              <a:rPr lang="zh-CN" altLang="en-US" sz="1800" b="1" dirty="0">
                <a:latin typeface="华文新魏" panose="02010800040101010101" pitchFamily="2" charset="-122"/>
                <a:ea typeface="华文新魏" panose="02010800040101010101" pitchFamily="2" charset="-122"/>
              </a:rPr>
              <a:t>处理，则异常被抛到</a:t>
            </a:r>
            <a:r>
              <a:rPr lang="en-US" altLang="zh-CN" sz="1800" b="1" dirty="0">
                <a:latin typeface="华文新魏" panose="02010800040101010101" pitchFamily="2" charset="-122"/>
                <a:ea typeface="华文新魏" panose="02010800040101010101" pitchFamily="2" charset="-122"/>
              </a:rPr>
              <a:t>OS</a:t>
            </a:r>
            <a:r>
              <a:rPr lang="zh-CN" altLang="en-US" sz="1800" b="1" dirty="0">
                <a:latin typeface="华文新魏" panose="02010800040101010101" pitchFamily="2" charset="-122"/>
                <a:ea typeface="华文新魏" panose="02010800040101010101" pitchFamily="2" charset="-122"/>
              </a:rPr>
              <a:t>去处理</a:t>
            </a:r>
          </a:p>
        </p:txBody>
      </p:sp>
      <p:sp>
        <p:nvSpPr>
          <p:cNvPr id="32" name="Rectangle 2">
            <a:extLst>
              <a:ext uri="{FF2B5EF4-FFF2-40B4-BE49-F238E27FC236}">
                <a16:creationId xmlns:a16="http://schemas.microsoft.com/office/drawing/2014/main" id="{7935DAAB-D8E4-4377-8279-157347B9C9E9}"/>
              </a:ext>
            </a:extLst>
          </p:cNvPr>
          <p:cNvSpPr>
            <a:spLocks noChangeArrowheads="1"/>
          </p:cNvSpPr>
          <p:nvPr/>
        </p:nvSpPr>
        <p:spPr bwMode="auto">
          <a:xfrm>
            <a:off x="683568" y="3909926"/>
            <a:ext cx="7417072" cy="2880320"/>
          </a:xfrm>
          <a:prstGeom prst="rect">
            <a:avLst/>
          </a:prstGeom>
          <a:solidFill>
            <a:schemeClr val="accent1"/>
          </a:solidFill>
          <a:ln w="12700">
            <a:solidFill>
              <a:schemeClr val="tx1"/>
            </a:solidFill>
            <a:miter lim="800000"/>
            <a:headEnd/>
            <a:tailEnd/>
          </a:ln>
        </p:spPr>
        <p:txBody>
          <a:bodyPr wrap="none" anchor="ctr"/>
          <a:lstStyle/>
          <a:p>
            <a:endParaRPr lang="zh-CN" altLang="zh-CN" b="1">
              <a:latin typeface="华文新魏" panose="02010800040101010101" pitchFamily="2" charset="-122"/>
              <a:ea typeface="华文新魏" panose="02010800040101010101" pitchFamily="2" charset="-122"/>
            </a:endParaRPr>
          </a:p>
        </p:txBody>
      </p:sp>
      <p:sp>
        <p:nvSpPr>
          <p:cNvPr id="3" name="矩形 2">
            <a:extLst>
              <a:ext uri="{FF2B5EF4-FFF2-40B4-BE49-F238E27FC236}">
                <a16:creationId xmlns:a16="http://schemas.microsoft.com/office/drawing/2014/main" id="{C8EF4A8E-646A-426B-A0A4-D86576406991}"/>
              </a:ext>
            </a:extLst>
          </p:cNvPr>
          <p:cNvSpPr/>
          <p:nvPr/>
        </p:nvSpPr>
        <p:spPr>
          <a:xfrm>
            <a:off x="2275214" y="5350086"/>
            <a:ext cx="1182234"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try/catch</a:t>
            </a:r>
            <a:endParaRPr lang="zh-CN" altLang="en-US" dirty="0"/>
          </a:p>
        </p:txBody>
      </p:sp>
      <p:sp>
        <p:nvSpPr>
          <p:cNvPr id="33" name="矩形 32">
            <a:extLst>
              <a:ext uri="{FF2B5EF4-FFF2-40B4-BE49-F238E27FC236}">
                <a16:creationId xmlns:a16="http://schemas.microsoft.com/office/drawing/2014/main" id="{8E2423AD-2EC3-4FE8-BDBD-BAC614B559D0}"/>
              </a:ext>
            </a:extLst>
          </p:cNvPr>
          <p:cNvSpPr/>
          <p:nvPr/>
        </p:nvSpPr>
        <p:spPr>
          <a:xfrm>
            <a:off x="2134262" y="4858973"/>
            <a:ext cx="1456394" cy="1557989"/>
          </a:xfrm>
          <a:prstGeom prst="rect">
            <a:avLst/>
          </a:prstGeom>
          <a:solidFill>
            <a:srgbClr val="FFC00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a:t>try/catch</a:t>
            </a:r>
            <a:endParaRPr lang="zh-CN" altLang="en-US" dirty="0"/>
          </a:p>
        </p:txBody>
      </p:sp>
      <p:sp>
        <p:nvSpPr>
          <p:cNvPr id="34" name="矩形 33">
            <a:extLst>
              <a:ext uri="{FF2B5EF4-FFF2-40B4-BE49-F238E27FC236}">
                <a16:creationId xmlns:a16="http://schemas.microsoft.com/office/drawing/2014/main" id="{BD5F0BFB-0FAF-469A-BAB3-B227800998EB}"/>
              </a:ext>
            </a:extLst>
          </p:cNvPr>
          <p:cNvSpPr/>
          <p:nvPr/>
        </p:nvSpPr>
        <p:spPr>
          <a:xfrm>
            <a:off x="1959392" y="4308407"/>
            <a:ext cx="1800200" cy="2360679"/>
          </a:xfrm>
          <a:prstGeom prst="rect">
            <a:avLst/>
          </a:prstGeom>
          <a:solidFill>
            <a:srgbClr val="FFC0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a:t>try/catch</a:t>
            </a:r>
            <a:endParaRPr lang="zh-CN" altLang="en-US" dirty="0"/>
          </a:p>
        </p:txBody>
      </p:sp>
      <p:sp>
        <p:nvSpPr>
          <p:cNvPr id="47" name="Line 14">
            <a:extLst>
              <a:ext uri="{FF2B5EF4-FFF2-40B4-BE49-F238E27FC236}">
                <a16:creationId xmlns:a16="http://schemas.microsoft.com/office/drawing/2014/main" id="{EA320540-E0FE-44E2-A6B6-E5BF26338F3F}"/>
              </a:ext>
            </a:extLst>
          </p:cNvPr>
          <p:cNvSpPr>
            <a:spLocks noChangeShapeType="1"/>
          </p:cNvSpPr>
          <p:nvPr/>
        </p:nvSpPr>
        <p:spPr bwMode="auto">
          <a:xfrm>
            <a:off x="3468878" y="5801454"/>
            <a:ext cx="460130" cy="0"/>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50" name="Line 15">
            <a:extLst>
              <a:ext uri="{FF2B5EF4-FFF2-40B4-BE49-F238E27FC236}">
                <a16:creationId xmlns:a16="http://schemas.microsoft.com/office/drawing/2014/main" id="{DDFE4573-1259-432A-9C2E-E58D421997DE}"/>
              </a:ext>
            </a:extLst>
          </p:cNvPr>
          <p:cNvSpPr>
            <a:spLocks noChangeShapeType="1"/>
          </p:cNvSpPr>
          <p:nvPr/>
        </p:nvSpPr>
        <p:spPr bwMode="auto">
          <a:xfrm flipH="1" flipV="1">
            <a:off x="3577601" y="5288564"/>
            <a:ext cx="357375" cy="325"/>
          </a:xfrm>
          <a:prstGeom prst="line">
            <a:avLst/>
          </a:prstGeom>
          <a:noFill/>
          <a:ln w="12700">
            <a:solidFill>
              <a:srgbClr val="FF0000"/>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51" name="Line 16">
            <a:extLst>
              <a:ext uri="{FF2B5EF4-FFF2-40B4-BE49-F238E27FC236}">
                <a16:creationId xmlns:a16="http://schemas.microsoft.com/office/drawing/2014/main" id="{09742DEB-4C94-4C4E-A91D-20915FF6255B}"/>
              </a:ext>
            </a:extLst>
          </p:cNvPr>
          <p:cNvSpPr>
            <a:spLocks noChangeShapeType="1"/>
          </p:cNvSpPr>
          <p:nvPr/>
        </p:nvSpPr>
        <p:spPr bwMode="auto">
          <a:xfrm>
            <a:off x="3933304" y="5292987"/>
            <a:ext cx="0" cy="512277"/>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52" name="Line 14">
            <a:extLst>
              <a:ext uri="{FF2B5EF4-FFF2-40B4-BE49-F238E27FC236}">
                <a16:creationId xmlns:a16="http://schemas.microsoft.com/office/drawing/2014/main" id="{8E411134-8B13-43BD-B33E-CC75EC4A5E1B}"/>
              </a:ext>
            </a:extLst>
          </p:cNvPr>
          <p:cNvSpPr>
            <a:spLocks noChangeShapeType="1"/>
          </p:cNvSpPr>
          <p:nvPr/>
        </p:nvSpPr>
        <p:spPr bwMode="auto">
          <a:xfrm>
            <a:off x="3590655" y="5085184"/>
            <a:ext cx="519547" cy="0"/>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53" name="Line 16">
            <a:extLst>
              <a:ext uri="{FF2B5EF4-FFF2-40B4-BE49-F238E27FC236}">
                <a16:creationId xmlns:a16="http://schemas.microsoft.com/office/drawing/2014/main" id="{1D86965F-36DA-4EA6-AB45-EFB6A9BB7554}"/>
              </a:ext>
            </a:extLst>
          </p:cNvPr>
          <p:cNvSpPr>
            <a:spLocks noChangeShapeType="1"/>
          </p:cNvSpPr>
          <p:nvPr/>
        </p:nvSpPr>
        <p:spPr bwMode="auto">
          <a:xfrm>
            <a:off x="4105510" y="4579974"/>
            <a:ext cx="0" cy="512277"/>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54" name="Line 15">
            <a:extLst>
              <a:ext uri="{FF2B5EF4-FFF2-40B4-BE49-F238E27FC236}">
                <a16:creationId xmlns:a16="http://schemas.microsoft.com/office/drawing/2014/main" id="{84264D76-9249-4436-BB14-49859A11A4D0}"/>
              </a:ext>
            </a:extLst>
          </p:cNvPr>
          <p:cNvSpPr>
            <a:spLocks noChangeShapeType="1"/>
          </p:cNvSpPr>
          <p:nvPr/>
        </p:nvSpPr>
        <p:spPr bwMode="auto">
          <a:xfrm flipH="1" flipV="1">
            <a:off x="3743443" y="4579645"/>
            <a:ext cx="357375" cy="325"/>
          </a:xfrm>
          <a:prstGeom prst="line">
            <a:avLst/>
          </a:prstGeom>
          <a:noFill/>
          <a:ln w="12700">
            <a:solidFill>
              <a:srgbClr val="FF0000"/>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55" name="Text Box 27">
            <a:extLst>
              <a:ext uri="{FF2B5EF4-FFF2-40B4-BE49-F238E27FC236}">
                <a16:creationId xmlns:a16="http://schemas.microsoft.com/office/drawing/2014/main" id="{6357D293-9530-439B-99BB-9EE06CCEB34F}"/>
              </a:ext>
            </a:extLst>
          </p:cNvPr>
          <p:cNvSpPr txBox="1">
            <a:spLocks noChangeArrowheads="1"/>
          </p:cNvSpPr>
          <p:nvPr/>
        </p:nvSpPr>
        <p:spPr bwMode="auto">
          <a:xfrm>
            <a:off x="4228797" y="4265975"/>
            <a:ext cx="3741816" cy="923330"/>
          </a:xfrm>
          <a:prstGeom prst="rect">
            <a:avLst/>
          </a:prstGeom>
          <a:noFill/>
          <a:ln w="12700">
            <a:noFill/>
            <a:miter lim="800000"/>
            <a:headEnd/>
            <a:tailEnd/>
          </a:ln>
        </p:spPr>
        <p:txBody>
          <a:bodyPr>
            <a:spAutoFit/>
          </a:bodyPr>
          <a:lstStyle/>
          <a:p>
            <a:pPr algn="l"/>
            <a:r>
              <a:rPr lang="zh-CN" altLang="en-US" b="1" dirty="0">
                <a:latin typeface="华文新魏" panose="02010800040101010101" pitchFamily="2" charset="-122"/>
                <a:ea typeface="华文新魏" panose="02010800040101010101" pitchFamily="2" charset="-122"/>
              </a:rPr>
              <a:t>在每个函数内部，则按照</a:t>
            </a:r>
            <a:r>
              <a:rPr lang="en-US" altLang="zh-CN" b="1" dirty="0">
                <a:latin typeface="华文新魏" panose="02010800040101010101" pitchFamily="2" charset="-122"/>
                <a:ea typeface="华文新魏" panose="02010800040101010101" pitchFamily="2" charset="-122"/>
              </a:rPr>
              <a:t>try/catch</a:t>
            </a:r>
            <a:r>
              <a:rPr lang="zh-CN" altLang="en-US" b="1" dirty="0">
                <a:latin typeface="华文新魏" panose="02010800040101010101" pitchFamily="2" charset="-122"/>
                <a:ea typeface="华文新魏" panose="02010800040101010101" pitchFamily="2" charset="-122"/>
              </a:rPr>
              <a:t>的嵌套关系逐层由内向外层查找匹配的</a:t>
            </a:r>
            <a:r>
              <a:rPr lang="en-US" altLang="zh-CN" b="1" dirty="0">
                <a:latin typeface="华文新魏" panose="02010800040101010101" pitchFamily="2" charset="-122"/>
                <a:ea typeface="华文新魏" panose="02010800040101010101" pitchFamily="2" charset="-122"/>
              </a:rPr>
              <a:t>catch</a:t>
            </a:r>
            <a:r>
              <a:rPr lang="zh-CN" altLang="en-US" b="1" dirty="0">
                <a:latin typeface="华文新魏" panose="02010800040101010101" pitchFamily="2" charset="-122"/>
                <a:ea typeface="华文新魏" panose="02010800040101010101" pitchFamily="2" charset="-122"/>
              </a:rPr>
              <a:t>子句</a:t>
            </a:r>
            <a:endParaRPr lang="zh-CN" altLang="en-US" sz="18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3481489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7044</TotalTime>
  <Words>1970</Words>
  <Application>Microsoft Office PowerPoint</Application>
  <PresentationFormat>全屏显示(4:3)</PresentationFormat>
  <Paragraphs>357</Paragraphs>
  <Slides>28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Arial</vt:lpstr>
      <vt:lpstr>华文新魏</vt:lpstr>
      <vt:lpstr>Wingdings</vt:lpstr>
      <vt:lpstr>Calibri</vt:lpstr>
      <vt:lpstr>微软雅黑</vt:lpstr>
      <vt:lpstr>Office 主题</vt:lpstr>
      <vt:lpstr>第10章　异常处理</vt:lpstr>
      <vt:lpstr>10.1　异常处理的结构</vt:lpstr>
      <vt:lpstr>10.1　异常处理的结构</vt:lpstr>
      <vt:lpstr>异常(Exception)处理流程</vt:lpstr>
      <vt:lpstr>10.1　异常处理的结构</vt:lpstr>
      <vt:lpstr>10.1　异常处理的结构</vt:lpstr>
      <vt:lpstr>10.1　异常处理的结构</vt:lpstr>
      <vt:lpstr>10.1　异常处理的结构</vt:lpstr>
      <vt:lpstr>10.1　异常处理的结构</vt:lpstr>
      <vt:lpstr>10.1　异常处理的结构</vt:lpstr>
      <vt:lpstr>10.2　catch顺序</vt:lpstr>
      <vt:lpstr>10.2　catch顺序</vt:lpstr>
      <vt:lpstr>10.2　catch顺序</vt:lpstr>
      <vt:lpstr>PowerPoint 演示文稿</vt:lpstr>
      <vt:lpstr>10.3　异常接口声明</vt:lpstr>
      <vt:lpstr>PowerPoint 演示文稿</vt:lpstr>
      <vt:lpstr>PowerPoint 演示文稿</vt:lpstr>
      <vt:lpstr>PowerPoint 演示文稿</vt:lpstr>
      <vt:lpstr>10.4　terminate函数</vt:lpstr>
      <vt:lpstr>PowerPoint 演示文稿</vt:lpstr>
      <vt:lpstr>10.4　terminate函数</vt:lpstr>
      <vt:lpstr>PowerPoint 演示文稿</vt:lpstr>
      <vt:lpstr>PowerPoint 演示文稿</vt:lpstr>
      <vt:lpstr>10.5　构造函数、析构函数的异常处理</vt:lpstr>
      <vt:lpstr>PowerPoint 演示文稿</vt:lpstr>
      <vt:lpstr>PowerPoint 演示文稿</vt:lpstr>
      <vt:lpstr>10.5　构造函数、析构函数的异常处理</vt:lpstr>
      <vt:lpstr>10.6　C++标准库异常类型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crackryan</cp:lastModifiedBy>
  <cp:revision>632</cp:revision>
  <dcterms:created xsi:type="dcterms:W3CDTF">2014-12-07T17:26:54Z</dcterms:created>
  <dcterms:modified xsi:type="dcterms:W3CDTF">2019-10-18T08:56:20Z</dcterms:modified>
</cp:coreProperties>
</file>