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8"/>
  </p:notesMasterIdLst>
  <p:sldIdLst>
    <p:sldId id="291" r:id="rId2"/>
    <p:sldId id="292" r:id="rId3"/>
    <p:sldId id="365" r:id="rId4"/>
    <p:sldId id="364" r:id="rId5"/>
    <p:sldId id="366" r:id="rId6"/>
    <p:sldId id="367" r:id="rId7"/>
    <p:sldId id="368" r:id="rId8"/>
    <p:sldId id="369" r:id="rId9"/>
    <p:sldId id="370" r:id="rId10"/>
    <p:sldId id="371" r:id="rId11"/>
    <p:sldId id="372" r:id="rId12"/>
    <p:sldId id="373" r:id="rId13"/>
    <p:sldId id="374" r:id="rId14"/>
    <p:sldId id="375" r:id="rId15"/>
    <p:sldId id="376" r:id="rId16"/>
    <p:sldId id="377" r:id="rId17"/>
    <p:sldId id="378" r:id="rId18"/>
    <p:sldId id="379" r:id="rId19"/>
    <p:sldId id="380" r:id="rId20"/>
    <p:sldId id="381" r:id="rId21"/>
    <p:sldId id="382" r:id="rId22"/>
    <p:sldId id="383" r:id="rId23"/>
    <p:sldId id="384" r:id="rId24"/>
    <p:sldId id="385" r:id="rId25"/>
    <p:sldId id="386" r:id="rId26"/>
    <p:sldId id="387" r:id="rId27"/>
    <p:sldId id="388" r:id="rId28"/>
    <p:sldId id="389" r:id="rId29"/>
    <p:sldId id="390" r:id="rId30"/>
    <p:sldId id="284" r:id="rId31"/>
    <p:sldId id="285" r:id="rId32"/>
    <p:sldId id="391" r:id="rId33"/>
    <p:sldId id="392" r:id="rId34"/>
    <p:sldId id="290"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8" r:id="rId50"/>
    <p:sldId id="407" r:id="rId51"/>
    <p:sldId id="409" r:id="rId52"/>
    <p:sldId id="411" r:id="rId53"/>
    <p:sldId id="410" r:id="rId54"/>
    <p:sldId id="412" r:id="rId55"/>
    <p:sldId id="413" r:id="rId56"/>
    <p:sldId id="414" r:id="rId57"/>
    <p:sldId id="415" r:id="rId58"/>
    <p:sldId id="416" r:id="rId59"/>
    <p:sldId id="417" r:id="rId60"/>
    <p:sldId id="418" r:id="rId61"/>
    <p:sldId id="419" r:id="rId62"/>
    <p:sldId id="420" r:id="rId63"/>
    <p:sldId id="421" r:id="rId64"/>
    <p:sldId id="422" r:id="rId65"/>
    <p:sldId id="423" r:id="rId66"/>
    <p:sldId id="424" r:id="rId67"/>
  </p:sldIdLst>
  <p:sldSz cx="9144000" cy="6858000" type="screen4x3"/>
  <p:notesSz cx="6858000" cy="9144000"/>
  <p:embeddedFontLst>
    <p:embeddedFont>
      <p:font typeface="华文新魏" panose="02010800040101010101" pitchFamily="2" charset="-122"/>
      <p:regular r:id="rId69"/>
    </p:embeddedFont>
    <p:embeddedFont>
      <p:font typeface="微软雅黑" panose="020B0503020204020204" pitchFamily="34" charset="-122"/>
      <p:regular r:id="rId70"/>
      <p:bold r:id="rId71"/>
    </p:embeddedFont>
    <p:embeddedFont>
      <p:font typeface="Calibri" panose="020F0502020204030204" pitchFamily="34" charset="0"/>
      <p:regular r:id="rId72"/>
      <p:bold r:id="rId73"/>
      <p:italic r:id="rId74"/>
      <p:boldItalic r:id="rId75"/>
    </p:embeddedFont>
    <p:embeddedFont>
      <p:font typeface="Tahoma" panose="020B0604030504040204" pitchFamily="34" charset="0"/>
      <p:regular r:id="rId76"/>
      <p:bold r:id="rId7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755" autoAdjust="0"/>
  </p:normalViewPr>
  <p:slideViewPr>
    <p:cSldViewPr>
      <p:cViewPr varScale="1">
        <p:scale>
          <a:sx n="75" d="100"/>
          <a:sy n="75" d="100"/>
        </p:scale>
        <p:origin x="946"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6" Type="http://schemas.openxmlformats.org/officeDocument/2006/relationships/font" Target="fonts/font8.fntdata"/><Relationship Id="rId7" Type="http://schemas.openxmlformats.org/officeDocument/2006/relationships/slide" Target="slides/slide6.xml"/><Relationship Id="rId71"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6.fntdata"/><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5.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1.fntdata"/><Relationship Id="rId77"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4.fntdata"/><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2.fntdata"/><Relationship Id="rId75"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922CC2-03D1-41F4-A925-CE1BBD39136B}" type="datetimeFigureOut">
              <a:rPr lang="zh-CN" altLang="en-US" smtClean="0"/>
              <a:pPr/>
              <a:t>2019/10/7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ABF9C2-2F29-4D20-877D-FFCAB441E506}" type="slidenum">
              <a:rPr lang="zh-CN" altLang="en-US" smtClean="0"/>
              <a:pPr/>
              <a:t>‹#›</a:t>
            </a:fld>
            <a:endParaRPr lang="zh-CN" altLang="en-US"/>
          </a:p>
        </p:txBody>
      </p:sp>
    </p:spTree>
    <p:extLst>
      <p:ext uri="{BB962C8B-B14F-4D97-AF65-F5344CB8AC3E}">
        <p14:creationId xmlns:p14="http://schemas.microsoft.com/office/powerpoint/2010/main" val="220767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p:txBody>
      </p:sp>
      <p:sp>
        <p:nvSpPr>
          <p:cNvPr id="4" name="灯片编号占位符 3"/>
          <p:cNvSpPr>
            <a:spLocks noGrp="1"/>
          </p:cNvSpPr>
          <p:nvPr>
            <p:ph type="sldNum" sz="quarter" idx="5"/>
          </p:nvPr>
        </p:nvSpPr>
        <p:spPr/>
        <p:txBody>
          <a:bodyPr/>
          <a:lstStyle/>
          <a:p>
            <a:fld id="{DBABF9C2-2F29-4D20-877D-FFCAB441E506}" type="slidenum">
              <a:rPr lang="zh-CN" altLang="en-US" smtClean="0"/>
              <a:pPr/>
              <a:t>45</a:t>
            </a:fld>
            <a:endParaRPr lang="zh-CN" altLang="en-US"/>
          </a:p>
        </p:txBody>
      </p:sp>
    </p:spTree>
    <p:extLst>
      <p:ext uri="{BB962C8B-B14F-4D97-AF65-F5344CB8AC3E}">
        <p14:creationId xmlns:p14="http://schemas.microsoft.com/office/powerpoint/2010/main" val="2013670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Courier New" panose="02070309020205020404" pitchFamily="49" charset="0"/>
                <a:ea typeface="华文新魏" panose="02010800040101010101" pitchFamily="2" charset="-122"/>
                <a:cs typeface="Courier New" panose="02070309020205020404" pitchFamily="49" charset="0"/>
              </a:rPr>
              <a:t>我们可以销毁移动源对象</a:t>
            </a:r>
            <a:r>
              <a:rPr lang="en-US" altLang="zh-CN" b="1" dirty="0">
                <a:latin typeface="Courier New" panose="02070309020205020404" pitchFamily="49" charset="0"/>
                <a:ea typeface="华文新魏" panose="02010800040101010101" pitchFamily="2" charset="-122"/>
                <a:cs typeface="Courier New" panose="02070309020205020404" pitchFamily="49" charset="0"/>
              </a:rPr>
              <a:t>s15</a:t>
            </a:r>
            <a:r>
              <a:rPr lang="zh-CN" altLang="en-US" b="1" dirty="0">
                <a:latin typeface="Courier New" panose="02070309020205020404" pitchFamily="49" charset="0"/>
                <a:ea typeface="华文新魏" panose="02010800040101010101" pitchFamily="2" charset="-122"/>
                <a:cs typeface="Courier New" panose="02070309020205020404" pitchFamily="49" charset="0"/>
              </a:rPr>
              <a:t>，可以对其赋值，但不能使用它的值。因为此时 </a:t>
            </a:r>
            <a:r>
              <a:rPr lang="en-US" altLang="zh-CN" b="1" dirty="0">
                <a:latin typeface="Courier New" panose="02070309020205020404" pitchFamily="49" charset="0"/>
                <a:ea typeface="华文新魏" panose="02010800040101010101" pitchFamily="2" charset="-122"/>
                <a:cs typeface="Courier New" panose="02070309020205020404" pitchFamily="49" charset="0"/>
              </a:rPr>
              <a:t>s15.s =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nullptr</a:t>
            </a: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p:txBody>
      </p:sp>
      <p:sp>
        <p:nvSpPr>
          <p:cNvPr id="4" name="灯片编号占位符 3"/>
          <p:cNvSpPr>
            <a:spLocks noGrp="1"/>
          </p:cNvSpPr>
          <p:nvPr>
            <p:ph type="sldNum" sz="quarter" idx="5"/>
          </p:nvPr>
        </p:nvSpPr>
        <p:spPr/>
        <p:txBody>
          <a:bodyPr/>
          <a:lstStyle/>
          <a:p>
            <a:fld id="{DBABF9C2-2F29-4D20-877D-FFCAB441E506}" type="slidenum">
              <a:rPr lang="zh-CN" altLang="en-US" smtClean="0"/>
              <a:pPr/>
              <a:t>47</a:t>
            </a:fld>
            <a:endParaRPr lang="zh-CN" altLang="en-US"/>
          </a:p>
        </p:txBody>
      </p:sp>
    </p:spTree>
    <p:extLst>
      <p:ext uri="{BB962C8B-B14F-4D97-AF65-F5344CB8AC3E}">
        <p14:creationId xmlns:p14="http://schemas.microsoft.com/office/powerpoint/2010/main" val="36447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p:txBody>
      </p:sp>
      <p:sp>
        <p:nvSpPr>
          <p:cNvPr id="4" name="灯片编号占位符 3"/>
          <p:cNvSpPr>
            <a:spLocks noGrp="1"/>
          </p:cNvSpPr>
          <p:nvPr>
            <p:ph type="sldNum" sz="quarter" idx="5"/>
          </p:nvPr>
        </p:nvSpPr>
        <p:spPr/>
        <p:txBody>
          <a:bodyPr/>
          <a:lstStyle/>
          <a:p>
            <a:fld id="{DBABF9C2-2F29-4D20-877D-FFCAB441E506}" type="slidenum">
              <a:rPr lang="zh-CN" altLang="en-US" smtClean="0"/>
              <a:pPr/>
              <a:t>48</a:t>
            </a:fld>
            <a:endParaRPr lang="zh-CN" altLang="en-US"/>
          </a:p>
        </p:txBody>
      </p:sp>
    </p:spTree>
    <p:extLst>
      <p:ext uri="{BB962C8B-B14F-4D97-AF65-F5344CB8AC3E}">
        <p14:creationId xmlns:p14="http://schemas.microsoft.com/office/powerpoint/2010/main" val="2218051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p:txBody>
      </p:sp>
      <p:sp>
        <p:nvSpPr>
          <p:cNvPr id="4" name="灯片编号占位符 3"/>
          <p:cNvSpPr>
            <a:spLocks noGrp="1"/>
          </p:cNvSpPr>
          <p:nvPr>
            <p:ph type="sldNum" sz="quarter" idx="5"/>
          </p:nvPr>
        </p:nvSpPr>
        <p:spPr/>
        <p:txBody>
          <a:bodyPr/>
          <a:lstStyle/>
          <a:p>
            <a:fld id="{DBABF9C2-2F29-4D20-877D-FFCAB441E506}" type="slidenum">
              <a:rPr lang="zh-CN" altLang="en-US" smtClean="0"/>
              <a:pPr/>
              <a:t>49</a:t>
            </a:fld>
            <a:endParaRPr lang="zh-CN" altLang="en-US"/>
          </a:p>
        </p:txBody>
      </p:sp>
    </p:spTree>
    <p:extLst>
      <p:ext uri="{BB962C8B-B14F-4D97-AF65-F5344CB8AC3E}">
        <p14:creationId xmlns:p14="http://schemas.microsoft.com/office/powerpoint/2010/main" val="2447256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p:txBody>
      </p:sp>
      <p:sp>
        <p:nvSpPr>
          <p:cNvPr id="4" name="灯片编号占位符 3"/>
          <p:cNvSpPr>
            <a:spLocks noGrp="1"/>
          </p:cNvSpPr>
          <p:nvPr>
            <p:ph type="sldNum" sz="quarter" idx="5"/>
          </p:nvPr>
        </p:nvSpPr>
        <p:spPr/>
        <p:txBody>
          <a:bodyPr/>
          <a:lstStyle/>
          <a:p>
            <a:fld id="{DBABF9C2-2F29-4D20-877D-FFCAB441E506}" type="slidenum">
              <a:rPr lang="zh-CN" altLang="en-US" smtClean="0"/>
              <a:pPr/>
              <a:t>50</a:t>
            </a:fld>
            <a:endParaRPr lang="zh-CN" altLang="en-US"/>
          </a:p>
        </p:txBody>
      </p:sp>
    </p:spTree>
    <p:extLst>
      <p:ext uri="{BB962C8B-B14F-4D97-AF65-F5344CB8AC3E}">
        <p14:creationId xmlns:p14="http://schemas.microsoft.com/office/powerpoint/2010/main" val="3962064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p:txBody>
      </p:sp>
      <p:sp>
        <p:nvSpPr>
          <p:cNvPr id="4" name="灯片编号占位符 3"/>
          <p:cNvSpPr>
            <a:spLocks noGrp="1"/>
          </p:cNvSpPr>
          <p:nvPr>
            <p:ph type="sldNum" sz="quarter" idx="5"/>
          </p:nvPr>
        </p:nvSpPr>
        <p:spPr/>
        <p:txBody>
          <a:bodyPr/>
          <a:lstStyle/>
          <a:p>
            <a:fld id="{DBABF9C2-2F29-4D20-877D-FFCAB441E506}" type="slidenum">
              <a:rPr lang="zh-CN" altLang="en-US" smtClean="0"/>
              <a:pPr/>
              <a:t>52</a:t>
            </a:fld>
            <a:endParaRPr lang="zh-CN" altLang="en-US"/>
          </a:p>
        </p:txBody>
      </p:sp>
    </p:spTree>
    <p:extLst>
      <p:ext uri="{BB962C8B-B14F-4D97-AF65-F5344CB8AC3E}">
        <p14:creationId xmlns:p14="http://schemas.microsoft.com/office/powerpoint/2010/main" val="2072950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p:txBody>
      </p:sp>
      <p:sp>
        <p:nvSpPr>
          <p:cNvPr id="4" name="灯片编号占位符 3"/>
          <p:cNvSpPr>
            <a:spLocks noGrp="1"/>
          </p:cNvSpPr>
          <p:nvPr>
            <p:ph type="sldNum" sz="quarter" idx="5"/>
          </p:nvPr>
        </p:nvSpPr>
        <p:spPr/>
        <p:txBody>
          <a:bodyPr/>
          <a:lstStyle/>
          <a:p>
            <a:fld id="{DBABF9C2-2F29-4D20-877D-FFCAB441E506}" type="slidenum">
              <a:rPr lang="zh-CN" altLang="en-US" smtClean="0"/>
              <a:pPr/>
              <a:t>53</a:t>
            </a:fld>
            <a:endParaRPr lang="zh-CN" altLang="en-US"/>
          </a:p>
        </p:txBody>
      </p:sp>
    </p:spTree>
    <p:extLst>
      <p:ext uri="{BB962C8B-B14F-4D97-AF65-F5344CB8AC3E}">
        <p14:creationId xmlns:p14="http://schemas.microsoft.com/office/powerpoint/2010/main" val="234797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p:txBody>
      </p:sp>
      <p:sp>
        <p:nvSpPr>
          <p:cNvPr id="4" name="灯片编号占位符 3"/>
          <p:cNvSpPr>
            <a:spLocks noGrp="1"/>
          </p:cNvSpPr>
          <p:nvPr>
            <p:ph type="sldNum" sz="quarter" idx="5"/>
          </p:nvPr>
        </p:nvSpPr>
        <p:spPr/>
        <p:txBody>
          <a:bodyPr/>
          <a:lstStyle/>
          <a:p>
            <a:fld id="{DBABF9C2-2F29-4D20-877D-FFCAB441E506}" type="slidenum">
              <a:rPr lang="zh-CN" altLang="en-US" smtClean="0"/>
              <a:pPr/>
              <a:t>54</a:t>
            </a:fld>
            <a:endParaRPr lang="zh-CN" altLang="en-US"/>
          </a:p>
        </p:txBody>
      </p:sp>
    </p:spTree>
    <p:extLst>
      <p:ext uri="{BB962C8B-B14F-4D97-AF65-F5344CB8AC3E}">
        <p14:creationId xmlns:p14="http://schemas.microsoft.com/office/powerpoint/2010/main" val="4198171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2"/>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2"/>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2019/10/7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2019/10/7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2019/10/7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2019/10/7</a:t>
            </a:fld>
            <a:endParaRPr lang="zh-CN" altLang="en-US"/>
          </a:p>
        </p:txBody>
      </p:sp>
      <p:sp>
        <p:nvSpPr>
          <p:cNvPr id="5" name="页脚占位符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p:spPr>
        <p:txBody>
          <a:bodyPr/>
          <a:lstStyle/>
          <a:p>
            <a:fld id="{BAE22E67-AD6F-4AB2-B4F9-AAFC7AF74C7C}" type="slidenum">
              <a:rPr lang="en-US" altLang="zh-CN" smtClean="0"/>
              <a:pPr/>
              <a:t>1</a:t>
            </a:fld>
            <a:endParaRPr lang="en-US" altLang="zh-CN"/>
          </a:p>
        </p:txBody>
      </p:sp>
      <p:sp>
        <p:nvSpPr>
          <p:cNvPr id="7171" name="Rectangle 2"/>
          <p:cNvSpPr>
            <a:spLocks noGrp="1" noChangeArrowheads="1"/>
          </p:cNvSpPr>
          <p:nvPr>
            <p:ph type="title"/>
          </p:nvPr>
        </p:nvSpPr>
        <p:spPr>
          <a:xfrm>
            <a:off x="539552" y="2819400"/>
            <a:ext cx="8130480" cy="1143000"/>
          </a:xfrm>
        </p:spPr>
        <p:txBody>
          <a:bodyPr>
            <a:normAutofit fontScale="90000"/>
          </a:bodyPr>
          <a:lstStyle/>
          <a:p>
            <a:r>
              <a:rPr lang="zh-CN" altLang="en-US" sz="4000" b="1" dirty="0">
                <a:latin typeface="微软雅黑" pitchFamily="34" charset="-122"/>
                <a:ea typeface="微软雅黑" pitchFamily="34" charset="-122"/>
              </a:rPr>
              <a:t>第</a:t>
            </a:r>
            <a:r>
              <a:rPr lang="en-US" altLang="zh-CN" sz="4000" b="1" dirty="0">
                <a:latin typeface="微软雅黑" pitchFamily="34" charset="-122"/>
                <a:ea typeface="微软雅黑" pitchFamily="34" charset="-122"/>
              </a:rPr>
              <a:t>4</a:t>
            </a:r>
            <a:r>
              <a:rPr lang="zh-CN" altLang="en-US" sz="4000" b="1" dirty="0">
                <a:latin typeface="微软雅黑" pitchFamily="34" charset="-122"/>
                <a:ea typeface="微软雅黑" pitchFamily="34" charset="-122"/>
              </a:rPr>
              <a:t>章　作用域、成员指针和拷贝控制</a:t>
            </a:r>
          </a:p>
        </p:txBody>
      </p:sp>
    </p:spTree>
    <p:extLst>
      <p:ext uri="{BB962C8B-B14F-4D97-AF65-F5344CB8AC3E}">
        <p14:creationId xmlns:p14="http://schemas.microsoft.com/office/powerpoint/2010/main" val="1744104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a:solidFill>
                  <a:srgbClr val="FF0000"/>
                </a:solidFill>
                <a:latin typeface="微软雅黑" pitchFamily="34" charset="-122"/>
                <a:ea typeface="微软雅黑" pitchFamily="34" charset="-122"/>
              </a:rPr>
              <a:t>4.2</a:t>
            </a:r>
            <a:r>
              <a:rPr lang="zh-CN" altLang="en-US" sz="3600" b="1" dirty="0">
                <a:solidFill>
                  <a:srgbClr val="FF0000"/>
                </a:solidFill>
                <a:latin typeface="微软雅黑" pitchFamily="34" charset="-122"/>
                <a:ea typeface="微软雅黑" pitchFamily="34" charset="-122"/>
              </a:rPr>
              <a:t>　名字空间</a:t>
            </a:r>
            <a:r>
              <a:rPr lang="en-US" altLang="zh-CN" sz="3600" b="1" dirty="0">
                <a:solidFill>
                  <a:srgbClr val="FF0000"/>
                </a:solidFill>
                <a:latin typeface="微软雅黑" pitchFamily="34" charset="-122"/>
                <a:ea typeface="微软雅黑" pitchFamily="34" charset="-122"/>
              </a:rPr>
              <a:t>-</a:t>
            </a:r>
            <a:r>
              <a:rPr lang="zh-CN" altLang="en-US" sz="3600" b="1" dirty="0">
                <a:solidFill>
                  <a:srgbClr val="FF0000"/>
                </a:solidFill>
                <a:latin typeface="微软雅黑" pitchFamily="34" charset="-122"/>
                <a:ea typeface="微软雅黑" pitchFamily="34" charset="-122"/>
              </a:rPr>
              <a:t>匿名名字空间</a:t>
            </a:r>
          </a:p>
        </p:txBody>
      </p:sp>
      <p:sp>
        <p:nvSpPr>
          <p:cNvPr id="8196" name="Rectangle 7"/>
          <p:cNvSpPr>
            <a:spLocks noChangeArrowheads="1"/>
          </p:cNvSpPr>
          <p:nvPr/>
        </p:nvSpPr>
        <p:spPr bwMode="auto">
          <a:xfrm>
            <a:off x="234752" y="980731"/>
            <a:ext cx="8382000" cy="4968775"/>
          </a:xfrm>
          <a:prstGeom prst="rect">
            <a:avLst/>
          </a:prstGeom>
          <a:noFill/>
          <a:ln w="9525">
            <a:noFill/>
            <a:miter lim="800000"/>
            <a:headEnd/>
            <a:tailEnd/>
          </a:ln>
        </p:spPr>
        <p:txBody>
          <a:bodyPr>
            <a:noAutofit/>
          </a:bodyPr>
          <a:lstStyle/>
          <a:p>
            <a:r>
              <a:rPr lang="en-US" altLang="zh-CN" sz="2400" b="1" dirty="0">
                <a:latin typeface="华文新魏" pitchFamily="2" charset="-122"/>
                <a:ea typeface="华文新魏" pitchFamily="2" charset="-122"/>
              </a:rPr>
              <a:t>    </a:t>
            </a:r>
            <a:r>
              <a:rPr lang="zh-CN" altLang="en-US" sz="2400" b="1" dirty="0">
                <a:latin typeface="华文新魏" panose="02010800040101010101" pitchFamily="2" charset="-122"/>
                <a:ea typeface="华文新魏" panose="02010800040101010101" pitchFamily="2" charset="-122"/>
              </a:rPr>
              <a:t>由于没有名字，匿名名字空间声明后自动引用</a:t>
            </a:r>
          </a:p>
          <a:p>
            <a:r>
              <a:rPr lang="zh-CN" altLang="en-US" sz="2400" b="1" dirty="0">
                <a:latin typeface="华文新魏" panose="02010800040101010101" pitchFamily="2" charset="-122"/>
                <a:ea typeface="华文新魏" panose="02010800040101010101" pitchFamily="2" charset="-122"/>
              </a:rPr>
              <a:t>         </a:t>
            </a:r>
            <a:r>
              <a:rPr lang="en-US" altLang="zh-CN" sz="2400" b="1" dirty="0">
                <a:latin typeface="华文新魏" panose="02010800040101010101" pitchFamily="2" charset="-122"/>
                <a:ea typeface="华文新魏" panose="02010800040101010101" pitchFamily="2" charset="-122"/>
              </a:rPr>
              <a:t>	namespace {int m = 4; int n = 5;}</a:t>
            </a:r>
          </a:p>
          <a:p>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等价于</a:t>
            </a:r>
          </a:p>
          <a:p>
            <a:r>
              <a:rPr lang="zh-CN" altLang="en-US" sz="2400" b="1" dirty="0">
                <a:latin typeface="华文新魏" panose="02010800040101010101" pitchFamily="2" charset="-122"/>
                <a:ea typeface="华文新魏" panose="02010800040101010101" pitchFamily="2" charset="-122"/>
              </a:rPr>
              <a:t>        </a:t>
            </a:r>
            <a:r>
              <a:rPr lang="en-US" altLang="zh-CN" sz="2400" b="1" dirty="0">
                <a:latin typeface="华文新魏" panose="02010800040101010101" pitchFamily="2" charset="-122"/>
                <a:ea typeface="华文新魏" panose="02010800040101010101" pitchFamily="2" charset="-122"/>
              </a:rPr>
              <a:t>	namespace </a:t>
            </a:r>
            <a:r>
              <a:rPr lang="en-US" altLang="zh-CN" sz="2400" b="1" dirty="0">
                <a:solidFill>
                  <a:schemeClr val="accent2"/>
                </a:solidFill>
                <a:latin typeface="华文新魏" panose="02010800040101010101" pitchFamily="2" charset="-122"/>
                <a:ea typeface="华文新魏" panose="02010800040101010101" pitchFamily="2" charset="-122"/>
              </a:rPr>
              <a:t>_</a:t>
            </a:r>
            <a:r>
              <a:rPr lang="en-US" altLang="zh-CN" sz="2400" b="1" dirty="0" err="1">
                <a:solidFill>
                  <a:schemeClr val="accent2"/>
                </a:solidFill>
                <a:latin typeface="华文新魏" panose="02010800040101010101" pitchFamily="2" charset="-122"/>
                <a:ea typeface="华文新魏" panose="02010800040101010101" pitchFamily="2" charset="-122"/>
              </a:rPr>
              <a:t>empty_name</a:t>
            </a:r>
            <a:r>
              <a:rPr lang="en-US" altLang="zh-CN" sz="2400" b="1" dirty="0">
                <a:latin typeface="华文新魏" panose="02010800040101010101" pitchFamily="2" charset="-122"/>
                <a:ea typeface="华文新魏" panose="02010800040101010101" pitchFamily="2" charset="-122"/>
              </a:rPr>
              <a:t> {int m = 4; int n = 5;}</a:t>
            </a:r>
          </a:p>
          <a:p>
            <a:r>
              <a:rPr lang="en-US" altLang="zh-CN" sz="2400" b="1" dirty="0">
                <a:latin typeface="华文新魏" panose="02010800040101010101" pitchFamily="2" charset="-122"/>
                <a:ea typeface="华文新魏" panose="02010800040101010101" pitchFamily="2" charset="-122"/>
              </a:rPr>
              <a:t>        	using namespace </a:t>
            </a:r>
            <a:r>
              <a:rPr lang="en-US" altLang="zh-CN" sz="2400" b="1" dirty="0">
                <a:solidFill>
                  <a:schemeClr val="accent2"/>
                </a:solidFill>
                <a:latin typeface="华文新魏" panose="02010800040101010101" pitchFamily="2" charset="-122"/>
                <a:ea typeface="华文新魏" panose="02010800040101010101" pitchFamily="2" charset="-122"/>
              </a:rPr>
              <a:t>_</a:t>
            </a:r>
            <a:r>
              <a:rPr lang="en-US" altLang="zh-CN" sz="2400" b="1" dirty="0" err="1">
                <a:solidFill>
                  <a:schemeClr val="accent2"/>
                </a:solidFill>
                <a:latin typeface="华文新魏" panose="02010800040101010101" pitchFamily="2" charset="-122"/>
                <a:ea typeface="华文新魏" panose="02010800040101010101" pitchFamily="2" charset="-122"/>
              </a:rPr>
              <a:t>empty_name</a:t>
            </a:r>
            <a:r>
              <a:rPr lang="en-US" altLang="zh-CN" sz="2400" b="1" dirty="0">
                <a:latin typeface="华文新魏" panose="02010800040101010101" pitchFamily="2" charset="-122"/>
                <a:ea typeface="华文新魏" panose="02010800040101010101" pitchFamily="2" charset="-122"/>
              </a:rPr>
              <a:t> ;</a:t>
            </a:r>
          </a:p>
          <a:p>
            <a:r>
              <a:rPr lang="zh-CN" altLang="en-US" sz="2400" b="1" dirty="0">
                <a:latin typeface="华文新魏" panose="02010800040101010101" pitchFamily="2" charset="-122"/>
                <a:ea typeface="华文新魏" panose="02010800040101010101" pitchFamily="2" charset="-122"/>
              </a:rPr>
              <a:t>因此我们可以直接使用</a:t>
            </a:r>
            <a:r>
              <a:rPr lang="en-US" altLang="zh-CN" sz="2400" b="1" dirty="0">
                <a:latin typeface="华文新魏" panose="02010800040101010101" pitchFamily="2" charset="-122"/>
                <a:ea typeface="华文新魏" panose="02010800040101010101" pitchFamily="2" charset="-122"/>
              </a:rPr>
              <a:t>m</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n</a:t>
            </a:r>
          </a:p>
          <a:p>
            <a:r>
              <a:rPr lang="en-US" altLang="zh-CN" sz="2400" b="1" dirty="0">
                <a:latin typeface="华文新魏" panose="02010800040101010101" pitchFamily="2" charset="-122"/>
                <a:ea typeface="华文新魏" panose="02010800040101010101" pitchFamily="2" charset="-122"/>
              </a:rPr>
              <a:t>     	namespace {int m = 4; int n = 5;}</a:t>
            </a:r>
          </a:p>
          <a:p>
            <a:r>
              <a:rPr lang="en-US" altLang="zh-CN" sz="2400" b="1" dirty="0">
                <a:latin typeface="华文新魏" panose="02010800040101010101" pitchFamily="2" charset="-122"/>
                <a:ea typeface="华文新魏" panose="02010800040101010101" pitchFamily="2" charset="-122"/>
              </a:rPr>
              <a:t>     	int z = m + n</a:t>
            </a:r>
            <a:r>
              <a:rPr lang="zh-CN" altLang="en-US" sz="2400" b="1" dirty="0">
                <a:latin typeface="华文新魏" panose="02010800040101010101" pitchFamily="2" charset="-122"/>
                <a:ea typeface="华文新魏" panose="02010800040101010101" pitchFamily="2" charset="-122"/>
              </a:rPr>
              <a:t>； </a:t>
            </a:r>
            <a:r>
              <a:rPr lang="en-US" altLang="zh-CN" sz="2400" b="1" dirty="0">
                <a:latin typeface="华文新魏" panose="02010800040101010101" pitchFamily="2" charset="-122"/>
                <a:ea typeface="华文新魏" panose="02010800040101010101" pitchFamily="2" charset="-122"/>
              </a:rPr>
              <a:t>//OK</a:t>
            </a:r>
          </a:p>
          <a:p>
            <a:r>
              <a:rPr lang="en-US" altLang="zh-CN" sz="2400" b="1" dirty="0">
                <a:latin typeface="华文新魏" panose="02010800040101010101" pitchFamily="2" charset="-122"/>
                <a:ea typeface="华文新魏" panose="02010800040101010101" pitchFamily="2" charset="-122"/>
              </a:rPr>
              <a:t>    	 int m = 0; </a:t>
            </a:r>
            <a:r>
              <a:rPr lang="en-US" altLang="zh-CN" sz="2400" b="1" dirty="0">
                <a:solidFill>
                  <a:srgbClr val="FF0000"/>
                </a:solidFill>
                <a:latin typeface="华文新魏" panose="02010800040101010101" pitchFamily="2" charset="-122"/>
                <a:ea typeface="华文新魏" panose="02010800040101010101" pitchFamily="2" charset="-122"/>
              </a:rPr>
              <a:t>//</a:t>
            </a:r>
            <a:r>
              <a:rPr lang="zh-CN" altLang="en-US" sz="2400" b="1" dirty="0">
                <a:solidFill>
                  <a:srgbClr val="FF0000"/>
                </a:solidFill>
                <a:latin typeface="华文新魏" panose="02010800040101010101" pitchFamily="2" charset="-122"/>
                <a:ea typeface="华文新魏" panose="02010800040101010101" pitchFamily="2" charset="-122"/>
              </a:rPr>
              <a:t>可以定义同名变量，但匿名空间里的</a:t>
            </a:r>
            <a:r>
              <a:rPr lang="en-US" altLang="zh-CN" sz="2400" b="1" dirty="0">
                <a:solidFill>
                  <a:srgbClr val="FF0000"/>
                </a:solidFill>
                <a:latin typeface="华文新魏" panose="02010800040101010101" pitchFamily="2" charset="-122"/>
                <a:ea typeface="华文新魏" panose="02010800040101010101" pitchFamily="2" charset="-122"/>
              </a:rPr>
              <a:t>m</a:t>
            </a:r>
            <a:r>
              <a:rPr lang="zh-CN" altLang="en-US" sz="2400" b="1" dirty="0">
                <a:solidFill>
                  <a:srgbClr val="FF0000"/>
                </a:solidFill>
                <a:latin typeface="华文新魏" panose="02010800040101010101" pitchFamily="2" charset="-122"/>
                <a:ea typeface="华文新魏" panose="02010800040101010101" pitchFamily="2" charset="-122"/>
              </a:rPr>
              <a:t>永远访问不到</a:t>
            </a:r>
            <a:r>
              <a:rPr lang="zh-CN" altLang="en-US" sz="2000" b="1" dirty="0">
                <a:solidFill>
                  <a:srgbClr val="FF0000"/>
                </a:solidFill>
                <a:latin typeface="华文新魏" panose="02010800040101010101" pitchFamily="2" charset="-122"/>
                <a:ea typeface="华文新魏" panose="02010800040101010101" pitchFamily="2" charset="-122"/>
              </a:rPr>
              <a:t>了</a:t>
            </a:r>
          </a:p>
        </p:txBody>
      </p:sp>
    </p:spTree>
    <p:extLst>
      <p:ext uri="{BB962C8B-B14F-4D97-AF65-F5344CB8AC3E}">
        <p14:creationId xmlns:p14="http://schemas.microsoft.com/office/powerpoint/2010/main" val="1887878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a:solidFill>
                  <a:srgbClr val="FF0000"/>
                </a:solidFill>
                <a:latin typeface="微软雅黑" pitchFamily="34" charset="-122"/>
                <a:ea typeface="微软雅黑" pitchFamily="34" charset="-122"/>
              </a:rPr>
              <a:t>4.2</a:t>
            </a:r>
            <a:r>
              <a:rPr lang="zh-CN" altLang="en-US" sz="3600" b="1" dirty="0">
                <a:solidFill>
                  <a:srgbClr val="FF0000"/>
                </a:solidFill>
                <a:latin typeface="微软雅黑" pitchFamily="34" charset="-122"/>
                <a:ea typeface="微软雅黑" pitchFamily="34" charset="-122"/>
              </a:rPr>
              <a:t>　名字空间</a:t>
            </a:r>
          </a:p>
        </p:txBody>
      </p:sp>
      <p:sp>
        <p:nvSpPr>
          <p:cNvPr id="4" name="TextBox 5">
            <a:extLst>
              <a:ext uri="{FF2B5EF4-FFF2-40B4-BE49-F238E27FC236}">
                <a16:creationId xmlns:a16="http://schemas.microsoft.com/office/drawing/2014/main" id="{C299FD0C-E017-4984-ADA0-541BB9071A15}"/>
              </a:ext>
            </a:extLst>
          </p:cNvPr>
          <p:cNvSpPr txBox="1">
            <a:spLocks noChangeArrowheads="1"/>
          </p:cNvSpPr>
          <p:nvPr/>
        </p:nvSpPr>
        <p:spPr bwMode="auto">
          <a:xfrm>
            <a:off x="323528" y="1052736"/>
            <a:ext cx="8712968" cy="5616624"/>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25000"/>
              </a:lnSpc>
            </a:pPr>
            <a:r>
              <a:rPr lang="en-US" altLang="zh-CN" sz="2000" b="1" dirty="0">
                <a:latin typeface="华文新魏" panose="02010800040101010101" pitchFamily="2" charset="-122"/>
                <a:ea typeface="华文新魏" panose="02010800040101010101" pitchFamily="2" charset="-122"/>
              </a:rPr>
              <a:t>namespace A{ int </a:t>
            </a:r>
            <a:r>
              <a:rPr lang="en-US" altLang="zh-CN" sz="2000" b="1" dirty="0">
                <a:solidFill>
                  <a:srgbClr val="FF00FF"/>
                </a:solidFill>
                <a:latin typeface="华文新魏" panose="02010800040101010101" pitchFamily="2" charset="-122"/>
                <a:ea typeface="华文新魏" panose="02010800040101010101" pitchFamily="2" charset="-122"/>
              </a:rPr>
              <a:t>x</a:t>
            </a:r>
            <a:r>
              <a:rPr lang="en-US" altLang="zh-CN" sz="2000" b="1" dirty="0">
                <a:latin typeface="华文新魏" panose="02010800040101010101" pitchFamily="2" charset="-122"/>
                <a:ea typeface="华文新魏" panose="02010800040101010101" pitchFamily="2" charset="-122"/>
              </a:rPr>
              <a:t>=1;  }; </a:t>
            </a:r>
          </a:p>
          <a:p>
            <a:pPr>
              <a:lnSpc>
                <a:spcPct val="125000"/>
              </a:lnSpc>
            </a:pPr>
            <a:r>
              <a:rPr lang="en-US" altLang="zh-CN" sz="2000" b="1" dirty="0">
                <a:latin typeface="华文新魏" panose="02010800040101010101" pitchFamily="2" charset="-122"/>
                <a:ea typeface="华文新魏" panose="02010800040101010101" pitchFamily="2" charset="-122"/>
              </a:rPr>
              <a:t>namespace B{ int </a:t>
            </a:r>
            <a:r>
              <a:rPr lang="en-US" altLang="zh-CN" sz="2000" b="1" dirty="0">
                <a:solidFill>
                  <a:srgbClr val="FF0000"/>
                </a:solidFill>
                <a:latin typeface="华文新魏" panose="02010800040101010101" pitchFamily="2" charset="-122"/>
                <a:ea typeface="华文新魏" panose="02010800040101010101" pitchFamily="2" charset="-122"/>
              </a:rPr>
              <a:t>y</a:t>
            </a:r>
            <a:r>
              <a:rPr lang="en-US" altLang="zh-CN" sz="2000" b="1" dirty="0">
                <a:latin typeface="华文新魏" panose="02010800040101010101" pitchFamily="2" charset="-122"/>
                <a:ea typeface="华文新魏" panose="02010800040101010101" pitchFamily="2" charset="-122"/>
              </a:rPr>
              <a:t>=2;  }; </a:t>
            </a:r>
          </a:p>
          <a:p>
            <a:pPr>
              <a:lnSpc>
                <a:spcPct val="125000"/>
              </a:lnSpc>
            </a:pPr>
            <a:r>
              <a:rPr lang="en-US" altLang="zh-CN" sz="2000" b="1" dirty="0">
                <a:latin typeface="华文新魏" panose="02010800040101010101" pitchFamily="2" charset="-122"/>
                <a:ea typeface="华文新魏" panose="02010800040101010101" pitchFamily="2" charset="-122"/>
              </a:rPr>
              <a:t>namespace C{ int z=3;  }</a:t>
            </a:r>
          </a:p>
          <a:p>
            <a:pPr>
              <a:lnSpc>
                <a:spcPct val="125000"/>
              </a:lnSpc>
            </a:pPr>
            <a:r>
              <a:rPr lang="en-US" altLang="zh-CN" sz="2000" b="1" dirty="0">
                <a:latin typeface="华文新魏" panose="02010800040101010101" pitchFamily="2" charset="-122"/>
                <a:ea typeface="华文新魏" panose="02010800040101010101" pitchFamily="2" charset="-122"/>
              </a:rPr>
              <a:t>namespace    { int m=4;  int n=6</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匿名名字空间被自动引用</a:t>
            </a:r>
          </a:p>
          <a:p>
            <a:pPr>
              <a:lnSpc>
                <a:spcPct val="125000"/>
              </a:lnSpc>
            </a:pPr>
            <a:r>
              <a:rPr lang="en-US" altLang="zh-CN" sz="2000" b="1" dirty="0">
                <a:latin typeface="华文新魏" panose="02010800040101010101" pitchFamily="2" charset="-122"/>
                <a:ea typeface="华文新魏" panose="02010800040101010101" pitchFamily="2" charset="-122"/>
              </a:rPr>
              <a:t>using  namespace  A; </a:t>
            </a:r>
          </a:p>
          <a:p>
            <a:pPr>
              <a:lnSpc>
                <a:spcPct val="125000"/>
              </a:lnSpc>
            </a:pPr>
            <a:r>
              <a:rPr lang="en-US" altLang="zh-CN" sz="2000" b="1" dirty="0">
                <a:latin typeface="华文新魏" panose="02010800040101010101" pitchFamily="2" charset="-122"/>
                <a:ea typeface="华文新魏" panose="02010800040101010101" pitchFamily="2" charset="-122"/>
              </a:rPr>
              <a:t>using  </a:t>
            </a:r>
            <a:r>
              <a:rPr lang="en-US" altLang="zh-CN" sz="2000" b="1" dirty="0">
                <a:solidFill>
                  <a:srgbClr val="FF0000"/>
                </a:solidFill>
                <a:latin typeface="华文新魏" panose="02010800040101010101" pitchFamily="2" charset="-122"/>
                <a:ea typeface="华文新魏" panose="02010800040101010101" pitchFamily="2" charset="-122"/>
              </a:rPr>
              <a:t>B::y</a:t>
            </a:r>
            <a:r>
              <a:rPr lang="en-US" altLang="zh-CN" sz="2000" b="1" dirty="0">
                <a:latin typeface="华文新魏" panose="02010800040101010101" pitchFamily="2" charset="-122"/>
                <a:ea typeface="华文新魏" panose="02010800040101010101" pitchFamily="2" charset="-122"/>
              </a:rPr>
              <a:t>;</a:t>
            </a:r>
          </a:p>
          <a:p>
            <a:pPr>
              <a:lnSpc>
                <a:spcPct val="125000"/>
              </a:lnSpc>
            </a:pPr>
            <a:r>
              <a:rPr lang="en-US" altLang="zh-CN" sz="2000" b="1" dirty="0">
                <a:latin typeface="华文新魏" panose="02010800040101010101" pitchFamily="2" charset="-122"/>
                <a:ea typeface="华文新魏" panose="02010800040101010101" pitchFamily="2" charset="-122"/>
              </a:rPr>
              <a:t>int  m=7;  // </a:t>
            </a:r>
            <a:r>
              <a:rPr lang="zh-CN" altLang="en-US" sz="2000" b="1" dirty="0">
                <a:latin typeface="华文新魏" panose="02010800040101010101" pitchFamily="2" charset="-122"/>
                <a:ea typeface="华文新魏" panose="02010800040101010101" pitchFamily="2" charset="-122"/>
              </a:rPr>
              <a:t>定义了一个全局的</a:t>
            </a:r>
            <a:r>
              <a:rPr lang="en-US" altLang="zh-CN" sz="2000" b="1" dirty="0">
                <a:latin typeface="华文新魏" panose="02010800040101010101" pitchFamily="2" charset="-122"/>
                <a:ea typeface="华文新魏" panose="02010800040101010101" pitchFamily="2" charset="-122"/>
              </a:rPr>
              <a:t>m</a:t>
            </a:r>
            <a:r>
              <a:rPr lang="zh-CN" altLang="en-US" sz="2000" b="1" dirty="0">
                <a:latin typeface="华文新魏" panose="02010800040101010101" pitchFamily="2" charset="-122"/>
                <a:ea typeface="华文新魏" panose="02010800040101010101" pitchFamily="2" charset="-122"/>
              </a:rPr>
              <a:t>，这时再也访问不到匿名空间里</a:t>
            </a:r>
            <a:r>
              <a:rPr lang="en-US" altLang="zh-CN" sz="2000" b="1" dirty="0">
                <a:latin typeface="华文新魏" panose="02010800040101010101" pitchFamily="2" charset="-122"/>
                <a:ea typeface="华文新魏" panose="02010800040101010101" pitchFamily="2" charset="-122"/>
              </a:rPr>
              <a:t>m</a:t>
            </a:r>
          </a:p>
          <a:p>
            <a:pPr>
              <a:lnSpc>
                <a:spcPct val="125000"/>
              </a:lnSpc>
            </a:pPr>
            <a:r>
              <a:rPr lang="en-US" altLang="zh-CN" sz="2000" b="1" dirty="0">
                <a:latin typeface="华文新魏" panose="02010800040101010101" pitchFamily="2" charset="-122"/>
                <a:ea typeface="华文新魏" panose="02010800040101010101" pitchFamily="2" charset="-122"/>
              </a:rPr>
              <a:t>int  </a:t>
            </a:r>
            <a:r>
              <a:rPr lang="en-US" altLang="zh-CN" sz="2000" b="1" dirty="0">
                <a:solidFill>
                  <a:srgbClr val="0000FF"/>
                </a:solidFill>
                <a:latin typeface="华文新魏" panose="02010800040101010101" pitchFamily="2" charset="-122"/>
                <a:ea typeface="华文新魏" panose="02010800040101010101" pitchFamily="2" charset="-122"/>
              </a:rPr>
              <a:t>z</a:t>
            </a:r>
            <a:r>
              <a:rPr lang="en-US" altLang="zh-CN" sz="2000" b="1" dirty="0">
                <a:latin typeface="华文新魏" panose="02010800040101010101" pitchFamily="2" charset="-122"/>
                <a:ea typeface="华文新魏" panose="02010800040101010101" pitchFamily="2" charset="-122"/>
              </a:rPr>
              <a:t>=</a:t>
            </a:r>
            <a:r>
              <a:rPr lang="en-US" altLang="zh-CN" sz="2000" b="1" dirty="0">
                <a:solidFill>
                  <a:srgbClr val="FF00FF"/>
                </a:solidFill>
                <a:latin typeface="华文新魏" panose="02010800040101010101" pitchFamily="2" charset="-122"/>
                <a:ea typeface="华文新魏" panose="02010800040101010101" pitchFamily="2" charset="-122"/>
              </a:rPr>
              <a:t>x</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m+n</a:t>
            </a:r>
            <a:r>
              <a:rPr lang="en-US" altLang="zh-CN" sz="2000" b="1" dirty="0">
                <a:latin typeface="华文新魏" panose="02010800040101010101" pitchFamily="2" charset="-122"/>
                <a:ea typeface="华文新魏" panose="02010800040101010101" pitchFamily="2" charset="-122"/>
              </a:rPr>
              <a:t>;   // </a:t>
            </a:r>
            <a:r>
              <a:rPr lang="zh-CN" altLang="en-US" sz="2000" b="1" dirty="0">
                <a:latin typeface="华文新魏" panose="02010800040101010101" pitchFamily="2" charset="-122"/>
                <a:ea typeface="华文新魏" panose="02010800040101010101" pitchFamily="2" charset="-122"/>
              </a:rPr>
              <a:t>定义全局变量</a:t>
            </a:r>
            <a:r>
              <a:rPr lang="en-US" altLang="zh-CN" sz="2000" b="1" dirty="0">
                <a:latin typeface="华文新魏" panose="02010800040101010101" pitchFamily="2" charset="-122"/>
                <a:ea typeface="华文新魏" panose="02010800040101010101" pitchFamily="2" charset="-122"/>
              </a:rPr>
              <a:t>z</a:t>
            </a:r>
            <a:r>
              <a:rPr lang="zh-CN" altLang="en-US" sz="2000" b="1" dirty="0">
                <a:latin typeface="华文新魏" panose="02010800040101010101" pitchFamily="2" charset="-122"/>
                <a:ea typeface="华文新魏" panose="02010800040101010101" pitchFamily="2" charset="-122"/>
              </a:rPr>
              <a:t>，访问</a:t>
            </a:r>
            <a:r>
              <a:rPr lang="en-US" altLang="zh-CN" sz="2000" b="1" dirty="0">
                <a:solidFill>
                  <a:srgbClr val="FF00FF"/>
                </a:solidFill>
                <a:latin typeface="华文新魏" panose="02010800040101010101" pitchFamily="2" charset="-122"/>
                <a:ea typeface="华文新魏" panose="02010800040101010101" pitchFamily="2" charset="-122"/>
              </a:rPr>
              <a:t>A::x</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z=1+7+6, m</a:t>
            </a:r>
            <a:r>
              <a:rPr lang="zh-CN" altLang="en-US" sz="2000" b="1" dirty="0">
                <a:latin typeface="华文新魏" panose="02010800040101010101" pitchFamily="2" charset="-122"/>
                <a:ea typeface="华文新魏" panose="02010800040101010101" pitchFamily="2" charset="-122"/>
              </a:rPr>
              <a:t>必须用</a:t>
            </a:r>
            <a:r>
              <a:rPr lang="en-US" altLang="zh-CN" sz="2000" b="1" dirty="0">
                <a:latin typeface="华文新魏" panose="02010800040101010101" pitchFamily="2" charset="-122"/>
                <a:ea typeface="华文新魏" panose="02010800040101010101" pitchFamily="2" charset="-122"/>
              </a:rPr>
              <a:t>::</a:t>
            </a:r>
          </a:p>
          <a:p>
            <a:pPr>
              <a:lnSpc>
                <a:spcPct val="125000"/>
              </a:lnSpc>
            </a:pPr>
            <a:r>
              <a:rPr lang="en-US" altLang="zh-CN" sz="2000" b="1" dirty="0">
                <a:latin typeface="华文新魏" panose="02010800040101010101" pitchFamily="2" charset="-122"/>
                <a:ea typeface="华文新魏" panose="02010800040101010101" pitchFamily="2" charset="-122"/>
              </a:rPr>
              <a:t>int  x=</a:t>
            </a:r>
            <a:r>
              <a:rPr lang="en-US" altLang="zh-CN" sz="2000" b="1" dirty="0">
                <a:solidFill>
                  <a:srgbClr val="FF0000"/>
                </a:solidFill>
                <a:latin typeface="华文新魏" panose="02010800040101010101" pitchFamily="2" charset="-122"/>
                <a:ea typeface="华文新魏" panose="02010800040101010101" pitchFamily="2" charset="-122"/>
              </a:rPr>
              <a:t>y</a:t>
            </a:r>
            <a:r>
              <a:rPr lang="en-US" altLang="zh-CN" sz="2000" b="1" dirty="0">
                <a:latin typeface="华文新魏" panose="02010800040101010101" pitchFamily="2" charset="-122"/>
                <a:ea typeface="华文新魏" panose="02010800040101010101" pitchFamily="2" charset="-122"/>
              </a:rPr>
              <a:t>+2;         //</a:t>
            </a:r>
            <a:r>
              <a:rPr lang="zh-CN" altLang="en-US" sz="2000" b="1" dirty="0">
                <a:latin typeface="华文新魏" panose="02010800040101010101" pitchFamily="2" charset="-122"/>
                <a:ea typeface="华文新魏" panose="02010800040101010101" pitchFamily="2" charset="-122"/>
              </a:rPr>
              <a:t>访问</a:t>
            </a:r>
            <a:r>
              <a:rPr lang="en-US" altLang="zh-CN" sz="2000" b="1" dirty="0">
                <a:solidFill>
                  <a:srgbClr val="FF0000"/>
                </a:solidFill>
                <a:latin typeface="华文新魏" panose="02010800040101010101" pitchFamily="2" charset="-122"/>
                <a:ea typeface="华文新魏" panose="02010800040101010101" pitchFamily="2" charset="-122"/>
              </a:rPr>
              <a:t>B::y</a:t>
            </a:r>
            <a:r>
              <a:rPr lang="zh-CN" altLang="en-US" sz="2000" b="1" dirty="0">
                <a:solidFill>
                  <a:srgbClr val="FF0000"/>
                </a:solidFill>
                <a:latin typeface="华文新魏" panose="02010800040101010101" pitchFamily="2" charset="-122"/>
                <a:ea typeface="华文新魏" panose="02010800040101010101" pitchFamily="2" charset="-122"/>
              </a:rPr>
              <a:t>，定义了一个全局的</a:t>
            </a:r>
            <a:r>
              <a:rPr lang="en-US" altLang="zh-CN" sz="2000" b="1" dirty="0">
                <a:solidFill>
                  <a:srgbClr val="FF0000"/>
                </a:solidFill>
                <a:latin typeface="华文新魏" panose="02010800040101010101" pitchFamily="2" charset="-122"/>
                <a:ea typeface="华文新魏" panose="02010800040101010101" pitchFamily="2" charset="-122"/>
              </a:rPr>
              <a:t>x</a:t>
            </a:r>
          </a:p>
          <a:p>
            <a:pPr>
              <a:lnSpc>
                <a:spcPct val="125000"/>
              </a:lnSpc>
            </a:pPr>
            <a:r>
              <a:rPr lang="en-US" altLang="zh-CN" sz="2000" b="1" dirty="0">
                <a:latin typeface="华文新魏" panose="02010800040101010101" pitchFamily="2" charset="-122"/>
                <a:ea typeface="华文新魏" panose="02010800040101010101" pitchFamily="2" charset="-122"/>
              </a:rPr>
              <a:t>int v=::</a:t>
            </a:r>
            <a:r>
              <a:rPr lang="en-US" altLang="zh-CN" sz="2000" b="1" dirty="0" err="1">
                <a:latin typeface="华文新魏" panose="02010800040101010101" pitchFamily="2" charset="-122"/>
                <a:ea typeface="华文新魏" panose="02010800040101010101" pitchFamily="2" charset="-122"/>
              </a:rPr>
              <a:t>x+</a:t>
            </a:r>
            <a:r>
              <a:rPr lang="en-US" altLang="zh-CN" sz="2000" b="1" dirty="0" err="1">
                <a:solidFill>
                  <a:srgbClr val="FF00FF"/>
                </a:solidFill>
                <a:latin typeface="华文新魏" panose="02010800040101010101" pitchFamily="2" charset="-122"/>
                <a:ea typeface="华文新魏" panose="02010800040101010101" pitchFamily="2" charset="-122"/>
              </a:rPr>
              <a:t>A</a:t>
            </a:r>
            <a:r>
              <a:rPr lang="en-US" altLang="zh-CN" sz="2000" b="1" dirty="0">
                <a:solidFill>
                  <a:srgbClr val="FF00FF"/>
                </a:solidFill>
                <a:latin typeface="华文新魏" panose="02010800040101010101" pitchFamily="2" charset="-122"/>
                <a:ea typeface="华文新魏" panose="02010800040101010101" pitchFamily="2" charset="-122"/>
              </a:rPr>
              <a:t>::x</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须用</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区分全局</a:t>
            </a:r>
            <a:r>
              <a:rPr lang="en-US" altLang="zh-CN" sz="2000" b="1" dirty="0">
                <a:latin typeface="华文新魏" panose="02010800040101010101" pitchFamily="2" charset="-122"/>
                <a:ea typeface="华文新魏" panose="02010800040101010101" pitchFamily="2" charset="-122"/>
              </a:rPr>
              <a:t>x</a:t>
            </a:r>
            <a:r>
              <a:rPr lang="zh-CN" altLang="en-US" sz="2000" b="1" dirty="0">
                <a:latin typeface="华文新魏" panose="02010800040101010101" pitchFamily="2" charset="-122"/>
                <a:ea typeface="华文新魏" panose="02010800040101010101" pitchFamily="2" charset="-122"/>
              </a:rPr>
              <a:t>和名字空间成员</a:t>
            </a:r>
            <a:r>
              <a:rPr lang="en-US" altLang="zh-CN" sz="2000" b="1" dirty="0">
                <a:latin typeface="华文新魏" panose="02010800040101010101" pitchFamily="2" charset="-122"/>
                <a:ea typeface="华文新魏" panose="02010800040101010101" pitchFamily="2" charset="-122"/>
              </a:rPr>
              <a:t>x</a:t>
            </a:r>
          </a:p>
          <a:p>
            <a:pPr>
              <a:lnSpc>
                <a:spcPct val="125000"/>
              </a:lnSpc>
            </a:pPr>
            <a:r>
              <a:rPr lang="en-US" altLang="zh-CN" sz="2000" b="1" dirty="0">
                <a:latin typeface="华文新魏" panose="02010800040101010101" pitchFamily="2" charset="-122"/>
                <a:ea typeface="华文新魏" panose="02010800040101010101" pitchFamily="2" charset="-122"/>
              </a:rPr>
              <a:t>//int </a:t>
            </a:r>
            <a:r>
              <a:rPr lang="en-US" altLang="zh-CN" sz="2000" b="1" dirty="0">
                <a:solidFill>
                  <a:srgbClr val="FF0000"/>
                </a:solidFill>
                <a:latin typeface="华文新魏" panose="02010800040101010101" pitchFamily="2" charset="-122"/>
                <a:ea typeface="华文新魏" panose="02010800040101010101" pitchFamily="2" charset="-122"/>
              </a:rPr>
              <a:t>y</a:t>
            </a:r>
            <a:r>
              <a:rPr lang="en-US" altLang="zh-CN" sz="2000" b="1" dirty="0">
                <a:latin typeface="华文新魏" panose="02010800040101010101" pitchFamily="2" charset="-122"/>
                <a:ea typeface="华文新魏" panose="02010800040101010101" pitchFamily="2" charset="-122"/>
              </a:rPr>
              <a:t>=4;           //</a:t>
            </a:r>
            <a:r>
              <a:rPr lang="zh-CN" altLang="en-US" sz="2000" b="1" dirty="0">
                <a:latin typeface="华文新魏" panose="02010800040101010101" pitchFamily="2" charset="-122"/>
                <a:ea typeface="华文新魏" panose="02010800040101010101" pitchFamily="2" charset="-122"/>
              </a:rPr>
              <a:t>错误</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当前作用域有变量</a:t>
            </a:r>
            <a:r>
              <a:rPr lang="en-US" altLang="zh-CN" sz="2000" b="1" dirty="0">
                <a:latin typeface="华文新魏" panose="02010800040101010101" pitchFamily="2" charset="-122"/>
                <a:ea typeface="华文新魏" panose="02010800040101010101" pitchFamily="2" charset="-122"/>
              </a:rPr>
              <a:t>y</a:t>
            </a:r>
          </a:p>
          <a:p>
            <a:pPr>
              <a:lnSpc>
                <a:spcPct val="125000"/>
              </a:lnSpc>
            </a:pPr>
            <a:r>
              <a:rPr lang="en-US" altLang="zh-CN" sz="2000" b="1" dirty="0">
                <a:latin typeface="华文新魏" panose="02010800040101010101" pitchFamily="2" charset="-122"/>
                <a:ea typeface="华文新魏" panose="02010800040101010101" pitchFamily="2" charset="-122"/>
              </a:rPr>
              <a:t>int main (void)   {   return  </a:t>
            </a:r>
            <a:r>
              <a:rPr lang="en-US" altLang="zh-CN" sz="2000" b="1" dirty="0">
                <a:solidFill>
                  <a:srgbClr val="0000FF"/>
                </a:solidFill>
                <a:latin typeface="华文新魏" panose="02010800040101010101" pitchFamily="2" charset="-122"/>
                <a:ea typeface="华文新魏" panose="02010800040101010101" pitchFamily="2" charset="-122"/>
              </a:rPr>
              <a:t>z</a:t>
            </a:r>
            <a:r>
              <a:rPr lang="en-US" altLang="zh-CN" sz="2000" b="1" dirty="0">
                <a:latin typeface="华文新魏" panose="02010800040101010101" pitchFamily="2" charset="-122"/>
                <a:ea typeface="华文新魏" panose="02010800040101010101" pitchFamily="2" charset="-122"/>
              </a:rPr>
              <a:t>;   }    //</a:t>
            </a:r>
            <a:r>
              <a:rPr lang="zh-CN" altLang="en-US" sz="2000" b="1" dirty="0">
                <a:latin typeface="华文新魏" panose="02010800040101010101" pitchFamily="2" charset="-122"/>
                <a:ea typeface="华文新魏" panose="02010800040101010101" pitchFamily="2" charset="-122"/>
              </a:rPr>
              <a:t>优先访问全局变量</a:t>
            </a:r>
            <a:r>
              <a:rPr lang="en-US" altLang="zh-CN" sz="2000" b="1" dirty="0">
                <a:solidFill>
                  <a:srgbClr val="0000FF"/>
                </a:solidFill>
                <a:latin typeface="华文新魏" panose="02010800040101010101" pitchFamily="2" charset="-122"/>
                <a:ea typeface="华文新魏" panose="02010800040101010101" pitchFamily="2" charset="-122"/>
              </a:rPr>
              <a:t>::z</a:t>
            </a:r>
          </a:p>
        </p:txBody>
      </p:sp>
    </p:spTree>
    <p:extLst>
      <p:ext uri="{BB962C8B-B14F-4D97-AF65-F5344CB8AC3E}">
        <p14:creationId xmlns:p14="http://schemas.microsoft.com/office/powerpoint/2010/main" val="1387835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4.3</a:t>
            </a:r>
            <a:r>
              <a:rPr lang="zh-CN" altLang="en-US" sz="3600" b="1" dirty="0">
                <a:solidFill>
                  <a:srgbClr val="FF0000"/>
                </a:solidFill>
                <a:latin typeface="微软雅黑" pitchFamily="34" charset="-122"/>
                <a:ea typeface="微软雅黑" pitchFamily="34" charset="-122"/>
              </a:rPr>
              <a:t>　成员指针 </a:t>
            </a:r>
          </a:p>
        </p:txBody>
      </p:sp>
      <p:sp>
        <p:nvSpPr>
          <p:cNvPr id="8196" name="Rectangle 7"/>
          <p:cNvSpPr>
            <a:spLocks noChangeArrowheads="1"/>
          </p:cNvSpPr>
          <p:nvPr/>
        </p:nvSpPr>
        <p:spPr bwMode="auto">
          <a:xfrm>
            <a:off x="234752" y="980728"/>
            <a:ext cx="8382000" cy="5400600"/>
          </a:xfrm>
          <a:prstGeom prst="rect">
            <a:avLst/>
          </a:prstGeom>
          <a:noFill/>
          <a:ln w="9525">
            <a:noFill/>
            <a:miter lim="800000"/>
            <a:headEnd/>
            <a:tailEnd/>
          </a:ln>
        </p:spPr>
        <p:txBody>
          <a:bodyPr>
            <a:noAutofit/>
          </a:bodyPr>
          <a:lstStyle/>
          <a:p>
            <a:pPr>
              <a:lnSpc>
                <a:spcPct val="135000"/>
              </a:lnSpc>
              <a:spcBef>
                <a:spcPct val="50000"/>
              </a:spcBef>
            </a:pPr>
            <a:r>
              <a:rPr lang="en-US" altLang="zh-CN" sz="2000" b="1" dirty="0">
                <a:solidFill>
                  <a:srgbClr val="FF0000"/>
                </a:solidFill>
                <a:latin typeface="华文新魏" panose="02010800040101010101" pitchFamily="2" charset="-122"/>
                <a:ea typeface="华文新魏" panose="02010800040101010101" pitchFamily="2" charset="-122"/>
              </a:rPr>
              <a:t>  </a:t>
            </a:r>
            <a:r>
              <a:rPr lang="zh-CN" altLang="en-US" sz="2000" b="1" dirty="0">
                <a:solidFill>
                  <a:srgbClr val="FF0000"/>
                </a:solidFill>
                <a:latin typeface="华文新魏" panose="02010800040101010101" pitchFamily="2" charset="-122"/>
                <a:ea typeface="华文新魏" panose="02010800040101010101" pitchFamily="2" charset="-122"/>
              </a:rPr>
              <a:t>成员指针</a:t>
            </a:r>
            <a:r>
              <a:rPr lang="zh-CN" altLang="en-US" sz="2000" b="1" dirty="0">
                <a:latin typeface="华文新魏" panose="02010800040101010101" pitchFamily="2" charset="-122"/>
                <a:ea typeface="华文新魏" panose="02010800040101010101" pitchFamily="2" charset="-122"/>
              </a:rPr>
              <a:t>：指向类的成员（</a:t>
            </a:r>
            <a:r>
              <a:rPr lang="zh-CN" altLang="en-US" sz="2000" b="1" dirty="0">
                <a:solidFill>
                  <a:srgbClr val="FF0000"/>
                </a:solidFill>
                <a:latin typeface="华文新魏" panose="02010800040101010101" pitchFamily="2" charset="-122"/>
                <a:ea typeface="华文新魏" panose="02010800040101010101" pitchFamily="2" charset="-122"/>
              </a:rPr>
              <a:t>普通和静态</a:t>
            </a:r>
            <a:r>
              <a:rPr lang="zh-CN" altLang="en-US" sz="2000" b="1" dirty="0">
                <a:latin typeface="华文新魏" panose="02010800040101010101" pitchFamily="2" charset="-122"/>
                <a:ea typeface="华文新魏" panose="02010800040101010101" pitchFamily="2" charset="-122"/>
              </a:rPr>
              <a:t>成员）的指针，分为</a:t>
            </a:r>
            <a:r>
              <a:rPr lang="zh-CN" altLang="en-US" sz="2000" b="1" dirty="0">
                <a:solidFill>
                  <a:srgbClr val="FF0000"/>
                </a:solidFill>
                <a:latin typeface="华文新魏" panose="02010800040101010101" pitchFamily="2" charset="-122"/>
                <a:ea typeface="华文新魏" panose="02010800040101010101" pitchFamily="2" charset="-122"/>
              </a:rPr>
              <a:t>普通成员指针和静态成员指针</a:t>
            </a:r>
            <a:r>
              <a:rPr lang="zh-CN" altLang="en-US" sz="2000" b="1" dirty="0">
                <a:latin typeface="华文新魏" panose="02010800040101010101" pitchFamily="2" charset="-122"/>
                <a:ea typeface="华文新魏" panose="02010800040101010101" pitchFamily="2" charset="-122"/>
              </a:rPr>
              <a:t>。变量、数据成员、函数参数和返回类型都可定义为成员指针类型</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即普通指针能用的地方成员指针都能用</a:t>
            </a:r>
            <a:endParaRPr lang="en-US" altLang="zh-CN" sz="2000" b="1" dirty="0">
              <a:latin typeface="华文新魏" panose="02010800040101010101" pitchFamily="2" charset="-122"/>
              <a:ea typeface="华文新魏" panose="02010800040101010101" pitchFamily="2" charset="-122"/>
            </a:endParaRPr>
          </a:p>
          <a:p>
            <a:pPr>
              <a:spcBef>
                <a:spcPct val="50000"/>
              </a:spcBef>
            </a:pPr>
            <a:r>
              <a:rPr lang="zh-CN" altLang="en-US" sz="2000" b="1" dirty="0">
                <a:latin typeface="华文新魏" panose="02010800040101010101" pitchFamily="2" charset="-122"/>
                <a:ea typeface="华文新魏" panose="02010800040101010101" pitchFamily="2" charset="-122"/>
              </a:rPr>
              <a:t>  </a:t>
            </a:r>
            <a:r>
              <a:rPr lang="zh-CN" altLang="en-US" sz="2000" b="1" dirty="0">
                <a:solidFill>
                  <a:srgbClr val="FF0000"/>
                </a:solidFill>
                <a:latin typeface="华文新魏" panose="02010800040101010101" pitchFamily="2" charset="-122"/>
                <a:ea typeface="华文新魏" panose="02010800040101010101" pitchFamily="2" charset="-122"/>
              </a:rPr>
              <a:t>成员指针声明：</a:t>
            </a:r>
            <a:endParaRPr lang="en-US" altLang="zh-CN" sz="2000" b="1" dirty="0">
              <a:solidFill>
                <a:srgbClr val="FF0000"/>
              </a:solidFill>
              <a:latin typeface="华文新魏" panose="02010800040101010101" pitchFamily="2" charset="-122"/>
              <a:ea typeface="华文新魏" panose="02010800040101010101" pitchFamily="2" charset="-122"/>
            </a:endParaRPr>
          </a:p>
          <a:p>
            <a:pPr>
              <a:spcBef>
                <a:spcPct val="50000"/>
              </a:spcBef>
            </a:pPr>
            <a:r>
              <a:rPr lang="en-US" altLang="zh-CN" sz="2000" b="1" dirty="0">
                <a:latin typeface="华文新魏" panose="02010800040101010101" pitchFamily="2" charset="-122"/>
                <a:ea typeface="华文新魏" panose="02010800040101010101" pitchFamily="2" charset="-122"/>
              </a:rPr>
              <a:t>	int  </a:t>
            </a:r>
            <a:r>
              <a:rPr lang="en-US" altLang="zh-CN" sz="2000" b="1" dirty="0">
                <a:solidFill>
                  <a:srgbClr val="FF0000"/>
                </a:solidFill>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p</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类的成员指针，指向</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类的</a:t>
            </a:r>
            <a:r>
              <a:rPr lang="en-US" altLang="zh-CN" sz="2000" b="1" dirty="0">
                <a:latin typeface="华文新魏" panose="02010800040101010101" pitchFamily="2" charset="-122"/>
                <a:ea typeface="华文新魏" panose="02010800040101010101" pitchFamily="2" charset="-122"/>
              </a:rPr>
              <a:t>int</a:t>
            </a:r>
            <a:r>
              <a:rPr lang="zh-CN" altLang="en-US" sz="2000" b="1" dirty="0">
                <a:latin typeface="华文新魏" panose="02010800040101010101" pitchFamily="2" charset="-122"/>
                <a:ea typeface="华文新魏" panose="02010800040101010101" pitchFamily="2" charset="-122"/>
              </a:rPr>
              <a:t>类型数据成员</a:t>
            </a:r>
            <a:endParaRPr lang="en-US" altLang="zh-CN" sz="2000" b="1" dirty="0">
              <a:latin typeface="华文新魏" panose="02010800040101010101" pitchFamily="2" charset="-122"/>
              <a:ea typeface="华文新魏" panose="02010800040101010101" pitchFamily="2" charset="-122"/>
            </a:endParaRPr>
          </a:p>
          <a:p>
            <a:pPr>
              <a:spcBef>
                <a:spcPct val="50000"/>
              </a:spcBef>
            </a:pPr>
            <a:r>
              <a:rPr lang="zh-CN" altLang="en-US" sz="2000" b="1" dirty="0">
                <a:latin typeface="华文新魏" panose="02010800040101010101" pitchFamily="2" charset="-122"/>
                <a:ea typeface="华文新魏" panose="02010800040101010101" pitchFamily="2" charset="-122"/>
              </a:rPr>
              <a:t>  成员指针使用：</a:t>
            </a:r>
            <a:endParaRPr lang="en-US" altLang="zh-CN" sz="2000" b="1" dirty="0">
              <a:latin typeface="华文新魏" panose="02010800040101010101" pitchFamily="2" charset="-122"/>
              <a:ea typeface="华文新魏" panose="02010800040101010101" pitchFamily="2" charset="-122"/>
            </a:endParaRPr>
          </a:p>
          <a:p>
            <a:pPr>
              <a:spcBef>
                <a:spcPct val="50000"/>
              </a:spcBef>
            </a:pPr>
            <a:r>
              <a:rPr lang="en-US" altLang="zh-CN" sz="2000" b="1" dirty="0">
                <a:latin typeface="华文新魏" panose="02010800040101010101" pitchFamily="2" charset="-122"/>
                <a:ea typeface="华文新魏" panose="02010800040101010101" pitchFamily="2" charset="-122"/>
              </a:rPr>
              <a:t>struct A{  </a:t>
            </a:r>
          </a:p>
          <a:p>
            <a:pPr>
              <a:spcBef>
                <a:spcPct val="50000"/>
              </a:spcBef>
            </a:pPr>
            <a:r>
              <a:rPr lang="en-US" altLang="zh-CN" sz="2000" b="1" dirty="0">
                <a:latin typeface="华文新魏" panose="02010800040101010101" pitchFamily="2" charset="-122"/>
                <a:ea typeface="华文新魏" panose="02010800040101010101" pitchFamily="2" charset="-122"/>
              </a:rPr>
              <a:t>    int   m,  n; </a:t>
            </a:r>
          </a:p>
          <a:p>
            <a:pPr>
              <a:spcBef>
                <a:spcPct val="50000"/>
              </a:spcBef>
            </a:pPr>
            <a:r>
              <a:rPr lang="en-US" altLang="zh-CN" sz="2000" b="1" dirty="0">
                <a:latin typeface="华文新魏" panose="02010800040101010101" pitchFamily="2" charset="-122"/>
                <a:ea typeface="华文新魏" panose="02010800040101010101" pitchFamily="2" charset="-122"/>
              </a:rPr>
              <a:t>}a={1, 2},  b={3, 4}; </a:t>
            </a:r>
          </a:p>
          <a:p>
            <a:pPr>
              <a:spcBef>
                <a:spcPct val="50000"/>
              </a:spcBef>
            </a:pPr>
            <a:r>
              <a:rPr lang="en-US" altLang="zh-CN" sz="2000" b="1" dirty="0">
                <a:latin typeface="华文新魏" panose="02010800040101010101" pitchFamily="2" charset="-122"/>
                <a:ea typeface="华文新魏" panose="02010800040101010101" pitchFamily="2" charset="-122"/>
              </a:rPr>
              <a:t> p =  &amp;A::m; //</a:t>
            </a:r>
            <a:r>
              <a:rPr lang="zh-CN" altLang="en-US" sz="2000" b="1" dirty="0">
                <a:latin typeface="华文新魏" panose="02010800040101010101" pitchFamily="2" charset="-122"/>
                <a:ea typeface="华文新魏" panose="02010800040101010101" pitchFamily="2" charset="-122"/>
              </a:rPr>
              <a:t>成员指针</a:t>
            </a:r>
            <a:r>
              <a:rPr lang="en-US" altLang="zh-CN" sz="2000" b="1" dirty="0">
                <a:latin typeface="华文新魏" panose="02010800040101010101" pitchFamily="2" charset="-122"/>
                <a:ea typeface="华文新魏" panose="02010800040101010101" pitchFamily="2" charset="-122"/>
              </a:rPr>
              <a:t>p</a:t>
            </a:r>
            <a:r>
              <a:rPr lang="zh-CN" altLang="en-US" sz="2000" b="1" dirty="0">
                <a:latin typeface="华文新魏" panose="02010800040101010101" pitchFamily="2" charset="-122"/>
                <a:ea typeface="华文新魏" panose="02010800040101010101" pitchFamily="2" charset="-122"/>
              </a:rPr>
              <a:t>指向</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类的数据成员</a:t>
            </a:r>
            <a:r>
              <a:rPr lang="en-US" altLang="zh-CN" sz="2000" b="1" dirty="0">
                <a:latin typeface="华文新魏" panose="02010800040101010101" pitchFamily="2" charset="-122"/>
                <a:ea typeface="华文新魏" panose="02010800040101010101" pitchFamily="2" charset="-122"/>
              </a:rPr>
              <a:t>m</a:t>
            </a:r>
          </a:p>
          <a:p>
            <a:pPr>
              <a:spcBef>
                <a:spcPct val="50000"/>
              </a:spcBef>
            </a:pPr>
            <a:r>
              <a:rPr lang="en-US" altLang="zh-CN" sz="2000" b="1" dirty="0">
                <a:latin typeface="华文新魏" panose="02010800040101010101" pitchFamily="2" charset="-122"/>
                <a:ea typeface="华文新魏" panose="02010800040101010101" pitchFamily="2" charset="-122"/>
              </a:rPr>
              <a:t>int x = a.*p  //x = </a:t>
            </a:r>
            <a:r>
              <a:rPr lang="en-US" altLang="zh-CN" sz="2000" b="1" dirty="0" err="1">
                <a:latin typeface="华文新魏" panose="02010800040101010101" pitchFamily="2" charset="-122"/>
                <a:ea typeface="华文新魏" panose="02010800040101010101" pitchFamily="2" charset="-122"/>
              </a:rPr>
              <a:t>a.m</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利用普通成员指针访问成员  </a:t>
            </a:r>
            <a:r>
              <a:rPr lang="zh-CN" altLang="en-US" sz="2000" b="1" dirty="0">
                <a:solidFill>
                  <a:srgbClr val="FF0000"/>
                </a:solidFill>
                <a:latin typeface="华文新魏" panose="02010800040101010101" pitchFamily="2" charset="-122"/>
                <a:ea typeface="华文新魏" panose="02010800040101010101" pitchFamily="2" charset="-122"/>
              </a:rPr>
              <a:t>对象名</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指针名</a:t>
            </a:r>
            <a:endParaRPr lang="en-US" altLang="zh-CN" sz="2000" b="1"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766510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4.3</a:t>
            </a:r>
            <a:r>
              <a:rPr lang="zh-CN" altLang="en-US" sz="3600" b="1" dirty="0">
                <a:solidFill>
                  <a:srgbClr val="FF0000"/>
                </a:solidFill>
                <a:latin typeface="微软雅黑" pitchFamily="34" charset="-122"/>
                <a:ea typeface="微软雅黑" pitchFamily="34" charset="-122"/>
              </a:rPr>
              <a:t>　成员指针 </a:t>
            </a:r>
          </a:p>
        </p:txBody>
      </p:sp>
      <p:sp>
        <p:nvSpPr>
          <p:cNvPr id="8196" name="Rectangle 7"/>
          <p:cNvSpPr>
            <a:spLocks noChangeArrowheads="1"/>
          </p:cNvSpPr>
          <p:nvPr/>
        </p:nvSpPr>
        <p:spPr bwMode="auto">
          <a:xfrm>
            <a:off x="234752" y="980728"/>
            <a:ext cx="8382000" cy="5400600"/>
          </a:xfrm>
          <a:prstGeom prst="rect">
            <a:avLst/>
          </a:prstGeom>
          <a:noFill/>
          <a:ln w="9525">
            <a:noFill/>
            <a:miter lim="800000"/>
            <a:headEnd/>
            <a:tailEnd/>
          </a:ln>
        </p:spPr>
        <p:txBody>
          <a:bodyPr>
            <a:noAutofit/>
          </a:bodyPr>
          <a:lstStyle/>
          <a:p>
            <a:pPr lvl="1">
              <a:lnSpc>
                <a:spcPct val="135000"/>
              </a:lnSpc>
              <a:spcBef>
                <a:spcPct val="50000"/>
              </a:spcBef>
              <a:buClr>
                <a:schemeClr val="tx1"/>
              </a:buClr>
              <a:buFont typeface="Wingdings" pitchFamily="2" charset="2"/>
              <a:buChar char="§"/>
            </a:pPr>
            <a:r>
              <a:rPr lang="zh-CN" altLang="en-US" sz="2400" b="1" dirty="0">
                <a:solidFill>
                  <a:srgbClr val="FF0000"/>
                </a:solidFill>
                <a:latin typeface="华文新魏" panose="02010800040101010101" pitchFamily="2" charset="-122"/>
                <a:ea typeface="华文新魏" panose="02010800040101010101" pitchFamily="2" charset="-122"/>
              </a:rPr>
              <a:t>使用普通成员指针访问成员时</a:t>
            </a:r>
            <a:r>
              <a:rPr lang="zh-CN" altLang="en-US" sz="2400" b="1" dirty="0">
                <a:latin typeface="华文新魏" panose="02010800040101010101" pitchFamily="2" charset="-122"/>
                <a:ea typeface="华文新魏" panose="02010800040101010101" pitchFamily="2" charset="-122"/>
              </a:rPr>
              <a:t>必须和对象关联，使用静态成员指针时不必和对象关联。</a:t>
            </a:r>
          </a:p>
          <a:p>
            <a:pPr lvl="1">
              <a:lnSpc>
                <a:spcPct val="135000"/>
              </a:lnSpc>
              <a:spcBef>
                <a:spcPct val="50000"/>
              </a:spcBef>
              <a:buClr>
                <a:schemeClr val="tx1"/>
              </a:buClr>
              <a:buFont typeface="Wingdings" pitchFamily="2" charset="2"/>
              <a:buChar char="§"/>
            </a:pPr>
            <a:r>
              <a:rPr lang="zh-CN" altLang="en-US" sz="2400" b="1" dirty="0">
                <a:latin typeface="华文新魏" panose="02010800040101010101" pitchFamily="2" charset="-122"/>
                <a:ea typeface="华文新魏" panose="02010800040101010101" pitchFamily="2" charset="-122"/>
              </a:rPr>
              <a:t>普通成员指针通过</a:t>
            </a:r>
            <a:r>
              <a:rPr lang="en-US" altLang="zh-CN" sz="2400" b="1" dirty="0">
                <a:solidFill>
                  <a:srgbClr val="FF0000"/>
                </a:solidFill>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和</a:t>
            </a:r>
            <a:r>
              <a:rPr lang="en-US" altLang="zh-CN" sz="2400" b="1" dirty="0">
                <a:solidFill>
                  <a:srgbClr val="FF0000"/>
                </a:solidFill>
                <a:latin typeface="华文新魏" panose="02010800040101010101" pitchFamily="2" charset="-122"/>
                <a:ea typeface="华文新魏" panose="02010800040101010101" pitchFamily="2" charset="-122"/>
              </a:rPr>
              <a:t>-&gt;*</a:t>
            </a:r>
            <a:r>
              <a:rPr lang="zh-CN" altLang="en-US" sz="2400" b="1" dirty="0">
                <a:latin typeface="华文新魏" panose="02010800040101010101" pitchFamily="2" charset="-122"/>
                <a:ea typeface="华文新魏" panose="02010800040101010101" pitchFamily="2" charset="-122"/>
              </a:rPr>
              <a:t>访问对象成员。 </a:t>
            </a:r>
            <a:r>
              <a:rPr lang="en-US" altLang="zh-CN" sz="2400" b="1" dirty="0">
                <a:solidFill>
                  <a:srgbClr val="FF0000"/>
                </a:solidFill>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和</a:t>
            </a:r>
            <a:r>
              <a:rPr lang="en-US" altLang="zh-CN" sz="2400" b="1" dirty="0">
                <a:solidFill>
                  <a:srgbClr val="FF0000"/>
                </a:solidFill>
                <a:latin typeface="华文新魏" panose="02010800040101010101" pitchFamily="2" charset="-122"/>
                <a:ea typeface="华文新魏" panose="02010800040101010101" pitchFamily="2" charset="-122"/>
              </a:rPr>
              <a:t>-&gt;*</a:t>
            </a:r>
            <a:r>
              <a:rPr lang="zh-CN" altLang="en-US" sz="2400" b="1" dirty="0">
                <a:latin typeface="华文新魏" panose="02010800040101010101" pitchFamily="2" charset="-122"/>
                <a:ea typeface="华文新魏" panose="02010800040101010101" pitchFamily="2" charset="-122"/>
              </a:rPr>
              <a:t>优先级</a:t>
            </a:r>
            <a:r>
              <a:rPr lang="en-US" altLang="zh-CN" sz="2400" b="1" dirty="0">
                <a:latin typeface="华文新魏" panose="02010800040101010101" pitchFamily="2" charset="-122"/>
                <a:ea typeface="华文新魏" panose="02010800040101010101" pitchFamily="2" charset="-122"/>
              </a:rPr>
              <a:t>14</a:t>
            </a:r>
            <a:r>
              <a:rPr lang="zh-CN" altLang="en-US" sz="2400" b="1" dirty="0">
                <a:latin typeface="华文新魏" panose="02010800040101010101" pitchFamily="2" charset="-122"/>
                <a:ea typeface="华文新魏" panose="02010800040101010101" pitchFamily="2" charset="-122"/>
              </a:rPr>
              <a:t>级，结合性自左至右。</a:t>
            </a:r>
          </a:p>
          <a:p>
            <a:pPr lvl="1">
              <a:lnSpc>
                <a:spcPct val="135000"/>
              </a:lnSpc>
              <a:spcBef>
                <a:spcPct val="50000"/>
              </a:spcBef>
              <a:buClr>
                <a:schemeClr val="tx1"/>
              </a:buClr>
              <a:buFont typeface="Wingdings" pitchFamily="2" charset="2"/>
              <a:buChar char="§"/>
            </a:pP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左操作数为类的对象，右操作数为成员指针。</a:t>
            </a:r>
          </a:p>
          <a:p>
            <a:pPr lvl="1">
              <a:lnSpc>
                <a:spcPct val="135000"/>
              </a:lnSpc>
              <a:spcBef>
                <a:spcPct val="50000"/>
              </a:spcBef>
              <a:buClr>
                <a:schemeClr val="tx1"/>
              </a:buClr>
              <a:buFont typeface="Wingdings" pitchFamily="2" charset="2"/>
              <a:buChar char="§"/>
            </a:pPr>
            <a:r>
              <a:rPr lang="en-US" altLang="zh-CN" sz="2400" b="1" dirty="0">
                <a:latin typeface="华文新魏" panose="02010800040101010101" pitchFamily="2" charset="-122"/>
                <a:ea typeface="华文新魏" panose="02010800040101010101" pitchFamily="2" charset="-122"/>
              </a:rPr>
              <a:t>-&gt;*</a:t>
            </a:r>
            <a:r>
              <a:rPr lang="zh-CN" altLang="en-US" sz="2400" b="1" dirty="0">
                <a:latin typeface="华文新魏" panose="02010800040101010101" pitchFamily="2" charset="-122"/>
                <a:ea typeface="华文新魏" panose="02010800040101010101" pitchFamily="2" charset="-122"/>
              </a:rPr>
              <a:t>左操作数为对象指针，右操作数为成员指针。</a:t>
            </a:r>
          </a:p>
          <a:p>
            <a:pPr lvl="1">
              <a:lnSpc>
                <a:spcPct val="135000"/>
              </a:lnSpc>
              <a:spcBef>
                <a:spcPct val="50000"/>
              </a:spcBef>
              <a:buClr>
                <a:schemeClr val="tx1"/>
              </a:buClr>
              <a:buFont typeface="Wingdings" pitchFamily="2" charset="2"/>
              <a:buChar char="§"/>
            </a:pPr>
            <a:r>
              <a:rPr lang="zh-CN" altLang="en-US" sz="2400" b="1" dirty="0">
                <a:latin typeface="华文新魏" panose="02010800040101010101" pitchFamily="2" charset="-122"/>
                <a:ea typeface="华文新魏" panose="02010800040101010101" pitchFamily="2" charset="-122"/>
              </a:rPr>
              <a:t>声明语法 </a:t>
            </a:r>
            <a:endParaRPr lang="en-US" altLang="zh-CN" sz="2400" b="1" dirty="0">
              <a:latin typeface="华文新魏" panose="02010800040101010101" pitchFamily="2" charset="-122"/>
              <a:ea typeface="华文新魏" panose="02010800040101010101" pitchFamily="2" charset="-122"/>
            </a:endParaRPr>
          </a:p>
          <a:p>
            <a:pPr lvl="2">
              <a:lnSpc>
                <a:spcPct val="135000"/>
              </a:lnSpc>
              <a:spcBef>
                <a:spcPct val="50000"/>
              </a:spcBef>
              <a:buClr>
                <a:schemeClr val="tx1"/>
              </a:buClr>
            </a:pPr>
            <a:r>
              <a:rPr lang="zh-CN" altLang="en-US" sz="2400" b="1" dirty="0">
                <a:latin typeface="华文新魏" panose="02010800040101010101" pitchFamily="2" charset="-122"/>
                <a:ea typeface="华文新魏" panose="02010800040101010101" pitchFamily="2" charset="-122"/>
              </a:rPr>
              <a:t>数据类型  类名</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指针名 </a:t>
            </a:r>
            <a:r>
              <a:rPr lang="en-US" altLang="zh-CN" sz="2400" b="1" dirty="0">
                <a:latin typeface="华文新魏" panose="02010800040101010101" pitchFamily="2" charset="-122"/>
                <a:ea typeface="华文新魏" panose="02010800040101010101" pitchFamily="2" charset="-122"/>
              </a:rPr>
              <a:t>= &amp;</a:t>
            </a:r>
            <a:r>
              <a:rPr lang="zh-CN" altLang="en-US" sz="2400" b="1" dirty="0">
                <a:solidFill>
                  <a:srgbClr val="FF0000"/>
                </a:solidFill>
                <a:latin typeface="华文新魏" panose="02010800040101010101" pitchFamily="2" charset="-122"/>
                <a:ea typeface="华文新魏" panose="02010800040101010101" pitchFamily="2" charset="-122"/>
              </a:rPr>
              <a:t>类名</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成员名</a:t>
            </a:r>
            <a:endParaRPr lang="en-US" altLang="zh-CN" sz="2400" b="1"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351221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4.3</a:t>
            </a:r>
            <a:r>
              <a:rPr lang="zh-CN" altLang="en-US" sz="3600" b="1" dirty="0">
                <a:solidFill>
                  <a:srgbClr val="FF0000"/>
                </a:solidFill>
                <a:latin typeface="微软雅黑" pitchFamily="34" charset="-122"/>
                <a:ea typeface="微软雅黑" pitchFamily="34" charset="-122"/>
              </a:rPr>
              <a:t>　成员指针 </a:t>
            </a:r>
          </a:p>
        </p:txBody>
      </p:sp>
      <p:sp>
        <p:nvSpPr>
          <p:cNvPr id="8196" name="Rectangle 7"/>
          <p:cNvSpPr>
            <a:spLocks noChangeArrowheads="1"/>
          </p:cNvSpPr>
          <p:nvPr/>
        </p:nvSpPr>
        <p:spPr bwMode="auto">
          <a:xfrm>
            <a:off x="234752" y="980728"/>
            <a:ext cx="8382000" cy="5400600"/>
          </a:xfrm>
          <a:prstGeom prst="rect">
            <a:avLst/>
          </a:prstGeom>
          <a:noFill/>
          <a:ln w="9525">
            <a:noFill/>
            <a:miter lim="800000"/>
            <a:headEnd/>
            <a:tailEnd/>
          </a:ln>
        </p:spPr>
        <p:txBody>
          <a:bodyPr>
            <a:noAutofit/>
          </a:bodyPr>
          <a:lstStyle/>
          <a:p>
            <a:pPr algn="just">
              <a:lnSpc>
                <a:spcPct val="180000"/>
              </a:lnSpc>
            </a:pPr>
            <a:r>
              <a:rPr lang="en-US" altLang="zh-CN" sz="2400" b="1" dirty="0">
                <a:solidFill>
                  <a:srgbClr val="FF0000"/>
                </a:solidFill>
                <a:latin typeface="华文新魏" panose="02010800040101010101" pitchFamily="2" charset="-122"/>
                <a:ea typeface="华文新魏" panose="02010800040101010101" pitchFamily="2" charset="-122"/>
              </a:rPr>
              <a:t>	</a:t>
            </a:r>
            <a:r>
              <a:rPr lang="zh-CN" altLang="en-US" sz="2400" b="1" dirty="0">
                <a:solidFill>
                  <a:srgbClr val="FF0000"/>
                </a:solidFill>
                <a:latin typeface="华文新魏" panose="02010800040101010101" pitchFamily="2" charset="-122"/>
                <a:ea typeface="华文新魏" panose="02010800040101010101" pitchFamily="2" charset="-122"/>
              </a:rPr>
              <a:t>普通成员指针是一个成员相对于类对象首地址的偏移量，存放的不是成员地址，故不能移动</a:t>
            </a:r>
            <a:r>
              <a:rPr lang="zh-CN" altLang="en-US" sz="2400" b="1" dirty="0">
                <a:latin typeface="华文新魏" panose="02010800040101010101" pitchFamily="2" charset="-122"/>
                <a:ea typeface="华文新魏" panose="02010800040101010101" pitchFamily="2" charset="-122"/>
              </a:rPr>
              <a:t>：</a:t>
            </a:r>
          </a:p>
          <a:p>
            <a:pPr algn="just">
              <a:lnSpc>
                <a:spcPct val="180000"/>
              </a:lnSpc>
            </a:pPr>
            <a:r>
              <a:rPr lang="en-US" altLang="zh-CN" sz="2400" b="1" dirty="0">
                <a:solidFill>
                  <a:srgbClr val="FF0000"/>
                </a:solidFill>
                <a:latin typeface="华文新魏" panose="02010800040101010101" pitchFamily="2" charset="-122"/>
                <a:ea typeface="华文新魏" panose="02010800040101010101" pitchFamily="2" charset="-122"/>
              </a:rPr>
              <a:t>	</a:t>
            </a:r>
            <a:r>
              <a:rPr lang="zh-CN" altLang="en-US" sz="2400" b="1" dirty="0">
                <a:solidFill>
                  <a:srgbClr val="FF0000"/>
                </a:solidFill>
                <a:latin typeface="华文新魏" panose="02010800040101010101" pitchFamily="2" charset="-122"/>
                <a:ea typeface="华文新魏" panose="02010800040101010101" pitchFamily="2" charset="-122"/>
              </a:rPr>
              <a:t>普通成员指针不能和其它类型互相转换</a:t>
            </a:r>
            <a:r>
              <a:rPr lang="zh-CN" altLang="en-US" sz="2400" b="1" dirty="0">
                <a:latin typeface="华文新魏" panose="02010800040101010101" pitchFamily="2" charset="-122"/>
                <a:ea typeface="华文新魏" panose="02010800040101010101" pitchFamily="2" charset="-122"/>
              </a:rPr>
              <a:t>：</a:t>
            </a:r>
          </a:p>
          <a:p>
            <a:pPr lvl="3" algn="just">
              <a:lnSpc>
                <a:spcPct val="180000"/>
              </a:lnSpc>
              <a:buFont typeface="Wingdings" pitchFamily="2" charset="2"/>
              <a:buChar char="§"/>
            </a:pPr>
            <a:r>
              <a:rPr lang="zh-CN" altLang="en-US" sz="2400" b="1" dirty="0">
                <a:latin typeface="华文新魏" panose="02010800040101010101" pitchFamily="2" charset="-122"/>
                <a:ea typeface="华文新魏" panose="02010800040101010101" pitchFamily="2" charset="-122"/>
              </a:rPr>
              <a:t>否则便可以通过类型转换间接实现指针移动。</a:t>
            </a:r>
          </a:p>
          <a:p>
            <a:pPr lvl="1">
              <a:lnSpc>
                <a:spcPct val="135000"/>
              </a:lnSpc>
              <a:spcBef>
                <a:spcPct val="50000"/>
              </a:spcBef>
              <a:buClr>
                <a:schemeClr val="tx1"/>
              </a:buClr>
            </a:pPr>
            <a:endParaRPr lang="en-US" altLang="zh-CN" sz="2400" b="1"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588327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4.3</a:t>
            </a:r>
            <a:r>
              <a:rPr lang="zh-CN" altLang="en-US" sz="3600" b="1" dirty="0">
                <a:solidFill>
                  <a:srgbClr val="FF0000"/>
                </a:solidFill>
                <a:latin typeface="微软雅黑" pitchFamily="34" charset="-122"/>
                <a:ea typeface="微软雅黑" pitchFamily="34" charset="-122"/>
              </a:rPr>
              <a:t>　成员指针 </a:t>
            </a:r>
          </a:p>
        </p:txBody>
      </p:sp>
      <p:sp>
        <p:nvSpPr>
          <p:cNvPr id="8196" name="Rectangle 7"/>
          <p:cNvSpPr>
            <a:spLocks noChangeArrowheads="1"/>
          </p:cNvSpPr>
          <p:nvPr/>
        </p:nvSpPr>
        <p:spPr bwMode="auto">
          <a:xfrm>
            <a:off x="234752" y="980728"/>
            <a:ext cx="8382000" cy="5400600"/>
          </a:xfrm>
          <a:prstGeom prst="rect">
            <a:avLst/>
          </a:prstGeom>
          <a:noFill/>
          <a:ln w="9525">
            <a:noFill/>
            <a:miter lim="800000"/>
            <a:headEnd/>
            <a:tailEnd/>
          </a:ln>
        </p:spPr>
        <p:txBody>
          <a:bodyPr>
            <a:noAutofit/>
          </a:bodyPr>
          <a:lstStyle/>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struct A{   //</a:t>
            </a:r>
            <a:r>
              <a:rPr lang="zh-CN" altLang="en-US" sz="2000" b="1" dirty="0">
                <a:solidFill>
                  <a:srgbClr val="FF0000"/>
                </a:solidFill>
                <a:latin typeface="华文新魏" panose="02010800040101010101" pitchFamily="2" charset="-122"/>
                <a:ea typeface="华文新魏" panose="02010800040101010101" pitchFamily="2" charset="-122"/>
              </a:rPr>
              <a:t>普通成员指针是偏移量</a:t>
            </a:r>
          </a:p>
          <a:p>
            <a:pPr>
              <a:lnSpc>
                <a:spcPct val="120000"/>
              </a:lnSpc>
              <a:spcBef>
                <a:spcPct val="10000"/>
              </a:spcBef>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int   m,  n; </a:t>
            </a: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}a={1, 2},  b={3, 4}; </a:t>
            </a: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void main (void)   {//</a:t>
            </a:r>
            <a:r>
              <a:rPr lang="zh-CN" altLang="en-US" sz="2000" b="1" dirty="0">
                <a:latin typeface="华文新魏" panose="02010800040101010101" pitchFamily="2" charset="-122"/>
                <a:ea typeface="华文新魏" panose="02010800040101010101" pitchFamily="2" charset="-122"/>
              </a:rPr>
              <a:t>以下</a:t>
            </a:r>
            <a:r>
              <a:rPr lang="en-US" altLang="zh-CN" sz="2000" b="1" dirty="0">
                <a:latin typeface="华文新魏" panose="02010800040101010101" pitchFamily="2" charset="-122"/>
                <a:ea typeface="华文新魏" panose="02010800040101010101" pitchFamily="2" charset="-122"/>
              </a:rPr>
              <a:t>p=0</a:t>
            </a:r>
            <a:r>
              <a:rPr lang="zh-CN" altLang="en-US" sz="2000" b="1" dirty="0">
                <a:latin typeface="华文新魏" panose="02010800040101010101" pitchFamily="2" charset="-122"/>
                <a:ea typeface="华文新魏" panose="02010800040101010101" pitchFamily="2" charset="-122"/>
              </a:rPr>
              <a:t>表示偏移</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实现时实际</a:t>
            </a:r>
            <a:r>
              <a:rPr lang="en-US" altLang="zh-CN" sz="2000" b="1" dirty="0">
                <a:latin typeface="华文新魏" panose="02010800040101010101" pitchFamily="2" charset="-122"/>
                <a:ea typeface="华文新魏" panose="02010800040101010101" pitchFamily="2" charset="-122"/>
              </a:rPr>
              <a:t>&lt;&gt;0</a:t>
            </a: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    int x</a:t>
            </a:r>
            <a:r>
              <a:rPr lang="zh-CN" altLang="en-US" sz="2000" b="1" dirty="0">
                <a:latin typeface="华文新魏" panose="02010800040101010101" pitchFamily="2" charset="-122"/>
                <a:ea typeface="华文新魏" panose="02010800040101010101" pitchFamily="2" charset="-122"/>
              </a:rPr>
              <a:t>；</a:t>
            </a:r>
          </a:p>
          <a:p>
            <a:pPr>
              <a:lnSpc>
                <a:spcPct val="120000"/>
              </a:lnSpc>
              <a:spcBef>
                <a:spcPct val="10000"/>
              </a:spcBef>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int  A::*p=&amp;</a:t>
            </a:r>
            <a:r>
              <a:rPr lang="en-US" altLang="zh-CN" sz="2000" b="1" dirty="0">
                <a:solidFill>
                  <a:srgbClr val="FF0000"/>
                </a:solidFill>
                <a:latin typeface="华文新魏" panose="02010800040101010101" pitchFamily="2" charset="-122"/>
                <a:ea typeface="华文新魏" panose="02010800040101010101" pitchFamily="2" charset="-122"/>
              </a:rPr>
              <a:t>A</a:t>
            </a:r>
            <a:r>
              <a:rPr lang="en-US" altLang="zh-CN" sz="2000" b="1" dirty="0">
                <a:latin typeface="华文新魏" panose="02010800040101010101" pitchFamily="2" charset="-122"/>
                <a:ea typeface="华文新魏" panose="02010800040101010101" pitchFamily="2" charset="-122"/>
              </a:rPr>
              <a:t>::m;  //p</a:t>
            </a:r>
            <a:r>
              <a:rPr lang="zh-CN" altLang="en-US" sz="2000" b="1" dirty="0">
                <a:latin typeface="华文新魏" panose="02010800040101010101" pitchFamily="2" charset="-122"/>
                <a:ea typeface="华文新魏" panose="02010800040101010101" pitchFamily="2" charset="-122"/>
              </a:rPr>
              <a:t>是</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的成员指针，指向整型成员</a:t>
            </a:r>
            <a:r>
              <a:rPr lang="en-US" altLang="zh-CN" sz="2000" b="1" dirty="0">
                <a:latin typeface="华文新魏" panose="02010800040101010101" pitchFamily="2" charset="-122"/>
                <a:ea typeface="华文新魏" panose="02010800040101010101" pitchFamily="2" charset="-122"/>
              </a:rPr>
              <a:t>m</a:t>
            </a: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设</a:t>
            </a:r>
            <a:r>
              <a:rPr lang="en-US" altLang="zh-CN" sz="2000" b="1" dirty="0">
                <a:latin typeface="华文新魏" panose="02010800040101010101" pitchFamily="2" charset="-122"/>
                <a:ea typeface="华文新魏" panose="02010800040101010101" pitchFamily="2" charset="-122"/>
              </a:rPr>
              <a:t>p=0</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m</a:t>
            </a:r>
            <a:r>
              <a:rPr lang="zh-CN" altLang="en-US" sz="2000" b="1" dirty="0">
                <a:latin typeface="华文新魏" panose="02010800040101010101" pitchFamily="2" charset="-122"/>
                <a:ea typeface="华文新魏" panose="02010800040101010101" pitchFamily="2" charset="-122"/>
              </a:rPr>
              <a:t>相对结构体首址的偏移。编译后，偏移实际</a:t>
            </a:r>
            <a:r>
              <a:rPr lang="en-US" altLang="zh-CN" sz="2000" b="1" dirty="0">
                <a:latin typeface="华文新魏" panose="02010800040101010101" pitchFamily="2" charset="-122"/>
                <a:ea typeface="华文新魏" panose="02010800040101010101" pitchFamily="2" charset="-122"/>
              </a:rPr>
              <a:t>&lt;&gt;0</a:t>
            </a: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    x=a.*p;  		  //x=* (a</a:t>
            </a:r>
            <a:r>
              <a:rPr lang="zh-CN" altLang="en-US" sz="2000" b="1" dirty="0">
                <a:latin typeface="华文新魏" panose="02010800040101010101" pitchFamily="2" charset="-122"/>
                <a:ea typeface="华文新魏" panose="02010800040101010101" pitchFamily="2" charset="-122"/>
              </a:rPr>
              <a:t>的地址</a:t>
            </a:r>
            <a:r>
              <a:rPr lang="en-US" altLang="zh-CN" sz="2000" b="1" dirty="0">
                <a:latin typeface="华文新魏" panose="02010800040101010101" pitchFamily="2" charset="-122"/>
                <a:ea typeface="华文新魏" panose="02010800040101010101" pitchFamily="2" charset="-122"/>
              </a:rPr>
              <a:t>+p) =* (2000+0) =1 = m</a:t>
            </a: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		//a.*p</a:t>
            </a:r>
            <a:r>
              <a:rPr lang="zh-CN" altLang="en-US" sz="2000" b="1" dirty="0">
                <a:latin typeface="华文新魏" panose="02010800040101010101" pitchFamily="2" charset="-122"/>
                <a:ea typeface="华文新魏" panose="02010800040101010101" pitchFamily="2" charset="-122"/>
              </a:rPr>
              <a:t>指向相对</a:t>
            </a:r>
            <a:r>
              <a:rPr lang="zh-CN" altLang="en-US" sz="2000" b="1" dirty="0">
                <a:solidFill>
                  <a:srgbClr val="FF0000"/>
                </a:solidFill>
                <a:latin typeface="华文新魏" panose="02010800040101010101" pitchFamily="2" charset="-122"/>
                <a:ea typeface="华文新魏" panose="02010800040101010101" pitchFamily="2" charset="-122"/>
              </a:rPr>
              <a:t>对象</a:t>
            </a:r>
            <a:r>
              <a:rPr lang="en-US" altLang="zh-CN" sz="2000" b="1" dirty="0">
                <a:solidFill>
                  <a:srgbClr val="FF0000"/>
                </a:solidFill>
                <a:latin typeface="华文新魏" panose="02010800040101010101" pitchFamily="2" charset="-122"/>
                <a:ea typeface="华文新魏" panose="02010800040101010101" pitchFamily="2" charset="-122"/>
              </a:rPr>
              <a:t>a</a:t>
            </a:r>
            <a:r>
              <a:rPr lang="zh-CN" altLang="en-US" sz="2000" b="1" dirty="0">
                <a:solidFill>
                  <a:srgbClr val="FF0000"/>
                </a:solidFill>
                <a:latin typeface="华文新魏" panose="02010800040101010101" pitchFamily="2" charset="-122"/>
                <a:ea typeface="华文新魏" panose="02010800040101010101" pitchFamily="2" charset="-122"/>
              </a:rPr>
              <a:t>首地址</a:t>
            </a:r>
            <a:r>
              <a:rPr lang="zh-CN" altLang="en-US" sz="2000" b="1" dirty="0">
                <a:latin typeface="华文新魏" panose="02010800040101010101" pitchFamily="2" charset="-122"/>
                <a:ea typeface="华文新魏" panose="02010800040101010101" pitchFamily="2" charset="-122"/>
              </a:rPr>
              <a:t>偏移为</a:t>
            </a:r>
            <a:r>
              <a:rPr lang="en-US" altLang="zh-CN" sz="2000" b="1" dirty="0">
                <a:latin typeface="华文新魏" panose="02010800040101010101" pitchFamily="2" charset="-122"/>
                <a:ea typeface="华文新魏" panose="02010800040101010101" pitchFamily="2" charset="-122"/>
              </a:rPr>
              <a:t>p</a:t>
            </a:r>
            <a:r>
              <a:rPr lang="zh-CN" altLang="en-US" sz="2000" b="1" dirty="0">
                <a:latin typeface="华文新魏" panose="02010800040101010101" pitchFamily="2" charset="-122"/>
                <a:ea typeface="华文新魏" panose="02010800040101010101" pitchFamily="2" charset="-122"/>
              </a:rPr>
              <a:t>的成员，即</a:t>
            </a:r>
            <a:r>
              <a:rPr lang="en-US" altLang="zh-CN" sz="2000" b="1" dirty="0">
                <a:latin typeface="华文新魏" panose="02010800040101010101" pitchFamily="2" charset="-122"/>
                <a:ea typeface="华文新魏" panose="02010800040101010101" pitchFamily="2" charset="-122"/>
              </a:rPr>
              <a:t>m</a:t>
            </a: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    x=b.*p;   		  //x=* (b</a:t>
            </a:r>
            <a:r>
              <a:rPr lang="zh-CN" altLang="en-US" sz="2000" b="1" dirty="0">
                <a:latin typeface="华文新魏" panose="02010800040101010101" pitchFamily="2" charset="-122"/>
                <a:ea typeface="华文新魏" panose="02010800040101010101" pitchFamily="2" charset="-122"/>
              </a:rPr>
              <a:t>的地址</a:t>
            </a:r>
            <a:r>
              <a:rPr lang="en-US" altLang="zh-CN" sz="2000" b="1" dirty="0">
                <a:latin typeface="华文新魏" panose="02010800040101010101" pitchFamily="2" charset="-122"/>
                <a:ea typeface="华文新魏" panose="02010800040101010101" pitchFamily="2" charset="-122"/>
              </a:rPr>
              <a:t>+p) =* (2004+0) =3</a:t>
            </a: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    p=&amp;A::n; 	              //p=2</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n</a:t>
            </a:r>
            <a:r>
              <a:rPr lang="zh-CN" altLang="en-US" sz="2000" b="1" dirty="0">
                <a:latin typeface="华文新魏" panose="02010800040101010101" pitchFamily="2" charset="-122"/>
                <a:ea typeface="华文新魏" panose="02010800040101010101" pitchFamily="2" charset="-122"/>
              </a:rPr>
              <a:t>相对结构体首址偏移</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实际</a:t>
            </a:r>
            <a:r>
              <a:rPr lang="en-US" altLang="zh-CN" sz="2000" b="1" dirty="0">
                <a:latin typeface="华文新魏" panose="02010800040101010101" pitchFamily="2" charset="-122"/>
                <a:ea typeface="华文新魏" panose="02010800040101010101" pitchFamily="2" charset="-122"/>
              </a:rPr>
              <a:t>&lt;&gt;2</a:t>
            </a: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    x=a.*p;   		  //x=* (a</a:t>
            </a:r>
            <a:r>
              <a:rPr lang="zh-CN" altLang="en-US" sz="2000" b="1" dirty="0">
                <a:latin typeface="华文新魏" panose="02010800040101010101" pitchFamily="2" charset="-122"/>
                <a:ea typeface="华文新魏" panose="02010800040101010101" pitchFamily="2" charset="-122"/>
              </a:rPr>
              <a:t>的地址</a:t>
            </a:r>
            <a:r>
              <a:rPr lang="en-US" altLang="zh-CN" sz="2000" b="1" dirty="0">
                <a:latin typeface="华文新魏" panose="02010800040101010101" pitchFamily="2" charset="-122"/>
                <a:ea typeface="华文新魏" panose="02010800040101010101" pitchFamily="2" charset="-122"/>
              </a:rPr>
              <a:t>+p) =* (2000+2) =2</a:t>
            </a: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    x=b.*p;   		  //x=* (b</a:t>
            </a:r>
            <a:r>
              <a:rPr lang="zh-CN" altLang="en-US" sz="2000" b="1" dirty="0">
                <a:latin typeface="华文新魏" panose="02010800040101010101" pitchFamily="2" charset="-122"/>
                <a:ea typeface="华文新魏" panose="02010800040101010101" pitchFamily="2" charset="-122"/>
              </a:rPr>
              <a:t>的地址</a:t>
            </a:r>
            <a:r>
              <a:rPr lang="en-US" altLang="zh-CN" sz="2000" b="1" dirty="0">
                <a:latin typeface="华文新魏" panose="02010800040101010101" pitchFamily="2" charset="-122"/>
                <a:ea typeface="华文新魏" panose="02010800040101010101" pitchFamily="2" charset="-122"/>
              </a:rPr>
              <a:t>+p) =* (2004+2) =4</a:t>
            </a: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a:t>
            </a:r>
          </a:p>
          <a:p>
            <a:pPr lvl="1">
              <a:lnSpc>
                <a:spcPct val="135000"/>
              </a:lnSpc>
              <a:spcBef>
                <a:spcPct val="50000"/>
              </a:spcBef>
              <a:buClr>
                <a:schemeClr val="tx1"/>
              </a:buClr>
            </a:pPr>
            <a:endParaRPr lang="en-US" altLang="zh-CN" sz="2000" b="1" dirty="0">
              <a:solidFill>
                <a:srgbClr val="FF0000"/>
              </a:solidFill>
              <a:latin typeface="华文新魏" panose="02010800040101010101" pitchFamily="2" charset="-122"/>
              <a:ea typeface="华文新魏" panose="02010800040101010101" pitchFamily="2" charset="-122"/>
            </a:endParaRPr>
          </a:p>
        </p:txBody>
      </p:sp>
      <p:grpSp>
        <p:nvGrpSpPr>
          <p:cNvPr id="4" name="Group 4">
            <a:extLst>
              <a:ext uri="{FF2B5EF4-FFF2-40B4-BE49-F238E27FC236}">
                <a16:creationId xmlns:a16="http://schemas.microsoft.com/office/drawing/2014/main" id="{54651BF3-B118-459D-B61B-B1D519348B3D}"/>
              </a:ext>
            </a:extLst>
          </p:cNvPr>
          <p:cNvGrpSpPr>
            <a:grpSpLocks/>
          </p:cNvGrpSpPr>
          <p:nvPr/>
        </p:nvGrpSpPr>
        <p:grpSpPr bwMode="auto">
          <a:xfrm>
            <a:off x="6400801" y="333378"/>
            <a:ext cx="1793874" cy="1343025"/>
            <a:chOff x="3963" y="1584"/>
            <a:chExt cx="1130" cy="846"/>
          </a:xfrm>
        </p:grpSpPr>
        <p:grpSp>
          <p:nvGrpSpPr>
            <p:cNvPr id="5" name="Group 5">
              <a:extLst>
                <a:ext uri="{FF2B5EF4-FFF2-40B4-BE49-F238E27FC236}">
                  <a16:creationId xmlns:a16="http://schemas.microsoft.com/office/drawing/2014/main" id="{B8DBDD09-13CA-44F6-842A-8C67DFA07A19}"/>
                </a:ext>
              </a:extLst>
            </p:cNvPr>
            <p:cNvGrpSpPr>
              <a:grpSpLocks/>
            </p:cNvGrpSpPr>
            <p:nvPr/>
          </p:nvGrpSpPr>
          <p:grpSpPr bwMode="auto">
            <a:xfrm>
              <a:off x="4482" y="1584"/>
              <a:ext cx="611" cy="846"/>
              <a:chOff x="4482" y="1584"/>
              <a:chExt cx="611" cy="846"/>
            </a:xfrm>
          </p:grpSpPr>
          <p:sp>
            <p:nvSpPr>
              <p:cNvPr id="13" name="Rectangle 6">
                <a:extLst>
                  <a:ext uri="{FF2B5EF4-FFF2-40B4-BE49-F238E27FC236}">
                    <a16:creationId xmlns:a16="http://schemas.microsoft.com/office/drawing/2014/main" id="{B4F764E8-5F2D-4937-99C0-EFF598A71B57}"/>
                  </a:ext>
                </a:extLst>
              </p:cNvPr>
              <p:cNvSpPr>
                <a:spLocks noChangeArrowheads="1"/>
              </p:cNvSpPr>
              <p:nvPr/>
            </p:nvSpPr>
            <p:spPr bwMode="auto">
              <a:xfrm>
                <a:off x="4483" y="1584"/>
                <a:ext cx="610" cy="846"/>
              </a:xfrm>
              <a:prstGeom prst="rect">
                <a:avLst/>
              </a:prstGeom>
              <a:solidFill>
                <a:srgbClr val="FFFFFF"/>
              </a:solidFill>
              <a:ln w="15875">
                <a:solidFill>
                  <a:srgbClr val="000000"/>
                </a:solidFill>
                <a:miter lim="800000"/>
                <a:headEnd/>
                <a:tailEnd/>
              </a:ln>
            </p:spPr>
            <p:txBody>
              <a:bodyPr/>
              <a:lstStyle/>
              <a:p>
                <a:endParaRPr lang="zh-CN" altLang="en-US"/>
              </a:p>
            </p:txBody>
          </p:sp>
          <p:sp>
            <p:nvSpPr>
              <p:cNvPr id="14" name="Rectangle 7">
                <a:extLst>
                  <a:ext uri="{FF2B5EF4-FFF2-40B4-BE49-F238E27FC236}">
                    <a16:creationId xmlns:a16="http://schemas.microsoft.com/office/drawing/2014/main" id="{C16E1A3B-78E7-4E88-90FD-D7016BD58EB8}"/>
                  </a:ext>
                </a:extLst>
              </p:cNvPr>
              <p:cNvSpPr>
                <a:spLocks noChangeArrowheads="1"/>
              </p:cNvSpPr>
              <p:nvPr/>
            </p:nvSpPr>
            <p:spPr bwMode="auto">
              <a:xfrm>
                <a:off x="4482" y="2006"/>
                <a:ext cx="610" cy="424"/>
              </a:xfrm>
              <a:prstGeom prst="rect">
                <a:avLst/>
              </a:prstGeom>
              <a:solidFill>
                <a:srgbClr val="FFFFFF"/>
              </a:solidFill>
              <a:ln w="15875">
                <a:solidFill>
                  <a:srgbClr val="000000"/>
                </a:solidFill>
                <a:miter lim="800000"/>
                <a:headEnd/>
                <a:tailEnd/>
              </a:ln>
            </p:spPr>
            <p:txBody>
              <a:bodyPr/>
              <a:lstStyle/>
              <a:p>
                <a:endParaRPr lang="zh-CN" altLang="en-US"/>
              </a:p>
            </p:txBody>
          </p:sp>
        </p:grpSp>
        <p:grpSp>
          <p:nvGrpSpPr>
            <p:cNvPr id="6" name="Group 8">
              <a:extLst>
                <a:ext uri="{FF2B5EF4-FFF2-40B4-BE49-F238E27FC236}">
                  <a16:creationId xmlns:a16="http://schemas.microsoft.com/office/drawing/2014/main" id="{825CAD01-9E01-4E8C-887D-57B9A054B132}"/>
                </a:ext>
              </a:extLst>
            </p:cNvPr>
            <p:cNvGrpSpPr>
              <a:grpSpLocks/>
            </p:cNvGrpSpPr>
            <p:nvPr/>
          </p:nvGrpSpPr>
          <p:grpSpPr bwMode="auto">
            <a:xfrm>
              <a:off x="3963" y="1612"/>
              <a:ext cx="1017" cy="807"/>
              <a:chOff x="3963" y="1612"/>
              <a:chExt cx="1017" cy="807"/>
            </a:xfrm>
          </p:grpSpPr>
          <p:grpSp>
            <p:nvGrpSpPr>
              <p:cNvPr id="7" name="Group 9">
                <a:extLst>
                  <a:ext uri="{FF2B5EF4-FFF2-40B4-BE49-F238E27FC236}">
                    <a16:creationId xmlns:a16="http://schemas.microsoft.com/office/drawing/2014/main" id="{F0B0B43E-71E6-4E61-87D5-34B35FE94BF2}"/>
                  </a:ext>
                </a:extLst>
              </p:cNvPr>
              <p:cNvGrpSpPr>
                <a:grpSpLocks/>
              </p:cNvGrpSpPr>
              <p:nvPr/>
            </p:nvGrpSpPr>
            <p:grpSpPr bwMode="auto">
              <a:xfrm>
                <a:off x="3963" y="1612"/>
                <a:ext cx="977" cy="385"/>
                <a:chOff x="3963" y="1612"/>
                <a:chExt cx="977" cy="385"/>
              </a:xfrm>
            </p:grpSpPr>
            <p:sp>
              <p:nvSpPr>
                <p:cNvPr id="11" name="Rectangle 10">
                  <a:extLst>
                    <a:ext uri="{FF2B5EF4-FFF2-40B4-BE49-F238E27FC236}">
                      <a16:creationId xmlns:a16="http://schemas.microsoft.com/office/drawing/2014/main" id="{C2A27451-17E5-446E-8BCD-B041B517580C}"/>
                    </a:ext>
                  </a:extLst>
                </p:cNvPr>
                <p:cNvSpPr>
                  <a:spLocks noChangeArrowheads="1"/>
                </p:cNvSpPr>
                <p:nvPr/>
              </p:nvSpPr>
              <p:spPr bwMode="auto">
                <a:xfrm>
                  <a:off x="3963" y="1612"/>
                  <a:ext cx="977" cy="174"/>
                </a:xfrm>
                <a:prstGeom prst="rect">
                  <a:avLst/>
                </a:prstGeom>
                <a:noFill/>
                <a:ln w="9525">
                  <a:noFill/>
                  <a:miter lim="800000"/>
                  <a:headEnd/>
                  <a:tailEnd/>
                </a:ln>
              </p:spPr>
              <p:txBody>
                <a:bodyPr wrap="none" lIns="0" tIns="0" rIns="0" bIns="0">
                  <a:spAutoFit/>
                </a:bodyPr>
                <a:lstStyle/>
                <a:p>
                  <a:pPr algn="l"/>
                  <a:r>
                    <a:rPr lang="en-US" altLang="zh-CN" b="1">
                      <a:solidFill>
                        <a:srgbClr val="000000"/>
                      </a:solidFill>
                    </a:rPr>
                    <a:t>a</a:t>
                  </a:r>
                  <a:r>
                    <a:rPr lang="zh-CN" altLang="en-US" b="1">
                      <a:solidFill>
                        <a:srgbClr val="000000"/>
                      </a:solidFill>
                    </a:rPr>
                    <a:t>：</a:t>
                  </a:r>
                  <a:r>
                    <a:rPr lang="en-US" altLang="zh-CN" b="1">
                      <a:solidFill>
                        <a:srgbClr val="000000"/>
                      </a:solidFill>
                    </a:rPr>
                    <a:t>2000      m=1</a:t>
                  </a:r>
                  <a:endParaRPr lang="en-US" altLang="zh-CN" b="1">
                    <a:latin typeface="Tahoma" pitchFamily="34" charset="0"/>
                  </a:endParaRPr>
                </a:p>
              </p:txBody>
            </p:sp>
            <p:sp>
              <p:nvSpPr>
                <p:cNvPr id="12" name="Rectangle 11">
                  <a:extLst>
                    <a:ext uri="{FF2B5EF4-FFF2-40B4-BE49-F238E27FC236}">
                      <a16:creationId xmlns:a16="http://schemas.microsoft.com/office/drawing/2014/main" id="{D62E2A8D-9B98-401F-A6B5-90F0C18EEA64}"/>
                    </a:ext>
                  </a:extLst>
                </p:cNvPr>
                <p:cNvSpPr>
                  <a:spLocks noChangeArrowheads="1"/>
                </p:cNvSpPr>
                <p:nvPr/>
              </p:nvSpPr>
              <p:spPr bwMode="auto">
                <a:xfrm>
                  <a:off x="4699" y="1823"/>
                  <a:ext cx="224" cy="174"/>
                </a:xfrm>
                <a:prstGeom prst="rect">
                  <a:avLst/>
                </a:prstGeom>
                <a:noFill/>
                <a:ln w="9525">
                  <a:noFill/>
                  <a:miter lim="800000"/>
                  <a:headEnd/>
                  <a:tailEnd/>
                </a:ln>
              </p:spPr>
              <p:txBody>
                <a:bodyPr wrap="none" lIns="0" tIns="0" rIns="0" bIns="0">
                  <a:spAutoFit/>
                </a:bodyPr>
                <a:lstStyle/>
                <a:p>
                  <a:pPr algn="l"/>
                  <a:r>
                    <a:rPr lang="en-US" altLang="zh-CN" b="1">
                      <a:solidFill>
                        <a:srgbClr val="000000"/>
                      </a:solidFill>
                    </a:rPr>
                    <a:t>n=2</a:t>
                  </a:r>
                  <a:endParaRPr lang="en-US" altLang="zh-CN" b="1">
                    <a:latin typeface="Tahoma" pitchFamily="34" charset="0"/>
                  </a:endParaRPr>
                </a:p>
              </p:txBody>
            </p:sp>
          </p:grpSp>
          <p:grpSp>
            <p:nvGrpSpPr>
              <p:cNvPr id="8" name="Group 12">
                <a:extLst>
                  <a:ext uri="{FF2B5EF4-FFF2-40B4-BE49-F238E27FC236}">
                    <a16:creationId xmlns:a16="http://schemas.microsoft.com/office/drawing/2014/main" id="{01A612D0-3DBD-4768-AD90-3F5E78348286}"/>
                  </a:ext>
                </a:extLst>
              </p:cNvPr>
              <p:cNvGrpSpPr>
                <a:grpSpLocks/>
              </p:cNvGrpSpPr>
              <p:nvPr/>
            </p:nvGrpSpPr>
            <p:grpSpPr bwMode="auto">
              <a:xfrm>
                <a:off x="3963" y="2034"/>
                <a:ext cx="1017" cy="385"/>
                <a:chOff x="3888" y="2034"/>
                <a:chExt cx="1017" cy="385"/>
              </a:xfrm>
            </p:grpSpPr>
            <p:sp>
              <p:nvSpPr>
                <p:cNvPr id="9" name="Rectangle 13">
                  <a:extLst>
                    <a:ext uri="{FF2B5EF4-FFF2-40B4-BE49-F238E27FC236}">
                      <a16:creationId xmlns:a16="http://schemas.microsoft.com/office/drawing/2014/main" id="{EFEABA23-1970-4B24-8A4E-9FBA9105C7F2}"/>
                    </a:ext>
                  </a:extLst>
                </p:cNvPr>
                <p:cNvSpPr>
                  <a:spLocks noChangeArrowheads="1"/>
                </p:cNvSpPr>
                <p:nvPr/>
              </p:nvSpPr>
              <p:spPr bwMode="auto">
                <a:xfrm>
                  <a:off x="3888" y="2034"/>
                  <a:ext cx="1017" cy="174"/>
                </a:xfrm>
                <a:prstGeom prst="rect">
                  <a:avLst/>
                </a:prstGeom>
                <a:noFill/>
                <a:ln w="9525">
                  <a:noFill/>
                  <a:miter lim="800000"/>
                  <a:headEnd/>
                  <a:tailEnd/>
                </a:ln>
              </p:spPr>
              <p:txBody>
                <a:bodyPr wrap="none" lIns="0" tIns="0" rIns="0" bIns="0">
                  <a:spAutoFit/>
                </a:bodyPr>
                <a:lstStyle/>
                <a:p>
                  <a:pPr algn="l"/>
                  <a:r>
                    <a:rPr lang="en-US" altLang="zh-CN" b="1">
                      <a:solidFill>
                        <a:srgbClr val="000000"/>
                      </a:solidFill>
                    </a:rPr>
                    <a:t>b</a:t>
                  </a:r>
                  <a:r>
                    <a:rPr lang="zh-CN" altLang="en-US" b="1">
                      <a:solidFill>
                        <a:srgbClr val="000000"/>
                      </a:solidFill>
                    </a:rPr>
                    <a:t>：</a:t>
                  </a:r>
                  <a:r>
                    <a:rPr lang="en-US" altLang="zh-CN" b="1">
                      <a:solidFill>
                        <a:srgbClr val="000000"/>
                      </a:solidFill>
                    </a:rPr>
                    <a:t>2004       m=3</a:t>
                  </a:r>
                  <a:endParaRPr lang="en-US" altLang="zh-CN" b="1">
                    <a:latin typeface="Tahoma" pitchFamily="34" charset="0"/>
                  </a:endParaRPr>
                </a:p>
              </p:txBody>
            </p:sp>
            <p:sp>
              <p:nvSpPr>
                <p:cNvPr id="10" name="Rectangle 14">
                  <a:extLst>
                    <a:ext uri="{FF2B5EF4-FFF2-40B4-BE49-F238E27FC236}">
                      <a16:creationId xmlns:a16="http://schemas.microsoft.com/office/drawing/2014/main" id="{F8C5393D-4A6B-4E86-86FF-3684DF1FEB17}"/>
                    </a:ext>
                  </a:extLst>
                </p:cNvPr>
                <p:cNvSpPr>
                  <a:spLocks noChangeArrowheads="1"/>
                </p:cNvSpPr>
                <p:nvPr/>
              </p:nvSpPr>
              <p:spPr bwMode="auto">
                <a:xfrm>
                  <a:off x="4656" y="2245"/>
                  <a:ext cx="224" cy="174"/>
                </a:xfrm>
                <a:prstGeom prst="rect">
                  <a:avLst/>
                </a:prstGeom>
                <a:noFill/>
                <a:ln w="9525">
                  <a:noFill/>
                  <a:miter lim="800000"/>
                  <a:headEnd/>
                  <a:tailEnd/>
                </a:ln>
              </p:spPr>
              <p:txBody>
                <a:bodyPr wrap="none" lIns="0" tIns="0" rIns="0" bIns="0">
                  <a:spAutoFit/>
                </a:bodyPr>
                <a:lstStyle/>
                <a:p>
                  <a:pPr algn="l"/>
                  <a:r>
                    <a:rPr lang="en-US" altLang="zh-CN" b="1">
                      <a:solidFill>
                        <a:srgbClr val="000000"/>
                      </a:solidFill>
                    </a:rPr>
                    <a:t>n=4</a:t>
                  </a:r>
                  <a:endParaRPr lang="en-US" altLang="zh-CN" b="1">
                    <a:latin typeface="Tahoma" pitchFamily="34" charset="0"/>
                  </a:endParaRPr>
                </a:p>
              </p:txBody>
            </p:sp>
          </p:grpSp>
        </p:grpSp>
      </p:grpSp>
    </p:spTree>
    <p:extLst>
      <p:ext uri="{BB962C8B-B14F-4D97-AF65-F5344CB8AC3E}">
        <p14:creationId xmlns:p14="http://schemas.microsoft.com/office/powerpoint/2010/main" val="3008390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4.3</a:t>
            </a:r>
            <a:r>
              <a:rPr lang="zh-CN" altLang="en-US" sz="3600" b="1" dirty="0">
                <a:solidFill>
                  <a:srgbClr val="FF0000"/>
                </a:solidFill>
                <a:latin typeface="微软雅黑" pitchFamily="34" charset="-122"/>
                <a:ea typeface="微软雅黑" pitchFamily="34" charset="-122"/>
              </a:rPr>
              <a:t>　成员指针 </a:t>
            </a:r>
          </a:p>
        </p:txBody>
      </p:sp>
      <p:sp>
        <p:nvSpPr>
          <p:cNvPr id="15" name="TextBox 5">
            <a:extLst>
              <a:ext uri="{FF2B5EF4-FFF2-40B4-BE49-F238E27FC236}">
                <a16:creationId xmlns:a16="http://schemas.microsoft.com/office/drawing/2014/main" id="{FA3A72EC-5030-429A-A5A6-794B6CE7BF2A}"/>
              </a:ext>
            </a:extLst>
          </p:cNvPr>
          <p:cNvSpPr txBox="1">
            <a:spLocks noChangeArrowheads="1"/>
          </p:cNvSpPr>
          <p:nvPr/>
        </p:nvSpPr>
        <p:spPr bwMode="auto">
          <a:xfrm>
            <a:off x="323528" y="1052736"/>
            <a:ext cx="8712968" cy="5616624"/>
          </a:xfrm>
          <a:prstGeom prst="rect">
            <a:avLst/>
          </a:prstGeom>
          <a:solidFill>
            <a:schemeClr val="accent6">
              <a:lumMod val="75000"/>
              <a:alpha val="44000"/>
            </a:schemeClr>
          </a:solidFill>
          <a:ln w="9525">
            <a:solidFill>
              <a:schemeClr val="accent1"/>
            </a:solidFill>
            <a:miter lim="800000"/>
            <a:headEnd/>
            <a:tailEnd/>
          </a:ln>
        </p:spPr>
        <p:txBody>
          <a:bodyPr/>
          <a:lstStyle/>
          <a:p>
            <a:pPr>
              <a:spcBef>
                <a:spcPct val="10000"/>
              </a:spcBef>
            </a:pPr>
            <a:r>
              <a:rPr lang="en-US" altLang="zh-CN" sz="2000" b="1" dirty="0">
                <a:latin typeface="华文新魏" panose="02010800040101010101" pitchFamily="2" charset="-122"/>
                <a:ea typeface="华文新魏" panose="02010800040101010101" pitchFamily="2" charset="-122"/>
              </a:rPr>
              <a:t>struct A{   //struct</a:t>
            </a:r>
            <a:r>
              <a:rPr lang="zh-CN" altLang="en-US" sz="2000" b="1" dirty="0">
                <a:latin typeface="华文新魏" panose="02010800040101010101" pitchFamily="2" charset="-122"/>
                <a:ea typeface="华文新魏" panose="02010800040101010101" pitchFamily="2" charset="-122"/>
              </a:rPr>
              <a:t>定义的类</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进入类体缺省权限为</a:t>
            </a:r>
            <a:r>
              <a:rPr lang="en-US" altLang="zh-CN" sz="2000" b="1" dirty="0">
                <a:latin typeface="华文新魏" panose="02010800040101010101" pitchFamily="2" charset="-122"/>
                <a:ea typeface="华文新魏" panose="02010800040101010101" pitchFamily="2" charset="-122"/>
              </a:rPr>
              <a:t>public</a:t>
            </a:r>
          </a:p>
          <a:p>
            <a:pPr>
              <a:spcBef>
                <a:spcPct val="10000"/>
              </a:spcBef>
            </a:pPr>
            <a:r>
              <a:rPr lang="en-US" altLang="zh-CN" sz="2000" b="1" dirty="0">
                <a:latin typeface="华文新魏" panose="02010800040101010101" pitchFamily="2" charset="-122"/>
                <a:ea typeface="华文新魏" panose="02010800040101010101" pitchFamily="2" charset="-122"/>
              </a:rPr>
              <a:t>	int i,  f ( )   { return 1;   } ;      //</a:t>
            </a:r>
            <a:r>
              <a:rPr lang="zh-CN" altLang="en-US" sz="2000" b="1" dirty="0">
                <a:latin typeface="华文新魏" panose="02010800040101010101" pitchFamily="2" charset="-122"/>
                <a:ea typeface="华文新魏" panose="02010800040101010101" pitchFamily="2" charset="-122"/>
              </a:rPr>
              <a:t>公有成员</a:t>
            </a:r>
            <a:r>
              <a:rPr lang="en-US" altLang="zh-CN" sz="2000" b="1" dirty="0">
                <a:latin typeface="华文新魏" panose="02010800040101010101" pitchFamily="2" charset="-122"/>
                <a:ea typeface="华文新魏" panose="02010800040101010101" pitchFamily="2" charset="-122"/>
              </a:rPr>
              <a:t>i</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f ( )   </a:t>
            </a:r>
          </a:p>
          <a:p>
            <a:pPr>
              <a:spcBef>
                <a:spcPct val="10000"/>
              </a:spcBef>
            </a:pPr>
            <a:r>
              <a:rPr lang="en-US" altLang="zh-CN" sz="2000" b="1" dirty="0">
                <a:latin typeface="华文新魏" panose="02010800040101010101" pitchFamily="2" charset="-122"/>
                <a:ea typeface="华文新魏" panose="02010800040101010101" pitchFamily="2" charset="-122"/>
              </a:rPr>
              <a:t>private</a:t>
            </a:r>
            <a:r>
              <a:rPr lang="zh-CN" altLang="en-US" sz="2000" b="1" dirty="0">
                <a:latin typeface="华文新魏" panose="02010800040101010101" pitchFamily="2" charset="-122"/>
                <a:ea typeface="华文新魏" panose="02010800040101010101" pitchFamily="2" charset="-122"/>
              </a:rPr>
              <a:t>：</a:t>
            </a:r>
          </a:p>
          <a:p>
            <a:pPr>
              <a:spcBef>
                <a:spcPct val="10000"/>
              </a:spcBef>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long j;   //</a:t>
            </a:r>
            <a:r>
              <a:rPr lang="zh-CN" altLang="en-US" sz="2000" b="1" dirty="0">
                <a:latin typeface="华文新魏" panose="02010800040101010101" pitchFamily="2" charset="-122"/>
                <a:ea typeface="华文新魏" panose="02010800040101010101" pitchFamily="2" charset="-122"/>
              </a:rPr>
              <a:t>私有的成员</a:t>
            </a:r>
            <a:r>
              <a:rPr lang="en-US" altLang="zh-CN" sz="2000" b="1" dirty="0">
                <a:latin typeface="华文新魏" panose="02010800040101010101" pitchFamily="2" charset="-122"/>
                <a:ea typeface="华文新魏" panose="02010800040101010101" pitchFamily="2" charset="-122"/>
              </a:rPr>
              <a:t>j</a:t>
            </a:r>
          </a:p>
          <a:p>
            <a:pPr>
              <a:spcBef>
                <a:spcPct val="10000"/>
              </a:spcBef>
            </a:pPr>
            <a:r>
              <a:rPr lang="en-US" altLang="zh-CN" sz="2000" b="1" dirty="0">
                <a:latin typeface="华文新魏" panose="02010800040101010101" pitchFamily="2" charset="-122"/>
                <a:ea typeface="华文新魏" panose="02010800040101010101" pitchFamily="2" charset="-122"/>
              </a:rPr>
              <a:t>}a; </a:t>
            </a:r>
          </a:p>
          <a:p>
            <a:pPr>
              <a:spcBef>
                <a:spcPct val="10000"/>
              </a:spcBef>
            </a:pPr>
            <a:r>
              <a:rPr lang="en-US" altLang="zh-CN" sz="2000" b="1" dirty="0">
                <a:latin typeface="华文新魏" panose="02010800040101010101" pitchFamily="2" charset="-122"/>
                <a:ea typeface="华文新魏" panose="02010800040101010101" pitchFamily="2" charset="-122"/>
              </a:rPr>
              <a:t>void main (void)   {</a:t>
            </a:r>
          </a:p>
          <a:p>
            <a:pPr>
              <a:spcBef>
                <a:spcPct val="10000"/>
              </a:spcBef>
            </a:pPr>
            <a:r>
              <a:rPr lang="en-US" altLang="zh-CN" sz="2000" b="1" dirty="0">
                <a:latin typeface="华文新魏" panose="02010800040101010101" pitchFamily="2" charset="-122"/>
                <a:ea typeface="华文新魏" panose="02010800040101010101" pitchFamily="2" charset="-122"/>
              </a:rPr>
              <a:t>    int  A::*pi=&amp;A::i; //</a:t>
            </a:r>
            <a:r>
              <a:rPr lang="zh-CN" altLang="en-US" sz="2000" b="1" dirty="0">
                <a:latin typeface="华文新魏" panose="02010800040101010101" pitchFamily="2" charset="-122"/>
                <a:ea typeface="华文新魏" panose="02010800040101010101" pitchFamily="2" charset="-122"/>
              </a:rPr>
              <a:t>普通数据成员指针指向公共成员</a:t>
            </a:r>
            <a:r>
              <a:rPr lang="en-US" altLang="zh-CN" sz="2000" b="1" dirty="0">
                <a:latin typeface="华文新魏" panose="02010800040101010101" pitchFamily="2" charset="-122"/>
                <a:ea typeface="华文新魏" panose="02010800040101010101" pitchFamily="2" charset="-122"/>
              </a:rPr>
              <a:t>A::i</a:t>
            </a:r>
          </a:p>
          <a:p>
            <a:pPr>
              <a:spcBef>
                <a:spcPct val="10000"/>
              </a:spcBef>
              <a:buNone/>
            </a:pPr>
            <a:r>
              <a:rPr lang="en-US" altLang="zh-CN" sz="2000" b="1" dirty="0">
                <a:latin typeface="华文新魏" panose="02010800040101010101" pitchFamily="2" charset="-122"/>
                <a:ea typeface="华文新魏" panose="02010800040101010101" pitchFamily="2" charset="-122"/>
              </a:rPr>
              <a:t>    int </a:t>
            </a:r>
            <a:r>
              <a:rPr lang="en-US" altLang="zh-CN" sz="2000" b="1" dirty="0">
                <a:solidFill>
                  <a:srgbClr val="FF0000"/>
                </a:solidFill>
                <a:latin typeface="华文新魏" panose="02010800040101010101" pitchFamily="2" charset="-122"/>
                <a:ea typeface="华文新魏" panose="02010800040101010101" pitchFamily="2" charset="-122"/>
              </a:rPr>
              <a:t>(A::*pf)    </a:t>
            </a:r>
            <a:r>
              <a:rPr lang="en-US" altLang="zh-CN" sz="2000" b="1" dirty="0">
                <a:latin typeface="华文新魏" panose="02010800040101010101" pitchFamily="2" charset="-122"/>
                <a:ea typeface="华文新魏" panose="02010800040101010101" pitchFamily="2" charset="-122"/>
              </a:rPr>
              <a:t>( )   =&amp;A::f; //</a:t>
            </a:r>
            <a:r>
              <a:rPr lang="zh-CN" altLang="en-US" sz="2000" b="1" dirty="0">
                <a:latin typeface="华文新魏" panose="02010800040101010101" pitchFamily="2" charset="-122"/>
                <a:ea typeface="华文新魏" panose="02010800040101010101" pitchFamily="2" charset="-122"/>
              </a:rPr>
              <a:t>普通函数成员指针</a:t>
            </a:r>
            <a:r>
              <a:rPr lang="en-US" altLang="zh-CN" sz="2000" b="1" dirty="0">
                <a:latin typeface="华文新魏" panose="02010800040101010101" pitchFamily="2" charset="-122"/>
                <a:ea typeface="华文新魏" panose="02010800040101010101" pitchFamily="2" charset="-122"/>
              </a:rPr>
              <a:t>pf</a:t>
            </a:r>
            <a:r>
              <a:rPr lang="zh-CN" altLang="en-US" sz="2000" b="1" dirty="0">
                <a:latin typeface="华文新魏" panose="02010800040101010101" pitchFamily="2" charset="-122"/>
                <a:ea typeface="华文新魏" panose="02010800040101010101" pitchFamily="2" charset="-122"/>
              </a:rPr>
              <a:t>指向函数成员</a:t>
            </a:r>
            <a:r>
              <a:rPr lang="en-US" altLang="zh-CN" sz="2000" b="1" dirty="0">
                <a:latin typeface="华文新魏" panose="02010800040101010101" pitchFamily="2" charset="-122"/>
                <a:ea typeface="华文新魏" panose="02010800040101010101" pitchFamily="2" charset="-122"/>
              </a:rPr>
              <a:t>A::f</a:t>
            </a:r>
            <a:endParaRPr lang="zh-CN" altLang="en-US" sz="2000" b="1" dirty="0">
              <a:latin typeface="华文新魏" panose="02010800040101010101" pitchFamily="2" charset="-122"/>
              <a:ea typeface="华文新魏" panose="02010800040101010101" pitchFamily="2" charset="-122"/>
            </a:endParaRPr>
          </a:p>
          <a:p>
            <a:pPr>
              <a:spcBef>
                <a:spcPct val="10000"/>
              </a:spcBef>
            </a:pPr>
            <a:r>
              <a:rPr lang="zh-CN" altLang="en-US" sz="2000" b="1" dirty="0">
                <a:latin typeface="华文新魏" panose="02010800040101010101" pitchFamily="2" charset="-122"/>
                <a:ea typeface="华文新魏" panose="02010800040101010101" pitchFamily="2" charset="-122"/>
              </a:rPr>
              <a:t>    </a:t>
            </a:r>
            <a:endParaRPr lang="en-US" altLang="zh-CN" sz="2000" b="1" dirty="0">
              <a:latin typeface="华文新魏" panose="02010800040101010101" pitchFamily="2" charset="-122"/>
              <a:ea typeface="华文新魏" panose="02010800040101010101" pitchFamily="2" charset="-122"/>
            </a:endParaRPr>
          </a:p>
          <a:p>
            <a:pPr>
              <a:spcBef>
                <a:spcPct val="10000"/>
              </a:spcBef>
            </a:pPr>
            <a:r>
              <a:rPr lang="en-US" altLang="zh-CN" sz="2000" b="1" dirty="0">
                <a:latin typeface="华文新魏" panose="02010800040101010101" pitchFamily="2" charset="-122"/>
                <a:ea typeface="华文新魏" panose="02010800040101010101" pitchFamily="2" charset="-122"/>
              </a:rPr>
              <a:t>    long  x=a.*pi+</a:t>
            </a:r>
            <a:r>
              <a:rPr lang="en-US" altLang="zh-CN" sz="2000" b="1" dirty="0">
                <a:solidFill>
                  <a:srgbClr val="FF0000"/>
                </a:solidFill>
                <a:latin typeface="华文新魏" panose="02010800040101010101" pitchFamily="2" charset="-122"/>
                <a:ea typeface="华文新魏" panose="02010800040101010101" pitchFamily="2" charset="-122"/>
              </a:rPr>
              <a:t> (a.*pf) </a:t>
            </a:r>
            <a:r>
              <a:rPr lang="en-US" altLang="zh-CN" sz="2000" b="1" dirty="0">
                <a:latin typeface="华文新魏" panose="02010800040101010101" pitchFamily="2" charset="-122"/>
                <a:ea typeface="华文新魏" panose="02010800040101010101" pitchFamily="2" charset="-122"/>
              </a:rPr>
              <a:t>( )   ; 	</a:t>
            </a:r>
          </a:p>
          <a:p>
            <a:pPr>
              <a:spcBef>
                <a:spcPct val="10000"/>
              </a:spcBef>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等价于</a:t>
            </a:r>
            <a:r>
              <a:rPr lang="en-US" altLang="zh-CN" sz="2000" b="1" dirty="0">
                <a:latin typeface="华文新魏" panose="02010800040101010101" pitchFamily="2" charset="-122"/>
                <a:ea typeface="华文新魏" panose="02010800040101010101" pitchFamily="2" charset="-122"/>
              </a:rPr>
              <a:t>x=a.* (&amp;A::i)   + (a.* (&amp;A::f)   )    ( )   =a. </a:t>
            </a:r>
            <a:r>
              <a:rPr lang="en-US" altLang="zh-CN" sz="2000" b="1" dirty="0" err="1">
                <a:latin typeface="华文新魏" panose="02010800040101010101" pitchFamily="2" charset="-122"/>
                <a:ea typeface="华文新魏" panose="02010800040101010101" pitchFamily="2" charset="-122"/>
              </a:rPr>
              <a:t>i+a.f</a:t>
            </a:r>
            <a:r>
              <a:rPr lang="en-US" altLang="zh-CN" sz="2000" b="1" dirty="0">
                <a:latin typeface="华文新魏" panose="02010800040101010101" pitchFamily="2" charset="-122"/>
                <a:ea typeface="华文新魏" panose="02010800040101010101" pitchFamily="2" charset="-122"/>
              </a:rPr>
              <a:t> ( )   </a:t>
            </a:r>
          </a:p>
          <a:p>
            <a:pPr>
              <a:spcBef>
                <a:spcPct val="10000"/>
              </a:spcBef>
            </a:pPr>
            <a:r>
              <a:rPr lang="en-US" altLang="zh-CN" sz="2000" b="1" dirty="0">
                <a:latin typeface="华文新魏" panose="02010800040101010101" pitchFamily="2" charset="-122"/>
                <a:ea typeface="华文新魏" panose="02010800040101010101" pitchFamily="2" charset="-122"/>
              </a:rPr>
              <a:t>    pi++; 	 pf+=1; 	</a:t>
            </a:r>
          </a:p>
          <a:p>
            <a:pPr>
              <a:spcBef>
                <a:spcPct val="10000"/>
              </a:spcBef>
            </a:pPr>
            <a:r>
              <a:rPr lang="en-US" altLang="zh-CN" sz="2000" b="1" dirty="0">
                <a:solidFill>
                  <a:srgbClr val="FF0000"/>
                </a:solidFill>
                <a:latin typeface="华文新魏" panose="02010800040101010101" pitchFamily="2" charset="-122"/>
                <a:ea typeface="华文新魏" panose="02010800040101010101" pitchFamily="2" charset="-122"/>
              </a:rPr>
              <a:t>    //</a:t>
            </a:r>
            <a:r>
              <a:rPr lang="zh-CN" altLang="en-US" sz="2000" b="1" dirty="0">
                <a:solidFill>
                  <a:srgbClr val="FF0000"/>
                </a:solidFill>
                <a:latin typeface="华文新魏" panose="02010800040101010101" pitchFamily="2" charset="-122"/>
                <a:ea typeface="华文新魏" panose="02010800040101010101" pitchFamily="2" charset="-122"/>
              </a:rPr>
              <a:t>错误</a:t>
            </a:r>
            <a:r>
              <a:rPr lang="en-US" altLang="zh-CN" sz="2000" b="1" dirty="0">
                <a:solidFill>
                  <a:srgbClr val="FF0000"/>
                </a:solidFill>
                <a:latin typeface="华文新魏" panose="02010800040101010101" pitchFamily="2" charset="-122"/>
                <a:ea typeface="华文新魏" panose="02010800040101010101" pitchFamily="2" charset="-122"/>
              </a:rPr>
              <a:t>,  pi</a:t>
            </a:r>
            <a:r>
              <a:rPr lang="zh-CN" altLang="en-US" sz="2000" b="1" dirty="0">
                <a:solidFill>
                  <a:srgbClr val="FF0000"/>
                </a:solidFill>
                <a:latin typeface="华文新魏" panose="02010800040101010101" pitchFamily="2" charset="-122"/>
                <a:ea typeface="华文新魏" panose="02010800040101010101" pitchFamily="2" charset="-122"/>
              </a:rPr>
              <a:t>不能移动</a:t>
            </a:r>
            <a:r>
              <a:rPr lang="en-US" altLang="zh-CN" sz="2000" b="1" dirty="0">
                <a:solidFill>
                  <a:srgbClr val="FF0000"/>
                </a:solidFill>
                <a:latin typeface="华文新魏" panose="02010800040101010101" pitchFamily="2" charset="-122"/>
                <a:ea typeface="华文新魏" panose="02010800040101010101" pitchFamily="2" charset="-122"/>
              </a:rPr>
              <a:t>, </a:t>
            </a:r>
            <a:r>
              <a:rPr lang="zh-CN" altLang="en-US" sz="2000" b="1" dirty="0">
                <a:solidFill>
                  <a:srgbClr val="FF0000"/>
                </a:solidFill>
                <a:latin typeface="华文新魏" panose="02010800040101010101" pitchFamily="2" charset="-122"/>
                <a:ea typeface="华文新魏" panose="02010800040101010101" pitchFamily="2" charset="-122"/>
              </a:rPr>
              <a:t>否则指向私有成员</a:t>
            </a:r>
            <a:r>
              <a:rPr lang="en-US" altLang="zh-CN" sz="2000" b="1" dirty="0">
                <a:solidFill>
                  <a:srgbClr val="FF0000"/>
                </a:solidFill>
                <a:latin typeface="华文新魏" panose="02010800040101010101" pitchFamily="2" charset="-122"/>
                <a:ea typeface="华文新魏" panose="02010800040101010101" pitchFamily="2" charset="-122"/>
              </a:rPr>
              <a:t>j, pf</a:t>
            </a:r>
            <a:r>
              <a:rPr lang="zh-CN" altLang="en-US" sz="2000" b="1" dirty="0">
                <a:solidFill>
                  <a:srgbClr val="FF0000"/>
                </a:solidFill>
                <a:latin typeface="华文新魏" panose="02010800040101010101" pitchFamily="2" charset="-122"/>
                <a:ea typeface="华文新魏" panose="02010800040101010101" pitchFamily="2" charset="-122"/>
              </a:rPr>
              <a:t>不能移动</a:t>
            </a:r>
          </a:p>
          <a:p>
            <a:pPr>
              <a:spcBef>
                <a:spcPct val="10000"/>
              </a:spcBef>
            </a:pPr>
            <a:r>
              <a:rPr lang="zh-CN" altLang="en-US" sz="2000" b="1" dirty="0">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x= (long)    pi; </a:t>
            </a:r>
            <a:r>
              <a:rPr lang="en-US" altLang="zh-CN" sz="2000" b="1" dirty="0">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错误</a:t>
            </a:r>
            <a:r>
              <a:rPr lang="en-US" altLang="zh-CN" sz="2000" b="1" dirty="0">
                <a:solidFill>
                  <a:srgbClr val="FF0000"/>
                </a:solidFill>
                <a:latin typeface="华文新魏" panose="02010800040101010101" pitchFamily="2" charset="-122"/>
                <a:ea typeface="华文新魏" panose="02010800040101010101" pitchFamily="2" charset="-122"/>
              </a:rPr>
              <a:t>, pi</a:t>
            </a:r>
            <a:r>
              <a:rPr lang="zh-CN" altLang="en-US" sz="2000" b="1" dirty="0">
                <a:solidFill>
                  <a:srgbClr val="FF0000"/>
                </a:solidFill>
                <a:latin typeface="华文新魏" panose="02010800040101010101" pitchFamily="2" charset="-122"/>
                <a:ea typeface="华文新魏" panose="02010800040101010101" pitchFamily="2" charset="-122"/>
              </a:rPr>
              <a:t>不能转换为长整型</a:t>
            </a:r>
          </a:p>
          <a:p>
            <a:pPr>
              <a:spcBef>
                <a:spcPct val="10000"/>
              </a:spcBef>
            </a:pPr>
            <a:r>
              <a:rPr lang="zh-CN" altLang="en-US" sz="2000" b="1" dirty="0">
                <a:solidFill>
                  <a:schemeClr val="hlink"/>
                </a:solidFill>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x=x + </a:t>
            </a:r>
            <a:r>
              <a:rPr lang="en-US" altLang="zh-CN" sz="2000" b="1" dirty="0" err="1">
                <a:solidFill>
                  <a:srgbClr val="FF0000"/>
                </a:solidFill>
                <a:latin typeface="华文新魏" panose="02010800040101010101" pitchFamily="2" charset="-122"/>
                <a:ea typeface="华文新魏" panose="02010800040101010101" pitchFamily="2" charset="-122"/>
              </a:rPr>
              <a:t>sizeof</a:t>
            </a:r>
            <a:r>
              <a:rPr lang="en-US" altLang="zh-CN" sz="2000" b="1" dirty="0">
                <a:solidFill>
                  <a:srgbClr val="FF0000"/>
                </a:solidFill>
                <a:latin typeface="华文新魏" panose="02010800040101010101" pitchFamily="2" charset="-122"/>
                <a:ea typeface="华文新魏" panose="02010800040101010101" pitchFamily="2" charset="-122"/>
              </a:rPr>
              <a:t> (int);                  //</a:t>
            </a:r>
            <a:r>
              <a:rPr lang="zh-CN" altLang="en-US" sz="2000" b="1" dirty="0">
                <a:solidFill>
                  <a:srgbClr val="FF0000"/>
                </a:solidFill>
                <a:latin typeface="华文新魏" panose="02010800040101010101" pitchFamily="2" charset="-122"/>
                <a:ea typeface="华文新魏" panose="02010800040101010101" pitchFamily="2" charset="-122"/>
              </a:rPr>
              <a:t>否则间接移动指针</a:t>
            </a:r>
          </a:p>
          <a:p>
            <a:pPr>
              <a:spcBef>
                <a:spcPct val="10000"/>
              </a:spcBef>
            </a:pPr>
            <a:r>
              <a:rPr lang="zh-CN" altLang="en-US" sz="2000" b="1" dirty="0">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pi= (int A::*)   x; </a:t>
            </a:r>
            <a:r>
              <a:rPr lang="en-US" altLang="zh-CN" sz="2000" b="1" dirty="0">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错误</a:t>
            </a:r>
            <a:r>
              <a:rPr lang="en-US" altLang="zh-CN" sz="2000" b="1" dirty="0">
                <a:solidFill>
                  <a:srgbClr val="FF0000"/>
                </a:solidFill>
                <a:latin typeface="华文新魏" panose="02010800040101010101" pitchFamily="2" charset="-122"/>
                <a:ea typeface="华文新魏" panose="02010800040101010101" pitchFamily="2" charset="-122"/>
              </a:rPr>
              <a:t>, x</a:t>
            </a:r>
            <a:r>
              <a:rPr lang="zh-CN" altLang="en-US" sz="2000" b="1" dirty="0">
                <a:solidFill>
                  <a:srgbClr val="FF0000"/>
                </a:solidFill>
                <a:latin typeface="华文新魏" panose="02010800040101010101" pitchFamily="2" charset="-122"/>
                <a:ea typeface="华文新魏" panose="02010800040101010101" pitchFamily="2" charset="-122"/>
              </a:rPr>
              <a:t>不能转换为成员指针</a:t>
            </a:r>
          </a:p>
          <a:p>
            <a:pPr>
              <a:spcBef>
                <a:spcPct val="10000"/>
              </a:spcBef>
            </a:pPr>
            <a:r>
              <a:rPr lang="en-US" altLang="zh-CN" sz="2000"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1642470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4.4</a:t>
            </a:r>
            <a:r>
              <a:rPr lang="zh-CN" altLang="en-US" sz="3600" b="1" dirty="0">
                <a:solidFill>
                  <a:srgbClr val="FF0000"/>
                </a:solidFill>
                <a:latin typeface="微软雅黑" pitchFamily="34" charset="-122"/>
                <a:ea typeface="微软雅黑" pitchFamily="34" charset="-122"/>
              </a:rPr>
              <a:t>　</a:t>
            </a:r>
            <a:r>
              <a:rPr lang="en-US" altLang="zh-CN" sz="3600" b="1" dirty="0">
                <a:solidFill>
                  <a:srgbClr val="FF0000"/>
                </a:solidFill>
                <a:latin typeface="微软雅黑" pitchFamily="34" charset="-122"/>
                <a:ea typeface="微软雅黑" pitchFamily="34" charset="-122"/>
              </a:rPr>
              <a:t>const</a:t>
            </a:r>
            <a:r>
              <a:rPr lang="zh-CN" altLang="en-US" sz="3600" b="1" dirty="0">
                <a:solidFill>
                  <a:srgbClr val="FF0000"/>
                </a:solidFill>
                <a:latin typeface="微软雅黑" pitchFamily="34" charset="-122"/>
                <a:ea typeface="微软雅黑" pitchFamily="34" charset="-122"/>
              </a:rPr>
              <a:t>、</a:t>
            </a:r>
            <a:r>
              <a:rPr lang="en-US" altLang="zh-CN" sz="3600" b="1" dirty="0">
                <a:solidFill>
                  <a:srgbClr val="FF0000"/>
                </a:solidFill>
                <a:latin typeface="微软雅黑" pitchFamily="34" charset="-122"/>
                <a:ea typeface="微软雅黑" pitchFamily="34" charset="-122"/>
              </a:rPr>
              <a:t>volatile</a:t>
            </a:r>
            <a:r>
              <a:rPr lang="zh-CN" altLang="en-US" sz="3600" b="1" dirty="0">
                <a:solidFill>
                  <a:srgbClr val="FF0000"/>
                </a:solidFill>
                <a:latin typeface="微软雅黑" pitchFamily="34" charset="-122"/>
                <a:ea typeface="微软雅黑" pitchFamily="34" charset="-122"/>
              </a:rPr>
              <a:t>和</a:t>
            </a:r>
            <a:r>
              <a:rPr lang="en-US" altLang="zh-CN" sz="3600" b="1" dirty="0">
                <a:solidFill>
                  <a:srgbClr val="FF0000"/>
                </a:solidFill>
                <a:latin typeface="微软雅黑" pitchFamily="34" charset="-122"/>
                <a:ea typeface="微软雅黑" pitchFamily="34" charset="-122"/>
              </a:rPr>
              <a:t>mutable</a:t>
            </a:r>
            <a:r>
              <a:rPr lang="zh-CN" altLang="en-US" sz="3600" b="1" dirty="0">
                <a:solidFill>
                  <a:srgbClr val="FF0000"/>
                </a:solidFill>
                <a:latin typeface="微软雅黑" pitchFamily="34" charset="-122"/>
                <a:ea typeface="微软雅黑" pitchFamily="34" charset="-122"/>
              </a:rPr>
              <a:t> </a:t>
            </a:r>
          </a:p>
        </p:txBody>
      </p:sp>
      <p:sp>
        <p:nvSpPr>
          <p:cNvPr id="8196" name="Rectangle 7"/>
          <p:cNvSpPr>
            <a:spLocks noChangeArrowheads="1"/>
          </p:cNvSpPr>
          <p:nvPr/>
        </p:nvSpPr>
        <p:spPr bwMode="auto">
          <a:xfrm>
            <a:off x="234752" y="980728"/>
            <a:ext cx="8382000" cy="5400600"/>
          </a:xfrm>
          <a:prstGeom prst="rect">
            <a:avLst/>
          </a:prstGeom>
          <a:noFill/>
          <a:ln w="9525">
            <a:noFill/>
            <a:miter lim="800000"/>
            <a:headEnd/>
            <a:tailEnd/>
          </a:ln>
        </p:spPr>
        <p:txBody>
          <a:bodyPr>
            <a:noAutofit/>
          </a:bodyPr>
          <a:lstStyle/>
          <a:p>
            <a:pPr lvl="1" algn="just">
              <a:lnSpc>
                <a:spcPct val="120000"/>
              </a:lnSpc>
              <a:buFont typeface="Wingdings" pitchFamily="2" charset="2"/>
              <a:buChar char="§"/>
            </a:pPr>
            <a:r>
              <a:rPr lang="en-US" altLang="zh-CN" sz="2400" b="1" dirty="0">
                <a:latin typeface="华文新魏" panose="02010800040101010101" pitchFamily="2" charset="-122"/>
                <a:ea typeface="华文新魏" panose="02010800040101010101" pitchFamily="2" charset="-122"/>
              </a:rPr>
              <a:t>  const</a:t>
            </a:r>
            <a:r>
              <a:rPr lang="zh-CN" altLang="en-US" sz="2400" b="1" dirty="0">
                <a:latin typeface="华文新魏" panose="02010800040101010101" pitchFamily="2" charset="-122"/>
                <a:ea typeface="华文新魏" panose="02010800040101010101" pitchFamily="2" charset="-122"/>
              </a:rPr>
              <a:t>和</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可以定义变量、类的数据成员、函数成员及普通函数的参数和返回类型。</a:t>
            </a:r>
          </a:p>
          <a:p>
            <a:pPr lvl="1" algn="just">
              <a:lnSpc>
                <a:spcPct val="120000"/>
              </a:lnSpc>
              <a:buFont typeface="Wingdings" pitchFamily="2" charset="2"/>
              <a:buChar char="§"/>
            </a:pPr>
            <a:r>
              <a:rPr lang="zh-CN" altLang="en-US" sz="2400" b="1" dirty="0">
                <a:solidFill>
                  <a:srgbClr val="FF0000"/>
                </a:solidFill>
                <a:latin typeface="华文新魏" panose="02010800040101010101" pitchFamily="2" charset="-122"/>
                <a:ea typeface="华文新魏" panose="02010800040101010101" pitchFamily="2" charset="-122"/>
              </a:rPr>
              <a:t>  类的普通函数成员</a:t>
            </a:r>
            <a:r>
              <a:rPr lang="zh-CN" altLang="en-US" sz="2400" b="1" dirty="0">
                <a:latin typeface="华文新魏" panose="02010800040101010101" pitchFamily="2" charset="-122"/>
                <a:ea typeface="华文新魏" panose="02010800040101010101" pitchFamily="2" charset="-122"/>
              </a:rPr>
              <a:t>参数表后出现</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或</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，分别表示</a:t>
            </a:r>
            <a:r>
              <a:rPr lang="en-US" altLang="zh-CN" sz="2400" b="1" dirty="0">
                <a:latin typeface="华文新魏" panose="02010800040101010101" pitchFamily="2" charset="-122"/>
                <a:ea typeface="华文新魏" panose="02010800040101010101" pitchFamily="2" charset="-122"/>
              </a:rPr>
              <a:t>this</a:t>
            </a:r>
            <a:r>
              <a:rPr lang="zh-CN" altLang="en-US" sz="2400" b="1" dirty="0">
                <a:latin typeface="华文新魏" panose="02010800040101010101" pitchFamily="2" charset="-122"/>
                <a:ea typeface="华文新魏" panose="02010800040101010101" pitchFamily="2" charset="-122"/>
              </a:rPr>
              <a:t>指向对象的 </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非静态数据</a:t>
            </a: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成员不能 </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在函数体内</a:t>
            </a: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修改或是挥发的。构造或析构函数的参数表后不能出现</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或</a:t>
            </a:r>
            <a:r>
              <a:rPr lang="en-US" altLang="zh-CN" sz="2400" b="1" dirty="0">
                <a:latin typeface="华文新魏" panose="02010800040101010101" pitchFamily="2" charset="-122"/>
                <a:ea typeface="华文新魏" panose="02010800040101010101" pitchFamily="2" charset="-122"/>
              </a:rPr>
              <a:t>volatile (</a:t>
            </a:r>
            <a:r>
              <a:rPr lang="zh-CN" altLang="en-US" sz="2400" b="1" dirty="0">
                <a:solidFill>
                  <a:srgbClr val="FF0000"/>
                </a:solidFill>
                <a:latin typeface="华文新魏" panose="02010800040101010101" pitchFamily="2" charset="-122"/>
                <a:ea typeface="华文新魏" panose="02010800040101010101" pitchFamily="2" charset="-122"/>
              </a:rPr>
              <a:t>构造或析构时</a:t>
            </a:r>
            <a:r>
              <a:rPr lang="en-US" altLang="zh-CN" sz="2400" b="1" dirty="0">
                <a:solidFill>
                  <a:srgbClr val="FF0000"/>
                </a:solidFill>
                <a:latin typeface="华文新魏" panose="02010800040101010101" pitchFamily="2" charset="-122"/>
                <a:ea typeface="华文新魏" panose="02010800040101010101" pitchFamily="2" charset="-122"/>
              </a:rPr>
              <a:t>this</a:t>
            </a:r>
            <a:r>
              <a:rPr lang="zh-CN" altLang="en-US" sz="2400" b="1" dirty="0">
                <a:solidFill>
                  <a:srgbClr val="FF0000"/>
                </a:solidFill>
                <a:latin typeface="华文新魏" panose="02010800040101010101" pitchFamily="2" charset="-122"/>
                <a:ea typeface="华文新魏" panose="02010800040101010101" pitchFamily="2" charset="-122"/>
              </a:rPr>
              <a:t>指向对象应能修改且不挥发</a:t>
            </a: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a:t>
            </a:r>
          </a:p>
          <a:p>
            <a:pPr lvl="1" algn="just">
              <a:lnSpc>
                <a:spcPct val="120000"/>
              </a:lnSpc>
              <a:buFont typeface="Wingdings" pitchFamily="2" charset="2"/>
              <a:buChar char="§"/>
            </a:pPr>
            <a:r>
              <a:rPr lang="zh-CN" altLang="en-US" sz="2400" b="1" dirty="0">
                <a:solidFill>
                  <a:srgbClr val="FF0000"/>
                </a:solidFill>
                <a:latin typeface="华文新魏" panose="02010800040101010101" pitchFamily="2" charset="-122"/>
                <a:ea typeface="华文新魏" panose="02010800040101010101" pitchFamily="2" charset="-122"/>
              </a:rPr>
              <a:t>  静态函数成员</a:t>
            </a:r>
            <a:r>
              <a:rPr lang="zh-CN" altLang="en-US" sz="2400" b="1" dirty="0">
                <a:latin typeface="华文新魏" panose="02010800040101010101" pitchFamily="2" charset="-122"/>
                <a:ea typeface="华文新魏" panose="02010800040101010101" pitchFamily="2" charset="-122"/>
              </a:rPr>
              <a:t>参数表后不能出现</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或</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无隐含</a:t>
            </a:r>
            <a:r>
              <a:rPr lang="en-US" altLang="zh-CN" sz="2400" b="1" dirty="0">
                <a:latin typeface="华文新魏" panose="02010800040101010101" pitchFamily="2" charset="-122"/>
                <a:ea typeface="华文新魏" panose="02010800040101010101" pitchFamily="2" charset="-122"/>
              </a:rPr>
              <a:t>this)</a:t>
            </a:r>
            <a:r>
              <a:rPr lang="zh-CN" altLang="en-US" sz="2400" b="1" dirty="0">
                <a:latin typeface="华文新魏" panose="02010800040101010101" pitchFamily="2" charset="-122"/>
                <a:ea typeface="华文新魏" panose="02010800040101010101" pitchFamily="2" charset="-122"/>
              </a:rPr>
              <a:t>。</a:t>
            </a:r>
          </a:p>
          <a:p>
            <a:pPr lvl="1" algn="just">
              <a:lnSpc>
                <a:spcPct val="120000"/>
              </a:lnSpc>
              <a:buFont typeface="Wingdings" pitchFamily="2" charset="2"/>
              <a:buChar char="§"/>
            </a:pPr>
            <a:r>
              <a:rPr lang="en-US" altLang="zh-CN" sz="2400" b="1" dirty="0">
                <a:latin typeface="华文新魏" panose="02010800040101010101" pitchFamily="2" charset="-122"/>
                <a:ea typeface="华文新魏" panose="02010800040101010101" pitchFamily="2" charset="-122"/>
              </a:rPr>
              <a:t>  mutable</a:t>
            </a:r>
            <a:r>
              <a:rPr lang="zh-CN" altLang="en-US" sz="2400" b="1" dirty="0">
                <a:latin typeface="华文新魏" panose="02010800040101010101" pitchFamily="2" charset="-122"/>
                <a:ea typeface="华文新魏" panose="02010800040101010101" pitchFamily="2" charset="-122"/>
              </a:rPr>
              <a:t>只能用来定义</a:t>
            </a:r>
            <a:r>
              <a:rPr lang="zh-CN" altLang="en-US" sz="2400" b="1" dirty="0">
                <a:solidFill>
                  <a:srgbClr val="FF0000"/>
                </a:solidFill>
                <a:latin typeface="华文新魏" panose="02010800040101010101" pitchFamily="2" charset="-122"/>
                <a:ea typeface="华文新魏" panose="02010800040101010101" pitchFamily="2" charset="-122"/>
              </a:rPr>
              <a:t>机动数据成员</a:t>
            </a:r>
            <a:r>
              <a:rPr lang="en-US" altLang="zh-CN" sz="2400" b="1" dirty="0">
                <a:solidFill>
                  <a:srgbClr val="FF0000"/>
                </a:solidFill>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不能用</a:t>
            </a:r>
            <a:r>
              <a:rPr lang="en-US" altLang="zh-CN" sz="2400" b="1" dirty="0">
                <a:solidFill>
                  <a:srgbClr val="FF0000"/>
                </a:solidFill>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a:t>
            </a:r>
            <a:r>
              <a:rPr lang="en-US" altLang="zh-CN" sz="2400" b="1" dirty="0">
                <a:solidFill>
                  <a:srgbClr val="FF0000"/>
                </a:solidFill>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或</a:t>
            </a:r>
            <a:r>
              <a:rPr lang="en-US" altLang="zh-CN" sz="2400" b="1" dirty="0">
                <a:solidFill>
                  <a:srgbClr val="FF0000"/>
                </a:solidFill>
                <a:latin typeface="华文新魏" panose="02010800040101010101" pitchFamily="2" charset="-122"/>
                <a:ea typeface="华文新魏" panose="02010800040101010101" pitchFamily="2" charset="-122"/>
              </a:rPr>
              <a:t>static</a:t>
            </a:r>
            <a:r>
              <a:rPr lang="zh-CN" altLang="en-US" sz="2400" b="1" dirty="0">
                <a:solidFill>
                  <a:srgbClr val="FF0000"/>
                </a:solidFill>
                <a:latin typeface="华文新魏" panose="02010800040101010101" pitchFamily="2" charset="-122"/>
                <a:ea typeface="华文新魏" panose="02010800040101010101" pitchFamily="2" charset="-122"/>
              </a:rPr>
              <a:t>修饰</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。当整个对象不能被修改时，可以修改其</a:t>
            </a:r>
            <a:r>
              <a:rPr lang="zh-CN" altLang="en-US" sz="2400" b="1" dirty="0">
                <a:solidFill>
                  <a:srgbClr val="FF0000"/>
                </a:solidFill>
                <a:latin typeface="华文新魏" panose="02010800040101010101" pitchFamily="2" charset="-122"/>
                <a:ea typeface="华文新魏" panose="02010800040101010101" pitchFamily="2" charset="-122"/>
              </a:rPr>
              <a:t>机动数据成员</a:t>
            </a:r>
            <a:r>
              <a:rPr lang="zh-CN" altLang="en-US" sz="2400" b="1" dirty="0">
                <a:latin typeface="华文新魏" panose="02010800040101010101" pitchFamily="2" charset="-122"/>
                <a:ea typeface="华文新魏" panose="02010800040101010101" pitchFamily="2" charset="-122"/>
              </a:rPr>
              <a:t>。</a:t>
            </a:r>
          </a:p>
          <a:p>
            <a:pPr lvl="1">
              <a:lnSpc>
                <a:spcPct val="135000"/>
              </a:lnSpc>
              <a:spcBef>
                <a:spcPct val="50000"/>
              </a:spcBef>
              <a:buClr>
                <a:schemeClr val="tx1"/>
              </a:buClr>
            </a:pPr>
            <a:endParaRPr lang="en-US" altLang="zh-CN" sz="2000" b="1"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698328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4.4</a:t>
            </a:r>
            <a:r>
              <a:rPr lang="zh-CN" altLang="en-US" sz="3600" b="1" dirty="0">
                <a:solidFill>
                  <a:srgbClr val="FF0000"/>
                </a:solidFill>
                <a:latin typeface="微软雅黑" pitchFamily="34" charset="-122"/>
                <a:ea typeface="微软雅黑" pitchFamily="34" charset="-122"/>
              </a:rPr>
              <a:t>　</a:t>
            </a:r>
            <a:r>
              <a:rPr lang="en-US" altLang="zh-CN" sz="3600" b="1" dirty="0">
                <a:solidFill>
                  <a:srgbClr val="FF0000"/>
                </a:solidFill>
                <a:latin typeface="微软雅黑" pitchFamily="34" charset="-122"/>
                <a:ea typeface="微软雅黑" pitchFamily="34" charset="-122"/>
              </a:rPr>
              <a:t>const</a:t>
            </a:r>
            <a:r>
              <a:rPr lang="zh-CN" altLang="en-US" sz="3600" b="1" dirty="0">
                <a:solidFill>
                  <a:srgbClr val="FF0000"/>
                </a:solidFill>
                <a:latin typeface="微软雅黑" pitchFamily="34" charset="-122"/>
                <a:ea typeface="微软雅黑" pitchFamily="34" charset="-122"/>
              </a:rPr>
              <a:t>、</a:t>
            </a:r>
            <a:r>
              <a:rPr lang="en-US" altLang="zh-CN" sz="3600" b="1" dirty="0">
                <a:solidFill>
                  <a:srgbClr val="FF0000"/>
                </a:solidFill>
                <a:latin typeface="微软雅黑" pitchFamily="34" charset="-122"/>
                <a:ea typeface="微软雅黑" pitchFamily="34" charset="-122"/>
              </a:rPr>
              <a:t>volatile</a:t>
            </a:r>
            <a:r>
              <a:rPr lang="zh-CN" altLang="en-US" sz="3600" b="1" dirty="0">
                <a:solidFill>
                  <a:srgbClr val="FF0000"/>
                </a:solidFill>
                <a:latin typeface="微软雅黑" pitchFamily="34" charset="-122"/>
                <a:ea typeface="微软雅黑" pitchFamily="34" charset="-122"/>
              </a:rPr>
              <a:t>和</a:t>
            </a:r>
            <a:r>
              <a:rPr lang="en-US" altLang="zh-CN" sz="3600" b="1" dirty="0">
                <a:solidFill>
                  <a:srgbClr val="FF0000"/>
                </a:solidFill>
                <a:latin typeface="微软雅黑" pitchFamily="34" charset="-122"/>
                <a:ea typeface="微软雅黑" pitchFamily="34" charset="-122"/>
              </a:rPr>
              <a:t>mutable</a:t>
            </a:r>
            <a:r>
              <a:rPr lang="zh-CN" altLang="en-US" sz="3600" b="1" dirty="0">
                <a:solidFill>
                  <a:srgbClr val="FF0000"/>
                </a:solidFill>
                <a:latin typeface="微软雅黑" pitchFamily="34" charset="-122"/>
                <a:ea typeface="微软雅黑" pitchFamily="34" charset="-122"/>
              </a:rPr>
              <a:t> </a:t>
            </a:r>
          </a:p>
        </p:txBody>
      </p:sp>
      <p:sp>
        <p:nvSpPr>
          <p:cNvPr id="4" name="TextBox 5">
            <a:extLst>
              <a:ext uri="{FF2B5EF4-FFF2-40B4-BE49-F238E27FC236}">
                <a16:creationId xmlns:a16="http://schemas.microsoft.com/office/drawing/2014/main" id="{6A2017E9-11A2-478D-B8F8-130FB85A1795}"/>
              </a:ext>
            </a:extLst>
          </p:cNvPr>
          <p:cNvSpPr txBox="1">
            <a:spLocks noChangeArrowheads="1"/>
          </p:cNvSpPr>
          <p:nvPr/>
        </p:nvSpPr>
        <p:spPr bwMode="auto">
          <a:xfrm>
            <a:off x="323528" y="1052736"/>
            <a:ext cx="8712968" cy="5616624"/>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1600" b="1" dirty="0">
                <a:latin typeface="华文新魏" panose="02010800040101010101" pitchFamily="2" charset="-122"/>
                <a:ea typeface="华文新魏" panose="02010800040101010101" pitchFamily="2" charset="-122"/>
              </a:rPr>
              <a:t>#include &lt;</a:t>
            </a:r>
            <a:r>
              <a:rPr lang="en-US" altLang="zh-CN" sz="1600" b="1" dirty="0" err="1">
                <a:latin typeface="华文新魏" panose="02010800040101010101" pitchFamily="2" charset="-122"/>
                <a:ea typeface="华文新魏" panose="02010800040101010101" pitchFamily="2" charset="-122"/>
              </a:rPr>
              <a:t>string.h</a:t>
            </a:r>
            <a:r>
              <a:rPr lang="en-US" altLang="zh-CN" sz="1600" b="1" dirty="0">
                <a:latin typeface="华文新魏" panose="02010800040101010101" pitchFamily="2" charset="-122"/>
                <a:ea typeface="华文新魏" panose="02010800040101010101" pitchFamily="2" charset="-122"/>
              </a:rPr>
              <a:t>&gt;</a:t>
            </a:r>
          </a:p>
          <a:p>
            <a:r>
              <a:rPr lang="en-US" altLang="zh-CN" sz="1600" b="1" dirty="0">
                <a:latin typeface="华文新魏" panose="02010800040101010101" pitchFamily="2" charset="-122"/>
                <a:ea typeface="华文新魏" panose="02010800040101010101" pitchFamily="2" charset="-122"/>
              </a:rPr>
              <a:t>class TUTOR{</a:t>
            </a:r>
          </a:p>
          <a:p>
            <a:r>
              <a:rPr lang="en-US" altLang="zh-CN" sz="1600" b="1" dirty="0">
                <a:latin typeface="华文新魏" panose="02010800040101010101" pitchFamily="2" charset="-122"/>
                <a:ea typeface="华文新魏" panose="02010800040101010101" pitchFamily="2" charset="-122"/>
              </a:rPr>
              <a:t>    char  	name[20]; </a:t>
            </a:r>
          </a:p>
          <a:p>
            <a:r>
              <a:rPr lang="en-US" altLang="zh-CN" sz="1600" b="1" dirty="0">
                <a:latin typeface="华文新魏" panose="02010800040101010101" pitchFamily="2" charset="-122"/>
                <a:ea typeface="华文新魏" panose="02010800040101010101" pitchFamily="2" charset="-122"/>
              </a:rPr>
              <a:t>    const 	char  gender; 	//</a:t>
            </a:r>
            <a:r>
              <a:rPr lang="zh-CN" altLang="en-US" sz="1600" b="1" dirty="0">
                <a:latin typeface="华文新魏" panose="02010800040101010101" pitchFamily="2" charset="-122"/>
                <a:ea typeface="华文新魏" panose="02010800040101010101" pitchFamily="2" charset="-122"/>
              </a:rPr>
              <a:t>性别为只读成员</a:t>
            </a:r>
          </a:p>
          <a:p>
            <a:r>
              <a:rPr lang="zh-CN" altLang="en-US" sz="1600" b="1" dirty="0">
                <a:latin typeface="华文新魏" panose="02010800040101010101" pitchFamily="2" charset="-122"/>
                <a:ea typeface="华文新魏" panose="02010800040101010101" pitchFamily="2" charset="-122"/>
              </a:rPr>
              <a:t>    </a:t>
            </a:r>
            <a:r>
              <a:rPr lang="en-US" altLang="zh-CN" sz="1600" b="1" dirty="0">
                <a:latin typeface="华文新魏" panose="02010800040101010101" pitchFamily="2" charset="-122"/>
                <a:ea typeface="华文新魏" panose="02010800040101010101" pitchFamily="2" charset="-122"/>
              </a:rPr>
              <a:t>int  	            wage; </a:t>
            </a:r>
          </a:p>
          <a:p>
            <a:r>
              <a:rPr lang="en-US" altLang="zh-CN" sz="1600" b="1" dirty="0">
                <a:latin typeface="华文新魏" panose="02010800040101010101" pitchFamily="2" charset="-122"/>
                <a:ea typeface="华文新魏" panose="02010800040101010101" pitchFamily="2" charset="-122"/>
              </a:rPr>
              <a:t>    mutable int </a:t>
            </a:r>
            <a:r>
              <a:rPr lang="en-US" altLang="zh-CN" sz="1600" b="1" dirty="0" err="1">
                <a:solidFill>
                  <a:srgbClr val="FF0000"/>
                </a:solidFill>
                <a:latin typeface="华文新魏" panose="02010800040101010101" pitchFamily="2" charset="-122"/>
                <a:ea typeface="华文新魏" panose="02010800040101010101" pitchFamily="2" charset="-122"/>
              </a:rPr>
              <a:t>querytimes</a:t>
            </a:r>
            <a:r>
              <a:rPr lang="en-US" altLang="zh-CN" sz="1600" b="1" dirty="0">
                <a:latin typeface="华文新魏" panose="02010800040101010101" pitchFamily="2" charset="-122"/>
                <a:ea typeface="华文新魏" panose="02010800040101010101" pitchFamily="2" charset="-122"/>
              </a:rPr>
              <a:t>; </a:t>
            </a:r>
          </a:p>
          <a:p>
            <a:r>
              <a:rPr lang="en-US" altLang="zh-CN" sz="1600" b="1" dirty="0">
                <a:latin typeface="华文新魏" panose="02010800040101010101" pitchFamily="2" charset="-122"/>
                <a:ea typeface="华文新魏" panose="02010800040101010101" pitchFamily="2" charset="-122"/>
              </a:rPr>
              <a:t>public</a:t>
            </a:r>
            <a:r>
              <a:rPr lang="zh-CN" altLang="en-US" sz="1600" b="1" dirty="0">
                <a:latin typeface="华文新魏" panose="02010800040101010101" pitchFamily="2" charset="-122"/>
                <a:ea typeface="华文新魏" panose="02010800040101010101" pitchFamily="2" charset="-122"/>
              </a:rPr>
              <a:t>：</a:t>
            </a:r>
          </a:p>
          <a:p>
            <a:r>
              <a:rPr lang="zh-CN" altLang="en-US" sz="1600" b="1" dirty="0">
                <a:latin typeface="华文新魏" panose="02010800040101010101" pitchFamily="2" charset="-122"/>
                <a:ea typeface="华文新魏" panose="02010800040101010101" pitchFamily="2" charset="-122"/>
              </a:rPr>
              <a:t>    </a:t>
            </a:r>
            <a:r>
              <a:rPr lang="en-US" altLang="zh-CN" sz="1600" b="1" dirty="0">
                <a:latin typeface="华文新魏" panose="02010800040101010101" pitchFamily="2" charset="-122"/>
                <a:ea typeface="华文新魏" panose="02010800040101010101" pitchFamily="2" charset="-122"/>
              </a:rPr>
              <a:t>TUTOR (const char *n,  char g,  int w) </a:t>
            </a:r>
            <a:r>
              <a:rPr lang="zh-CN" altLang="en-US" sz="1600" b="1" dirty="0">
                <a:latin typeface="华文新魏" panose="02010800040101010101" pitchFamily="2" charset="-122"/>
                <a:ea typeface="华文新魏" panose="02010800040101010101" pitchFamily="2" charset="-122"/>
              </a:rPr>
              <a:t>： </a:t>
            </a:r>
            <a:r>
              <a:rPr lang="en-US" altLang="zh-CN" sz="1600" b="1" dirty="0">
                <a:solidFill>
                  <a:srgbClr val="FF0000"/>
                </a:solidFill>
                <a:latin typeface="华文新魏" panose="02010800040101010101" pitchFamily="2" charset="-122"/>
                <a:ea typeface="华文新魏" panose="02010800040101010101" pitchFamily="2" charset="-122"/>
              </a:rPr>
              <a:t>gender (g)</a:t>
            </a:r>
            <a:r>
              <a:rPr lang="en-US" altLang="zh-CN" sz="1600" b="1" dirty="0">
                <a:latin typeface="华文新魏" panose="02010800040101010101" pitchFamily="2" charset="-122"/>
                <a:ea typeface="华文新魏" panose="02010800040101010101" pitchFamily="2" charset="-122"/>
              </a:rPr>
              <a:t>,  wage (w) { </a:t>
            </a:r>
            <a:r>
              <a:rPr lang="en-US" altLang="zh-CN" sz="1600" b="1" dirty="0" err="1">
                <a:latin typeface="华文新魏" panose="02010800040101010101" pitchFamily="2" charset="-122"/>
                <a:ea typeface="华文新魏" panose="02010800040101010101" pitchFamily="2" charset="-122"/>
              </a:rPr>
              <a:t>strcpy</a:t>
            </a:r>
            <a:r>
              <a:rPr lang="en-US" altLang="zh-CN" sz="1600" b="1" dirty="0">
                <a:latin typeface="华文新魏" panose="02010800040101010101" pitchFamily="2" charset="-122"/>
                <a:ea typeface="华文新魏" panose="02010800040101010101" pitchFamily="2" charset="-122"/>
              </a:rPr>
              <a:t> (name,  n);  }</a:t>
            </a:r>
          </a:p>
          <a:p>
            <a:endParaRPr lang="en-US" altLang="zh-CN" sz="1600" b="1" dirty="0">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    //</a:t>
            </a:r>
            <a:r>
              <a:rPr lang="zh-CN" altLang="en-US" sz="1600" b="1" dirty="0">
                <a:latin typeface="华文新魏" panose="02010800040101010101" pitchFamily="2" charset="-122"/>
                <a:ea typeface="华文新魏" panose="02010800040101010101" pitchFamily="2" charset="-122"/>
              </a:rPr>
              <a:t>函数体不能修改当前对象，</a:t>
            </a:r>
            <a:r>
              <a:rPr lang="en-US" altLang="zh-CN" sz="1600" b="1" dirty="0">
                <a:latin typeface="华文新魏" panose="02010800040101010101" pitchFamily="2" charset="-122"/>
                <a:ea typeface="华文新魏" panose="02010800040101010101" pitchFamily="2" charset="-122"/>
              </a:rPr>
              <a:t>this</a:t>
            </a:r>
            <a:r>
              <a:rPr lang="zh-CN" altLang="en-US" sz="1600" b="1" dirty="0">
                <a:latin typeface="华文新魏" panose="02010800040101010101" pitchFamily="2" charset="-122"/>
                <a:ea typeface="华文新魏" panose="02010800040101010101" pitchFamily="2" charset="-122"/>
              </a:rPr>
              <a:t>指针类型变成</a:t>
            </a:r>
            <a:r>
              <a:rPr lang="en-US" altLang="zh-CN" sz="1600" b="1" dirty="0">
                <a:solidFill>
                  <a:srgbClr val="FF0000"/>
                </a:solidFill>
                <a:latin typeface="华文新魏" panose="02010800040101010101" pitchFamily="2" charset="-122"/>
                <a:ea typeface="华文新魏" panose="02010800040101010101" pitchFamily="2" charset="-122"/>
              </a:rPr>
              <a:t>const</a:t>
            </a:r>
            <a:r>
              <a:rPr lang="en-US" altLang="zh-CN" sz="1600" b="1" dirty="0">
                <a:latin typeface="华文新魏" panose="02010800040101010101" pitchFamily="2" charset="-122"/>
                <a:ea typeface="华文新魏" panose="02010800040101010101" pitchFamily="2" charset="-122"/>
              </a:rPr>
              <a:t>  TUTOR </a:t>
            </a:r>
            <a:r>
              <a:rPr lang="zh-CN" altLang="en-US" sz="1600" b="1" dirty="0">
                <a:latin typeface="华文新魏" panose="02010800040101010101" pitchFamily="2" charset="-122"/>
                <a:ea typeface="华文新魏" panose="02010800040101010101" pitchFamily="2" charset="-122"/>
              </a:rPr>
              <a:t>* </a:t>
            </a:r>
            <a:r>
              <a:rPr lang="en-US" altLang="zh-CN" sz="1600" b="1" dirty="0">
                <a:latin typeface="华文新魏" panose="02010800040101010101" pitchFamily="2" charset="-122"/>
                <a:ea typeface="华文新魏" panose="02010800040101010101" pitchFamily="2" charset="-122"/>
              </a:rPr>
              <a:t>const this</a:t>
            </a:r>
            <a:r>
              <a:rPr lang="zh-CN" altLang="en-US" sz="1600" b="1" dirty="0">
                <a:latin typeface="华文新魏" panose="02010800040101010101" pitchFamily="2" charset="-122"/>
                <a:ea typeface="华文新魏" panose="02010800040101010101" pitchFamily="2" charset="-122"/>
              </a:rPr>
              <a:t>；</a:t>
            </a:r>
            <a:endParaRPr lang="en-US" altLang="zh-CN" sz="1600" b="1" dirty="0">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    const char *</a:t>
            </a:r>
            <a:r>
              <a:rPr lang="en-US" altLang="zh-CN" sz="1600" b="1" dirty="0" err="1">
                <a:latin typeface="华文新魏" panose="02010800040101010101" pitchFamily="2" charset="-122"/>
                <a:ea typeface="华文新魏" panose="02010800040101010101" pitchFamily="2" charset="-122"/>
              </a:rPr>
              <a:t>getname</a:t>
            </a:r>
            <a:r>
              <a:rPr lang="en-US" altLang="zh-CN" sz="1600" b="1" dirty="0">
                <a:latin typeface="华文新魏" panose="02010800040101010101" pitchFamily="2" charset="-122"/>
                <a:ea typeface="华文新魏" panose="02010800040101010101" pitchFamily="2" charset="-122"/>
              </a:rPr>
              <a:t> (  ) </a:t>
            </a:r>
            <a:r>
              <a:rPr lang="en-US" altLang="zh-CN" sz="1600" b="1" dirty="0">
                <a:solidFill>
                  <a:srgbClr val="FF0000"/>
                </a:solidFill>
                <a:latin typeface="华文新魏" panose="02010800040101010101" pitchFamily="2" charset="-122"/>
                <a:ea typeface="华文新魏" panose="02010800040101010101" pitchFamily="2" charset="-122"/>
              </a:rPr>
              <a:t>const </a:t>
            </a:r>
            <a:r>
              <a:rPr lang="en-US" altLang="zh-CN" sz="1600" b="1" dirty="0">
                <a:latin typeface="华文新魏" panose="02010800040101010101" pitchFamily="2" charset="-122"/>
                <a:ea typeface="华文新魏" panose="02010800040101010101" pitchFamily="2" charset="-122"/>
              </a:rPr>
              <a:t>{ return name;  }</a:t>
            </a:r>
          </a:p>
          <a:p>
            <a:pPr>
              <a:buNone/>
            </a:pPr>
            <a:r>
              <a:rPr lang="en-US" altLang="zh-CN" sz="1600" b="1" dirty="0">
                <a:latin typeface="华文新魏" panose="02010800040101010101" pitchFamily="2" charset="-122"/>
                <a:ea typeface="华文新魏" panose="02010800040101010101" pitchFamily="2" charset="-122"/>
              </a:rPr>
              <a:t>    </a:t>
            </a:r>
          </a:p>
          <a:p>
            <a:pPr>
              <a:buNone/>
            </a:pPr>
            <a:r>
              <a:rPr lang="en-US" altLang="zh-CN" sz="1600" b="1" dirty="0">
                <a:latin typeface="华文新魏" panose="02010800040101010101" pitchFamily="2" charset="-122"/>
                <a:ea typeface="华文新魏" panose="02010800040101010101" pitchFamily="2" charset="-122"/>
              </a:rPr>
              <a:t>    char *</a:t>
            </a:r>
            <a:r>
              <a:rPr lang="en-US" altLang="zh-CN" sz="1600" b="1" dirty="0" err="1">
                <a:latin typeface="华文新魏" panose="02010800040101010101" pitchFamily="2" charset="-122"/>
                <a:ea typeface="华文新魏" panose="02010800040101010101" pitchFamily="2" charset="-122"/>
              </a:rPr>
              <a:t>setname</a:t>
            </a:r>
            <a:r>
              <a:rPr lang="en-US" altLang="zh-CN" sz="1600" b="1" dirty="0">
                <a:latin typeface="华文新魏" panose="02010800040101010101" pitchFamily="2" charset="-122"/>
                <a:ea typeface="华文新魏" panose="02010800040101010101" pitchFamily="2" charset="-122"/>
              </a:rPr>
              <a:t> (const char *n)   </a:t>
            </a:r>
            <a:r>
              <a:rPr lang="en-US" altLang="zh-CN" sz="1600" b="1" dirty="0">
                <a:solidFill>
                  <a:srgbClr val="FF0000"/>
                </a:solidFill>
                <a:latin typeface="华文新魏" panose="02010800040101010101" pitchFamily="2" charset="-122"/>
                <a:ea typeface="华文新魏" panose="02010800040101010101" pitchFamily="2" charset="-122"/>
              </a:rPr>
              <a:t>volatile</a:t>
            </a:r>
            <a:r>
              <a:rPr lang="en-US" altLang="zh-CN" sz="1600" b="1" dirty="0">
                <a:latin typeface="华文新魏" panose="02010800040101010101" pitchFamily="2" charset="-122"/>
                <a:ea typeface="华文新魏" panose="02010800040101010101" pitchFamily="2" charset="-122"/>
              </a:rPr>
              <a:t> //</a:t>
            </a:r>
            <a:r>
              <a:rPr lang="en-US" altLang="zh-CN" sz="1600" b="1" dirty="0">
                <a:solidFill>
                  <a:srgbClr val="FF0000"/>
                </a:solidFill>
                <a:latin typeface="华文新魏" panose="02010800040101010101" pitchFamily="2" charset="-122"/>
                <a:ea typeface="华文新魏" panose="02010800040101010101" pitchFamily="2" charset="-122"/>
              </a:rPr>
              <a:t> </a:t>
            </a:r>
            <a:r>
              <a:rPr lang="en-US" altLang="zh-CN" sz="1600" b="1" dirty="0">
                <a:latin typeface="华文新魏" panose="02010800040101010101" pitchFamily="2" charset="-122"/>
                <a:ea typeface="华文新魏" panose="02010800040101010101" pitchFamily="2" charset="-122"/>
              </a:rPr>
              <a:t>this</a:t>
            </a:r>
            <a:r>
              <a:rPr lang="zh-CN" altLang="en-US" sz="1600" b="1" dirty="0">
                <a:latin typeface="华文新魏" panose="02010800040101010101" pitchFamily="2" charset="-122"/>
                <a:ea typeface="华文新魏" panose="02010800040101010101" pitchFamily="2" charset="-122"/>
              </a:rPr>
              <a:t>指针类型变成</a:t>
            </a:r>
            <a:r>
              <a:rPr lang="en-US" altLang="zh-CN" sz="1600" b="1" dirty="0">
                <a:solidFill>
                  <a:srgbClr val="FF0000"/>
                </a:solidFill>
                <a:latin typeface="华文新魏" panose="02010800040101010101" pitchFamily="2" charset="-122"/>
                <a:ea typeface="华文新魏" panose="02010800040101010101" pitchFamily="2" charset="-122"/>
              </a:rPr>
              <a:t>volatile</a:t>
            </a:r>
            <a:r>
              <a:rPr lang="en-US" altLang="zh-CN" sz="1600" b="1" dirty="0">
                <a:latin typeface="华文新魏" panose="02010800040101010101" pitchFamily="2" charset="-122"/>
                <a:ea typeface="华文新魏" panose="02010800040101010101" pitchFamily="2" charset="-122"/>
              </a:rPr>
              <a:t> TUTOR </a:t>
            </a:r>
            <a:r>
              <a:rPr lang="zh-CN" altLang="en-US" sz="1600" b="1" dirty="0">
                <a:latin typeface="华文新魏" panose="02010800040101010101" pitchFamily="2" charset="-122"/>
                <a:ea typeface="华文新魏" panose="02010800040101010101" pitchFamily="2" charset="-122"/>
              </a:rPr>
              <a:t>* </a:t>
            </a:r>
            <a:r>
              <a:rPr lang="en-US" altLang="zh-CN" sz="1600" b="1" dirty="0">
                <a:latin typeface="华文新魏" panose="02010800040101010101" pitchFamily="2" charset="-122"/>
                <a:ea typeface="华文新魏" panose="02010800040101010101" pitchFamily="2" charset="-122"/>
              </a:rPr>
              <a:t>const this</a:t>
            </a:r>
            <a:r>
              <a:rPr lang="zh-CN" altLang="en-US" sz="1600" b="1" dirty="0">
                <a:latin typeface="华文新魏" panose="02010800040101010101" pitchFamily="2" charset="-122"/>
                <a:ea typeface="华文新魏" panose="02010800040101010101" pitchFamily="2" charset="-122"/>
              </a:rPr>
              <a:t>；</a:t>
            </a:r>
            <a:endParaRPr lang="en-US" altLang="zh-CN" sz="1600" b="1" dirty="0">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	</a:t>
            </a:r>
            <a:r>
              <a:rPr lang="en-US" altLang="zh-CN" sz="1600" b="1" dirty="0">
                <a:solidFill>
                  <a:srgbClr val="FF0000"/>
                </a:solidFill>
                <a:latin typeface="华文新魏" panose="02010800040101010101" pitchFamily="2" charset="-122"/>
                <a:ea typeface="华文新魏" panose="02010800040101010101" pitchFamily="2" charset="-122"/>
              </a:rPr>
              <a:t>//</a:t>
            </a:r>
            <a:r>
              <a:rPr lang="zh-CN" altLang="en-US" sz="1600" b="1" dirty="0">
                <a:solidFill>
                  <a:srgbClr val="FF0000"/>
                </a:solidFill>
                <a:latin typeface="华文新魏" panose="02010800040101010101" pitchFamily="2" charset="-122"/>
                <a:ea typeface="华文新魏" panose="02010800040101010101" pitchFamily="2" charset="-122"/>
              </a:rPr>
              <a:t>由于</a:t>
            </a:r>
            <a:r>
              <a:rPr lang="en-US" altLang="zh-CN" sz="1600" b="1" dirty="0">
                <a:solidFill>
                  <a:srgbClr val="FF0000"/>
                </a:solidFill>
                <a:latin typeface="华文新魏" panose="02010800040101010101" pitchFamily="2" charset="-122"/>
                <a:ea typeface="华文新魏" panose="02010800040101010101" pitchFamily="2" charset="-122"/>
              </a:rPr>
              <a:t>this</a:t>
            </a:r>
            <a:r>
              <a:rPr lang="zh-CN" altLang="en-US" sz="1600" b="1" dirty="0">
                <a:solidFill>
                  <a:srgbClr val="FF0000"/>
                </a:solidFill>
                <a:latin typeface="华文新魏" panose="02010800040101010101" pitchFamily="2" charset="-122"/>
                <a:ea typeface="华文新魏" panose="02010800040101010101" pitchFamily="2" charset="-122"/>
              </a:rPr>
              <a:t>指针被</a:t>
            </a:r>
            <a:r>
              <a:rPr lang="en-US" altLang="zh-CN" sz="1600" b="1" dirty="0">
                <a:solidFill>
                  <a:srgbClr val="FF0000"/>
                </a:solidFill>
                <a:latin typeface="华文新魏" panose="02010800040101010101" pitchFamily="2" charset="-122"/>
                <a:ea typeface="华文新魏" panose="02010800040101010101" pitchFamily="2" charset="-122"/>
              </a:rPr>
              <a:t>volatile</a:t>
            </a:r>
            <a:r>
              <a:rPr lang="zh-CN" altLang="en-US" sz="1600" b="1" dirty="0">
                <a:solidFill>
                  <a:srgbClr val="FF0000"/>
                </a:solidFill>
                <a:latin typeface="华文新魏" panose="02010800040101010101" pitchFamily="2" charset="-122"/>
                <a:ea typeface="华文新魏" panose="02010800040101010101" pitchFamily="2" charset="-122"/>
              </a:rPr>
              <a:t>修饰，导致</a:t>
            </a:r>
            <a:r>
              <a:rPr lang="en-US" altLang="zh-CN" sz="1600" b="1" dirty="0">
                <a:solidFill>
                  <a:srgbClr val="FF0000"/>
                </a:solidFill>
                <a:latin typeface="华文新魏" panose="02010800040101010101" pitchFamily="2" charset="-122"/>
                <a:ea typeface="华文新魏" panose="02010800040101010101" pitchFamily="2" charset="-122"/>
              </a:rPr>
              <a:t>name</a:t>
            </a:r>
            <a:r>
              <a:rPr lang="zh-CN" altLang="en-US" sz="1600" b="1" dirty="0">
                <a:solidFill>
                  <a:srgbClr val="FF0000"/>
                </a:solidFill>
                <a:latin typeface="华文新魏" panose="02010800040101010101" pitchFamily="2" charset="-122"/>
                <a:ea typeface="华文新魏" panose="02010800040101010101" pitchFamily="2" charset="-122"/>
              </a:rPr>
              <a:t>类型为 </a:t>
            </a:r>
            <a:r>
              <a:rPr lang="en-US" altLang="zh-CN" sz="1600" b="1" dirty="0" err="1">
                <a:solidFill>
                  <a:srgbClr val="FF0000"/>
                </a:solidFill>
                <a:latin typeface="华文新魏" panose="02010800040101010101" pitchFamily="2" charset="-122"/>
                <a:ea typeface="华文新魏" panose="02010800040101010101" pitchFamily="2" charset="-122"/>
              </a:rPr>
              <a:t>voliatile</a:t>
            </a:r>
            <a:r>
              <a:rPr lang="en-US" altLang="zh-CN" sz="1600" b="1" dirty="0">
                <a:solidFill>
                  <a:srgbClr val="FF0000"/>
                </a:solidFill>
                <a:latin typeface="华文新魏" panose="02010800040101010101" pitchFamily="2" charset="-122"/>
                <a:ea typeface="华文新魏" panose="02010800040101010101" pitchFamily="2" charset="-122"/>
              </a:rPr>
              <a:t> char [20]</a:t>
            </a:r>
          </a:p>
          <a:p>
            <a:r>
              <a:rPr lang="en-US" altLang="zh-CN" sz="1600" b="1" dirty="0">
                <a:latin typeface="华文新魏" panose="02010800040101010101" pitchFamily="2" charset="-122"/>
                <a:ea typeface="华文新魏" panose="02010800040101010101" pitchFamily="2" charset="-122"/>
              </a:rPr>
              <a:t>    {return </a:t>
            </a:r>
            <a:r>
              <a:rPr lang="en-US" altLang="zh-CN" sz="1600" b="1" dirty="0" err="1">
                <a:latin typeface="华文新魏" panose="02010800040101010101" pitchFamily="2" charset="-122"/>
                <a:ea typeface="华文新魏" panose="02010800040101010101" pitchFamily="2" charset="-122"/>
              </a:rPr>
              <a:t>strcpy</a:t>
            </a:r>
            <a:r>
              <a:rPr lang="en-US" altLang="zh-CN" sz="1600" b="1" dirty="0">
                <a:latin typeface="华文新魏" panose="02010800040101010101" pitchFamily="2" charset="-122"/>
                <a:ea typeface="华文新魏" panose="02010800040101010101" pitchFamily="2" charset="-122"/>
              </a:rPr>
              <a:t> (</a:t>
            </a:r>
            <a:r>
              <a:rPr lang="en-US" altLang="zh-CN" sz="1600" b="1" dirty="0">
                <a:solidFill>
                  <a:srgbClr val="FF0000"/>
                </a:solidFill>
                <a:latin typeface="华文新魏" panose="02010800040101010101" pitchFamily="2" charset="-122"/>
                <a:ea typeface="华文新魏" panose="02010800040101010101" pitchFamily="2" charset="-122"/>
              </a:rPr>
              <a:t> (char *) </a:t>
            </a:r>
            <a:r>
              <a:rPr lang="en-US" altLang="zh-CN" sz="1600" b="1" dirty="0">
                <a:latin typeface="华文新魏" panose="02010800040101010101" pitchFamily="2" charset="-122"/>
                <a:ea typeface="华文新魏" panose="02010800040101010101" pitchFamily="2" charset="-122"/>
              </a:rPr>
              <a:t>name,  n)   ;  } //</a:t>
            </a:r>
            <a:r>
              <a:rPr lang="zh-CN" altLang="en-US" sz="1600" b="1" dirty="0">
                <a:latin typeface="华文新魏" panose="02010800040101010101" pitchFamily="2" charset="-122"/>
                <a:ea typeface="华文新魏" panose="02010800040101010101" pitchFamily="2" charset="-122"/>
              </a:rPr>
              <a:t>必须强制将</a:t>
            </a:r>
            <a:r>
              <a:rPr lang="en-US" altLang="zh-CN" sz="1600" b="1" dirty="0">
                <a:latin typeface="华文新魏" panose="02010800040101010101" pitchFamily="2" charset="-122"/>
                <a:ea typeface="华文新魏" panose="02010800040101010101" pitchFamily="2" charset="-122"/>
              </a:rPr>
              <a:t>volatile char * </a:t>
            </a:r>
            <a:r>
              <a:rPr lang="zh-CN" altLang="en-US" sz="1600" b="1" dirty="0">
                <a:latin typeface="华文新魏" panose="02010800040101010101" pitchFamily="2" charset="-122"/>
                <a:ea typeface="华文新魏" panose="02010800040101010101" pitchFamily="2" charset="-122"/>
              </a:rPr>
              <a:t>转换为</a:t>
            </a:r>
            <a:r>
              <a:rPr lang="en-US" altLang="zh-CN" sz="1600" b="1" dirty="0">
                <a:latin typeface="华文新魏" panose="02010800040101010101" pitchFamily="2" charset="-122"/>
                <a:ea typeface="华文新魏" panose="02010800040101010101" pitchFamily="2" charset="-122"/>
              </a:rPr>
              <a:t>char *	</a:t>
            </a:r>
          </a:p>
          <a:p>
            <a:r>
              <a:rPr lang="en-US" altLang="zh-CN" sz="1600" b="1" dirty="0">
                <a:latin typeface="华文新魏" panose="02010800040101010101" pitchFamily="2" charset="-122"/>
                <a:ea typeface="华文新魏" panose="02010800040101010101" pitchFamily="2" charset="-122"/>
              </a:rPr>
              <a:t>   void query (char* &amp;n,  char &amp;s,  int &amp;w)   </a:t>
            </a:r>
            <a:r>
              <a:rPr lang="en-US" altLang="zh-CN" sz="1600" b="1" dirty="0">
                <a:solidFill>
                  <a:srgbClr val="FF0000"/>
                </a:solidFill>
                <a:latin typeface="华文新魏" panose="02010800040101010101" pitchFamily="2" charset="-122"/>
                <a:ea typeface="华文新魏" panose="02010800040101010101" pitchFamily="2" charset="-122"/>
              </a:rPr>
              <a:t>const</a:t>
            </a:r>
            <a:r>
              <a:rPr lang="en-US" altLang="zh-CN" sz="1600" b="1" dirty="0">
                <a:latin typeface="华文新魏" panose="02010800040101010101" pitchFamily="2" charset="-122"/>
                <a:ea typeface="华文新魏" panose="02010800040101010101" pitchFamily="2" charset="-122"/>
              </a:rPr>
              <a:t> </a:t>
            </a:r>
          </a:p>
          <a:p>
            <a:r>
              <a:rPr lang="en-US" altLang="zh-CN" sz="1600" b="1" dirty="0">
                <a:latin typeface="华文新魏" panose="02010800040101010101" pitchFamily="2" charset="-122"/>
                <a:ea typeface="华文新魏" panose="02010800040101010101" pitchFamily="2" charset="-122"/>
              </a:rPr>
              <a:t>    //</a:t>
            </a:r>
            <a:r>
              <a:rPr lang="zh-CN" altLang="en-US" sz="1600" b="1" dirty="0">
                <a:latin typeface="华文新魏" panose="02010800040101010101" pitchFamily="2" charset="-122"/>
                <a:ea typeface="华文新魏" panose="02010800040101010101" pitchFamily="2" charset="-122"/>
              </a:rPr>
              <a:t>函数体不能修改当前对象</a:t>
            </a:r>
            <a:r>
              <a:rPr lang="en-US" altLang="zh-CN" sz="1600" b="1" dirty="0">
                <a:latin typeface="华文新魏" panose="02010800040101010101" pitchFamily="2" charset="-122"/>
                <a:ea typeface="华文新魏" panose="02010800040101010101" pitchFamily="2" charset="-122"/>
              </a:rPr>
              <a:t>, </a:t>
            </a:r>
            <a:r>
              <a:rPr lang="zh-CN" altLang="en-US" sz="1600" b="1" dirty="0">
                <a:latin typeface="华文新魏" panose="02010800040101010101" pitchFamily="2" charset="-122"/>
                <a:ea typeface="华文新魏" panose="02010800040101010101" pitchFamily="2" charset="-122"/>
              </a:rPr>
              <a:t>但修改机动成员。</a:t>
            </a:r>
            <a:r>
              <a:rPr lang="en-US" altLang="zh-CN" sz="1600" b="1" dirty="0">
                <a:solidFill>
                  <a:srgbClr val="FF0000"/>
                </a:solidFill>
                <a:latin typeface="华文新魏" panose="02010800040101010101" pitchFamily="2" charset="-122"/>
                <a:ea typeface="华文新魏" panose="02010800040101010101" pitchFamily="2" charset="-122"/>
              </a:rPr>
              <a:t>&amp;name[0]</a:t>
            </a:r>
            <a:r>
              <a:rPr lang="zh-CN" altLang="en-US" sz="1600" b="1" dirty="0">
                <a:solidFill>
                  <a:srgbClr val="FF0000"/>
                </a:solidFill>
                <a:latin typeface="华文新魏" panose="02010800040101010101" pitchFamily="2" charset="-122"/>
                <a:ea typeface="华文新魏" panose="02010800040101010101" pitchFamily="2" charset="-122"/>
              </a:rPr>
              <a:t>类型为</a:t>
            </a:r>
            <a:r>
              <a:rPr lang="en-US" altLang="zh-CN" sz="1600" b="1" dirty="0">
                <a:solidFill>
                  <a:srgbClr val="FF0000"/>
                </a:solidFill>
                <a:latin typeface="华文新魏" panose="02010800040101010101" pitchFamily="2" charset="-122"/>
                <a:ea typeface="华文新魏" panose="02010800040101010101" pitchFamily="2" charset="-122"/>
              </a:rPr>
              <a:t>const char *</a:t>
            </a:r>
          </a:p>
          <a:p>
            <a:r>
              <a:rPr lang="en-US" altLang="zh-CN" sz="1600" b="1" dirty="0">
                <a:latin typeface="华文新魏" panose="02010800040101010101" pitchFamily="2" charset="-122"/>
                <a:ea typeface="华文新魏" panose="02010800040101010101" pitchFamily="2" charset="-122"/>
              </a:rPr>
              <a:t>    {  n=</a:t>
            </a:r>
            <a:r>
              <a:rPr lang="en-US" altLang="zh-CN" sz="1600" b="1" dirty="0">
                <a:solidFill>
                  <a:srgbClr val="FF0000"/>
                </a:solidFill>
                <a:latin typeface="华文新魏" panose="02010800040101010101" pitchFamily="2" charset="-122"/>
                <a:ea typeface="华文新魏" panose="02010800040101010101" pitchFamily="2" charset="-122"/>
              </a:rPr>
              <a:t> (char*) </a:t>
            </a:r>
            <a:r>
              <a:rPr lang="en-US" altLang="zh-CN" sz="1600" b="1" dirty="0">
                <a:latin typeface="华文新魏" panose="02010800040101010101" pitchFamily="2" charset="-122"/>
                <a:ea typeface="华文新魏" panose="02010800040101010101" pitchFamily="2" charset="-122"/>
              </a:rPr>
              <a:t>&amp;name[0];  s=gender;  w=wage;  </a:t>
            </a:r>
          </a:p>
          <a:p>
            <a:r>
              <a:rPr lang="en-US" altLang="zh-CN" sz="1600" b="1" dirty="0">
                <a:latin typeface="华文新魏" panose="02010800040101010101" pitchFamily="2" charset="-122"/>
                <a:ea typeface="华文新魏" panose="02010800040101010101" pitchFamily="2" charset="-122"/>
              </a:rPr>
              <a:t>       wage ++; 		 //</a:t>
            </a:r>
            <a:r>
              <a:rPr lang="zh-CN" altLang="en-US" sz="1600" b="1" dirty="0">
                <a:latin typeface="华文新魏" panose="02010800040101010101" pitchFamily="2" charset="-122"/>
                <a:ea typeface="华文新魏" panose="02010800040101010101" pitchFamily="2" charset="-122"/>
              </a:rPr>
              <a:t>错误，不能修改</a:t>
            </a:r>
            <a:r>
              <a:rPr lang="en-US" altLang="zh-CN" sz="1600" b="1" dirty="0">
                <a:latin typeface="华文新魏" panose="02010800040101010101" pitchFamily="2" charset="-122"/>
                <a:ea typeface="华文新魏" panose="02010800040101010101" pitchFamily="2" charset="-122"/>
              </a:rPr>
              <a:t>const</a:t>
            </a:r>
            <a:r>
              <a:rPr lang="zh-CN" altLang="en-US" sz="1600" b="1" dirty="0">
                <a:latin typeface="华文新魏" panose="02010800040101010101" pitchFamily="2" charset="-122"/>
                <a:ea typeface="华文新魏" panose="02010800040101010101" pitchFamily="2" charset="-122"/>
              </a:rPr>
              <a:t>对象的成员</a:t>
            </a:r>
          </a:p>
          <a:p>
            <a:r>
              <a:rPr lang="zh-CN" altLang="en-US" sz="1600" b="1" dirty="0">
                <a:solidFill>
                  <a:srgbClr val="FF0000"/>
                </a:solidFill>
                <a:latin typeface="华文新魏" panose="02010800040101010101" pitchFamily="2" charset="-122"/>
                <a:ea typeface="华文新魏" panose="02010800040101010101" pitchFamily="2" charset="-122"/>
              </a:rPr>
              <a:t>      </a:t>
            </a:r>
            <a:r>
              <a:rPr lang="en-US" altLang="zh-CN" sz="1600" b="1" dirty="0" err="1">
                <a:solidFill>
                  <a:srgbClr val="FF0000"/>
                </a:solidFill>
                <a:latin typeface="华文新魏" panose="02010800040101010101" pitchFamily="2" charset="-122"/>
                <a:ea typeface="华文新魏" panose="02010800040101010101" pitchFamily="2" charset="-122"/>
              </a:rPr>
              <a:t>querytimes</a:t>
            </a:r>
            <a:r>
              <a:rPr lang="en-US" altLang="zh-CN" sz="1600" b="1" dirty="0">
                <a:solidFill>
                  <a:srgbClr val="FF0000"/>
                </a:solidFill>
                <a:latin typeface="华文新魏" panose="02010800040101010101" pitchFamily="2" charset="-122"/>
                <a:ea typeface="华文新魏" panose="02010800040101010101" pitchFamily="2" charset="-122"/>
              </a:rPr>
              <a:t>++</a:t>
            </a:r>
            <a:r>
              <a:rPr lang="en-US" altLang="zh-CN" sz="1600" b="1" dirty="0">
                <a:latin typeface="华文新魏" panose="02010800040101010101" pitchFamily="2" charset="-122"/>
                <a:ea typeface="华文新魏" panose="02010800040101010101" pitchFamily="2" charset="-122"/>
              </a:rPr>
              <a:t>; 		//ok</a:t>
            </a:r>
            <a:r>
              <a:rPr lang="zh-CN" altLang="en-US" sz="1600" b="1" dirty="0">
                <a:latin typeface="华文新魏" panose="02010800040101010101" pitchFamily="2" charset="-122"/>
                <a:ea typeface="华文新魏" panose="02010800040101010101" pitchFamily="2" charset="-122"/>
              </a:rPr>
              <a:t>，</a:t>
            </a:r>
            <a:r>
              <a:rPr lang="en-US" altLang="zh-CN" sz="1600" b="1" dirty="0" err="1">
                <a:latin typeface="华文新魏" panose="02010800040101010101" pitchFamily="2" charset="-122"/>
                <a:ea typeface="华文新魏" panose="02010800040101010101" pitchFamily="2" charset="-122"/>
              </a:rPr>
              <a:t>querytimes</a:t>
            </a:r>
            <a:r>
              <a:rPr lang="zh-CN" altLang="en-US" sz="1600" b="1" dirty="0">
                <a:latin typeface="华文新魏" panose="02010800040101010101" pitchFamily="2" charset="-122"/>
                <a:ea typeface="华文新魏" panose="02010800040101010101" pitchFamily="2" charset="-122"/>
              </a:rPr>
              <a:t>是</a:t>
            </a:r>
            <a:r>
              <a:rPr lang="en-US" altLang="zh-CN" sz="1600" b="1" dirty="0">
                <a:latin typeface="华文新魏" panose="02010800040101010101" pitchFamily="2" charset="-122"/>
                <a:ea typeface="华文新魏" panose="02010800040101010101" pitchFamily="2" charset="-122"/>
              </a:rPr>
              <a:t>mutable</a:t>
            </a:r>
            <a:r>
              <a:rPr lang="zh-CN" altLang="en-US" sz="1600" b="1" dirty="0">
                <a:latin typeface="华文新魏" panose="02010800040101010101" pitchFamily="2" charset="-122"/>
                <a:ea typeface="华文新魏" panose="02010800040101010101" pitchFamily="2" charset="-122"/>
              </a:rPr>
              <a:t>成员 </a:t>
            </a:r>
          </a:p>
          <a:p>
            <a:r>
              <a:rPr lang="zh-CN" altLang="en-US" sz="1600" b="1" dirty="0">
                <a:latin typeface="华文新魏" panose="02010800040101010101" pitchFamily="2" charset="-122"/>
                <a:ea typeface="华文新魏" panose="02010800040101010101" pitchFamily="2" charset="-122"/>
              </a:rPr>
              <a:t>    </a:t>
            </a:r>
            <a:r>
              <a:rPr lang="en-US" altLang="zh-CN" sz="1600" b="1" dirty="0">
                <a:latin typeface="华文新魏" panose="02010800040101010101" pitchFamily="2" charset="-122"/>
                <a:ea typeface="华文新魏" panose="02010800040101010101" pitchFamily="2" charset="-122"/>
              </a:rPr>
              <a:t>}</a:t>
            </a:r>
          </a:p>
          <a:p>
            <a:r>
              <a:rPr lang="en-US" altLang="zh-CN" sz="1600" b="1" dirty="0">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1933638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4.4</a:t>
            </a:r>
            <a:r>
              <a:rPr lang="zh-CN" altLang="en-US" sz="3600" b="1" dirty="0">
                <a:solidFill>
                  <a:srgbClr val="FF0000"/>
                </a:solidFill>
                <a:latin typeface="微软雅黑" pitchFamily="34" charset="-122"/>
                <a:ea typeface="微软雅黑" pitchFamily="34" charset="-122"/>
              </a:rPr>
              <a:t>　</a:t>
            </a:r>
            <a:r>
              <a:rPr lang="en-US" altLang="zh-CN" sz="3600" b="1" dirty="0">
                <a:solidFill>
                  <a:srgbClr val="FF0000"/>
                </a:solidFill>
                <a:latin typeface="微软雅黑" pitchFamily="34" charset="-122"/>
                <a:ea typeface="微软雅黑" pitchFamily="34" charset="-122"/>
              </a:rPr>
              <a:t>const</a:t>
            </a:r>
            <a:r>
              <a:rPr lang="zh-CN" altLang="en-US" sz="3600" b="1" dirty="0">
                <a:solidFill>
                  <a:srgbClr val="FF0000"/>
                </a:solidFill>
                <a:latin typeface="微软雅黑" pitchFamily="34" charset="-122"/>
                <a:ea typeface="微软雅黑" pitchFamily="34" charset="-122"/>
              </a:rPr>
              <a:t>、</a:t>
            </a:r>
            <a:r>
              <a:rPr lang="en-US" altLang="zh-CN" sz="3600" b="1" dirty="0">
                <a:solidFill>
                  <a:srgbClr val="FF0000"/>
                </a:solidFill>
                <a:latin typeface="微软雅黑" pitchFamily="34" charset="-122"/>
                <a:ea typeface="微软雅黑" pitchFamily="34" charset="-122"/>
              </a:rPr>
              <a:t>volatile</a:t>
            </a:r>
            <a:r>
              <a:rPr lang="zh-CN" altLang="en-US" sz="3600" b="1" dirty="0">
                <a:solidFill>
                  <a:srgbClr val="FF0000"/>
                </a:solidFill>
                <a:latin typeface="微软雅黑" pitchFamily="34" charset="-122"/>
                <a:ea typeface="微软雅黑" pitchFamily="34" charset="-122"/>
              </a:rPr>
              <a:t>和</a:t>
            </a:r>
            <a:r>
              <a:rPr lang="en-US" altLang="zh-CN" sz="3600" b="1" dirty="0">
                <a:solidFill>
                  <a:srgbClr val="FF0000"/>
                </a:solidFill>
                <a:latin typeface="微软雅黑" pitchFamily="34" charset="-122"/>
                <a:ea typeface="微软雅黑" pitchFamily="34" charset="-122"/>
              </a:rPr>
              <a:t>mutable</a:t>
            </a:r>
            <a:r>
              <a:rPr lang="zh-CN" altLang="en-US" sz="3600" b="1" dirty="0">
                <a:solidFill>
                  <a:srgbClr val="FF0000"/>
                </a:solidFill>
                <a:latin typeface="微软雅黑" pitchFamily="34" charset="-122"/>
                <a:ea typeface="微软雅黑" pitchFamily="34" charset="-122"/>
              </a:rPr>
              <a:t> </a:t>
            </a:r>
          </a:p>
        </p:txBody>
      </p:sp>
      <p:sp>
        <p:nvSpPr>
          <p:cNvPr id="5" name="Rectangle 7">
            <a:extLst>
              <a:ext uri="{FF2B5EF4-FFF2-40B4-BE49-F238E27FC236}">
                <a16:creationId xmlns:a16="http://schemas.microsoft.com/office/drawing/2014/main" id="{BD4B74AE-2CEA-4EE8-BE7F-FBC06D8A803C}"/>
              </a:ext>
            </a:extLst>
          </p:cNvPr>
          <p:cNvSpPr>
            <a:spLocks noChangeArrowheads="1"/>
          </p:cNvSpPr>
          <p:nvPr/>
        </p:nvSpPr>
        <p:spPr bwMode="auto">
          <a:xfrm>
            <a:off x="107504" y="980728"/>
            <a:ext cx="8729736" cy="5400600"/>
          </a:xfrm>
          <a:prstGeom prst="rect">
            <a:avLst/>
          </a:prstGeom>
          <a:noFill/>
          <a:ln w="9525">
            <a:noFill/>
            <a:miter lim="800000"/>
            <a:headEnd/>
            <a:tailEnd/>
          </a:ln>
        </p:spPr>
        <p:txBody>
          <a:bodyPr>
            <a:noAutofit/>
          </a:bodyPr>
          <a:lstStyle/>
          <a:p>
            <a:pPr algn="just">
              <a:lnSpc>
                <a:spcPct val="200000"/>
              </a:lnSpc>
            </a:pPr>
            <a:r>
              <a:rPr lang="en-US" altLang="zh-CN" sz="2400" b="1" dirty="0">
                <a:solidFill>
                  <a:srgbClr val="FF0000"/>
                </a:solidFill>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参数表后出现</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或</a:t>
            </a:r>
            <a:r>
              <a:rPr lang="en-US" altLang="zh-CN" sz="2400" b="1" dirty="0">
                <a:latin typeface="华文新魏" panose="02010800040101010101" pitchFamily="2" charset="-122"/>
                <a:ea typeface="华文新魏" panose="02010800040101010101" pitchFamily="2" charset="-122"/>
              </a:rPr>
              <a:t>const volatile</a:t>
            </a:r>
            <a:r>
              <a:rPr lang="zh-CN" altLang="en-US" sz="2400" b="1" dirty="0">
                <a:latin typeface="华文新魏" panose="02010800040101010101" pitchFamily="2" charset="-122"/>
                <a:ea typeface="华文新魏" panose="02010800040101010101" pitchFamily="2" charset="-122"/>
              </a:rPr>
              <a:t>会影响函数成员的重载：</a:t>
            </a:r>
          </a:p>
          <a:p>
            <a:pPr lvl="2" algn="just">
              <a:lnSpc>
                <a:spcPct val="200000"/>
              </a:lnSpc>
              <a:buClr>
                <a:schemeClr val="tx2"/>
              </a:buClr>
              <a:buFont typeface="Wingdings" pitchFamily="2" charset="2"/>
              <a:buChar char="§"/>
            </a:pPr>
            <a:r>
              <a:rPr lang="zh-CN" altLang="en-US" sz="2400" b="1" dirty="0">
                <a:solidFill>
                  <a:srgbClr val="FF0000"/>
                </a:solidFill>
                <a:latin typeface="华文新魏" panose="02010800040101010101" pitchFamily="2" charset="-122"/>
                <a:ea typeface="华文新魏" panose="02010800040101010101" pitchFamily="2" charset="-122"/>
              </a:rPr>
              <a:t>普通对象</a:t>
            </a:r>
            <a:r>
              <a:rPr lang="zh-CN" altLang="en-US" sz="2400" b="1" dirty="0">
                <a:latin typeface="华文新魏" panose="02010800040101010101" pitchFamily="2" charset="-122"/>
                <a:ea typeface="华文新魏" panose="02010800040101010101" pitchFamily="2" charset="-122"/>
              </a:rPr>
              <a:t>应调用参数表后不带</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和</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的函数成员</a:t>
            </a:r>
            <a:r>
              <a:rPr lang="en-US" altLang="zh-CN" sz="2400" b="1" dirty="0">
                <a:latin typeface="华文新魏" panose="02010800040101010101" pitchFamily="2" charset="-122"/>
                <a:ea typeface="华文新魏" panose="02010800040101010101" pitchFamily="2" charset="-122"/>
              </a:rPr>
              <a:t>; </a:t>
            </a:r>
          </a:p>
          <a:p>
            <a:pPr lvl="2" algn="just">
              <a:lnSpc>
                <a:spcPct val="200000"/>
              </a:lnSpc>
              <a:buClr>
                <a:schemeClr val="tx2"/>
              </a:buClr>
              <a:buFont typeface="Wingdings" pitchFamily="2" charset="2"/>
              <a:buChar char="§"/>
            </a:pPr>
            <a:r>
              <a:rPr lang="en-US" altLang="zh-CN" sz="2400" b="1" dirty="0">
                <a:solidFill>
                  <a:srgbClr val="FF0000"/>
                </a:solidFill>
                <a:latin typeface="华文新魏" panose="02010800040101010101" pitchFamily="2" charset="-122"/>
                <a:ea typeface="华文新魏" panose="02010800040101010101" pitchFamily="2" charset="-122"/>
              </a:rPr>
              <a:t>const</a:t>
            </a:r>
            <a:r>
              <a:rPr lang="zh-CN" altLang="en-US" sz="2400" b="1" dirty="0">
                <a:solidFill>
                  <a:srgbClr val="FF0000"/>
                </a:solidFill>
                <a:latin typeface="华文新魏" panose="02010800040101010101" pitchFamily="2" charset="-122"/>
                <a:ea typeface="华文新魏" panose="02010800040101010101" pitchFamily="2" charset="-122"/>
              </a:rPr>
              <a:t>和</a:t>
            </a:r>
            <a:r>
              <a:rPr lang="en-US" altLang="zh-CN" sz="2400" b="1" dirty="0">
                <a:solidFill>
                  <a:srgbClr val="FF0000"/>
                </a:solidFill>
                <a:latin typeface="华文新魏" panose="02010800040101010101" pitchFamily="2" charset="-122"/>
                <a:ea typeface="华文新魏" panose="02010800040101010101" pitchFamily="2" charset="-122"/>
              </a:rPr>
              <a:t>volatile</a:t>
            </a:r>
            <a:r>
              <a:rPr lang="zh-CN" altLang="en-US" sz="2400" b="1" dirty="0">
                <a:solidFill>
                  <a:srgbClr val="FF0000"/>
                </a:solidFill>
                <a:latin typeface="华文新魏" panose="02010800040101010101" pitchFamily="2" charset="-122"/>
                <a:ea typeface="华文新魏" panose="02010800040101010101" pitchFamily="2" charset="-122"/>
              </a:rPr>
              <a:t>对象</a:t>
            </a:r>
            <a:r>
              <a:rPr lang="zh-CN" altLang="en-US" sz="2400" b="1" dirty="0">
                <a:latin typeface="华文新魏" panose="02010800040101010101" pitchFamily="2" charset="-122"/>
                <a:ea typeface="华文新魏" panose="02010800040101010101" pitchFamily="2" charset="-122"/>
              </a:rPr>
              <a:t>应分别调用参数表后出现</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和</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的函数成员。</a:t>
            </a:r>
          </a:p>
          <a:p>
            <a:pPr lvl="1">
              <a:lnSpc>
                <a:spcPct val="135000"/>
              </a:lnSpc>
              <a:spcBef>
                <a:spcPct val="50000"/>
              </a:spcBef>
              <a:buClr>
                <a:schemeClr val="tx1"/>
              </a:buClr>
            </a:pPr>
            <a:endParaRPr lang="en-US" altLang="zh-CN" sz="2400" b="1"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641658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a:solidFill>
                  <a:srgbClr val="FF0000"/>
                </a:solidFill>
                <a:latin typeface="微软雅黑" pitchFamily="34" charset="-122"/>
                <a:ea typeface="微软雅黑" pitchFamily="34" charset="-122"/>
              </a:rPr>
              <a:t>4.1</a:t>
            </a:r>
            <a:r>
              <a:rPr lang="zh-CN" altLang="en-US" sz="3600" b="1" dirty="0">
                <a:solidFill>
                  <a:srgbClr val="FF0000"/>
                </a:solidFill>
                <a:latin typeface="微软雅黑" pitchFamily="34" charset="-122"/>
                <a:ea typeface="微软雅黑" pitchFamily="34" charset="-122"/>
              </a:rPr>
              <a:t>　作用域</a:t>
            </a:r>
          </a:p>
        </p:txBody>
      </p:sp>
      <p:sp>
        <p:nvSpPr>
          <p:cNvPr id="8196" name="Rectangle 7"/>
          <p:cNvSpPr>
            <a:spLocks noChangeArrowheads="1"/>
          </p:cNvSpPr>
          <p:nvPr/>
        </p:nvSpPr>
        <p:spPr bwMode="auto">
          <a:xfrm>
            <a:off x="234752" y="980731"/>
            <a:ext cx="8382000" cy="4968775"/>
          </a:xfrm>
          <a:prstGeom prst="rect">
            <a:avLst/>
          </a:prstGeom>
          <a:noFill/>
          <a:ln w="9525">
            <a:noFill/>
            <a:miter lim="800000"/>
            <a:headEnd/>
            <a:tailEnd/>
          </a:ln>
        </p:spPr>
        <p:txBody>
          <a:bodyPr>
            <a:noAutofit/>
          </a:bodyPr>
          <a:lstStyle/>
          <a:p>
            <a:pPr>
              <a:lnSpc>
                <a:spcPct val="130000"/>
              </a:lnSpc>
            </a:pPr>
            <a:r>
              <a:rPr lang="en-US" altLang="zh-CN" sz="2400" b="1" dirty="0">
                <a:latin typeface="华文新魏" pitchFamily="2" charset="-122"/>
                <a:ea typeface="华文新魏" pitchFamily="2" charset="-122"/>
              </a:rPr>
              <a:t>	</a:t>
            </a:r>
            <a:r>
              <a:rPr lang="zh-CN" altLang="en-US" sz="2400" b="1" dirty="0">
                <a:solidFill>
                  <a:srgbClr val="FF0000"/>
                </a:solidFill>
                <a:latin typeface="华文新魏" pitchFamily="2" charset="-122"/>
                <a:ea typeface="华文新魏" pitchFamily="2" charset="-122"/>
              </a:rPr>
              <a:t>作用域：</a:t>
            </a:r>
            <a:r>
              <a:rPr lang="zh-CN" altLang="en-US" sz="2400" b="1" dirty="0">
                <a:latin typeface="华文新魏" pitchFamily="2" charset="-122"/>
                <a:ea typeface="华文新魏" pitchFamily="2" charset="-122"/>
              </a:rPr>
              <a:t>标识符起作用或可被访问的范围。</a:t>
            </a:r>
            <a:r>
              <a:rPr lang="zh-CN" altLang="en-US" sz="2400" b="1" dirty="0">
                <a:solidFill>
                  <a:srgbClr val="FF0000"/>
                </a:solidFill>
                <a:latin typeface="华文新魏" pitchFamily="2" charset="-122"/>
                <a:ea typeface="华文新魏" pitchFamily="2" charset="-122"/>
              </a:rPr>
              <a:t>作用域运算符</a:t>
            </a:r>
            <a:r>
              <a:rPr lang="en-US" altLang="zh-CN" sz="2400" b="1" dirty="0">
                <a:solidFill>
                  <a:srgbClr val="FF0000"/>
                </a:solidFill>
                <a:latin typeface="华文新魏" pitchFamily="2" charset="-122"/>
                <a:ea typeface="华文新魏" pitchFamily="2" charset="-122"/>
              </a:rPr>
              <a:t>::</a:t>
            </a:r>
            <a:r>
              <a:rPr lang="zh-CN" altLang="en-US" sz="2400" b="1" dirty="0">
                <a:latin typeface="华文新魏" pitchFamily="2" charset="-122"/>
                <a:ea typeface="华文新魏" pitchFamily="2" charset="-122"/>
              </a:rPr>
              <a:t>既是单目运算符，又是双目运算符。</a:t>
            </a:r>
            <a:r>
              <a:rPr lang="en-US" altLang="zh-CN" sz="2400" b="1" dirty="0">
                <a:latin typeface="华文新魏" pitchFamily="2" charset="-122"/>
                <a:ea typeface="华文新魏" pitchFamily="2" charset="-122"/>
              </a:rPr>
              <a:t>::</a:t>
            </a:r>
            <a:r>
              <a:rPr lang="zh-CN" altLang="en-US" sz="2400" b="1" dirty="0">
                <a:latin typeface="华文新魏" pitchFamily="2" charset="-122"/>
                <a:ea typeface="华文新魏" pitchFamily="2" charset="-122"/>
              </a:rPr>
              <a:t>的优先级为最高级，结合性自左向右。</a:t>
            </a:r>
          </a:p>
          <a:p>
            <a:pPr lvl="1">
              <a:lnSpc>
                <a:spcPct val="130000"/>
              </a:lnSpc>
              <a:buFont typeface="Wingdings" pitchFamily="2" charset="2"/>
              <a:buChar char="§"/>
            </a:pPr>
            <a:r>
              <a:rPr lang="zh-CN" altLang="en-US" sz="2400" b="1" dirty="0">
                <a:latin typeface="华文新魏" pitchFamily="2" charset="-122"/>
                <a:ea typeface="华文新魏" pitchFamily="2" charset="-122"/>
              </a:rPr>
              <a:t>单目</a:t>
            </a:r>
            <a:r>
              <a:rPr lang="en-US" altLang="zh-CN" sz="2400" b="1" dirty="0">
                <a:latin typeface="华文新魏" pitchFamily="2" charset="-122"/>
                <a:ea typeface="华文新魏" pitchFamily="2" charset="-122"/>
              </a:rPr>
              <a:t>::</a:t>
            </a:r>
            <a:r>
              <a:rPr lang="zh-CN" altLang="en-US" sz="2400" b="1" dirty="0">
                <a:latin typeface="华文新魏" pitchFamily="2" charset="-122"/>
                <a:ea typeface="华文新魏" pitchFamily="2" charset="-122"/>
              </a:rPr>
              <a:t>用于限定全局标识符 </a:t>
            </a:r>
            <a:r>
              <a:rPr lang="en-US" altLang="zh-CN" sz="2400" b="1" dirty="0">
                <a:latin typeface="华文新魏" pitchFamily="2" charset="-122"/>
                <a:ea typeface="华文新魏" pitchFamily="2" charset="-122"/>
              </a:rPr>
              <a:t>(</a:t>
            </a:r>
            <a:r>
              <a:rPr lang="zh-CN" altLang="en-US" sz="2400" b="1" dirty="0">
                <a:latin typeface="华文新魏" pitchFamily="2" charset="-122"/>
                <a:ea typeface="华文新魏" pitchFamily="2" charset="-122"/>
              </a:rPr>
              <a:t>类型名、变量名、函数名等</a:t>
            </a:r>
            <a:r>
              <a:rPr lang="en-US" altLang="zh-CN" sz="2400" b="1" dirty="0">
                <a:latin typeface="华文新魏" pitchFamily="2" charset="-122"/>
                <a:ea typeface="华文新魏" pitchFamily="2" charset="-122"/>
              </a:rPr>
              <a:t>) </a:t>
            </a:r>
            <a:r>
              <a:rPr lang="zh-CN" altLang="en-US" sz="2400" b="1" dirty="0">
                <a:latin typeface="华文新魏" pitchFamily="2" charset="-122"/>
                <a:ea typeface="华文新魏" pitchFamily="2" charset="-122"/>
              </a:rPr>
              <a:t>。</a:t>
            </a:r>
          </a:p>
          <a:p>
            <a:pPr lvl="1">
              <a:lnSpc>
                <a:spcPct val="130000"/>
              </a:lnSpc>
              <a:buFont typeface="Wingdings" pitchFamily="2" charset="2"/>
              <a:buChar char="§"/>
            </a:pPr>
            <a:r>
              <a:rPr lang="zh-CN" altLang="en-US" sz="2400" b="1" dirty="0">
                <a:latin typeface="华文新魏" pitchFamily="2" charset="-122"/>
                <a:ea typeface="华文新魏" pitchFamily="2" charset="-122"/>
              </a:rPr>
              <a:t>双目</a:t>
            </a:r>
            <a:r>
              <a:rPr lang="en-US" altLang="zh-CN" sz="2400" b="1" dirty="0">
                <a:latin typeface="华文新魏" pitchFamily="2" charset="-122"/>
                <a:ea typeface="华文新魏" pitchFamily="2" charset="-122"/>
              </a:rPr>
              <a:t>::</a:t>
            </a:r>
            <a:r>
              <a:rPr lang="zh-CN" altLang="en-US" sz="2400" b="1" dirty="0">
                <a:latin typeface="华文新魏" pitchFamily="2" charset="-122"/>
                <a:ea typeface="华文新魏" pitchFamily="2" charset="-122"/>
              </a:rPr>
              <a:t>用于限定类或名字空间的枚举元素、数据成员、函数成员以及类型成员等。双目运算符还用于恢复从基类继承的成员的访问权限。</a:t>
            </a:r>
          </a:p>
          <a:p>
            <a:pPr lvl="2">
              <a:lnSpc>
                <a:spcPct val="130000"/>
              </a:lnSpc>
            </a:pPr>
            <a:r>
              <a:rPr lang="en-US" altLang="zh-CN" sz="2400" b="1" dirty="0">
                <a:latin typeface="华文新魏" pitchFamily="2" charset="-122"/>
                <a:ea typeface="华文新魏" pitchFamily="2" charset="-122"/>
              </a:rPr>
              <a:t>class STACK{ struct NODE{ NODE (int v) </a:t>
            </a:r>
            <a:r>
              <a:rPr lang="zh-CN" altLang="en-US" sz="2400" b="1" dirty="0">
                <a:latin typeface="华文新魏" pitchFamily="2" charset="-122"/>
                <a:ea typeface="华文新魏" pitchFamily="2" charset="-122"/>
              </a:rPr>
              <a:t>；  </a:t>
            </a:r>
            <a:r>
              <a:rPr lang="en-US" altLang="zh-CN" sz="2400" b="1" dirty="0">
                <a:latin typeface="华文新魏" pitchFamily="2" charset="-122"/>
                <a:ea typeface="华文新魏" pitchFamily="2" charset="-122"/>
              </a:rPr>
              <a:t>};  }; </a:t>
            </a:r>
          </a:p>
          <a:p>
            <a:pPr lvl="2">
              <a:lnSpc>
                <a:spcPct val="130000"/>
              </a:lnSpc>
            </a:pPr>
            <a:r>
              <a:rPr lang="en-US" altLang="zh-CN" sz="2400" b="1" dirty="0">
                <a:latin typeface="华文新魏" pitchFamily="2" charset="-122"/>
                <a:ea typeface="华文新魏" pitchFamily="2" charset="-122"/>
              </a:rPr>
              <a:t>STACK::NODE::NODE (int v) {  }  //</a:t>
            </a:r>
            <a:r>
              <a:rPr lang="zh-CN" altLang="en-US" sz="2400" b="1" dirty="0">
                <a:latin typeface="华文新魏" pitchFamily="2" charset="-122"/>
                <a:ea typeface="华文新魏" pitchFamily="2" charset="-122"/>
              </a:rPr>
              <a:t>自左向右结合</a:t>
            </a:r>
          </a:p>
          <a:p>
            <a:pPr>
              <a:lnSpc>
                <a:spcPct val="130000"/>
              </a:lnSpc>
            </a:pPr>
            <a:r>
              <a:rPr lang="en-US" altLang="zh-CN" sz="2400" b="1" dirty="0">
                <a:latin typeface="华文新魏" pitchFamily="2" charset="-122"/>
                <a:ea typeface="华文新魏" pitchFamily="2" charset="-122"/>
              </a:rPr>
              <a:t>	</a:t>
            </a:r>
            <a:r>
              <a:rPr lang="zh-CN" altLang="en-US" sz="2400" b="1" dirty="0">
                <a:latin typeface="华文新魏" pitchFamily="2" charset="-122"/>
                <a:ea typeface="华文新魏" pitchFamily="2" charset="-122"/>
              </a:rPr>
              <a:t>在类体外定义数据和函数成员时，必须用双目</a:t>
            </a:r>
            <a:r>
              <a:rPr lang="en-US" altLang="zh-CN" sz="2400" b="1" dirty="0">
                <a:latin typeface="华文新魏" pitchFamily="2" charset="-122"/>
                <a:ea typeface="华文新魏" pitchFamily="2" charset="-122"/>
              </a:rPr>
              <a:t>::</a:t>
            </a:r>
            <a:r>
              <a:rPr lang="zh-CN" altLang="en-US" sz="2400" b="1" dirty="0">
                <a:latin typeface="华文新魏" pitchFamily="2" charset="-122"/>
                <a:ea typeface="华文新魏" pitchFamily="2" charset="-122"/>
              </a:rPr>
              <a:t>限定类的数据和函数成员，以便区分不同类之间的同名成员。</a:t>
            </a:r>
          </a:p>
        </p:txBody>
      </p:sp>
    </p:spTree>
    <p:extLst>
      <p:ext uri="{BB962C8B-B14F-4D97-AF65-F5344CB8AC3E}">
        <p14:creationId xmlns:p14="http://schemas.microsoft.com/office/powerpoint/2010/main" val="916962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4.4</a:t>
            </a:r>
            <a:r>
              <a:rPr lang="zh-CN" altLang="en-US" sz="3600" b="1" dirty="0">
                <a:solidFill>
                  <a:srgbClr val="FF0000"/>
                </a:solidFill>
                <a:latin typeface="微软雅黑" pitchFamily="34" charset="-122"/>
                <a:ea typeface="微软雅黑" pitchFamily="34" charset="-122"/>
              </a:rPr>
              <a:t>　</a:t>
            </a:r>
            <a:r>
              <a:rPr lang="en-US" altLang="zh-CN" sz="3600" b="1" dirty="0">
                <a:solidFill>
                  <a:srgbClr val="FF0000"/>
                </a:solidFill>
                <a:latin typeface="微软雅黑" pitchFamily="34" charset="-122"/>
                <a:ea typeface="微软雅黑" pitchFamily="34" charset="-122"/>
              </a:rPr>
              <a:t>const</a:t>
            </a:r>
            <a:r>
              <a:rPr lang="zh-CN" altLang="en-US" sz="3600" b="1" dirty="0">
                <a:solidFill>
                  <a:srgbClr val="FF0000"/>
                </a:solidFill>
                <a:latin typeface="微软雅黑" pitchFamily="34" charset="-122"/>
                <a:ea typeface="微软雅黑" pitchFamily="34" charset="-122"/>
              </a:rPr>
              <a:t>、</a:t>
            </a:r>
            <a:r>
              <a:rPr lang="en-US" altLang="zh-CN" sz="3600" b="1" dirty="0">
                <a:solidFill>
                  <a:srgbClr val="FF0000"/>
                </a:solidFill>
                <a:latin typeface="微软雅黑" pitchFamily="34" charset="-122"/>
                <a:ea typeface="微软雅黑" pitchFamily="34" charset="-122"/>
              </a:rPr>
              <a:t>volatile</a:t>
            </a:r>
            <a:r>
              <a:rPr lang="zh-CN" altLang="en-US" sz="3600" b="1" dirty="0">
                <a:solidFill>
                  <a:srgbClr val="FF0000"/>
                </a:solidFill>
                <a:latin typeface="微软雅黑" pitchFamily="34" charset="-122"/>
                <a:ea typeface="微软雅黑" pitchFamily="34" charset="-122"/>
              </a:rPr>
              <a:t>和</a:t>
            </a:r>
            <a:r>
              <a:rPr lang="en-US" altLang="zh-CN" sz="3600" b="1" dirty="0">
                <a:solidFill>
                  <a:srgbClr val="FF0000"/>
                </a:solidFill>
                <a:latin typeface="微软雅黑" pitchFamily="34" charset="-122"/>
                <a:ea typeface="微软雅黑" pitchFamily="34" charset="-122"/>
              </a:rPr>
              <a:t>mutable</a:t>
            </a:r>
            <a:r>
              <a:rPr lang="zh-CN" altLang="en-US" sz="3600" b="1" dirty="0">
                <a:solidFill>
                  <a:srgbClr val="FF0000"/>
                </a:solidFill>
                <a:latin typeface="微软雅黑" pitchFamily="34" charset="-122"/>
                <a:ea typeface="微软雅黑" pitchFamily="34" charset="-122"/>
              </a:rPr>
              <a:t> </a:t>
            </a:r>
          </a:p>
        </p:txBody>
      </p:sp>
      <p:sp>
        <p:nvSpPr>
          <p:cNvPr id="4" name="TextBox 5">
            <a:extLst>
              <a:ext uri="{FF2B5EF4-FFF2-40B4-BE49-F238E27FC236}">
                <a16:creationId xmlns:a16="http://schemas.microsoft.com/office/drawing/2014/main" id="{666DB6C7-1A2F-41B3-95F7-4A4BBE816B98}"/>
              </a:ext>
            </a:extLst>
          </p:cNvPr>
          <p:cNvSpPr txBox="1">
            <a:spLocks noChangeArrowheads="1"/>
          </p:cNvSpPr>
          <p:nvPr/>
        </p:nvSpPr>
        <p:spPr bwMode="auto">
          <a:xfrm>
            <a:off x="323528" y="1052736"/>
            <a:ext cx="8712968" cy="5616624"/>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05000"/>
              </a:lnSpc>
            </a:pPr>
            <a:r>
              <a:rPr lang="en-US" altLang="zh-CN" b="1" dirty="0">
                <a:latin typeface="华文新魏" panose="02010800040101010101" pitchFamily="2" charset="-122"/>
                <a:ea typeface="华文新魏" panose="02010800040101010101" pitchFamily="2" charset="-122"/>
              </a:rPr>
              <a:t>class  A{</a:t>
            </a:r>
          </a:p>
          <a:p>
            <a:pPr>
              <a:lnSpc>
                <a:spcPct val="105000"/>
              </a:lnSpc>
            </a:pPr>
            <a:r>
              <a:rPr lang="en-US" altLang="zh-CN" b="1" dirty="0">
                <a:latin typeface="华文新魏" panose="02010800040101010101" pitchFamily="2" charset="-122"/>
                <a:ea typeface="华文新魏" panose="02010800040101010101" pitchFamily="2" charset="-122"/>
              </a:rPr>
              <a:t>    int    a;   </a:t>
            </a:r>
          </a:p>
          <a:p>
            <a:pPr>
              <a:lnSpc>
                <a:spcPct val="105000"/>
              </a:lnSpc>
            </a:pPr>
            <a:r>
              <a:rPr lang="en-US" altLang="zh-CN" b="1" dirty="0">
                <a:solidFill>
                  <a:srgbClr val="FF0000"/>
                </a:solidFill>
                <a:latin typeface="华文新魏" panose="02010800040101010101" pitchFamily="2" charset="-122"/>
                <a:ea typeface="华文新魏" panose="02010800040101010101" pitchFamily="2" charset="-122"/>
              </a:rPr>
              <a:t>   const</a:t>
            </a:r>
            <a:r>
              <a:rPr lang="en-US" altLang="zh-CN" b="1" dirty="0">
                <a:latin typeface="华文新魏" panose="02010800040101010101" pitchFamily="2" charset="-122"/>
                <a:ea typeface="华文新魏" panose="02010800040101010101" pitchFamily="2" charset="-122"/>
              </a:rPr>
              <a:t>   int  b;  //const</a:t>
            </a:r>
            <a:r>
              <a:rPr lang="zh-CN" altLang="en-US" b="1" dirty="0">
                <a:latin typeface="华文新魏" panose="02010800040101010101" pitchFamily="2" charset="-122"/>
                <a:ea typeface="华文新魏" panose="02010800040101010101" pitchFamily="2" charset="-122"/>
              </a:rPr>
              <a:t>或引用成员若没就地初始化</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只能在成员初始化列表初始化</a:t>
            </a:r>
          </a:p>
          <a:p>
            <a:pPr>
              <a:lnSpc>
                <a:spcPct val="105000"/>
              </a:lnSpc>
            </a:pPr>
            <a:r>
              <a:rPr lang="en-US" altLang="zh-CN" b="1" dirty="0">
                <a:latin typeface="华文新魏" panose="02010800040101010101" pitchFamily="2" charset="-122"/>
                <a:ea typeface="华文新魏" panose="02010800040101010101" pitchFamily="2" charset="-122"/>
              </a:rPr>
              <a:t>public</a:t>
            </a:r>
            <a:r>
              <a:rPr lang="zh-CN" altLang="en-US" b="1" dirty="0">
                <a:latin typeface="华文新魏" panose="02010800040101010101" pitchFamily="2" charset="-122"/>
                <a:ea typeface="华文新魏" panose="02010800040101010101" pitchFamily="2" charset="-122"/>
              </a:rPr>
              <a:t>：</a:t>
            </a:r>
            <a:endParaRPr lang="en-US" altLang="zh-CN" b="1" dirty="0">
              <a:latin typeface="华文新魏" panose="02010800040101010101" pitchFamily="2" charset="-122"/>
              <a:ea typeface="华文新魏" panose="02010800040101010101" pitchFamily="2" charset="-122"/>
            </a:endParaRPr>
          </a:p>
          <a:p>
            <a:pPr>
              <a:lnSpc>
                <a:spcPct val="105000"/>
              </a:lnSpc>
              <a:buNone/>
            </a:pPr>
            <a:r>
              <a:rPr lang="en-US" altLang="zh-CN" b="1" dirty="0">
                <a:latin typeface="华文新魏" panose="02010800040101010101" pitchFamily="2" charset="-122"/>
                <a:ea typeface="华文新魏" panose="02010800040101010101" pitchFamily="2" charset="-122"/>
              </a:rPr>
              <a:t>    A (int x) </a:t>
            </a:r>
            <a:r>
              <a:rPr lang="zh-CN" altLang="en-US" b="1" dirty="0">
                <a:latin typeface="华文新魏" panose="02010800040101010101" pitchFamily="2" charset="-122"/>
                <a:ea typeface="华文新魏" panose="02010800040101010101" pitchFamily="2" charset="-122"/>
              </a:rPr>
              <a:t>：</a:t>
            </a:r>
            <a:r>
              <a:rPr lang="en-US" altLang="zh-CN" b="1" dirty="0">
                <a:latin typeface="华文新魏" panose="02010800040101010101" pitchFamily="2" charset="-122"/>
                <a:ea typeface="华文新魏" panose="02010800040101010101" pitchFamily="2" charset="-122"/>
              </a:rPr>
              <a:t>b (x) { a=x;  }     //</a:t>
            </a:r>
            <a:r>
              <a:rPr lang="zh-CN" altLang="en-US" b="1" dirty="0">
                <a:latin typeface="华文新魏" panose="02010800040101010101" pitchFamily="2" charset="-122"/>
                <a:ea typeface="华文新魏" panose="02010800040101010101" pitchFamily="2" charset="-122"/>
              </a:rPr>
              <a:t>不可在函数体内对</a:t>
            </a:r>
            <a:r>
              <a:rPr lang="en-US" altLang="zh-CN" b="1" dirty="0">
                <a:latin typeface="华文新魏" panose="02010800040101010101" pitchFamily="2" charset="-122"/>
                <a:ea typeface="华文新魏" panose="02010800040101010101" pitchFamily="2" charset="-122"/>
              </a:rPr>
              <a:t>b</a:t>
            </a:r>
            <a:r>
              <a:rPr lang="zh-CN" altLang="en-US" b="1" dirty="0">
                <a:latin typeface="华文新魏" panose="02010800040101010101" pitchFamily="2" charset="-122"/>
                <a:ea typeface="华文新魏" panose="02010800040101010101" pitchFamily="2" charset="-122"/>
              </a:rPr>
              <a:t>赋值修改</a:t>
            </a:r>
          </a:p>
          <a:p>
            <a:pPr>
              <a:lnSpc>
                <a:spcPct val="105000"/>
              </a:lnSpc>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int f (  )   {a++;  return a;  } </a:t>
            </a:r>
            <a:r>
              <a:rPr lang="en-US" altLang="zh-CN" b="1" dirty="0">
                <a:solidFill>
                  <a:srgbClr val="FF0000"/>
                </a:solidFill>
                <a:latin typeface="华文新魏" panose="02010800040101010101" pitchFamily="2" charset="-122"/>
                <a:ea typeface="华文新魏" panose="02010800040101010101" pitchFamily="2" charset="-122"/>
              </a:rPr>
              <a:t>//A * const  this,  a</a:t>
            </a:r>
            <a:r>
              <a:rPr lang="zh-CN" altLang="en-US" b="1" dirty="0">
                <a:solidFill>
                  <a:srgbClr val="FF0000"/>
                </a:solidFill>
                <a:latin typeface="华文新魏" panose="02010800040101010101" pitchFamily="2" charset="-122"/>
                <a:ea typeface="华文新魏" panose="02010800040101010101" pitchFamily="2" charset="-122"/>
              </a:rPr>
              <a:t>可修改</a:t>
            </a:r>
            <a:r>
              <a:rPr lang="en-US" altLang="zh-CN" b="1" dirty="0">
                <a:solidFill>
                  <a:srgbClr val="FF0000"/>
                </a:solidFill>
                <a:latin typeface="华文新魏" panose="02010800040101010101" pitchFamily="2" charset="-122"/>
                <a:ea typeface="华文新魏" panose="02010800040101010101" pitchFamily="2" charset="-122"/>
              </a:rPr>
              <a:t>, b</a:t>
            </a:r>
            <a:r>
              <a:rPr lang="zh-CN" altLang="en-US" b="1" dirty="0">
                <a:solidFill>
                  <a:srgbClr val="FF0000"/>
                </a:solidFill>
                <a:latin typeface="华文新魏" panose="02010800040101010101" pitchFamily="2" charset="-122"/>
                <a:ea typeface="华文新魏" panose="02010800040101010101" pitchFamily="2" charset="-122"/>
              </a:rPr>
              <a:t>不可改。</a:t>
            </a:r>
            <a:endParaRPr lang="zh-CN" altLang="en-US" b="1" dirty="0">
              <a:latin typeface="华文新魏" panose="02010800040101010101" pitchFamily="2" charset="-122"/>
              <a:ea typeface="华文新魏" panose="02010800040101010101" pitchFamily="2" charset="-122"/>
            </a:endParaRPr>
          </a:p>
          <a:p>
            <a:pPr>
              <a:lnSpc>
                <a:spcPct val="105000"/>
              </a:lnSpc>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int f (  )   </a:t>
            </a:r>
            <a:r>
              <a:rPr lang="en-US" altLang="zh-CN" b="1" dirty="0">
                <a:solidFill>
                  <a:srgbClr val="FF0000"/>
                </a:solidFill>
                <a:latin typeface="华文新魏" panose="02010800040101010101" pitchFamily="2" charset="-122"/>
                <a:ea typeface="华文新魏" panose="02010800040101010101" pitchFamily="2" charset="-122"/>
              </a:rPr>
              <a:t>const</a:t>
            </a:r>
            <a:r>
              <a:rPr lang="en-US" altLang="zh-CN" b="1" dirty="0">
                <a:latin typeface="华文新魏" panose="02010800040101010101" pitchFamily="2" charset="-122"/>
                <a:ea typeface="华文新魏" panose="02010800040101010101" pitchFamily="2" charset="-122"/>
              </a:rPr>
              <a:t>{ return a;  } </a:t>
            </a:r>
            <a:r>
              <a:rPr lang="en-US" altLang="zh-CN" b="1" dirty="0">
                <a:solidFill>
                  <a:srgbClr val="FF0000"/>
                </a:solidFill>
                <a:latin typeface="华文新魏" panose="02010800040101010101" pitchFamily="2" charset="-122"/>
                <a:ea typeface="华文新魏" panose="02010800040101010101" pitchFamily="2" charset="-122"/>
              </a:rPr>
              <a:t>//const A * const  this, a</a:t>
            </a:r>
            <a:r>
              <a:rPr lang="zh-CN" altLang="en-US" b="1" dirty="0">
                <a:solidFill>
                  <a:srgbClr val="FF0000"/>
                </a:solidFill>
                <a:latin typeface="华文新魏" panose="02010800040101010101" pitchFamily="2" charset="-122"/>
                <a:ea typeface="华文新魏" panose="02010800040101010101" pitchFamily="2" charset="-122"/>
              </a:rPr>
              <a:t>和</a:t>
            </a:r>
            <a:r>
              <a:rPr lang="en-US" altLang="zh-CN" b="1" dirty="0">
                <a:solidFill>
                  <a:srgbClr val="FF0000"/>
                </a:solidFill>
                <a:latin typeface="华文新魏" panose="02010800040101010101" pitchFamily="2" charset="-122"/>
                <a:ea typeface="华文新魏" panose="02010800040101010101" pitchFamily="2" charset="-122"/>
              </a:rPr>
              <a:t>b</a:t>
            </a:r>
            <a:r>
              <a:rPr lang="zh-CN" altLang="en-US" b="1" dirty="0">
                <a:solidFill>
                  <a:srgbClr val="FF0000"/>
                </a:solidFill>
                <a:latin typeface="华文新魏" panose="02010800040101010101" pitchFamily="2" charset="-122"/>
                <a:ea typeface="华文新魏" panose="02010800040101010101" pitchFamily="2" charset="-122"/>
              </a:rPr>
              <a:t>不可改。</a:t>
            </a:r>
            <a:endParaRPr lang="zh-CN" altLang="en-US" b="1" dirty="0">
              <a:latin typeface="华文新魏" panose="02010800040101010101" pitchFamily="2" charset="-122"/>
              <a:ea typeface="华文新魏" panose="02010800040101010101" pitchFamily="2" charset="-122"/>
            </a:endParaRPr>
          </a:p>
          <a:p>
            <a:pPr>
              <a:lnSpc>
                <a:spcPct val="105000"/>
              </a:lnSpc>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int f (  )   </a:t>
            </a:r>
            <a:r>
              <a:rPr lang="en-US" altLang="zh-CN" b="1" dirty="0">
                <a:solidFill>
                  <a:srgbClr val="FF0000"/>
                </a:solidFill>
                <a:latin typeface="华文新魏" panose="02010800040101010101" pitchFamily="2" charset="-122"/>
                <a:ea typeface="华文新魏" panose="02010800040101010101" pitchFamily="2" charset="-122"/>
              </a:rPr>
              <a:t>volatile</a:t>
            </a:r>
            <a:r>
              <a:rPr lang="en-US" altLang="zh-CN" b="1" dirty="0">
                <a:latin typeface="华文新魏" panose="02010800040101010101" pitchFamily="2" charset="-122"/>
                <a:ea typeface="华文新魏" panose="02010800040101010101" pitchFamily="2" charset="-122"/>
              </a:rPr>
              <a:t>{ return a++;  } </a:t>
            </a:r>
            <a:r>
              <a:rPr lang="en-US" altLang="zh-CN" b="1" dirty="0">
                <a:solidFill>
                  <a:srgbClr val="FF0000"/>
                </a:solidFill>
                <a:latin typeface="华文新魏" panose="02010800040101010101" pitchFamily="2" charset="-122"/>
                <a:ea typeface="华文新魏" panose="02010800040101010101" pitchFamily="2" charset="-122"/>
              </a:rPr>
              <a:t>//volatile A * const this, a</a:t>
            </a:r>
            <a:r>
              <a:rPr lang="zh-CN" altLang="en-US" b="1" dirty="0">
                <a:solidFill>
                  <a:srgbClr val="FF0000"/>
                </a:solidFill>
                <a:latin typeface="华文新魏" panose="02010800040101010101" pitchFamily="2" charset="-122"/>
                <a:ea typeface="华文新魏" panose="02010800040101010101" pitchFamily="2" charset="-122"/>
              </a:rPr>
              <a:t>可改</a:t>
            </a:r>
            <a:r>
              <a:rPr lang="en-US" altLang="zh-CN" b="1" dirty="0">
                <a:solidFill>
                  <a:srgbClr val="FF0000"/>
                </a:solidFill>
                <a:latin typeface="华文新魏" panose="02010800040101010101" pitchFamily="2" charset="-122"/>
                <a:ea typeface="华文新魏" panose="02010800040101010101" pitchFamily="2" charset="-122"/>
              </a:rPr>
              <a:t>, b</a:t>
            </a:r>
            <a:r>
              <a:rPr lang="zh-CN" altLang="en-US" b="1" dirty="0">
                <a:solidFill>
                  <a:srgbClr val="FF0000"/>
                </a:solidFill>
                <a:latin typeface="华文新魏" panose="02010800040101010101" pitchFamily="2" charset="-122"/>
                <a:ea typeface="华文新魏" panose="02010800040101010101" pitchFamily="2" charset="-122"/>
              </a:rPr>
              <a:t>不可改。</a:t>
            </a:r>
            <a:r>
              <a:rPr lang="zh-CN" altLang="en-US" b="1" dirty="0">
                <a:latin typeface="华文新魏" panose="02010800040101010101" pitchFamily="2" charset="-122"/>
                <a:ea typeface="华文新魏" panose="02010800040101010101" pitchFamily="2" charset="-122"/>
              </a:rPr>
              <a:t>    </a:t>
            </a:r>
          </a:p>
          <a:p>
            <a:pPr>
              <a:lnSpc>
                <a:spcPct val="105000"/>
              </a:lnSpc>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int f (  )   </a:t>
            </a:r>
            <a:r>
              <a:rPr lang="en-US" altLang="zh-CN" b="1" dirty="0">
                <a:solidFill>
                  <a:srgbClr val="FF0000"/>
                </a:solidFill>
                <a:latin typeface="华文新魏" panose="02010800040101010101" pitchFamily="2" charset="-122"/>
                <a:ea typeface="华文新魏" panose="02010800040101010101" pitchFamily="2" charset="-122"/>
              </a:rPr>
              <a:t>const volatile</a:t>
            </a:r>
            <a:r>
              <a:rPr lang="en-US" altLang="zh-CN" b="1" dirty="0">
                <a:latin typeface="华文新魏" panose="02010800040101010101" pitchFamily="2" charset="-122"/>
                <a:ea typeface="华文新魏" panose="02010800040101010101" pitchFamily="2" charset="-122"/>
              </a:rPr>
              <a:t>{ return a;  }</a:t>
            </a:r>
            <a:r>
              <a:rPr lang="en-US" altLang="zh-CN" b="1" dirty="0">
                <a:solidFill>
                  <a:srgbClr val="FF0000"/>
                </a:solidFill>
                <a:latin typeface="华文新魏" panose="02010800040101010101" pitchFamily="2" charset="-122"/>
                <a:ea typeface="华文新魏" panose="02010800040101010101" pitchFamily="2" charset="-122"/>
              </a:rPr>
              <a:t>//const volatile A* const this, a</a:t>
            </a:r>
            <a:r>
              <a:rPr lang="zh-CN" altLang="en-US" b="1" dirty="0">
                <a:solidFill>
                  <a:srgbClr val="FF0000"/>
                </a:solidFill>
                <a:latin typeface="华文新魏" panose="02010800040101010101" pitchFamily="2" charset="-122"/>
                <a:ea typeface="华文新魏" panose="02010800040101010101" pitchFamily="2" charset="-122"/>
              </a:rPr>
              <a:t>、</a:t>
            </a:r>
            <a:r>
              <a:rPr lang="en-US" altLang="zh-CN" b="1" dirty="0">
                <a:solidFill>
                  <a:srgbClr val="FF0000"/>
                </a:solidFill>
                <a:latin typeface="华文新魏" panose="02010800040101010101" pitchFamily="2" charset="-122"/>
                <a:ea typeface="华文新魏" panose="02010800040101010101" pitchFamily="2" charset="-122"/>
              </a:rPr>
              <a:t>b</a:t>
            </a:r>
            <a:r>
              <a:rPr lang="zh-CN" altLang="en-US" b="1" dirty="0">
                <a:solidFill>
                  <a:srgbClr val="FF0000"/>
                </a:solidFill>
                <a:latin typeface="华文新魏" panose="02010800040101010101" pitchFamily="2" charset="-122"/>
                <a:ea typeface="华文新魏" panose="02010800040101010101" pitchFamily="2" charset="-122"/>
              </a:rPr>
              <a:t>不可改。</a:t>
            </a:r>
            <a:endParaRPr lang="zh-CN" altLang="en-US" b="1" dirty="0">
              <a:latin typeface="华文新魏" panose="02010800040101010101" pitchFamily="2" charset="-122"/>
              <a:ea typeface="华文新魏" panose="02010800040101010101" pitchFamily="2" charset="-122"/>
            </a:endParaRPr>
          </a:p>
          <a:p>
            <a:pPr>
              <a:lnSpc>
                <a:spcPct val="105000"/>
              </a:lnSpc>
            </a:pPr>
            <a:r>
              <a:rPr lang="en-US" altLang="zh-CN" b="1" dirty="0">
                <a:latin typeface="华文新魏" panose="02010800040101010101" pitchFamily="2" charset="-122"/>
                <a:ea typeface="华文新魏" panose="02010800040101010101" pitchFamily="2" charset="-122"/>
              </a:rPr>
              <a:t>} x (3) ; 	   //</a:t>
            </a:r>
            <a:r>
              <a:rPr lang="zh-CN" altLang="en-US" b="1" dirty="0">
                <a:latin typeface="华文新魏" panose="02010800040101010101" pitchFamily="2" charset="-122"/>
                <a:ea typeface="华文新魏" panose="02010800040101010101" pitchFamily="2" charset="-122"/>
              </a:rPr>
              <a:t>等价于</a:t>
            </a:r>
            <a:r>
              <a:rPr lang="en-US" altLang="zh-CN" b="1" dirty="0">
                <a:latin typeface="华文新魏" panose="02010800040101010101" pitchFamily="2" charset="-122"/>
                <a:ea typeface="华文新魏" panose="02010800040101010101" pitchFamily="2" charset="-122"/>
              </a:rPr>
              <a:t>A  x (3) ;  x</a:t>
            </a:r>
            <a:r>
              <a:rPr lang="zh-CN" altLang="en-US" b="1" dirty="0">
                <a:latin typeface="华文新魏" panose="02010800040101010101" pitchFamily="2" charset="-122"/>
                <a:ea typeface="华文新魏" panose="02010800040101010101" pitchFamily="2" charset="-122"/>
              </a:rPr>
              <a:t>可修改</a:t>
            </a:r>
            <a:r>
              <a:rPr lang="en-US" altLang="zh-CN" b="1" dirty="0">
                <a:latin typeface="华文新魏" panose="02010800040101010101" pitchFamily="2" charset="-122"/>
                <a:ea typeface="华文新魏" panose="02010800040101010101" pitchFamily="2" charset="-122"/>
              </a:rPr>
              <a:t>,  y</a:t>
            </a:r>
            <a:r>
              <a:rPr lang="zh-CN" altLang="en-US" b="1" dirty="0">
                <a:latin typeface="华文新魏" panose="02010800040101010101" pitchFamily="2" charset="-122"/>
                <a:ea typeface="华文新魏" panose="02010800040101010101" pitchFamily="2" charset="-122"/>
              </a:rPr>
              <a:t>、</a:t>
            </a:r>
            <a:r>
              <a:rPr lang="en-US" altLang="zh-CN" b="1" dirty="0">
                <a:latin typeface="华文新魏" panose="02010800040101010101" pitchFamily="2" charset="-122"/>
                <a:ea typeface="华文新魏" panose="02010800040101010101" pitchFamily="2" charset="-122"/>
              </a:rPr>
              <a:t>z</a:t>
            </a:r>
            <a:r>
              <a:rPr lang="zh-CN" altLang="en-US" b="1" dirty="0">
                <a:latin typeface="华文新魏" panose="02010800040101010101" pitchFamily="2" charset="-122"/>
                <a:ea typeface="华文新魏" panose="02010800040101010101" pitchFamily="2" charset="-122"/>
              </a:rPr>
              <a:t>不可修改</a:t>
            </a:r>
            <a:r>
              <a:rPr lang="en-US" altLang="zh-CN" b="1" dirty="0">
                <a:solidFill>
                  <a:schemeClr val="hlink"/>
                </a:solidFill>
                <a:latin typeface="华文新魏" panose="02010800040101010101" pitchFamily="2" charset="-122"/>
                <a:ea typeface="华文新魏" panose="02010800040101010101" pitchFamily="2" charset="-122"/>
              </a:rPr>
              <a:t>,  </a:t>
            </a:r>
          </a:p>
          <a:p>
            <a:pPr>
              <a:lnSpc>
                <a:spcPct val="105000"/>
              </a:lnSpc>
            </a:pPr>
            <a:r>
              <a:rPr lang="en-US" altLang="zh-CN" b="1" dirty="0">
                <a:latin typeface="华文新魏" panose="02010800040101010101" pitchFamily="2" charset="-122"/>
                <a:ea typeface="华文新魏" panose="02010800040101010101" pitchFamily="2" charset="-122"/>
              </a:rPr>
              <a:t>const  A  y (6); 		</a:t>
            </a:r>
          </a:p>
          <a:p>
            <a:pPr>
              <a:lnSpc>
                <a:spcPct val="105000"/>
              </a:lnSpc>
            </a:pPr>
            <a:r>
              <a:rPr lang="en-US" altLang="zh-CN" b="1" dirty="0">
                <a:latin typeface="华文新魏" panose="02010800040101010101" pitchFamily="2" charset="-122"/>
                <a:ea typeface="华文新魏" panose="02010800040101010101" pitchFamily="2" charset="-122"/>
              </a:rPr>
              <a:t>const  volatile  A  z(8) ; 	// x</a:t>
            </a:r>
            <a:r>
              <a:rPr lang="zh-CN" altLang="en-US" b="1" dirty="0">
                <a:latin typeface="华文新魏" panose="02010800040101010101" pitchFamily="2" charset="-122"/>
                <a:ea typeface="华文新魏" panose="02010800040101010101" pitchFamily="2" charset="-122"/>
              </a:rPr>
              <a:t>、</a:t>
            </a:r>
            <a:r>
              <a:rPr lang="en-US" altLang="zh-CN" b="1" dirty="0">
                <a:latin typeface="华文新魏" panose="02010800040101010101" pitchFamily="2" charset="-122"/>
                <a:ea typeface="华文新魏" panose="02010800040101010101" pitchFamily="2" charset="-122"/>
              </a:rPr>
              <a:t>y</a:t>
            </a:r>
            <a:r>
              <a:rPr lang="zh-CN" altLang="en-US" b="1" dirty="0">
                <a:latin typeface="华文新魏" panose="02010800040101010101" pitchFamily="2" charset="-122"/>
                <a:ea typeface="华文新魏" panose="02010800040101010101" pitchFamily="2" charset="-122"/>
              </a:rPr>
              <a:t>、</a:t>
            </a:r>
            <a:r>
              <a:rPr lang="en-US" altLang="zh-CN" b="1" dirty="0">
                <a:latin typeface="华文新魏" panose="02010800040101010101" pitchFamily="2" charset="-122"/>
                <a:ea typeface="华文新魏" panose="02010800040101010101" pitchFamily="2" charset="-122"/>
              </a:rPr>
              <a:t>z</a:t>
            </a:r>
            <a:r>
              <a:rPr lang="zh-CN" altLang="en-US" b="1" dirty="0">
                <a:latin typeface="华文新魏" panose="02010800040101010101" pitchFamily="2" charset="-122"/>
                <a:ea typeface="华文新魏" panose="02010800040101010101" pitchFamily="2" charset="-122"/>
              </a:rPr>
              <a:t>由开工函数构造、收工函数析构</a:t>
            </a:r>
          </a:p>
          <a:p>
            <a:pPr>
              <a:lnSpc>
                <a:spcPct val="105000"/>
              </a:lnSpc>
            </a:pPr>
            <a:r>
              <a:rPr lang="en-US" altLang="zh-CN" b="1" dirty="0">
                <a:latin typeface="华文新魏" panose="02010800040101010101" pitchFamily="2" charset="-122"/>
                <a:ea typeface="华文新魏" panose="02010800040101010101" pitchFamily="2" charset="-122"/>
              </a:rPr>
              <a:t>void main (void)    {</a:t>
            </a:r>
          </a:p>
          <a:p>
            <a:pPr>
              <a:lnSpc>
                <a:spcPct val="105000"/>
              </a:lnSpc>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x.f</a:t>
            </a:r>
            <a:r>
              <a:rPr lang="en-US" altLang="zh-CN" b="1" dirty="0">
                <a:latin typeface="华文新魏" panose="02010800040101010101" pitchFamily="2" charset="-122"/>
                <a:ea typeface="华文新魏" panose="02010800040101010101" pitchFamily="2" charset="-122"/>
              </a:rPr>
              <a:t> (  )   ;  </a:t>
            </a: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普通</a:t>
            </a:r>
            <a:r>
              <a:rPr lang="zh-CN" altLang="en-US" b="1" dirty="0">
                <a:latin typeface="华文新魏" panose="02010800040101010101" pitchFamily="2" charset="-122"/>
                <a:ea typeface="华文新魏" panose="02010800040101010101" pitchFamily="2" charset="-122"/>
              </a:rPr>
              <a:t>对象</a:t>
            </a:r>
            <a:r>
              <a:rPr lang="en-US" altLang="zh-CN" b="1" dirty="0">
                <a:latin typeface="华文新魏" panose="02010800040101010101" pitchFamily="2" charset="-122"/>
                <a:ea typeface="华文新魏" panose="02010800040101010101" pitchFamily="2" charset="-122"/>
              </a:rPr>
              <a:t>x</a:t>
            </a:r>
            <a:r>
              <a:rPr lang="zh-CN" altLang="en-US" b="1" dirty="0">
                <a:latin typeface="华文新魏" panose="02010800040101010101" pitchFamily="2" charset="-122"/>
                <a:ea typeface="华文新魏" panose="02010800040101010101" pitchFamily="2" charset="-122"/>
              </a:rPr>
              <a:t>调用</a:t>
            </a:r>
            <a:r>
              <a:rPr lang="en-US" altLang="zh-CN" b="1" dirty="0">
                <a:solidFill>
                  <a:srgbClr val="FF0000"/>
                </a:solidFill>
                <a:latin typeface="华文新魏" panose="02010800040101010101" pitchFamily="2" charset="-122"/>
                <a:ea typeface="华文新魏" panose="02010800040101010101" pitchFamily="2" charset="-122"/>
              </a:rPr>
              <a:t>int f (  )</a:t>
            </a:r>
            <a:r>
              <a:rPr lang="zh-CN" altLang="en-US" b="1" dirty="0">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this</a:t>
            </a:r>
            <a:r>
              <a:rPr lang="zh-CN" altLang="en-US" b="1" dirty="0">
                <a:latin typeface="华文新魏" panose="02010800040101010101" pitchFamily="2" charset="-122"/>
                <a:ea typeface="华文新魏" panose="02010800040101010101" pitchFamily="2" charset="-122"/>
              </a:rPr>
              <a:t>指向的对象可修改</a:t>
            </a:r>
          </a:p>
          <a:p>
            <a:pPr>
              <a:lnSpc>
                <a:spcPct val="105000"/>
              </a:lnSpc>
            </a:pPr>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y.f</a:t>
            </a:r>
            <a:r>
              <a:rPr lang="en-US" altLang="zh-CN" b="1" dirty="0">
                <a:latin typeface="华文新魏" panose="02010800040101010101" pitchFamily="2" charset="-122"/>
                <a:ea typeface="华文新魏" panose="02010800040101010101" pitchFamily="2" charset="-122"/>
              </a:rPr>
              <a:t> (  )   ; </a:t>
            </a:r>
            <a:r>
              <a:rPr lang="en-US" altLang="zh-CN" b="1" dirty="0">
                <a:solidFill>
                  <a:srgbClr val="FF0000"/>
                </a:solidFill>
                <a:latin typeface="华文新魏" panose="02010800040101010101" pitchFamily="2" charset="-122"/>
                <a:ea typeface="华文新魏" panose="02010800040101010101" pitchFamily="2" charset="-122"/>
              </a:rPr>
              <a:t> //</a:t>
            </a:r>
            <a:r>
              <a:rPr lang="zh-CN" altLang="en-US" b="1" dirty="0">
                <a:solidFill>
                  <a:srgbClr val="FF0000"/>
                </a:solidFill>
                <a:latin typeface="华文新魏" panose="02010800040101010101" pitchFamily="2" charset="-122"/>
                <a:ea typeface="华文新魏" panose="02010800040101010101" pitchFamily="2" charset="-122"/>
              </a:rPr>
              <a:t>只读</a:t>
            </a:r>
            <a:r>
              <a:rPr lang="zh-CN" altLang="en-US" b="1" dirty="0">
                <a:latin typeface="华文新魏" panose="02010800040101010101" pitchFamily="2" charset="-122"/>
                <a:ea typeface="华文新魏" panose="02010800040101010101" pitchFamily="2" charset="-122"/>
              </a:rPr>
              <a:t>对象</a:t>
            </a:r>
            <a:r>
              <a:rPr lang="en-US" altLang="zh-CN" b="1" dirty="0">
                <a:latin typeface="华文新魏" panose="02010800040101010101" pitchFamily="2" charset="-122"/>
                <a:ea typeface="华文新魏" panose="02010800040101010101" pitchFamily="2" charset="-122"/>
              </a:rPr>
              <a:t>y</a:t>
            </a:r>
            <a:r>
              <a:rPr lang="zh-CN" altLang="en-US" b="1" dirty="0">
                <a:latin typeface="华文新魏" panose="02010800040101010101" pitchFamily="2" charset="-122"/>
                <a:ea typeface="华文新魏" panose="02010800040101010101" pitchFamily="2" charset="-122"/>
              </a:rPr>
              <a:t>调用</a:t>
            </a:r>
            <a:r>
              <a:rPr lang="en-US" altLang="zh-CN" b="1" dirty="0">
                <a:solidFill>
                  <a:srgbClr val="FF0000"/>
                </a:solidFill>
                <a:latin typeface="华文新魏" panose="02010800040101010101" pitchFamily="2" charset="-122"/>
                <a:ea typeface="华文新魏" panose="02010800040101010101" pitchFamily="2" charset="-122"/>
              </a:rPr>
              <a:t>int f (  )   const</a:t>
            </a:r>
            <a:r>
              <a:rPr lang="zh-CN" altLang="en-US" b="1" dirty="0">
                <a:latin typeface="华文新魏" panose="02010800040101010101" pitchFamily="2" charset="-122"/>
                <a:ea typeface="华文新魏" panose="02010800040101010101" pitchFamily="2" charset="-122"/>
              </a:rPr>
              <a:t>：</a:t>
            </a:r>
            <a:r>
              <a:rPr lang="en-US" altLang="zh-CN" b="1" dirty="0">
                <a:latin typeface="华文新魏" panose="02010800040101010101" pitchFamily="2" charset="-122"/>
                <a:ea typeface="华文新魏" panose="02010800040101010101" pitchFamily="2" charset="-122"/>
              </a:rPr>
              <a:t>this</a:t>
            </a:r>
            <a:r>
              <a:rPr lang="zh-CN" altLang="en-US" b="1" dirty="0">
                <a:latin typeface="华文新魏" panose="02010800040101010101" pitchFamily="2" charset="-122"/>
                <a:ea typeface="华文新魏" panose="02010800040101010101" pitchFamily="2" charset="-122"/>
              </a:rPr>
              <a:t>指向的对象不可修改</a:t>
            </a:r>
          </a:p>
          <a:p>
            <a:pPr>
              <a:lnSpc>
                <a:spcPct val="105000"/>
              </a:lnSpc>
            </a:pPr>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z.f</a:t>
            </a:r>
            <a:r>
              <a:rPr lang="en-US" altLang="zh-CN" b="1" dirty="0">
                <a:latin typeface="华文新魏" panose="02010800040101010101" pitchFamily="2" charset="-122"/>
                <a:ea typeface="华文新魏" panose="02010800040101010101" pitchFamily="2" charset="-122"/>
              </a:rPr>
              <a:t> (  )   ;  </a:t>
            </a: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只读挥发</a:t>
            </a:r>
            <a:r>
              <a:rPr lang="zh-CN" altLang="en-US" b="1" dirty="0">
                <a:latin typeface="华文新魏" panose="02010800040101010101" pitchFamily="2" charset="-122"/>
                <a:ea typeface="华文新魏" panose="02010800040101010101" pitchFamily="2" charset="-122"/>
              </a:rPr>
              <a:t>对象</a:t>
            </a:r>
            <a:r>
              <a:rPr lang="en-US" altLang="zh-CN" b="1" dirty="0">
                <a:latin typeface="华文新魏" panose="02010800040101010101" pitchFamily="2" charset="-122"/>
                <a:ea typeface="华文新魏" panose="02010800040101010101" pitchFamily="2" charset="-122"/>
              </a:rPr>
              <a:t>z</a:t>
            </a:r>
            <a:r>
              <a:rPr lang="zh-CN" altLang="en-US" b="1" dirty="0">
                <a:latin typeface="华文新魏" panose="02010800040101010101" pitchFamily="2" charset="-122"/>
                <a:ea typeface="华文新魏" panose="02010800040101010101" pitchFamily="2" charset="-122"/>
              </a:rPr>
              <a:t>调用</a:t>
            </a:r>
            <a:r>
              <a:rPr lang="en-US" altLang="zh-CN" b="1" dirty="0">
                <a:solidFill>
                  <a:srgbClr val="FF0000"/>
                </a:solidFill>
                <a:latin typeface="华文新魏" panose="02010800040101010101" pitchFamily="2" charset="-122"/>
                <a:ea typeface="华文新魏" panose="02010800040101010101" pitchFamily="2" charset="-122"/>
              </a:rPr>
              <a:t>int f (  )   const volatile</a:t>
            </a:r>
            <a:r>
              <a:rPr lang="zh-CN" altLang="en-US" b="1" dirty="0">
                <a:latin typeface="华文新魏" panose="02010800040101010101" pitchFamily="2" charset="-122"/>
                <a:ea typeface="华文新魏" panose="02010800040101010101" pitchFamily="2" charset="-122"/>
              </a:rPr>
              <a:t>：</a:t>
            </a:r>
          </a:p>
          <a:p>
            <a:pPr>
              <a:lnSpc>
                <a:spcPct val="105000"/>
              </a:lnSpc>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//this</a:t>
            </a:r>
            <a:r>
              <a:rPr lang="zh-CN" altLang="en-US" b="1" dirty="0">
                <a:latin typeface="华文新魏" panose="02010800040101010101" pitchFamily="2" charset="-122"/>
                <a:ea typeface="华文新魏" panose="02010800040101010101" pitchFamily="2" charset="-122"/>
              </a:rPr>
              <a:t>指向的对象不可修改、挥发</a:t>
            </a:r>
          </a:p>
          <a:p>
            <a:pPr>
              <a:lnSpc>
                <a:spcPct val="105000"/>
              </a:lnSpc>
            </a:pPr>
            <a:r>
              <a:rPr lang="en-US" altLang="zh-CN"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3987542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4.5</a:t>
            </a:r>
            <a:r>
              <a:rPr lang="zh-CN" altLang="en-US" sz="3600" b="1" dirty="0">
                <a:solidFill>
                  <a:srgbClr val="FF0000"/>
                </a:solidFill>
                <a:latin typeface="微软雅黑" pitchFamily="34" charset="-122"/>
                <a:ea typeface="微软雅黑" pitchFamily="34" charset="-122"/>
              </a:rPr>
              <a:t>　左值引用对象</a:t>
            </a:r>
          </a:p>
        </p:txBody>
      </p:sp>
      <p:sp>
        <p:nvSpPr>
          <p:cNvPr id="5" name="Rectangle 7">
            <a:extLst>
              <a:ext uri="{FF2B5EF4-FFF2-40B4-BE49-F238E27FC236}">
                <a16:creationId xmlns:a16="http://schemas.microsoft.com/office/drawing/2014/main" id="{1FA64809-6050-44A8-A261-86AA80D32261}"/>
              </a:ext>
            </a:extLst>
          </p:cNvPr>
          <p:cNvSpPr>
            <a:spLocks noChangeArrowheads="1"/>
          </p:cNvSpPr>
          <p:nvPr/>
        </p:nvSpPr>
        <p:spPr bwMode="auto">
          <a:xfrm>
            <a:off x="107504" y="980728"/>
            <a:ext cx="8729736" cy="5400600"/>
          </a:xfrm>
          <a:prstGeom prst="rect">
            <a:avLst/>
          </a:prstGeom>
          <a:noFill/>
          <a:ln w="9525">
            <a:noFill/>
            <a:miter lim="800000"/>
            <a:headEnd/>
            <a:tailEnd/>
          </a:ln>
        </p:spPr>
        <p:txBody>
          <a:bodyPr>
            <a:noAutofit/>
          </a:bodyPr>
          <a:lstStyle/>
          <a:p>
            <a:pPr algn="just">
              <a:lnSpc>
                <a:spcPct val="130000"/>
              </a:lnSpc>
            </a:pPr>
            <a:r>
              <a:rPr lang="en-US" altLang="zh-CN" sz="2400" b="1" dirty="0">
                <a:solidFill>
                  <a:srgbClr val="FF0000"/>
                </a:solidFill>
                <a:latin typeface="华文新魏" panose="02010800040101010101" pitchFamily="2" charset="-122"/>
                <a:ea typeface="华文新魏" panose="02010800040101010101" pitchFamily="2" charset="-122"/>
              </a:rPr>
              <a:t>	</a:t>
            </a:r>
            <a:r>
              <a:rPr lang="zh-CN" altLang="en-US" sz="2400" b="1" dirty="0">
                <a:solidFill>
                  <a:srgbClr val="FF0000"/>
                </a:solidFill>
                <a:latin typeface="华文新魏" panose="02010800040101010101" pitchFamily="2" charset="-122"/>
                <a:ea typeface="华文新魏" panose="02010800040101010101" pitchFamily="2" charset="-122"/>
              </a:rPr>
              <a:t>左值引用变量</a:t>
            </a:r>
            <a:r>
              <a:rPr lang="zh-CN" altLang="en-US" sz="2400" b="1" dirty="0">
                <a:latin typeface="华文新魏" panose="02010800040101010101" pitchFamily="2" charset="-122"/>
                <a:ea typeface="华文新魏" panose="02010800040101010101" pitchFamily="2" charset="-122"/>
              </a:rPr>
              <a:t>只是被引用对象的别名，逻辑上不分配内存单元。被引用的对象负责构造和析构，引用变量不必负责构造和析构。</a:t>
            </a:r>
          </a:p>
          <a:p>
            <a:pPr lvl="1" algn="just">
              <a:lnSpc>
                <a:spcPct val="130000"/>
              </a:lnSpc>
              <a:buFont typeface="Wingdings" pitchFamily="2" charset="2"/>
              <a:buChar char="§"/>
            </a:pPr>
            <a:r>
              <a:rPr lang="zh-CN" altLang="en-US" sz="2400" b="1" dirty="0">
                <a:latin typeface="华文新魏" panose="02010800040101010101" pitchFamily="2" charset="-122"/>
                <a:ea typeface="华文新魏" panose="02010800040101010101" pitchFamily="2" charset="-122"/>
              </a:rPr>
              <a:t>如果</a:t>
            </a:r>
            <a:r>
              <a:rPr lang="en-US" altLang="zh-CN" sz="2400" b="1" dirty="0">
                <a:solidFill>
                  <a:srgbClr val="FF0000"/>
                </a:solidFill>
                <a:latin typeface="华文新魏" panose="02010800040101010101" pitchFamily="2" charset="-122"/>
                <a:ea typeface="华文新魏" panose="02010800040101010101" pitchFamily="2" charset="-122"/>
              </a:rPr>
              <a:t>A &amp;r=*new A (/*…*/)</a:t>
            </a:r>
            <a:r>
              <a:rPr lang="zh-CN" altLang="en-US" sz="2400" b="1" dirty="0">
                <a:latin typeface="华文新魏" panose="02010800040101010101" pitchFamily="2" charset="-122"/>
                <a:ea typeface="华文新魏" panose="02010800040101010101" pitchFamily="2" charset="-122"/>
              </a:rPr>
              <a:t>，则须用</a:t>
            </a:r>
            <a:r>
              <a:rPr lang="en-US" altLang="zh-CN" sz="2400" b="1" dirty="0">
                <a:solidFill>
                  <a:srgbClr val="FF0000"/>
                </a:solidFill>
                <a:latin typeface="华文新魏" panose="02010800040101010101" pitchFamily="2" charset="-122"/>
                <a:ea typeface="华文新魏" panose="02010800040101010101" pitchFamily="2" charset="-122"/>
              </a:rPr>
              <a:t>delete &amp;r</a:t>
            </a:r>
            <a:r>
              <a:rPr lang="zh-CN" altLang="en-US" sz="2400" b="1" dirty="0">
                <a:latin typeface="华文新魏" panose="02010800040101010101" pitchFamily="2" charset="-122"/>
                <a:ea typeface="华文新魏" panose="02010800040101010101" pitchFamily="2" charset="-122"/>
              </a:rPr>
              <a:t>析构并释放被引用对象所占内存。否则可能造成</a:t>
            </a:r>
            <a:r>
              <a:rPr lang="zh-CN" altLang="en-US" sz="2400" b="1" dirty="0">
                <a:solidFill>
                  <a:srgbClr val="FF0000"/>
                </a:solidFill>
                <a:latin typeface="华文新魏" panose="02010800040101010101" pitchFamily="2" charset="-122"/>
                <a:ea typeface="华文新魏" panose="02010800040101010101" pitchFamily="2" charset="-122"/>
              </a:rPr>
              <a:t>内存泄漏。</a:t>
            </a:r>
            <a:endParaRPr lang="zh-CN" altLang="en-US" sz="2400" b="1" dirty="0">
              <a:latin typeface="华文新魏" panose="02010800040101010101" pitchFamily="2" charset="-122"/>
              <a:ea typeface="华文新魏" panose="02010800040101010101" pitchFamily="2" charset="-122"/>
            </a:endParaRPr>
          </a:p>
          <a:p>
            <a:pPr lvl="1" algn="just">
              <a:lnSpc>
                <a:spcPct val="130000"/>
              </a:lnSpc>
              <a:buFont typeface="Wingdings" pitchFamily="2" charset="2"/>
              <a:buChar char="§"/>
            </a:pPr>
            <a:r>
              <a:rPr lang="en-US" altLang="zh-CN" sz="2400" b="1" dirty="0" err="1">
                <a:solidFill>
                  <a:srgbClr val="FF0000"/>
                </a:solidFill>
                <a:latin typeface="华文新魏" panose="02010800040101010101" pitchFamily="2" charset="-122"/>
                <a:ea typeface="华文新魏" panose="02010800040101010101" pitchFamily="2" charset="-122"/>
              </a:rPr>
              <a:t>r.~A</a:t>
            </a:r>
            <a:r>
              <a:rPr lang="en-US" altLang="zh-CN" sz="2400" b="1" dirty="0">
                <a:solidFill>
                  <a:srgbClr val="FF0000"/>
                </a:solidFill>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仅调用被引用对象的析构函数，而不释放其所占内存；</a:t>
            </a:r>
            <a:r>
              <a:rPr lang="en-US" altLang="zh-CN" sz="2400" b="1" dirty="0">
                <a:latin typeface="华文新魏" panose="02010800040101010101" pitchFamily="2" charset="-122"/>
                <a:ea typeface="华文新魏" panose="02010800040101010101" pitchFamily="2" charset="-122"/>
              </a:rPr>
              <a:t>free (&amp;r) </a:t>
            </a:r>
            <a:r>
              <a:rPr lang="zh-CN" altLang="en-US" sz="2400" b="1" dirty="0">
                <a:latin typeface="华文新魏" panose="02010800040101010101" pitchFamily="2" charset="-122"/>
                <a:ea typeface="华文新魏" panose="02010800040101010101" pitchFamily="2" charset="-122"/>
              </a:rPr>
              <a:t>仅释放了被引用对象所占内存而未调用其析构函数。</a:t>
            </a:r>
          </a:p>
          <a:p>
            <a:pPr algn="just">
              <a:lnSpc>
                <a:spcPct val="130000"/>
              </a:lnSpc>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引用变量必须在定义的同时初始化，函数引用参数则是在调用函数时初始化。非</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左值引用变量和参数必须用同类型的左值表达式初始化。</a:t>
            </a:r>
          </a:p>
          <a:p>
            <a:pPr lvl="1">
              <a:lnSpc>
                <a:spcPct val="135000"/>
              </a:lnSpc>
              <a:spcBef>
                <a:spcPct val="50000"/>
              </a:spcBef>
              <a:buClr>
                <a:schemeClr val="tx1"/>
              </a:buClr>
            </a:pPr>
            <a:endParaRPr lang="en-US" altLang="zh-CN" sz="2400" b="1"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943497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4.5</a:t>
            </a:r>
            <a:r>
              <a:rPr lang="zh-CN" altLang="en-US" sz="3600" b="1" dirty="0">
                <a:solidFill>
                  <a:srgbClr val="FF0000"/>
                </a:solidFill>
                <a:latin typeface="微软雅黑" pitchFamily="34" charset="-122"/>
                <a:ea typeface="微软雅黑" pitchFamily="34" charset="-122"/>
              </a:rPr>
              <a:t>　左值引用对象</a:t>
            </a:r>
          </a:p>
        </p:txBody>
      </p:sp>
      <p:sp>
        <p:nvSpPr>
          <p:cNvPr id="4" name="TextBox 5">
            <a:extLst>
              <a:ext uri="{FF2B5EF4-FFF2-40B4-BE49-F238E27FC236}">
                <a16:creationId xmlns:a16="http://schemas.microsoft.com/office/drawing/2014/main" id="{4D463786-533F-4E71-88D3-9C7BA7F90953}"/>
              </a:ext>
            </a:extLst>
          </p:cNvPr>
          <p:cNvSpPr txBox="1">
            <a:spLocks noChangeArrowheads="1"/>
          </p:cNvSpPr>
          <p:nvPr/>
        </p:nvSpPr>
        <p:spPr bwMode="auto">
          <a:xfrm>
            <a:off x="323528" y="1052736"/>
            <a:ext cx="8712968" cy="5616624"/>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10000"/>
              </a:lnSpc>
            </a:pPr>
            <a:r>
              <a:rPr lang="en-US" altLang="zh-CN" sz="2000" b="1" dirty="0">
                <a:latin typeface="华文新魏" panose="02010800040101010101" pitchFamily="2" charset="-122"/>
                <a:ea typeface="华文新魏" panose="02010800040101010101" pitchFamily="2" charset="-122"/>
              </a:rPr>
              <a:t>class A{</a:t>
            </a:r>
          </a:p>
          <a:p>
            <a:pPr>
              <a:lnSpc>
                <a:spcPct val="110000"/>
              </a:lnSpc>
            </a:pPr>
            <a:r>
              <a:rPr lang="en-US" altLang="zh-CN" sz="2000" b="1" dirty="0">
                <a:latin typeface="华文新魏" panose="02010800040101010101" pitchFamily="2" charset="-122"/>
                <a:ea typeface="华文新魏" panose="02010800040101010101" pitchFamily="2" charset="-122"/>
              </a:rPr>
              <a:t>	int i;</a:t>
            </a:r>
          </a:p>
          <a:p>
            <a:pPr>
              <a:lnSpc>
                <a:spcPct val="110000"/>
              </a:lnSpc>
            </a:pPr>
            <a:r>
              <a:rPr lang="en-US" altLang="zh-CN" sz="2000" b="1" dirty="0">
                <a:latin typeface="华文新魏" panose="02010800040101010101" pitchFamily="2" charset="-122"/>
                <a:ea typeface="华文新魏" panose="02010800040101010101" pitchFamily="2" charset="-122"/>
              </a:rPr>
              <a:t>public:</a:t>
            </a:r>
          </a:p>
          <a:p>
            <a:pPr>
              <a:lnSpc>
                <a:spcPct val="110000"/>
              </a:lnSpc>
            </a:pPr>
            <a:r>
              <a:rPr lang="en-US" altLang="zh-CN" sz="2000" b="1" dirty="0">
                <a:latin typeface="华文新魏" panose="02010800040101010101" pitchFamily="2" charset="-122"/>
                <a:ea typeface="华文新魏" panose="02010800040101010101" pitchFamily="2" charset="-122"/>
              </a:rPr>
              <a:t>	A(int i){ A::i= i;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&lt;&lt;"A:i = "&lt;&lt;i&lt;&lt;"\n";}</a:t>
            </a:r>
          </a:p>
          <a:p>
            <a:pPr>
              <a:lnSpc>
                <a:spcPct val="110000"/>
              </a:lnSpc>
            </a:pPr>
            <a:r>
              <a:rPr lang="en-US" altLang="zh-CN" sz="2000" b="1" dirty="0">
                <a:latin typeface="华文新魏" panose="02010800040101010101" pitchFamily="2" charset="-122"/>
                <a:ea typeface="华文新魏" panose="02010800040101010101" pitchFamily="2" charset="-122"/>
              </a:rPr>
              <a:t>	~A(){if(i)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&lt;&lt;"~</a:t>
            </a:r>
            <a:r>
              <a:rPr lang="en-US" altLang="zh-CN" sz="2000" b="1" dirty="0" err="1">
                <a:latin typeface="华文新魏" panose="02010800040101010101" pitchFamily="2" charset="-122"/>
                <a:ea typeface="华文新魏" panose="02010800040101010101" pitchFamily="2" charset="-122"/>
              </a:rPr>
              <a:t>A:i</a:t>
            </a:r>
            <a:r>
              <a:rPr lang="en-US" altLang="zh-CN" sz="2000" b="1" dirty="0">
                <a:latin typeface="华文新魏" panose="02010800040101010101" pitchFamily="2" charset="-122"/>
                <a:ea typeface="华文新魏" panose="02010800040101010101" pitchFamily="2" charset="-122"/>
              </a:rPr>
              <a:t> = "&lt;&lt;i&lt;&lt;"\</a:t>
            </a:r>
            <a:r>
              <a:rPr lang="en-US" altLang="zh-CN" sz="2000" b="1" dirty="0" err="1">
                <a:latin typeface="华文新魏" panose="02010800040101010101" pitchFamily="2" charset="-122"/>
                <a:ea typeface="华文新魏" panose="02010800040101010101" pitchFamily="2" charset="-122"/>
              </a:rPr>
              <a:t>n";i</a:t>
            </a:r>
            <a:r>
              <a:rPr lang="en-US" altLang="zh-CN" sz="2000" b="1" dirty="0">
                <a:latin typeface="华文新魏" panose="02010800040101010101" pitchFamily="2" charset="-122"/>
                <a:ea typeface="华文新魏" panose="02010800040101010101" pitchFamily="2" charset="-122"/>
              </a:rPr>
              <a:t>=0;}</a:t>
            </a:r>
          </a:p>
          <a:p>
            <a:pPr>
              <a:lnSpc>
                <a:spcPct val="110000"/>
              </a:lnSpc>
            </a:pPr>
            <a:r>
              <a:rPr lang="en-US" altLang="zh-CN" sz="2000" b="1" dirty="0">
                <a:latin typeface="华文新魏" panose="02010800040101010101" pitchFamily="2" charset="-122"/>
                <a:ea typeface="华文新魏" panose="02010800040101010101" pitchFamily="2" charset="-122"/>
              </a:rPr>
              <a:t>};</a:t>
            </a:r>
          </a:p>
          <a:p>
            <a:pPr>
              <a:lnSpc>
                <a:spcPct val="110000"/>
              </a:lnSpc>
            </a:pPr>
            <a:r>
              <a:rPr lang="en-US" altLang="zh-CN" sz="2000" b="1" dirty="0">
                <a:latin typeface="华文新魏" panose="02010800040101010101" pitchFamily="2" charset="-122"/>
                <a:ea typeface="华文新魏" panose="02010800040101010101" pitchFamily="2" charset="-122"/>
              </a:rPr>
              <a:t>void g(A </a:t>
            </a:r>
            <a:r>
              <a:rPr lang="en-US" altLang="zh-CN" sz="2000" b="1" dirty="0">
                <a:solidFill>
                  <a:srgbClr val="FF0000"/>
                </a:solidFill>
                <a:latin typeface="华文新魏" panose="02010800040101010101" pitchFamily="2" charset="-122"/>
                <a:ea typeface="华文新魏" panose="02010800040101010101" pitchFamily="2" charset="-122"/>
              </a:rPr>
              <a:t>&amp;</a:t>
            </a:r>
            <a:r>
              <a:rPr lang="en-US" altLang="zh-CN" sz="2000" b="1" dirty="0">
                <a:latin typeface="华文新魏" panose="02010800040101010101" pitchFamily="2" charset="-122"/>
                <a:ea typeface="华文新魏" panose="02010800040101010101" pitchFamily="2" charset="-122"/>
              </a:rPr>
              <a:t>a){</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&lt;&lt;"g is running\n";}</a:t>
            </a:r>
          </a:p>
          <a:p>
            <a:pPr>
              <a:lnSpc>
                <a:spcPct val="110000"/>
              </a:lnSpc>
            </a:pPr>
            <a:r>
              <a:rPr lang="en-US" altLang="zh-CN" sz="2000" b="1" dirty="0">
                <a:latin typeface="华文新魏" panose="02010800040101010101" pitchFamily="2" charset="-122"/>
                <a:ea typeface="华文新魏" panose="02010800040101010101" pitchFamily="2" charset="-122"/>
              </a:rPr>
              <a:t>void main(int </a:t>
            </a:r>
            <a:r>
              <a:rPr lang="en-US" altLang="zh-CN" sz="2000" b="1" dirty="0" err="1">
                <a:latin typeface="华文新魏" panose="02010800040101010101" pitchFamily="2" charset="-122"/>
                <a:ea typeface="华文新魏" panose="02010800040101010101" pitchFamily="2" charset="-122"/>
              </a:rPr>
              <a:t>argc</a:t>
            </a:r>
            <a:r>
              <a:rPr lang="en-US" altLang="zh-CN" sz="2000" b="1" dirty="0">
                <a:latin typeface="华文新魏" panose="02010800040101010101" pitchFamily="2" charset="-122"/>
                <a:ea typeface="华文新魏" panose="02010800040101010101" pitchFamily="2" charset="-122"/>
              </a:rPr>
              <a:t>, char* </a:t>
            </a:r>
            <a:r>
              <a:rPr lang="en-US" altLang="zh-CN" sz="2000" b="1" dirty="0" err="1">
                <a:latin typeface="华文新魏" panose="02010800040101010101" pitchFamily="2" charset="-122"/>
                <a:ea typeface="华文新魏" panose="02010800040101010101" pitchFamily="2" charset="-122"/>
              </a:rPr>
              <a:t>argv</a:t>
            </a:r>
            <a:r>
              <a:rPr lang="en-US" altLang="zh-CN" sz="2000" b="1" dirty="0">
                <a:latin typeface="华文新魏" panose="02010800040101010101" pitchFamily="2" charset="-122"/>
                <a:ea typeface="华文新魏" panose="02010800040101010101" pitchFamily="2" charset="-122"/>
              </a:rPr>
              <a:t>[]){</a:t>
            </a:r>
          </a:p>
          <a:p>
            <a:pPr>
              <a:lnSpc>
                <a:spcPct val="110000"/>
              </a:lnSpc>
            </a:pPr>
            <a:r>
              <a:rPr lang="en-US" altLang="zh-CN" sz="2000" b="1" dirty="0">
                <a:latin typeface="华文新魏" panose="02010800040101010101" pitchFamily="2" charset="-122"/>
                <a:ea typeface="华文新魏" panose="02010800040101010101" pitchFamily="2" charset="-122"/>
              </a:rPr>
              <a:t>	A a(1),b(2);</a:t>
            </a:r>
          </a:p>
          <a:p>
            <a:pPr>
              <a:lnSpc>
                <a:spcPct val="110000"/>
              </a:lnSpc>
            </a:pPr>
            <a:r>
              <a:rPr lang="en-US" altLang="zh-CN" sz="2000" b="1" dirty="0">
                <a:latin typeface="华文新魏" panose="02010800040101010101" pitchFamily="2" charset="-122"/>
                <a:ea typeface="华文新魏" panose="02010800040101010101" pitchFamily="2" charset="-122"/>
              </a:rPr>
              <a:t>	A &amp;p = a;  //p</a:t>
            </a:r>
            <a:r>
              <a:rPr lang="zh-CN" altLang="en-US" sz="2000" b="1" dirty="0">
                <a:latin typeface="华文新魏" panose="02010800040101010101" pitchFamily="2" charset="-122"/>
                <a:ea typeface="华文新魏" panose="02010800040101010101" pitchFamily="2" charset="-122"/>
              </a:rPr>
              <a:t>引用</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，没有构造新对象</a:t>
            </a:r>
            <a:endParaRPr lang="en-US" altLang="zh-CN" sz="2000" b="1" dirty="0">
              <a:latin typeface="华文新魏" panose="02010800040101010101" pitchFamily="2" charset="-122"/>
              <a:ea typeface="华文新魏" panose="02010800040101010101" pitchFamily="2" charset="-122"/>
            </a:endParaRPr>
          </a:p>
          <a:p>
            <a:pPr>
              <a:lnSpc>
                <a:spcPct val="110000"/>
              </a:lnSpc>
            </a:pPr>
            <a:r>
              <a:rPr lang="en-US" altLang="zh-CN" sz="2000" b="1" dirty="0">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A &amp;q = *new A(3); </a:t>
            </a:r>
          </a:p>
          <a:p>
            <a:pPr>
              <a:lnSpc>
                <a:spcPct val="110000"/>
              </a:lnSpc>
            </a:pPr>
            <a:r>
              <a:rPr lang="en-US" altLang="zh-CN" sz="2000" b="1" dirty="0">
                <a:latin typeface="华文新魏" panose="02010800040101010101" pitchFamily="2" charset="-122"/>
                <a:ea typeface="华文新魏" panose="02010800040101010101" pitchFamily="2" charset="-122"/>
              </a:rPr>
              <a:t>	A &amp;r = p; </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//r</a:t>
            </a:r>
            <a:r>
              <a:rPr lang="zh-CN" altLang="en-US" sz="2000" b="1" dirty="0">
                <a:latin typeface="华文新魏" panose="02010800040101010101" pitchFamily="2" charset="-122"/>
                <a:ea typeface="华文新魏" panose="02010800040101010101" pitchFamily="2" charset="-122"/>
              </a:rPr>
              <a:t>引用</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，没有构造新对象</a:t>
            </a:r>
            <a:endParaRPr lang="en-US" altLang="zh-CN" sz="2000" b="1" dirty="0">
              <a:latin typeface="华文新魏" panose="02010800040101010101" pitchFamily="2" charset="-122"/>
              <a:ea typeface="华文新魏" panose="02010800040101010101" pitchFamily="2" charset="-122"/>
            </a:endParaRPr>
          </a:p>
          <a:p>
            <a:pPr>
              <a:lnSpc>
                <a:spcPct val="11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&lt;&lt;"call g(b)\n";</a:t>
            </a:r>
          </a:p>
          <a:p>
            <a:pPr>
              <a:lnSpc>
                <a:spcPct val="110000"/>
              </a:lnSpc>
            </a:pPr>
            <a:r>
              <a:rPr lang="en-US" altLang="zh-CN" sz="2000" b="1" dirty="0">
                <a:latin typeface="华文新魏" panose="02010800040101010101" pitchFamily="2" charset="-122"/>
                <a:ea typeface="华文新魏" panose="02010800040101010101" pitchFamily="2" charset="-122"/>
              </a:rPr>
              <a:t>	g(b); // </a:t>
            </a:r>
            <a:r>
              <a:rPr lang="zh-CN" altLang="en-US" sz="2000" b="1" dirty="0">
                <a:latin typeface="华文新魏" panose="02010800040101010101" pitchFamily="2" charset="-122"/>
                <a:ea typeface="华文新魏" panose="02010800040101010101" pitchFamily="2" charset="-122"/>
              </a:rPr>
              <a:t>实参传递给形参，</a:t>
            </a:r>
            <a:r>
              <a:rPr lang="en-US" altLang="zh-CN" sz="2000" b="1" dirty="0">
                <a:latin typeface="华文新魏" panose="02010800040101010101" pitchFamily="2" charset="-122"/>
                <a:ea typeface="华文新魏" panose="02010800040101010101" pitchFamily="2" charset="-122"/>
              </a:rPr>
              <a:t>A &amp;a  = b; </a:t>
            </a:r>
            <a:r>
              <a:rPr lang="zh-CN" altLang="en-US" sz="2000" b="1" dirty="0">
                <a:latin typeface="华文新魏" panose="02010800040101010101" pitchFamily="2" charset="-122"/>
                <a:ea typeface="华文新魏" panose="02010800040101010101" pitchFamily="2" charset="-122"/>
              </a:rPr>
              <a:t>没有构造新对象</a:t>
            </a:r>
            <a:endParaRPr lang="en-US" altLang="zh-CN" sz="2000" b="1" dirty="0">
              <a:latin typeface="华文新魏" panose="02010800040101010101" pitchFamily="2" charset="-122"/>
              <a:ea typeface="华文新魏" panose="02010800040101010101" pitchFamily="2" charset="-122"/>
            </a:endParaRPr>
          </a:p>
          <a:p>
            <a:pPr>
              <a:lnSpc>
                <a:spcPct val="11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&lt;&lt;"main return\n";</a:t>
            </a:r>
          </a:p>
          <a:p>
            <a:pPr>
              <a:lnSpc>
                <a:spcPct val="110000"/>
              </a:lnSpc>
            </a:pPr>
            <a:r>
              <a:rPr lang="en-US" altLang="zh-CN" sz="2000" b="1" dirty="0">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delete &amp;q;  //</a:t>
            </a:r>
            <a:r>
              <a:rPr lang="zh-CN" altLang="en-US" sz="2000" b="1" dirty="0">
                <a:solidFill>
                  <a:srgbClr val="FF0000"/>
                </a:solidFill>
                <a:latin typeface="华文新魏" panose="02010800040101010101" pitchFamily="2" charset="-122"/>
                <a:ea typeface="华文新魏" panose="02010800040101010101" pitchFamily="2" charset="-122"/>
              </a:rPr>
              <a:t>必须</a:t>
            </a:r>
            <a:r>
              <a:rPr lang="en-US" altLang="zh-CN" sz="2000" b="1" dirty="0">
                <a:solidFill>
                  <a:srgbClr val="FF0000"/>
                </a:solidFill>
                <a:latin typeface="华文新魏" panose="02010800040101010101" pitchFamily="2" charset="-122"/>
                <a:ea typeface="华文新魏" panose="02010800040101010101" pitchFamily="2" charset="-122"/>
              </a:rPr>
              <a:t>delete</a:t>
            </a:r>
          </a:p>
          <a:p>
            <a:pPr>
              <a:lnSpc>
                <a:spcPct val="110000"/>
              </a:lnSpc>
            </a:pPr>
            <a:r>
              <a:rPr lang="en-US" altLang="zh-CN" sz="2000" b="1" dirty="0">
                <a:latin typeface="华文新魏" panose="02010800040101010101" pitchFamily="2" charset="-122"/>
                <a:ea typeface="华文新魏" panose="02010800040101010101" pitchFamily="2" charset="-122"/>
              </a:rPr>
              <a:t>}</a:t>
            </a:r>
          </a:p>
        </p:txBody>
      </p:sp>
      <p:sp>
        <p:nvSpPr>
          <p:cNvPr id="6" name="Text Box 5">
            <a:extLst>
              <a:ext uri="{FF2B5EF4-FFF2-40B4-BE49-F238E27FC236}">
                <a16:creationId xmlns:a16="http://schemas.microsoft.com/office/drawing/2014/main" id="{62EEC671-CE9B-4DBE-BE31-50BCE9816348}"/>
              </a:ext>
            </a:extLst>
          </p:cNvPr>
          <p:cNvSpPr txBox="1">
            <a:spLocks noChangeArrowheads="1"/>
          </p:cNvSpPr>
          <p:nvPr/>
        </p:nvSpPr>
        <p:spPr bwMode="auto">
          <a:xfrm>
            <a:off x="6948488" y="1052514"/>
            <a:ext cx="1354858" cy="2862322"/>
          </a:xfrm>
          <a:prstGeom prst="rect">
            <a:avLst/>
          </a:prstGeom>
          <a:noFill/>
          <a:ln w="12700">
            <a:noFill/>
            <a:miter lim="800000"/>
            <a:headEnd/>
            <a:tailEnd/>
          </a:ln>
        </p:spPr>
        <p:txBody>
          <a:bodyPr wrap="none">
            <a:spAutoFit/>
          </a:bodyPr>
          <a:lstStyle/>
          <a:p>
            <a:r>
              <a:rPr lang="zh-CN" altLang="en-US" dirty="0">
                <a:latin typeface="华文新魏" panose="02010800040101010101" pitchFamily="2" charset="-122"/>
                <a:ea typeface="华文新魏" panose="02010800040101010101" pitchFamily="2" charset="-122"/>
              </a:rPr>
              <a:t>输出：</a:t>
            </a:r>
          </a:p>
          <a:p>
            <a:r>
              <a:rPr lang="en-US" altLang="zh-CN" dirty="0">
                <a:latin typeface="华文新魏" panose="02010800040101010101" pitchFamily="2" charset="-122"/>
                <a:ea typeface="华文新魏" panose="02010800040101010101" pitchFamily="2" charset="-122"/>
              </a:rPr>
              <a:t>A:i=1</a:t>
            </a:r>
          </a:p>
          <a:p>
            <a:r>
              <a:rPr lang="en-US" altLang="zh-CN" dirty="0">
                <a:latin typeface="华文新魏" panose="02010800040101010101" pitchFamily="2" charset="-122"/>
                <a:ea typeface="华文新魏" panose="02010800040101010101" pitchFamily="2" charset="-122"/>
              </a:rPr>
              <a:t>A:i=2</a:t>
            </a:r>
          </a:p>
          <a:p>
            <a:r>
              <a:rPr lang="en-US" altLang="zh-CN" dirty="0">
                <a:latin typeface="华文新魏" panose="02010800040101010101" pitchFamily="2" charset="-122"/>
                <a:ea typeface="华文新魏" panose="02010800040101010101" pitchFamily="2" charset="-122"/>
              </a:rPr>
              <a:t>A:i=3</a:t>
            </a:r>
          </a:p>
          <a:p>
            <a:r>
              <a:rPr lang="en-US" altLang="zh-CN" dirty="0">
                <a:latin typeface="华文新魏" panose="02010800040101010101" pitchFamily="2" charset="-122"/>
                <a:ea typeface="华文新魏" panose="02010800040101010101" pitchFamily="2" charset="-122"/>
              </a:rPr>
              <a:t>call g(b)</a:t>
            </a:r>
          </a:p>
          <a:p>
            <a:r>
              <a:rPr lang="en-US" altLang="zh-CN" dirty="0">
                <a:latin typeface="华文新魏" panose="02010800040101010101" pitchFamily="2" charset="-122"/>
                <a:ea typeface="华文新魏" panose="02010800040101010101" pitchFamily="2" charset="-122"/>
              </a:rPr>
              <a:t>g is running</a:t>
            </a:r>
          </a:p>
          <a:p>
            <a:r>
              <a:rPr lang="en-US" altLang="zh-CN" dirty="0">
                <a:latin typeface="华文新魏" panose="02010800040101010101" pitchFamily="2" charset="-122"/>
                <a:ea typeface="华文新魏" panose="02010800040101010101" pitchFamily="2" charset="-122"/>
              </a:rPr>
              <a:t>main return</a:t>
            </a:r>
          </a:p>
          <a:p>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A:i</a:t>
            </a:r>
            <a:r>
              <a:rPr lang="en-US" altLang="zh-CN" dirty="0">
                <a:latin typeface="华文新魏" panose="02010800040101010101" pitchFamily="2" charset="-122"/>
                <a:ea typeface="华文新魏" panose="02010800040101010101" pitchFamily="2" charset="-122"/>
              </a:rPr>
              <a:t>=3</a:t>
            </a:r>
          </a:p>
          <a:p>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A:i</a:t>
            </a:r>
            <a:r>
              <a:rPr lang="en-US" altLang="zh-CN" dirty="0">
                <a:latin typeface="华文新魏" panose="02010800040101010101" pitchFamily="2" charset="-122"/>
                <a:ea typeface="华文新魏" panose="02010800040101010101" pitchFamily="2" charset="-122"/>
              </a:rPr>
              <a:t>=2</a:t>
            </a:r>
          </a:p>
          <a:p>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A:i</a:t>
            </a:r>
            <a:r>
              <a:rPr lang="en-US" altLang="zh-CN" dirty="0">
                <a:latin typeface="华文新魏" panose="02010800040101010101" pitchFamily="2" charset="-122"/>
                <a:ea typeface="华文新魏" panose="02010800040101010101" pitchFamily="2" charset="-122"/>
              </a:rPr>
              <a:t>=1</a:t>
            </a:r>
          </a:p>
        </p:txBody>
      </p:sp>
    </p:spTree>
    <p:extLst>
      <p:ext uri="{BB962C8B-B14F-4D97-AF65-F5344CB8AC3E}">
        <p14:creationId xmlns:p14="http://schemas.microsoft.com/office/powerpoint/2010/main" val="1619676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4.6</a:t>
            </a:r>
            <a:r>
              <a:rPr lang="zh-CN" altLang="en-US" sz="3600" b="1" dirty="0">
                <a:solidFill>
                  <a:srgbClr val="FF0000"/>
                </a:solidFill>
                <a:latin typeface="微软雅黑" pitchFamily="34" charset="-122"/>
                <a:ea typeface="微软雅黑" pitchFamily="34" charset="-122"/>
              </a:rPr>
              <a:t>　拷贝构造函数</a:t>
            </a:r>
          </a:p>
        </p:txBody>
      </p:sp>
      <p:sp>
        <p:nvSpPr>
          <p:cNvPr id="5" name="Rectangle 7">
            <a:extLst>
              <a:ext uri="{FF2B5EF4-FFF2-40B4-BE49-F238E27FC236}">
                <a16:creationId xmlns:a16="http://schemas.microsoft.com/office/drawing/2014/main" id="{1FA64809-6050-44A8-A261-86AA80D32261}"/>
              </a:ext>
            </a:extLst>
          </p:cNvPr>
          <p:cNvSpPr>
            <a:spLocks noChangeArrowheads="1"/>
          </p:cNvSpPr>
          <p:nvPr/>
        </p:nvSpPr>
        <p:spPr bwMode="auto">
          <a:xfrm>
            <a:off x="107504" y="980728"/>
            <a:ext cx="8729736" cy="5400600"/>
          </a:xfrm>
          <a:prstGeom prst="rect">
            <a:avLst/>
          </a:prstGeom>
          <a:noFill/>
          <a:ln w="9525">
            <a:noFill/>
            <a:miter lim="800000"/>
            <a:headEnd/>
            <a:tailEnd/>
          </a:ln>
        </p:spPr>
        <p:txBody>
          <a:bodyPr>
            <a:noAutofit/>
          </a:bodyPr>
          <a:lstStyle/>
          <a:p>
            <a:pPr algn="just">
              <a:lnSpc>
                <a:spcPct val="130000"/>
              </a:lnSpc>
            </a:pPr>
            <a:r>
              <a:rPr lang="en-US" altLang="zh-CN" sz="2400" b="1" dirty="0">
                <a:solidFill>
                  <a:srgbClr val="FF0000"/>
                </a:solidFill>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如果</a:t>
            </a:r>
            <a:r>
              <a:rPr lang="en-US" altLang="zh-CN" sz="2000" b="1" dirty="0">
                <a:latin typeface="华文新魏" panose="02010800040101010101" pitchFamily="2" charset="-122"/>
                <a:ea typeface="华文新魏" panose="02010800040101010101" pitchFamily="2" charset="-122"/>
              </a:rPr>
              <a:t>class A</a:t>
            </a:r>
            <a:r>
              <a:rPr lang="zh-CN" altLang="en-US" sz="2000" b="1" dirty="0">
                <a:latin typeface="华文新魏" panose="02010800040101010101" pitchFamily="2" charset="-122"/>
                <a:ea typeface="华文新魏" panose="02010800040101010101" pitchFamily="2" charset="-122"/>
              </a:rPr>
              <a:t>的构造函数的第一个参数是自身类型引用</a:t>
            </a:r>
            <a:r>
              <a:rPr lang="en-US" altLang="zh-CN" sz="2000" b="1" dirty="0">
                <a:latin typeface="华文新魏" panose="02010800040101010101" pitchFamily="2" charset="-122"/>
                <a:ea typeface="华文新魏" panose="02010800040101010101" pitchFamily="2" charset="-122"/>
              </a:rPr>
              <a:t>(const A &amp;</a:t>
            </a:r>
            <a:r>
              <a:rPr lang="zh-CN" altLang="en-US" sz="2000" b="1" dirty="0">
                <a:latin typeface="华文新魏" panose="02010800040101010101" pitchFamily="2" charset="-122"/>
                <a:ea typeface="华文新魏" panose="02010800040101010101" pitchFamily="2" charset="-122"/>
              </a:rPr>
              <a:t>或</a:t>
            </a:r>
            <a:r>
              <a:rPr lang="en-US" altLang="zh-CN" sz="2000" b="1" dirty="0">
                <a:latin typeface="华文新魏" panose="02010800040101010101" pitchFamily="2" charset="-122"/>
                <a:ea typeface="华文新魏" panose="02010800040101010101" pitchFamily="2" charset="-122"/>
              </a:rPr>
              <a:t>A &amp;), </a:t>
            </a:r>
            <a:r>
              <a:rPr lang="zh-CN" altLang="en-US" sz="2000" b="1" dirty="0">
                <a:latin typeface="华文新魏" panose="02010800040101010101" pitchFamily="2" charset="-122"/>
                <a:ea typeface="华文新魏" panose="02010800040101010101" pitchFamily="2" charset="-122"/>
              </a:rPr>
              <a:t>且其它参数都有默认值（或没有其它参数），则此构造函数是拷贝构造函数。</a:t>
            </a:r>
            <a:endParaRPr lang="en-US" altLang="zh-CN" sz="2000" b="1" dirty="0">
              <a:latin typeface="华文新魏" panose="02010800040101010101" pitchFamily="2" charset="-122"/>
              <a:ea typeface="华文新魏" panose="02010800040101010101" pitchFamily="2" charset="-122"/>
            </a:endParaRPr>
          </a:p>
          <a:p>
            <a:pPr algn="just">
              <a:lnSpc>
                <a:spcPct val="130000"/>
              </a:lnSpc>
            </a:pPr>
            <a:r>
              <a:rPr lang="en-US" altLang="zh-CN" sz="2000" b="1" dirty="0">
                <a:latin typeface="华文新魏" panose="02010800040101010101" pitchFamily="2" charset="-122"/>
                <a:ea typeface="华文新魏" panose="02010800040101010101" pitchFamily="2" charset="-122"/>
              </a:rPr>
              <a:t>	class </a:t>
            </a:r>
            <a:r>
              <a:rPr lang="en-US" altLang="zh-CN" sz="2000" b="1" dirty="0" err="1">
                <a:latin typeface="华文新魏" panose="02010800040101010101" pitchFamily="2" charset="-122"/>
                <a:ea typeface="华文新魏" panose="02010800040101010101" pitchFamily="2" charset="-122"/>
              </a:rPr>
              <a:t>ACopyable</a:t>
            </a:r>
            <a:r>
              <a:rPr lang="en-US" altLang="zh-CN" sz="2000" b="1" dirty="0">
                <a:latin typeface="华文新魏" panose="02010800040101010101" pitchFamily="2" charset="-122"/>
                <a:ea typeface="华文新魏" panose="02010800040101010101" pitchFamily="2" charset="-122"/>
              </a:rPr>
              <a:t>{</a:t>
            </a:r>
          </a:p>
          <a:p>
            <a:pPr algn="just">
              <a:lnSpc>
                <a:spcPct val="130000"/>
              </a:lnSpc>
            </a:pPr>
            <a:r>
              <a:rPr lang="en-US" altLang="zh-CN" sz="2000" b="1" dirty="0">
                <a:latin typeface="华文新魏" panose="02010800040101010101" pitchFamily="2" charset="-122"/>
                <a:ea typeface="华文新魏" panose="02010800040101010101" pitchFamily="2" charset="-122"/>
              </a:rPr>
              <a:t>	public:</a:t>
            </a:r>
          </a:p>
          <a:p>
            <a:pPr algn="just">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ACopyable</a:t>
            </a:r>
            <a:r>
              <a:rPr lang="en-US" altLang="zh-CN" sz="2000" b="1" dirty="0">
                <a:latin typeface="华文新魏" panose="02010800040101010101" pitchFamily="2" charset="-122"/>
                <a:ea typeface="华文新魏" panose="02010800040101010101" pitchFamily="2" charset="-122"/>
              </a:rPr>
              <a:t>() = default;</a:t>
            </a:r>
          </a:p>
          <a:p>
            <a:pPr algn="just">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ACopyable</a:t>
            </a:r>
            <a:r>
              <a:rPr lang="en-US" altLang="zh-CN" sz="2000" b="1" dirty="0">
                <a:latin typeface="华文新魏" panose="02010800040101010101" pitchFamily="2" charset="-122"/>
                <a:ea typeface="华文新魏" panose="02010800040101010101" pitchFamily="2" charset="-122"/>
              </a:rPr>
              <a:t>(const </a:t>
            </a:r>
            <a:r>
              <a:rPr lang="en-US" altLang="zh-CN" sz="2000" b="1" dirty="0" err="1">
                <a:latin typeface="华文新魏" panose="02010800040101010101" pitchFamily="2" charset="-122"/>
                <a:ea typeface="华文新魏" panose="02010800040101010101" pitchFamily="2" charset="-122"/>
              </a:rPr>
              <a:t>ACopyable</a:t>
            </a:r>
            <a:r>
              <a:rPr lang="en-US" altLang="zh-CN" sz="2000" b="1" dirty="0">
                <a:latin typeface="华文新魏" panose="02010800040101010101" pitchFamily="2" charset="-122"/>
                <a:ea typeface="华文新魏" panose="02010800040101010101" pitchFamily="2" charset="-122"/>
              </a:rPr>
              <a:t> &amp;o); 	//</a:t>
            </a:r>
            <a:r>
              <a:rPr lang="zh-CN" altLang="en-US" sz="2000" b="1" dirty="0">
                <a:latin typeface="华文新魏" panose="02010800040101010101" pitchFamily="2" charset="-122"/>
                <a:ea typeface="华文新魏" panose="02010800040101010101" pitchFamily="2" charset="-122"/>
              </a:rPr>
              <a:t>拷贝构造函数</a:t>
            </a:r>
          </a:p>
          <a:p>
            <a:pPr algn="just">
              <a:lnSpc>
                <a:spcPct val="130000"/>
              </a:lnSpc>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a:t>
            </a:r>
          </a:p>
          <a:p>
            <a:pPr algn="just">
              <a:lnSpc>
                <a:spcPct val="130000"/>
              </a:lnSpc>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如果没有为类定义拷贝构造函数，编译器会为我们定义一个合成的默认拷贝构造函数，编译器提供的合成的默认拷贝构造函数原型是</a:t>
            </a:r>
            <a:r>
              <a:rPr lang="en-US" altLang="zh-CN" sz="2000" b="1" dirty="0" err="1">
                <a:latin typeface="华文新魏" panose="02010800040101010101" pitchFamily="2" charset="-122"/>
                <a:ea typeface="华文新魏" panose="02010800040101010101" pitchFamily="2" charset="-122"/>
              </a:rPr>
              <a:t>ACopyable</a:t>
            </a:r>
            <a:r>
              <a:rPr lang="en-US" altLang="zh-CN" sz="2000" b="1" dirty="0">
                <a:latin typeface="华文新魏" panose="02010800040101010101" pitchFamily="2" charset="-122"/>
                <a:ea typeface="华文新魏" panose="02010800040101010101" pitchFamily="2" charset="-122"/>
              </a:rPr>
              <a:t>(</a:t>
            </a:r>
            <a:r>
              <a:rPr lang="en-US" altLang="zh-CN" sz="2000" b="1" dirty="0">
                <a:solidFill>
                  <a:srgbClr val="FF0000"/>
                </a:solidFill>
                <a:latin typeface="华文新魏" panose="02010800040101010101" pitchFamily="2" charset="-122"/>
                <a:ea typeface="华文新魏" panose="02010800040101010101" pitchFamily="2" charset="-122"/>
              </a:rPr>
              <a:t>const </a:t>
            </a:r>
            <a:r>
              <a:rPr lang="en-US" altLang="zh-CN" sz="2000" b="1" dirty="0" err="1">
                <a:solidFill>
                  <a:srgbClr val="FF0000"/>
                </a:solidFill>
                <a:latin typeface="华文新魏" panose="02010800040101010101" pitchFamily="2" charset="-122"/>
                <a:ea typeface="华文新魏" panose="02010800040101010101" pitchFamily="2" charset="-122"/>
              </a:rPr>
              <a:t>ACopyable</a:t>
            </a:r>
            <a:r>
              <a:rPr lang="en-US" altLang="zh-CN" sz="2000" b="1" dirty="0">
                <a:solidFill>
                  <a:srgbClr val="FF0000"/>
                </a:solidFill>
                <a:latin typeface="华文新魏" panose="02010800040101010101" pitchFamily="2" charset="-122"/>
                <a:ea typeface="华文新魏" panose="02010800040101010101" pitchFamily="2" charset="-122"/>
              </a:rPr>
              <a:t> &amp;o</a:t>
            </a:r>
            <a:r>
              <a:rPr lang="en-US" altLang="zh-CN" sz="2000" b="1" dirty="0">
                <a:latin typeface="华文新魏" panose="02010800040101010101" pitchFamily="2" charset="-122"/>
                <a:ea typeface="华文新魏" panose="02010800040101010101" pitchFamily="2" charset="-122"/>
              </a:rPr>
              <a:t>); </a:t>
            </a:r>
          </a:p>
          <a:p>
            <a:pPr algn="just">
              <a:lnSpc>
                <a:spcPct val="130000"/>
              </a:lnSpc>
            </a:pPr>
            <a:r>
              <a:rPr lang="en-US" altLang="zh-CN" sz="2000" b="1" dirty="0">
                <a:latin typeface="华文新魏" panose="02010800040101010101" pitchFamily="2" charset="-122"/>
                <a:ea typeface="华文新魏" panose="02010800040101010101" pitchFamily="2" charset="-122"/>
              </a:rPr>
              <a:t>	</a:t>
            </a:r>
            <a:r>
              <a:rPr lang="zh-CN" altLang="en-US" sz="2000" b="1" dirty="0">
                <a:solidFill>
                  <a:srgbClr val="FF0000"/>
                </a:solidFill>
                <a:latin typeface="华文新魏" panose="02010800040101010101" pitchFamily="2" charset="-122"/>
                <a:ea typeface="华文新魏" panose="02010800040101010101" pitchFamily="2" charset="-122"/>
              </a:rPr>
              <a:t>用一个已经构造好对象去构造另外一个对象时会调用拷贝构造函数</a:t>
            </a:r>
            <a:endParaRPr lang="en-US" altLang="zh-CN" sz="2000" b="1" dirty="0">
              <a:solidFill>
                <a:srgbClr val="FF0000"/>
              </a:solidFill>
              <a:latin typeface="华文新魏" panose="02010800040101010101" pitchFamily="2" charset="-122"/>
              <a:ea typeface="华文新魏" panose="02010800040101010101" pitchFamily="2" charset="-122"/>
            </a:endParaRPr>
          </a:p>
          <a:p>
            <a:pPr algn="just">
              <a:lnSpc>
                <a:spcPct val="130000"/>
              </a:lnSpc>
            </a:pPr>
            <a:r>
              <a:rPr lang="en-US" altLang="zh-CN" sz="2000" b="1" dirty="0">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2575669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4.6</a:t>
            </a:r>
            <a:r>
              <a:rPr lang="zh-CN" altLang="en-US" sz="3600" b="1" dirty="0">
                <a:solidFill>
                  <a:srgbClr val="FF0000"/>
                </a:solidFill>
                <a:latin typeface="微软雅黑" pitchFamily="34" charset="-122"/>
                <a:ea typeface="微软雅黑" pitchFamily="34" charset="-122"/>
              </a:rPr>
              <a:t>　拷贝构造函数</a:t>
            </a:r>
          </a:p>
        </p:txBody>
      </p:sp>
      <p:sp>
        <p:nvSpPr>
          <p:cNvPr id="4" name="TextBox 5">
            <a:extLst>
              <a:ext uri="{FF2B5EF4-FFF2-40B4-BE49-F238E27FC236}">
                <a16:creationId xmlns:a16="http://schemas.microsoft.com/office/drawing/2014/main" id="{34D47DA0-51C8-4768-83FE-C44CA54EE73E}"/>
              </a:ext>
            </a:extLst>
          </p:cNvPr>
          <p:cNvSpPr txBox="1">
            <a:spLocks noChangeArrowheads="1"/>
          </p:cNvSpPr>
          <p:nvPr/>
        </p:nvSpPr>
        <p:spPr bwMode="auto">
          <a:xfrm>
            <a:off x="323528" y="1052736"/>
            <a:ext cx="8712968" cy="5616624"/>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10000"/>
              </a:lnSpc>
            </a:pPr>
            <a:r>
              <a:rPr lang="en-US" altLang="zh-CN" b="1" dirty="0">
                <a:latin typeface="华文新魏" panose="02010800040101010101" pitchFamily="2" charset="-122"/>
                <a:ea typeface="华文新魏" panose="02010800040101010101" pitchFamily="2" charset="-122"/>
              </a:rPr>
              <a:t>class A{</a:t>
            </a:r>
          </a:p>
          <a:p>
            <a:pPr>
              <a:lnSpc>
                <a:spcPct val="110000"/>
              </a:lnSpc>
            </a:pPr>
            <a:r>
              <a:rPr lang="en-US" altLang="zh-CN" b="1" dirty="0">
                <a:latin typeface="华文新魏" panose="02010800040101010101" pitchFamily="2" charset="-122"/>
                <a:ea typeface="华文新魏" panose="02010800040101010101" pitchFamily="2" charset="-122"/>
              </a:rPr>
              <a:t>public:</a:t>
            </a:r>
          </a:p>
          <a:p>
            <a:pPr>
              <a:lnSpc>
                <a:spcPct val="110000"/>
              </a:lnSpc>
            </a:pPr>
            <a:r>
              <a:rPr lang="en-US" altLang="zh-CN" b="1" dirty="0">
                <a:latin typeface="华文新魏" panose="02010800040101010101" pitchFamily="2" charset="-122"/>
                <a:ea typeface="华文新魏" panose="02010800040101010101" pitchFamily="2" charset="-122"/>
              </a:rPr>
              <a:t>	A( ) = default;</a:t>
            </a:r>
          </a:p>
          <a:p>
            <a:pPr>
              <a:lnSpc>
                <a:spcPct val="110000"/>
              </a:lnSpc>
            </a:pPr>
            <a:r>
              <a:rPr lang="en-US" altLang="zh-CN" b="1" dirty="0">
                <a:latin typeface="华文新魏" panose="02010800040101010101" pitchFamily="2" charset="-122"/>
                <a:ea typeface="华文新魏" panose="02010800040101010101" pitchFamily="2" charset="-122"/>
              </a:rPr>
              <a:t>};</a:t>
            </a:r>
          </a:p>
          <a:p>
            <a:pPr>
              <a:lnSpc>
                <a:spcPct val="110000"/>
              </a:lnSpc>
            </a:pPr>
            <a:r>
              <a:rPr lang="pt-BR" altLang="zh-CN" b="1" dirty="0">
                <a:latin typeface="华文新魏" panose="02010800040101010101" pitchFamily="2" charset="-122"/>
                <a:ea typeface="华文新魏" panose="02010800040101010101" pitchFamily="2" charset="-122"/>
              </a:rPr>
              <a:t>const A o1;</a:t>
            </a:r>
          </a:p>
          <a:p>
            <a:pPr>
              <a:lnSpc>
                <a:spcPct val="110000"/>
              </a:lnSpc>
            </a:pPr>
            <a:r>
              <a:rPr lang="pt-BR" altLang="zh-CN" b="1" dirty="0">
                <a:latin typeface="华文新魏" panose="02010800040101010101" pitchFamily="2" charset="-122"/>
                <a:ea typeface="华文新魏" panose="02010800040101010101" pitchFamily="2" charset="-122"/>
              </a:rPr>
              <a:t>A o2(o1);</a:t>
            </a:r>
          </a:p>
          <a:p>
            <a:pPr>
              <a:lnSpc>
                <a:spcPct val="110000"/>
              </a:lnSpc>
            </a:pP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编译通过，说明</a:t>
            </a:r>
            <a:r>
              <a:rPr lang="en-US" altLang="zh-CN" b="1" dirty="0">
                <a:latin typeface="华文新魏" panose="02010800040101010101" pitchFamily="2" charset="-122"/>
                <a:ea typeface="华文新魏" panose="02010800040101010101" pitchFamily="2" charset="-122"/>
              </a:rPr>
              <a:t>A o2(o1)</a:t>
            </a:r>
            <a:r>
              <a:rPr lang="zh-CN" altLang="en-US" b="1" dirty="0">
                <a:latin typeface="华文新魏" panose="02010800040101010101" pitchFamily="2" charset="-122"/>
                <a:ea typeface="华文新魏" panose="02010800040101010101" pitchFamily="2" charset="-122"/>
              </a:rPr>
              <a:t>调用的合成的默认拷贝构造函数</a:t>
            </a:r>
            <a:r>
              <a:rPr lang="en-US" altLang="zh-CN" b="1" dirty="0">
                <a:latin typeface="华文新魏" panose="02010800040101010101" pitchFamily="2" charset="-122"/>
                <a:ea typeface="华文新魏" panose="02010800040101010101" pitchFamily="2" charset="-122"/>
              </a:rPr>
              <a:t>A(const A &amp; )</a:t>
            </a:r>
            <a:r>
              <a:rPr lang="zh-CN" altLang="en-US" b="1" dirty="0">
                <a:latin typeface="华文新魏" panose="02010800040101010101" pitchFamily="2" charset="-122"/>
                <a:ea typeface="华文新魏" panose="02010800040101010101" pitchFamily="2" charset="-122"/>
              </a:rPr>
              <a:t>。因为：若合成的默认拷贝构造函数是</a:t>
            </a:r>
            <a:r>
              <a:rPr lang="en-US" altLang="zh-CN" b="1" dirty="0">
                <a:latin typeface="华文新魏" panose="02010800040101010101" pitchFamily="2" charset="-122"/>
                <a:ea typeface="华文新魏" panose="02010800040101010101" pitchFamily="2" charset="-122"/>
              </a:rPr>
              <a:t>A(A &amp;)</a:t>
            </a:r>
            <a:r>
              <a:rPr lang="zh-CN" altLang="en-US" b="1" dirty="0">
                <a:latin typeface="华文新魏" panose="02010800040101010101" pitchFamily="2" charset="-122"/>
                <a:ea typeface="华文新魏" panose="02010800040101010101" pitchFamily="2" charset="-122"/>
              </a:rPr>
              <a:t>，实参</a:t>
            </a:r>
            <a:r>
              <a:rPr lang="en-US" altLang="zh-CN" b="1" dirty="0">
                <a:latin typeface="华文新魏" panose="02010800040101010101" pitchFamily="2" charset="-122"/>
                <a:ea typeface="华文新魏" panose="02010800040101010101" pitchFamily="2" charset="-122"/>
              </a:rPr>
              <a:t>o1</a:t>
            </a:r>
            <a:r>
              <a:rPr lang="zh-CN" altLang="en-US" b="1" dirty="0">
                <a:latin typeface="华文新魏" panose="02010800040101010101" pitchFamily="2" charset="-122"/>
                <a:ea typeface="华文新魏" panose="02010800040101010101" pitchFamily="2" charset="-122"/>
              </a:rPr>
              <a:t>是无法传给</a:t>
            </a:r>
            <a:r>
              <a:rPr lang="en-US" altLang="zh-CN" b="1" dirty="0">
                <a:latin typeface="华文新魏" panose="02010800040101010101" pitchFamily="2" charset="-122"/>
                <a:ea typeface="华文新魏" panose="02010800040101010101" pitchFamily="2" charset="-122"/>
              </a:rPr>
              <a:t>A &amp;</a:t>
            </a:r>
            <a:r>
              <a:rPr lang="zh-CN" altLang="en-US" b="1" dirty="0">
                <a:latin typeface="华文新魏" panose="02010800040101010101" pitchFamily="2" charset="-122"/>
                <a:ea typeface="华文新魏" panose="02010800040101010101" pitchFamily="2" charset="-122"/>
              </a:rPr>
              <a:t>形参的，因</a:t>
            </a:r>
            <a:r>
              <a:rPr lang="en-US" altLang="zh-CN" b="1" dirty="0">
                <a:latin typeface="华文新魏" panose="02010800040101010101" pitchFamily="2" charset="-122"/>
                <a:ea typeface="华文新魏" panose="02010800040101010101" pitchFamily="2" charset="-122"/>
              </a:rPr>
              <a:t>A &amp;</a:t>
            </a:r>
            <a:r>
              <a:rPr lang="zh-CN" altLang="en-US" b="1" dirty="0">
                <a:latin typeface="华文新魏" panose="02010800040101010101" pitchFamily="2" charset="-122"/>
                <a:ea typeface="华文新魏" panose="02010800040101010101" pitchFamily="2" charset="-122"/>
              </a:rPr>
              <a:t>是无法引用</a:t>
            </a:r>
            <a:r>
              <a:rPr lang="en-US" altLang="zh-CN" b="1" dirty="0">
                <a:latin typeface="华文新魏" panose="02010800040101010101" pitchFamily="2" charset="-122"/>
                <a:ea typeface="华文新魏" panose="02010800040101010101" pitchFamily="2" charset="-122"/>
              </a:rPr>
              <a:t>const A</a:t>
            </a:r>
            <a:r>
              <a:rPr lang="zh-CN" altLang="en-US" b="1" dirty="0">
                <a:latin typeface="华文新魏" panose="02010800040101010101" pitchFamily="2" charset="-122"/>
                <a:ea typeface="华文新魏" panose="02010800040101010101" pitchFamily="2" charset="-122"/>
              </a:rPr>
              <a:t>的</a:t>
            </a: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r>
              <a:rPr lang="en-US" altLang="zh-CN" b="1" dirty="0">
                <a:latin typeface="华文新魏" panose="02010800040101010101" pitchFamily="2" charset="-122"/>
                <a:ea typeface="华文新魏" panose="02010800040101010101" pitchFamily="2" charset="-122"/>
              </a:rPr>
              <a:t>class A{</a:t>
            </a:r>
          </a:p>
          <a:p>
            <a:pPr>
              <a:lnSpc>
                <a:spcPct val="110000"/>
              </a:lnSpc>
            </a:pPr>
            <a:r>
              <a:rPr lang="en-US" altLang="zh-CN" b="1" dirty="0">
                <a:latin typeface="华文新魏" panose="02010800040101010101" pitchFamily="2" charset="-122"/>
                <a:ea typeface="华文新魏" panose="02010800040101010101" pitchFamily="2" charset="-122"/>
              </a:rPr>
              <a:t>public:</a:t>
            </a:r>
          </a:p>
          <a:p>
            <a:pPr>
              <a:lnSpc>
                <a:spcPct val="110000"/>
              </a:lnSpc>
            </a:pPr>
            <a:r>
              <a:rPr lang="en-US" altLang="zh-CN" b="1" dirty="0">
                <a:latin typeface="华文新魏" panose="02010800040101010101" pitchFamily="2" charset="-122"/>
                <a:ea typeface="华文新魏" panose="02010800040101010101" pitchFamily="2" charset="-122"/>
              </a:rPr>
              <a:t>	A( ) = default;</a:t>
            </a:r>
          </a:p>
          <a:p>
            <a:pPr>
              <a:lnSpc>
                <a:spcPct val="110000"/>
              </a:lnSpc>
            </a:pPr>
            <a:r>
              <a:rPr lang="en-US" altLang="zh-CN" b="1" dirty="0">
                <a:latin typeface="华文新魏" panose="02010800040101010101" pitchFamily="2" charset="-122"/>
                <a:ea typeface="华文新魏" panose="02010800040101010101" pitchFamily="2" charset="-122"/>
              </a:rPr>
              <a:t>	A(A &amp;o) {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"A copied"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自己定义的拷贝构造函数</a:t>
            </a:r>
            <a:endParaRPr lang="en-US" altLang="zh-CN" b="1" dirty="0">
              <a:latin typeface="华文新魏" panose="02010800040101010101" pitchFamily="2" charset="-122"/>
              <a:ea typeface="华文新魏" panose="02010800040101010101" pitchFamily="2" charset="-122"/>
            </a:endParaRPr>
          </a:p>
          <a:p>
            <a:pPr>
              <a:lnSpc>
                <a:spcPct val="110000"/>
              </a:lnSpc>
            </a:pPr>
            <a:r>
              <a:rPr lang="en-US" altLang="zh-CN" b="1" dirty="0">
                <a:latin typeface="华文新魏" panose="02010800040101010101" pitchFamily="2" charset="-122"/>
                <a:ea typeface="华文新魏" panose="02010800040101010101" pitchFamily="2" charset="-122"/>
              </a:rPr>
              <a:t>};</a:t>
            </a:r>
          </a:p>
          <a:p>
            <a:pPr>
              <a:lnSpc>
                <a:spcPct val="110000"/>
              </a:lnSpc>
            </a:pPr>
            <a:r>
              <a:rPr lang="pt-BR" altLang="zh-CN" b="1" dirty="0">
                <a:latin typeface="华文新魏" panose="02010800040101010101" pitchFamily="2" charset="-122"/>
                <a:ea typeface="华文新魏" panose="02010800040101010101" pitchFamily="2" charset="-122"/>
              </a:rPr>
              <a:t>const A o1;</a:t>
            </a:r>
          </a:p>
          <a:p>
            <a:pPr>
              <a:lnSpc>
                <a:spcPct val="110000"/>
              </a:lnSpc>
            </a:pPr>
            <a:r>
              <a:rPr lang="pt-BR" altLang="zh-CN" b="1" dirty="0">
                <a:latin typeface="华文新魏" panose="02010800040101010101" pitchFamily="2" charset="-122"/>
                <a:ea typeface="华文新魏" panose="02010800040101010101" pitchFamily="2" charset="-122"/>
              </a:rPr>
              <a:t>A o2(o1);  </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 编译报错，</a:t>
            </a:r>
            <a:r>
              <a:rPr lang="en-US" altLang="zh-CN" b="1" dirty="0">
                <a:latin typeface="华文新魏" panose="02010800040101010101" pitchFamily="2" charset="-122"/>
                <a:ea typeface="华文新魏" panose="02010800040101010101" pitchFamily="2" charset="-122"/>
              </a:rPr>
              <a:t>A &amp;o = o1;</a:t>
            </a:r>
            <a:r>
              <a:rPr lang="zh-CN" altLang="en-US" b="1" dirty="0">
                <a:latin typeface="华文新魏" panose="02010800040101010101" pitchFamily="2" charset="-122"/>
                <a:ea typeface="华文新魏" panose="02010800040101010101" pitchFamily="2" charset="-122"/>
              </a:rPr>
              <a:t>错误。因为自定义了拷贝构造函数，编译器不再提供合成的默认构造函数</a:t>
            </a:r>
            <a:endParaRPr lang="pt-BR"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025564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4.6</a:t>
            </a:r>
            <a:r>
              <a:rPr lang="zh-CN" altLang="en-US" sz="3600" b="1" dirty="0">
                <a:solidFill>
                  <a:srgbClr val="FF0000"/>
                </a:solidFill>
                <a:latin typeface="微软雅黑" pitchFamily="34" charset="-122"/>
                <a:ea typeface="微软雅黑" pitchFamily="34" charset="-122"/>
              </a:rPr>
              <a:t>　拷贝构造函数</a:t>
            </a:r>
          </a:p>
        </p:txBody>
      </p:sp>
      <p:sp>
        <p:nvSpPr>
          <p:cNvPr id="5" name="Rectangle 7">
            <a:extLst>
              <a:ext uri="{FF2B5EF4-FFF2-40B4-BE49-F238E27FC236}">
                <a16:creationId xmlns:a16="http://schemas.microsoft.com/office/drawing/2014/main" id="{1FA64809-6050-44A8-A261-86AA80D32261}"/>
              </a:ext>
            </a:extLst>
          </p:cNvPr>
          <p:cNvSpPr>
            <a:spLocks noChangeArrowheads="1"/>
          </p:cNvSpPr>
          <p:nvPr/>
        </p:nvSpPr>
        <p:spPr bwMode="auto">
          <a:xfrm>
            <a:off x="107504" y="980728"/>
            <a:ext cx="8729736" cy="5400600"/>
          </a:xfrm>
          <a:prstGeom prst="rect">
            <a:avLst/>
          </a:prstGeom>
          <a:noFill/>
          <a:ln w="9525">
            <a:noFill/>
            <a:miter lim="800000"/>
            <a:headEnd/>
            <a:tailEnd/>
          </a:ln>
        </p:spPr>
        <p:txBody>
          <a:bodyPr>
            <a:noAutofit/>
          </a:bodyPr>
          <a:lstStyle/>
          <a:p>
            <a:pPr algn="just">
              <a:lnSpc>
                <a:spcPct val="130000"/>
              </a:lnSpc>
            </a:pPr>
            <a:r>
              <a:rPr lang="en-US" altLang="zh-CN" sz="2400" b="1" dirty="0">
                <a:solidFill>
                  <a:srgbClr val="FF0000"/>
                </a:solidFill>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什么时候会调用拷贝构造函数？</a:t>
            </a:r>
            <a:endParaRPr lang="en-US" altLang="zh-CN" sz="2400" b="1" dirty="0">
              <a:latin typeface="华文新魏" panose="02010800040101010101" pitchFamily="2" charset="-122"/>
              <a:ea typeface="华文新魏" panose="02010800040101010101" pitchFamily="2" charset="-122"/>
            </a:endParaRPr>
          </a:p>
          <a:p>
            <a:pPr marL="1257269" lvl="2" indent="-342891" algn="just">
              <a:lnSpc>
                <a:spcPct val="130000"/>
              </a:lnSpc>
              <a:buFont typeface="Wingdings" panose="05000000000000000000" pitchFamily="2" charset="2"/>
              <a:buChar char="u"/>
            </a:pPr>
            <a:r>
              <a:rPr lang="zh-CN" altLang="en-US" sz="2400" b="1" dirty="0">
                <a:latin typeface="华文新魏" panose="02010800040101010101" pitchFamily="2" charset="-122"/>
                <a:ea typeface="华文新魏" panose="02010800040101010101" pitchFamily="2" charset="-122"/>
              </a:rPr>
              <a:t>用一个已经存在的对象去构造另外一个对象，包括如下形式：</a:t>
            </a:r>
            <a:endParaRPr lang="en-US" altLang="zh-CN" sz="2400" b="1" dirty="0">
              <a:latin typeface="华文新魏" panose="02010800040101010101" pitchFamily="2" charset="-122"/>
              <a:ea typeface="华文新魏" panose="02010800040101010101" pitchFamily="2" charset="-122"/>
            </a:endParaRPr>
          </a:p>
          <a:p>
            <a:pPr lvl="3" algn="just">
              <a:lnSpc>
                <a:spcPct val="130000"/>
              </a:lnSpc>
            </a:pPr>
            <a:r>
              <a:rPr lang="en-US" altLang="zh-CN" sz="2000" b="1" dirty="0">
                <a:latin typeface="华文新魏" panose="02010800040101010101" pitchFamily="2" charset="-122"/>
                <a:ea typeface="华文新魏" panose="02010800040101010101" pitchFamily="2" charset="-122"/>
              </a:rPr>
              <a:t>A o1;</a:t>
            </a:r>
          </a:p>
          <a:p>
            <a:pPr lvl="3" algn="just">
              <a:lnSpc>
                <a:spcPct val="130000"/>
              </a:lnSpc>
            </a:pPr>
            <a:r>
              <a:rPr lang="en-US" altLang="zh-CN" sz="2000" b="1" dirty="0">
                <a:latin typeface="华文新魏" panose="02010800040101010101" pitchFamily="2" charset="-122"/>
                <a:ea typeface="华文新魏" panose="02010800040101010101" pitchFamily="2" charset="-122"/>
              </a:rPr>
              <a:t>A o2(o1);	</a:t>
            </a:r>
          </a:p>
          <a:p>
            <a:pPr lvl="3" algn="just">
              <a:lnSpc>
                <a:spcPct val="130000"/>
              </a:lnSpc>
            </a:pPr>
            <a:r>
              <a:rPr lang="en-US" altLang="zh-CN" sz="2000" b="1" dirty="0">
                <a:latin typeface="华文新魏" panose="02010800040101010101" pitchFamily="2" charset="-122"/>
                <a:ea typeface="华文新魏" panose="02010800040101010101" pitchFamily="2" charset="-122"/>
              </a:rPr>
              <a:t>A o3</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o1;</a:t>
            </a:r>
            <a:r>
              <a:rPr lang="zh-CN" altLang="en-US" sz="2000" b="1" dirty="0">
                <a:latin typeface="华文新魏" panose="02010800040101010101" pitchFamily="2" charset="-122"/>
                <a:ea typeface="华文新魏" panose="02010800040101010101" pitchFamily="2" charset="-122"/>
              </a:rPr>
              <a:t> </a:t>
            </a:r>
            <a:endParaRPr lang="en-US" altLang="zh-CN" sz="2000" b="1" dirty="0">
              <a:latin typeface="华文新魏" panose="02010800040101010101" pitchFamily="2" charset="-122"/>
              <a:ea typeface="华文新魏" panose="02010800040101010101" pitchFamily="2" charset="-122"/>
            </a:endParaRPr>
          </a:p>
          <a:p>
            <a:pPr lvl="3" algn="just">
              <a:lnSpc>
                <a:spcPct val="130000"/>
              </a:lnSpc>
            </a:pPr>
            <a:r>
              <a:rPr lang="en-US" altLang="zh-CN" sz="2000" b="1" dirty="0">
                <a:latin typeface="华文新魏" panose="02010800040101010101" pitchFamily="2" charset="-122"/>
                <a:ea typeface="华文新魏" panose="02010800040101010101" pitchFamily="2" charset="-122"/>
              </a:rPr>
              <a:t>A o4{o1};</a:t>
            </a:r>
          </a:p>
          <a:p>
            <a:pPr lvl="3" algn="just">
              <a:lnSpc>
                <a:spcPct val="130000"/>
              </a:lnSpc>
            </a:pPr>
            <a:r>
              <a:rPr lang="en-US" altLang="zh-CN" sz="2000" b="1" dirty="0">
                <a:latin typeface="华文新魏" panose="02010800040101010101" pitchFamily="2" charset="-122"/>
                <a:ea typeface="华文新魏" panose="02010800040101010101" pitchFamily="2" charset="-122"/>
              </a:rPr>
              <a:t>A o5 = {o1};</a:t>
            </a:r>
          </a:p>
          <a:p>
            <a:pPr marL="1257269" lvl="2" indent="-342891" algn="just">
              <a:lnSpc>
                <a:spcPct val="130000"/>
              </a:lnSpc>
              <a:buFont typeface="Wingdings" panose="05000000000000000000" pitchFamily="2" charset="2"/>
              <a:buChar char="u"/>
            </a:pPr>
            <a:r>
              <a:rPr lang="zh-CN" altLang="en-US" sz="2400" b="1" dirty="0">
                <a:latin typeface="华文新魏" panose="02010800040101010101" pitchFamily="2" charset="-122"/>
                <a:ea typeface="华文新魏" panose="02010800040101010101" pitchFamily="2" charset="-122"/>
              </a:rPr>
              <a:t>拷贝构造函数更多的用在函数传递值参和返回值参时，包括：</a:t>
            </a:r>
            <a:endParaRPr lang="en-US" altLang="zh-CN" sz="2400" b="1" dirty="0">
              <a:latin typeface="华文新魏" panose="02010800040101010101" pitchFamily="2" charset="-122"/>
              <a:ea typeface="华文新魏" panose="02010800040101010101" pitchFamily="2" charset="-122"/>
            </a:endParaRPr>
          </a:p>
          <a:p>
            <a:pPr marL="1714457" lvl="3" indent="-342891" algn="just">
              <a:lnSpc>
                <a:spcPct val="130000"/>
              </a:lnSpc>
              <a:buFont typeface="Wingdings" panose="05000000000000000000" pitchFamily="2" charset="2"/>
              <a:buChar char="u"/>
            </a:pPr>
            <a:r>
              <a:rPr lang="zh-CN" altLang="en-US" sz="2400" b="1" dirty="0">
                <a:latin typeface="华文新魏" panose="02010800040101010101" pitchFamily="2" charset="-122"/>
                <a:ea typeface="华文新魏" panose="02010800040101010101" pitchFamily="2" charset="-122"/>
              </a:rPr>
              <a:t>把对象作为实参传递给</a:t>
            </a:r>
            <a:r>
              <a:rPr lang="zh-CN" altLang="en-US" sz="2400" b="1" dirty="0">
                <a:solidFill>
                  <a:srgbClr val="FF0000"/>
                </a:solidFill>
                <a:latin typeface="华文新魏" panose="02010800040101010101" pitchFamily="2" charset="-122"/>
                <a:ea typeface="华文新魏" panose="02010800040101010101" pitchFamily="2" charset="-122"/>
              </a:rPr>
              <a:t>非引用形参</a:t>
            </a:r>
            <a:endParaRPr lang="en-US" altLang="zh-CN" sz="2400" b="1" dirty="0">
              <a:solidFill>
                <a:srgbClr val="FF0000"/>
              </a:solidFill>
              <a:latin typeface="华文新魏" panose="02010800040101010101" pitchFamily="2" charset="-122"/>
              <a:ea typeface="华文新魏" panose="02010800040101010101" pitchFamily="2" charset="-122"/>
            </a:endParaRPr>
          </a:p>
          <a:p>
            <a:pPr marL="1714457" lvl="3" indent="-342891" algn="just">
              <a:lnSpc>
                <a:spcPct val="130000"/>
              </a:lnSpc>
              <a:buFont typeface="Wingdings" panose="05000000000000000000" pitchFamily="2" charset="2"/>
              <a:buChar char="u"/>
            </a:pPr>
            <a:r>
              <a:rPr lang="zh-CN" altLang="en-US" sz="2400" b="1" dirty="0">
                <a:solidFill>
                  <a:srgbClr val="FF0000"/>
                </a:solidFill>
                <a:latin typeface="华文新魏" panose="02010800040101010101" pitchFamily="2" charset="-122"/>
                <a:ea typeface="华文新魏" panose="02010800040101010101" pitchFamily="2" charset="-122"/>
              </a:rPr>
              <a:t>返回类型为非引用类型</a:t>
            </a:r>
            <a:r>
              <a:rPr lang="zh-CN" altLang="en-US" sz="2400" b="1" dirty="0">
                <a:latin typeface="华文新魏" panose="02010800040101010101" pitchFamily="2" charset="-122"/>
                <a:ea typeface="华文新魏" panose="02010800040101010101" pitchFamily="2" charset="-122"/>
              </a:rPr>
              <a:t>的函数返回一个对象</a:t>
            </a:r>
            <a:endParaRPr lang="en-US" altLang="zh-CN" sz="2400" b="1" dirty="0">
              <a:latin typeface="华文新魏" panose="02010800040101010101" pitchFamily="2" charset="-122"/>
              <a:ea typeface="华文新魏" panose="02010800040101010101" pitchFamily="2" charset="-122"/>
            </a:endParaRPr>
          </a:p>
          <a:p>
            <a:pPr lvl="3" algn="just">
              <a:lnSpc>
                <a:spcPct val="130000"/>
              </a:lnSpc>
            </a:pPr>
            <a:r>
              <a:rPr lang="en-US" altLang="zh-CN" sz="2000" b="1" dirty="0">
                <a:latin typeface="华文新魏" panose="02010800040101010101" pitchFamily="2" charset="-122"/>
                <a:ea typeface="华文新魏" panose="02010800040101010101" pitchFamily="2" charset="-122"/>
              </a:rPr>
              <a:t>	</a:t>
            </a:r>
          </a:p>
          <a:p>
            <a:pPr lvl="3" algn="just">
              <a:lnSpc>
                <a:spcPct val="130000"/>
              </a:lnSpc>
            </a:pPr>
            <a:r>
              <a:rPr lang="en-US" altLang="zh-CN" sz="2000" b="1" dirty="0">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857780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4.6</a:t>
            </a:r>
            <a:r>
              <a:rPr lang="zh-CN" altLang="en-US" sz="3600" b="1" dirty="0">
                <a:solidFill>
                  <a:srgbClr val="FF0000"/>
                </a:solidFill>
                <a:latin typeface="微软雅黑" pitchFamily="34" charset="-122"/>
                <a:ea typeface="微软雅黑" pitchFamily="34" charset="-122"/>
              </a:rPr>
              <a:t>　拷贝构造函数</a:t>
            </a:r>
          </a:p>
        </p:txBody>
      </p:sp>
      <p:sp>
        <p:nvSpPr>
          <p:cNvPr id="4" name="TextBox 5">
            <a:extLst>
              <a:ext uri="{FF2B5EF4-FFF2-40B4-BE49-F238E27FC236}">
                <a16:creationId xmlns:a16="http://schemas.microsoft.com/office/drawing/2014/main" id="{34D47DA0-51C8-4768-83FE-C44CA54EE73E}"/>
              </a:ext>
            </a:extLst>
          </p:cNvPr>
          <p:cNvSpPr txBox="1">
            <a:spLocks noChangeArrowheads="1"/>
          </p:cNvSpPr>
          <p:nvPr/>
        </p:nvSpPr>
        <p:spPr bwMode="auto">
          <a:xfrm>
            <a:off x="215516" y="836715"/>
            <a:ext cx="8712968" cy="5832375"/>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10000"/>
              </a:lnSpc>
            </a:pPr>
            <a:r>
              <a:rPr lang="en-US" altLang="zh-CN" b="1" dirty="0">
                <a:latin typeface="华文新魏" panose="02010800040101010101" pitchFamily="2" charset="-122"/>
                <a:ea typeface="华文新魏" panose="02010800040101010101" pitchFamily="2" charset="-122"/>
              </a:rPr>
              <a:t>class </a:t>
            </a:r>
            <a:r>
              <a:rPr lang="en-US" altLang="zh-CN" b="1" dirty="0" err="1">
                <a:latin typeface="华文新魏" panose="02010800040101010101" pitchFamily="2" charset="-122"/>
                <a:ea typeface="华文新魏" panose="02010800040101010101" pitchFamily="2" charset="-122"/>
              </a:rPr>
              <a:t>ACopyable</a:t>
            </a:r>
            <a:r>
              <a:rPr lang="en-US" altLang="zh-CN" b="1" dirty="0">
                <a:latin typeface="华文新魏" panose="02010800040101010101" pitchFamily="2" charset="-122"/>
                <a:ea typeface="华文新魏" panose="02010800040101010101" pitchFamily="2" charset="-122"/>
              </a:rPr>
              <a:t>{</a:t>
            </a:r>
          </a:p>
          <a:p>
            <a:pPr>
              <a:lnSpc>
                <a:spcPct val="110000"/>
              </a:lnSpc>
            </a:pPr>
            <a:r>
              <a:rPr lang="en-US" altLang="zh-CN" b="1" dirty="0">
                <a:latin typeface="华文新魏" panose="02010800040101010101" pitchFamily="2" charset="-122"/>
                <a:ea typeface="华文新魏" panose="02010800040101010101" pitchFamily="2" charset="-122"/>
              </a:rPr>
              <a:t>public:</a:t>
            </a:r>
          </a:p>
          <a:p>
            <a:pPr>
              <a:lnSpc>
                <a:spcPct val="110000"/>
              </a:lnSpc>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ACopyable</a:t>
            </a:r>
            <a:r>
              <a:rPr lang="en-US" altLang="zh-CN" b="1" dirty="0">
                <a:latin typeface="华文新魏" panose="02010800040101010101" pitchFamily="2" charset="-122"/>
                <a:ea typeface="华文新魏" panose="02010800040101010101" pitchFamily="2" charset="-122"/>
              </a:rPr>
              <a:t>() = default;</a:t>
            </a:r>
          </a:p>
          <a:p>
            <a:pPr>
              <a:lnSpc>
                <a:spcPct val="110000"/>
              </a:lnSpc>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ACopyable</a:t>
            </a:r>
            <a:r>
              <a:rPr lang="en-US" altLang="zh-CN" b="1" dirty="0">
                <a:latin typeface="华文新魏" panose="02010800040101010101" pitchFamily="2" charset="-122"/>
                <a:ea typeface="华文新魏" panose="02010800040101010101" pitchFamily="2" charset="-122"/>
              </a:rPr>
              <a:t>(const </a:t>
            </a:r>
            <a:r>
              <a:rPr lang="en-US" altLang="zh-CN" b="1" dirty="0" err="1">
                <a:latin typeface="华文新魏" panose="02010800040101010101" pitchFamily="2" charset="-122"/>
                <a:ea typeface="华文新魏" panose="02010800040101010101" pitchFamily="2" charset="-122"/>
              </a:rPr>
              <a:t>ACopyable</a:t>
            </a:r>
            <a:r>
              <a:rPr lang="en-US" altLang="zh-CN" b="1" dirty="0">
                <a:latin typeface="华文新魏" panose="02010800040101010101" pitchFamily="2" charset="-122"/>
                <a:ea typeface="华文新魏" panose="02010800040101010101" pitchFamily="2" charset="-122"/>
              </a:rPr>
              <a:t> &amp;o){//</a:t>
            </a:r>
            <a:r>
              <a:rPr lang="zh-CN" altLang="en-US" b="1" dirty="0">
                <a:latin typeface="华文新魏" panose="02010800040101010101" pitchFamily="2" charset="-122"/>
                <a:ea typeface="华文新魏" panose="02010800040101010101" pitchFamily="2" charset="-122"/>
              </a:rPr>
              <a:t>拷贝构造函数</a:t>
            </a:r>
            <a:endParaRPr lang="en-US" altLang="zh-CN" b="1" dirty="0">
              <a:latin typeface="华文新魏" panose="02010800040101010101" pitchFamily="2" charset="-122"/>
              <a:ea typeface="华文新魏" panose="02010800040101010101" pitchFamily="2" charset="-122"/>
            </a:endParaRPr>
          </a:p>
          <a:p>
            <a:pPr>
              <a:lnSpc>
                <a:spcPct val="110000"/>
              </a:lnSpc>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a:t>
            </a:r>
            <a:r>
              <a:rPr lang="en-US" altLang="zh-CN" b="1" dirty="0" err="1">
                <a:latin typeface="华文新魏" panose="02010800040101010101" pitchFamily="2" charset="-122"/>
                <a:ea typeface="华文新魏" panose="02010800040101010101" pitchFamily="2" charset="-122"/>
              </a:rPr>
              <a:t>ACopyable</a:t>
            </a:r>
            <a:r>
              <a:rPr lang="en-US" altLang="zh-CN" b="1" dirty="0">
                <a:latin typeface="华文新魏" panose="02010800040101010101" pitchFamily="2" charset="-122"/>
                <a:ea typeface="华文新魏" panose="02010800040101010101" pitchFamily="2" charset="-122"/>
              </a:rPr>
              <a:t> is copied"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a:t>
            </a:r>
          </a:p>
          <a:p>
            <a:pPr>
              <a:lnSpc>
                <a:spcPct val="110000"/>
              </a:lnSpc>
            </a:pPr>
            <a:r>
              <a:rPr lang="en-US" altLang="zh-CN" b="1" dirty="0">
                <a:latin typeface="华文新魏" panose="02010800040101010101" pitchFamily="2" charset="-122"/>
                <a:ea typeface="华文新魏" panose="02010800040101010101" pitchFamily="2" charset="-122"/>
              </a:rPr>
              <a:t>	} 			</a:t>
            </a:r>
            <a:endParaRPr lang="zh-CN" altLang="en-US" b="1" dirty="0">
              <a:latin typeface="华文新魏" panose="02010800040101010101" pitchFamily="2" charset="-122"/>
              <a:ea typeface="华文新魏" panose="02010800040101010101" pitchFamily="2" charset="-122"/>
            </a:endParaRPr>
          </a:p>
          <a:p>
            <a:pPr>
              <a:lnSpc>
                <a:spcPct val="110000"/>
              </a:lnSpc>
            </a:pPr>
            <a:r>
              <a:rPr lang="en-US" altLang="zh-CN" b="1" dirty="0">
                <a:latin typeface="华文新魏" panose="02010800040101010101" pitchFamily="2" charset="-122"/>
                <a:ea typeface="华文新魏" panose="02010800040101010101" pitchFamily="2" charset="-122"/>
              </a:rPr>
              <a:t>};</a:t>
            </a:r>
          </a:p>
          <a:p>
            <a:pPr>
              <a:lnSpc>
                <a:spcPct val="110000"/>
              </a:lnSpc>
            </a:pPr>
            <a:r>
              <a:rPr lang="en-US" altLang="zh-CN" b="1" dirty="0">
                <a:latin typeface="华文新魏" panose="02010800040101010101" pitchFamily="2" charset="-122"/>
                <a:ea typeface="华文新魏" panose="02010800040101010101" pitchFamily="2" charset="-122"/>
              </a:rPr>
              <a:t>	</a:t>
            </a:r>
          </a:p>
          <a:p>
            <a:pPr>
              <a:lnSpc>
                <a:spcPct val="110000"/>
              </a:lnSpc>
            </a:pPr>
            <a:r>
              <a:rPr lang="en-US" altLang="zh-CN" b="1" dirty="0" err="1">
                <a:latin typeface="华文新魏" panose="02010800040101010101" pitchFamily="2" charset="-122"/>
                <a:ea typeface="华文新魏" panose="02010800040101010101" pitchFamily="2" charset="-122"/>
              </a:rPr>
              <a:t>ACopyable</a:t>
            </a: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FuncReturnRvalue</a:t>
            </a:r>
            <a:r>
              <a:rPr lang="en-US" altLang="zh-CN" b="1" dirty="0">
                <a:latin typeface="华文新魏" panose="02010800040101010101" pitchFamily="2" charset="-122"/>
                <a:ea typeface="华文新魏" panose="02010800040101010101" pitchFamily="2" charset="-122"/>
              </a:rPr>
              <a:t>(){  return </a:t>
            </a:r>
            <a:r>
              <a:rPr lang="en-US" altLang="zh-CN" b="1" dirty="0" err="1">
                <a:latin typeface="华文新魏" panose="02010800040101010101" pitchFamily="2" charset="-122"/>
                <a:ea typeface="华文新魏" panose="02010800040101010101" pitchFamily="2" charset="-122"/>
              </a:rPr>
              <a:t>ACopyable</a:t>
            </a:r>
            <a:r>
              <a:rPr lang="en-US" altLang="zh-CN" b="1" dirty="0">
                <a:latin typeface="华文新魏" panose="02010800040101010101" pitchFamily="2" charset="-122"/>
                <a:ea typeface="华文新魏" panose="02010800040101010101" pitchFamily="2" charset="-122"/>
              </a:rPr>
              <a:t>(); } </a:t>
            </a: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函数返回非引用类型</a:t>
            </a:r>
            <a:endParaRPr lang="en-US" altLang="zh-CN" b="1" dirty="0">
              <a:latin typeface="华文新魏" panose="02010800040101010101" pitchFamily="2" charset="-122"/>
              <a:ea typeface="华文新魏" panose="02010800040101010101" pitchFamily="2" charset="-122"/>
            </a:endParaRPr>
          </a:p>
          <a:p>
            <a:pPr>
              <a:lnSpc>
                <a:spcPct val="110000"/>
              </a:lnSpc>
            </a:pPr>
            <a:r>
              <a:rPr lang="en-US" altLang="zh-CN" b="1" dirty="0">
                <a:latin typeface="华文新魏" panose="02010800040101010101" pitchFamily="2" charset="-122"/>
                <a:ea typeface="华文新魏" panose="02010800040101010101" pitchFamily="2" charset="-122"/>
              </a:rPr>
              <a:t>void </a:t>
            </a:r>
            <a:r>
              <a:rPr lang="en-US" altLang="zh-CN" b="1" dirty="0" err="1">
                <a:latin typeface="华文新魏" panose="02010800040101010101" pitchFamily="2" charset="-122"/>
                <a:ea typeface="华文新魏" panose="02010800040101010101" pitchFamily="2" charset="-122"/>
              </a:rPr>
              <a:t>FuncAcceptValue</a:t>
            </a: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ACopyable</a:t>
            </a:r>
            <a:r>
              <a:rPr lang="en-US" altLang="zh-CN" b="1" dirty="0">
                <a:latin typeface="华文新魏" panose="02010800040101010101" pitchFamily="2" charset="-122"/>
                <a:ea typeface="华文新魏" panose="02010800040101010101" pitchFamily="2" charset="-122"/>
              </a:rPr>
              <a:t> o){  }			//</a:t>
            </a:r>
            <a:r>
              <a:rPr lang="zh-CN" altLang="en-US" b="1" dirty="0">
                <a:latin typeface="华文新魏" panose="02010800040101010101" pitchFamily="2" charset="-122"/>
                <a:ea typeface="华文新魏" panose="02010800040101010101" pitchFamily="2" charset="-122"/>
              </a:rPr>
              <a:t>函数接受值参	</a:t>
            </a:r>
          </a:p>
          <a:p>
            <a:pPr>
              <a:lnSpc>
                <a:spcPct val="110000"/>
              </a:lnSpc>
            </a:pPr>
            <a:r>
              <a:rPr lang="en-US" altLang="zh-CN" b="1" dirty="0">
                <a:latin typeface="华文新魏" panose="02010800040101010101" pitchFamily="2" charset="-122"/>
                <a:ea typeface="华文新魏" panose="02010800040101010101" pitchFamily="2" charset="-122"/>
              </a:rPr>
              <a:t>void </a:t>
            </a:r>
            <a:r>
              <a:rPr lang="en-US" altLang="zh-CN" b="1" dirty="0" err="1">
                <a:latin typeface="华文新魏" panose="02010800040101010101" pitchFamily="2" charset="-122"/>
                <a:ea typeface="华文新魏" panose="02010800040101010101" pitchFamily="2" charset="-122"/>
              </a:rPr>
              <a:t>FuncAcceptReference</a:t>
            </a:r>
            <a:r>
              <a:rPr lang="en-US" altLang="zh-CN" b="1" dirty="0">
                <a:latin typeface="华文新魏" panose="02010800040101010101" pitchFamily="2" charset="-122"/>
                <a:ea typeface="华文新魏" panose="02010800040101010101" pitchFamily="2" charset="-122"/>
              </a:rPr>
              <a:t>(const </a:t>
            </a:r>
            <a:r>
              <a:rPr lang="en-US" altLang="zh-CN" b="1" dirty="0" err="1">
                <a:latin typeface="华文新魏" panose="02010800040101010101" pitchFamily="2" charset="-122"/>
                <a:ea typeface="华文新魏" panose="02010800040101010101" pitchFamily="2" charset="-122"/>
              </a:rPr>
              <a:t>ACopyable</a:t>
            </a:r>
            <a:r>
              <a:rPr lang="en-US" altLang="zh-CN" b="1" dirty="0">
                <a:latin typeface="华文新魏" panose="02010800040101010101" pitchFamily="2" charset="-122"/>
                <a:ea typeface="华文新魏" panose="02010800040101010101" pitchFamily="2" charset="-122"/>
              </a:rPr>
              <a:t> &amp;o){ }		//</a:t>
            </a:r>
            <a:r>
              <a:rPr lang="zh-CN" altLang="en-US" b="1" dirty="0">
                <a:latin typeface="华文新魏" panose="02010800040101010101" pitchFamily="2" charset="-122"/>
                <a:ea typeface="华文新魏" panose="02010800040101010101" pitchFamily="2" charset="-122"/>
              </a:rPr>
              <a:t>函数接受引用</a:t>
            </a: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r>
              <a:rPr lang="en-US" altLang="zh-CN" b="1" dirty="0">
                <a:latin typeface="华文新魏" panose="02010800040101010101" pitchFamily="2" charset="-122"/>
                <a:ea typeface="华文新魏" panose="02010800040101010101" pitchFamily="2" charset="-122"/>
              </a:rPr>
              <a:t>int main(){</a:t>
            </a:r>
          </a:p>
          <a:p>
            <a:pPr>
              <a:lnSpc>
                <a:spcPct val="110000"/>
              </a:lnSpc>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"pass by value: "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a:t>
            </a:r>
          </a:p>
          <a:p>
            <a:pPr>
              <a:lnSpc>
                <a:spcPct val="110000"/>
              </a:lnSpc>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FuncAcceptValue</a:t>
            </a: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FuncReturnRvalue</a:t>
            </a:r>
            <a:r>
              <a:rPr lang="en-US" altLang="zh-CN" b="1" dirty="0">
                <a:latin typeface="华文新魏" panose="02010800040101010101" pitchFamily="2" charset="-122"/>
                <a:ea typeface="华文新魏" panose="02010800040101010101" pitchFamily="2" charset="-122"/>
              </a:rPr>
              <a:t>()); 	// </a:t>
            </a:r>
            <a:r>
              <a:rPr lang="zh-CN" altLang="en-US" b="1" dirty="0">
                <a:latin typeface="华文新魏" panose="02010800040101010101" pitchFamily="2" charset="-122"/>
                <a:ea typeface="华文新魏" panose="02010800040101010101" pitchFamily="2" charset="-122"/>
              </a:rPr>
              <a:t>应该调用两次拷贝构造函数</a:t>
            </a:r>
          </a:p>
          <a:p>
            <a:pPr>
              <a:lnSpc>
                <a:spcPct val="110000"/>
              </a:lnSpc>
            </a:pPr>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"pass by reference: "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a:t>
            </a:r>
          </a:p>
          <a:p>
            <a:pPr>
              <a:lnSpc>
                <a:spcPct val="110000"/>
              </a:lnSpc>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FuncAcceptReference</a:t>
            </a: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FuncReturnRvalue</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应该只调用一次拷贝构造函数</a:t>
            </a:r>
          </a:p>
          <a:p>
            <a:pPr>
              <a:lnSpc>
                <a:spcPct val="110000"/>
              </a:lnSpc>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return 0;</a:t>
            </a:r>
          </a:p>
          <a:p>
            <a:pPr>
              <a:lnSpc>
                <a:spcPct val="110000"/>
              </a:lnSpc>
            </a:pPr>
            <a:r>
              <a:rPr lang="en-US" altLang="zh-CN"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4262184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4.6</a:t>
            </a:r>
            <a:r>
              <a:rPr lang="zh-CN" altLang="en-US" sz="3600" b="1" dirty="0">
                <a:solidFill>
                  <a:srgbClr val="FF0000"/>
                </a:solidFill>
                <a:latin typeface="微软雅黑" pitchFamily="34" charset="-122"/>
                <a:ea typeface="微软雅黑" pitchFamily="34" charset="-122"/>
              </a:rPr>
              <a:t>　拷贝构造函数</a:t>
            </a:r>
          </a:p>
        </p:txBody>
      </p:sp>
      <p:sp>
        <p:nvSpPr>
          <p:cNvPr id="4" name="TextBox 5">
            <a:extLst>
              <a:ext uri="{FF2B5EF4-FFF2-40B4-BE49-F238E27FC236}">
                <a16:creationId xmlns:a16="http://schemas.microsoft.com/office/drawing/2014/main" id="{34D47DA0-51C8-4768-83FE-C44CA54EE73E}"/>
              </a:ext>
            </a:extLst>
          </p:cNvPr>
          <p:cNvSpPr txBox="1">
            <a:spLocks noChangeArrowheads="1"/>
          </p:cNvSpPr>
          <p:nvPr/>
        </p:nvSpPr>
        <p:spPr bwMode="auto">
          <a:xfrm>
            <a:off x="215516" y="836715"/>
            <a:ext cx="8712968" cy="5832375"/>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r>
              <a:rPr lang="en-US" altLang="zh-CN"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由于编译默认开启了</a:t>
            </a:r>
            <a:r>
              <a:rPr lang="en-US" altLang="zh-CN" sz="2400" b="1" dirty="0">
                <a:latin typeface="华文新魏" panose="02010800040101010101" pitchFamily="2" charset="-122"/>
                <a:ea typeface="华文新魏" panose="02010800040101010101" pitchFamily="2" charset="-122"/>
              </a:rPr>
              <a:t>RVO/NRVO</a:t>
            </a:r>
            <a:r>
              <a:rPr lang="zh-CN" altLang="en-US" sz="2400" b="1" dirty="0">
                <a:latin typeface="华文新魏" panose="02010800040101010101" pitchFamily="2" charset="-122"/>
                <a:ea typeface="华文新魏" panose="02010800040101010101" pitchFamily="2" charset="-122"/>
              </a:rPr>
              <a:t>，所以必须关闭该选项才能看到拷贝构造函数被调用。</a:t>
            </a:r>
            <a:endParaRPr lang="en-US" altLang="zh-CN" sz="2400" b="1" dirty="0">
              <a:latin typeface="华文新魏" panose="02010800040101010101" pitchFamily="2" charset="-122"/>
              <a:ea typeface="华文新魏" panose="02010800040101010101" pitchFamily="2" charset="-122"/>
            </a:endParaRPr>
          </a:p>
          <a:p>
            <a:pPr>
              <a:lnSpc>
                <a:spcPct val="110000"/>
              </a:lnSpc>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例如，在</a:t>
            </a:r>
            <a:r>
              <a:rPr lang="en-US" altLang="zh-CN" sz="2400" b="1" dirty="0">
                <a:latin typeface="华文新魏" panose="02010800040101010101" pitchFamily="2" charset="-122"/>
                <a:ea typeface="华文新魏" panose="02010800040101010101" pitchFamily="2" charset="-122"/>
              </a:rPr>
              <a:t>CMakeLists.txt</a:t>
            </a:r>
            <a:r>
              <a:rPr lang="zh-CN" altLang="en-US" sz="2400" b="1" dirty="0">
                <a:latin typeface="华文新魏" panose="02010800040101010101" pitchFamily="2" charset="-122"/>
                <a:ea typeface="华文新魏" panose="02010800040101010101" pitchFamily="2" charset="-122"/>
              </a:rPr>
              <a:t>加上：</a:t>
            </a:r>
            <a:endParaRPr lang="en-US" altLang="zh-CN" sz="2400" b="1" dirty="0">
              <a:latin typeface="华文新魏" panose="02010800040101010101" pitchFamily="2" charset="-122"/>
              <a:ea typeface="华文新魏" panose="02010800040101010101" pitchFamily="2" charset="-122"/>
            </a:endParaRPr>
          </a:p>
          <a:p>
            <a:pPr>
              <a:lnSpc>
                <a:spcPct val="110000"/>
              </a:lnSpc>
            </a:pPr>
            <a:r>
              <a:rPr lang="en-US" altLang="zh-CN" sz="2400" b="1" dirty="0">
                <a:latin typeface="华文新魏" panose="02010800040101010101" pitchFamily="2" charset="-122"/>
                <a:ea typeface="华文新魏" panose="02010800040101010101" pitchFamily="2" charset="-122"/>
              </a:rPr>
              <a:t>	</a:t>
            </a:r>
          </a:p>
          <a:p>
            <a:pPr>
              <a:lnSpc>
                <a:spcPct val="110000"/>
              </a:lnSpc>
            </a:pPr>
            <a:r>
              <a:rPr lang="en-US" altLang="zh-CN" sz="2400" b="1" dirty="0">
                <a:latin typeface="华文新魏" panose="02010800040101010101" pitchFamily="2" charset="-122"/>
                <a:ea typeface="华文新魏" panose="02010800040101010101" pitchFamily="2" charset="-122"/>
              </a:rPr>
              <a:t>	</a:t>
            </a:r>
            <a:r>
              <a:rPr lang="en-US" altLang="zh-CN" sz="2400" b="1" dirty="0">
                <a:solidFill>
                  <a:srgbClr val="00B050"/>
                </a:solidFill>
                <a:latin typeface="华文新魏" panose="02010800040101010101" pitchFamily="2" charset="-122"/>
                <a:ea typeface="华文新魏" panose="02010800040101010101" pitchFamily="2" charset="-122"/>
              </a:rPr>
              <a:t>#</a:t>
            </a:r>
            <a:r>
              <a:rPr lang="zh-CN" altLang="en-US" sz="2400" b="1" dirty="0">
                <a:solidFill>
                  <a:srgbClr val="00B050"/>
                </a:solidFill>
                <a:latin typeface="华文新魏" panose="02010800040101010101" pitchFamily="2" charset="-122"/>
                <a:ea typeface="华文新魏" panose="02010800040101010101" pitchFamily="2" charset="-122"/>
              </a:rPr>
              <a:t>关闭编译器优化</a:t>
            </a:r>
          </a:p>
          <a:p>
            <a:pPr>
              <a:lnSpc>
                <a:spcPct val="110000"/>
              </a:lnSpc>
            </a:pPr>
            <a:r>
              <a:rPr lang="en-US" altLang="zh-CN" sz="2400" b="1" dirty="0">
                <a:latin typeface="华文新魏" panose="02010800040101010101" pitchFamily="2" charset="-122"/>
                <a:ea typeface="华文新魏" panose="02010800040101010101" pitchFamily="2" charset="-122"/>
              </a:rPr>
              <a:t>	</a:t>
            </a:r>
            <a:r>
              <a:rPr lang="en-US" altLang="zh-CN" sz="2400" b="1" dirty="0" err="1">
                <a:solidFill>
                  <a:srgbClr val="FF0000"/>
                </a:solidFill>
                <a:latin typeface="华文新魏" panose="02010800040101010101" pitchFamily="2" charset="-122"/>
                <a:ea typeface="华文新魏" panose="02010800040101010101" pitchFamily="2" charset="-122"/>
              </a:rPr>
              <a:t>add_compile_options</a:t>
            </a:r>
            <a:r>
              <a:rPr lang="en-US" altLang="zh-CN" sz="2400" b="1" dirty="0">
                <a:solidFill>
                  <a:srgbClr val="FF0000"/>
                </a:solidFill>
                <a:latin typeface="华文新魏" panose="02010800040101010101" pitchFamily="2" charset="-122"/>
                <a:ea typeface="华文新魏" panose="02010800040101010101" pitchFamily="2" charset="-122"/>
              </a:rPr>
              <a:t>(-</a:t>
            </a:r>
            <a:r>
              <a:rPr lang="en-US" altLang="zh-CN" sz="2400" b="1" dirty="0" err="1">
                <a:solidFill>
                  <a:srgbClr val="FF0000"/>
                </a:solidFill>
                <a:latin typeface="华文新魏" panose="02010800040101010101" pitchFamily="2" charset="-122"/>
                <a:ea typeface="华文新魏" panose="02010800040101010101" pitchFamily="2" charset="-122"/>
              </a:rPr>
              <a:t>fno</a:t>
            </a:r>
            <a:r>
              <a:rPr lang="en-US" altLang="zh-CN" sz="2400" b="1" dirty="0">
                <a:solidFill>
                  <a:srgbClr val="FF0000"/>
                </a:solidFill>
                <a:latin typeface="华文新魏" panose="02010800040101010101" pitchFamily="2" charset="-122"/>
                <a:ea typeface="华文新魏" panose="02010800040101010101" pitchFamily="2" charset="-122"/>
              </a:rPr>
              <a:t>-elide-constructors)</a:t>
            </a:r>
          </a:p>
          <a:p>
            <a:pPr>
              <a:lnSpc>
                <a:spcPct val="110000"/>
              </a:lnSpc>
            </a:pPr>
            <a:endParaRPr lang="en-US" altLang="zh-CN" b="1" dirty="0">
              <a:latin typeface="华文新魏" panose="02010800040101010101" pitchFamily="2" charset="-122"/>
              <a:ea typeface="华文新魏" panose="02010800040101010101" pitchFamily="2" charset="-122"/>
            </a:endParaRPr>
          </a:p>
        </p:txBody>
      </p:sp>
      <p:pic>
        <p:nvPicPr>
          <p:cNvPr id="2" name="图片 1">
            <a:extLst>
              <a:ext uri="{FF2B5EF4-FFF2-40B4-BE49-F238E27FC236}">
                <a16:creationId xmlns:a16="http://schemas.microsoft.com/office/drawing/2014/main" id="{C10FE2EC-775D-4A53-8180-76D9EB5CFA37}"/>
              </a:ext>
            </a:extLst>
          </p:cNvPr>
          <p:cNvPicPr>
            <a:picLocks noChangeAspect="1"/>
          </p:cNvPicPr>
          <p:nvPr/>
        </p:nvPicPr>
        <p:blipFill>
          <a:blip r:embed="rId2"/>
          <a:stretch>
            <a:fillRect/>
          </a:stretch>
        </p:blipFill>
        <p:spPr>
          <a:xfrm>
            <a:off x="332760" y="1098847"/>
            <a:ext cx="8478480" cy="1152128"/>
          </a:xfrm>
          <a:prstGeom prst="rect">
            <a:avLst/>
          </a:prstGeom>
        </p:spPr>
      </p:pic>
    </p:spTree>
    <p:extLst>
      <p:ext uri="{BB962C8B-B14F-4D97-AF65-F5344CB8AC3E}">
        <p14:creationId xmlns:p14="http://schemas.microsoft.com/office/powerpoint/2010/main" val="1814479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4.6</a:t>
            </a:r>
            <a:r>
              <a:rPr lang="zh-CN" altLang="en-US" sz="3600" b="1" dirty="0">
                <a:solidFill>
                  <a:srgbClr val="FF0000"/>
                </a:solidFill>
                <a:latin typeface="微软雅黑" pitchFamily="34" charset="-122"/>
                <a:ea typeface="微软雅黑" pitchFamily="34" charset="-122"/>
              </a:rPr>
              <a:t>　拷贝构造函数</a:t>
            </a:r>
          </a:p>
        </p:txBody>
      </p:sp>
      <p:sp>
        <p:nvSpPr>
          <p:cNvPr id="5" name="Rectangle 7">
            <a:extLst>
              <a:ext uri="{FF2B5EF4-FFF2-40B4-BE49-F238E27FC236}">
                <a16:creationId xmlns:a16="http://schemas.microsoft.com/office/drawing/2014/main" id="{1FA64809-6050-44A8-A261-86AA80D32261}"/>
              </a:ext>
            </a:extLst>
          </p:cNvPr>
          <p:cNvSpPr>
            <a:spLocks noChangeArrowheads="1"/>
          </p:cNvSpPr>
          <p:nvPr/>
        </p:nvSpPr>
        <p:spPr bwMode="auto">
          <a:xfrm>
            <a:off x="107504" y="980728"/>
            <a:ext cx="8729736" cy="5400600"/>
          </a:xfrm>
          <a:prstGeom prst="rect">
            <a:avLst/>
          </a:prstGeom>
          <a:noFill/>
          <a:ln w="9525">
            <a:noFill/>
            <a:miter lim="800000"/>
            <a:headEnd/>
            <a:tailEnd/>
          </a:ln>
        </p:spPr>
        <p:txBody>
          <a:bodyPr>
            <a:noAutofit/>
          </a:bodyPr>
          <a:lstStyle/>
          <a:p>
            <a:pPr algn="just">
              <a:lnSpc>
                <a:spcPct val="130000"/>
              </a:lnSpc>
            </a:pPr>
            <a:r>
              <a:rPr lang="en-US" altLang="zh-CN" sz="2400" b="1" dirty="0">
                <a:solidFill>
                  <a:srgbClr val="FF0000"/>
                </a:solidFill>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编译器提供的合成的默认拷贝构造函数其行为是：</a:t>
            </a:r>
            <a:r>
              <a:rPr lang="zh-CN" altLang="en-US" sz="2400" b="1" dirty="0">
                <a:solidFill>
                  <a:srgbClr val="FF0000"/>
                </a:solidFill>
                <a:latin typeface="华文新魏" panose="02010800040101010101" pitchFamily="2" charset="-122"/>
                <a:ea typeface="华文新魏" panose="02010800040101010101" pitchFamily="2" charset="-122"/>
              </a:rPr>
              <a:t>按成员依次拷贝。</a:t>
            </a:r>
            <a:r>
              <a:rPr lang="zh-CN" altLang="en-US" sz="2400" b="1" dirty="0">
                <a:latin typeface="华文新魏" panose="02010800040101010101" pitchFamily="2" charset="-122"/>
                <a:ea typeface="华文新魏" panose="02010800040101010101" pitchFamily="2" charset="-122"/>
              </a:rPr>
              <a:t>如果用类型</a:t>
            </a:r>
            <a:r>
              <a:rPr lang="en-US" altLang="zh-CN" sz="2400" b="1" dirty="0">
                <a:latin typeface="华文新魏" panose="02010800040101010101" pitchFamily="2" charset="-122"/>
                <a:ea typeface="华文新魏" panose="02010800040101010101" pitchFamily="2" charset="-122"/>
              </a:rPr>
              <a:t>A</a:t>
            </a:r>
            <a:r>
              <a:rPr lang="zh-CN" altLang="en-US" sz="2400" b="1" dirty="0">
                <a:latin typeface="华文新魏" panose="02010800040101010101" pitchFamily="2" charset="-122"/>
                <a:ea typeface="华文新魏" panose="02010800040101010101" pitchFamily="2" charset="-122"/>
              </a:rPr>
              <a:t>的对象</a:t>
            </a:r>
            <a:r>
              <a:rPr lang="en-US" altLang="zh-CN" sz="2400" b="1" dirty="0">
                <a:latin typeface="华文新魏" panose="02010800040101010101" pitchFamily="2" charset="-122"/>
                <a:ea typeface="华文新魏" panose="02010800040101010101" pitchFamily="2" charset="-122"/>
              </a:rPr>
              <a:t>o1</a:t>
            </a:r>
            <a:r>
              <a:rPr lang="zh-CN" altLang="en-US" sz="2400" b="1" dirty="0">
                <a:latin typeface="华文新魏" panose="02010800040101010101" pitchFamily="2" charset="-122"/>
                <a:ea typeface="华文新魏" panose="02010800040101010101" pitchFamily="2" charset="-122"/>
              </a:rPr>
              <a:t>拷贝构造对象</a:t>
            </a:r>
            <a:r>
              <a:rPr lang="en-US" altLang="zh-CN" sz="2400" b="1" dirty="0">
                <a:latin typeface="华文新魏" panose="02010800040101010101" pitchFamily="2" charset="-122"/>
                <a:ea typeface="华文新魏" panose="02010800040101010101" pitchFamily="2" charset="-122"/>
              </a:rPr>
              <a:t>o2</a:t>
            </a:r>
            <a:r>
              <a:rPr lang="zh-CN" altLang="en-US" sz="2400" b="1" dirty="0">
                <a:latin typeface="华文新魏" panose="02010800040101010101" pitchFamily="2" charset="-122"/>
                <a:ea typeface="华文新魏" panose="02010800040101010101" pitchFamily="2" charset="-122"/>
              </a:rPr>
              <a:t>，则依次将对象</a:t>
            </a:r>
            <a:r>
              <a:rPr lang="en-US" altLang="zh-CN" sz="2400" b="1" dirty="0">
                <a:latin typeface="华文新魏" panose="02010800040101010101" pitchFamily="2" charset="-122"/>
                <a:ea typeface="华文新魏" panose="02010800040101010101" pitchFamily="2" charset="-122"/>
              </a:rPr>
              <a:t>o1</a:t>
            </a:r>
            <a:r>
              <a:rPr lang="zh-CN" altLang="en-US" sz="2400" b="1" dirty="0">
                <a:latin typeface="华文新魏" panose="02010800040101010101" pitchFamily="2" charset="-122"/>
                <a:ea typeface="华文新魏" panose="02010800040101010101" pitchFamily="2" charset="-122"/>
              </a:rPr>
              <a:t>的每个非静态数据成员拷贝给对象</a:t>
            </a:r>
            <a:r>
              <a:rPr lang="en-US" altLang="zh-CN" sz="2400" b="1" dirty="0">
                <a:latin typeface="华文新魏" panose="02010800040101010101" pitchFamily="2" charset="-122"/>
                <a:ea typeface="华文新魏" panose="02010800040101010101" pitchFamily="2" charset="-122"/>
              </a:rPr>
              <a:t>o2</a:t>
            </a:r>
            <a:r>
              <a:rPr lang="zh-CN" altLang="en-US" sz="2400" b="1" dirty="0">
                <a:latin typeface="华文新魏" panose="02010800040101010101" pitchFamily="2" charset="-122"/>
                <a:ea typeface="华文新魏" panose="02010800040101010101" pitchFamily="2" charset="-122"/>
              </a:rPr>
              <a:t>的对应的非静态数据成员，其中</a:t>
            </a:r>
            <a:endParaRPr lang="en-US" altLang="zh-CN" sz="2400" b="1" dirty="0">
              <a:latin typeface="华文新魏" panose="02010800040101010101" pitchFamily="2" charset="-122"/>
              <a:ea typeface="华文新魏" panose="02010800040101010101" pitchFamily="2" charset="-122"/>
            </a:endParaRPr>
          </a:p>
          <a:p>
            <a:pPr marL="800080" lvl="1" indent="-342891" algn="just">
              <a:lnSpc>
                <a:spcPct val="130000"/>
              </a:lnSpc>
              <a:buFont typeface="Wingdings" panose="05000000000000000000" pitchFamily="2" charset="2"/>
              <a:buChar char="u"/>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如果数据成员是内置类型、指针、引用，则直接拷贝</a:t>
            </a:r>
            <a:endParaRPr lang="en-US" altLang="zh-CN" sz="2400" b="1" dirty="0">
              <a:latin typeface="华文新魏" panose="02010800040101010101" pitchFamily="2" charset="-122"/>
              <a:ea typeface="华文新魏" panose="02010800040101010101" pitchFamily="2" charset="-122"/>
            </a:endParaRPr>
          </a:p>
          <a:p>
            <a:pPr marL="800080" lvl="1" indent="-342891" algn="just">
              <a:lnSpc>
                <a:spcPct val="130000"/>
              </a:lnSpc>
              <a:buFont typeface="Wingdings" panose="05000000000000000000" pitchFamily="2" charset="2"/>
              <a:buChar char="u"/>
            </a:pPr>
            <a:r>
              <a:rPr lang="zh-CN" altLang="en-US" sz="2400" b="1" dirty="0">
                <a:latin typeface="华文新魏" panose="02010800040101010101" pitchFamily="2" charset="-122"/>
                <a:ea typeface="华文新魏" panose="02010800040101010101" pitchFamily="2" charset="-122"/>
              </a:rPr>
              <a:t>如果数据成员是类类型，执行该数据成员类型的拷贝构造函数</a:t>
            </a:r>
            <a:r>
              <a:rPr lang="en-US" altLang="zh-CN" sz="2400" b="1" dirty="0">
                <a:latin typeface="华文新魏" panose="02010800040101010101" pitchFamily="2" charset="-122"/>
                <a:ea typeface="华文新魏" panose="02010800040101010101" pitchFamily="2" charset="-122"/>
              </a:rPr>
              <a:t>	</a:t>
            </a:r>
          </a:p>
          <a:p>
            <a:pPr marL="800080" lvl="1" indent="-342891" algn="just">
              <a:lnSpc>
                <a:spcPct val="130000"/>
              </a:lnSpc>
              <a:buFont typeface="Wingdings" panose="05000000000000000000" pitchFamily="2" charset="2"/>
              <a:buChar char="u"/>
            </a:pPr>
            <a:r>
              <a:rPr lang="zh-CN" altLang="en-US" sz="2400" b="1" dirty="0">
                <a:latin typeface="华文新魏" panose="02010800040101010101" pitchFamily="2" charset="-122"/>
                <a:ea typeface="华文新魏" panose="02010800040101010101" pitchFamily="2" charset="-122"/>
              </a:rPr>
              <a:t>如果是数组（不是指针指向的），则逐元素拷贝；如果元素类型是类类型，逐元素拷贝时会调用元素类型的拷贝构造函数</a:t>
            </a:r>
            <a:endParaRPr lang="en-US" altLang="zh-CN" sz="2400" b="1" dirty="0">
              <a:latin typeface="华文新魏" panose="02010800040101010101" pitchFamily="2" charset="-122"/>
              <a:ea typeface="华文新魏" panose="02010800040101010101" pitchFamily="2" charset="-122"/>
            </a:endParaRPr>
          </a:p>
          <a:p>
            <a:pPr lvl="4" algn="just">
              <a:lnSpc>
                <a:spcPct val="130000"/>
              </a:lnSpc>
            </a:pPr>
            <a:r>
              <a:rPr lang="en-US" altLang="zh-CN" sz="2000" b="1" dirty="0">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2359184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4.6</a:t>
            </a:r>
            <a:r>
              <a:rPr lang="zh-CN" altLang="en-US" sz="3600" b="1" dirty="0">
                <a:solidFill>
                  <a:srgbClr val="FF0000"/>
                </a:solidFill>
                <a:latin typeface="微软雅黑" pitchFamily="34" charset="-122"/>
                <a:ea typeface="微软雅黑" pitchFamily="34" charset="-122"/>
              </a:rPr>
              <a:t>　拷贝构造函数</a:t>
            </a:r>
          </a:p>
        </p:txBody>
      </p:sp>
      <p:sp>
        <p:nvSpPr>
          <p:cNvPr id="5" name="Rectangle 7">
            <a:extLst>
              <a:ext uri="{FF2B5EF4-FFF2-40B4-BE49-F238E27FC236}">
                <a16:creationId xmlns:a16="http://schemas.microsoft.com/office/drawing/2014/main" id="{1FA64809-6050-44A8-A261-86AA80D32261}"/>
              </a:ext>
            </a:extLst>
          </p:cNvPr>
          <p:cNvSpPr>
            <a:spLocks noChangeArrowheads="1"/>
          </p:cNvSpPr>
          <p:nvPr/>
        </p:nvSpPr>
        <p:spPr bwMode="auto">
          <a:xfrm>
            <a:off x="107504" y="980728"/>
            <a:ext cx="8729736" cy="5400600"/>
          </a:xfrm>
          <a:prstGeom prst="rect">
            <a:avLst/>
          </a:prstGeom>
          <a:noFill/>
          <a:ln w="9525">
            <a:noFill/>
            <a:miter lim="800000"/>
            <a:headEnd/>
            <a:tailEnd/>
          </a:ln>
        </p:spPr>
        <p:txBody>
          <a:bodyPr>
            <a:noAutofit/>
          </a:bodyPr>
          <a:lstStyle/>
          <a:p>
            <a:pPr algn="just">
              <a:lnSpc>
                <a:spcPct val="130000"/>
              </a:lnSpc>
            </a:pPr>
            <a:r>
              <a:rPr lang="en-US" altLang="zh-CN" sz="2200" b="1" dirty="0">
                <a:solidFill>
                  <a:srgbClr val="FF0000"/>
                </a:solidFill>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按成员依次拷贝也被称为</a:t>
            </a:r>
            <a:r>
              <a:rPr lang="zh-CN" altLang="en-US" sz="2200" b="1" dirty="0">
                <a:solidFill>
                  <a:srgbClr val="FF0000"/>
                </a:solidFill>
                <a:latin typeface="华文新魏" panose="02010800040101010101" pitchFamily="2" charset="-122"/>
                <a:ea typeface="华文新魏" panose="02010800040101010101" pitchFamily="2" charset="-122"/>
              </a:rPr>
              <a:t>浅拷贝</a:t>
            </a:r>
            <a:r>
              <a:rPr lang="zh-CN" altLang="en-US" sz="2200" b="1" dirty="0">
                <a:latin typeface="华文新魏" panose="02010800040101010101" pitchFamily="2" charset="-122"/>
                <a:ea typeface="华文新魏" panose="02010800040101010101" pitchFamily="2" charset="-122"/>
              </a:rPr>
              <a:t>。当函数的参数为值参时，实参传递给值参会调用拷贝构造函数，</a:t>
            </a:r>
            <a:r>
              <a:rPr lang="zh-CN" altLang="en-US" sz="2200" b="1" dirty="0">
                <a:solidFill>
                  <a:srgbClr val="FF0000"/>
                </a:solidFill>
                <a:latin typeface="华文新魏" panose="02010800040101010101" pitchFamily="2" charset="-122"/>
                <a:ea typeface="华文新魏" panose="02010800040101010101" pitchFamily="2" charset="-122"/>
              </a:rPr>
              <a:t>如果拷贝构造函数的实现为浅拷贝（如编译器提供的合成的默认拷贝构造函数），就存在如下问题：</a:t>
            </a:r>
            <a:endParaRPr lang="en-US" altLang="zh-CN" sz="2200" b="1" dirty="0">
              <a:solidFill>
                <a:srgbClr val="FF0000"/>
              </a:solidFill>
              <a:latin typeface="华文新魏" panose="02010800040101010101" pitchFamily="2" charset="-122"/>
              <a:ea typeface="华文新魏" panose="02010800040101010101" pitchFamily="2" charset="-122"/>
            </a:endParaRPr>
          </a:p>
          <a:p>
            <a:pPr algn="just">
              <a:lnSpc>
                <a:spcPct val="130000"/>
              </a:lnSpc>
            </a:pP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若实参对象包含指针类型的实例数据成员，则只复制指针值而未复制指针所指的单元内容，实参和形参两变量的指针成员指向同一块内存</a:t>
            </a:r>
            <a:r>
              <a:rPr lang="zh-CN" altLang="en-US" sz="2000" b="1" dirty="0">
                <a:latin typeface="华文新魏" panose="02010800040101010101" pitchFamily="2" charset="-122"/>
                <a:ea typeface="华文新魏" panose="02010800040101010101" pitchFamily="2" charset="-122"/>
              </a:rPr>
              <a:t>。</a:t>
            </a:r>
            <a:endParaRPr lang="en-US" altLang="zh-CN" sz="2000" b="1" dirty="0">
              <a:latin typeface="华文新魏" panose="02010800040101010101" pitchFamily="2" charset="-122"/>
              <a:ea typeface="华文新魏" panose="02010800040101010101" pitchFamily="2" charset="-122"/>
            </a:endParaRPr>
          </a:p>
          <a:p>
            <a:pPr lvl="1" algn="just">
              <a:lnSpc>
                <a:spcPct val="130000"/>
              </a:lnSpc>
              <a:buFont typeface="Wingdings" panose="05000000000000000000" pitchFamily="2" charset="2"/>
              <a:buChar char="§"/>
            </a:pPr>
            <a:r>
              <a:rPr lang="zh-CN" altLang="en-US" sz="2000" b="1" dirty="0">
                <a:latin typeface="华文新魏" panose="02010800040101010101" pitchFamily="2" charset="-122"/>
                <a:ea typeface="华文新魏" panose="02010800040101010101" pitchFamily="2" charset="-122"/>
              </a:rPr>
              <a:t>当被调函数返回，形参对象就要析构，释放其指针成员所指的存储单元。若释放的内存被操作系统分配给其他程序，返回后若实参继续访问该存储单元，就会造成当前程序非法访问其他程序页面，导致操作系统报告一般性保护错误。</a:t>
            </a:r>
          </a:p>
          <a:p>
            <a:pPr lvl="1" algn="just">
              <a:lnSpc>
                <a:spcPct val="130000"/>
              </a:lnSpc>
              <a:buFont typeface="Wingdings" panose="05000000000000000000" pitchFamily="2" charset="2"/>
              <a:buChar char="§"/>
            </a:pPr>
            <a:r>
              <a:rPr lang="zh-CN" altLang="en-US" sz="2000" b="1" dirty="0">
                <a:latin typeface="华文新魏" panose="02010800040101010101" pitchFamily="2" charset="-122"/>
                <a:ea typeface="华文新魏" panose="02010800040101010101" pitchFamily="2" charset="-122"/>
              </a:rPr>
              <a:t>若释放的内存分配给当前程序，则变量之间共享内存将产生副作用。</a:t>
            </a:r>
          </a:p>
          <a:p>
            <a:pPr algn="just">
              <a:lnSpc>
                <a:spcPct val="130000"/>
              </a:lnSpc>
            </a:pPr>
            <a:r>
              <a:rPr lang="en-US" altLang="zh-CN" sz="2000" b="1" dirty="0">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1680802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a:solidFill>
                  <a:srgbClr val="FF0000"/>
                </a:solidFill>
                <a:latin typeface="微软雅黑" pitchFamily="34" charset="-122"/>
                <a:ea typeface="微软雅黑" pitchFamily="34" charset="-122"/>
              </a:rPr>
              <a:t>4.1</a:t>
            </a:r>
            <a:r>
              <a:rPr lang="zh-CN" altLang="en-US" sz="3600" b="1" dirty="0">
                <a:solidFill>
                  <a:srgbClr val="FF0000"/>
                </a:solidFill>
                <a:latin typeface="微软雅黑" pitchFamily="34" charset="-122"/>
                <a:ea typeface="微软雅黑" pitchFamily="34" charset="-122"/>
              </a:rPr>
              <a:t>　作用域</a:t>
            </a:r>
          </a:p>
        </p:txBody>
      </p:sp>
      <p:sp>
        <p:nvSpPr>
          <p:cNvPr id="8196" name="Rectangle 7"/>
          <p:cNvSpPr>
            <a:spLocks noChangeArrowheads="1"/>
          </p:cNvSpPr>
          <p:nvPr/>
        </p:nvSpPr>
        <p:spPr bwMode="auto">
          <a:xfrm>
            <a:off x="234752" y="980731"/>
            <a:ext cx="8382000" cy="4968775"/>
          </a:xfrm>
          <a:prstGeom prst="rect">
            <a:avLst/>
          </a:prstGeom>
          <a:noFill/>
          <a:ln w="9525">
            <a:noFill/>
            <a:miter lim="800000"/>
            <a:headEnd/>
            <a:tailEnd/>
          </a:ln>
        </p:spPr>
        <p:txBody>
          <a:bodyPr>
            <a:noAutofit/>
          </a:bodyPr>
          <a:lstStyle/>
          <a:p>
            <a:pPr algn="just">
              <a:lnSpc>
                <a:spcPct val="110000"/>
              </a:lnSpc>
            </a:pPr>
            <a:r>
              <a:rPr lang="en-US" altLang="zh-CN" sz="2400" b="1" dirty="0">
                <a:latin typeface="华文新魏" pitchFamily="2" charset="-122"/>
                <a:ea typeface="华文新魏" pitchFamily="2" charset="-122"/>
              </a:rPr>
              <a:t>	</a:t>
            </a:r>
            <a:r>
              <a:rPr lang="zh-CN" altLang="en-US" sz="2400" b="1" dirty="0">
                <a:latin typeface="华文新魏" panose="02010800040101010101" pitchFamily="2" charset="-122"/>
                <a:ea typeface="华文新魏" panose="02010800040101010101" pitchFamily="2" charset="-122"/>
              </a:rPr>
              <a:t>分为</a:t>
            </a:r>
            <a:r>
              <a:rPr lang="zh-CN" altLang="en-US" sz="2400" b="1" dirty="0">
                <a:solidFill>
                  <a:srgbClr val="FF0000"/>
                </a:solidFill>
                <a:latin typeface="华文新魏" panose="02010800040101010101" pitchFamily="2" charset="-122"/>
                <a:ea typeface="华文新魏" panose="02010800040101010101" pitchFamily="2" charset="-122"/>
              </a:rPr>
              <a:t>面向对象</a:t>
            </a:r>
            <a:r>
              <a:rPr lang="zh-CN" altLang="en-US" sz="2400" b="1" dirty="0">
                <a:latin typeface="华文新魏" panose="02010800040101010101" pitchFamily="2" charset="-122"/>
                <a:ea typeface="华文新魏" panose="02010800040101010101" pitchFamily="2" charset="-122"/>
              </a:rPr>
              <a:t>的作用域、</a:t>
            </a:r>
            <a:r>
              <a:rPr lang="zh-CN" altLang="en-US" sz="2400" b="1" dirty="0">
                <a:solidFill>
                  <a:srgbClr val="FF0000"/>
                </a:solidFill>
                <a:latin typeface="华文新魏" panose="02010800040101010101" pitchFamily="2" charset="-122"/>
                <a:ea typeface="华文新魏" panose="02010800040101010101" pitchFamily="2" charset="-122"/>
              </a:rPr>
              <a:t>面向过程</a:t>
            </a:r>
            <a:r>
              <a:rPr lang="zh-CN" altLang="en-US" sz="2400" b="1" dirty="0">
                <a:latin typeface="华文新魏" panose="02010800040101010101" pitchFamily="2" charset="-122"/>
                <a:ea typeface="华文新魏" panose="02010800040101010101" pitchFamily="2" charset="-122"/>
              </a:rPr>
              <a:t> </a:t>
            </a:r>
            <a:r>
              <a:rPr lang="en-US" altLang="zh-CN" sz="2400" b="1" dirty="0">
                <a:latin typeface="华文新魏" panose="02010800040101010101" pitchFamily="2" charset="-122"/>
                <a:ea typeface="华文新魏" panose="02010800040101010101" pitchFamily="2" charset="-122"/>
              </a:rPr>
              <a:t>(C</a:t>
            </a:r>
            <a:r>
              <a:rPr lang="zh-CN" altLang="en-US" sz="2400" b="1" dirty="0">
                <a:latin typeface="华文新魏" panose="02010800040101010101" pitchFamily="2" charset="-122"/>
                <a:ea typeface="华文新魏" panose="02010800040101010101" pitchFamily="2" charset="-122"/>
              </a:rPr>
              <a:t>传统</a:t>
            </a: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的作用域。</a:t>
            </a:r>
          </a:p>
          <a:p>
            <a:pPr lvl="1" algn="just">
              <a:lnSpc>
                <a:spcPct val="110000"/>
              </a:lnSpc>
              <a:buFont typeface="Wingdings" pitchFamily="2" charset="2"/>
              <a:buChar char="§"/>
            </a:pPr>
            <a:r>
              <a:rPr lang="zh-CN" altLang="en-US" sz="2400" b="1" dirty="0">
                <a:solidFill>
                  <a:srgbClr val="FF0000"/>
                </a:solidFill>
                <a:latin typeface="华文新魏" panose="02010800040101010101" pitchFamily="2" charset="-122"/>
                <a:ea typeface="华文新魏" panose="02010800040101010101" pitchFamily="2" charset="-122"/>
              </a:rPr>
              <a:t>面向过程的</a:t>
            </a:r>
            <a:r>
              <a:rPr lang="zh-CN" altLang="en-US" sz="2400" b="1" dirty="0">
                <a:latin typeface="华文新魏" panose="02010800040101010101" pitchFamily="2" charset="-122"/>
                <a:ea typeface="华文新魏" panose="02010800040101010101" pitchFamily="2" charset="-122"/>
              </a:rPr>
              <a:t>：作用范围从小到大可以分为四级：①作用于表达式内</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常量</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，②作用于函数内</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函数参数、局部变量、局部类型</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，③作用于程序文件内</a:t>
            </a:r>
            <a:r>
              <a:rPr lang="en-US" altLang="zh-CN" sz="2400" b="1" dirty="0">
                <a:latin typeface="华文新魏" panose="02010800040101010101" pitchFamily="2" charset="-122"/>
                <a:ea typeface="华文新魏" panose="02010800040101010101" pitchFamily="2" charset="-122"/>
              </a:rPr>
              <a:t>(static</a:t>
            </a:r>
            <a:r>
              <a:rPr lang="zh-CN" altLang="en-US" sz="2400" b="1" dirty="0">
                <a:latin typeface="华文新魏" panose="02010800040101010101" pitchFamily="2" charset="-122"/>
                <a:ea typeface="华文新魏" panose="02010800040101010101" pitchFamily="2" charset="-122"/>
              </a:rPr>
              <a:t>变量和函数</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，④作用于整个程序 </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全局变量、函数、类型</a:t>
            </a: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a:t>
            </a:r>
          </a:p>
          <a:p>
            <a:pPr lvl="1" algn="just">
              <a:lnSpc>
                <a:spcPct val="110000"/>
              </a:lnSpc>
              <a:buFont typeface="Wingdings" pitchFamily="2" charset="2"/>
              <a:buChar char="§"/>
            </a:pPr>
            <a:r>
              <a:rPr lang="zh-CN" altLang="en-US" sz="2400" b="1" dirty="0">
                <a:solidFill>
                  <a:srgbClr val="FF0000"/>
                </a:solidFill>
                <a:latin typeface="华文新魏" panose="02010800040101010101" pitchFamily="2" charset="-122"/>
                <a:ea typeface="华文新魏" panose="02010800040101010101" pitchFamily="2" charset="-122"/>
              </a:rPr>
              <a:t>面向对象的：</a:t>
            </a:r>
            <a:r>
              <a:rPr lang="zh-CN" altLang="en-US" sz="2400" b="1" dirty="0">
                <a:latin typeface="华文新魏" panose="02010800040101010101" pitchFamily="2" charset="-122"/>
                <a:ea typeface="华文新魏" panose="02010800040101010101" pitchFamily="2" charset="-122"/>
              </a:rPr>
              <a:t>作用范围从小到大可以分为五级：①作用于表达式内 </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常量</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，②作用于函数成员内</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函数参数、局部变量、局部类型</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，③作用于类或派生类内</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数据、函数和类型成员</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，④作用于基类内</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数据、函数和类型成员</a:t>
            </a: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，⑤作用于虚基类内</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数据、函数和类型成员</a:t>
            </a: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a:t>
            </a:r>
          </a:p>
          <a:p>
            <a:pPr algn="just">
              <a:lnSpc>
                <a:spcPct val="110000"/>
              </a:lnSpc>
            </a:pPr>
            <a:r>
              <a:rPr lang="en-US" altLang="zh-CN" sz="2400" b="1" dirty="0">
                <a:solidFill>
                  <a:srgbClr val="FF0000"/>
                </a:solidFill>
                <a:latin typeface="华文新魏" panose="02010800040101010101" pitchFamily="2" charset="-122"/>
                <a:ea typeface="华文新魏" panose="02010800040101010101" pitchFamily="2" charset="-122"/>
              </a:rPr>
              <a:t>	</a:t>
            </a:r>
            <a:r>
              <a:rPr lang="zh-CN" altLang="en-US" sz="2400" b="1" dirty="0">
                <a:solidFill>
                  <a:srgbClr val="FF0000"/>
                </a:solidFill>
                <a:latin typeface="华文新魏" panose="02010800040101010101" pitchFamily="2" charset="-122"/>
                <a:ea typeface="华文新魏" panose="02010800040101010101" pitchFamily="2" charset="-122"/>
              </a:rPr>
              <a:t>标识符作用域越小，被访问优先级就越高</a:t>
            </a:r>
            <a:r>
              <a:rPr lang="zh-CN" altLang="en-US" sz="2400" b="1" dirty="0">
                <a:latin typeface="华文新魏" panose="02010800040101010101" pitchFamily="2" charset="-122"/>
                <a:ea typeface="华文新魏" panose="02010800040101010101" pitchFamily="2" charset="-122"/>
              </a:rPr>
              <a:t>。当函数成员的参数和数据成员同名时，优先访问的是函数成员的参数。面向对象作用域</a:t>
            </a:r>
            <a:r>
              <a:rPr lang="zh-CN" altLang="en-US" sz="2400" b="1" dirty="0">
                <a:solidFill>
                  <a:srgbClr val="FF0000"/>
                </a:solidFill>
                <a:latin typeface="华文新魏" panose="02010800040101010101" pitchFamily="2" charset="-122"/>
                <a:ea typeface="华文新魏" panose="02010800040101010101" pitchFamily="2" charset="-122"/>
              </a:rPr>
              <a:t>优先于</a:t>
            </a:r>
            <a:r>
              <a:rPr lang="zh-CN" altLang="en-US" sz="2400" b="1" dirty="0">
                <a:latin typeface="华文新魏" panose="02010800040101010101" pitchFamily="2" charset="-122"/>
                <a:ea typeface="华文新魏" panose="02010800040101010101" pitchFamily="2" charset="-122"/>
              </a:rPr>
              <a:t>面向过程作用域。</a:t>
            </a:r>
          </a:p>
        </p:txBody>
      </p:sp>
    </p:spTree>
    <p:extLst>
      <p:ext uri="{BB962C8B-B14F-4D97-AF65-F5344CB8AC3E}">
        <p14:creationId xmlns:p14="http://schemas.microsoft.com/office/powerpoint/2010/main" val="11552030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5"/>
          <p:cNvSpPr>
            <a:spLocks noGrp="1"/>
          </p:cNvSpPr>
          <p:nvPr>
            <p:ph type="sldNum" sz="quarter" idx="12"/>
          </p:nvPr>
        </p:nvSpPr>
        <p:spPr>
          <a:noFill/>
        </p:spPr>
        <p:txBody>
          <a:bodyPr/>
          <a:lstStyle/>
          <a:p>
            <a:fld id="{023A893B-6BE4-4742-BE93-9C8EB6D5B358}" type="slidenum">
              <a:rPr lang="en-US" altLang="zh-CN" smtClean="0"/>
              <a:pPr/>
              <a:t>30</a:t>
            </a:fld>
            <a:endParaRPr lang="en-US" altLang="zh-CN"/>
          </a:p>
        </p:txBody>
      </p:sp>
      <p:sp>
        <p:nvSpPr>
          <p:cNvPr id="123907" name="Rectangle 2"/>
          <p:cNvSpPr>
            <a:spLocks noGrp="1" noChangeArrowheads="1"/>
          </p:cNvSpPr>
          <p:nvPr>
            <p:ph type="title"/>
          </p:nvPr>
        </p:nvSpPr>
        <p:spPr>
          <a:xfrm>
            <a:off x="611188" y="333376"/>
            <a:ext cx="7772400" cy="731839"/>
          </a:xfrm>
        </p:spPr>
        <p:txBody>
          <a:bodyPr>
            <a:normAutofit/>
          </a:bodyPr>
          <a:lstStyle/>
          <a:p>
            <a:pPr eaLnBrk="1" hangingPunct="1"/>
            <a:r>
              <a:rPr lang="zh-CN" altLang="en-US" sz="3600" b="1" dirty="0">
                <a:solidFill>
                  <a:srgbClr val="FF0000"/>
                </a:solidFill>
                <a:latin typeface="微软雅黑" pitchFamily="34" charset="-122"/>
                <a:ea typeface="微软雅黑" pitchFamily="34" charset="-122"/>
              </a:rPr>
              <a:t>浅拷贝（按成员拷贝）</a:t>
            </a:r>
          </a:p>
        </p:txBody>
      </p:sp>
      <p:sp>
        <p:nvSpPr>
          <p:cNvPr id="123908" name="Rectangle 3"/>
          <p:cNvSpPr>
            <a:spLocks noGrp="1" noChangeArrowheads="1"/>
          </p:cNvSpPr>
          <p:nvPr>
            <p:ph type="body" idx="1"/>
          </p:nvPr>
        </p:nvSpPr>
        <p:spPr>
          <a:xfrm>
            <a:off x="250827" y="1052516"/>
            <a:ext cx="8642351" cy="5400675"/>
          </a:xfrm>
        </p:spPr>
        <p:txBody>
          <a:bodyPr/>
          <a:lstStyle/>
          <a:p>
            <a:pPr marL="0" indent="0">
              <a:lnSpc>
                <a:spcPct val="90000"/>
              </a:lnSpc>
              <a:buNone/>
            </a:pPr>
            <a:r>
              <a:rPr lang="en-US" altLang="zh-CN" sz="2800" dirty="0">
                <a:latin typeface="华文新魏" panose="02010800040101010101" pitchFamily="2" charset="-122"/>
                <a:ea typeface="华文新魏" panose="02010800040101010101" pitchFamily="2" charset="-122"/>
              </a:rPr>
              <a:t>struct A {</a:t>
            </a:r>
          </a:p>
          <a:p>
            <a:pPr eaLnBrk="1" hangingPunct="1">
              <a:lnSpc>
                <a:spcPct val="90000"/>
              </a:lnSpc>
              <a:buFontTx/>
              <a:buNone/>
            </a:pPr>
            <a:r>
              <a:rPr lang="en-US" altLang="zh-CN" sz="2800" dirty="0">
                <a:latin typeface="华文新魏" panose="02010800040101010101" pitchFamily="2" charset="-122"/>
                <a:ea typeface="华文新魏" panose="02010800040101010101" pitchFamily="2" charset="-122"/>
              </a:rPr>
              <a:t>     	int *p;</a:t>
            </a:r>
          </a:p>
          <a:p>
            <a:pPr eaLnBrk="1" hangingPunct="1">
              <a:lnSpc>
                <a:spcPct val="90000"/>
              </a:lnSpc>
              <a:buFontTx/>
              <a:buNone/>
            </a:pPr>
            <a:r>
              <a:rPr lang="en-US" altLang="zh-CN" sz="2800" dirty="0">
                <a:latin typeface="华文新魏" panose="02010800040101010101" pitchFamily="2" charset="-122"/>
                <a:ea typeface="华文新魏" panose="02010800040101010101" pitchFamily="2" charset="-122"/>
              </a:rPr>
              <a:t>		int size;</a:t>
            </a:r>
          </a:p>
          <a:p>
            <a:pPr>
              <a:lnSpc>
                <a:spcPct val="90000"/>
              </a:lnSpc>
              <a:buNone/>
            </a:pPr>
            <a:r>
              <a:rPr lang="en-US" altLang="zh-CN" sz="2800" dirty="0">
                <a:latin typeface="华文新魏" panose="02010800040101010101" pitchFamily="2" charset="-122"/>
                <a:ea typeface="华文新魏" panose="02010800040101010101" pitchFamily="2" charset="-122"/>
              </a:rPr>
              <a:t>		A (int s):size(s), p(new int[size]){ }</a:t>
            </a:r>
          </a:p>
          <a:p>
            <a:pPr eaLnBrk="1" hangingPunct="1">
              <a:lnSpc>
                <a:spcPct val="90000"/>
              </a:lnSpc>
              <a:buFontTx/>
              <a:buNone/>
            </a:pPr>
            <a:r>
              <a:rPr lang="en-US" altLang="zh-CN" sz="2800" dirty="0">
                <a:latin typeface="华文新魏" panose="02010800040101010101" pitchFamily="2" charset="-122"/>
                <a:ea typeface="华文新魏" panose="02010800040101010101" pitchFamily="2" charset="-122"/>
              </a:rPr>
              <a:t>		A( ):size(0),p(0){}</a:t>
            </a:r>
          </a:p>
          <a:p>
            <a:pPr eaLnBrk="1" hangingPunct="1">
              <a:lnSpc>
                <a:spcPct val="90000"/>
              </a:lnSpc>
              <a:buFontTx/>
              <a:buNone/>
            </a:pPr>
            <a:r>
              <a:rPr lang="en-US" altLang="zh-CN" sz="2800" dirty="0">
                <a:latin typeface="华文新魏" panose="02010800040101010101" pitchFamily="2" charset="-122"/>
                <a:ea typeface="华文新魏" panose="02010800040101010101" pitchFamily="2" charset="-122"/>
              </a:rPr>
              <a:t>		~A( ) { if(p) {delete p; p=0;}}</a:t>
            </a:r>
          </a:p>
          <a:p>
            <a:pPr eaLnBrk="1" hangingPunct="1">
              <a:lnSpc>
                <a:spcPct val="90000"/>
              </a:lnSpc>
              <a:buFontTx/>
              <a:buNone/>
            </a:pPr>
            <a:r>
              <a:rPr lang="en-US" altLang="zh-CN" sz="2800" dirty="0">
                <a:latin typeface="华文新魏" panose="02010800040101010101" pitchFamily="2" charset="-122"/>
                <a:ea typeface="华文新魏" panose="02010800040101010101" pitchFamily="2" charset="-122"/>
              </a:rPr>
              <a:t>};</a:t>
            </a:r>
          </a:p>
          <a:p>
            <a:pPr eaLnBrk="1" hangingPunct="1">
              <a:lnSpc>
                <a:spcPct val="90000"/>
              </a:lnSpc>
              <a:buFontTx/>
              <a:buNone/>
            </a:pPr>
            <a:r>
              <a:rPr lang="en-US" altLang="zh-CN" sz="2800" dirty="0">
                <a:latin typeface="华文新魏" panose="02010800040101010101" pitchFamily="2" charset="-122"/>
                <a:ea typeface="华文新魏" panose="02010800040101010101" pitchFamily="2" charset="-122"/>
              </a:rPr>
              <a:t>void f(A a) {};  //</a:t>
            </a:r>
            <a:r>
              <a:rPr lang="zh-CN" altLang="en-US" sz="2800" dirty="0">
                <a:latin typeface="华文新魏" panose="02010800040101010101" pitchFamily="2" charset="-122"/>
                <a:ea typeface="华文新魏" panose="02010800040101010101" pitchFamily="2" charset="-122"/>
              </a:rPr>
              <a:t>函数参数为值参</a:t>
            </a:r>
            <a:endParaRPr lang="en-US" altLang="zh-CN" sz="2800" dirty="0">
              <a:latin typeface="华文新魏" panose="02010800040101010101" pitchFamily="2" charset="-122"/>
              <a:ea typeface="华文新魏" panose="02010800040101010101" pitchFamily="2" charset="-122"/>
            </a:endParaRPr>
          </a:p>
          <a:p>
            <a:pPr eaLnBrk="1" hangingPunct="1">
              <a:lnSpc>
                <a:spcPct val="90000"/>
              </a:lnSpc>
              <a:buFontTx/>
              <a:buNone/>
            </a:pPr>
            <a:r>
              <a:rPr lang="en-US" altLang="zh-CN" sz="2800" dirty="0">
                <a:latin typeface="华文新魏" panose="02010800040101010101" pitchFamily="2" charset="-122"/>
                <a:ea typeface="华文新魏" panose="02010800040101010101" pitchFamily="2" charset="-122"/>
              </a:rPr>
              <a:t> A o1(20);</a:t>
            </a:r>
          </a:p>
          <a:p>
            <a:pPr eaLnBrk="1" hangingPunct="1">
              <a:lnSpc>
                <a:spcPct val="90000"/>
              </a:lnSpc>
              <a:buFontTx/>
              <a:buNone/>
            </a:pPr>
            <a:r>
              <a:rPr lang="en-US" altLang="zh-CN" sz="2800" dirty="0">
                <a:latin typeface="华文新魏" panose="02010800040101010101" pitchFamily="2" charset="-122"/>
                <a:ea typeface="华文新魏" panose="02010800040101010101" pitchFamily="2" charset="-122"/>
              </a:rPr>
              <a:t> f(o1); //</a:t>
            </a:r>
            <a:r>
              <a:rPr lang="zh-CN" altLang="en-US" sz="2000" dirty="0">
                <a:latin typeface="华文新魏" panose="02010800040101010101" pitchFamily="2" charset="-122"/>
                <a:ea typeface="华文新魏" panose="02010800040101010101" pitchFamily="2" charset="-122"/>
              </a:rPr>
              <a:t>等价于</a:t>
            </a:r>
            <a:r>
              <a:rPr lang="en-US" altLang="zh-CN" sz="2000" dirty="0">
                <a:latin typeface="华文新魏" panose="02010800040101010101" pitchFamily="2" charset="-122"/>
                <a:ea typeface="华文新魏" panose="02010800040101010101" pitchFamily="2" charset="-122"/>
              </a:rPr>
              <a:t>A </a:t>
            </a:r>
            <a:r>
              <a:rPr lang="en-US" altLang="zh-CN" sz="2000" dirty="0" err="1">
                <a:latin typeface="华文新魏" panose="02010800040101010101" pitchFamily="2" charset="-122"/>
                <a:ea typeface="华文新魏" panose="02010800040101010101" pitchFamily="2" charset="-122"/>
              </a:rPr>
              <a:t>a</a:t>
            </a:r>
            <a:r>
              <a:rPr lang="en-US" altLang="zh-CN" sz="2000" dirty="0">
                <a:latin typeface="华文新魏" panose="02010800040101010101" pitchFamily="2" charset="-122"/>
                <a:ea typeface="华文新魏" panose="02010800040101010101" pitchFamily="2" charset="-122"/>
              </a:rPr>
              <a:t> = o1; </a:t>
            </a:r>
            <a:r>
              <a:rPr lang="zh-CN" altLang="en-US" sz="2000" dirty="0">
                <a:latin typeface="华文新魏" panose="02010800040101010101" pitchFamily="2" charset="-122"/>
                <a:ea typeface="华文新魏" panose="02010800040101010101" pitchFamily="2" charset="-122"/>
              </a:rPr>
              <a:t>调用编译器提供的</a:t>
            </a:r>
            <a:r>
              <a:rPr lang="zh-CN" altLang="en-US" sz="2000" dirty="0">
                <a:solidFill>
                  <a:srgbClr val="FF0000"/>
                </a:solidFill>
                <a:latin typeface="华文新魏" panose="02010800040101010101" pitchFamily="2" charset="-122"/>
                <a:ea typeface="华文新魏" panose="02010800040101010101" pitchFamily="2" charset="-122"/>
              </a:rPr>
              <a:t>缺省浅拷贝构造函数</a:t>
            </a:r>
            <a:endParaRPr lang="en-US" altLang="zh-CN" sz="2000" dirty="0">
              <a:solidFill>
                <a:srgbClr val="FF0000"/>
              </a:solidFill>
              <a:latin typeface="华文新魏" panose="02010800040101010101" pitchFamily="2" charset="-122"/>
              <a:ea typeface="华文新魏" panose="02010800040101010101" pitchFamily="2" charset="-122"/>
            </a:endParaRPr>
          </a:p>
          <a:p>
            <a:pPr eaLnBrk="1" hangingPunct="1">
              <a:lnSpc>
                <a:spcPct val="90000"/>
              </a:lnSpc>
              <a:buFontTx/>
              <a:buNone/>
            </a:pPr>
            <a:r>
              <a:rPr lang="en-US" altLang="zh-CN" sz="2800" dirty="0">
                <a:latin typeface="华文新魏" panose="02010800040101010101" pitchFamily="2" charset="-122"/>
                <a:ea typeface="华文新魏" panose="02010800040101010101" pitchFamily="2" charset="-122"/>
              </a:rPr>
              <a:t>		//</a:t>
            </a:r>
            <a:r>
              <a:rPr lang="zh-CN" altLang="en-US" sz="2800" dirty="0">
                <a:solidFill>
                  <a:srgbClr val="FF0000"/>
                </a:solidFill>
                <a:latin typeface="华文新魏" panose="02010800040101010101" pitchFamily="2" charset="-122"/>
                <a:ea typeface="华文新魏" panose="02010800040101010101" pitchFamily="2" charset="-122"/>
              </a:rPr>
              <a:t>用</a:t>
            </a:r>
            <a:r>
              <a:rPr lang="en-US" altLang="zh-CN" sz="2800" dirty="0">
                <a:solidFill>
                  <a:srgbClr val="FF0000"/>
                </a:solidFill>
                <a:latin typeface="华文新魏" panose="02010800040101010101" pitchFamily="2" charset="-122"/>
                <a:ea typeface="华文新魏" panose="02010800040101010101" pitchFamily="2" charset="-122"/>
              </a:rPr>
              <a:t>o1</a:t>
            </a:r>
            <a:r>
              <a:rPr lang="zh-CN" altLang="en-US" sz="2800" dirty="0">
                <a:solidFill>
                  <a:srgbClr val="FF0000"/>
                </a:solidFill>
                <a:latin typeface="华文新魏" panose="02010800040101010101" pitchFamily="2" charset="-122"/>
                <a:ea typeface="华文新魏" panose="02010800040101010101" pitchFamily="2" charset="-122"/>
              </a:rPr>
              <a:t>构造</a:t>
            </a:r>
            <a:r>
              <a:rPr lang="en-US" altLang="zh-CN" sz="2800" dirty="0">
                <a:solidFill>
                  <a:srgbClr val="FF0000"/>
                </a:solidFill>
                <a:latin typeface="华文新魏" panose="02010800040101010101" pitchFamily="2" charset="-122"/>
                <a:ea typeface="华文新魏" panose="02010800040101010101" pitchFamily="2" charset="-122"/>
              </a:rPr>
              <a:t>a</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5"/>
          <p:cNvSpPr>
            <a:spLocks noGrp="1"/>
          </p:cNvSpPr>
          <p:nvPr>
            <p:ph type="sldNum" sz="quarter" idx="12"/>
          </p:nvPr>
        </p:nvSpPr>
        <p:spPr>
          <a:noFill/>
        </p:spPr>
        <p:txBody>
          <a:bodyPr/>
          <a:lstStyle/>
          <a:p>
            <a:fld id="{27028413-5DCA-44C0-B419-4DA8F5BB31DE}" type="slidenum">
              <a:rPr lang="en-US" altLang="zh-CN" smtClean="0">
                <a:latin typeface="华文新魏" panose="02010800040101010101" pitchFamily="2" charset="-122"/>
                <a:ea typeface="华文新魏" panose="02010800040101010101" pitchFamily="2" charset="-122"/>
              </a:rPr>
              <a:pPr/>
              <a:t>31</a:t>
            </a:fld>
            <a:endParaRPr lang="en-US" altLang="zh-CN">
              <a:latin typeface="华文新魏" panose="02010800040101010101" pitchFamily="2" charset="-122"/>
              <a:ea typeface="华文新魏" panose="02010800040101010101" pitchFamily="2" charset="-122"/>
            </a:endParaRPr>
          </a:p>
        </p:txBody>
      </p:sp>
      <p:sp>
        <p:nvSpPr>
          <p:cNvPr id="124931" name="Rectangle 2"/>
          <p:cNvSpPr>
            <a:spLocks noGrp="1" noChangeArrowheads="1"/>
          </p:cNvSpPr>
          <p:nvPr>
            <p:ph type="title"/>
          </p:nvPr>
        </p:nvSpPr>
        <p:spPr>
          <a:xfrm>
            <a:off x="611188" y="333376"/>
            <a:ext cx="7772400" cy="731839"/>
          </a:xfrm>
        </p:spPr>
        <p:txBody>
          <a:bodyPr>
            <a:normAutofit/>
          </a:bodyPr>
          <a:lstStyle/>
          <a:p>
            <a:pPr eaLnBrk="1" hangingPunct="1"/>
            <a:r>
              <a:rPr lang="zh-CN" altLang="en-US" sz="3600" b="1" dirty="0">
                <a:solidFill>
                  <a:srgbClr val="FF0000"/>
                </a:solidFill>
                <a:latin typeface="微软雅黑" pitchFamily="34" charset="-122"/>
                <a:ea typeface="微软雅黑" pitchFamily="34" charset="-122"/>
              </a:rPr>
              <a:t>浅拷贝（按成员拷贝）</a:t>
            </a:r>
          </a:p>
        </p:txBody>
      </p:sp>
      <p:sp>
        <p:nvSpPr>
          <p:cNvPr id="289806" name="Text Box 14"/>
          <p:cNvSpPr txBox="1">
            <a:spLocks noChangeArrowheads="1"/>
          </p:cNvSpPr>
          <p:nvPr/>
        </p:nvSpPr>
        <p:spPr bwMode="auto">
          <a:xfrm>
            <a:off x="966791" y="1617664"/>
            <a:ext cx="1228725" cy="400110"/>
          </a:xfrm>
          <a:prstGeom prst="rect">
            <a:avLst/>
          </a:prstGeom>
          <a:noFill/>
          <a:ln w="12700">
            <a:solidFill>
              <a:schemeClr val="tx1"/>
            </a:solidFill>
            <a:miter lim="800000"/>
            <a:headEnd/>
            <a:tailEnd/>
          </a:ln>
        </p:spPr>
        <p:txBody>
          <a:bodyPr>
            <a:spAutoFit/>
          </a:bodyPr>
          <a:lstStyle/>
          <a:p>
            <a:pPr algn="l"/>
            <a:r>
              <a:rPr lang="en-US" altLang="zh-CN" sz="2000">
                <a:latin typeface="华文新魏" panose="02010800040101010101" pitchFamily="2" charset="-122"/>
                <a:ea typeface="华文新魏" panose="02010800040101010101" pitchFamily="2" charset="-122"/>
              </a:rPr>
              <a:t>p </a:t>
            </a:r>
          </a:p>
        </p:txBody>
      </p:sp>
      <p:sp>
        <p:nvSpPr>
          <p:cNvPr id="289807" name="Text Box 15"/>
          <p:cNvSpPr txBox="1">
            <a:spLocks noChangeArrowheads="1"/>
          </p:cNvSpPr>
          <p:nvPr/>
        </p:nvSpPr>
        <p:spPr bwMode="auto">
          <a:xfrm>
            <a:off x="966791" y="2024064"/>
            <a:ext cx="1228725" cy="400110"/>
          </a:xfrm>
          <a:prstGeom prst="rect">
            <a:avLst/>
          </a:prstGeom>
          <a:noFill/>
          <a:ln w="12700">
            <a:solidFill>
              <a:schemeClr val="tx1"/>
            </a:solidFill>
            <a:miter lim="800000"/>
            <a:headEnd/>
            <a:tailEnd/>
          </a:ln>
        </p:spPr>
        <p:txBody>
          <a:bodyPr>
            <a:spAutoFit/>
          </a:bodyPr>
          <a:lstStyle/>
          <a:p>
            <a:pPr algn="l"/>
            <a:r>
              <a:rPr lang="en-US" altLang="zh-CN" sz="2000" dirty="0">
                <a:latin typeface="华文新魏" panose="02010800040101010101" pitchFamily="2" charset="-122"/>
                <a:ea typeface="华文新魏" panose="02010800040101010101" pitchFamily="2" charset="-122"/>
              </a:rPr>
              <a:t>size = 20</a:t>
            </a:r>
          </a:p>
        </p:txBody>
      </p:sp>
      <p:sp>
        <p:nvSpPr>
          <p:cNvPr id="289809" name="Text Box 17"/>
          <p:cNvSpPr txBox="1">
            <a:spLocks noChangeArrowheads="1"/>
          </p:cNvSpPr>
          <p:nvPr/>
        </p:nvSpPr>
        <p:spPr bwMode="auto">
          <a:xfrm>
            <a:off x="481014" y="1557337"/>
            <a:ext cx="300082" cy="369332"/>
          </a:xfrm>
          <a:prstGeom prst="rect">
            <a:avLst/>
          </a:prstGeom>
          <a:noFill/>
          <a:ln w="12700">
            <a:noFill/>
            <a:miter lim="800000"/>
            <a:headEnd/>
            <a:tailEnd/>
          </a:ln>
        </p:spPr>
        <p:txBody>
          <a:bodyPr wrap="none">
            <a:spAutoFit/>
          </a:bodyPr>
          <a:lstStyle/>
          <a:p>
            <a:r>
              <a:rPr lang="en-US" altLang="zh-CN">
                <a:latin typeface="华文新魏" panose="02010800040101010101" pitchFamily="2" charset="-122"/>
                <a:ea typeface="华文新魏" panose="02010800040101010101" pitchFamily="2" charset="-122"/>
              </a:rPr>
              <a:t>a</a:t>
            </a:r>
          </a:p>
        </p:txBody>
      </p:sp>
      <p:sp>
        <p:nvSpPr>
          <p:cNvPr id="289811" name="Text Box 19"/>
          <p:cNvSpPr txBox="1">
            <a:spLocks noChangeArrowheads="1"/>
          </p:cNvSpPr>
          <p:nvPr/>
        </p:nvSpPr>
        <p:spPr bwMode="auto">
          <a:xfrm>
            <a:off x="966791" y="3057527"/>
            <a:ext cx="1228725" cy="400110"/>
          </a:xfrm>
          <a:prstGeom prst="rect">
            <a:avLst/>
          </a:prstGeom>
          <a:noFill/>
          <a:ln w="12700">
            <a:solidFill>
              <a:schemeClr val="tx1"/>
            </a:solidFill>
            <a:miter lim="800000"/>
            <a:headEnd/>
            <a:tailEnd/>
          </a:ln>
        </p:spPr>
        <p:txBody>
          <a:bodyPr>
            <a:spAutoFit/>
          </a:bodyPr>
          <a:lstStyle/>
          <a:p>
            <a:pPr algn="l"/>
            <a:r>
              <a:rPr lang="en-US" altLang="zh-CN" sz="2000">
                <a:latin typeface="华文新魏" panose="02010800040101010101" pitchFamily="2" charset="-122"/>
                <a:ea typeface="华文新魏" panose="02010800040101010101" pitchFamily="2" charset="-122"/>
              </a:rPr>
              <a:t>p</a:t>
            </a:r>
          </a:p>
        </p:txBody>
      </p:sp>
      <p:sp>
        <p:nvSpPr>
          <p:cNvPr id="289812" name="Text Box 20"/>
          <p:cNvSpPr txBox="1">
            <a:spLocks noChangeArrowheads="1"/>
          </p:cNvSpPr>
          <p:nvPr/>
        </p:nvSpPr>
        <p:spPr bwMode="auto">
          <a:xfrm>
            <a:off x="966791" y="3476627"/>
            <a:ext cx="1228725" cy="400110"/>
          </a:xfrm>
          <a:prstGeom prst="rect">
            <a:avLst/>
          </a:prstGeom>
          <a:noFill/>
          <a:ln w="12700">
            <a:solidFill>
              <a:schemeClr val="tx1"/>
            </a:solidFill>
            <a:miter lim="800000"/>
            <a:headEnd/>
            <a:tailEnd/>
          </a:ln>
        </p:spPr>
        <p:txBody>
          <a:bodyPr>
            <a:spAutoFit/>
          </a:bodyPr>
          <a:lstStyle/>
          <a:p>
            <a:pPr algn="l"/>
            <a:r>
              <a:rPr lang="en-US" altLang="zh-CN" sz="2000">
                <a:latin typeface="华文新魏" panose="02010800040101010101" pitchFamily="2" charset="-122"/>
                <a:ea typeface="华文新魏" panose="02010800040101010101" pitchFamily="2" charset="-122"/>
              </a:rPr>
              <a:t>size =20</a:t>
            </a:r>
          </a:p>
        </p:txBody>
      </p:sp>
      <p:sp>
        <p:nvSpPr>
          <p:cNvPr id="289813" name="Text Box 21"/>
          <p:cNvSpPr txBox="1">
            <a:spLocks noChangeArrowheads="1"/>
          </p:cNvSpPr>
          <p:nvPr/>
        </p:nvSpPr>
        <p:spPr bwMode="auto">
          <a:xfrm>
            <a:off x="2784475" y="3213102"/>
            <a:ext cx="1435100" cy="707886"/>
          </a:xfrm>
          <a:prstGeom prst="rect">
            <a:avLst/>
          </a:prstGeom>
          <a:noFill/>
          <a:ln w="12700">
            <a:solidFill>
              <a:schemeClr val="tx1"/>
            </a:solidFill>
            <a:miter lim="800000"/>
            <a:headEnd/>
            <a:tailEnd/>
          </a:ln>
        </p:spPr>
        <p:txBody>
          <a:bodyPr>
            <a:spAutoFit/>
          </a:bodyPr>
          <a:lstStyle/>
          <a:p>
            <a:pPr algn="l"/>
            <a:r>
              <a:rPr lang="en-US" altLang="zh-CN" sz="2000" dirty="0">
                <a:latin typeface="华文新魏" panose="02010800040101010101" pitchFamily="2" charset="-122"/>
                <a:ea typeface="华文新魏" panose="02010800040101010101" pitchFamily="2" charset="-122"/>
              </a:rPr>
              <a:t>20</a:t>
            </a:r>
            <a:r>
              <a:rPr lang="zh-CN" altLang="en-US" sz="2000" dirty="0">
                <a:latin typeface="华文新魏" panose="02010800040101010101" pitchFamily="2" charset="-122"/>
                <a:ea typeface="华文新魏" panose="02010800040101010101" pitchFamily="2" charset="-122"/>
              </a:rPr>
              <a:t>个</a:t>
            </a:r>
          </a:p>
          <a:p>
            <a:pPr algn="l"/>
            <a:r>
              <a:rPr lang="zh-CN" altLang="en-US" sz="2000" dirty="0">
                <a:latin typeface="华文新魏" panose="02010800040101010101" pitchFamily="2" charset="-122"/>
                <a:ea typeface="华文新魏" panose="02010800040101010101" pitchFamily="2" charset="-122"/>
              </a:rPr>
              <a:t>整型元素</a:t>
            </a:r>
            <a:endParaRPr lang="zh-CN" altLang="en-US" dirty="0">
              <a:latin typeface="华文新魏" panose="02010800040101010101" pitchFamily="2" charset="-122"/>
              <a:ea typeface="华文新魏" panose="02010800040101010101" pitchFamily="2" charset="-122"/>
            </a:endParaRPr>
          </a:p>
        </p:txBody>
      </p:sp>
      <p:sp>
        <p:nvSpPr>
          <p:cNvPr id="289814" name="Text Box 22"/>
          <p:cNvSpPr txBox="1">
            <a:spLocks noChangeArrowheads="1"/>
          </p:cNvSpPr>
          <p:nvPr/>
        </p:nvSpPr>
        <p:spPr bwMode="auto">
          <a:xfrm>
            <a:off x="395288" y="2997200"/>
            <a:ext cx="413896" cy="369332"/>
          </a:xfrm>
          <a:prstGeom prst="rect">
            <a:avLst/>
          </a:prstGeom>
          <a:noFill/>
          <a:ln w="12700">
            <a:noFill/>
            <a:miter lim="800000"/>
            <a:headEnd/>
            <a:tailEnd/>
          </a:ln>
        </p:spPr>
        <p:txBody>
          <a:bodyPr wrap="none">
            <a:spAutoFit/>
          </a:bodyPr>
          <a:lstStyle/>
          <a:p>
            <a:r>
              <a:rPr lang="en-US" altLang="zh-CN">
                <a:latin typeface="华文新魏" panose="02010800040101010101" pitchFamily="2" charset="-122"/>
                <a:ea typeface="华文新魏" panose="02010800040101010101" pitchFamily="2" charset="-122"/>
              </a:rPr>
              <a:t>o1</a:t>
            </a:r>
          </a:p>
        </p:txBody>
      </p:sp>
      <p:sp>
        <p:nvSpPr>
          <p:cNvPr id="289815" name="Line 23"/>
          <p:cNvSpPr>
            <a:spLocks noChangeShapeType="1"/>
          </p:cNvSpPr>
          <p:nvPr/>
        </p:nvSpPr>
        <p:spPr bwMode="auto">
          <a:xfrm>
            <a:off x="2195514" y="3213100"/>
            <a:ext cx="647700" cy="0"/>
          </a:xfrm>
          <a:prstGeom prst="line">
            <a:avLst/>
          </a:prstGeom>
          <a:noFill/>
          <a:ln w="12700">
            <a:solidFill>
              <a:schemeClr val="tx1"/>
            </a:solidFill>
            <a:round/>
            <a:headEnd/>
            <a:tailEnd type="triangle" w="med" len="med"/>
          </a:ln>
        </p:spPr>
        <p:txBody>
          <a:bodyPr/>
          <a:lstStyle/>
          <a:p>
            <a:endParaRPr lang="zh-CN" altLang="en-US">
              <a:latin typeface="华文新魏" panose="02010800040101010101" pitchFamily="2" charset="-122"/>
              <a:ea typeface="华文新魏" panose="02010800040101010101" pitchFamily="2" charset="-122"/>
            </a:endParaRPr>
          </a:p>
        </p:txBody>
      </p:sp>
      <p:sp>
        <p:nvSpPr>
          <p:cNvPr id="289816" name="Text Box 24"/>
          <p:cNvSpPr txBox="1">
            <a:spLocks noChangeArrowheads="1"/>
          </p:cNvSpPr>
          <p:nvPr/>
        </p:nvSpPr>
        <p:spPr bwMode="auto">
          <a:xfrm>
            <a:off x="5344020" y="1423900"/>
            <a:ext cx="2491388" cy="1200329"/>
          </a:xfrm>
          <a:prstGeom prst="rect">
            <a:avLst/>
          </a:prstGeom>
          <a:noFill/>
          <a:ln w="12700">
            <a:noFill/>
            <a:miter lim="800000"/>
            <a:headEnd/>
            <a:tailEnd/>
          </a:ln>
        </p:spPr>
        <p:txBody>
          <a:bodyPr wrap="none">
            <a:spAutoFit/>
          </a:bodyPr>
          <a:lstStyle/>
          <a:p>
            <a:pPr algn="l"/>
            <a:r>
              <a:rPr lang="zh-CN" altLang="en-US" dirty="0">
                <a:latin typeface="华文新魏" panose="02010800040101010101" pitchFamily="2" charset="-122"/>
                <a:ea typeface="华文新魏" panose="02010800040101010101" pitchFamily="2" charset="-122"/>
              </a:rPr>
              <a:t>函数调用</a:t>
            </a:r>
            <a:r>
              <a:rPr lang="en-US" altLang="zh-CN" dirty="0">
                <a:latin typeface="华文新魏" panose="02010800040101010101" pitchFamily="2" charset="-122"/>
                <a:ea typeface="华文新魏" panose="02010800040101010101" pitchFamily="2" charset="-122"/>
              </a:rPr>
              <a:t>f(o1)</a:t>
            </a:r>
            <a:r>
              <a:rPr lang="zh-CN" altLang="en-US" dirty="0">
                <a:latin typeface="华文新魏" panose="02010800040101010101" pitchFamily="2" charset="-122"/>
                <a:ea typeface="华文新魏" panose="02010800040101010101" pitchFamily="2" charset="-122"/>
              </a:rPr>
              <a:t>发生时</a:t>
            </a:r>
          </a:p>
          <a:p>
            <a:pPr algn="l"/>
            <a:r>
              <a:rPr lang="zh-CN" altLang="en-US" dirty="0">
                <a:latin typeface="华文新魏" panose="02010800040101010101" pitchFamily="2" charset="-122"/>
                <a:ea typeface="华文新魏" panose="02010800040101010101" pitchFamily="2" charset="-122"/>
              </a:rPr>
              <a:t>实参对象</a:t>
            </a:r>
            <a:r>
              <a:rPr lang="en-US" altLang="zh-CN" dirty="0">
                <a:latin typeface="华文新魏" panose="02010800040101010101" pitchFamily="2" charset="-122"/>
                <a:ea typeface="华文新魏" panose="02010800040101010101" pitchFamily="2" charset="-122"/>
              </a:rPr>
              <a:t>o1</a:t>
            </a:r>
            <a:r>
              <a:rPr lang="zh-CN" altLang="en-US" dirty="0">
                <a:latin typeface="华文新魏" panose="02010800040101010101" pitchFamily="2" charset="-122"/>
                <a:ea typeface="华文新魏" panose="02010800040101010101" pitchFamily="2" charset="-122"/>
              </a:rPr>
              <a:t>赋值给形参</a:t>
            </a:r>
          </a:p>
          <a:p>
            <a:pPr algn="l"/>
            <a:r>
              <a:rPr lang="zh-CN" altLang="en-US" dirty="0">
                <a:latin typeface="华文新魏" panose="02010800040101010101" pitchFamily="2" charset="-122"/>
                <a:ea typeface="华文新魏" panose="02010800040101010101" pitchFamily="2" charset="-122"/>
              </a:rPr>
              <a:t>对象</a:t>
            </a:r>
            <a:r>
              <a:rPr lang="en-US" altLang="zh-CN" dirty="0">
                <a:latin typeface="华文新魏" panose="02010800040101010101" pitchFamily="2" charset="-122"/>
                <a:ea typeface="华文新魏" panose="02010800040101010101" pitchFamily="2" charset="-122"/>
              </a:rPr>
              <a:t>a</a:t>
            </a:r>
            <a:r>
              <a:rPr lang="zh-CN" altLang="en-US" dirty="0">
                <a:latin typeface="华文新魏" panose="02010800040101010101" pitchFamily="2" charset="-122"/>
                <a:ea typeface="华文新魏" panose="02010800040101010101" pitchFamily="2" charset="-122"/>
              </a:rPr>
              <a:t>，等价于</a:t>
            </a:r>
          </a:p>
          <a:p>
            <a:pPr algn="l"/>
            <a:r>
              <a:rPr lang="en-US" altLang="zh-CN" dirty="0">
                <a:latin typeface="华文新魏" panose="02010800040101010101" pitchFamily="2" charset="-122"/>
                <a:ea typeface="华文新魏" panose="02010800040101010101" pitchFamily="2" charset="-122"/>
              </a:rPr>
              <a:t>A </a:t>
            </a:r>
            <a:r>
              <a:rPr lang="en-US" altLang="zh-CN" dirty="0" err="1">
                <a:latin typeface="华文新魏" panose="02010800040101010101" pitchFamily="2" charset="-122"/>
                <a:ea typeface="华文新魏" panose="02010800040101010101" pitchFamily="2" charset="-122"/>
              </a:rPr>
              <a:t>a</a:t>
            </a:r>
            <a:r>
              <a:rPr lang="en-US" altLang="zh-CN" dirty="0">
                <a:latin typeface="华文新魏" panose="02010800040101010101" pitchFamily="2" charset="-122"/>
                <a:ea typeface="华文新魏" panose="02010800040101010101" pitchFamily="2" charset="-122"/>
              </a:rPr>
              <a:t> = o1;</a:t>
            </a:r>
          </a:p>
        </p:txBody>
      </p:sp>
      <p:grpSp>
        <p:nvGrpSpPr>
          <p:cNvPr id="2" name="Group 26"/>
          <p:cNvGrpSpPr>
            <a:grpSpLocks/>
          </p:cNvGrpSpPr>
          <p:nvPr/>
        </p:nvGrpSpPr>
        <p:grpSpPr bwMode="auto">
          <a:xfrm>
            <a:off x="2195516" y="1844678"/>
            <a:ext cx="574675" cy="1368425"/>
            <a:chOff x="3833" y="1162"/>
            <a:chExt cx="362" cy="862"/>
          </a:xfrm>
        </p:grpSpPr>
        <p:sp>
          <p:nvSpPr>
            <p:cNvPr id="124947" name="Line 27"/>
            <p:cNvSpPr>
              <a:spLocks noChangeShapeType="1"/>
            </p:cNvSpPr>
            <p:nvPr/>
          </p:nvSpPr>
          <p:spPr bwMode="auto">
            <a:xfrm>
              <a:off x="3833" y="1162"/>
              <a:ext cx="226" cy="0"/>
            </a:xfrm>
            <a:prstGeom prst="line">
              <a:avLst/>
            </a:prstGeom>
            <a:noFill/>
            <a:ln w="12700">
              <a:solidFill>
                <a:schemeClr val="tx1"/>
              </a:solidFill>
              <a:round/>
              <a:headEnd/>
              <a:tailEnd/>
            </a:ln>
          </p:spPr>
          <p:txBody>
            <a:bodyPr/>
            <a:lstStyle/>
            <a:p>
              <a:endParaRPr lang="zh-CN" altLang="en-US">
                <a:latin typeface="华文新魏" panose="02010800040101010101" pitchFamily="2" charset="-122"/>
                <a:ea typeface="华文新魏" panose="02010800040101010101" pitchFamily="2" charset="-122"/>
              </a:endParaRPr>
            </a:p>
          </p:txBody>
        </p:sp>
        <p:sp>
          <p:nvSpPr>
            <p:cNvPr id="124948" name="Line 28"/>
            <p:cNvSpPr>
              <a:spLocks noChangeShapeType="1"/>
            </p:cNvSpPr>
            <p:nvPr/>
          </p:nvSpPr>
          <p:spPr bwMode="auto">
            <a:xfrm>
              <a:off x="4059" y="1162"/>
              <a:ext cx="0" cy="544"/>
            </a:xfrm>
            <a:prstGeom prst="line">
              <a:avLst/>
            </a:prstGeom>
            <a:noFill/>
            <a:ln w="12700">
              <a:solidFill>
                <a:schemeClr val="tx1"/>
              </a:solidFill>
              <a:round/>
              <a:headEnd/>
              <a:tailEnd/>
            </a:ln>
          </p:spPr>
          <p:txBody>
            <a:bodyPr/>
            <a:lstStyle/>
            <a:p>
              <a:endParaRPr lang="zh-CN" altLang="en-US">
                <a:latin typeface="华文新魏" panose="02010800040101010101" pitchFamily="2" charset="-122"/>
                <a:ea typeface="华文新魏" panose="02010800040101010101" pitchFamily="2" charset="-122"/>
              </a:endParaRPr>
            </a:p>
          </p:txBody>
        </p:sp>
        <p:sp>
          <p:nvSpPr>
            <p:cNvPr id="124949" name="Line 29"/>
            <p:cNvSpPr>
              <a:spLocks noChangeShapeType="1"/>
            </p:cNvSpPr>
            <p:nvPr/>
          </p:nvSpPr>
          <p:spPr bwMode="auto">
            <a:xfrm flipV="1">
              <a:off x="4059" y="1706"/>
              <a:ext cx="136" cy="3"/>
            </a:xfrm>
            <a:prstGeom prst="line">
              <a:avLst/>
            </a:prstGeom>
            <a:noFill/>
            <a:ln w="12700">
              <a:solidFill>
                <a:schemeClr val="tx1"/>
              </a:solidFill>
              <a:round/>
              <a:headEnd/>
              <a:tailEnd/>
            </a:ln>
          </p:spPr>
          <p:txBody>
            <a:bodyPr/>
            <a:lstStyle/>
            <a:p>
              <a:endParaRPr lang="zh-CN" altLang="en-US">
                <a:latin typeface="华文新魏" panose="02010800040101010101" pitchFamily="2" charset="-122"/>
                <a:ea typeface="华文新魏" panose="02010800040101010101" pitchFamily="2" charset="-122"/>
              </a:endParaRPr>
            </a:p>
          </p:txBody>
        </p:sp>
        <p:sp>
          <p:nvSpPr>
            <p:cNvPr id="124950" name="Line 30"/>
            <p:cNvSpPr>
              <a:spLocks noChangeShapeType="1"/>
            </p:cNvSpPr>
            <p:nvPr/>
          </p:nvSpPr>
          <p:spPr bwMode="auto">
            <a:xfrm>
              <a:off x="4195" y="1706"/>
              <a:ext cx="0" cy="318"/>
            </a:xfrm>
            <a:prstGeom prst="line">
              <a:avLst/>
            </a:prstGeom>
            <a:noFill/>
            <a:ln w="12700">
              <a:solidFill>
                <a:schemeClr val="tx1"/>
              </a:solidFill>
              <a:round/>
              <a:headEnd/>
              <a:tailEnd type="triangle" w="med" len="med"/>
            </a:ln>
          </p:spPr>
          <p:txBody>
            <a:bodyPr/>
            <a:lstStyle/>
            <a:p>
              <a:endParaRPr lang="zh-CN" altLang="en-US">
                <a:latin typeface="华文新魏" panose="02010800040101010101" pitchFamily="2" charset="-122"/>
                <a:ea typeface="华文新魏" panose="02010800040101010101" pitchFamily="2" charset="-122"/>
              </a:endParaRPr>
            </a:p>
          </p:txBody>
        </p:sp>
      </p:grpSp>
      <p:sp>
        <p:nvSpPr>
          <p:cNvPr id="289823" name="Text Box 31"/>
          <p:cNvSpPr txBox="1">
            <a:spLocks noChangeArrowheads="1"/>
          </p:cNvSpPr>
          <p:nvPr/>
        </p:nvSpPr>
        <p:spPr bwMode="auto">
          <a:xfrm>
            <a:off x="179390" y="4149727"/>
            <a:ext cx="5314275" cy="1015663"/>
          </a:xfrm>
          <a:prstGeom prst="rect">
            <a:avLst/>
          </a:prstGeom>
          <a:noFill/>
          <a:ln w="12700">
            <a:noFill/>
            <a:miter lim="800000"/>
            <a:headEnd/>
            <a:tailEnd/>
          </a:ln>
        </p:spPr>
        <p:txBody>
          <a:bodyPr wrap="none">
            <a:spAutoFit/>
          </a:bodyPr>
          <a:lstStyle/>
          <a:p>
            <a:pPr algn="l"/>
            <a:r>
              <a:rPr lang="zh-CN" altLang="en-US" sz="2000" b="1" dirty="0">
                <a:solidFill>
                  <a:srgbClr val="FF0000"/>
                </a:solidFill>
                <a:latin typeface="华文新魏" panose="02010800040101010101" pitchFamily="2" charset="-122"/>
                <a:ea typeface="华文新魏" panose="02010800040101010101" pitchFamily="2" charset="-122"/>
              </a:rPr>
              <a:t>函数返回后实参</a:t>
            </a:r>
            <a:r>
              <a:rPr lang="en-US" altLang="zh-CN" sz="2000" b="1" dirty="0">
                <a:solidFill>
                  <a:srgbClr val="FF0000"/>
                </a:solidFill>
                <a:latin typeface="华文新魏" panose="02010800040101010101" pitchFamily="2" charset="-122"/>
                <a:ea typeface="华文新魏" panose="02010800040101010101" pitchFamily="2" charset="-122"/>
              </a:rPr>
              <a:t>o1</a:t>
            </a:r>
            <a:r>
              <a:rPr lang="zh-CN" altLang="en-US" sz="2000" b="1" dirty="0">
                <a:solidFill>
                  <a:srgbClr val="FF0000"/>
                </a:solidFill>
                <a:latin typeface="华文新魏" panose="02010800040101010101" pitchFamily="2" charset="-122"/>
                <a:ea typeface="华文新魏" panose="02010800040101010101" pitchFamily="2" charset="-122"/>
              </a:rPr>
              <a:t>的生命周期没结束。若通过</a:t>
            </a:r>
          </a:p>
          <a:p>
            <a:pPr algn="l"/>
            <a:r>
              <a:rPr lang="en-US" altLang="zh-CN" sz="2000" b="1" dirty="0">
                <a:solidFill>
                  <a:srgbClr val="FF0000"/>
                </a:solidFill>
                <a:latin typeface="华文新魏" panose="02010800040101010101" pitchFamily="2" charset="-122"/>
                <a:ea typeface="华文新魏" panose="02010800040101010101" pitchFamily="2" charset="-122"/>
              </a:rPr>
              <a:t>o1</a:t>
            </a:r>
            <a:r>
              <a:rPr lang="zh-CN" altLang="en-US" sz="2000" b="1" dirty="0">
                <a:solidFill>
                  <a:srgbClr val="FF0000"/>
                </a:solidFill>
                <a:latin typeface="华文新魏" panose="02010800040101010101" pitchFamily="2" charset="-122"/>
                <a:ea typeface="华文新魏" panose="02010800040101010101" pitchFamily="2" charset="-122"/>
              </a:rPr>
              <a:t>继续访问该存储单元，如 </a:t>
            </a:r>
            <a:r>
              <a:rPr lang="en-US" altLang="zh-CN" sz="2000" b="1" dirty="0">
                <a:solidFill>
                  <a:srgbClr val="FF0000"/>
                </a:solidFill>
                <a:latin typeface="华文新魏" panose="02010800040101010101" pitchFamily="2" charset="-122"/>
                <a:ea typeface="华文新魏" panose="02010800040101010101" pitchFamily="2" charset="-122"/>
              </a:rPr>
              <a:t>o1.p[0] = 1;</a:t>
            </a:r>
          </a:p>
          <a:p>
            <a:pPr algn="l"/>
            <a:r>
              <a:rPr lang="zh-CN" altLang="en-US" sz="2000" b="1" dirty="0">
                <a:solidFill>
                  <a:srgbClr val="FF0000"/>
                </a:solidFill>
                <a:latin typeface="华文新魏" panose="02010800040101010101" pitchFamily="2" charset="-122"/>
                <a:ea typeface="华文新魏" panose="02010800040101010101" pitchFamily="2" charset="-122"/>
              </a:rPr>
              <a:t>就会造成当前程序非法访问其他程序页面</a:t>
            </a:r>
          </a:p>
        </p:txBody>
      </p:sp>
      <p:sp>
        <p:nvSpPr>
          <p:cNvPr id="289824" name="AutoShape 32"/>
          <p:cNvSpPr>
            <a:spLocks noChangeArrowheads="1"/>
          </p:cNvSpPr>
          <p:nvPr/>
        </p:nvSpPr>
        <p:spPr bwMode="auto">
          <a:xfrm>
            <a:off x="1403354" y="2563814"/>
            <a:ext cx="144463" cy="360363"/>
          </a:xfrm>
          <a:prstGeom prst="upArrow">
            <a:avLst>
              <a:gd name="adj1" fmla="val 50000"/>
              <a:gd name="adj2" fmla="val 62362"/>
            </a:avLst>
          </a:prstGeom>
          <a:solidFill>
            <a:schemeClr val="accent1"/>
          </a:solidFill>
          <a:ln w="12700">
            <a:solidFill>
              <a:schemeClr val="tx1"/>
            </a:solidFill>
            <a:miter lim="800000"/>
            <a:headEnd/>
            <a:tailEnd/>
          </a:ln>
        </p:spPr>
        <p:txBody>
          <a:bodyPr wrap="none" anchor="ctr"/>
          <a:lstStyle/>
          <a:p>
            <a:endParaRPr lang="zh-CN" altLang="en-US">
              <a:latin typeface="华文新魏" panose="02010800040101010101" pitchFamily="2" charset="-122"/>
              <a:ea typeface="华文新魏" panose="02010800040101010101" pitchFamily="2" charset="-122"/>
            </a:endParaRPr>
          </a:p>
        </p:txBody>
      </p:sp>
      <p:sp>
        <p:nvSpPr>
          <p:cNvPr id="289825" name="Text Box 33"/>
          <p:cNvSpPr txBox="1">
            <a:spLocks noChangeArrowheads="1"/>
          </p:cNvSpPr>
          <p:nvPr/>
        </p:nvSpPr>
        <p:spPr bwMode="auto">
          <a:xfrm>
            <a:off x="244476" y="2517775"/>
            <a:ext cx="1043876" cy="369332"/>
          </a:xfrm>
          <a:prstGeom prst="rect">
            <a:avLst/>
          </a:prstGeom>
          <a:noFill/>
          <a:ln w="12700">
            <a:noFill/>
            <a:miter lim="800000"/>
            <a:headEnd/>
            <a:tailEnd/>
          </a:ln>
        </p:spPr>
        <p:txBody>
          <a:bodyPr wrap="none">
            <a:spAutoFit/>
          </a:bodyPr>
          <a:lstStyle/>
          <a:p>
            <a:r>
              <a:rPr lang="en-US" altLang="zh-CN">
                <a:latin typeface="华文新魏" panose="02010800040101010101" pitchFamily="2" charset="-122"/>
                <a:ea typeface="华文新魏" panose="02010800040101010101" pitchFamily="2" charset="-122"/>
              </a:rPr>
              <a:t>A a = o1</a:t>
            </a:r>
          </a:p>
        </p:txBody>
      </p:sp>
      <p:sp>
        <p:nvSpPr>
          <p:cNvPr id="289826" name="Text Box 34"/>
          <p:cNvSpPr txBox="1">
            <a:spLocks noChangeArrowheads="1"/>
          </p:cNvSpPr>
          <p:nvPr/>
        </p:nvSpPr>
        <p:spPr bwMode="auto">
          <a:xfrm>
            <a:off x="5344020" y="2887110"/>
            <a:ext cx="2627642" cy="1200329"/>
          </a:xfrm>
          <a:prstGeom prst="rect">
            <a:avLst/>
          </a:prstGeom>
          <a:noFill/>
          <a:ln w="12700">
            <a:noFill/>
            <a:miter lim="800000"/>
            <a:headEnd/>
            <a:tailEnd/>
          </a:ln>
        </p:spPr>
        <p:txBody>
          <a:bodyPr wrap="none">
            <a:spAutoFit/>
          </a:bodyPr>
          <a:lstStyle/>
          <a:p>
            <a:pPr algn="l"/>
            <a:r>
              <a:rPr lang="zh-CN" altLang="en-US" dirty="0">
                <a:latin typeface="华文新魏" panose="02010800040101010101" pitchFamily="2" charset="-122"/>
                <a:ea typeface="华文新魏" panose="02010800040101010101" pitchFamily="2" charset="-122"/>
              </a:rPr>
              <a:t>当函数返回时，形参</a:t>
            </a:r>
            <a:r>
              <a:rPr lang="en-US" altLang="zh-CN" dirty="0">
                <a:latin typeface="华文新魏" panose="02010800040101010101" pitchFamily="2" charset="-122"/>
                <a:ea typeface="华文新魏" panose="02010800040101010101" pitchFamily="2" charset="-122"/>
              </a:rPr>
              <a:t>a</a:t>
            </a:r>
          </a:p>
          <a:p>
            <a:pPr algn="l"/>
            <a:r>
              <a:rPr lang="zh-CN" altLang="en-US" dirty="0">
                <a:latin typeface="华文新魏" panose="02010800040101010101" pitchFamily="2" charset="-122"/>
                <a:ea typeface="华文新魏" panose="02010800040101010101" pitchFamily="2" charset="-122"/>
              </a:rPr>
              <a:t>被析构（生命结束），</a:t>
            </a:r>
          </a:p>
          <a:p>
            <a:pPr algn="l"/>
            <a:r>
              <a:rPr lang="zh-CN" altLang="en-US" dirty="0">
                <a:latin typeface="华文新魏" panose="02010800040101010101" pitchFamily="2" charset="-122"/>
                <a:ea typeface="华文新魏" panose="02010800040101010101" pitchFamily="2" charset="-122"/>
              </a:rPr>
              <a:t>析构函数执行</a:t>
            </a:r>
            <a:r>
              <a:rPr lang="en-US" altLang="zh-CN" dirty="0">
                <a:latin typeface="华文新魏" panose="02010800040101010101" pitchFamily="2" charset="-122"/>
                <a:ea typeface="华文新魏" panose="02010800040101010101" pitchFamily="2" charset="-122"/>
              </a:rPr>
              <a:t>delete p</a:t>
            </a:r>
            <a:r>
              <a:rPr lang="zh-CN" altLang="en-US" dirty="0">
                <a:latin typeface="华文新魏" panose="02010800040101010101" pitchFamily="2" charset="-122"/>
                <a:ea typeface="华文新魏" panose="02010800040101010101" pitchFamily="2" charset="-122"/>
              </a:rPr>
              <a:t>，</a:t>
            </a:r>
          </a:p>
          <a:p>
            <a:pPr algn="l"/>
            <a:r>
              <a:rPr lang="zh-CN" altLang="en-US" dirty="0">
                <a:latin typeface="华文新魏" panose="02010800040101010101" pitchFamily="2" charset="-122"/>
                <a:ea typeface="华文新魏" panose="02010800040101010101" pitchFamily="2" charset="-122"/>
              </a:rPr>
              <a:t>导致</a:t>
            </a:r>
            <a:r>
              <a:rPr lang="en-US" altLang="zh-CN" dirty="0">
                <a:latin typeface="华文新魏" panose="02010800040101010101" pitchFamily="2" charset="-122"/>
                <a:ea typeface="华文新魏" panose="02010800040101010101" pitchFamily="2" charset="-122"/>
              </a:rPr>
              <a:t>p</a:t>
            </a:r>
            <a:r>
              <a:rPr lang="zh-CN" altLang="en-US" dirty="0">
                <a:latin typeface="华文新魏" panose="02010800040101010101" pitchFamily="2" charset="-122"/>
                <a:ea typeface="华文新魏" panose="02010800040101010101" pitchFamily="2" charset="-122"/>
              </a:rPr>
              <a:t>指向的内存被释放</a:t>
            </a:r>
          </a:p>
        </p:txBody>
      </p:sp>
      <p:sp>
        <p:nvSpPr>
          <p:cNvPr id="289827" name="Text Box 35"/>
          <p:cNvSpPr txBox="1">
            <a:spLocks noChangeArrowheads="1"/>
          </p:cNvSpPr>
          <p:nvPr/>
        </p:nvSpPr>
        <p:spPr bwMode="auto">
          <a:xfrm>
            <a:off x="179512" y="5445127"/>
            <a:ext cx="7272808" cy="1015663"/>
          </a:xfrm>
          <a:prstGeom prst="rect">
            <a:avLst/>
          </a:prstGeom>
          <a:noFill/>
          <a:ln w="12700">
            <a:noFill/>
            <a:miter lim="800000"/>
            <a:headEnd/>
            <a:tailEnd/>
          </a:ln>
        </p:spPr>
        <p:txBody>
          <a:bodyPr wrap="square">
            <a:spAutoFit/>
          </a:bodyPr>
          <a:lstStyle/>
          <a:p>
            <a:pPr algn="l"/>
            <a:r>
              <a:rPr lang="zh-CN" altLang="en-US" sz="2000" b="1" dirty="0">
                <a:solidFill>
                  <a:srgbClr val="FF0000"/>
                </a:solidFill>
                <a:latin typeface="华文新魏" panose="02010800040101010101" pitchFamily="2" charset="-122"/>
                <a:ea typeface="华文新魏" panose="02010800040101010101" pitchFamily="2" charset="-122"/>
              </a:rPr>
              <a:t>若实参变量包含指针类型的数据成员，则浅拷贝只复制指针的值而未复制指针所指的单元内容，实参和形参两个变量</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对象</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的指针成员指向同一块内存。造成无法估量的副作用</a:t>
            </a:r>
          </a:p>
        </p:txBody>
      </p:sp>
      <p:sp>
        <p:nvSpPr>
          <p:cNvPr id="23" name="TextBox 22"/>
          <p:cNvSpPr txBox="1"/>
          <p:nvPr/>
        </p:nvSpPr>
        <p:spPr>
          <a:xfrm>
            <a:off x="3357555" y="1428736"/>
            <a:ext cx="1582484" cy="923330"/>
          </a:xfrm>
          <a:prstGeom prst="rect">
            <a:avLst/>
          </a:prstGeom>
          <a:noFill/>
        </p:spPr>
        <p:txBody>
          <a:bodyPr wrap="none" rtlCol="0">
            <a:spAutoFit/>
          </a:bodyPr>
          <a:lstStyle/>
          <a:p>
            <a:r>
              <a:rPr lang="zh-CN" altLang="en-US" dirty="0">
                <a:latin typeface="华文新魏" panose="02010800040101010101" pitchFamily="2" charset="-122"/>
                <a:ea typeface="华文新魏" panose="02010800040101010101" pitchFamily="2" charset="-122"/>
              </a:rPr>
              <a:t>按成员拷贝</a:t>
            </a:r>
            <a:endParaRPr lang="en-US" altLang="zh-CN" dirty="0">
              <a:latin typeface="华文新魏" panose="02010800040101010101" pitchFamily="2" charset="-122"/>
              <a:ea typeface="华文新魏" panose="02010800040101010101" pitchFamily="2" charset="-122"/>
            </a:endParaRPr>
          </a:p>
          <a:p>
            <a:r>
              <a:rPr lang="en-US" altLang="zh-CN" dirty="0" err="1">
                <a:latin typeface="华文新魏" panose="02010800040101010101" pitchFamily="2" charset="-122"/>
                <a:ea typeface="华文新魏" panose="02010800040101010101" pitchFamily="2" charset="-122"/>
              </a:rPr>
              <a:t>a.p</a:t>
            </a:r>
            <a:r>
              <a:rPr lang="en-US" altLang="zh-CN" dirty="0">
                <a:latin typeface="华文新魏" panose="02010800040101010101" pitchFamily="2" charset="-122"/>
                <a:ea typeface="华文新魏" panose="02010800040101010101" pitchFamily="2" charset="-122"/>
              </a:rPr>
              <a:t> = o1.p</a:t>
            </a:r>
          </a:p>
          <a:p>
            <a:r>
              <a:rPr lang="en-US" altLang="zh-CN" dirty="0" err="1">
                <a:latin typeface="华文新魏" panose="02010800040101010101" pitchFamily="2" charset="-122"/>
                <a:ea typeface="华文新魏" panose="02010800040101010101" pitchFamily="2" charset="-122"/>
              </a:rPr>
              <a:t>a.size</a:t>
            </a:r>
            <a:r>
              <a:rPr lang="en-US" altLang="zh-CN" dirty="0">
                <a:latin typeface="华文新魏" panose="02010800040101010101" pitchFamily="2" charset="-122"/>
                <a:ea typeface="华文新魏" panose="02010800040101010101" pitchFamily="2" charset="-122"/>
              </a:rPr>
              <a:t> = </a:t>
            </a:r>
            <a:r>
              <a:rPr lang="en-US" altLang="zh-CN" dirty="0" err="1">
                <a:latin typeface="华文新魏" panose="02010800040101010101" pitchFamily="2" charset="-122"/>
                <a:ea typeface="华文新魏" panose="02010800040101010101" pitchFamily="2" charset="-122"/>
              </a:rPr>
              <a:t>o.size</a:t>
            </a:r>
            <a:endParaRPr lang="en-US" altLang="zh-CN"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9816"/>
                                        </p:tgtEl>
                                        <p:attrNameLst>
                                          <p:attrName>style.visibility</p:attrName>
                                        </p:attrNameLst>
                                      </p:cBhvr>
                                      <p:to>
                                        <p:strVal val="visible"/>
                                      </p:to>
                                    </p:set>
                                    <p:animEffect transition="in" filter="blinds(horizontal)">
                                      <p:cBhvr>
                                        <p:cTn id="7" dur="500"/>
                                        <p:tgtEl>
                                          <p:spTgt spid="2898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9811"/>
                                        </p:tgtEl>
                                        <p:attrNameLst>
                                          <p:attrName>style.visibility</p:attrName>
                                        </p:attrNameLst>
                                      </p:cBhvr>
                                      <p:to>
                                        <p:strVal val="visible"/>
                                      </p:to>
                                    </p:set>
                                    <p:animEffect transition="in" filter="blinds(horizontal)">
                                      <p:cBhvr>
                                        <p:cTn id="12" dur="500"/>
                                        <p:tgtEl>
                                          <p:spTgt spid="28981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89812"/>
                                        </p:tgtEl>
                                        <p:attrNameLst>
                                          <p:attrName>style.visibility</p:attrName>
                                        </p:attrNameLst>
                                      </p:cBhvr>
                                      <p:to>
                                        <p:strVal val="visible"/>
                                      </p:to>
                                    </p:set>
                                    <p:animEffect transition="in" filter="blinds(horizontal)">
                                      <p:cBhvr>
                                        <p:cTn id="15" dur="500"/>
                                        <p:tgtEl>
                                          <p:spTgt spid="28981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89813"/>
                                        </p:tgtEl>
                                        <p:attrNameLst>
                                          <p:attrName>style.visibility</p:attrName>
                                        </p:attrNameLst>
                                      </p:cBhvr>
                                      <p:to>
                                        <p:strVal val="visible"/>
                                      </p:to>
                                    </p:set>
                                    <p:animEffect transition="in" filter="blinds(horizontal)">
                                      <p:cBhvr>
                                        <p:cTn id="18" dur="500"/>
                                        <p:tgtEl>
                                          <p:spTgt spid="28981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89814"/>
                                        </p:tgtEl>
                                        <p:attrNameLst>
                                          <p:attrName>style.visibility</p:attrName>
                                        </p:attrNameLst>
                                      </p:cBhvr>
                                      <p:to>
                                        <p:strVal val="visible"/>
                                      </p:to>
                                    </p:set>
                                    <p:animEffect transition="in" filter="blinds(horizontal)">
                                      <p:cBhvr>
                                        <p:cTn id="21" dur="500"/>
                                        <p:tgtEl>
                                          <p:spTgt spid="289814"/>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89815"/>
                                        </p:tgtEl>
                                        <p:attrNameLst>
                                          <p:attrName>style.visibility</p:attrName>
                                        </p:attrNameLst>
                                      </p:cBhvr>
                                      <p:to>
                                        <p:strVal val="visible"/>
                                      </p:to>
                                    </p:set>
                                    <p:animEffect transition="in" filter="blinds(horizontal)">
                                      <p:cBhvr>
                                        <p:cTn id="24" dur="500"/>
                                        <p:tgtEl>
                                          <p:spTgt spid="289815"/>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89824"/>
                                        </p:tgtEl>
                                        <p:attrNameLst>
                                          <p:attrName>style.visibility</p:attrName>
                                        </p:attrNameLst>
                                      </p:cBhvr>
                                      <p:to>
                                        <p:strVal val="visible"/>
                                      </p:to>
                                    </p:set>
                                    <p:animEffect transition="in" filter="blinds(horizontal)">
                                      <p:cBhvr>
                                        <p:cTn id="29" dur="500"/>
                                        <p:tgtEl>
                                          <p:spTgt spid="289824"/>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89825"/>
                                        </p:tgtEl>
                                        <p:attrNameLst>
                                          <p:attrName>style.visibility</p:attrName>
                                        </p:attrNameLst>
                                      </p:cBhvr>
                                      <p:to>
                                        <p:strVal val="visible"/>
                                      </p:to>
                                    </p:set>
                                    <p:animEffect transition="in" filter="blinds(horizontal)">
                                      <p:cBhvr>
                                        <p:cTn id="32" dur="500"/>
                                        <p:tgtEl>
                                          <p:spTgt spid="28982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linds(horizontal)">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89806"/>
                                        </p:tgtEl>
                                        <p:attrNameLst>
                                          <p:attrName>style.visibility</p:attrName>
                                        </p:attrNameLst>
                                      </p:cBhvr>
                                      <p:to>
                                        <p:strVal val="visible"/>
                                      </p:to>
                                    </p:set>
                                    <p:animEffect transition="in" filter="blinds(horizontal)">
                                      <p:cBhvr>
                                        <p:cTn id="42" dur="500"/>
                                        <p:tgtEl>
                                          <p:spTgt spid="289806"/>
                                        </p:tgtEl>
                                      </p:cBhvr>
                                    </p:animEffect>
                                  </p:childTnLst>
                                </p:cTn>
                              </p:par>
                              <p:par>
                                <p:cTn id="43" presetID="3" presetClass="entr" presetSubtype="10" fill="hold" nodeType="withEffect">
                                  <p:stCondLst>
                                    <p:cond delay="0"/>
                                  </p:stCondLst>
                                  <p:childTnLst>
                                    <p:set>
                                      <p:cBhvr>
                                        <p:cTn id="44" dur="1" fill="hold">
                                          <p:stCondLst>
                                            <p:cond delay="0"/>
                                          </p:stCondLst>
                                        </p:cTn>
                                        <p:tgtEl>
                                          <p:spTgt spid="289807"/>
                                        </p:tgtEl>
                                        <p:attrNameLst>
                                          <p:attrName>style.visibility</p:attrName>
                                        </p:attrNameLst>
                                      </p:cBhvr>
                                      <p:to>
                                        <p:strVal val="visible"/>
                                      </p:to>
                                    </p:set>
                                    <p:animEffect transition="in" filter="blinds(horizontal)">
                                      <p:cBhvr>
                                        <p:cTn id="45" dur="500"/>
                                        <p:tgtEl>
                                          <p:spTgt spid="289807"/>
                                        </p:tgtEl>
                                      </p:cBhvr>
                                    </p:animEffect>
                                  </p:childTnLst>
                                </p:cTn>
                              </p:par>
                              <p:par>
                                <p:cTn id="46" presetID="3" presetClass="entr" presetSubtype="10" fill="hold" nodeType="withEffect">
                                  <p:stCondLst>
                                    <p:cond delay="0"/>
                                  </p:stCondLst>
                                  <p:childTnLst>
                                    <p:set>
                                      <p:cBhvr>
                                        <p:cTn id="47" dur="1" fill="hold">
                                          <p:stCondLst>
                                            <p:cond delay="0"/>
                                          </p:stCondLst>
                                        </p:cTn>
                                        <p:tgtEl>
                                          <p:spTgt spid="289809"/>
                                        </p:tgtEl>
                                        <p:attrNameLst>
                                          <p:attrName>style.visibility</p:attrName>
                                        </p:attrNameLst>
                                      </p:cBhvr>
                                      <p:to>
                                        <p:strVal val="visible"/>
                                      </p:to>
                                    </p:set>
                                    <p:animEffect transition="in" filter="blinds(horizontal)">
                                      <p:cBhvr>
                                        <p:cTn id="48" dur="500"/>
                                        <p:tgtEl>
                                          <p:spTgt spid="289809"/>
                                        </p:tgtEl>
                                      </p:cBhvr>
                                    </p:animEffect>
                                  </p:childTnLst>
                                </p:cTn>
                              </p:par>
                              <p:par>
                                <p:cTn id="49" presetID="3" presetClass="entr" presetSubtype="10" fill="hold" nodeType="with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blinds(horizontal)">
                                      <p:cBhvr>
                                        <p:cTn id="51" dur="500"/>
                                        <p:tgtEl>
                                          <p:spTgt spid="2"/>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289826"/>
                                        </p:tgtEl>
                                        <p:attrNameLst>
                                          <p:attrName>style.visibility</p:attrName>
                                        </p:attrNameLst>
                                      </p:cBhvr>
                                      <p:to>
                                        <p:strVal val="visible"/>
                                      </p:to>
                                    </p:set>
                                    <p:animEffect transition="in" filter="blinds(horizontal)">
                                      <p:cBhvr>
                                        <p:cTn id="56" dur="500"/>
                                        <p:tgtEl>
                                          <p:spTgt spid="289826"/>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xit" presetSubtype="10" fill="hold" grpId="1" nodeType="clickEffect">
                                  <p:stCondLst>
                                    <p:cond delay="0"/>
                                  </p:stCondLst>
                                  <p:childTnLst>
                                    <p:animEffect transition="out" filter="blinds(horizontal)">
                                      <p:cBhvr>
                                        <p:cTn id="60" dur="500"/>
                                        <p:tgtEl>
                                          <p:spTgt spid="289813"/>
                                        </p:tgtEl>
                                      </p:cBhvr>
                                    </p:animEffect>
                                    <p:set>
                                      <p:cBhvr>
                                        <p:cTn id="61" dur="1" fill="hold">
                                          <p:stCondLst>
                                            <p:cond delay="499"/>
                                          </p:stCondLst>
                                        </p:cTn>
                                        <p:tgtEl>
                                          <p:spTgt spid="289813"/>
                                        </p:tgtEl>
                                        <p:attrNameLst>
                                          <p:attrName>style.visibility</p:attrName>
                                        </p:attrNameLst>
                                      </p:cBhvr>
                                      <p:to>
                                        <p:strVal val="hidden"/>
                                      </p:to>
                                    </p:set>
                                  </p:childTnLst>
                                </p:cTn>
                              </p:par>
                              <p:par>
                                <p:cTn id="62" presetID="3" presetClass="exit" presetSubtype="10" fill="hold" grpId="0" nodeType="withEffect">
                                  <p:stCondLst>
                                    <p:cond delay="0"/>
                                  </p:stCondLst>
                                  <p:childTnLst>
                                    <p:animEffect transition="out" filter="blinds(horizontal)">
                                      <p:cBhvr>
                                        <p:cTn id="63" dur="500"/>
                                        <p:tgtEl>
                                          <p:spTgt spid="289806"/>
                                        </p:tgtEl>
                                      </p:cBhvr>
                                    </p:animEffect>
                                    <p:set>
                                      <p:cBhvr>
                                        <p:cTn id="64" dur="1" fill="hold">
                                          <p:stCondLst>
                                            <p:cond delay="499"/>
                                          </p:stCondLst>
                                        </p:cTn>
                                        <p:tgtEl>
                                          <p:spTgt spid="289806"/>
                                        </p:tgtEl>
                                        <p:attrNameLst>
                                          <p:attrName>style.visibility</p:attrName>
                                        </p:attrNameLst>
                                      </p:cBhvr>
                                      <p:to>
                                        <p:strVal val="hidden"/>
                                      </p:to>
                                    </p:set>
                                  </p:childTnLst>
                                </p:cTn>
                              </p:par>
                              <p:par>
                                <p:cTn id="65" presetID="3" presetClass="exit" presetSubtype="10" fill="hold" grpId="0" nodeType="withEffect">
                                  <p:stCondLst>
                                    <p:cond delay="0"/>
                                  </p:stCondLst>
                                  <p:childTnLst>
                                    <p:animEffect transition="out" filter="blinds(horizontal)">
                                      <p:cBhvr>
                                        <p:cTn id="66" dur="500"/>
                                        <p:tgtEl>
                                          <p:spTgt spid="289807"/>
                                        </p:tgtEl>
                                      </p:cBhvr>
                                    </p:animEffect>
                                    <p:set>
                                      <p:cBhvr>
                                        <p:cTn id="67" dur="1" fill="hold">
                                          <p:stCondLst>
                                            <p:cond delay="499"/>
                                          </p:stCondLst>
                                        </p:cTn>
                                        <p:tgtEl>
                                          <p:spTgt spid="289807"/>
                                        </p:tgtEl>
                                        <p:attrNameLst>
                                          <p:attrName>style.visibility</p:attrName>
                                        </p:attrNameLst>
                                      </p:cBhvr>
                                      <p:to>
                                        <p:strVal val="hidden"/>
                                      </p:to>
                                    </p:set>
                                  </p:childTnLst>
                                </p:cTn>
                              </p:par>
                              <p:par>
                                <p:cTn id="68" presetID="3" presetClass="exit" presetSubtype="10" fill="hold" grpId="0" nodeType="withEffect">
                                  <p:stCondLst>
                                    <p:cond delay="0"/>
                                  </p:stCondLst>
                                  <p:childTnLst>
                                    <p:animEffect transition="out" filter="blinds(horizontal)">
                                      <p:cBhvr>
                                        <p:cTn id="69" dur="500"/>
                                        <p:tgtEl>
                                          <p:spTgt spid="289809"/>
                                        </p:tgtEl>
                                      </p:cBhvr>
                                    </p:animEffect>
                                    <p:set>
                                      <p:cBhvr>
                                        <p:cTn id="70" dur="1" fill="hold">
                                          <p:stCondLst>
                                            <p:cond delay="499"/>
                                          </p:stCondLst>
                                        </p:cTn>
                                        <p:tgtEl>
                                          <p:spTgt spid="289809"/>
                                        </p:tgtEl>
                                        <p:attrNameLst>
                                          <p:attrName>style.visibility</p:attrName>
                                        </p:attrNameLst>
                                      </p:cBhvr>
                                      <p:to>
                                        <p:strVal val="hidden"/>
                                      </p:to>
                                    </p:set>
                                  </p:childTnLst>
                                </p:cTn>
                              </p:par>
                              <p:par>
                                <p:cTn id="71" presetID="3" presetClass="exit" presetSubtype="10" fill="hold" nodeType="withEffect">
                                  <p:stCondLst>
                                    <p:cond delay="0"/>
                                  </p:stCondLst>
                                  <p:childTnLst>
                                    <p:animEffect transition="out" filter="blinds(horizontal)">
                                      <p:cBhvr>
                                        <p:cTn id="72" dur="500"/>
                                        <p:tgtEl>
                                          <p:spTgt spid="2"/>
                                        </p:tgtEl>
                                      </p:cBhvr>
                                    </p:animEffect>
                                    <p:set>
                                      <p:cBhvr>
                                        <p:cTn id="73" dur="1" fill="hold">
                                          <p:stCondLst>
                                            <p:cond delay="499"/>
                                          </p:stCondLst>
                                        </p:cTn>
                                        <p:tgtEl>
                                          <p:spTgt spid="2"/>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289823"/>
                                        </p:tgtEl>
                                        <p:attrNameLst>
                                          <p:attrName>style.visibility</p:attrName>
                                        </p:attrNameLst>
                                      </p:cBhvr>
                                      <p:to>
                                        <p:strVal val="visible"/>
                                      </p:to>
                                    </p:set>
                                    <p:animEffect transition="in" filter="blinds(horizontal)">
                                      <p:cBhvr>
                                        <p:cTn id="78" dur="500"/>
                                        <p:tgtEl>
                                          <p:spTgt spid="289823"/>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289827"/>
                                        </p:tgtEl>
                                        <p:attrNameLst>
                                          <p:attrName>style.visibility</p:attrName>
                                        </p:attrNameLst>
                                      </p:cBhvr>
                                      <p:to>
                                        <p:strVal val="visible"/>
                                      </p:to>
                                    </p:set>
                                    <p:animEffect transition="in" filter="blinds(horizontal)">
                                      <p:cBhvr>
                                        <p:cTn id="83" dur="500"/>
                                        <p:tgtEl>
                                          <p:spTgt spid="289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06" grpId="0" animBg="1"/>
      <p:bldP spid="289807" grpId="0" animBg="1"/>
      <p:bldP spid="289809" grpId="0"/>
      <p:bldP spid="289811" grpId="0" animBg="1"/>
      <p:bldP spid="289812" grpId="0" animBg="1"/>
      <p:bldP spid="289813" grpId="0" animBg="1"/>
      <p:bldP spid="289813" grpId="1" animBg="1"/>
      <p:bldP spid="289814" grpId="0"/>
      <p:bldP spid="289815" grpId="0" animBg="1"/>
      <p:bldP spid="289816" grpId="0"/>
      <p:bldP spid="289823" grpId="0"/>
      <p:bldP spid="289824" grpId="0" animBg="1"/>
      <p:bldP spid="289825" grpId="0"/>
      <p:bldP spid="289827" grpId="0"/>
      <p:bldP spid="2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4.6</a:t>
            </a:r>
            <a:r>
              <a:rPr lang="zh-CN" altLang="en-US" sz="3600" b="1" dirty="0">
                <a:solidFill>
                  <a:srgbClr val="FF0000"/>
                </a:solidFill>
                <a:latin typeface="微软雅黑" pitchFamily="34" charset="-122"/>
                <a:ea typeface="微软雅黑" pitchFamily="34" charset="-122"/>
              </a:rPr>
              <a:t>　拷贝构造函数</a:t>
            </a:r>
          </a:p>
        </p:txBody>
      </p:sp>
      <p:sp>
        <p:nvSpPr>
          <p:cNvPr id="5" name="Rectangle 7">
            <a:extLst>
              <a:ext uri="{FF2B5EF4-FFF2-40B4-BE49-F238E27FC236}">
                <a16:creationId xmlns:a16="http://schemas.microsoft.com/office/drawing/2014/main" id="{1FA64809-6050-44A8-A261-86AA80D32261}"/>
              </a:ext>
            </a:extLst>
          </p:cNvPr>
          <p:cNvSpPr>
            <a:spLocks noChangeArrowheads="1"/>
          </p:cNvSpPr>
          <p:nvPr/>
        </p:nvSpPr>
        <p:spPr bwMode="auto">
          <a:xfrm>
            <a:off x="107504" y="980728"/>
            <a:ext cx="8729736" cy="5400600"/>
          </a:xfrm>
          <a:prstGeom prst="rect">
            <a:avLst/>
          </a:prstGeom>
          <a:noFill/>
          <a:ln w="9525">
            <a:noFill/>
            <a:miter lim="800000"/>
            <a:headEnd/>
            <a:tailEnd/>
          </a:ln>
        </p:spPr>
        <p:txBody>
          <a:bodyPr>
            <a:noAutofit/>
          </a:bodyPr>
          <a:lstStyle/>
          <a:p>
            <a:pPr algn="just">
              <a:lnSpc>
                <a:spcPct val="150000"/>
              </a:lnSpc>
              <a:buClr>
                <a:schemeClr val="tx1"/>
              </a:buClr>
            </a:pPr>
            <a:r>
              <a:rPr lang="en-US" altLang="zh-CN" sz="2200" b="1" dirty="0">
                <a:solidFill>
                  <a:srgbClr val="FF0000"/>
                </a:solidFill>
                <a:latin typeface="华文新魏" panose="02010800040101010101" pitchFamily="2" charset="-122"/>
                <a:ea typeface="华文新魏" panose="02010800040101010101" pitchFamily="2" charset="-122"/>
              </a:rPr>
              <a:t>	</a:t>
            </a:r>
            <a:r>
              <a:rPr lang="zh-CN" altLang="en-US" sz="2400" b="1" dirty="0">
                <a:solidFill>
                  <a:srgbClr val="FF0000"/>
                </a:solidFill>
                <a:latin typeface="华文新魏" panose="02010800040101010101" pitchFamily="2" charset="-122"/>
                <a:ea typeface="华文新魏" panose="02010800040101010101" pitchFamily="2" charset="-122"/>
              </a:rPr>
              <a:t>深拷贝：</a:t>
            </a:r>
            <a:r>
              <a:rPr lang="zh-CN" altLang="en-US" sz="2400" b="1" dirty="0">
                <a:latin typeface="华文新魏" panose="02010800040101010101" pitchFamily="2" charset="-122"/>
                <a:ea typeface="华文新魏" panose="02010800040101010101" pitchFamily="2" charset="-122"/>
              </a:rPr>
              <a:t>在传递参数时先为形参对象的指针成员分配新的存储单元，而后将实参对象的指针成员所指向的单元内容复制到新分配的存储单元中。</a:t>
            </a:r>
          </a:p>
          <a:p>
            <a:pPr algn="just">
              <a:lnSpc>
                <a:spcPct val="150000"/>
              </a:lnSpc>
              <a:buClr>
                <a:schemeClr val="tx1"/>
              </a:buClr>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必须进行深拷贝才能避免出现内存保护错误或副作用</a:t>
            </a:r>
            <a:endParaRPr lang="en-US" altLang="zh-CN" sz="2400" b="1" dirty="0">
              <a:latin typeface="华文新魏" panose="02010800040101010101" pitchFamily="2" charset="-122"/>
              <a:ea typeface="华文新魏" panose="02010800040101010101" pitchFamily="2" charset="-122"/>
            </a:endParaRPr>
          </a:p>
          <a:p>
            <a:pPr algn="just">
              <a:lnSpc>
                <a:spcPct val="150000"/>
              </a:lnSpc>
              <a:buClr>
                <a:schemeClr val="tx1"/>
              </a:buClr>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为了在传递参数时能进行深拷贝，</a:t>
            </a:r>
            <a:r>
              <a:rPr lang="zh-CN" altLang="en-US" sz="2400" b="1" dirty="0">
                <a:solidFill>
                  <a:srgbClr val="FF0000"/>
                </a:solidFill>
                <a:latin typeface="华文新魏" panose="02010800040101010101" pitchFamily="2" charset="-122"/>
                <a:ea typeface="华文新魏" panose="02010800040101010101" pitchFamily="2" charset="-122"/>
              </a:rPr>
              <a:t>必须自定义</a:t>
            </a:r>
            <a:r>
              <a:rPr lang="zh-CN" altLang="en-US" sz="2400" b="1" dirty="0">
                <a:latin typeface="华文新魏" panose="02010800040101010101" pitchFamily="2" charset="-122"/>
                <a:ea typeface="华文新魏" panose="02010800040101010101" pitchFamily="2" charset="-122"/>
              </a:rPr>
              <a:t>参数类型为</a:t>
            </a:r>
            <a:r>
              <a:rPr lang="zh-CN" altLang="en-US" sz="2400" b="1" dirty="0">
                <a:solidFill>
                  <a:srgbClr val="FF0000"/>
                </a:solidFill>
                <a:latin typeface="华文新魏" panose="02010800040101010101" pitchFamily="2" charset="-122"/>
                <a:ea typeface="华文新魏" panose="02010800040101010101" pitchFamily="2" charset="-122"/>
              </a:rPr>
              <a:t>类的引用的拷贝构造函数</a:t>
            </a:r>
            <a:r>
              <a:rPr lang="zh-CN" altLang="en-US" sz="2400" b="1" dirty="0">
                <a:latin typeface="华文新魏" panose="02010800040101010101" pitchFamily="2" charset="-122"/>
                <a:ea typeface="华文新魏" panose="02010800040101010101" pitchFamily="2" charset="-122"/>
              </a:rPr>
              <a:t>，即定义</a:t>
            </a:r>
            <a:r>
              <a:rPr lang="en-US" altLang="zh-CN" sz="2400" b="1" dirty="0">
                <a:latin typeface="华文新魏" panose="02010800040101010101" pitchFamily="2" charset="-122"/>
                <a:ea typeface="华文新魏" panose="02010800040101010101" pitchFamily="2" charset="-122"/>
              </a:rPr>
              <a:t>A (A &amp;)</a:t>
            </a:r>
            <a:r>
              <a:rPr lang="zh-CN" altLang="en-US" sz="2400" b="1" dirty="0">
                <a:latin typeface="华文新魏" panose="02010800040101010101" pitchFamily="2" charset="-122"/>
                <a:ea typeface="华文新魏" panose="02010800040101010101" pitchFamily="2" charset="-122"/>
              </a:rPr>
              <a:t>、</a:t>
            </a:r>
            <a:r>
              <a:rPr lang="en-US" altLang="zh-CN" sz="2400" b="1" dirty="0">
                <a:solidFill>
                  <a:srgbClr val="FF0000"/>
                </a:solidFill>
                <a:latin typeface="华文新魏" panose="02010800040101010101" pitchFamily="2" charset="-122"/>
                <a:ea typeface="华文新魏" panose="02010800040101010101" pitchFamily="2" charset="-122"/>
              </a:rPr>
              <a:t>A (const A&amp;)   </a:t>
            </a:r>
            <a:r>
              <a:rPr lang="zh-CN" altLang="en-US" sz="2400" b="1" dirty="0">
                <a:latin typeface="华文新魏" panose="02010800040101010101" pitchFamily="2" charset="-122"/>
                <a:ea typeface="华文新魏" panose="02010800040101010101" pitchFamily="2" charset="-122"/>
              </a:rPr>
              <a:t>等形式的构造函数。建议使用</a:t>
            </a:r>
            <a:r>
              <a:rPr lang="en-US" altLang="zh-CN" sz="2400" b="1" dirty="0">
                <a:solidFill>
                  <a:srgbClr val="FF0000"/>
                </a:solidFill>
                <a:latin typeface="华文新魏" panose="02010800040101010101" pitchFamily="2" charset="-122"/>
                <a:ea typeface="华文新魏" panose="02010800040101010101" pitchFamily="2" charset="-122"/>
              </a:rPr>
              <a:t>A (const A&amp;) </a:t>
            </a:r>
            <a:r>
              <a:rPr lang="zh-CN" altLang="en-US" sz="2400" b="1" dirty="0">
                <a:solidFill>
                  <a:srgbClr val="FF0000"/>
                </a:solidFill>
                <a:latin typeface="华文新魏" panose="02010800040101010101" pitchFamily="2" charset="-122"/>
                <a:ea typeface="华文新魏" panose="02010800040101010101" pitchFamily="2" charset="-122"/>
              </a:rPr>
              <a:t>。</a:t>
            </a:r>
            <a:endParaRPr lang="en-US" altLang="zh-CN" sz="2400" b="1" dirty="0">
              <a:solidFill>
                <a:srgbClr val="FF0000"/>
              </a:solidFill>
              <a:latin typeface="华文新魏" panose="02010800040101010101" pitchFamily="2" charset="-122"/>
              <a:ea typeface="华文新魏" panose="02010800040101010101" pitchFamily="2" charset="-122"/>
            </a:endParaRPr>
          </a:p>
          <a:p>
            <a:pPr algn="just">
              <a:lnSpc>
                <a:spcPct val="150000"/>
              </a:lnSpc>
              <a:buClr>
                <a:schemeClr val="tx1"/>
              </a:buClr>
            </a:pPr>
            <a:r>
              <a:rPr lang="en-US" altLang="zh-CN" sz="2400" b="1" dirty="0">
                <a:solidFill>
                  <a:srgbClr val="FF0000"/>
                </a:solidFill>
                <a:latin typeface="华文新魏" panose="02010800040101010101" pitchFamily="2" charset="-122"/>
                <a:ea typeface="华文新魏" panose="02010800040101010101" pitchFamily="2" charset="-122"/>
              </a:rPr>
              <a:t>	</a:t>
            </a:r>
            <a:r>
              <a:rPr lang="zh-CN" altLang="en-US" sz="2400" b="1" dirty="0">
                <a:solidFill>
                  <a:srgbClr val="FF0000"/>
                </a:solidFill>
                <a:latin typeface="华文新魏" panose="02010800040101010101" pitchFamily="2" charset="-122"/>
                <a:ea typeface="华文新魏" panose="02010800040101010101" pitchFamily="2" charset="-122"/>
              </a:rPr>
              <a:t>拷贝构造函数参数必须为引用。</a:t>
            </a:r>
            <a:r>
              <a:rPr lang="en-US" altLang="zh-CN" sz="2000" b="1" dirty="0">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36082584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5"/>
          <p:cNvSpPr>
            <a:spLocks noGrp="1"/>
          </p:cNvSpPr>
          <p:nvPr>
            <p:ph type="sldNum" sz="quarter" idx="12"/>
          </p:nvPr>
        </p:nvSpPr>
        <p:spPr>
          <a:noFill/>
        </p:spPr>
        <p:txBody>
          <a:bodyPr/>
          <a:lstStyle/>
          <a:p>
            <a:fld id="{023A893B-6BE4-4742-BE93-9C8EB6D5B358}" type="slidenum">
              <a:rPr lang="en-US" altLang="zh-CN" smtClean="0"/>
              <a:pPr/>
              <a:t>33</a:t>
            </a:fld>
            <a:endParaRPr lang="en-US" altLang="zh-CN"/>
          </a:p>
        </p:txBody>
      </p:sp>
      <p:sp>
        <p:nvSpPr>
          <p:cNvPr id="123907" name="Rectangle 2"/>
          <p:cNvSpPr>
            <a:spLocks noGrp="1" noChangeArrowheads="1"/>
          </p:cNvSpPr>
          <p:nvPr>
            <p:ph type="title"/>
          </p:nvPr>
        </p:nvSpPr>
        <p:spPr>
          <a:xfrm>
            <a:off x="611188" y="333376"/>
            <a:ext cx="7772400" cy="731839"/>
          </a:xfrm>
        </p:spPr>
        <p:txBody>
          <a:bodyPr>
            <a:normAutofit/>
          </a:bodyPr>
          <a:lstStyle/>
          <a:p>
            <a:pPr eaLnBrk="1" hangingPunct="1"/>
            <a:r>
              <a:rPr lang="zh-CN" altLang="en-US" sz="3600" b="1" dirty="0">
                <a:solidFill>
                  <a:srgbClr val="FF0000"/>
                </a:solidFill>
                <a:latin typeface="微软雅黑" pitchFamily="34" charset="-122"/>
                <a:ea typeface="微软雅黑" pitchFamily="34" charset="-122"/>
              </a:rPr>
              <a:t>深拷贝</a:t>
            </a:r>
          </a:p>
        </p:txBody>
      </p:sp>
      <p:sp>
        <p:nvSpPr>
          <p:cNvPr id="123908" name="Rectangle 3"/>
          <p:cNvSpPr>
            <a:spLocks noGrp="1" noChangeArrowheads="1"/>
          </p:cNvSpPr>
          <p:nvPr>
            <p:ph type="body" idx="1"/>
          </p:nvPr>
        </p:nvSpPr>
        <p:spPr>
          <a:xfrm>
            <a:off x="250827" y="1052516"/>
            <a:ext cx="8642351" cy="5400675"/>
          </a:xfrm>
        </p:spPr>
        <p:txBody>
          <a:bodyPr>
            <a:normAutofit/>
          </a:bodyPr>
          <a:lstStyle/>
          <a:p>
            <a:pPr marL="0" indent="0">
              <a:lnSpc>
                <a:spcPct val="90000"/>
              </a:lnSpc>
              <a:buNone/>
            </a:pPr>
            <a:r>
              <a:rPr lang="en-US" altLang="zh-CN" sz="1800" dirty="0">
                <a:latin typeface="华文新魏" panose="02010800040101010101" pitchFamily="2" charset="-122"/>
                <a:ea typeface="华文新魏" panose="02010800040101010101" pitchFamily="2" charset="-122"/>
              </a:rPr>
              <a:t>struct A {</a:t>
            </a:r>
          </a:p>
          <a:p>
            <a:pPr eaLnBrk="1" hangingPunct="1">
              <a:lnSpc>
                <a:spcPct val="90000"/>
              </a:lnSpc>
              <a:buFontTx/>
              <a:buNone/>
            </a:pPr>
            <a:r>
              <a:rPr lang="en-US" altLang="zh-CN" sz="1800" dirty="0">
                <a:latin typeface="华文新魏" panose="02010800040101010101" pitchFamily="2" charset="-122"/>
                <a:ea typeface="华文新魏" panose="02010800040101010101" pitchFamily="2" charset="-122"/>
              </a:rPr>
              <a:t>     	int *p;</a:t>
            </a:r>
          </a:p>
          <a:p>
            <a:pPr eaLnBrk="1" hangingPunct="1">
              <a:lnSpc>
                <a:spcPct val="90000"/>
              </a:lnSpc>
              <a:buFontTx/>
              <a:buNone/>
            </a:pPr>
            <a:r>
              <a:rPr lang="en-US" altLang="zh-CN" sz="1800" dirty="0">
                <a:latin typeface="华文新魏" panose="02010800040101010101" pitchFamily="2" charset="-122"/>
                <a:ea typeface="华文新魏" panose="02010800040101010101" pitchFamily="2" charset="-122"/>
              </a:rPr>
              <a:t>	int size;</a:t>
            </a:r>
          </a:p>
          <a:p>
            <a:pPr>
              <a:lnSpc>
                <a:spcPct val="90000"/>
              </a:lnSpc>
              <a:buNone/>
            </a:pPr>
            <a:r>
              <a:rPr lang="en-US" altLang="zh-CN" sz="1800" dirty="0">
                <a:latin typeface="华文新魏" panose="02010800040101010101" pitchFamily="2" charset="-122"/>
                <a:ea typeface="华文新魏" panose="02010800040101010101" pitchFamily="2" charset="-122"/>
              </a:rPr>
              <a:t>	A (int s):size(s), p(new int[size]){ }</a:t>
            </a:r>
          </a:p>
          <a:p>
            <a:pPr eaLnBrk="1" hangingPunct="1">
              <a:lnSpc>
                <a:spcPct val="90000"/>
              </a:lnSpc>
              <a:buFontTx/>
              <a:buNone/>
            </a:pPr>
            <a:r>
              <a:rPr lang="en-US" altLang="zh-CN" sz="1800" dirty="0">
                <a:latin typeface="华文新魏" panose="02010800040101010101" pitchFamily="2" charset="-122"/>
                <a:ea typeface="华文新魏" panose="02010800040101010101" pitchFamily="2" charset="-122"/>
              </a:rPr>
              <a:t>	A( ):size(0),p(0){ }</a:t>
            </a:r>
          </a:p>
          <a:p>
            <a:pPr>
              <a:lnSpc>
                <a:spcPct val="90000"/>
              </a:lnSpc>
              <a:buNone/>
            </a:pPr>
            <a:r>
              <a:rPr lang="en-US" altLang="zh-CN" sz="1800" b="1" dirty="0">
                <a:solidFill>
                  <a:srgbClr val="FF0000"/>
                </a:solidFill>
              </a:rPr>
              <a:t>	</a:t>
            </a:r>
            <a:r>
              <a:rPr lang="en-US" altLang="zh-CN" sz="1800" b="1" dirty="0">
                <a:solidFill>
                  <a:srgbClr val="FF0000"/>
                </a:solidFill>
                <a:latin typeface="华文新魏" panose="02010800040101010101" pitchFamily="2" charset="-122"/>
                <a:ea typeface="华文新魏" panose="02010800040101010101" pitchFamily="2" charset="-122"/>
              </a:rPr>
              <a:t>A (const  A &amp;r) ;  	//A  (const </a:t>
            </a:r>
            <a:r>
              <a:rPr lang="en-US" altLang="zh-CN" sz="1800" b="1" dirty="0" err="1">
                <a:solidFill>
                  <a:srgbClr val="FF0000"/>
                </a:solidFill>
                <a:latin typeface="华文新魏" panose="02010800040101010101" pitchFamily="2" charset="-122"/>
                <a:ea typeface="华文新魏" panose="02010800040101010101" pitchFamily="2" charset="-122"/>
              </a:rPr>
              <a:t>A&amp;r</a:t>
            </a:r>
            <a:r>
              <a:rPr lang="en-US" altLang="zh-CN" sz="1800" b="1" dirty="0">
                <a:solidFill>
                  <a:srgbClr val="FF0000"/>
                </a:solidFill>
                <a:latin typeface="华文新魏" panose="02010800040101010101" pitchFamily="2" charset="-122"/>
                <a:ea typeface="华文新魏" panose="02010800040101010101" pitchFamily="2" charset="-122"/>
              </a:rPr>
              <a:t>)   </a:t>
            </a:r>
            <a:r>
              <a:rPr lang="zh-CN" altLang="en-US" sz="1800" b="1" dirty="0">
                <a:solidFill>
                  <a:srgbClr val="FF0000"/>
                </a:solidFill>
                <a:latin typeface="华文新魏" panose="02010800040101010101" pitchFamily="2" charset="-122"/>
                <a:ea typeface="华文新魏" panose="02010800040101010101" pitchFamily="2" charset="-122"/>
              </a:rPr>
              <a:t>自定义拷贝构造函数</a:t>
            </a:r>
            <a:endParaRPr lang="en-US" altLang="zh-CN" sz="1800" dirty="0">
              <a:latin typeface="华文新魏" panose="02010800040101010101" pitchFamily="2" charset="-122"/>
              <a:ea typeface="华文新魏" panose="02010800040101010101" pitchFamily="2" charset="-122"/>
            </a:endParaRPr>
          </a:p>
          <a:p>
            <a:pPr eaLnBrk="1" hangingPunct="1">
              <a:lnSpc>
                <a:spcPct val="90000"/>
              </a:lnSpc>
              <a:buFontTx/>
              <a:buNone/>
            </a:pPr>
            <a:r>
              <a:rPr lang="en-US" altLang="zh-CN" sz="1800" dirty="0">
                <a:latin typeface="华文新魏" panose="02010800040101010101" pitchFamily="2" charset="-122"/>
                <a:ea typeface="华文新魏" panose="02010800040101010101" pitchFamily="2" charset="-122"/>
              </a:rPr>
              <a:t>	~A( ) { if(p) {delete p; p=0;}}</a:t>
            </a:r>
          </a:p>
          <a:p>
            <a:pPr eaLnBrk="1" hangingPunct="1">
              <a:lnSpc>
                <a:spcPct val="90000"/>
              </a:lnSpc>
              <a:buFontTx/>
              <a:buNone/>
            </a:pPr>
            <a:r>
              <a:rPr lang="en-US" altLang="zh-CN" sz="1800" dirty="0">
                <a:latin typeface="华文新魏" panose="02010800040101010101" pitchFamily="2" charset="-122"/>
                <a:ea typeface="华文新魏" panose="02010800040101010101" pitchFamily="2" charset="-122"/>
              </a:rPr>
              <a:t>};</a:t>
            </a:r>
          </a:p>
          <a:p>
            <a:pPr>
              <a:lnSpc>
                <a:spcPct val="110000"/>
              </a:lnSpc>
              <a:spcBef>
                <a:spcPct val="0"/>
              </a:spcBef>
              <a:buNone/>
            </a:pPr>
            <a:r>
              <a:rPr lang="en-US" altLang="zh-CN" sz="1800" dirty="0">
                <a:latin typeface="华文新魏" panose="02010800040101010101" pitchFamily="2" charset="-122"/>
                <a:ea typeface="华文新魏" panose="02010800040101010101" pitchFamily="2" charset="-122"/>
              </a:rPr>
              <a:t>A::A (const A  &amp;r)   { 		</a:t>
            </a:r>
            <a:r>
              <a:rPr lang="en-US" altLang="zh-CN" sz="1800" dirty="0">
                <a:solidFill>
                  <a:srgbClr val="FF0000"/>
                </a:solidFill>
                <a:latin typeface="华文新魏" panose="02010800040101010101" pitchFamily="2" charset="-122"/>
                <a:ea typeface="华文新魏" panose="02010800040101010101" pitchFamily="2" charset="-122"/>
              </a:rPr>
              <a:t>//</a:t>
            </a:r>
            <a:r>
              <a:rPr lang="zh-CN" altLang="en-US" sz="1800" dirty="0">
                <a:solidFill>
                  <a:srgbClr val="FF0000"/>
                </a:solidFill>
                <a:latin typeface="华文新魏" panose="02010800040101010101" pitchFamily="2" charset="-122"/>
                <a:ea typeface="华文新魏" panose="02010800040101010101" pitchFamily="2" charset="-122"/>
              </a:rPr>
              <a:t>实现时不是浅拷贝，而是深拷贝</a:t>
            </a:r>
          </a:p>
          <a:p>
            <a:pPr>
              <a:lnSpc>
                <a:spcPct val="110000"/>
              </a:lnSpc>
              <a:spcBef>
                <a:spcPct val="0"/>
              </a:spcBef>
              <a:buNone/>
            </a:pPr>
            <a:r>
              <a:rPr lang="zh-CN" altLang="en-US" sz="1800" dirty="0">
                <a:latin typeface="华文新魏" panose="02010800040101010101" pitchFamily="2" charset="-122"/>
                <a:ea typeface="华文新魏" panose="02010800040101010101" pitchFamily="2" charset="-122"/>
              </a:rPr>
              <a:t>	</a:t>
            </a:r>
            <a:r>
              <a:rPr lang="en-US" altLang="zh-CN" sz="1800" dirty="0">
                <a:latin typeface="华文新魏" panose="02010800040101010101" pitchFamily="2" charset="-122"/>
                <a:ea typeface="华文新魏" panose="02010800040101010101" pitchFamily="2" charset="-122"/>
              </a:rPr>
              <a:t>p=new int[size=</a:t>
            </a:r>
            <a:r>
              <a:rPr lang="en-US" altLang="zh-CN" sz="1800" dirty="0" err="1">
                <a:latin typeface="华文新魏" panose="02010800040101010101" pitchFamily="2" charset="-122"/>
                <a:ea typeface="华文新魏" panose="02010800040101010101" pitchFamily="2" charset="-122"/>
              </a:rPr>
              <a:t>r.size</a:t>
            </a:r>
            <a:r>
              <a:rPr lang="en-US" altLang="zh-CN" sz="1800" dirty="0">
                <a:latin typeface="华文新魏" panose="02010800040101010101" pitchFamily="2" charset="-122"/>
                <a:ea typeface="华文新魏" panose="02010800040101010101" pitchFamily="2" charset="-122"/>
              </a:rPr>
              <a:t>]; 		//</a:t>
            </a:r>
            <a:r>
              <a:rPr lang="zh-CN" altLang="en-US" sz="1800" dirty="0">
                <a:latin typeface="华文新魏" panose="02010800040101010101" pitchFamily="2" charset="-122"/>
                <a:ea typeface="华文新魏" panose="02010800040101010101" pitchFamily="2" charset="-122"/>
              </a:rPr>
              <a:t>构造时</a:t>
            </a:r>
            <a:r>
              <a:rPr lang="en-US" altLang="zh-CN" sz="1800" dirty="0">
                <a:latin typeface="华文新魏" panose="02010800040101010101" pitchFamily="2" charset="-122"/>
                <a:ea typeface="华文新魏" panose="02010800040101010101" pitchFamily="2" charset="-122"/>
              </a:rPr>
              <a:t>p</a:t>
            </a:r>
            <a:r>
              <a:rPr lang="zh-CN" altLang="en-US" sz="1800" dirty="0">
                <a:latin typeface="华文新魏" panose="02010800040101010101" pitchFamily="2" charset="-122"/>
                <a:ea typeface="华文新魏" panose="02010800040101010101" pitchFamily="2" charset="-122"/>
              </a:rPr>
              <a:t>指向新分配内存        </a:t>
            </a:r>
          </a:p>
          <a:p>
            <a:pPr>
              <a:lnSpc>
                <a:spcPct val="110000"/>
              </a:lnSpc>
              <a:spcBef>
                <a:spcPct val="0"/>
              </a:spcBef>
              <a:buNone/>
            </a:pPr>
            <a:r>
              <a:rPr lang="zh-CN" altLang="en-US" sz="1800" dirty="0">
                <a:latin typeface="华文新魏" panose="02010800040101010101" pitchFamily="2" charset="-122"/>
                <a:ea typeface="华文新魏" panose="02010800040101010101" pitchFamily="2" charset="-122"/>
              </a:rPr>
              <a:t>	</a:t>
            </a:r>
            <a:r>
              <a:rPr lang="en-US" altLang="zh-CN" sz="1800" dirty="0">
                <a:latin typeface="华文新魏" panose="02010800040101010101" pitchFamily="2" charset="-122"/>
                <a:ea typeface="华文新魏" panose="02010800040101010101" pitchFamily="2" charset="-122"/>
              </a:rPr>
              <a:t>for (int i =0;  i&lt;size;  i++)     p[i]=</a:t>
            </a:r>
            <a:r>
              <a:rPr lang="en-US" altLang="zh-CN" sz="1800" dirty="0" err="1">
                <a:latin typeface="华文新魏" panose="02010800040101010101" pitchFamily="2" charset="-122"/>
                <a:ea typeface="华文新魏" panose="02010800040101010101" pitchFamily="2" charset="-122"/>
              </a:rPr>
              <a:t>r.p</a:t>
            </a:r>
            <a:r>
              <a:rPr lang="en-US" altLang="zh-CN" sz="1800" dirty="0">
                <a:latin typeface="华文新魏" panose="02010800040101010101" pitchFamily="2" charset="-122"/>
                <a:ea typeface="华文新魏" panose="02010800040101010101" pitchFamily="2" charset="-122"/>
              </a:rPr>
              <a:t>[i] ; </a:t>
            </a:r>
          </a:p>
          <a:p>
            <a:pPr>
              <a:lnSpc>
                <a:spcPct val="110000"/>
              </a:lnSpc>
              <a:spcBef>
                <a:spcPct val="0"/>
              </a:spcBef>
              <a:buNone/>
            </a:pPr>
            <a:r>
              <a:rPr lang="en-US" altLang="zh-CN" sz="1800" dirty="0">
                <a:latin typeface="华文新魏" panose="02010800040101010101" pitchFamily="2" charset="-122"/>
                <a:ea typeface="华文新魏" panose="02010800040101010101" pitchFamily="2" charset="-122"/>
              </a:rPr>
              <a:t>}</a:t>
            </a:r>
          </a:p>
          <a:p>
            <a:pPr eaLnBrk="1" hangingPunct="1">
              <a:lnSpc>
                <a:spcPct val="90000"/>
              </a:lnSpc>
              <a:buFontTx/>
              <a:buNone/>
            </a:pPr>
            <a:r>
              <a:rPr lang="en-US" altLang="zh-CN" sz="1800" dirty="0">
                <a:latin typeface="华文新魏" panose="02010800040101010101" pitchFamily="2" charset="-122"/>
                <a:ea typeface="华文新魏" panose="02010800040101010101" pitchFamily="2" charset="-122"/>
              </a:rPr>
              <a:t>void f(A a) {};  //</a:t>
            </a:r>
            <a:r>
              <a:rPr lang="zh-CN" altLang="en-US" sz="1800" dirty="0">
                <a:latin typeface="华文新魏" panose="02010800040101010101" pitchFamily="2" charset="-122"/>
                <a:ea typeface="华文新魏" panose="02010800040101010101" pitchFamily="2" charset="-122"/>
              </a:rPr>
              <a:t>函数参数为值参</a:t>
            </a:r>
            <a:endParaRPr lang="en-US" altLang="zh-CN" sz="1800" dirty="0">
              <a:latin typeface="华文新魏" panose="02010800040101010101" pitchFamily="2" charset="-122"/>
              <a:ea typeface="华文新魏" panose="02010800040101010101" pitchFamily="2" charset="-122"/>
            </a:endParaRPr>
          </a:p>
          <a:p>
            <a:pPr eaLnBrk="1" hangingPunct="1">
              <a:lnSpc>
                <a:spcPct val="90000"/>
              </a:lnSpc>
              <a:buFontTx/>
              <a:buNone/>
            </a:pPr>
            <a:r>
              <a:rPr lang="en-US" altLang="zh-CN" sz="1800" dirty="0">
                <a:latin typeface="华文新魏" panose="02010800040101010101" pitchFamily="2" charset="-122"/>
                <a:ea typeface="华文新魏" panose="02010800040101010101" pitchFamily="2" charset="-122"/>
              </a:rPr>
              <a:t> A o1(20);</a:t>
            </a:r>
          </a:p>
          <a:p>
            <a:pPr>
              <a:lnSpc>
                <a:spcPct val="110000"/>
              </a:lnSpc>
              <a:spcBef>
                <a:spcPct val="0"/>
              </a:spcBef>
              <a:buNone/>
            </a:pPr>
            <a:r>
              <a:rPr lang="en-US" altLang="zh-CN" sz="1800" dirty="0">
                <a:latin typeface="华文新魏" panose="02010800040101010101" pitchFamily="2" charset="-122"/>
                <a:ea typeface="华文新魏" panose="02010800040101010101" pitchFamily="2" charset="-122"/>
              </a:rPr>
              <a:t> f(o1); 	//</a:t>
            </a:r>
            <a:r>
              <a:rPr lang="zh-CN" altLang="en-US" sz="1800" dirty="0">
                <a:latin typeface="华文新魏" panose="02010800040101010101" pitchFamily="2" charset="-122"/>
                <a:ea typeface="华文新魏" panose="02010800040101010101" pitchFamily="2" charset="-122"/>
              </a:rPr>
              <a:t>调用自定义的拷贝构造函数，不用浅拷贝使</a:t>
            </a:r>
            <a:r>
              <a:rPr lang="en-US" altLang="zh-CN" sz="1800" dirty="0" err="1">
                <a:latin typeface="华文新魏" panose="02010800040101010101" pitchFamily="2" charset="-122"/>
                <a:ea typeface="华文新魏" panose="02010800040101010101" pitchFamily="2" charset="-122"/>
              </a:rPr>
              <a:t>o.p</a:t>
            </a:r>
            <a:r>
              <a:rPr lang="en-US" altLang="zh-CN" sz="1800" dirty="0">
                <a:latin typeface="华文新魏" panose="02010800040101010101" pitchFamily="2" charset="-122"/>
                <a:ea typeface="华文新魏" panose="02010800040101010101" pitchFamily="2" charset="-122"/>
              </a:rPr>
              <a:t>=</a:t>
            </a:r>
            <a:r>
              <a:rPr lang="en-US" altLang="zh-CN" sz="1800" dirty="0" err="1">
                <a:latin typeface="华文新魏" panose="02010800040101010101" pitchFamily="2" charset="-122"/>
                <a:ea typeface="华文新魏" panose="02010800040101010101" pitchFamily="2" charset="-122"/>
              </a:rPr>
              <a:t>a.p</a:t>
            </a:r>
            <a:r>
              <a:rPr lang="zh-CN" altLang="en-US" sz="1800" dirty="0">
                <a:latin typeface="华文新魏" panose="02010800040101010101" pitchFamily="2" charset="-122"/>
                <a:ea typeface="华文新魏" panose="02010800040101010101" pitchFamily="2" charset="-122"/>
              </a:rPr>
              <a:t>，</a:t>
            </a:r>
          </a:p>
          <a:p>
            <a:pPr>
              <a:lnSpc>
                <a:spcPct val="110000"/>
              </a:lnSpc>
              <a:spcBef>
                <a:spcPct val="0"/>
              </a:spcBef>
              <a:buNone/>
            </a:pPr>
            <a:r>
              <a:rPr lang="zh-CN" altLang="en-US" sz="1800" dirty="0">
                <a:latin typeface="华文新魏" panose="02010800040101010101" pitchFamily="2" charset="-122"/>
                <a:ea typeface="华文新魏" panose="02010800040101010101" pitchFamily="2" charset="-122"/>
              </a:rPr>
              <a:t>                 </a:t>
            </a:r>
            <a:r>
              <a:rPr lang="en-US" altLang="zh-CN" sz="1800" dirty="0">
                <a:latin typeface="华文新魏" panose="02010800040101010101" pitchFamily="2"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而是</a:t>
            </a:r>
            <a:r>
              <a:rPr lang="en-US" altLang="zh-CN" sz="1800" dirty="0" err="1">
                <a:solidFill>
                  <a:srgbClr val="FF0000"/>
                </a:solidFill>
                <a:latin typeface="华文新魏" panose="02010800040101010101" pitchFamily="2" charset="-122"/>
                <a:ea typeface="华文新魏" panose="02010800040101010101" pitchFamily="2" charset="-122"/>
              </a:rPr>
              <a:t>o.p</a:t>
            </a:r>
            <a:r>
              <a:rPr lang="en-US" altLang="zh-CN" sz="1800" dirty="0">
                <a:solidFill>
                  <a:srgbClr val="FF0000"/>
                </a:solidFill>
                <a:latin typeface="华文新魏" panose="02010800040101010101" pitchFamily="2" charset="-122"/>
                <a:ea typeface="华文新魏" panose="02010800040101010101" pitchFamily="2" charset="-122"/>
              </a:rPr>
              <a:t>!=</a:t>
            </a:r>
            <a:r>
              <a:rPr lang="en-US" altLang="zh-CN" sz="1800" dirty="0" err="1">
                <a:solidFill>
                  <a:srgbClr val="FF0000"/>
                </a:solidFill>
                <a:latin typeface="华文新魏" panose="02010800040101010101" pitchFamily="2" charset="-122"/>
                <a:ea typeface="华文新魏" panose="02010800040101010101" pitchFamily="2" charset="-122"/>
              </a:rPr>
              <a:t>a.p</a:t>
            </a:r>
            <a:r>
              <a:rPr lang="en-US" altLang="zh-CN" sz="1800" dirty="0">
                <a:solidFill>
                  <a:srgbClr val="FF0000"/>
                </a:solidFill>
                <a:latin typeface="华文新魏" panose="02010800040101010101" pitchFamily="2" charset="-122"/>
                <a:ea typeface="华文新魏" panose="02010800040101010101" pitchFamily="2" charset="-122"/>
              </a:rPr>
              <a:t> </a:t>
            </a:r>
            <a:r>
              <a:rPr lang="zh-CN" altLang="en-US" sz="1800" dirty="0">
                <a:solidFill>
                  <a:srgbClr val="FF0000"/>
                </a:solidFill>
                <a:latin typeface="华文新魏" panose="02010800040101010101" pitchFamily="2" charset="-122"/>
                <a:ea typeface="华文新魏" panose="02010800040101010101" pitchFamily="2" charset="-122"/>
              </a:rPr>
              <a:t>但是二块内存的内容一样</a:t>
            </a:r>
            <a:endParaRPr lang="en-US" altLang="zh-CN" sz="1800" dirty="0">
              <a:solidFill>
                <a:srgbClr val="FF0000"/>
              </a:solidFill>
              <a:latin typeface="华文新魏" panose="02010800040101010101" pitchFamily="2" charset="-122"/>
              <a:ea typeface="华文新魏" panose="02010800040101010101" pitchFamily="2" charset="-122"/>
            </a:endParaRPr>
          </a:p>
          <a:p>
            <a:pPr eaLnBrk="1" hangingPunct="1">
              <a:lnSpc>
                <a:spcPct val="90000"/>
              </a:lnSpc>
              <a:buFontTx/>
              <a:buNone/>
            </a:pPr>
            <a:endParaRPr lang="en-US" altLang="zh-CN" sz="1800"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989600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5"/>
          <p:cNvSpPr>
            <a:spLocks noGrp="1"/>
          </p:cNvSpPr>
          <p:nvPr>
            <p:ph type="sldNum" sz="quarter" idx="12"/>
          </p:nvPr>
        </p:nvSpPr>
        <p:spPr>
          <a:noFill/>
        </p:spPr>
        <p:txBody>
          <a:bodyPr/>
          <a:lstStyle/>
          <a:p>
            <a:fld id="{19C438E4-2EB2-4D31-A094-4E342EBAEE26}" type="slidenum">
              <a:rPr lang="en-US" altLang="zh-CN" smtClean="0">
                <a:latin typeface="华文新魏" panose="02010800040101010101" pitchFamily="2" charset="-122"/>
                <a:ea typeface="华文新魏" panose="02010800040101010101" pitchFamily="2" charset="-122"/>
              </a:rPr>
              <a:pPr/>
              <a:t>34</a:t>
            </a:fld>
            <a:endParaRPr lang="en-US" altLang="zh-CN">
              <a:latin typeface="华文新魏" panose="02010800040101010101" pitchFamily="2" charset="-122"/>
              <a:ea typeface="华文新魏" panose="02010800040101010101" pitchFamily="2" charset="-122"/>
            </a:endParaRPr>
          </a:p>
        </p:txBody>
      </p:sp>
      <p:sp>
        <p:nvSpPr>
          <p:cNvPr id="130051" name="Rectangle 2"/>
          <p:cNvSpPr>
            <a:spLocks noGrp="1" noChangeArrowheads="1"/>
          </p:cNvSpPr>
          <p:nvPr>
            <p:ph type="title"/>
          </p:nvPr>
        </p:nvSpPr>
        <p:spPr>
          <a:xfrm>
            <a:off x="611188" y="333376"/>
            <a:ext cx="7772400" cy="731839"/>
          </a:xfrm>
        </p:spPr>
        <p:txBody>
          <a:bodyPr/>
          <a:lstStyle/>
          <a:p>
            <a:pPr eaLnBrk="1" hangingPunct="1"/>
            <a:r>
              <a:rPr lang="zh-CN" altLang="en-US" sz="3600" b="1" dirty="0">
                <a:solidFill>
                  <a:srgbClr val="FF0000"/>
                </a:solidFill>
                <a:latin typeface="微软雅黑" pitchFamily="34" charset="-122"/>
                <a:ea typeface="微软雅黑" pitchFamily="34" charset="-122"/>
              </a:rPr>
              <a:t>深拷贝</a:t>
            </a:r>
          </a:p>
        </p:txBody>
      </p:sp>
      <p:sp>
        <p:nvSpPr>
          <p:cNvPr id="291845" name="Text Box 5"/>
          <p:cNvSpPr txBox="1">
            <a:spLocks noChangeArrowheads="1"/>
          </p:cNvSpPr>
          <p:nvPr/>
        </p:nvSpPr>
        <p:spPr bwMode="auto">
          <a:xfrm>
            <a:off x="471488" y="1557337"/>
            <a:ext cx="322524" cy="369332"/>
          </a:xfrm>
          <a:prstGeom prst="rect">
            <a:avLst/>
          </a:prstGeom>
          <a:noFill/>
          <a:ln w="12700">
            <a:noFill/>
            <a:miter lim="800000"/>
            <a:headEnd/>
            <a:tailEnd/>
          </a:ln>
        </p:spPr>
        <p:txBody>
          <a:bodyPr wrap="none">
            <a:spAutoFit/>
          </a:bodyPr>
          <a:lstStyle/>
          <a:p>
            <a:r>
              <a:rPr lang="en-US" altLang="zh-CN">
                <a:latin typeface="华文新魏" panose="02010800040101010101" pitchFamily="2" charset="-122"/>
                <a:ea typeface="华文新魏" panose="02010800040101010101" pitchFamily="2" charset="-122"/>
              </a:rPr>
              <a:t>o</a:t>
            </a:r>
          </a:p>
        </p:txBody>
      </p:sp>
      <p:sp>
        <p:nvSpPr>
          <p:cNvPr id="291846" name="Text Box 6"/>
          <p:cNvSpPr txBox="1">
            <a:spLocks noChangeArrowheads="1"/>
          </p:cNvSpPr>
          <p:nvPr/>
        </p:nvSpPr>
        <p:spPr bwMode="auto">
          <a:xfrm>
            <a:off x="966791" y="3057527"/>
            <a:ext cx="1228725" cy="400110"/>
          </a:xfrm>
          <a:prstGeom prst="rect">
            <a:avLst/>
          </a:prstGeom>
          <a:noFill/>
          <a:ln w="12700">
            <a:solidFill>
              <a:schemeClr val="tx1"/>
            </a:solidFill>
            <a:miter lim="800000"/>
            <a:headEnd/>
            <a:tailEnd/>
          </a:ln>
        </p:spPr>
        <p:txBody>
          <a:bodyPr>
            <a:spAutoFit/>
          </a:bodyPr>
          <a:lstStyle/>
          <a:p>
            <a:pPr algn="l"/>
            <a:r>
              <a:rPr lang="en-US" altLang="zh-CN" sz="2000">
                <a:latin typeface="华文新魏" panose="02010800040101010101" pitchFamily="2" charset="-122"/>
                <a:ea typeface="华文新魏" panose="02010800040101010101" pitchFamily="2" charset="-122"/>
              </a:rPr>
              <a:t>p</a:t>
            </a:r>
          </a:p>
        </p:txBody>
      </p:sp>
      <p:sp>
        <p:nvSpPr>
          <p:cNvPr id="291847" name="Text Box 7"/>
          <p:cNvSpPr txBox="1">
            <a:spLocks noChangeArrowheads="1"/>
          </p:cNvSpPr>
          <p:nvPr/>
        </p:nvSpPr>
        <p:spPr bwMode="auto">
          <a:xfrm>
            <a:off x="966791" y="3476627"/>
            <a:ext cx="1228725" cy="400110"/>
          </a:xfrm>
          <a:prstGeom prst="rect">
            <a:avLst/>
          </a:prstGeom>
          <a:noFill/>
          <a:ln w="12700">
            <a:solidFill>
              <a:schemeClr val="tx1"/>
            </a:solidFill>
            <a:miter lim="800000"/>
            <a:headEnd/>
            <a:tailEnd/>
          </a:ln>
        </p:spPr>
        <p:txBody>
          <a:bodyPr>
            <a:spAutoFit/>
          </a:bodyPr>
          <a:lstStyle/>
          <a:p>
            <a:pPr algn="l"/>
            <a:r>
              <a:rPr lang="en-US" altLang="zh-CN" sz="2000">
                <a:latin typeface="华文新魏" panose="02010800040101010101" pitchFamily="2" charset="-122"/>
                <a:ea typeface="华文新魏" panose="02010800040101010101" pitchFamily="2" charset="-122"/>
              </a:rPr>
              <a:t>size =6</a:t>
            </a:r>
          </a:p>
        </p:txBody>
      </p:sp>
      <p:sp>
        <p:nvSpPr>
          <p:cNvPr id="291848" name="Text Box 8"/>
          <p:cNvSpPr txBox="1">
            <a:spLocks noChangeArrowheads="1"/>
          </p:cNvSpPr>
          <p:nvPr/>
        </p:nvSpPr>
        <p:spPr bwMode="auto">
          <a:xfrm>
            <a:off x="2784475" y="3213102"/>
            <a:ext cx="1435100" cy="707886"/>
          </a:xfrm>
          <a:prstGeom prst="rect">
            <a:avLst/>
          </a:prstGeom>
          <a:noFill/>
          <a:ln w="12700">
            <a:solidFill>
              <a:schemeClr val="tx1"/>
            </a:solidFill>
            <a:miter lim="800000"/>
            <a:headEnd/>
            <a:tailEnd/>
          </a:ln>
        </p:spPr>
        <p:txBody>
          <a:bodyPr>
            <a:spAutoFit/>
          </a:bodyPr>
          <a:lstStyle/>
          <a:p>
            <a:pPr algn="l"/>
            <a:r>
              <a:rPr lang="en-US" altLang="zh-CN" sz="2000">
                <a:latin typeface="华文新魏" panose="02010800040101010101" pitchFamily="2" charset="-122"/>
                <a:ea typeface="华文新魏" panose="02010800040101010101" pitchFamily="2" charset="-122"/>
              </a:rPr>
              <a:t>6</a:t>
            </a:r>
            <a:r>
              <a:rPr lang="zh-CN" altLang="en-US" sz="2000">
                <a:latin typeface="华文新魏" panose="02010800040101010101" pitchFamily="2" charset="-122"/>
                <a:ea typeface="华文新魏" panose="02010800040101010101" pitchFamily="2" charset="-122"/>
              </a:rPr>
              <a:t>个</a:t>
            </a:r>
          </a:p>
          <a:p>
            <a:pPr algn="l"/>
            <a:r>
              <a:rPr lang="zh-CN" altLang="en-US" sz="2000">
                <a:latin typeface="华文新魏" panose="02010800040101010101" pitchFamily="2" charset="-122"/>
                <a:ea typeface="华文新魏" panose="02010800040101010101" pitchFamily="2" charset="-122"/>
              </a:rPr>
              <a:t>整型元素</a:t>
            </a:r>
            <a:endParaRPr lang="zh-CN" altLang="en-US">
              <a:latin typeface="华文新魏" panose="02010800040101010101" pitchFamily="2" charset="-122"/>
              <a:ea typeface="华文新魏" panose="02010800040101010101" pitchFamily="2" charset="-122"/>
            </a:endParaRPr>
          </a:p>
        </p:txBody>
      </p:sp>
      <p:sp>
        <p:nvSpPr>
          <p:cNvPr id="291849" name="Text Box 9"/>
          <p:cNvSpPr txBox="1">
            <a:spLocks noChangeArrowheads="1"/>
          </p:cNvSpPr>
          <p:nvPr/>
        </p:nvSpPr>
        <p:spPr bwMode="auto">
          <a:xfrm>
            <a:off x="481014" y="2997200"/>
            <a:ext cx="300082" cy="369332"/>
          </a:xfrm>
          <a:prstGeom prst="rect">
            <a:avLst/>
          </a:prstGeom>
          <a:noFill/>
          <a:ln w="12700">
            <a:noFill/>
            <a:miter lim="800000"/>
            <a:headEnd/>
            <a:tailEnd/>
          </a:ln>
        </p:spPr>
        <p:txBody>
          <a:bodyPr wrap="none">
            <a:spAutoFit/>
          </a:bodyPr>
          <a:lstStyle/>
          <a:p>
            <a:r>
              <a:rPr lang="en-US" altLang="zh-CN">
                <a:latin typeface="华文新魏" panose="02010800040101010101" pitchFamily="2" charset="-122"/>
                <a:ea typeface="华文新魏" panose="02010800040101010101" pitchFamily="2" charset="-122"/>
              </a:rPr>
              <a:t>a</a:t>
            </a:r>
          </a:p>
        </p:txBody>
      </p:sp>
      <p:sp>
        <p:nvSpPr>
          <p:cNvPr id="291850" name="Line 10"/>
          <p:cNvSpPr>
            <a:spLocks noChangeShapeType="1"/>
          </p:cNvSpPr>
          <p:nvPr/>
        </p:nvSpPr>
        <p:spPr bwMode="auto">
          <a:xfrm>
            <a:off x="2195514" y="3213100"/>
            <a:ext cx="647700" cy="0"/>
          </a:xfrm>
          <a:prstGeom prst="line">
            <a:avLst/>
          </a:prstGeom>
          <a:noFill/>
          <a:ln w="12700">
            <a:solidFill>
              <a:schemeClr val="tx1"/>
            </a:solidFill>
            <a:round/>
            <a:headEnd/>
            <a:tailEnd type="triangle" w="med" len="med"/>
          </a:ln>
        </p:spPr>
        <p:txBody>
          <a:bodyPr/>
          <a:lstStyle/>
          <a:p>
            <a:endParaRPr lang="zh-CN" altLang="en-US">
              <a:latin typeface="华文新魏" panose="02010800040101010101" pitchFamily="2" charset="-122"/>
              <a:ea typeface="华文新魏" panose="02010800040101010101" pitchFamily="2" charset="-122"/>
            </a:endParaRPr>
          </a:p>
        </p:txBody>
      </p:sp>
      <p:sp>
        <p:nvSpPr>
          <p:cNvPr id="291851" name="Text Box 11"/>
          <p:cNvSpPr txBox="1">
            <a:spLocks noChangeArrowheads="1"/>
          </p:cNvSpPr>
          <p:nvPr/>
        </p:nvSpPr>
        <p:spPr bwMode="auto">
          <a:xfrm>
            <a:off x="5292727" y="1341442"/>
            <a:ext cx="2954655" cy="2031325"/>
          </a:xfrm>
          <a:prstGeom prst="rect">
            <a:avLst/>
          </a:prstGeom>
          <a:noFill/>
          <a:ln w="12700">
            <a:noFill/>
            <a:miter lim="800000"/>
            <a:headEnd/>
            <a:tailEnd/>
          </a:ln>
        </p:spPr>
        <p:txBody>
          <a:bodyPr wrap="none">
            <a:spAutoFit/>
          </a:bodyPr>
          <a:lstStyle/>
          <a:p>
            <a:pPr algn="l"/>
            <a:r>
              <a:rPr lang="zh-CN" altLang="en-US" dirty="0">
                <a:latin typeface="华文新魏" panose="02010800040101010101" pitchFamily="2" charset="-122"/>
                <a:ea typeface="华文新魏" panose="02010800040101010101" pitchFamily="2" charset="-122"/>
              </a:rPr>
              <a:t>函数调用</a:t>
            </a:r>
            <a:r>
              <a:rPr lang="en-US" altLang="zh-CN" dirty="0">
                <a:latin typeface="华文新魏" panose="02010800040101010101" pitchFamily="2" charset="-122"/>
                <a:ea typeface="华文新魏" panose="02010800040101010101" pitchFamily="2" charset="-122"/>
              </a:rPr>
              <a:t>f(a)</a:t>
            </a:r>
            <a:r>
              <a:rPr lang="zh-CN" altLang="en-US" dirty="0">
                <a:latin typeface="华文新魏" panose="02010800040101010101" pitchFamily="2" charset="-122"/>
                <a:ea typeface="华文新魏" panose="02010800040101010101" pitchFamily="2" charset="-122"/>
              </a:rPr>
              <a:t>发生时</a:t>
            </a:r>
          </a:p>
          <a:p>
            <a:pPr algn="l"/>
            <a:r>
              <a:rPr lang="zh-CN" altLang="en-US" dirty="0">
                <a:latin typeface="华文新魏" panose="02010800040101010101" pitchFamily="2" charset="-122"/>
                <a:ea typeface="华文新魏" panose="02010800040101010101" pitchFamily="2" charset="-122"/>
              </a:rPr>
              <a:t>用实参对象</a:t>
            </a:r>
            <a:r>
              <a:rPr lang="en-US" altLang="zh-CN" dirty="0">
                <a:latin typeface="华文新魏" panose="02010800040101010101" pitchFamily="2" charset="-122"/>
                <a:ea typeface="华文新魏" panose="02010800040101010101" pitchFamily="2" charset="-122"/>
              </a:rPr>
              <a:t>a</a:t>
            </a:r>
            <a:r>
              <a:rPr lang="zh-CN" altLang="en-US" dirty="0">
                <a:latin typeface="华文新魏" panose="02010800040101010101" pitchFamily="2" charset="-122"/>
                <a:ea typeface="华文新魏" panose="02010800040101010101" pitchFamily="2" charset="-122"/>
              </a:rPr>
              <a:t>构造形参</a:t>
            </a:r>
          </a:p>
          <a:p>
            <a:pPr algn="l"/>
            <a:r>
              <a:rPr lang="zh-CN" altLang="en-US" dirty="0">
                <a:latin typeface="华文新魏" panose="02010800040101010101" pitchFamily="2" charset="-122"/>
                <a:ea typeface="华文新魏" panose="02010800040101010101" pitchFamily="2" charset="-122"/>
              </a:rPr>
              <a:t>对象</a:t>
            </a:r>
            <a:r>
              <a:rPr lang="en-US" altLang="zh-CN" dirty="0">
                <a:latin typeface="华文新魏" panose="02010800040101010101" pitchFamily="2" charset="-122"/>
                <a:ea typeface="华文新魏" panose="02010800040101010101" pitchFamily="2" charset="-122"/>
              </a:rPr>
              <a:t>o</a:t>
            </a:r>
            <a:r>
              <a:rPr lang="zh-CN" altLang="en-US" dirty="0">
                <a:latin typeface="华文新魏" panose="02010800040101010101" pitchFamily="2" charset="-122"/>
                <a:ea typeface="华文新魏" panose="02010800040101010101" pitchFamily="2" charset="-122"/>
              </a:rPr>
              <a:t>，等价于</a:t>
            </a:r>
          </a:p>
          <a:p>
            <a:pPr algn="l"/>
            <a:r>
              <a:rPr lang="en-US" altLang="zh-CN" dirty="0">
                <a:latin typeface="华文新魏" panose="02010800040101010101" pitchFamily="2" charset="-122"/>
                <a:ea typeface="华文新魏" panose="02010800040101010101" pitchFamily="2" charset="-122"/>
              </a:rPr>
              <a:t>A o = a;</a:t>
            </a:r>
          </a:p>
          <a:p>
            <a:pPr algn="l"/>
            <a:r>
              <a:rPr lang="zh-CN" altLang="en-US" dirty="0">
                <a:latin typeface="华文新魏" panose="02010800040101010101" pitchFamily="2" charset="-122"/>
                <a:ea typeface="华文新魏" panose="02010800040101010101" pitchFamily="2" charset="-122"/>
              </a:rPr>
              <a:t>但这次是调用自定义的</a:t>
            </a:r>
          </a:p>
          <a:p>
            <a:pPr algn="l"/>
            <a:r>
              <a:rPr lang="zh-CN" altLang="en-US" dirty="0">
                <a:latin typeface="华文新魏" panose="02010800040101010101" pitchFamily="2" charset="-122"/>
                <a:ea typeface="华文新魏" panose="02010800040101010101" pitchFamily="2" charset="-122"/>
              </a:rPr>
              <a:t>拷贝构造函数，进行深拷贝</a:t>
            </a:r>
          </a:p>
          <a:p>
            <a:pPr algn="l"/>
            <a:endParaRPr lang="zh-CN" altLang="en-US" dirty="0">
              <a:latin typeface="华文新魏" panose="02010800040101010101" pitchFamily="2" charset="-122"/>
              <a:ea typeface="华文新魏" panose="02010800040101010101" pitchFamily="2" charset="-122"/>
            </a:endParaRPr>
          </a:p>
        </p:txBody>
      </p:sp>
      <p:sp>
        <p:nvSpPr>
          <p:cNvPr id="291852" name="Text Box 12"/>
          <p:cNvSpPr txBox="1">
            <a:spLocks noChangeArrowheads="1"/>
          </p:cNvSpPr>
          <p:nvPr/>
        </p:nvSpPr>
        <p:spPr bwMode="auto">
          <a:xfrm>
            <a:off x="955677" y="1916115"/>
            <a:ext cx="1228725" cy="400110"/>
          </a:xfrm>
          <a:prstGeom prst="rect">
            <a:avLst/>
          </a:prstGeom>
          <a:noFill/>
          <a:ln w="12700">
            <a:solidFill>
              <a:schemeClr val="tx1"/>
            </a:solidFill>
            <a:miter lim="800000"/>
            <a:headEnd/>
            <a:tailEnd/>
          </a:ln>
        </p:spPr>
        <p:txBody>
          <a:bodyPr>
            <a:spAutoFit/>
          </a:bodyPr>
          <a:lstStyle/>
          <a:p>
            <a:pPr algn="l"/>
            <a:r>
              <a:rPr lang="en-US" altLang="zh-CN" sz="2000">
                <a:solidFill>
                  <a:srgbClr val="FF0000"/>
                </a:solidFill>
                <a:latin typeface="华文新魏" panose="02010800040101010101" pitchFamily="2" charset="-122"/>
                <a:ea typeface="华文新魏" panose="02010800040101010101" pitchFamily="2" charset="-122"/>
              </a:rPr>
              <a:t>size =6</a:t>
            </a:r>
          </a:p>
        </p:txBody>
      </p:sp>
      <p:sp>
        <p:nvSpPr>
          <p:cNvPr id="291859" name="AutoShape 19"/>
          <p:cNvSpPr>
            <a:spLocks noChangeArrowheads="1"/>
          </p:cNvSpPr>
          <p:nvPr/>
        </p:nvSpPr>
        <p:spPr bwMode="auto">
          <a:xfrm>
            <a:off x="1403354" y="2563814"/>
            <a:ext cx="144463" cy="360363"/>
          </a:xfrm>
          <a:prstGeom prst="upArrow">
            <a:avLst>
              <a:gd name="adj1" fmla="val 50000"/>
              <a:gd name="adj2" fmla="val 62362"/>
            </a:avLst>
          </a:prstGeom>
          <a:solidFill>
            <a:schemeClr val="accent1"/>
          </a:solidFill>
          <a:ln w="12700">
            <a:solidFill>
              <a:schemeClr val="tx1"/>
            </a:solidFill>
            <a:miter lim="800000"/>
            <a:headEnd/>
            <a:tailEnd/>
          </a:ln>
        </p:spPr>
        <p:txBody>
          <a:bodyPr wrap="none" anchor="ctr"/>
          <a:lstStyle/>
          <a:p>
            <a:endParaRPr lang="zh-CN" altLang="en-US">
              <a:latin typeface="华文新魏" panose="02010800040101010101" pitchFamily="2" charset="-122"/>
              <a:ea typeface="华文新魏" panose="02010800040101010101" pitchFamily="2" charset="-122"/>
            </a:endParaRPr>
          </a:p>
        </p:txBody>
      </p:sp>
      <p:sp>
        <p:nvSpPr>
          <p:cNvPr id="291860" name="Text Box 20"/>
          <p:cNvSpPr txBox="1">
            <a:spLocks noChangeArrowheads="1"/>
          </p:cNvSpPr>
          <p:nvPr/>
        </p:nvSpPr>
        <p:spPr bwMode="auto">
          <a:xfrm>
            <a:off x="320678" y="2517775"/>
            <a:ext cx="952505" cy="369332"/>
          </a:xfrm>
          <a:prstGeom prst="rect">
            <a:avLst/>
          </a:prstGeom>
          <a:noFill/>
          <a:ln w="12700">
            <a:noFill/>
            <a:miter lim="800000"/>
            <a:headEnd/>
            <a:tailEnd/>
          </a:ln>
        </p:spPr>
        <p:txBody>
          <a:bodyPr wrap="none">
            <a:spAutoFit/>
          </a:bodyPr>
          <a:lstStyle/>
          <a:p>
            <a:r>
              <a:rPr lang="en-US" altLang="zh-CN">
                <a:latin typeface="华文新魏" panose="02010800040101010101" pitchFamily="2" charset="-122"/>
                <a:ea typeface="华文新魏" panose="02010800040101010101" pitchFamily="2" charset="-122"/>
              </a:rPr>
              <a:t>A o = a</a:t>
            </a:r>
          </a:p>
        </p:txBody>
      </p:sp>
      <p:sp>
        <p:nvSpPr>
          <p:cNvPr id="291861" name="Text Box 21"/>
          <p:cNvSpPr txBox="1">
            <a:spLocks noChangeArrowheads="1"/>
          </p:cNvSpPr>
          <p:nvPr/>
        </p:nvSpPr>
        <p:spPr bwMode="auto">
          <a:xfrm>
            <a:off x="5292725" y="4365625"/>
            <a:ext cx="2627642" cy="1477328"/>
          </a:xfrm>
          <a:prstGeom prst="rect">
            <a:avLst/>
          </a:prstGeom>
          <a:noFill/>
          <a:ln w="12700">
            <a:noFill/>
            <a:miter lim="800000"/>
            <a:headEnd/>
            <a:tailEnd/>
          </a:ln>
        </p:spPr>
        <p:txBody>
          <a:bodyPr wrap="none">
            <a:spAutoFit/>
          </a:bodyPr>
          <a:lstStyle/>
          <a:p>
            <a:pPr algn="l"/>
            <a:r>
              <a:rPr lang="zh-CN" altLang="en-US">
                <a:latin typeface="华文新魏" panose="02010800040101010101" pitchFamily="2" charset="-122"/>
                <a:ea typeface="华文新魏" panose="02010800040101010101" pitchFamily="2" charset="-122"/>
              </a:rPr>
              <a:t>当函数返回时，形参</a:t>
            </a:r>
            <a:r>
              <a:rPr lang="en-US" altLang="zh-CN">
                <a:latin typeface="华文新魏" panose="02010800040101010101" pitchFamily="2" charset="-122"/>
                <a:ea typeface="华文新魏" panose="02010800040101010101" pitchFamily="2" charset="-122"/>
              </a:rPr>
              <a:t>o</a:t>
            </a:r>
          </a:p>
          <a:p>
            <a:pPr algn="l"/>
            <a:r>
              <a:rPr lang="zh-CN" altLang="en-US">
                <a:latin typeface="华文新魏" panose="02010800040101010101" pitchFamily="2" charset="-122"/>
                <a:ea typeface="华文新魏" panose="02010800040101010101" pitchFamily="2" charset="-122"/>
              </a:rPr>
              <a:t>被析构（生命结束），</a:t>
            </a:r>
          </a:p>
          <a:p>
            <a:pPr algn="l"/>
            <a:r>
              <a:rPr lang="zh-CN" altLang="en-US">
                <a:latin typeface="华文新魏" panose="02010800040101010101" pitchFamily="2" charset="-122"/>
                <a:ea typeface="华文新魏" panose="02010800040101010101" pitchFamily="2" charset="-122"/>
              </a:rPr>
              <a:t>析构函数执行</a:t>
            </a:r>
            <a:r>
              <a:rPr lang="en-US" altLang="zh-CN">
                <a:latin typeface="华文新魏" panose="02010800040101010101" pitchFamily="2" charset="-122"/>
                <a:ea typeface="华文新魏" panose="02010800040101010101" pitchFamily="2" charset="-122"/>
              </a:rPr>
              <a:t>delete p</a:t>
            </a:r>
            <a:r>
              <a:rPr lang="zh-CN" altLang="en-US">
                <a:latin typeface="华文新魏" panose="02010800040101010101" pitchFamily="2" charset="-122"/>
                <a:ea typeface="华文新魏" panose="02010800040101010101" pitchFamily="2" charset="-122"/>
              </a:rPr>
              <a:t>，</a:t>
            </a:r>
          </a:p>
          <a:p>
            <a:pPr algn="l"/>
            <a:r>
              <a:rPr lang="zh-CN" altLang="en-US">
                <a:latin typeface="华文新魏" panose="02010800040101010101" pitchFamily="2" charset="-122"/>
                <a:ea typeface="华文新魏" panose="02010800040101010101" pitchFamily="2" charset="-122"/>
              </a:rPr>
              <a:t>导致</a:t>
            </a:r>
            <a:r>
              <a:rPr lang="en-US" altLang="zh-CN">
                <a:latin typeface="华文新魏" panose="02010800040101010101" pitchFamily="2" charset="-122"/>
                <a:ea typeface="华文新魏" panose="02010800040101010101" pitchFamily="2" charset="-122"/>
              </a:rPr>
              <a:t>p</a:t>
            </a:r>
            <a:r>
              <a:rPr lang="zh-CN" altLang="en-US">
                <a:latin typeface="华文新魏" panose="02010800040101010101" pitchFamily="2" charset="-122"/>
                <a:ea typeface="华文新魏" panose="02010800040101010101" pitchFamily="2" charset="-122"/>
              </a:rPr>
              <a:t>指向的内存被释放</a:t>
            </a:r>
          </a:p>
          <a:p>
            <a:pPr algn="l"/>
            <a:r>
              <a:rPr lang="zh-CN" altLang="en-US">
                <a:latin typeface="华文新魏" panose="02010800040101010101" pitchFamily="2" charset="-122"/>
                <a:ea typeface="华文新魏" panose="02010800040101010101" pitchFamily="2" charset="-122"/>
              </a:rPr>
              <a:t>但不会影响</a:t>
            </a:r>
            <a:r>
              <a:rPr lang="en-US" altLang="zh-CN">
                <a:latin typeface="华文新魏" panose="02010800040101010101" pitchFamily="2" charset="-122"/>
                <a:ea typeface="华文新魏" panose="02010800040101010101" pitchFamily="2" charset="-122"/>
              </a:rPr>
              <a:t>a.p</a:t>
            </a:r>
          </a:p>
        </p:txBody>
      </p:sp>
      <p:sp>
        <p:nvSpPr>
          <p:cNvPr id="291863" name="Text Box 23"/>
          <p:cNvSpPr txBox="1">
            <a:spLocks noChangeArrowheads="1"/>
          </p:cNvSpPr>
          <p:nvPr/>
        </p:nvSpPr>
        <p:spPr bwMode="auto">
          <a:xfrm>
            <a:off x="955677" y="1511301"/>
            <a:ext cx="1228725" cy="400110"/>
          </a:xfrm>
          <a:prstGeom prst="rect">
            <a:avLst/>
          </a:prstGeom>
          <a:noFill/>
          <a:ln w="12700">
            <a:solidFill>
              <a:schemeClr val="tx1"/>
            </a:solidFill>
            <a:miter lim="800000"/>
            <a:headEnd/>
            <a:tailEnd/>
          </a:ln>
        </p:spPr>
        <p:txBody>
          <a:bodyPr>
            <a:spAutoFit/>
          </a:bodyPr>
          <a:lstStyle/>
          <a:p>
            <a:pPr algn="l"/>
            <a:r>
              <a:rPr lang="en-US" altLang="zh-CN" sz="2000">
                <a:latin typeface="华文新魏" panose="02010800040101010101" pitchFamily="2" charset="-122"/>
                <a:ea typeface="华文新魏" panose="02010800040101010101" pitchFamily="2" charset="-122"/>
              </a:rPr>
              <a:t>p</a:t>
            </a:r>
          </a:p>
        </p:txBody>
      </p:sp>
      <p:sp>
        <p:nvSpPr>
          <p:cNvPr id="291864" name="Text Box 24"/>
          <p:cNvSpPr txBox="1">
            <a:spLocks noChangeArrowheads="1"/>
          </p:cNvSpPr>
          <p:nvPr/>
        </p:nvSpPr>
        <p:spPr bwMode="auto">
          <a:xfrm>
            <a:off x="2776539" y="1773240"/>
            <a:ext cx="1435100" cy="707886"/>
          </a:xfrm>
          <a:prstGeom prst="rect">
            <a:avLst/>
          </a:prstGeom>
          <a:noFill/>
          <a:ln w="12700">
            <a:solidFill>
              <a:schemeClr val="tx1"/>
            </a:solidFill>
            <a:miter lim="800000"/>
            <a:headEnd/>
            <a:tailEnd/>
          </a:ln>
        </p:spPr>
        <p:txBody>
          <a:bodyPr>
            <a:spAutoFit/>
          </a:bodyPr>
          <a:lstStyle/>
          <a:p>
            <a:pPr algn="l"/>
            <a:r>
              <a:rPr lang="en-US" altLang="zh-CN" sz="2000">
                <a:latin typeface="华文新魏" panose="02010800040101010101" pitchFamily="2" charset="-122"/>
                <a:ea typeface="华文新魏" panose="02010800040101010101" pitchFamily="2" charset="-122"/>
              </a:rPr>
              <a:t>6</a:t>
            </a:r>
            <a:r>
              <a:rPr lang="zh-CN" altLang="en-US" sz="2000">
                <a:latin typeface="华文新魏" panose="02010800040101010101" pitchFamily="2" charset="-122"/>
                <a:ea typeface="华文新魏" panose="02010800040101010101" pitchFamily="2" charset="-122"/>
              </a:rPr>
              <a:t>个</a:t>
            </a:r>
          </a:p>
          <a:p>
            <a:pPr algn="l"/>
            <a:r>
              <a:rPr lang="zh-CN" altLang="en-US" sz="2000">
                <a:latin typeface="华文新魏" panose="02010800040101010101" pitchFamily="2" charset="-122"/>
                <a:ea typeface="华文新魏" panose="02010800040101010101" pitchFamily="2" charset="-122"/>
              </a:rPr>
              <a:t>整型元素</a:t>
            </a:r>
            <a:endParaRPr lang="zh-CN" altLang="en-US">
              <a:latin typeface="华文新魏" panose="02010800040101010101" pitchFamily="2" charset="-122"/>
              <a:ea typeface="华文新魏" panose="02010800040101010101" pitchFamily="2" charset="-122"/>
            </a:endParaRPr>
          </a:p>
        </p:txBody>
      </p:sp>
      <p:sp>
        <p:nvSpPr>
          <p:cNvPr id="291865" name="Line 25"/>
          <p:cNvSpPr>
            <a:spLocks noChangeShapeType="1"/>
          </p:cNvSpPr>
          <p:nvPr/>
        </p:nvSpPr>
        <p:spPr bwMode="auto">
          <a:xfrm>
            <a:off x="2179639" y="1773239"/>
            <a:ext cx="647700" cy="0"/>
          </a:xfrm>
          <a:prstGeom prst="line">
            <a:avLst/>
          </a:prstGeom>
          <a:noFill/>
          <a:ln w="12700">
            <a:solidFill>
              <a:schemeClr val="tx1"/>
            </a:solidFill>
            <a:round/>
            <a:headEnd/>
            <a:tailEnd type="triangle" w="med" len="med"/>
          </a:ln>
        </p:spPr>
        <p:txBody>
          <a:bodyPr/>
          <a:lstStyle/>
          <a:p>
            <a:endParaRPr lang="zh-CN" altLang="en-US">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1846"/>
                                        </p:tgtEl>
                                        <p:attrNameLst>
                                          <p:attrName>style.visibility</p:attrName>
                                        </p:attrNameLst>
                                      </p:cBhvr>
                                      <p:to>
                                        <p:strVal val="visible"/>
                                      </p:to>
                                    </p:set>
                                    <p:animEffect transition="in" filter="blinds(horizontal)">
                                      <p:cBhvr>
                                        <p:cTn id="7" dur="500"/>
                                        <p:tgtEl>
                                          <p:spTgt spid="29184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91847"/>
                                        </p:tgtEl>
                                        <p:attrNameLst>
                                          <p:attrName>style.visibility</p:attrName>
                                        </p:attrNameLst>
                                      </p:cBhvr>
                                      <p:to>
                                        <p:strVal val="visible"/>
                                      </p:to>
                                    </p:set>
                                    <p:animEffect transition="in" filter="blinds(horizontal)">
                                      <p:cBhvr>
                                        <p:cTn id="10" dur="500"/>
                                        <p:tgtEl>
                                          <p:spTgt spid="29184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91848"/>
                                        </p:tgtEl>
                                        <p:attrNameLst>
                                          <p:attrName>style.visibility</p:attrName>
                                        </p:attrNameLst>
                                      </p:cBhvr>
                                      <p:to>
                                        <p:strVal val="visible"/>
                                      </p:to>
                                    </p:set>
                                    <p:animEffect transition="in" filter="blinds(horizontal)">
                                      <p:cBhvr>
                                        <p:cTn id="13" dur="500"/>
                                        <p:tgtEl>
                                          <p:spTgt spid="29184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91849"/>
                                        </p:tgtEl>
                                        <p:attrNameLst>
                                          <p:attrName>style.visibility</p:attrName>
                                        </p:attrNameLst>
                                      </p:cBhvr>
                                      <p:to>
                                        <p:strVal val="visible"/>
                                      </p:to>
                                    </p:set>
                                    <p:animEffect transition="in" filter="blinds(horizontal)">
                                      <p:cBhvr>
                                        <p:cTn id="16" dur="500"/>
                                        <p:tgtEl>
                                          <p:spTgt spid="29184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91850"/>
                                        </p:tgtEl>
                                        <p:attrNameLst>
                                          <p:attrName>style.visibility</p:attrName>
                                        </p:attrNameLst>
                                      </p:cBhvr>
                                      <p:to>
                                        <p:strVal val="visible"/>
                                      </p:to>
                                    </p:set>
                                    <p:animEffect transition="in" filter="blinds(horizontal)">
                                      <p:cBhvr>
                                        <p:cTn id="19" dur="500"/>
                                        <p:tgtEl>
                                          <p:spTgt spid="291850"/>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91851"/>
                                        </p:tgtEl>
                                        <p:attrNameLst>
                                          <p:attrName>style.visibility</p:attrName>
                                        </p:attrNameLst>
                                      </p:cBhvr>
                                      <p:to>
                                        <p:strVal val="visible"/>
                                      </p:to>
                                    </p:set>
                                    <p:animEffect transition="in" filter="blinds(horizontal)">
                                      <p:cBhvr>
                                        <p:cTn id="24" dur="500"/>
                                        <p:tgtEl>
                                          <p:spTgt spid="291851"/>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91845"/>
                                        </p:tgtEl>
                                        <p:attrNameLst>
                                          <p:attrName>style.visibility</p:attrName>
                                        </p:attrNameLst>
                                      </p:cBhvr>
                                      <p:to>
                                        <p:strVal val="visible"/>
                                      </p:to>
                                    </p:set>
                                    <p:animEffect transition="in" filter="blinds(horizontal)">
                                      <p:cBhvr>
                                        <p:cTn id="29" dur="500"/>
                                        <p:tgtEl>
                                          <p:spTgt spid="291845"/>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91852"/>
                                        </p:tgtEl>
                                        <p:attrNameLst>
                                          <p:attrName>style.visibility</p:attrName>
                                        </p:attrNameLst>
                                      </p:cBhvr>
                                      <p:to>
                                        <p:strVal val="visible"/>
                                      </p:to>
                                    </p:set>
                                    <p:animEffect transition="in" filter="blinds(horizontal)">
                                      <p:cBhvr>
                                        <p:cTn id="32" dur="500"/>
                                        <p:tgtEl>
                                          <p:spTgt spid="291852"/>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91859"/>
                                        </p:tgtEl>
                                        <p:attrNameLst>
                                          <p:attrName>style.visibility</p:attrName>
                                        </p:attrNameLst>
                                      </p:cBhvr>
                                      <p:to>
                                        <p:strVal val="visible"/>
                                      </p:to>
                                    </p:set>
                                    <p:animEffect transition="in" filter="blinds(horizontal)">
                                      <p:cBhvr>
                                        <p:cTn id="35" dur="500"/>
                                        <p:tgtEl>
                                          <p:spTgt spid="291859"/>
                                        </p:tgtEl>
                                      </p:cBhvr>
                                    </p:animEffect>
                                  </p:childTnLst>
                                </p:cTn>
                              </p:par>
                              <p:par>
                                <p:cTn id="36" presetID="3" presetClass="entr" presetSubtype="10" fill="hold" grpId="1" nodeType="withEffect">
                                  <p:stCondLst>
                                    <p:cond delay="0"/>
                                  </p:stCondLst>
                                  <p:childTnLst>
                                    <p:set>
                                      <p:cBhvr>
                                        <p:cTn id="37" dur="1" fill="hold">
                                          <p:stCondLst>
                                            <p:cond delay="0"/>
                                          </p:stCondLst>
                                        </p:cTn>
                                        <p:tgtEl>
                                          <p:spTgt spid="291845"/>
                                        </p:tgtEl>
                                        <p:attrNameLst>
                                          <p:attrName>style.visibility</p:attrName>
                                        </p:attrNameLst>
                                      </p:cBhvr>
                                      <p:to>
                                        <p:strVal val="visible"/>
                                      </p:to>
                                    </p:set>
                                    <p:animEffect transition="in" filter="blinds(horizontal)">
                                      <p:cBhvr>
                                        <p:cTn id="38" dur="500"/>
                                        <p:tgtEl>
                                          <p:spTgt spid="291845"/>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91860"/>
                                        </p:tgtEl>
                                        <p:attrNameLst>
                                          <p:attrName>style.visibility</p:attrName>
                                        </p:attrNameLst>
                                      </p:cBhvr>
                                      <p:to>
                                        <p:strVal val="visible"/>
                                      </p:to>
                                    </p:set>
                                    <p:animEffect transition="in" filter="blinds(horizontal)">
                                      <p:cBhvr>
                                        <p:cTn id="41" dur="500"/>
                                        <p:tgtEl>
                                          <p:spTgt spid="291860"/>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91863"/>
                                        </p:tgtEl>
                                        <p:attrNameLst>
                                          <p:attrName>style.visibility</p:attrName>
                                        </p:attrNameLst>
                                      </p:cBhvr>
                                      <p:to>
                                        <p:strVal val="visible"/>
                                      </p:to>
                                    </p:set>
                                    <p:animEffect transition="in" filter="blinds(horizontal)">
                                      <p:cBhvr>
                                        <p:cTn id="44" dur="500"/>
                                        <p:tgtEl>
                                          <p:spTgt spid="291863"/>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91864"/>
                                        </p:tgtEl>
                                        <p:attrNameLst>
                                          <p:attrName>style.visibility</p:attrName>
                                        </p:attrNameLst>
                                      </p:cBhvr>
                                      <p:to>
                                        <p:strVal val="visible"/>
                                      </p:to>
                                    </p:set>
                                    <p:animEffect transition="in" filter="blinds(horizontal)">
                                      <p:cBhvr>
                                        <p:cTn id="47" dur="500"/>
                                        <p:tgtEl>
                                          <p:spTgt spid="291864"/>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91865"/>
                                        </p:tgtEl>
                                        <p:attrNameLst>
                                          <p:attrName>style.visibility</p:attrName>
                                        </p:attrNameLst>
                                      </p:cBhvr>
                                      <p:to>
                                        <p:strVal val="visible"/>
                                      </p:to>
                                    </p:set>
                                    <p:animEffect transition="in" filter="blinds(horizontal)">
                                      <p:cBhvr>
                                        <p:cTn id="50" dur="500"/>
                                        <p:tgtEl>
                                          <p:spTgt spid="291865"/>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91861"/>
                                        </p:tgtEl>
                                        <p:attrNameLst>
                                          <p:attrName>style.visibility</p:attrName>
                                        </p:attrNameLst>
                                      </p:cBhvr>
                                      <p:to>
                                        <p:strVal val="visible"/>
                                      </p:to>
                                    </p:set>
                                    <p:animEffect transition="in" filter="blinds(horizontal)">
                                      <p:cBhvr>
                                        <p:cTn id="55" dur="500"/>
                                        <p:tgtEl>
                                          <p:spTgt spid="291861"/>
                                        </p:tgtEl>
                                      </p:cBhvr>
                                    </p:animEffect>
                                  </p:childTnLst>
                                </p:cTn>
                              </p:par>
                              <p:par>
                                <p:cTn id="56" presetID="3" presetClass="exit" presetSubtype="10" fill="hold" grpId="1" nodeType="withEffect">
                                  <p:stCondLst>
                                    <p:cond delay="0"/>
                                  </p:stCondLst>
                                  <p:childTnLst>
                                    <p:animEffect transition="out" filter="blinds(horizontal)">
                                      <p:cBhvr>
                                        <p:cTn id="57" dur="500"/>
                                        <p:tgtEl>
                                          <p:spTgt spid="291864"/>
                                        </p:tgtEl>
                                      </p:cBhvr>
                                    </p:animEffect>
                                    <p:set>
                                      <p:cBhvr>
                                        <p:cTn id="58" dur="1" fill="hold">
                                          <p:stCondLst>
                                            <p:cond delay="499"/>
                                          </p:stCondLst>
                                        </p:cTn>
                                        <p:tgtEl>
                                          <p:spTgt spid="29186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3" presetClass="exit" presetSubtype="10" fill="hold" grpId="1" nodeType="clickEffect">
                                  <p:stCondLst>
                                    <p:cond delay="0"/>
                                  </p:stCondLst>
                                  <p:childTnLst>
                                    <p:animEffect transition="out" filter="blinds(horizontal)">
                                      <p:cBhvr>
                                        <p:cTn id="62" dur="500"/>
                                        <p:tgtEl>
                                          <p:spTgt spid="291852"/>
                                        </p:tgtEl>
                                      </p:cBhvr>
                                    </p:animEffect>
                                    <p:set>
                                      <p:cBhvr>
                                        <p:cTn id="63" dur="1" fill="hold">
                                          <p:stCondLst>
                                            <p:cond delay="499"/>
                                          </p:stCondLst>
                                        </p:cTn>
                                        <p:tgtEl>
                                          <p:spTgt spid="291852"/>
                                        </p:tgtEl>
                                        <p:attrNameLst>
                                          <p:attrName>style.visibility</p:attrName>
                                        </p:attrNameLst>
                                      </p:cBhvr>
                                      <p:to>
                                        <p:strVal val="hidden"/>
                                      </p:to>
                                    </p:set>
                                  </p:childTnLst>
                                </p:cTn>
                              </p:par>
                              <p:par>
                                <p:cTn id="64" presetID="3" presetClass="exit" presetSubtype="10" fill="hold" grpId="1" nodeType="withEffect">
                                  <p:stCondLst>
                                    <p:cond delay="0"/>
                                  </p:stCondLst>
                                  <p:childTnLst>
                                    <p:animEffect transition="out" filter="blinds(horizontal)">
                                      <p:cBhvr>
                                        <p:cTn id="65" dur="500"/>
                                        <p:tgtEl>
                                          <p:spTgt spid="291863"/>
                                        </p:tgtEl>
                                      </p:cBhvr>
                                    </p:animEffect>
                                    <p:set>
                                      <p:cBhvr>
                                        <p:cTn id="66" dur="1" fill="hold">
                                          <p:stCondLst>
                                            <p:cond delay="499"/>
                                          </p:stCondLst>
                                        </p:cTn>
                                        <p:tgtEl>
                                          <p:spTgt spid="291863"/>
                                        </p:tgtEl>
                                        <p:attrNameLst>
                                          <p:attrName>style.visibility</p:attrName>
                                        </p:attrNameLst>
                                      </p:cBhvr>
                                      <p:to>
                                        <p:strVal val="hidden"/>
                                      </p:to>
                                    </p:set>
                                  </p:childTnLst>
                                </p:cTn>
                              </p:par>
                              <p:par>
                                <p:cTn id="67" presetID="3" presetClass="exit" presetSubtype="10" fill="hold" grpId="1" nodeType="withEffect">
                                  <p:stCondLst>
                                    <p:cond delay="0"/>
                                  </p:stCondLst>
                                  <p:childTnLst>
                                    <p:animEffect transition="out" filter="blinds(horizontal)">
                                      <p:cBhvr>
                                        <p:cTn id="68" dur="500"/>
                                        <p:tgtEl>
                                          <p:spTgt spid="291865"/>
                                        </p:tgtEl>
                                      </p:cBhvr>
                                    </p:animEffect>
                                    <p:set>
                                      <p:cBhvr>
                                        <p:cTn id="69" dur="1" fill="hold">
                                          <p:stCondLst>
                                            <p:cond delay="499"/>
                                          </p:stCondLst>
                                        </p:cTn>
                                        <p:tgtEl>
                                          <p:spTgt spid="291865"/>
                                        </p:tgtEl>
                                        <p:attrNameLst>
                                          <p:attrName>style.visibility</p:attrName>
                                        </p:attrNameLst>
                                      </p:cBhvr>
                                      <p:to>
                                        <p:strVal val="hidden"/>
                                      </p:to>
                                    </p:set>
                                  </p:childTnLst>
                                </p:cTn>
                              </p:par>
                              <p:par>
                                <p:cTn id="70" presetID="3" presetClass="exit" presetSubtype="10" fill="hold" grpId="2" nodeType="withEffect">
                                  <p:stCondLst>
                                    <p:cond delay="0"/>
                                  </p:stCondLst>
                                  <p:childTnLst>
                                    <p:animEffect transition="out" filter="blinds(horizontal)">
                                      <p:cBhvr>
                                        <p:cTn id="71" dur="500"/>
                                        <p:tgtEl>
                                          <p:spTgt spid="291845"/>
                                        </p:tgtEl>
                                      </p:cBhvr>
                                    </p:animEffect>
                                    <p:set>
                                      <p:cBhvr>
                                        <p:cTn id="72" dur="1" fill="hold">
                                          <p:stCondLst>
                                            <p:cond delay="499"/>
                                          </p:stCondLst>
                                        </p:cTn>
                                        <p:tgtEl>
                                          <p:spTgt spid="2918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5" grpId="0"/>
      <p:bldP spid="291845" grpId="1"/>
      <p:bldP spid="291845" grpId="2"/>
      <p:bldP spid="291846" grpId="0" animBg="1"/>
      <p:bldP spid="291847" grpId="0" animBg="1"/>
      <p:bldP spid="291848" grpId="0" animBg="1"/>
      <p:bldP spid="291849" grpId="0"/>
      <p:bldP spid="291850" grpId="0" animBg="1"/>
      <p:bldP spid="291851" grpId="0"/>
      <p:bldP spid="291852" grpId="0" animBg="1"/>
      <p:bldP spid="291852" grpId="1" animBg="1"/>
      <p:bldP spid="291859" grpId="0" animBg="1"/>
      <p:bldP spid="291860" grpId="0"/>
      <p:bldP spid="291861" grpId="0"/>
      <p:bldP spid="291863" grpId="0" animBg="1"/>
      <p:bldP spid="291863" grpId="1" animBg="1"/>
      <p:bldP spid="291864" grpId="0" animBg="1"/>
      <p:bldP spid="291864" grpId="1" animBg="1"/>
      <p:bldP spid="291865" grpId="0" animBg="1"/>
      <p:bldP spid="291865"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灯片编号占位符 5"/>
          <p:cNvSpPr>
            <a:spLocks noGrp="1"/>
          </p:cNvSpPr>
          <p:nvPr>
            <p:ph type="sldNum" sz="quarter" idx="12"/>
          </p:nvPr>
        </p:nvSpPr>
        <p:spPr>
          <a:noFill/>
        </p:spPr>
        <p:txBody>
          <a:bodyPr/>
          <a:lstStyle/>
          <a:p>
            <a:fld id="{4A939724-B89D-46FB-9708-912757C72DED}" type="slidenum">
              <a:rPr lang="en-US" altLang="zh-CN" smtClean="0"/>
              <a:pPr/>
              <a:t>35</a:t>
            </a:fld>
            <a:endParaRPr lang="en-US" altLang="zh-CN"/>
          </a:p>
        </p:txBody>
      </p:sp>
      <p:sp>
        <p:nvSpPr>
          <p:cNvPr id="131075" name="Rectangle 2"/>
          <p:cNvSpPr>
            <a:spLocks noGrp="1" noChangeArrowheads="1"/>
          </p:cNvSpPr>
          <p:nvPr>
            <p:ph type="title"/>
          </p:nvPr>
        </p:nvSpPr>
        <p:spPr>
          <a:xfrm>
            <a:off x="685800" y="157802"/>
            <a:ext cx="7772400" cy="874713"/>
          </a:xfrm>
        </p:spPr>
        <p:txBody>
          <a:bodyPr>
            <a:normAutofit fontScale="90000"/>
          </a:bodyPr>
          <a:lstStyle/>
          <a:p>
            <a:pPr eaLnBrk="1" hangingPunct="1"/>
            <a:r>
              <a:rPr lang="en-US" altLang="zh-CN" dirty="0"/>
              <a:t> </a:t>
            </a:r>
            <a:r>
              <a:rPr lang="zh-CN" altLang="en-US" sz="3600" b="1" dirty="0">
                <a:solidFill>
                  <a:srgbClr val="FF0000"/>
                </a:solidFill>
                <a:latin typeface="微软雅黑" panose="020B0503020204020204" pitchFamily="34" charset="-122"/>
                <a:ea typeface="微软雅黑" panose="020B0503020204020204" pitchFamily="34" charset="-122"/>
              </a:rPr>
              <a:t>深拷贝构造函数和深拷贝赋值运算符重载</a:t>
            </a:r>
          </a:p>
        </p:txBody>
      </p:sp>
      <p:sp>
        <p:nvSpPr>
          <p:cNvPr id="131076" name="Rectangle 3"/>
          <p:cNvSpPr>
            <a:spLocks noGrp="1" noChangeArrowheads="1"/>
          </p:cNvSpPr>
          <p:nvPr>
            <p:ph type="body" idx="1"/>
          </p:nvPr>
        </p:nvSpPr>
        <p:spPr>
          <a:xfrm>
            <a:off x="685800" y="1044098"/>
            <a:ext cx="7772400" cy="5312255"/>
          </a:xfrm>
        </p:spPr>
        <p:txBody>
          <a:bodyPr>
            <a:normAutofit/>
          </a:bodyPr>
          <a:lstStyle/>
          <a:p>
            <a:pPr marL="0" indent="0">
              <a:lnSpc>
                <a:spcPct val="110000"/>
              </a:lnSpc>
              <a:buNone/>
            </a:pPr>
            <a:r>
              <a:rPr lang="en-US" altLang="zh-CN" sz="2400" dirty="0">
                <a:latin typeface="华文新魏" panose="02010800040101010101" pitchFamily="2" charset="-122"/>
                <a:ea typeface="华文新魏" panose="02010800040101010101" pitchFamily="2" charset="-122"/>
              </a:rPr>
              <a:t>	</a:t>
            </a:r>
            <a:r>
              <a:rPr lang="zh-CN" altLang="en-US" sz="2400" dirty="0">
                <a:latin typeface="华文新魏" panose="02010800040101010101" pitchFamily="2" charset="-122"/>
                <a:ea typeface="华文新魏" panose="02010800040101010101" pitchFamily="2" charset="-122"/>
              </a:rPr>
              <a:t>为了避免类似的问题，当类包含指针成员时，安全的做法是</a:t>
            </a:r>
          </a:p>
          <a:p>
            <a:pPr lvl="1">
              <a:lnSpc>
                <a:spcPct val="110000"/>
              </a:lnSpc>
              <a:buFont typeface="Wingdings" panose="05000000000000000000" pitchFamily="2" charset="2"/>
              <a:buChar char="u"/>
            </a:pPr>
            <a:r>
              <a:rPr lang="zh-CN" altLang="en-US" sz="2200" dirty="0">
                <a:solidFill>
                  <a:srgbClr val="FF0000"/>
                </a:solidFill>
                <a:latin typeface="华文新魏" panose="02010800040101010101" pitchFamily="2" charset="-122"/>
                <a:ea typeface="华文新魏" panose="02010800040101010101" pitchFamily="2" charset="-122"/>
              </a:rPr>
              <a:t>为每个类自定义形为</a:t>
            </a:r>
            <a:r>
              <a:rPr lang="en-US" altLang="zh-CN" sz="2200" dirty="0">
                <a:solidFill>
                  <a:srgbClr val="FF0000"/>
                </a:solidFill>
                <a:latin typeface="华文新魏" panose="02010800040101010101" pitchFamily="2" charset="-122"/>
                <a:ea typeface="华文新魏" panose="02010800040101010101" pitchFamily="2" charset="-122"/>
              </a:rPr>
              <a:t>A(const &amp; A) </a:t>
            </a:r>
            <a:r>
              <a:rPr lang="zh-CN" altLang="en-US" sz="2200" dirty="0">
                <a:solidFill>
                  <a:srgbClr val="FF0000"/>
                </a:solidFill>
                <a:latin typeface="华文新魏" panose="02010800040101010101" pitchFamily="2" charset="-122"/>
                <a:ea typeface="华文新魏" panose="02010800040101010101" pitchFamily="2" charset="-122"/>
              </a:rPr>
              <a:t>的拷贝构造函数，而且要实现为深拷贝。</a:t>
            </a:r>
            <a:endParaRPr lang="en-US" altLang="zh-CN" sz="2200" dirty="0">
              <a:solidFill>
                <a:srgbClr val="FF0000"/>
              </a:solidFill>
              <a:latin typeface="华文新魏" panose="02010800040101010101" pitchFamily="2" charset="-122"/>
              <a:ea typeface="华文新魏" panose="02010800040101010101" pitchFamily="2" charset="-122"/>
            </a:endParaRPr>
          </a:p>
          <a:p>
            <a:pPr lvl="1">
              <a:lnSpc>
                <a:spcPct val="110000"/>
              </a:lnSpc>
              <a:buFont typeface="Wingdings" panose="05000000000000000000" pitchFamily="2" charset="2"/>
              <a:buChar char="u"/>
            </a:pPr>
            <a:r>
              <a:rPr lang="zh-CN" altLang="en-US" sz="2200" dirty="0">
                <a:solidFill>
                  <a:srgbClr val="FF0000"/>
                </a:solidFill>
                <a:latin typeface="华文新魏" panose="02010800040101010101" pitchFamily="2" charset="-122"/>
                <a:ea typeface="华文新魏" panose="02010800040101010101" pitchFamily="2" charset="-122"/>
              </a:rPr>
              <a:t>同时要自己重载</a:t>
            </a:r>
            <a:r>
              <a:rPr lang="en-US" altLang="zh-CN" sz="2200" dirty="0">
                <a:solidFill>
                  <a:srgbClr val="FF0000"/>
                </a:solidFill>
                <a:latin typeface="华文新魏" panose="02010800040101010101" pitchFamily="2" charset="-122"/>
                <a:ea typeface="华文新魏" panose="02010800040101010101" pitchFamily="2" charset="-122"/>
              </a:rPr>
              <a:t>=</a:t>
            </a:r>
            <a:r>
              <a:rPr lang="zh-CN" altLang="en-US" sz="2200" dirty="0">
                <a:solidFill>
                  <a:srgbClr val="FF0000"/>
                </a:solidFill>
                <a:latin typeface="华文新魏" panose="02010800040101010101" pitchFamily="2" charset="-122"/>
                <a:ea typeface="华文新魏" panose="02010800040101010101" pitchFamily="2" charset="-122"/>
              </a:rPr>
              <a:t>运算符，重载赋值运算符是也要实现为深拷贝赋值</a:t>
            </a:r>
            <a:endParaRPr lang="en-US" altLang="zh-CN" sz="2200" dirty="0">
              <a:solidFill>
                <a:srgbClr val="FF0000"/>
              </a:solidFill>
              <a:latin typeface="华文新魏" panose="02010800040101010101" pitchFamily="2" charset="-122"/>
              <a:ea typeface="华文新魏" panose="02010800040101010101" pitchFamily="2" charset="-122"/>
            </a:endParaRPr>
          </a:p>
          <a:p>
            <a:pPr lvl="1">
              <a:lnSpc>
                <a:spcPct val="110000"/>
              </a:lnSpc>
              <a:buFont typeface="Wingdings" panose="05000000000000000000" pitchFamily="2" charset="2"/>
              <a:buChar char="u"/>
            </a:pPr>
            <a:r>
              <a:rPr lang="zh-CN" altLang="en-US" sz="2200">
                <a:solidFill>
                  <a:srgbClr val="FF0000"/>
                </a:solidFill>
                <a:latin typeface="华文新魏" panose="02010800040101010101" pitchFamily="2" charset="-122"/>
                <a:ea typeface="华文新魏" panose="02010800040101010101" pitchFamily="2" charset="-122"/>
              </a:rPr>
              <a:t>如果</a:t>
            </a:r>
            <a:r>
              <a:rPr lang="zh-CN" altLang="en-US" sz="2200" dirty="0">
                <a:solidFill>
                  <a:srgbClr val="FF0000"/>
                </a:solidFill>
                <a:latin typeface="华文新魏" panose="02010800040101010101" pitchFamily="2" charset="-122"/>
                <a:ea typeface="华文新魏" panose="02010800040101010101" pitchFamily="2" charset="-122"/>
              </a:rPr>
              <a:t>自己没定义拷贝构造函数，编译器会自动添加一个拷贝构造函数，其实现为</a:t>
            </a:r>
            <a:r>
              <a:rPr lang="zh-CN" altLang="en-US" sz="2200">
                <a:solidFill>
                  <a:srgbClr val="FF0000"/>
                </a:solidFill>
                <a:latin typeface="华文新魏" panose="02010800040101010101" pitchFamily="2" charset="-122"/>
                <a:ea typeface="华文新魏" panose="02010800040101010101" pitchFamily="2" charset="-122"/>
              </a:rPr>
              <a:t>浅拷贝。</a:t>
            </a:r>
            <a:endParaRPr lang="en-US" altLang="zh-CN" sz="2200" dirty="0">
              <a:solidFill>
                <a:srgbClr val="FF0000"/>
              </a:solidFill>
              <a:latin typeface="华文新魏" panose="02010800040101010101" pitchFamily="2" charset="-122"/>
              <a:ea typeface="华文新魏" panose="02010800040101010101" pitchFamily="2" charset="-122"/>
            </a:endParaRPr>
          </a:p>
          <a:p>
            <a:pPr lvl="1">
              <a:lnSpc>
                <a:spcPct val="110000"/>
              </a:lnSpc>
              <a:buFont typeface="Wingdings" panose="05000000000000000000" pitchFamily="2" charset="2"/>
              <a:buChar char="u"/>
            </a:pPr>
            <a:r>
              <a:rPr lang="zh-CN" altLang="en-US" sz="2200" dirty="0">
                <a:solidFill>
                  <a:srgbClr val="FF0000"/>
                </a:solidFill>
                <a:latin typeface="华文新魏" panose="02010800040101010101" pitchFamily="2" charset="-122"/>
                <a:ea typeface="华文新魏" panose="02010800040101010101" pitchFamily="2" charset="-122"/>
              </a:rPr>
              <a:t>如果没有为类</a:t>
            </a:r>
            <a:r>
              <a:rPr lang="en-US" altLang="zh-CN" sz="2200" dirty="0">
                <a:solidFill>
                  <a:srgbClr val="FF0000"/>
                </a:solidFill>
                <a:latin typeface="华文新魏" panose="02010800040101010101" pitchFamily="2" charset="-122"/>
                <a:ea typeface="华文新魏" panose="02010800040101010101" pitchFamily="2" charset="-122"/>
              </a:rPr>
              <a:t>A</a:t>
            </a:r>
            <a:r>
              <a:rPr lang="zh-CN" altLang="en-US" sz="2200" dirty="0">
                <a:solidFill>
                  <a:srgbClr val="FF0000"/>
                </a:solidFill>
                <a:latin typeface="华文新魏" panose="02010800040101010101" pitchFamily="2" charset="-122"/>
                <a:ea typeface="华文新魏" panose="02010800040101010101" pitchFamily="2" charset="-122"/>
              </a:rPr>
              <a:t>重载</a:t>
            </a:r>
            <a:r>
              <a:rPr lang="en-US" altLang="zh-CN" sz="2200" dirty="0">
                <a:solidFill>
                  <a:srgbClr val="FF0000"/>
                </a:solidFill>
                <a:latin typeface="华文新魏" panose="02010800040101010101" pitchFamily="2" charset="-122"/>
                <a:ea typeface="华文新魏" panose="02010800040101010101" pitchFamily="2" charset="-122"/>
              </a:rPr>
              <a:t>=</a:t>
            </a:r>
            <a:r>
              <a:rPr lang="zh-CN" altLang="en-US" sz="2200" dirty="0">
                <a:solidFill>
                  <a:srgbClr val="FF0000"/>
                </a:solidFill>
                <a:latin typeface="华文新魏" panose="02010800040101010101" pitchFamily="2" charset="-122"/>
                <a:ea typeface="华文新魏" panose="02010800040101010101" pitchFamily="2" charset="-122"/>
              </a:rPr>
              <a:t>号运算符，编译器会自动为</a:t>
            </a:r>
            <a:r>
              <a:rPr lang="en-US" altLang="zh-CN" sz="2200" dirty="0">
                <a:solidFill>
                  <a:srgbClr val="FF0000"/>
                </a:solidFill>
                <a:latin typeface="华文新魏" panose="02010800040101010101" pitchFamily="2" charset="-122"/>
                <a:ea typeface="华文新魏" panose="02010800040101010101" pitchFamily="2" charset="-122"/>
              </a:rPr>
              <a:t>A</a:t>
            </a:r>
            <a:r>
              <a:rPr lang="zh-CN" altLang="en-US" sz="2200" dirty="0">
                <a:solidFill>
                  <a:srgbClr val="FF0000"/>
                </a:solidFill>
                <a:latin typeface="华文新魏" panose="02010800040101010101" pitchFamily="2" charset="-122"/>
                <a:ea typeface="华文新魏" panose="02010800040101010101" pitchFamily="2" charset="-122"/>
              </a:rPr>
              <a:t>添加一个</a:t>
            </a:r>
            <a:r>
              <a:rPr lang="en-US" altLang="zh-CN" sz="2200" dirty="0">
                <a:solidFill>
                  <a:srgbClr val="FF0000"/>
                </a:solidFill>
                <a:latin typeface="华文新魏" panose="02010800040101010101" pitchFamily="2" charset="-122"/>
                <a:ea typeface="华文新魏" panose="02010800040101010101" pitchFamily="2" charset="-122"/>
              </a:rPr>
              <a:t>=</a:t>
            </a:r>
            <a:r>
              <a:rPr lang="zh-CN" altLang="en-US" sz="2200" dirty="0">
                <a:solidFill>
                  <a:srgbClr val="FF0000"/>
                </a:solidFill>
                <a:latin typeface="华文新魏" panose="02010800040101010101" pitchFamily="2" charset="-122"/>
                <a:ea typeface="华文新魏" panose="02010800040101010101" pitchFamily="2" charset="-122"/>
              </a:rPr>
              <a:t>号运算符的重载函数，其实现为浅拷贝赋值</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4.7</a:t>
            </a:r>
            <a:r>
              <a:rPr lang="zh-CN" altLang="en-US" sz="3600" b="1" dirty="0">
                <a:solidFill>
                  <a:srgbClr val="FF0000"/>
                </a:solidFill>
                <a:latin typeface="微软雅黑" pitchFamily="34" charset="-122"/>
                <a:ea typeface="微软雅黑" pitchFamily="34" charset="-122"/>
              </a:rPr>
              <a:t>　赋值运算符重载函数</a:t>
            </a:r>
          </a:p>
        </p:txBody>
      </p:sp>
      <p:sp>
        <p:nvSpPr>
          <p:cNvPr id="5" name="Rectangle 7">
            <a:extLst>
              <a:ext uri="{FF2B5EF4-FFF2-40B4-BE49-F238E27FC236}">
                <a16:creationId xmlns:a16="http://schemas.microsoft.com/office/drawing/2014/main" id="{1FA64809-6050-44A8-A261-86AA80D32261}"/>
              </a:ext>
            </a:extLst>
          </p:cNvPr>
          <p:cNvSpPr>
            <a:spLocks noChangeArrowheads="1"/>
          </p:cNvSpPr>
          <p:nvPr/>
        </p:nvSpPr>
        <p:spPr bwMode="auto">
          <a:xfrm>
            <a:off x="107504" y="980728"/>
            <a:ext cx="8729736" cy="5400600"/>
          </a:xfrm>
          <a:prstGeom prst="rect">
            <a:avLst/>
          </a:prstGeom>
          <a:noFill/>
          <a:ln w="9525">
            <a:noFill/>
            <a:miter lim="800000"/>
            <a:headEnd/>
            <a:tailEnd/>
          </a:ln>
        </p:spPr>
        <p:txBody>
          <a:bodyPr>
            <a:noAutofit/>
          </a:bodyPr>
          <a:lstStyle/>
          <a:p>
            <a:pPr algn="just">
              <a:lnSpc>
                <a:spcPct val="150000"/>
              </a:lnSpc>
              <a:buClr>
                <a:schemeClr val="tx1"/>
              </a:buClr>
            </a:pPr>
            <a:r>
              <a:rPr lang="en-US" altLang="zh-CN" sz="2200" b="1" dirty="0">
                <a:solidFill>
                  <a:srgbClr val="FF0000"/>
                </a:solidFill>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与拷贝构造函数一样，如果类未定义自己的赋值运算符函数，编译器会提供合成的赋值运算符函数。</a:t>
            </a:r>
            <a:endParaRPr lang="en-US" altLang="zh-CN" sz="2400" b="1" dirty="0">
              <a:latin typeface="华文新魏" panose="02010800040101010101" pitchFamily="2" charset="-122"/>
              <a:ea typeface="华文新魏" panose="02010800040101010101" pitchFamily="2" charset="-122"/>
            </a:endParaRPr>
          </a:p>
          <a:p>
            <a:pPr algn="just">
              <a:lnSpc>
                <a:spcPct val="150000"/>
              </a:lnSpc>
              <a:buClr>
                <a:schemeClr val="tx1"/>
              </a:buClr>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编译器提供的</a:t>
            </a:r>
            <a:r>
              <a:rPr lang="zh-CN" altLang="en-US" sz="2000" b="1" dirty="0">
                <a:latin typeface="华文新魏" panose="02010800040101010101" pitchFamily="2" charset="-122"/>
                <a:ea typeface="华文新魏" panose="02010800040101010101" pitchFamily="2" charset="-122"/>
              </a:rPr>
              <a:t>合成</a:t>
            </a:r>
            <a:r>
              <a:rPr lang="zh-CN" altLang="en-US" sz="2400" b="1" dirty="0">
                <a:latin typeface="华文新魏" panose="02010800040101010101" pitchFamily="2" charset="-122"/>
                <a:ea typeface="华文新魏" panose="02010800040101010101" pitchFamily="2" charset="-122"/>
              </a:rPr>
              <a:t>的赋值运算符函数是浅拷贝赋值。因此和拷贝构造函数一样，在必要的时候需要自己定义赋值运算符函数，且实现为</a:t>
            </a:r>
            <a:r>
              <a:rPr lang="zh-CN" altLang="en-US" sz="2400" b="1" dirty="0">
                <a:solidFill>
                  <a:srgbClr val="FF0000"/>
                </a:solidFill>
                <a:latin typeface="华文新魏" panose="02010800040101010101" pitchFamily="2" charset="-122"/>
                <a:ea typeface="华文新魏" panose="02010800040101010101" pitchFamily="2" charset="-122"/>
              </a:rPr>
              <a:t>深拷贝赋值</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algn="just">
              <a:lnSpc>
                <a:spcPct val="120000"/>
              </a:lnSpc>
              <a:buClr>
                <a:schemeClr val="tx1"/>
              </a:buClr>
            </a:pPr>
            <a:r>
              <a:rPr lang="en-US" altLang="zh-CN" sz="2400" b="1" dirty="0">
                <a:latin typeface="华文新魏" panose="02010800040101010101" pitchFamily="2" charset="-122"/>
                <a:ea typeface="华文新魏" panose="02010800040101010101" pitchFamily="2" charset="-122"/>
              </a:rPr>
              <a:t>	class A{</a:t>
            </a:r>
          </a:p>
          <a:p>
            <a:pPr algn="just">
              <a:lnSpc>
                <a:spcPct val="120000"/>
              </a:lnSpc>
              <a:buClr>
                <a:schemeClr val="tx1"/>
              </a:buClr>
            </a:pPr>
            <a:r>
              <a:rPr lang="en-US" altLang="zh-CN" sz="2400" b="1" dirty="0">
                <a:latin typeface="华文新魏" panose="02010800040101010101" pitchFamily="2" charset="-122"/>
                <a:ea typeface="华文新魏" panose="02010800040101010101" pitchFamily="2" charset="-122"/>
              </a:rPr>
              <a:t>	public:</a:t>
            </a:r>
          </a:p>
          <a:p>
            <a:pPr algn="just">
              <a:lnSpc>
                <a:spcPct val="120000"/>
              </a:lnSpc>
              <a:buClr>
                <a:schemeClr val="tx1"/>
              </a:buClr>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赋值运算符返回非</a:t>
            </a:r>
            <a:r>
              <a:rPr lang="en-US" altLang="zh-CN" sz="2400" b="1" dirty="0">
                <a:latin typeface="华文新魏" panose="02010800040101010101" pitchFamily="2" charset="-122"/>
                <a:ea typeface="华文新魏" panose="02010800040101010101" pitchFamily="2" charset="-122"/>
              </a:rPr>
              <a:t>const &amp;</a:t>
            </a:r>
            <a:r>
              <a:rPr lang="zh-CN" altLang="en-US" sz="2400" b="1" dirty="0">
                <a:latin typeface="华文新魏" panose="02010800040101010101" pitchFamily="2" charset="-122"/>
                <a:ea typeface="华文新魏" panose="02010800040101010101" pitchFamily="2" charset="-122"/>
              </a:rPr>
              <a:t>，参数是</a:t>
            </a:r>
            <a:r>
              <a:rPr lang="en-US" altLang="zh-CN" sz="2400" b="1" dirty="0">
                <a:latin typeface="华文新魏" panose="02010800040101010101" pitchFamily="2" charset="-122"/>
                <a:ea typeface="华文新魏" panose="02010800040101010101" pitchFamily="2" charset="-122"/>
              </a:rPr>
              <a:t>const </a:t>
            </a:r>
            <a:r>
              <a:rPr lang="zh-CN" altLang="en-US" sz="2400" b="1" dirty="0">
                <a:latin typeface="华文新魏" panose="02010800040101010101" pitchFamily="2" charset="-122"/>
                <a:ea typeface="华文新魏" panose="02010800040101010101" pitchFamily="2" charset="-122"/>
              </a:rPr>
              <a:t>引用</a:t>
            </a:r>
            <a:endParaRPr lang="en-US" altLang="zh-CN" sz="2400" b="1" dirty="0">
              <a:latin typeface="华文新魏" panose="02010800040101010101" pitchFamily="2" charset="-122"/>
              <a:ea typeface="华文新魏" panose="02010800040101010101" pitchFamily="2" charset="-122"/>
            </a:endParaRPr>
          </a:p>
          <a:p>
            <a:pPr algn="just">
              <a:lnSpc>
                <a:spcPct val="120000"/>
              </a:lnSpc>
              <a:buClr>
                <a:schemeClr val="tx1"/>
              </a:buClr>
            </a:pPr>
            <a:r>
              <a:rPr lang="en-US" altLang="zh-CN" sz="2400" b="1" dirty="0">
                <a:latin typeface="华文新魏" panose="02010800040101010101" pitchFamily="2" charset="-122"/>
                <a:ea typeface="华文新魏" panose="02010800040101010101" pitchFamily="2" charset="-122"/>
              </a:rPr>
              <a:t>		</a:t>
            </a:r>
            <a:r>
              <a:rPr lang="en-US" altLang="zh-CN" sz="2400" b="1" dirty="0">
                <a:solidFill>
                  <a:srgbClr val="FF0000"/>
                </a:solidFill>
                <a:latin typeface="华文新魏" panose="02010800040101010101" pitchFamily="2" charset="-122"/>
                <a:ea typeface="华文新魏" panose="02010800040101010101" pitchFamily="2" charset="-122"/>
              </a:rPr>
              <a:t>A &amp; </a:t>
            </a:r>
            <a:r>
              <a:rPr lang="en-US" altLang="zh-CN" sz="2400" b="1" dirty="0">
                <a:latin typeface="华文新魏" panose="02010800040101010101" pitchFamily="2" charset="-122"/>
                <a:ea typeface="华文新魏" panose="02010800040101010101" pitchFamily="2" charset="-122"/>
              </a:rPr>
              <a:t>operator=(</a:t>
            </a:r>
            <a:r>
              <a:rPr lang="en-US" altLang="zh-CN" sz="2400" b="1" dirty="0">
                <a:solidFill>
                  <a:srgbClr val="FF0000"/>
                </a:solidFill>
                <a:latin typeface="华文新魏" panose="02010800040101010101" pitchFamily="2" charset="-122"/>
                <a:ea typeface="华文新魏" panose="02010800040101010101" pitchFamily="2" charset="-122"/>
              </a:rPr>
              <a:t>const A &amp;){ </a:t>
            </a:r>
            <a:r>
              <a:rPr lang="en-US" altLang="zh-CN" sz="2400" b="1" dirty="0">
                <a:latin typeface="华文新魏" panose="02010800040101010101" pitchFamily="2" charset="-122"/>
                <a:ea typeface="华文新魏" panose="02010800040101010101" pitchFamily="2" charset="-122"/>
              </a:rPr>
              <a:t>…}</a:t>
            </a:r>
          </a:p>
          <a:p>
            <a:pPr algn="just">
              <a:lnSpc>
                <a:spcPct val="120000"/>
              </a:lnSpc>
              <a:buClr>
                <a:schemeClr val="tx1"/>
              </a:buClr>
            </a:pPr>
            <a:r>
              <a:rPr lang="en-US" altLang="zh-CN" sz="2400" b="1" dirty="0">
                <a:latin typeface="华文新魏" panose="02010800040101010101" pitchFamily="2" charset="-122"/>
                <a:ea typeface="华文新魏" panose="02010800040101010101" pitchFamily="2" charset="-122"/>
              </a:rPr>
              <a:t>	}	</a:t>
            </a:r>
          </a:p>
        </p:txBody>
      </p:sp>
    </p:spTree>
    <p:extLst>
      <p:ext uri="{BB962C8B-B14F-4D97-AF65-F5344CB8AC3E}">
        <p14:creationId xmlns:p14="http://schemas.microsoft.com/office/powerpoint/2010/main" val="40679317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44624"/>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4.7</a:t>
            </a:r>
            <a:r>
              <a:rPr lang="zh-CN" altLang="en-US" sz="3600" b="1" dirty="0">
                <a:solidFill>
                  <a:srgbClr val="FF0000"/>
                </a:solidFill>
                <a:latin typeface="微软雅黑" pitchFamily="34" charset="-122"/>
                <a:ea typeface="微软雅黑" pitchFamily="34" charset="-122"/>
              </a:rPr>
              <a:t>　赋值运算符重载函数</a:t>
            </a:r>
          </a:p>
        </p:txBody>
      </p:sp>
      <p:sp>
        <p:nvSpPr>
          <p:cNvPr id="4" name="TextBox 5">
            <a:extLst>
              <a:ext uri="{FF2B5EF4-FFF2-40B4-BE49-F238E27FC236}">
                <a16:creationId xmlns:a16="http://schemas.microsoft.com/office/drawing/2014/main" id="{FC027405-8B7A-4546-AB4E-8A83FB972997}"/>
              </a:ext>
            </a:extLst>
          </p:cNvPr>
          <p:cNvSpPr txBox="1">
            <a:spLocks noChangeArrowheads="1"/>
          </p:cNvSpPr>
          <p:nvPr/>
        </p:nvSpPr>
        <p:spPr bwMode="auto">
          <a:xfrm>
            <a:off x="215516" y="836715"/>
            <a:ext cx="8712968" cy="5832375"/>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10000"/>
              </a:lnSpc>
            </a:pPr>
            <a:r>
              <a:rPr lang="en-US" altLang="zh-CN" sz="2000" b="1" dirty="0">
                <a:latin typeface="华文新魏" panose="02010800040101010101" pitchFamily="2" charset="-122"/>
                <a:ea typeface="华文新魏" panose="02010800040101010101" pitchFamily="2" charset="-122"/>
              </a:rPr>
              <a:t>class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a:t>
            </a:r>
          </a:p>
          <a:p>
            <a:pPr>
              <a:lnSpc>
                <a:spcPct val="110000"/>
              </a:lnSpc>
            </a:pPr>
            <a:r>
              <a:rPr lang="en-US" altLang="zh-CN" sz="2000" b="1" dirty="0">
                <a:latin typeface="华文新魏" panose="02010800040101010101" pitchFamily="2" charset="-122"/>
                <a:ea typeface="华文新魏" panose="02010800040101010101" pitchFamily="2" charset="-122"/>
              </a:rPr>
              <a:t>private:</a:t>
            </a:r>
          </a:p>
          <a:p>
            <a:pPr>
              <a:lnSpc>
                <a:spcPct val="110000"/>
              </a:lnSpc>
            </a:pPr>
            <a:r>
              <a:rPr lang="en-US" altLang="zh-CN" sz="2000" b="1" dirty="0">
                <a:latin typeface="华文新魏" panose="02010800040101010101" pitchFamily="2" charset="-122"/>
                <a:ea typeface="华文新魏" panose="02010800040101010101" pitchFamily="2" charset="-122"/>
              </a:rPr>
              <a:t>    char *s;</a:t>
            </a:r>
          </a:p>
          <a:p>
            <a:pPr>
              <a:lnSpc>
                <a:spcPct val="110000"/>
              </a:lnSpc>
            </a:pPr>
            <a:r>
              <a:rPr lang="en-US" altLang="zh-CN" sz="2000" b="1" dirty="0">
                <a:latin typeface="华文新魏" panose="02010800040101010101" pitchFamily="2" charset="-122"/>
                <a:ea typeface="华文新魏" panose="02010800040101010101" pitchFamily="2" charset="-122"/>
              </a:rPr>
              <a:t>public:</a:t>
            </a:r>
          </a:p>
          <a:p>
            <a:pPr>
              <a:lnSpc>
                <a:spcPct val="11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(const char *t = “”){ …}</a:t>
            </a:r>
          </a:p>
          <a:p>
            <a:pPr>
              <a:lnSpc>
                <a:spcPct val="11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 … }</a:t>
            </a:r>
            <a:endParaRPr lang="zh-CN" altLang="en-US" sz="2000" b="1" dirty="0">
              <a:latin typeface="华文新魏" panose="02010800040101010101" pitchFamily="2" charset="-122"/>
              <a:ea typeface="华文新魏" panose="02010800040101010101" pitchFamily="2" charset="-122"/>
            </a:endParaRPr>
          </a:p>
          <a:p>
            <a:pPr>
              <a:lnSpc>
                <a:spcPct val="110000"/>
              </a:lnSpc>
            </a:pPr>
            <a:r>
              <a:rPr lang="zh-CN" altLang="en-US"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&amp; operator=(const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&amp;</a:t>
            </a:r>
            <a:r>
              <a:rPr lang="en-US" altLang="zh-CN" sz="2000" b="1" dirty="0" err="1">
                <a:latin typeface="华文新魏" panose="02010800040101010101" pitchFamily="2" charset="-122"/>
                <a:ea typeface="华文新魏" panose="02010800040101010101" pitchFamily="2" charset="-122"/>
              </a:rPr>
              <a:t>rhs</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重载</a:t>
            </a:r>
            <a:r>
              <a:rPr lang="en-US" altLang="zh-CN" sz="2000" b="1" dirty="0">
                <a:latin typeface="华文新魏" panose="02010800040101010101" pitchFamily="2" charset="-122"/>
                <a:ea typeface="华文新魏" panose="02010800040101010101" pitchFamily="2" charset="-122"/>
              </a:rPr>
              <a:t>=</a:t>
            </a:r>
          </a:p>
          <a:p>
            <a:pPr>
              <a:lnSpc>
                <a:spcPct val="110000"/>
              </a:lnSpc>
            </a:pPr>
            <a:r>
              <a:rPr lang="en-US" altLang="zh-CN" sz="2000" b="1" dirty="0">
                <a:latin typeface="华文新魏" panose="02010800040101010101" pitchFamily="2" charset="-122"/>
                <a:ea typeface="华文新魏" panose="02010800040101010101" pitchFamily="2" charset="-122"/>
              </a:rPr>
              <a:t>};</a:t>
            </a:r>
          </a:p>
          <a:p>
            <a:pPr>
              <a:lnSpc>
                <a:spcPct val="110000"/>
              </a:lnSpc>
            </a:pP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&amp;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::operator=(const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&amp;</a:t>
            </a:r>
            <a:r>
              <a:rPr lang="en-US" altLang="zh-CN" sz="2000" b="1" dirty="0" err="1">
                <a:latin typeface="华文新魏" panose="02010800040101010101" pitchFamily="2" charset="-122"/>
                <a:ea typeface="华文新魏" panose="02010800040101010101" pitchFamily="2" charset="-122"/>
              </a:rPr>
              <a:t>rhs</a:t>
            </a:r>
            <a:r>
              <a:rPr lang="en-US" altLang="zh-CN" sz="2000" b="1" dirty="0">
                <a:latin typeface="华文新魏" panose="02010800040101010101" pitchFamily="2" charset="-122"/>
                <a:ea typeface="华文新魏" panose="02010800040101010101" pitchFamily="2" charset="-122"/>
              </a:rPr>
              <a:t>) { //</a:t>
            </a:r>
            <a:r>
              <a:rPr lang="zh-CN" altLang="en-US" sz="2000" b="1" dirty="0">
                <a:latin typeface="华文新魏" panose="02010800040101010101" pitchFamily="2" charset="-122"/>
                <a:ea typeface="华文新魏" panose="02010800040101010101" pitchFamily="2" charset="-122"/>
              </a:rPr>
              <a:t>实现为深拷贝赋值</a:t>
            </a:r>
            <a:endParaRPr lang="en-US" altLang="zh-CN" sz="2000" b="1" dirty="0">
              <a:latin typeface="华文新魏" panose="02010800040101010101" pitchFamily="2" charset="-122"/>
              <a:ea typeface="华文新魏" panose="02010800040101010101" pitchFamily="2" charset="-122"/>
            </a:endParaRPr>
          </a:p>
          <a:p>
            <a:pPr>
              <a:lnSpc>
                <a:spcPct val="110000"/>
              </a:lnSpc>
            </a:pPr>
            <a:r>
              <a:rPr lang="en-US" altLang="zh-CN" sz="2000" b="1" dirty="0">
                <a:latin typeface="华文新魏" panose="02010800040101010101" pitchFamily="2" charset="-122"/>
                <a:ea typeface="华文新魏" panose="02010800040101010101" pitchFamily="2" charset="-122"/>
              </a:rPr>
              <a:t>    char *t = </a:t>
            </a:r>
            <a:r>
              <a:rPr lang="en-US" altLang="zh-CN" sz="2000" b="1" dirty="0" err="1">
                <a:latin typeface="华文新魏" panose="02010800040101010101" pitchFamily="2" charset="-122"/>
                <a:ea typeface="华文新魏" panose="02010800040101010101" pitchFamily="2" charset="-122"/>
              </a:rPr>
              <a:t>static_cast</a:t>
            </a:r>
            <a:r>
              <a:rPr lang="en-US" altLang="zh-CN" sz="2000" b="1" dirty="0">
                <a:latin typeface="华文新魏" panose="02010800040101010101" pitchFamily="2" charset="-122"/>
                <a:ea typeface="华文新魏" panose="02010800040101010101" pitchFamily="2" charset="-122"/>
              </a:rPr>
              <a:t>&lt;char *&gt;(malloc(</a:t>
            </a:r>
            <a:r>
              <a:rPr lang="en-US" altLang="zh-CN" sz="2000" b="1" dirty="0" err="1">
                <a:latin typeface="华文新魏" panose="02010800040101010101" pitchFamily="2" charset="-122"/>
                <a:ea typeface="华文新魏" panose="02010800040101010101" pitchFamily="2" charset="-122"/>
              </a:rPr>
              <a:t>rhs.len</a:t>
            </a:r>
            <a:r>
              <a:rPr lang="en-US" altLang="zh-CN" sz="2000" b="1" dirty="0">
                <a:latin typeface="华文新魏" panose="02010800040101010101" pitchFamily="2" charset="-122"/>
                <a:ea typeface="华文新魏" panose="02010800040101010101" pitchFamily="2" charset="-122"/>
              </a:rPr>
              <a:t>));</a:t>
            </a:r>
          </a:p>
          <a:p>
            <a:pPr>
              <a:lnSpc>
                <a:spcPct val="11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strcpy</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t,rhs.s</a:t>
            </a:r>
            <a:r>
              <a:rPr lang="en-US" altLang="zh-CN" sz="2000" b="1" dirty="0">
                <a:latin typeface="华文新魏" panose="02010800040101010101" pitchFamily="2" charset="-122"/>
                <a:ea typeface="华文新魏" panose="02010800040101010101" pitchFamily="2" charset="-122"/>
              </a:rPr>
              <a:t>);</a:t>
            </a:r>
          </a:p>
          <a:p>
            <a:pPr>
              <a:lnSpc>
                <a:spcPct val="110000"/>
              </a:lnSpc>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把右边对象的内容复制到新的内存后，再释放</a:t>
            </a:r>
            <a:r>
              <a:rPr lang="en-US" altLang="zh-CN" sz="2000" b="1" dirty="0">
                <a:latin typeface="华文新魏" panose="02010800040101010101" pitchFamily="2" charset="-122"/>
                <a:ea typeface="华文新魏" panose="02010800040101010101" pitchFamily="2" charset="-122"/>
              </a:rPr>
              <a:t>this-&gt;s,</a:t>
            </a:r>
            <a:r>
              <a:rPr lang="zh-CN" altLang="en-US" sz="2000" b="1" dirty="0">
                <a:latin typeface="华文新魏" panose="02010800040101010101" pitchFamily="2" charset="-122"/>
                <a:ea typeface="华文新魏" panose="02010800040101010101" pitchFamily="2" charset="-122"/>
              </a:rPr>
              <a:t>这样做最安全</a:t>
            </a:r>
          </a:p>
          <a:p>
            <a:pPr>
              <a:lnSpc>
                <a:spcPct val="110000"/>
              </a:lnSpc>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if(this-&gt;s) {   delete[] this-&gt;s; }  //</a:t>
            </a:r>
            <a:r>
              <a:rPr lang="zh-CN" altLang="en-US" sz="2000" b="1" dirty="0">
                <a:solidFill>
                  <a:srgbClr val="FF0000"/>
                </a:solidFill>
                <a:latin typeface="华文新魏" panose="02010800040101010101" pitchFamily="2" charset="-122"/>
                <a:ea typeface="华文新魏" panose="02010800040101010101" pitchFamily="2" charset="-122"/>
              </a:rPr>
              <a:t>这里为什么需要判断？</a:t>
            </a:r>
            <a:endParaRPr lang="en-US" altLang="zh-CN" sz="2000" b="1" dirty="0">
              <a:solidFill>
                <a:srgbClr val="FF0000"/>
              </a:solidFill>
              <a:latin typeface="华文新魏" panose="02010800040101010101" pitchFamily="2" charset="-122"/>
              <a:ea typeface="华文新魏" panose="02010800040101010101" pitchFamily="2" charset="-122"/>
            </a:endParaRPr>
          </a:p>
          <a:p>
            <a:pPr>
              <a:lnSpc>
                <a:spcPct val="110000"/>
              </a:lnSpc>
            </a:pPr>
            <a:r>
              <a:rPr lang="en-US" altLang="zh-CN" sz="2000" b="1" dirty="0">
                <a:latin typeface="华文新魏" panose="02010800040101010101" pitchFamily="2" charset="-122"/>
                <a:ea typeface="华文新魏" panose="02010800040101010101" pitchFamily="2" charset="-122"/>
              </a:rPr>
              <a:t>    this-&gt;s = t;</a:t>
            </a:r>
          </a:p>
          <a:p>
            <a:pPr>
              <a:lnSpc>
                <a:spcPct val="110000"/>
              </a:lnSpc>
            </a:pPr>
            <a:r>
              <a:rPr lang="en-US" altLang="zh-CN" sz="2000" b="1" dirty="0">
                <a:latin typeface="华文新魏" panose="02010800040101010101" pitchFamily="2" charset="-122"/>
                <a:ea typeface="华文新魏" panose="02010800040101010101" pitchFamily="2" charset="-122"/>
              </a:rPr>
              <a:t>    return *this;  //</a:t>
            </a:r>
            <a:r>
              <a:rPr lang="zh-CN" altLang="en-US" sz="2000" b="1" dirty="0">
                <a:solidFill>
                  <a:srgbClr val="FF0000"/>
                </a:solidFill>
                <a:latin typeface="华文新魏" panose="02010800040101010101" pitchFamily="2" charset="-122"/>
                <a:ea typeface="华文新魏" panose="02010800040101010101" pitchFamily="2" charset="-122"/>
              </a:rPr>
              <a:t>最后必须返回*</a:t>
            </a:r>
            <a:r>
              <a:rPr lang="en-US" altLang="zh-CN" sz="2000" b="1" dirty="0">
                <a:solidFill>
                  <a:srgbClr val="FF0000"/>
                </a:solidFill>
                <a:latin typeface="华文新魏" panose="02010800040101010101" pitchFamily="2" charset="-122"/>
                <a:ea typeface="华文新魏" panose="02010800040101010101" pitchFamily="2" charset="-122"/>
              </a:rPr>
              <a:t>this</a:t>
            </a:r>
          </a:p>
          <a:p>
            <a:pPr>
              <a:lnSpc>
                <a:spcPct val="110000"/>
              </a:lnSpc>
            </a:pPr>
            <a:r>
              <a:rPr lang="en-US" altLang="zh-CN" sz="2000" b="1" dirty="0">
                <a:latin typeface="华文新魏" panose="02010800040101010101" pitchFamily="2" charset="-122"/>
                <a:ea typeface="华文新魏" panose="02010800040101010101" pitchFamily="2" charset="-122"/>
              </a:rPr>
              <a:t>};</a:t>
            </a:r>
          </a:p>
          <a:p>
            <a:pPr>
              <a:lnSpc>
                <a:spcPct val="110000"/>
              </a:lnSpc>
            </a:pP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s1(“s1”),s2(“s2”); s1 = s2; </a:t>
            </a:r>
          </a:p>
        </p:txBody>
      </p:sp>
    </p:spTree>
    <p:extLst>
      <p:ext uri="{BB962C8B-B14F-4D97-AF65-F5344CB8AC3E}">
        <p14:creationId xmlns:p14="http://schemas.microsoft.com/office/powerpoint/2010/main" val="951337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44624"/>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4.8</a:t>
            </a:r>
            <a:r>
              <a:rPr lang="zh-CN" altLang="en-US" sz="3600" b="1" dirty="0">
                <a:solidFill>
                  <a:srgbClr val="FF0000"/>
                </a:solidFill>
                <a:latin typeface="微软雅黑" pitchFamily="34" charset="-122"/>
                <a:ea typeface="微软雅黑" pitchFamily="34" charset="-122"/>
              </a:rPr>
              <a:t>　移动构造和移动赋值</a:t>
            </a:r>
          </a:p>
        </p:txBody>
      </p:sp>
      <p:sp>
        <p:nvSpPr>
          <p:cNvPr id="5" name="Rectangle 7">
            <a:extLst>
              <a:ext uri="{FF2B5EF4-FFF2-40B4-BE49-F238E27FC236}">
                <a16:creationId xmlns:a16="http://schemas.microsoft.com/office/drawing/2014/main" id="{7E8E1D23-E6FA-4B0D-B23E-0EBA2C81AF29}"/>
              </a:ext>
            </a:extLst>
          </p:cNvPr>
          <p:cNvSpPr>
            <a:spLocks noChangeArrowheads="1"/>
          </p:cNvSpPr>
          <p:nvPr/>
        </p:nvSpPr>
        <p:spPr bwMode="auto">
          <a:xfrm>
            <a:off x="107504" y="980728"/>
            <a:ext cx="8729736" cy="5400600"/>
          </a:xfrm>
          <a:prstGeom prst="rect">
            <a:avLst/>
          </a:prstGeom>
          <a:noFill/>
          <a:ln w="9525">
            <a:noFill/>
            <a:miter lim="800000"/>
            <a:headEnd/>
            <a:tailEnd/>
          </a:ln>
        </p:spPr>
        <p:txBody>
          <a:bodyPr>
            <a:noAutofit/>
          </a:bodyPr>
          <a:lstStyle/>
          <a:p>
            <a:pPr algn="just">
              <a:lnSpc>
                <a:spcPct val="150000"/>
              </a:lnSpc>
              <a:buClr>
                <a:schemeClr val="tx1"/>
              </a:buClr>
            </a:pPr>
            <a:r>
              <a:rPr lang="en-US" altLang="zh-CN" sz="2200" b="1" dirty="0">
                <a:solidFill>
                  <a:srgbClr val="FF0000"/>
                </a:solidFill>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当函数的参数为值参以及函数返回类型为值时，都会出现对象的频繁拷贝。在很多情况下，对象被拷贝后就立即销毁（特别是函数返回值时），在这些情况下，采用移动对象会大幅提高性能。</a:t>
            </a:r>
            <a:endParaRPr lang="en-US" altLang="zh-CN" sz="2200" b="1" dirty="0">
              <a:latin typeface="华文新魏" panose="02010800040101010101" pitchFamily="2" charset="-122"/>
              <a:ea typeface="华文新魏" panose="02010800040101010101" pitchFamily="2" charset="-122"/>
            </a:endParaRPr>
          </a:p>
          <a:p>
            <a:pPr algn="just">
              <a:lnSpc>
                <a:spcPct val="150000"/>
              </a:lnSpc>
              <a:buClr>
                <a:schemeClr val="tx1"/>
              </a:buClr>
            </a:pPr>
            <a:r>
              <a:rPr lang="en-US" altLang="zh-CN" sz="2200" b="1" dirty="0">
                <a:latin typeface="华文新魏" panose="02010800040101010101" pitchFamily="2" charset="-122"/>
                <a:ea typeface="华文新魏" panose="02010800040101010101" pitchFamily="2" charset="-122"/>
              </a:rPr>
              <a:t>	C++11</a:t>
            </a:r>
            <a:r>
              <a:rPr lang="zh-CN" altLang="en-US" sz="2200" b="1" dirty="0">
                <a:latin typeface="华文新魏" panose="02010800040101010101" pitchFamily="2" charset="-122"/>
                <a:ea typeface="华文新魏" panose="02010800040101010101" pitchFamily="2" charset="-122"/>
              </a:rPr>
              <a:t>开始，可以定义类的移动构造函数和移动赋值运算符函数，从而实现对象的移动。对应类</a:t>
            </a:r>
            <a:r>
              <a:rPr lang="en-US" altLang="zh-CN" sz="2200" b="1" dirty="0">
                <a:latin typeface="华文新魏" panose="02010800040101010101" pitchFamily="2" charset="-122"/>
                <a:ea typeface="华文新魏" panose="02010800040101010101" pitchFamily="2" charset="-122"/>
              </a:rPr>
              <a:t>A</a:t>
            </a:r>
            <a:r>
              <a:rPr lang="zh-CN" altLang="en-US" sz="2200" b="1" dirty="0">
                <a:latin typeface="华文新魏" panose="02010800040101010101" pitchFamily="2" charset="-122"/>
                <a:ea typeface="华文新魏" panose="02010800040101010101" pitchFamily="2" charset="-122"/>
              </a:rPr>
              <a:t>，其移动构造函数和移动赋值运算符函数的原型为：</a:t>
            </a:r>
            <a:endParaRPr lang="en-US" altLang="zh-CN" sz="2200" b="1" dirty="0">
              <a:latin typeface="华文新魏" panose="02010800040101010101" pitchFamily="2" charset="-122"/>
              <a:ea typeface="华文新魏" panose="02010800040101010101" pitchFamily="2" charset="-122"/>
            </a:endParaRPr>
          </a:p>
          <a:p>
            <a:pPr algn="just">
              <a:lnSpc>
                <a:spcPct val="150000"/>
              </a:lnSpc>
              <a:buClr>
                <a:schemeClr val="tx1"/>
              </a:buClr>
            </a:pPr>
            <a:r>
              <a:rPr lang="en-US" altLang="zh-CN" sz="2200" b="1" dirty="0">
                <a:latin typeface="华文新魏" panose="02010800040101010101" pitchFamily="2" charset="-122"/>
                <a:ea typeface="华文新魏" panose="02010800040101010101" pitchFamily="2" charset="-122"/>
              </a:rPr>
              <a:t>	class A{</a:t>
            </a:r>
          </a:p>
          <a:p>
            <a:pPr algn="just">
              <a:lnSpc>
                <a:spcPct val="150000"/>
              </a:lnSpc>
              <a:buClr>
                <a:schemeClr val="tx1"/>
              </a:buClr>
            </a:pPr>
            <a:r>
              <a:rPr lang="en-US" altLang="zh-CN" sz="2200" b="1" dirty="0">
                <a:latin typeface="华文新魏" panose="02010800040101010101" pitchFamily="2" charset="-122"/>
                <a:ea typeface="华文新魏" panose="02010800040101010101" pitchFamily="2" charset="-122"/>
              </a:rPr>
              <a:t>	public</a:t>
            </a:r>
            <a:r>
              <a:rPr lang="zh-CN" altLang="en-US" sz="2200" b="1" dirty="0">
                <a:latin typeface="华文新魏" panose="02010800040101010101" pitchFamily="2" charset="-122"/>
                <a:ea typeface="华文新魏" panose="02010800040101010101" pitchFamily="2" charset="-122"/>
              </a:rPr>
              <a:t>：</a:t>
            </a:r>
            <a:endParaRPr lang="en-US" altLang="zh-CN" sz="2200" b="1" dirty="0">
              <a:latin typeface="华文新魏" panose="02010800040101010101" pitchFamily="2" charset="-122"/>
              <a:ea typeface="华文新魏" panose="02010800040101010101" pitchFamily="2" charset="-122"/>
            </a:endParaRPr>
          </a:p>
          <a:p>
            <a:pPr algn="just">
              <a:lnSpc>
                <a:spcPct val="150000"/>
              </a:lnSpc>
              <a:buClr>
                <a:schemeClr val="tx1"/>
              </a:buClr>
            </a:pPr>
            <a:r>
              <a:rPr lang="en-US" altLang="zh-CN" sz="2200" b="1" dirty="0">
                <a:latin typeface="华文新魏" panose="02010800040101010101" pitchFamily="2" charset="-122"/>
                <a:ea typeface="华文新魏" panose="02010800040101010101" pitchFamily="2" charset="-122"/>
              </a:rPr>
              <a:t>		A(</a:t>
            </a:r>
            <a:r>
              <a:rPr lang="en-US" altLang="zh-CN" sz="2200" b="1" dirty="0">
                <a:solidFill>
                  <a:srgbClr val="FF0000"/>
                </a:solidFill>
                <a:latin typeface="华文新魏" panose="02010800040101010101" pitchFamily="2" charset="-122"/>
                <a:ea typeface="华文新魏" panose="02010800040101010101" pitchFamily="2" charset="-122"/>
              </a:rPr>
              <a:t>A</a:t>
            </a:r>
            <a:r>
              <a:rPr lang="zh-CN" altLang="en-US" sz="2200" b="1" dirty="0">
                <a:solidFill>
                  <a:srgbClr val="FF0000"/>
                </a:solidFill>
                <a:latin typeface="华文新魏" panose="02010800040101010101" pitchFamily="2" charset="-122"/>
                <a:ea typeface="华文新魏" panose="02010800040101010101" pitchFamily="2" charset="-122"/>
              </a:rPr>
              <a:t> </a:t>
            </a:r>
            <a:r>
              <a:rPr lang="en-US" altLang="zh-CN" sz="2200" b="1" dirty="0">
                <a:solidFill>
                  <a:srgbClr val="FF0000"/>
                </a:solidFill>
                <a:latin typeface="华文新魏" panose="02010800040101010101" pitchFamily="2" charset="-122"/>
                <a:ea typeface="华文新魏" panose="02010800040101010101" pitchFamily="2" charset="-122"/>
              </a:rPr>
              <a:t>&amp;&amp;</a:t>
            </a:r>
            <a:r>
              <a:rPr lang="zh-CN" altLang="en-US" sz="2200" b="1" dirty="0">
                <a:solidFill>
                  <a:srgbClr val="FF0000"/>
                </a:solidFill>
                <a:latin typeface="华文新魏" panose="02010800040101010101" pitchFamily="2" charset="-122"/>
                <a:ea typeface="华文新魏" panose="02010800040101010101" pitchFamily="2" charset="-122"/>
              </a:rPr>
              <a:t> </a:t>
            </a:r>
            <a:r>
              <a:rPr lang="en-US" altLang="zh-CN" sz="2200" b="1" dirty="0">
                <a:latin typeface="华文新魏" panose="02010800040101010101" pitchFamily="2" charset="-122"/>
                <a:ea typeface="华文新魏" panose="02010800040101010101" pitchFamily="2" charset="-122"/>
              </a:rPr>
              <a:t>o)</a:t>
            </a:r>
            <a:r>
              <a:rPr lang="zh-CN" altLang="en-US" sz="2200" b="1" dirty="0">
                <a:latin typeface="华文新魏" panose="02010800040101010101" pitchFamily="2" charset="-122"/>
                <a:ea typeface="华文新魏" panose="02010800040101010101" pitchFamily="2" charset="-122"/>
              </a:rPr>
              <a:t> </a:t>
            </a:r>
            <a:r>
              <a:rPr lang="en-US" altLang="zh-CN" sz="2200" b="1" dirty="0" err="1">
                <a:solidFill>
                  <a:srgbClr val="FF0000"/>
                </a:solidFill>
                <a:latin typeface="华文新魏" panose="02010800040101010101" pitchFamily="2" charset="-122"/>
                <a:ea typeface="华文新魏" panose="02010800040101010101" pitchFamily="2" charset="-122"/>
              </a:rPr>
              <a:t>noexcept</a:t>
            </a: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移动构造</a:t>
            </a:r>
            <a:endParaRPr lang="en-US" altLang="zh-CN" sz="2200" b="1" dirty="0">
              <a:latin typeface="华文新魏" panose="02010800040101010101" pitchFamily="2" charset="-122"/>
              <a:ea typeface="华文新魏" panose="02010800040101010101" pitchFamily="2" charset="-122"/>
            </a:endParaRPr>
          </a:p>
          <a:p>
            <a:pPr algn="just">
              <a:lnSpc>
                <a:spcPct val="150000"/>
              </a:lnSpc>
              <a:buClr>
                <a:schemeClr val="tx1"/>
              </a:buClr>
            </a:pPr>
            <a:r>
              <a:rPr lang="en-US" altLang="zh-CN" sz="2200" b="1" dirty="0">
                <a:latin typeface="华文新魏" panose="02010800040101010101" pitchFamily="2" charset="-122"/>
                <a:ea typeface="华文新魏" panose="02010800040101010101" pitchFamily="2" charset="-122"/>
              </a:rPr>
              <a:t>		A &amp; operator=(</a:t>
            </a:r>
            <a:r>
              <a:rPr lang="en-US" altLang="zh-CN" sz="2200" b="1" dirty="0">
                <a:solidFill>
                  <a:srgbClr val="FF0000"/>
                </a:solidFill>
                <a:latin typeface="华文新魏" panose="02010800040101010101" pitchFamily="2" charset="-122"/>
                <a:ea typeface="华文新魏" panose="02010800040101010101" pitchFamily="2" charset="-122"/>
              </a:rPr>
              <a:t>A &amp;&amp; </a:t>
            </a:r>
            <a:r>
              <a:rPr lang="en-US" altLang="zh-CN" sz="2200" b="1" dirty="0" err="1">
                <a:latin typeface="华文新魏" panose="02010800040101010101" pitchFamily="2" charset="-122"/>
                <a:ea typeface="华文新魏" panose="02010800040101010101" pitchFamily="2" charset="-122"/>
              </a:rPr>
              <a:t>rhs</a:t>
            </a:r>
            <a:r>
              <a:rPr lang="en-US" altLang="zh-CN" sz="2200" b="1" dirty="0">
                <a:latin typeface="华文新魏" panose="02010800040101010101" pitchFamily="2" charset="-122"/>
                <a:ea typeface="华文新魏" panose="02010800040101010101" pitchFamily="2" charset="-122"/>
              </a:rPr>
              <a:t>) </a:t>
            </a:r>
            <a:r>
              <a:rPr lang="en-US" altLang="zh-CN" sz="2200" b="1" dirty="0" err="1">
                <a:solidFill>
                  <a:srgbClr val="FF0000"/>
                </a:solidFill>
                <a:latin typeface="华文新魏" panose="02010800040101010101" pitchFamily="2" charset="-122"/>
                <a:ea typeface="华文新魏" panose="02010800040101010101" pitchFamily="2" charset="-122"/>
              </a:rPr>
              <a:t>noexcept</a:t>
            </a: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移动赋值</a:t>
            </a:r>
            <a:endParaRPr lang="en-US" altLang="zh-CN" sz="2200" b="1" dirty="0">
              <a:latin typeface="华文新魏" panose="02010800040101010101" pitchFamily="2" charset="-122"/>
              <a:ea typeface="华文新魏" panose="02010800040101010101" pitchFamily="2" charset="-122"/>
            </a:endParaRPr>
          </a:p>
          <a:p>
            <a:pPr algn="just">
              <a:lnSpc>
                <a:spcPct val="150000"/>
              </a:lnSpc>
              <a:buClr>
                <a:schemeClr val="tx1"/>
              </a:buClr>
            </a:pPr>
            <a:r>
              <a:rPr lang="en-US" altLang="zh-CN" sz="2200" b="1" dirty="0">
                <a:latin typeface="华文新魏" panose="02010800040101010101" pitchFamily="2" charset="-122"/>
                <a:ea typeface="华文新魏" panose="02010800040101010101" pitchFamily="2" charset="-122"/>
              </a:rPr>
              <a:t>	}</a:t>
            </a:r>
            <a:r>
              <a:rPr lang="en-US" altLang="zh-CN" sz="2400" b="1" dirty="0">
                <a:latin typeface="华文新魏" panose="02010800040101010101" pitchFamily="2" charset="-122"/>
                <a:ea typeface="华文新魏" panose="02010800040101010101" pitchFamily="2" charset="-122"/>
              </a:rPr>
              <a:t>	</a:t>
            </a:r>
          </a:p>
        </p:txBody>
      </p:sp>
      <p:sp>
        <p:nvSpPr>
          <p:cNvPr id="2" name="对话气泡: 圆角矩形 1">
            <a:extLst>
              <a:ext uri="{FF2B5EF4-FFF2-40B4-BE49-F238E27FC236}">
                <a16:creationId xmlns:a16="http://schemas.microsoft.com/office/drawing/2014/main" id="{7CA2BB1C-EC22-4CB6-A6F7-661F4A5C88D5}"/>
              </a:ext>
            </a:extLst>
          </p:cNvPr>
          <p:cNvSpPr/>
          <p:nvPr/>
        </p:nvSpPr>
        <p:spPr>
          <a:xfrm>
            <a:off x="4644008" y="3861048"/>
            <a:ext cx="4032448" cy="864096"/>
          </a:xfrm>
          <a:prstGeom prst="wedgeRoundRectCallout">
            <a:avLst>
              <a:gd name="adj1" fmla="val -38375"/>
              <a:gd name="adj2" fmla="val 91895"/>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dirty="0">
                <a:solidFill>
                  <a:srgbClr val="002060"/>
                </a:solidFill>
                <a:latin typeface="华文新魏" panose="02010800040101010101" pitchFamily="2" charset="-122"/>
                <a:ea typeface="华文新魏" panose="02010800040101010101" pitchFamily="2" charset="-122"/>
              </a:rPr>
              <a:t>移动构造和移动赋值函数参数都是右值引用，都必须被声明为</a:t>
            </a:r>
            <a:r>
              <a:rPr lang="en-US" altLang="zh-CN" dirty="0" err="1">
                <a:solidFill>
                  <a:srgbClr val="002060"/>
                </a:solidFill>
                <a:latin typeface="华文新魏" panose="02010800040101010101" pitchFamily="2" charset="-122"/>
                <a:ea typeface="华文新魏" panose="02010800040101010101" pitchFamily="2" charset="-122"/>
              </a:rPr>
              <a:t>noexcept</a:t>
            </a:r>
            <a:r>
              <a:rPr lang="en-US" altLang="zh-CN" dirty="0">
                <a:solidFill>
                  <a:srgbClr val="002060"/>
                </a:solidFill>
                <a:latin typeface="华文新魏" panose="02010800040101010101" pitchFamily="2" charset="-122"/>
                <a:ea typeface="华文新魏" panose="02010800040101010101" pitchFamily="2" charset="-122"/>
              </a:rPr>
              <a:t>(</a:t>
            </a:r>
            <a:r>
              <a:rPr lang="zh-CN" altLang="en-US" dirty="0">
                <a:solidFill>
                  <a:srgbClr val="002060"/>
                </a:solidFill>
                <a:latin typeface="华文新魏" panose="02010800040101010101" pitchFamily="2" charset="-122"/>
                <a:ea typeface="华文新魏" panose="02010800040101010101" pitchFamily="2" charset="-122"/>
              </a:rPr>
              <a:t>不会抛出异常）</a:t>
            </a:r>
          </a:p>
        </p:txBody>
      </p:sp>
    </p:spTree>
    <p:extLst>
      <p:ext uri="{BB962C8B-B14F-4D97-AF65-F5344CB8AC3E}">
        <p14:creationId xmlns:p14="http://schemas.microsoft.com/office/powerpoint/2010/main" val="29020781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44624"/>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4.8</a:t>
            </a:r>
            <a:r>
              <a:rPr lang="zh-CN" altLang="en-US" sz="3600" b="1" dirty="0">
                <a:solidFill>
                  <a:srgbClr val="FF0000"/>
                </a:solidFill>
                <a:latin typeface="微软雅黑" pitchFamily="34" charset="-122"/>
                <a:ea typeface="微软雅黑" pitchFamily="34" charset="-122"/>
              </a:rPr>
              <a:t>　移动构造和移动赋值</a:t>
            </a:r>
          </a:p>
        </p:txBody>
      </p:sp>
      <p:sp>
        <p:nvSpPr>
          <p:cNvPr id="6" name="TextBox 5">
            <a:extLst>
              <a:ext uri="{FF2B5EF4-FFF2-40B4-BE49-F238E27FC236}">
                <a16:creationId xmlns:a16="http://schemas.microsoft.com/office/drawing/2014/main" id="{07FEDF4C-AF1A-46D5-BA08-58B30060D8CA}"/>
              </a:ext>
            </a:extLst>
          </p:cNvPr>
          <p:cNvSpPr txBox="1">
            <a:spLocks noChangeArrowheads="1"/>
          </p:cNvSpPr>
          <p:nvPr/>
        </p:nvSpPr>
        <p:spPr bwMode="auto">
          <a:xfrm>
            <a:off x="215516" y="836715"/>
            <a:ext cx="8712968" cy="5832375"/>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30000"/>
              </a:lnSpc>
            </a:pPr>
            <a:r>
              <a:rPr lang="en-US" altLang="zh-CN" sz="2000" b="1" dirty="0">
                <a:latin typeface="华文新魏" panose="02010800040101010101" pitchFamily="2" charset="-122"/>
                <a:ea typeface="华文新魏" panose="02010800040101010101" pitchFamily="2" charset="-122"/>
              </a:rPr>
              <a:t>class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a:t>
            </a:r>
          </a:p>
          <a:p>
            <a:pPr>
              <a:lnSpc>
                <a:spcPct val="130000"/>
              </a:lnSpc>
            </a:pPr>
            <a:r>
              <a:rPr lang="en-US" altLang="zh-CN" sz="2000" b="1" dirty="0">
                <a:latin typeface="华文新魏" panose="02010800040101010101" pitchFamily="2" charset="-122"/>
                <a:ea typeface="华文新魏" panose="02010800040101010101" pitchFamily="2" charset="-122"/>
              </a:rPr>
              <a:t>private:</a:t>
            </a:r>
          </a:p>
          <a:p>
            <a:pPr>
              <a:lnSpc>
                <a:spcPct val="130000"/>
              </a:lnSpc>
            </a:pPr>
            <a:r>
              <a:rPr lang="en-US" altLang="zh-CN" sz="2000" b="1" dirty="0">
                <a:latin typeface="华文新魏" panose="02010800040101010101" pitchFamily="2" charset="-122"/>
                <a:ea typeface="华文新魏" panose="02010800040101010101" pitchFamily="2" charset="-122"/>
              </a:rPr>
              <a:t>    int </a:t>
            </a:r>
            <a:r>
              <a:rPr lang="en-US" altLang="zh-CN" sz="2000" b="1" dirty="0" err="1">
                <a:latin typeface="华文新魏" panose="02010800040101010101" pitchFamily="2" charset="-122"/>
                <a:ea typeface="华文新魏" panose="02010800040101010101" pitchFamily="2" charset="-122"/>
              </a:rPr>
              <a:t>len</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字符个数（包括</a:t>
            </a:r>
            <a:r>
              <a:rPr lang="en-US" altLang="zh-CN" sz="2000" b="1" dirty="0">
                <a:latin typeface="华文新魏" panose="02010800040101010101" pitchFamily="2" charset="-122"/>
                <a:ea typeface="华文新魏" panose="02010800040101010101" pitchFamily="2" charset="-122"/>
              </a:rPr>
              <a:t>\0)</a:t>
            </a:r>
          </a:p>
          <a:p>
            <a:pPr>
              <a:lnSpc>
                <a:spcPct val="130000"/>
              </a:lnSpc>
            </a:pPr>
            <a:r>
              <a:rPr lang="en-US" altLang="zh-CN" sz="2000" b="1" dirty="0">
                <a:latin typeface="华文新魏" panose="02010800040101010101" pitchFamily="2" charset="-122"/>
                <a:ea typeface="华文新魏" panose="02010800040101010101" pitchFamily="2" charset="-122"/>
              </a:rPr>
              <a:t>    char *s;</a:t>
            </a:r>
          </a:p>
          <a:p>
            <a:pPr>
              <a:lnSpc>
                <a:spcPct val="130000"/>
              </a:lnSpc>
            </a:pPr>
            <a:r>
              <a:rPr lang="en-US" altLang="zh-CN" sz="2000" b="1" dirty="0">
                <a:latin typeface="华文新魏" panose="02010800040101010101" pitchFamily="2" charset="-122"/>
                <a:ea typeface="华文新魏" panose="02010800040101010101" pitchFamily="2" charset="-122"/>
              </a:rPr>
              <a:t>public:</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(const char *t = "");</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(const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&amp;old); //</a:t>
            </a:r>
            <a:r>
              <a:rPr lang="zh-CN" altLang="en-US" sz="2000" b="1" dirty="0">
                <a:latin typeface="华文新魏" panose="02010800040101010101" pitchFamily="2" charset="-122"/>
                <a:ea typeface="华文新魏" panose="02010800040101010101" pitchFamily="2" charset="-122"/>
              </a:rPr>
              <a:t>拷贝构造函数</a:t>
            </a:r>
          </a:p>
          <a:p>
            <a:pPr>
              <a:lnSpc>
                <a:spcPct val="130000"/>
              </a:lnSpc>
            </a:pPr>
            <a:r>
              <a:rPr lang="zh-CN" altLang="en-US"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&amp; operator=(const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&amp;</a:t>
            </a:r>
            <a:r>
              <a:rPr lang="en-US" altLang="zh-CN" sz="2000" b="1" dirty="0" err="1">
                <a:latin typeface="华文新魏" panose="02010800040101010101" pitchFamily="2" charset="-122"/>
                <a:ea typeface="华文新魏" panose="02010800040101010101" pitchFamily="2" charset="-122"/>
              </a:rPr>
              <a:t>rhs</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重载</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solidFill>
                  <a:srgbClr val="FF0000"/>
                </a:solidFill>
                <a:latin typeface="华文新魏" panose="02010800040101010101" pitchFamily="2" charset="-122"/>
                <a:ea typeface="华文新魏" panose="02010800040101010101" pitchFamily="2" charset="-122"/>
              </a:rPr>
              <a:t>MyString</a:t>
            </a:r>
            <a:r>
              <a:rPr lang="en-US" altLang="zh-CN" sz="2000" b="1" dirty="0">
                <a:solidFill>
                  <a:srgbClr val="FF0000"/>
                </a:solidFill>
                <a:latin typeface="华文新魏" panose="02010800040101010101" pitchFamily="2" charset="-122"/>
                <a:ea typeface="华文新魏" panose="02010800040101010101" pitchFamily="2" charset="-122"/>
              </a:rPr>
              <a:t>(</a:t>
            </a:r>
            <a:r>
              <a:rPr lang="en-US" altLang="zh-CN" sz="2000" b="1" dirty="0" err="1">
                <a:solidFill>
                  <a:srgbClr val="FF0000"/>
                </a:solidFill>
                <a:latin typeface="华文新魏" panose="02010800040101010101" pitchFamily="2" charset="-122"/>
                <a:ea typeface="华文新魏" panose="02010800040101010101" pitchFamily="2" charset="-122"/>
              </a:rPr>
              <a:t>MyString</a:t>
            </a:r>
            <a:r>
              <a:rPr lang="en-US" altLang="zh-CN" sz="2000" b="1" dirty="0">
                <a:solidFill>
                  <a:srgbClr val="FF0000"/>
                </a:solidFill>
                <a:latin typeface="华文新魏" panose="02010800040101010101" pitchFamily="2" charset="-122"/>
                <a:ea typeface="华文新魏" panose="02010800040101010101" pitchFamily="2" charset="-122"/>
              </a:rPr>
              <a:t> &amp;&amp;old) </a:t>
            </a:r>
            <a:r>
              <a:rPr lang="en-US" altLang="zh-CN" sz="2000" b="1" dirty="0" err="1">
                <a:solidFill>
                  <a:srgbClr val="FF0000"/>
                </a:solidFill>
                <a:latin typeface="华文新魏" panose="02010800040101010101" pitchFamily="2" charset="-122"/>
                <a:ea typeface="华文新魏" panose="02010800040101010101" pitchFamily="2" charset="-122"/>
              </a:rPr>
              <a:t>noexcept</a:t>
            </a:r>
            <a:r>
              <a:rPr lang="en-US" altLang="zh-CN" sz="2000" b="1" dirty="0">
                <a:solidFill>
                  <a:srgbClr val="FF0000"/>
                </a:solidFill>
                <a:latin typeface="华文新魏" panose="02010800040101010101" pitchFamily="2" charset="-122"/>
                <a:ea typeface="华文新魏" panose="02010800040101010101" pitchFamily="2" charset="-122"/>
              </a:rPr>
              <a:t> ; //</a:t>
            </a:r>
            <a:r>
              <a:rPr lang="zh-CN" altLang="en-US" sz="2000" b="1" dirty="0">
                <a:solidFill>
                  <a:srgbClr val="FF0000"/>
                </a:solidFill>
                <a:latin typeface="华文新魏" panose="02010800040101010101" pitchFamily="2" charset="-122"/>
                <a:ea typeface="华文新魏" panose="02010800040101010101" pitchFamily="2" charset="-122"/>
              </a:rPr>
              <a:t>移动构造</a:t>
            </a:r>
          </a:p>
          <a:p>
            <a:pPr>
              <a:lnSpc>
                <a:spcPct val="130000"/>
              </a:lnSpc>
            </a:pPr>
            <a:r>
              <a:rPr lang="zh-CN" altLang="en-US" sz="2000" b="1" dirty="0">
                <a:latin typeface="华文新魏" panose="02010800040101010101" pitchFamily="2" charset="-122"/>
                <a:ea typeface="华文新魏" panose="02010800040101010101" pitchFamily="2" charset="-122"/>
              </a:rPr>
              <a:t>    </a:t>
            </a:r>
            <a:r>
              <a:rPr lang="en-US" altLang="zh-CN" sz="2000" b="1" dirty="0" err="1">
                <a:solidFill>
                  <a:srgbClr val="FF0000"/>
                </a:solidFill>
                <a:latin typeface="华文新魏" panose="02010800040101010101" pitchFamily="2" charset="-122"/>
                <a:ea typeface="华文新魏" panose="02010800040101010101" pitchFamily="2" charset="-122"/>
              </a:rPr>
              <a:t>MyString</a:t>
            </a:r>
            <a:r>
              <a:rPr lang="en-US" altLang="zh-CN" sz="2000" b="1" dirty="0">
                <a:solidFill>
                  <a:srgbClr val="FF0000"/>
                </a:solidFill>
                <a:latin typeface="华文新魏" panose="02010800040101010101" pitchFamily="2" charset="-122"/>
                <a:ea typeface="华文新魏" panose="02010800040101010101" pitchFamily="2" charset="-122"/>
              </a:rPr>
              <a:t> &amp;operator=(</a:t>
            </a:r>
            <a:r>
              <a:rPr lang="en-US" altLang="zh-CN" sz="2000" b="1" dirty="0" err="1">
                <a:solidFill>
                  <a:srgbClr val="FF0000"/>
                </a:solidFill>
                <a:latin typeface="华文新魏" panose="02010800040101010101" pitchFamily="2" charset="-122"/>
                <a:ea typeface="华文新魏" panose="02010800040101010101" pitchFamily="2" charset="-122"/>
              </a:rPr>
              <a:t>MyString</a:t>
            </a:r>
            <a:r>
              <a:rPr lang="en-US" altLang="zh-CN" sz="2000" b="1" dirty="0">
                <a:solidFill>
                  <a:srgbClr val="FF0000"/>
                </a:solidFill>
                <a:latin typeface="华文新魏" panose="02010800040101010101" pitchFamily="2" charset="-122"/>
                <a:ea typeface="华文新魏" panose="02010800040101010101" pitchFamily="2" charset="-122"/>
              </a:rPr>
              <a:t> &amp;&amp;</a:t>
            </a:r>
            <a:r>
              <a:rPr lang="en-US" altLang="zh-CN" sz="2000" b="1" dirty="0" err="1">
                <a:solidFill>
                  <a:srgbClr val="FF0000"/>
                </a:solidFill>
                <a:latin typeface="华文新魏" panose="02010800040101010101" pitchFamily="2" charset="-122"/>
                <a:ea typeface="华文新魏" panose="02010800040101010101" pitchFamily="2" charset="-122"/>
              </a:rPr>
              <a:t>rhs</a:t>
            </a:r>
            <a:r>
              <a:rPr lang="en-US" altLang="zh-CN" sz="2000" b="1" dirty="0">
                <a:solidFill>
                  <a:srgbClr val="FF0000"/>
                </a:solidFill>
                <a:latin typeface="华文新魏" panose="02010800040101010101" pitchFamily="2" charset="-122"/>
                <a:ea typeface="华文新魏" panose="02010800040101010101" pitchFamily="2" charset="-122"/>
              </a:rPr>
              <a:t>) </a:t>
            </a:r>
            <a:r>
              <a:rPr lang="en-US" altLang="zh-CN" sz="2000" b="1" dirty="0" err="1">
                <a:solidFill>
                  <a:srgbClr val="FF0000"/>
                </a:solidFill>
                <a:latin typeface="华文新魏" panose="02010800040101010101" pitchFamily="2" charset="-122"/>
                <a:ea typeface="华文新魏" panose="02010800040101010101" pitchFamily="2" charset="-122"/>
              </a:rPr>
              <a:t>noexcept</a:t>
            </a:r>
            <a:r>
              <a:rPr lang="en-US" altLang="zh-CN" sz="2000" b="1" dirty="0">
                <a:solidFill>
                  <a:srgbClr val="FF0000"/>
                </a:solidFill>
                <a:latin typeface="华文新魏" panose="02010800040101010101" pitchFamily="2" charset="-122"/>
                <a:ea typeface="华文新魏" panose="02010800040101010101" pitchFamily="2" charset="-122"/>
              </a:rPr>
              <a:t> ; //</a:t>
            </a:r>
            <a:r>
              <a:rPr lang="zh-CN" altLang="en-US" sz="2000" b="1" dirty="0">
                <a:solidFill>
                  <a:srgbClr val="FF0000"/>
                </a:solidFill>
                <a:latin typeface="华文新魏" panose="02010800040101010101" pitchFamily="2" charset="-122"/>
                <a:ea typeface="华文新魏" panose="02010800040101010101" pitchFamily="2" charset="-122"/>
              </a:rPr>
              <a:t>移动</a:t>
            </a:r>
            <a:r>
              <a:rPr lang="en-US" altLang="zh-CN" sz="2000" b="1" dirty="0">
                <a:solidFill>
                  <a:srgbClr val="FF0000"/>
                </a:solidFill>
                <a:latin typeface="华文新魏" panose="02010800040101010101" pitchFamily="2" charset="-122"/>
                <a:ea typeface="华文新魏" panose="02010800040101010101" pitchFamily="2" charset="-122"/>
              </a:rPr>
              <a:t>=</a:t>
            </a:r>
          </a:p>
          <a:p>
            <a:pPr>
              <a:lnSpc>
                <a:spcPct val="130000"/>
              </a:lnSpc>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int length() { return </a:t>
            </a:r>
            <a:r>
              <a:rPr lang="en-US" altLang="zh-CN" sz="2000" b="1" dirty="0" err="1">
                <a:latin typeface="华文新魏" panose="02010800040101010101" pitchFamily="2" charset="-122"/>
                <a:ea typeface="华文新魏" panose="02010800040101010101" pitchFamily="2" charset="-122"/>
              </a:rPr>
              <a:t>strlen</a:t>
            </a:r>
            <a:r>
              <a:rPr lang="en-US" altLang="zh-CN" sz="2000" b="1" dirty="0">
                <a:latin typeface="华文新魏" panose="02010800040101010101" pitchFamily="2" charset="-122"/>
                <a:ea typeface="华文新魏" panose="02010800040101010101" pitchFamily="2" charset="-122"/>
              </a:rPr>
              <a:t>(s); } //</a:t>
            </a:r>
            <a:r>
              <a:rPr lang="zh-CN" altLang="en-US" sz="2000" b="1" dirty="0">
                <a:latin typeface="华文新魏" panose="02010800040101010101" pitchFamily="2" charset="-122"/>
                <a:ea typeface="华文新魏" panose="02010800040101010101" pitchFamily="2" charset="-122"/>
              </a:rPr>
              <a:t>返回字符串长度，不含</a:t>
            </a:r>
            <a:r>
              <a:rPr lang="en-US" altLang="zh-CN" sz="2000" b="1" dirty="0">
                <a:latin typeface="华文新魏" panose="02010800040101010101" pitchFamily="2" charset="-122"/>
                <a:ea typeface="华文新魏" panose="02010800040101010101" pitchFamily="2" charset="-122"/>
              </a:rPr>
              <a:t>\0</a:t>
            </a:r>
          </a:p>
          <a:p>
            <a:pPr>
              <a:lnSpc>
                <a:spcPct val="130000"/>
              </a:lnSpc>
            </a:pPr>
            <a:r>
              <a:rPr lang="en-US" altLang="zh-CN" sz="2000" b="1" dirty="0">
                <a:latin typeface="华文新魏" panose="02010800040101010101" pitchFamily="2" charset="-122"/>
                <a:ea typeface="华文新魏" panose="02010800040101010101" pitchFamily="2" charset="-122"/>
              </a:rPr>
              <a:t>    void print() {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 &lt;&lt; this-&gt;s &lt;&lt; </a:t>
            </a:r>
            <a:r>
              <a:rPr lang="en-US" altLang="zh-CN" sz="2000" b="1" dirty="0" err="1">
                <a:latin typeface="华文新魏" panose="02010800040101010101" pitchFamily="2" charset="-122"/>
                <a:ea typeface="华文新魏" panose="02010800040101010101" pitchFamily="2" charset="-122"/>
              </a:rPr>
              <a:t>endl</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2779918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4.1</a:t>
            </a:r>
            <a:r>
              <a:rPr lang="zh-CN" altLang="en-US" sz="3600" b="1" dirty="0">
                <a:solidFill>
                  <a:srgbClr val="FF0000"/>
                </a:solidFill>
                <a:latin typeface="微软雅黑" pitchFamily="34" charset="-122"/>
                <a:ea typeface="微软雅黑" pitchFamily="34" charset="-122"/>
              </a:rPr>
              <a:t>　作用域</a:t>
            </a:r>
          </a:p>
        </p:txBody>
      </p:sp>
      <p:sp>
        <p:nvSpPr>
          <p:cNvPr id="6" name="TextBox 5"/>
          <p:cNvSpPr txBox="1">
            <a:spLocks noChangeArrowheads="1"/>
          </p:cNvSpPr>
          <p:nvPr/>
        </p:nvSpPr>
        <p:spPr bwMode="auto">
          <a:xfrm>
            <a:off x="323528" y="1052736"/>
            <a:ext cx="8712968" cy="5616624"/>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05000"/>
              </a:lnSpc>
              <a:spcBef>
                <a:spcPct val="15000"/>
              </a:spcBef>
            </a:pPr>
            <a:r>
              <a:rPr lang="en-US" altLang="zh-CN" b="1" dirty="0">
                <a:latin typeface="华文新魏" panose="02010800040101010101" pitchFamily="2" charset="-122"/>
                <a:ea typeface="华文新魏" panose="02010800040101010101" pitchFamily="2" charset="-122"/>
              </a:rPr>
              <a:t>class  POINT2D{</a:t>
            </a:r>
          </a:p>
          <a:p>
            <a:pPr>
              <a:lnSpc>
                <a:spcPct val="105000"/>
              </a:lnSpc>
              <a:spcBef>
                <a:spcPct val="15000"/>
              </a:spcBef>
            </a:pPr>
            <a:r>
              <a:rPr lang="en-US" altLang="zh-CN" b="1" dirty="0">
                <a:latin typeface="华文新魏" panose="02010800040101010101" pitchFamily="2" charset="-122"/>
                <a:ea typeface="华文新魏" panose="02010800040101010101" pitchFamily="2" charset="-122"/>
              </a:rPr>
              <a:t>	int</a:t>
            </a:r>
            <a:r>
              <a:rPr lang="en-US" altLang="zh-CN" b="1" dirty="0">
                <a:solidFill>
                  <a:schemeClr val="hlink"/>
                </a:solidFill>
                <a:latin typeface="华文新魏" panose="02010800040101010101" pitchFamily="2" charset="-122"/>
                <a:ea typeface="华文新魏" panose="02010800040101010101" pitchFamily="2" charset="-122"/>
              </a:rPr>
              <a:t>   </a:t>
            </a:r>
            <a:r>
              <a:rPr lang="en-US" altLang="zh-CN" b="1" dirty="0">
                <a:solidFill>
                  <a:srgbClr val="FF00FF"/>
                </a:solidFill>
                <a:latin typeface="华文新魏" panose="02010800040101010101" pitchFamily="2" charset="-122"/>
                <a:ea typeface="华文新魏" panose="02010800040101010101" pitchFamily="2" charset="-122"/>
              </a:rPr>
              <a:t>x,  y</a:t>
            </a:r>
            <a:r>
              <a:rPr lang="en-US" altLang="zh-CN" b="1" dirty="0">
                <a:latin typeface="华文新魏" panose="02010800040101010101" pitchFamily="2" charset="-122"/>
                <a:ea typeface="华文新魏" panose="02010800040101010101" pitchFamily="2" charset="-122"/>
              </a:rPr>
              <a:t>;    </a:t>
            </a:r>
          </a:p>
          <a:p>
            <a:pPr>
              <a:lnSpc>
                <a:spcPct val="105000"/>
              </a:lnSpc>
              <a:spcBef>
                <a:spcPct val="15000"/>
              </a:spcBef>
            </a:pPr>
            <a:r>
              <a:rPr lang="en-US" altLang="zh-CN" b="1" dirty="0">
                <a:latin typeface="华文新魏" panose="02010800040101010101" pitchFamily="2" charset="-122"/>
                <a:ea typeface="华文新魏" panose="02010800040101010101" pitchFamily="2" charset="-122"/>
              </a:rPr>
              <a:t>public</a:t>
            </a:r>
            <a:r>
              <a:rPr lang="zh-CN" altLang="en-US" b="1" dirty="0">
                <a:latin typeface="华文新魏" panose="02010800040101010101" pitchFamily="2" charset="-122"/>
                <a:ea typeface="华文新魏" panose="02010800040101010101" pitchFamily="2" charset="-122"/>
              </a:rPr>
              <a:t>：</a:t>
            </a:r>
          </a:p>
          <a:p>
            <a:pPr>
              <a:lnSpc>
                <a:spcPct val="105000"/>
              </a:lnSpc>
              <a:spcBef>
                <a:spcPct val="15000"/>
              </a:spcBef>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int  </a:t>
            </a:r>
            <a:r>
              <a:rPr lang="en-US" altLang="zh-CN" b="1" dirty="0" err="1">
                <a:latin typeface="华文新魏" panose="02010800040101010101" pitchFamily="2" charset="-122"/>
                <a:ea typeface="华文新魏" panose="02010800040101010101" pitchFamily="2" charset="-122"/>
              </a:rPr>
              <a:t>getx</a:t>
            </a:r>
            <a:r>
              <a:rPr lang="en-US" altLang="zh-CN" b="1" dirty="0">
                <a:latin typeface="华文新魏" panose="02010800040101010101" pitchFamily="2" charset="-122"/>
                <a:ea typeface="华文新魏" panose="02010800040101010101" pitchFamily="2" charset="-122"/>
              </a:rPr>
              <a:t>(  )  {return  </a:t>
            </a:r>
            <a:r>
              <a:rPr lang="en-US" altLang="zh-CN" b="1" dirty="0">
                <a:solidFill>
                  <a:srgbClr val="FF00FF"/>
                </a:solidFill>
                <a:latin typeface="华文新魏" panose="02010800040101010101" pitchFamily="2" charset="-122"/>
                <a:ea typeface="华文新魏" panose="02010800040101010101" pitchFamily="2" charset="-122"/>
              </a:rPr>
              <a:t>x</a:t>
            </a:r>
            <a:r>
              <a:rPr lang="en-US" altLang="zh-CN" b="1" dirty="0">
                <a:latin typeface="华文新魏" panose="02010800040101010101" pitchFamily="2" charset="-122"/>
                <a:ea typeface="华文新魏" panose="02010800040101010101" pitchFamily="2" charset="-122"/>
              </a:rPr>
              <a:t>;  }; </a:t>
            </a:r>
          </a:p>
          <a:p>
            <a:pPr>
              <a:lnSpc>
                <a:spcPct val="105000"/>
              </a:lnSpc>
              <a:spcBef>
                <a:spcPct val="15000"/>
              </a:spcBef>
            </a:pPr>
            <a:r>
              <a:rPr lang="en-US" altLang="zh-CN" b="1" dirty="0">
                <a:latin typeface="华文新魏" panose="02010800040101010101" pitchFamily="2" charset="-122"/>
                <a:ea typeface="华文新魏" panose="02010800040101010101" pitchFamily="2" charset="-122"/>
              </a:rPr>
              <a:t>	POINT2D  (</a:t>
            </a:r>
            <a:r>
              <a:rPr lang="en-US" altLang="zh-CN" b="1" dirty="0">
                <a:solidFill>
                  <a:srgbClr val="FF0000"/>
                </a:solidFill>
                <a:latin typeface="华文新魏" panose="02010800040101010101" pitchFamily="2" charset="-122"/>
                <a:ea typeface="华文新魏" panose="02010800040101010101" pitchFamily="2" charset="-122"/>
              </a:rPr>
              <a:t>int x,  int y</a:t>
            </a:r>
            <a:r>
              <a:rPr lang="en-US" altLang="zh-CN" b="1" dirty="0">
                <a:latin typeface="华文新魏" panose="02010800040101010101" pitchFamily="2" charset="-122"/>
                <a:ea typeface="华文新魏" panose="02010800040101010101" pitchFamily="2" charset="-122"/>
              </a:rPr>
              <a:t>)   {</a:t>
            </a:r>
            <a:endParaRPr lang="en-US" altLang="zh-CN" b="1" dirty="0">
              <a:solidFill>
                <a:schemeClr val="hlink"/>
              </a:solidFill>
              <a:latin typeface="华文新魏" panose="02010800040101010101" pitchFamily="2" charset="-122"/>
              <a:ea typeface="华文新魏" panose="02010800040101010101" pitchFamily="2" charset="-122"/>
            </a:endParaRPr>
          </a:p>
          <a:p>
            <a:pPr>
              <a:lnSpc>
                <a:spcPct val="105000"/>
              </a:lnSpc>
              <a:spcBef>
                <a:spcPct val="15000"/>
              </a:spcBef>
            </a:pPr>
            <a:r>
              <a:rPr lang="en-US" altLang="zh-CN" b="1" dirty="0">
                <a:latin typeface="华文新魏" panose="02010800040101010101" pitchFamily="2" charset="-122"/>
                <a:ea typeface="华文新魏" panose="02010800040101010101" pitchFamily="2" charset="-122"/>
              </a:rPr>
              <a:t>	</a:t>
            </a:r>
            <a:r>
              <a:rPr lang="en-US" altLang="zh-CN" b="1" dirty="0">
                <a:solidFill>
                  <a:srgbClr val="FF00FF"/>
                </a:solidFill>
                <a:latin typeface="华文新魏" panose="02010800040101010101" pitchFamily="2" charset="-122"/>
                <a:ea typeface="华文新魏" panose="02010800040101010101" pitchFamily="2" charset="-122"/>
              </a:rPr>
              <a:t>POINT2D::x</a:t>
            </a:r>
            <a:r>
              <a:rPr lang="en-US" altLang="zh-CN" b="1" dirty="0">
                <a:latin typeface="华文新魏" panose="02010800040101010101" pitchFamily="2" charset="-122"/>
                <a:ea typeface="华文新魏" panose="02010800040101010101" pitchFamily="2" charset="-122"/>
              </a:rPr>
              <a:t>=</a:t>
            </a:r>
            <a:r>
              <a:rPr lang="en-US" altLang="zh-CN" b="1" dirty="0">
                <a:solidFill>
                  <a:srgbClr val="FF0000"/>
                </a:solidFill>
                <a:latin typeface="华文新魏" panose="02010800040101010101" pitchFamily="2" charset="-122"/>
                <a:ea typeface="华文新魏" panose="02010800040101010101" pitchFamily="2" charset="-122"/>
              </a:rPr>
              <a:t>x</a:t>
            </a:r>
            <a:r>
              <a:rPr lang="en-US" altLang="zh-CN" b="1" dirty="0">
                <a:latin typeface="华文新魏" panose="02010800040101010101" pitchFamily="2" charset="-122"/>
                <a:ea typeface="华文新魏" panose="02010800040101010101" pitchFamily="2" charset="-122"/>
              </a:rPr>
              <a:t>;     </a:t>
            </a:r>
            <a:endParaRPr lang="en-US" altLang="zh-CN" b="1" dirty="0">
              <a:solidFill>
                <a:schemeClr val="hlink"/>
              </a:solidFill>
              <a:latin typeface="华文新魏" panose="02010800040101010101" pitchFamily="2" charset="-122"/>
              <a:ea typeface="华文新魏" panose="02010800040101010101" pitchFamily="2" charset="-122"/>
            </a:endParaRPr>
          </a:p>
          <a:p>
            <a:pPr>
              <a:lnSpc>
                <a:spcPct val="105000"/>
              </a:lnSpc>
              <a:spcBef>
                <a:spcPct val="15000"/>
              </a:spcBef>
            </a:pPr>
            <a:r>
              <a:rPr lang="en-US" altLang="zh-CN" b="1" dirty="0">
                <a:latin typeface="华文新魏" panose="02010800040101010101" pitchFamily="2" charset="-122"/>
                <a:ea typeface="华文新魏" panose="02010800040101010101" pitchFamily="2" charset="-122"/>
              </a:rPr>
              <a:t>	</a:t>
            </a:r>
            <a:r>
              <a:rPr lang="en-US" altLang="zh-CN" b="1" dirty="0">
                <a:solidFill>
                  <a:srgbClr val="FF00FF"/>
                </a:solidFill>
                <a:latin typeface="华文新魏" panose="02010800040101010101" pitchFamily="2" charset="-122"/>
                <a:ea typeface="华文新魏" panose="02010800040101010101" pitchFamily="2" charset="-122"/>
              </a:rPr>
              <a:t>this-&gt;y</a:t>
            </a:r>
            <a:r>
              <a:rPr lang="en-US" altLang="zh-CN" b="1" dirty="0">
                <a:latin typeface="华文新魏" panose="02010800040101010101" pitchFamily="2" charset="-122"/>
                <a:ea typeface="华文新魏" panose="02010800040101010101" pitchFamily="2" charset="-122"/>
              </a:rPr>
              <a:t>=</a:t>
            </a:r>
            <a:r>
              <a:rPr lang="en-US" altLang="zh-CN" b="1" dirty="0">
                <a:solidFill>
                  <a:srgbClr val="FF0000"/>
                </a:solidFill>
                <a:latin typeface="华文新魏" panose="02010800040101010101" pitchFamily="2" charset="-122"/>
                <a:ea typeface="华文新魏" panose="02010800040101010101" pitchFamily="2" charset="-122"/>
              </a:rPr>
              <a:t>y</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等价于</a:t>
            </a:r>
            <a:r>
              <a:rPr lang="en-US" altLang="zh-CN" b="1" dirty="0">
                <a:solidFill>
                  <a:srgbClr val="FF00FF"/>
                </a:solidFill>
                <a:latin typeface="华文新魏" panose="02010800040101010101" pitchFamily="2" charset="-122"/>
                <a:ea typeface="华文新魏" panose="02010800040101010101" pitchFamily="2" charset="-122"/>
              </a:rPr>
              <a:t>POINT2D:: y</a:t>
            </a:r>
            <a:r>
              <a:rPr lang="en-US" altLang="zh-CN" b="1" dirty="0">
                <a:latin typeface="华文新魏" panose="02010800040101010101" pitchFamily="2" charset="-122"/>
                <a:ea typeface="华文新魏" panose="02010800040101010101" pitchFamily="2" charset="-122"/>
              </a:rPr>
              <a:t>=</a:t>
            </a:r>
            <a:r>
              <a:rPr lang="en-US" altLang="zh-CN" b="1" dirty="0">
                <a:solidFill>
                  <a:srgbClr val="FF0000"/>
                </a:solidFill>
                <a:latin typeface="华文新魏" panose="02010800040101010101" pitchFamily="2" charset="-122"/>
                <a:ea typeface="华文新魏" panose="02010800040101010101" pitchFamily="2" charset="-122"/>
              </a:rPr>
              <a:t>y</a:t>
            </a:r>
            <a:endParaRPr lang="en-US" altLang="zh-CN" b="1" dirty="0">
              <a:latin typeface="华文新魏" panose="02010800040101010101" pitchFamily="2" charset="-122"/>
              <a:ea typeface="华文新魏" panose="02010800040101010101" pitchFamily="2" charset="-122"/>
            </a:endParaRPr>
          </a:p>
          <a:p>
            <a:pPr>
              <a:lnSpc>
                <a:spcPct val="105000"/>
              </a:lnSpc>
              <a:spcBef>
                <a:spcPct val="15000"/>
              </a:spcBef>
            </a:pPr>
            <a:r>
              <a:rPr lang="en-US" altLang="zh-CN" b="1" dirty="0">
                <a:latin typeface="华文新魏" panose="02010800040101010101" pitchFamily="2" charset="-122"/>
                <a:ea typeface="华文新魏" panose="02010800040101010101" pitchFamily="2" charset="-122"/>
              </a:rPr>
              <a:t>	}</a:t>
            </a:r>
          </a:p>
          <a:p>
            <a:pPr>
              <a:lnSpc>
                <a:spcPct val="105000"/>
              </a:lnSpc>
              <a:spcBef>
                <a:spcPct val="15000"/>
              </a:spcBef>
            </a:pPr>
            <a:r>
              <a:rPr lang="en-US" altLang="zh-CN" b="1" dirty="0">
                <a:latin typeface="华文新魏" panose="02010800040101010101" pitchFamily="2" charset="-122"/>
                <a:ea typeface="华文新魏" panose="02010800040101010101" pitchFamily="2" charset="-122"/>
              </a:rPr>
              <a:t>} p (3, 5) ; </a:t>
            </a:r>
          </a:p>
          <a:p>
            <a:pPr>
              <a:lnSpc>
                <a:spcPct val="105000"/>
              </a:lnSpc>
              <a:spcBef>
                <a:spcPct val="15000"/>
              </a:spcBef>
            </a:pPr>
            <a:r>
              <a:rPr lang="en-US" altLang="zh-CN" b="1" dirty="0">
                <a:latin typeface="华文新魏" panose="02010800040101010101" pitchFamily="2" charset="-122"/>
                <a:ea typeface="华文新魏" panose="02010800040101010101" pitchFamily="2" charset="-122"/>
              </a:rPr>
              <a:t>static  int  </a:t>
            </a:r>
            <a:r>
              <a:rPr lang="en-US" altLang="zh-CN" b="1" dirty="0">
                <a:solidFill>
                  <a:schemeClr val="accent2"/>
                </a:solidFill>
                <a:latin typeface="华文新魏" panose="02010800040101010101" pitchFamily="2" charset="-122"/>
                <a:ea typeface="华文新魏" panose="02010800040101010101" pitchFamily="2" charset="-122"/>
              </a:rPr>
              <a:t>x=7</a:t>
            </a:r>
            <a:r>
              <a:rPr lang="en-US" altLang="zh-CN" b="1" dirty="0">
                <a:latin typeface="华文新魏" panose="02010800040101010101" pitchFamily="2" charset="-122"/>
                <a:ea typeface="华文新魏" panose="02010800040101010101" pitchFamily="2" charset="-122"/>
              </a:rPr>
              <a:t>;             </a:t>
            </a:r>
            <a:endParaRPr lang="en-US" altLang="zh-CN" b="1" dirty="0">
              <a:solidFill>
                <a:schemeClr val="hlink"/>
              </a:solidFill>
              <a:latin typeface="华文新魏" panose="02010800040101010101" pitchFamily="2" charset="-122"/>
              <a:ea typeface="华文新魏" panose="02010800040101010101" pitchFamily="2" charset="-122"/>
            </a:endParaRPr>
          </a:p>
          <a:p>
            <a:pPr>
              <a:lnSpc>
                <a:spcPct val="105000"/>
              </a:lnSpc>
              <a:spcBef>
                <a:spcPct val="15000"/>
              </a:spcBef>
            </a:pPr>
            <a:r>
              <a:rPr lang="en-US" altLang="zh-CN" b="1" dirty="0">
                <a:latin typeface="华文新魏" panose="02010800040101010101" pitchFamily="2" charset="-122"/>
                <a:ea typeface="华文新魏" panose="02010800040101010101" pitchFamily="2" charset="-122"/>
              </a:rPr>
              <a:t>void main (void)    {</a:t>
            </a:r>
          </a:p>
          <a:p>
            <a:pPr>
              <a:lnSpc>
                <a:spcPct val="105000"/>
              </a:lnSpc>
              <a:spcBef>
                <a:spcPct val="15000"/>
              </a:spcBef>
            </a:pPr>
            <a:r>
              <a:rPr lang="en-US" altLang="zh-CN" b="1" dirty="0">
                <a:latin typeface="华文新魏" panose="02010800040101010101" pitchFamily="2" charset="-122"/>
                <a:ea typeface="华文新魏" panose="02010800040101010101" pitchFamily="2" charset="-122"/>
              </a:rPr>
              <a:t>	int  </a:t>
            </a:r>
            <a:r>
              <a:rPr lang="en-US" altLang="zh-CN" b="1" dirty="0">
                <a:solidFill>
                  <a:srgbClr val="00FF00"/>
                </a:solidFill>
                <a:latin typeface="华文新魏" panose="02010800040101010101" pitchFamily="2" charset="-122"/>
                <a:ea typeface="华文新魏" panose="02010800040101010101" pitchFamily="2" charset="-122"/>
              </a:rPr>
              <a:t>x</a:t>
            </a:r>
            <a:r>
              <a:rPr lang="en-US" altLang="zh-CN" b="1" dirty="0">
                <a:latin typeface="华文新魏" panose="02010800040101010101" pitchFamily="2" charset="-122"/>
                <a:ea typeface="华文新魏" panose="02010800040101010101" pitchFamily="2" charset="-122"/>
              </a:rPr>
              <a:t>=p.POINT2D::</a:t>
            </a:r>
            <a:r>
              <a:rPr lang="en-US" altLang="zh-CN" b="1" dirty="0" err="1">
                <a:latin typeface="华文新魏" panose="02010800040101010101" pitchFamily="2" charset="-122"/>
                <a:ea typeface="华文新魏" panose="02010800040101010101" pitchFamily="2" charset="-122"/>
              </a:rPr>
              <a:t>getx</a:t>
            </a:r>
            <a:r>
              <a:rPr lang="en-US" altLang="zh-CN" b="1" dirty="0">
                <a:latin typeface="华文新魏" panose="02010800040101010101" pitchFamily="2" charset="-122"/>
                <a:ea typeface="华文新魏" panose="02010800040101010101" pitchFamily="2" charset="-122"/>
              </a:rPr>
              <a:t> (  ) ;  //</a:t>
            </a:r>
            <a:r>
              <a:rPr lang="zh-CN" altLang="en-US" b="1" dirty="0">
                <a:latin typeface="华文新魏" panose="02010800040101010101" pitchFamily="2" charset="-122"/>
                <a:ea typeface="华文新魏" panose="02010800040101010101" pitchFamily="2" charset="-122"/>
              </a:rPr>
              <a:t>等价于</a:t>
            </a:r>
            <a:r>
              <a:rPr lang="en-US" altLang="zh-CN" b="1" dirty="0">
                <a:latin typeface="华文新魏" panose="02010800040101010101" pitchFamily="2" charset="-122"/>
                <a:ea typeface="华文新魏" panose="02010800040101010101" pitchFamily="2" charset="-122"/>
              </a:rPr>
              <a:t>x=p. </a:t>
            </a:r>
            <a:r>
              <a:rPr lang="en-US" altLang="zh-CN" b="1" dirty="0" err="1">
                <a:latin typeface="华文新魏" panose="02010800040101010101" pitchFamily="2" charset="-122"/>
                <a:ea typeface="华文新魏" panose="02010800040101010101" pitchFamily="2" charset="-122"/>
              </a:rPr>
              <a:t>getx</a:t>
            </a:r>
            <a:r>
              <a:rPr lang="en-US" altLang="zh-CN" b="1" dirty="0">
                <a:latin typeface="华文新魏" panose="02010800040101010101" pitchFamily="2" charset="-122"/>
                <a:ea typeface="华文新魏" panose="02010800040101010101" pitchFamily="2" charset="-122"/>
              </a:rPr>
              <a:t> ( )   </a:t>
            </a:r>
          </a:p>
          <a:p>
            <a:pPr>
              <a:lnSpc>
                <a:spcPct val="105000"/>
              </a:lnSpc>
              <a:spcBef>
                <a:spcPct val="15000"/>
              </a:spcBef>
            </a:pPr>
            <a:r>
              <a:rPr lang="en-US" altLang="zh-CN" b="1" dirty="0">
                <a:latin typeface="华文新魏" panose="02010800040101010101" pitchFamily="2" charset="-122"/>
                <a:ea typeface="华文新魏" panose="02010800040101010101" pitchFamily="2" charset="-122"/>
              </a:rPr>
              <a:t>	</a:t>
            </a:r>
            <a:r>
              <a:rPr lang="en-US" altLang="zh-CN" b="1" dirty="0">
                <a:solidFill>
                  <a:schemeClr val="accent2"/>
                </a:solidFill>
                <a:latin typeface="华文新魏" panose="02010800040101010101" pitchFamily="2" charset="-122"/>
                <a:ea typeface="华文新魏" panose="02010800040101010101" pitchFamily="2" charset="-122"/>
              </a:rPr>
              <a:t>::x</a:t>
            </a:r>
            <a:r>
              <a:rPr lang="en-US" altLang="zh-CN" b="1" dirty="0">
                <a:latin typeface="华文新魏" panose="02010800040101010101" pitchFamily="2" charset="-122"/>
                <a:ea typeface="华文新魏" panose="02010800040101010101" pitchFamily="2" charset="-122"/>
              </a:rPr>
              <a:t>=</a:t>
            </a:r>
            <a:r>
              <a:rPr lang="en-US" altLang="zh-CN" b="1" dirty="0">
                <a:solidFill>
                  <a:srgbClr val="FF0000"/>
                </a:solidFill>
                <a:latin typeface="华文新魏" panose="02010800040101010101" pitchFamily="2" charset="-122"/>
                <a:ea typeface="华文新魏" panose="02010800040101010101" pitchFamily="2" charset="-122"/>
              </a:rPr>
              <a:t>POINT2D (4,  7)</a:t>
            </a: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getx</a:t>
            </a:r>
            <a:r>
              <a:rPr lang="en-US" altLang="zh-CN" b="1" dirty="0">
                <a:latin typeface="华文新魏" panose="02010800040101010101" pitchFamily="2" charset="-122"/>
                <a:ea typeface="华文新魏" panose="02010800040101010101" pitchFamily="2" charset="-122"/>
              </a:rPr>
              <a:t> ( )+ </a:t>
            </a:r>
            <a:r>
              <a:rPr lang="en-US" altLang="zh-CN" b="1" dirty="0">
                <a:solidFill>
                  <a:srgbClr val="00FF00"/>
                </a:solidFill>
                <a:latin typeface="华文新魏" panose="02010800040101010101" pitchFamily="2" charset="-122"/>
                <a:ea typeface="华文新魏" panose="02010800040101010101" pitchFamily="2" charset="-122"/>
              </a:rPr>
              <a:t>x</a:t>
            </a:r>
            <a:r>
              <a:rPr lang="en-US" altLang="zh-CN" b="1" dirty="0">
                <a:latin typeface="华文新魏" panose="02010800040101010101" pitchFamily="2" charset="-122"/>
                <a:ea typeface="华文新魏" panose="02010800040101010101" pitchFamily="2" charset="-122"/>
              </a:rPr>
              <a:t>; </a:t>
            </a:r>
          </a:p>
          <a:p>
            <a:pPr>
              <a:lnSpc>
                <a:spcPct val="105000"/>
              </a:lnSpc>
              <a:spcBef>
                <a:spcPct val="15000"/>
              </a:spcBef>
            </a:pP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常量对象</a:t>
            </a:r>
            <a:r>
              <a:rPr lang="en-US" altLang="zh-CN" b="1" dirty="0">
                <a:latin typeface="华文新魏" panose="02010800040101010101" pitchFamily="2" charset="-122"/>
                <a:ea typeface="华文新魏" panose="02010800040101010101" pitchFamily="2" charset="-122"/>
              </a:rPr>
              <a:t>POINT2D (4, 7)   </a:t>
            </a:r>
            <a:r>
              <a:rPr lang="zh-CN" altLang="en-US" b="1" dirty="0">
                <a:latin typeface="华文新魏" panose="02010800040101010101" pitchFamily="2" charset="-122"/>
                <a:ea typeface="华文新魏" panose="02010800040101010101" pitchFamily="2" charset="-122"/>
              </a:rPr>
              <a:t>作用域局限于表达式</a:t>
            </a:r>
            <a:endParaRPr lang="zh-CN" altLang="en-US" b="1" dirty="0">
              <a:solidFill>
                <a:schemeClr val="hlink"/>
              </a:solidFill>
              <a:latin typeface="华文新魏" panose="02010800040101010101" pitchFamily="2" charset="-122"/>
              <a:ea typeface="华文新魏" panose="02010800040101010101" pitchFamily="2" charset="-122"/>
            </a:endParaRPr>
          </a:p>
          <a:p>
            <a:pPr>
              <a:lnSpc>
                <a:spcPct val="105000"/>
              </a:lnSpc>
              <a:spcBef>
                <a:spcPct val="15000"/>
              </a:spcBef>
            </a:pPr>
            <a:r>
              <a:rPr lang="en-US" altLang="zh-CN"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17024348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44624"/>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4.8</a:t>
            </a:r>
            <a:r>
              <a:rPr lang="zh-CN" altLang="en-US" sz="3600" b="1" dirty="0">
                <a:solidFill>
                  <a:srgbClr val="FF0000"/>
                </a:solidFill>
                <a:latin typeface="微软雅黑" pitchFamily="34" charset="-122"/>
                <a:ea typeface="微软雅黑" pitchFamily="34" charset="-122"/>
              </a:rPr>
              <a:t>　移动构造和移动赋值</a:t>
            </a:r>
          </a:p>
        </p:txBody>
      </p:sp>
      <p:sp>
        <p:nvSpPr>
          <p:cNvPr id="6" name="TextBox 5">
            <a:extLst>
              <a:ext uri="{FF2B5EF4-FFF2-40B4-BE49-F238E27FC236}">
                <a16:creationId xmlns:a16="http://schemas.microsoft.com/office/drawing/2014/main" id="{07FEDF4C-AF1A-46D5-BA08-58B30060D8CA}"/>
              </a:ext>
            </a:extLst>
          </p:cNvPr>
          <p:cNvSpPr txBox="1">
            <a:spLocks noChangeArrowheads="1"/>
          </p:cNvSpPr>
          <p:nvPr/>
        </p:nvSpPr>
        <p:spPr bwMode="auto">
          <a:xfrm>
            <a:off x="215516" y="836715"/>
            <a:ext cx="8712968" cy="5832375"/>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30000"/>
              </a:lnSpc>
            </a:pP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(const char *t):</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len</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strlen</a:t>
            </a:r>
            <a:r>
              <a:rPr lang="en-US" altLang="zh-CN" sz="2000" b="1" dirty="0">
                <a:latin typeface="华文新魏" panose="02010800040101010101" pitchFamily="2" charset="-122"/>
                <a:ea typeface="华文新魏" panose="02010800040101010101" pitchFamily="2" charset="-122"/>
              </a:rPr>
              <a:t>(t)+1), s(</a:t>
            </a:r>
            <a:r>
              <a:rPr lang="en-US" altLang="zh-CN" sz="2000" b="1" dirty="0" err="1">
                <a:latin typeface="华文新魏" panose="02010800040101010101" pitchFamily="2" charset="-122"/>
                <a:ea typeface="华文新魏" panose="02010800040101010101" pitchFamily="2" charset="-122"/>
              </a:rPr>
              <a:t>static_cast</a:t>
            </a:r>
            <a:r>
              <a:rPr lang="en-US" altLang="zh-CN" sz="2000" b="1" dirty="0">
                <a:latin typeface="华文新魏" panose="02010800040101010101" pitchFamily="2" charset="-122"/>
                <a:ea typeface="华文新魏" panose="02010800040101010101" pitchFamily="2" charset="-122"/>
              </a:rPr>
              <a:t>&lt;char *&gt;(malloc(</a:t>
            </a:r>
            <a:r>
              <a:rPr lang="en-US" altLang="zh-CN" sz="2000" b="1" dirty="0" err="1">
                <a:latin typeface="华文新魏" panose="02010800040101010101" pitchFamily="2" charset="-122"/>
                <a:ea typeface="华文新魏" panose="02010800040101010101" pitchFamily="2" charset="-122"/>
              </a:rPr>
              <a:t>len</a:t>
            </a:r>
            <a:r>
              <a:rPr lang="en-US" altLang="zh-CN" sz="2000" b="1" dirty="0">
                <a:latin typeface="华文新魏" panose="02010800040101010101" pitchFamily="2" charset="-122"/>
                <a:ea typeface="华文新魏" panose="02010800040101010101" pitchFamily="2" charset="-122"/>
              </a:rPr>
              <a:t>))) {</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strcpy</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s,t</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拷贝时包含</a:t>
            </a:r>
            <a:r>
              <a:rPr lang="en-US" altLang="zh-CN" sz="2000" b="1" dirty="0">
                <a:latin typeface="华文新魏" panose="02010800040101010101" pitchFamily="2" charset="-122"/>
                <a:ea typeface="华文新魏" panose="02010800040101010101" pitchFamily="2" charset="-122"/>
              </a:rPr>
              <a:t>\0</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 &lt;&lt; "</a:t>
            </a:r>
            <a:r>
              <a:rPr lang="en-US" altLang="zh-CN" sz="2000" b="1" dirty="0" err="1">
                <a:latin typeface="华文新魏" panose="02010800040101010101" pitchFamily="2" charset="-122"/>
                <a:ea typeface="华文新魏" panose="02010800040101010101" pitchFamily="2" charset="-122"/>
              </a:rPr>
              <a:t>Constructor:MyString</a:t>
            </a:r>
            <a:r>
              <a:rPr lang="en-US" altLang="zh-CN" sz="2000" b="1" dirty="0">
                <a:latin typeface="华文新魏" panose="02010800040101010101" pitchFamily="2" charset="-122"/>
                <a:ea typeface="华文新魏" panose="02010800040101010101" pitchFamily="2" charset="-122"/>
              </a:rPr>
              <a:t>: " &lt;&lt; s &lt;&lt; </a:t>
            </a:r>
            <a:r>
              <a:rPr lang="en-US" altLang="zh-CN" sz="2000" b="1" dirty="0" err="1">
                <a:latin typeface="华文新魏" panose="02010800040101010101" pitchFamily="2" charset="-122"/>
                <a:ea typeface="华文新魏" panose="02010800040101010101" pitchFamily="2" charset="-122"/>
              </a:rPr>
              <a:t>endl</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a:t>
            </a:r>
          </a:p>
          <a:p>
            <a:pPr>
              <a:lnSpc>
                <a:spcPct val="130000"/>
              </a:lnSpc>
            </a:pPr>
            <a:endParaRPr lang="en-US" altLang="zh-CN" sz="2000" b="1" dirty="0">
              <a:latin typeface="华文新魏" panose="02010800040101010101" pitchFamily="2" charset="-122"/>
              <a:ea typeface="华文新魏" panose="02010800040101010101" pitchFamily="2" charset="-122"/>
            </a:endParaRPr>
          </a:p>
          <a:p>
            <a:pPr>
              <a:lnSpc>
                <a:spcPct val="130000"/>
              </a:lnSpc>
            </a:pP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a:t>
            </a:r>
          </a:p>
          <a:p>
            <a:pPr>
              <a:lnSpc>
                <a:spcPct val="130000"/>
              </a:lnSpc>
            </a:pPr>
            <a:r>
              <a:rPr lang="en-US" altLang="zh-CN" sz="2000" b="1" dirty="0">
                <a:latin typeface="华文新魏" panose="02010800040101010101" pitchFamily="2" charset="-122"/>
                <a:ea typeface="华文新魏" panose="02010800040101010101" pitchFamily="2" charset="-122"/>
              </a:rPr>
              <a:t>    if(s != </a:t>
            </a:r>
            <a:r>
              <a:rPr lang="en-US" altLang="zh-CN" sz="2000" b="1" dirty="0" err="1">
                <a:latin typeface="华文新魏" panose="02010800040101010101" pitchFamily="2" charset="-122"/>
                <a:ea typeface="华文新魏" panose="02010800040101010101" pitchFamily="2" charset="-122"/>
              </a:rPr>
              <a:t>nullptr</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 &lt;&lt; "</a:t>
            </a:r>
            <a:r>
              <a:rPr lang="en-US" altLang="zh-CN" sz="2000" b="1" dirty="0" err="1">
                <a:latin typeface="华文新魏" panose="02010800040101010101" pitchFamily="2" charset="-122"/>
                <a:ea typeface="华文新魏" panose="02010800040101010101" pitchFamily="2" charset="-122"/>
              </a:rPr>
              <a:t>Destructor:MyString</a:t>
            </a:r>
            <a:r>
              <a:rPr lang="en-US" altLang="zh-CN" sz="2000" b="1" dirty="0">
                <a:latin typeface="华文新魏" panose="02010800040101010101" pitchFamily="2" charset="-122"/>
                <a:ea typeface="华文新魏" panose="02010800040101010101" pitchFamily="2" charset="-122"/>
              </a:rPr>
              <a:t>: " &lt;&lt; s &lt;&lt; </a:t>
            </a:r>
            <a:r>
              <a:rPr lang="en-US" altLang="zh-CN" sz="2000" b="1" dirty="0" err="1">
                <a:latin typeface="华文新魏" panose="02010800040101010101" pitchFamily="2" charset="-122"/>
                <a:ea typeface="华文新魏" panose="02010800040101010101" pitchFamily="2" charset="-122"/>
              </a:rPr>
              <a:t>endl</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        delete[] s;</a:t>
            </a:r>
          </a:p>
          <a:p>
            <a:pPr>
              <a:lnSpc>
                <a:spcPct val="130000"/>
              </a:lnSpc>
            </a:pPr>
            <a:r>
              <a:rPr lang="en-US" altLang="zh-CN" sz="2000" b="1" dirty="0">
                <a:latin typeface="华文新魏" panose="02010800040101010101" pitchFamily="2" charset="-122"/>
                <a:ea typeface="华文新魏" panose="02010800040101010101" pitchFamily="2" charset="-122"/>
              </a:rPr>
              <a:t>        s = </a:t>
            </a:r>
            <a:r>
              <a:rPr lang="en-US" altLang="zh-CN" sz="2000" b="1" dirty="0" err="1">
                <a:latin typeface="华文新魏" panose="02010800040101010101" pitchFamily="2" charset="-122"/>
                <a:ea typeface="华文新魏" panose="02010800040101010101" pitchFamily="2" charset="-122"/>
              </a:rPr>
              <a:t>nullptr</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len</a:t>
            </a:r>
            <a:r>
              <a:rPr lang="en-US" altLang="zh-CN" sz="2000" b="1" dirty="0">
                <a:latin typeface="华文新魏" panose="02010800040101010101" pitchFamily="2" charset="-122"/>
                <a:ea typeface="华文新魏" panose="02010800040101010101" pitchFamily="2" charset="-122"/>
              </a:rPr>
              <a:t> = 0;</a:t>
            </a:r>
          </a:p>
          <a:p>
            <a:pPr>
              <a:lnSpc>
                <a:spcPct val="130000"/>
              </a:lnSpc>
            </a:pPr>
            <a:r>
              <a:rPr lang="en-US" altLang="zh-CN" sz="2000" b="1" dirty="0">
                <a:latin typeface="华文新魏" panose="02010800040101010101" pitchFamily="2" charset="-122"/>
                <a:ea typeface="华文新魏" panose="02010800040101010101" pitchFamily="2" charset="-122"/>
              </a:rPr>
              <a:t>    }</a:t>
            </a:r>
          </a:p>
          <a:p>
            <a:pPr>
              <a:lnSpc>
                <a:spcPct val="130000"/>
              </a:lnSpc>
            </a:pPr>
            <a:r>
              <a:rPr lang="en-US" altLang="zh-CN" sz="2000" b="1" dirty="0">
                <a:latin typeface="华文新魏" panose="02010800040101010101" pitchFamily="2" charset="-122"/>
                <a:ea typeface="华文新魏" panose="02010800040101010101" pitchFamily="2" charset="-122"/>
              </a:rPr>
              <a:t>}</a:t>
            </a:r>
          </a:p>
        </p:txBody>
      </p:sp>
      <p:sp>
        <p:nvSpPr>
          <p:cNvPr id="4" name="对话气泡: 圆角矩形 3">
            <a:extLst>
              <a:ext uri="{FF2B5EF4-FFF2-40B4-BE49-F238E27FC236}">
                <a16:creationId xmlns:a16="http://schemas.microsoft.com/office/drawing/2014/main" id="{BCC44E0F-7C89-4566-8F80-EE65094867B4}"/>
              </a:ext>
            </a:extLst>
          </p:cNvPr>
          <p:cNvSpPr/>
          <p:nvPr/>
        </p:nvSpPr>
        <p:spPr>
          <a:xfrm>
            <a:off x="6660232" y="2132856"/>
            <a:ext cx="1695936" cy="576064"/>
          </a:xfrm>
          <a:prstGeom prst="wedgeRoundRectCallout">
            <a:avLst>
              <a:gd name="adj1" fmla="val -86901"/>
              <a:gd name="adj2" fmla="val -79183"/>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rgbClr val="002060"/>
                </a:solidFill>
                <a:latin typeface="华文新魏" panose="02010800040101010101" pitchFamily="2" charset="-122"/>
                <a:ea typeface="华文新魏" panose="02010800040101010101" pitchFamily="2" charset="-122"/>
              </a:rPr>
              <a:t>构造函数</a:t>
            </a:r>
          </a:p>
        </p:txBody>
      </p:sp>
      <p:sp>
        <p:nvSpPr>
          <p:cNvPr id="5" name="对话气泡: 圆角矩形 4">
            <a:extLst>
              <a:ext uri="{FF2B5EF4-FFF2-40B4-BE49-F238E27FC236}">
                <a16:creationId xmlns:a16="http://schemas.microsoft.com/office/drawing/2014/main" id="{62E68E85-830B-4AA8-BBA5-2A06AB297995}"/>
              </a:ext>
            </a:extLst>
          </p:cNvPr>
          <p:cNvSpPr/>
          <p:nvPr/>
        </p:nvSpPr>
        <p:spPr>
          <a:xfrm>
            <a:off x="6609864" y="4941168"/>
            <a:ext cx="1695936" cy="576064"/>
          </a:xfrm>
          <a:prstGeom prst="wedgeRoundRectCallout">
            <a:avLst>
              <a:gd name="adj1" fmla="val -86901"/>
              <a:gd name="adj2" fmla="val -79183"/>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rgbClr val="002060"/>
                </a:solidFill>
                <a:latin typeface="华文新魏" panose="02010800040101010101" pitchFamily="2" charset="-122"/>
                <a:ea typeface="华文新魏" panose="02010800040101010101" pitchFamily="2" charset="-122"/>
              </a:rPr>
              <a:t>析构函数</a:t>
            </a:r>
          </a:p>
        </p:txBody>
      </p:sp>
    </p:spTree>
    <p:extLst>
      <p:ext uri="{BB962C8B-B14F-4D97-AF65-F5344CB8AC3E}">
        <p14:creationId xmlns:p14="http://schemas.microsoft.com/office/powerpoint/2010/main" val="35215689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44624"/>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4.8</a:t>
            </a:r>
            <a:r>
              <a:rPr lang="zh-CN" altLang="en-US" sz="3600" b="1" dirty="0">
                <a:solidFill>
                  <a:srgbClr val="FF0000"/>
                </a:solidFill>
                <a:latin typeface="微软雅黑" pitchFamily="34" charset="-122"/>
                <a:ea typeface="微软雅黑" pitchFamily="34" charset="-122"/>
              </a:rPr>
              <a:t>　移动构造和移动赋值</a:t>
            </a:r>
          </a:p>
        </p:txBody>
      </p:sp>
      <p:sp>
        <p:nvSpPr>
          <p:cNvPr id="6" name="TextBox 5">
            <a:extLst>
              <a:ext uri="{FF2B5EF4-FFF2-40B4-BE49-F238E27FC236}">
                <a16:creationId xmlns:a16="http://schemas.microsoft.com/office/drawing/2014/main" id="{07FEDF4C-AF1A-46D5-BA08-58B30060D8CA}"/>
              </a:ext>
            </a:extLst>
          </p:cNvPr>
          <p:cNvSpPr txBox="1">
            <a:spLocks noChangeArrowheads="1"/>
          </p:cNvSpPr>
          <p:nvPr/>
        </p:nvSpPr>
        <p:spPr bwMode="auto">
          <a:xfrm>
            <a:off x="215516" y="836714"/>
            <a:ext cx="8712968" cy="5976665"/>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30000"/>
              </a:lnSpc>
            </a:pP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(const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&amp;old):</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len</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old.len</a:t>
            </a:r>
            <a:r>
              <a:rPr lang="en-US" altLang="zh-CN" sz="2000" b="1" dirty="0">
                <a:latin typeface="华文新魏" panose="02010800040101010101" pitchFamily="2" charset="-122"/>
                <a:ea typeface="华文新魏" panose="02010800040101010101" pitchFamily="2" charset="-122"/>
              </a:rPr>
              <a:t>), s(</a:t>
            </a:r>
            <a:r>
              <a:rPr lang="en-US" altLang="zh-CN" sz="2000" b="1" dirty="0" err="1">
                <a:latin typeface="华文新魏" panose="02010800040101010101" pitchFamily="2" charset="-122"/>
                <a:ea typeface="华文新魏" panose="02010800040101010101" pitchFamily="2" charset="-122"/>
              </a:rPr>
              <a:t>static_cast</a:t>
            </a:r>
            <a:r>
              <a:rPr lang="en-US" altLang="zh-CN" sz="2000" b="1" dirty="0">
                <a:latin typeface="华文新魏" panose="02010800040101010101" pitchFamily="2" charset="-122"/>
                <a:ea typeface="华文新魏" panose="02010800040101010101" pitchFamily="2" charset="-122"/>
              </a:rPr>
              <a:t>&lt;char *&gt;(malloc(</a:t>
            </a:r>
            <a:r>
              <a:rPr lang="en-US" altLang="zh-CN" sz="2000" b="1" dirty="0" err="1">
                <a:latin typeface="华文新魏" panose="02010800040101010101" pitchFamily="2" charset="-122"/>
                <a:ea typeface="华文新魏" panose="02010800040101010101" pitchFamily="2" charset="-122"/>
              </a:rPr>
              <a:t>len</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strcpy</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s,old.s</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 &lt;&lt; "Copy </a:t>
            </a:r>
            <a:r>
              <a:rPr lang="en-US" altLang="zh-CN" sz="2000" b="1" dirty="0" err="1">
                <a:latin typeface="华文新魏" panose="02010800040101010101" pitchFamily="2" charset="-122"/>
                <a:ea typeface="华文新魏" panose="02010800040101010101" pitchFamily="2" charset="-122"/>
              </a:rPr>
              <a:t>Constructor:MyString</a:t>
            </a:r>
            <a:r>
              <a:rPr lang="en-US" altLang="zh-CN" sz="2000" b="1" dirty="0">
                <a:latin typeface="华文新魏" panose="02010800040101010101" pitchFamily="2" charset="-122"/>
                <a:ea typeface="华文新魏" panose="02010800040101010101" pitchFamily="2" charset="-122"/>
              </a:rPr>
              <a:t>: " &lt;&lt; s &lt;&lt; </a:t>
            </a:r>
            <a:r>
              <a:rPr lang="en-US" altLang="zh-CN" sz="2000" b="1" dirty="0" err="1">
                <a:latin typeface="华文新魏" panose="02010800040101010101" pitchFamily="2" charset="-122"/>
                <a:ea typeface="华文新魏" panose="02010800040101010101" pitchFamily="2" charset="-122"/>
              </a:rPr>
              <a:t>endl</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&amp;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::operator=(const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&amp;</a:t>
            </a:r>
            <a:r>
              <a:rPr lang="en-US" altLang="zh-CN" sz="2000" b="1" dirty="0" err="1">
                <a:latin typeface="华文新魏" panose="02010800040101010101" pitchFamily="2" charset="-122"/>
                <a:ea typeface="华文新魏" panose="02010800040101010101" pitchFamily="2" charset="-122"/>
              </a:rPr>
              <a:t>rhs</a:t>
            </a:r>
            <a:r>
              <a:rPr lang="en-US" altLang="zh-CN" sz="2000" b="1" dirty="0">
                <a:latin typeface="华文新魏" panose="02010800040101010101" pitchFamily="2" charset="-122"/>
                <a:ea typeface="华文新魏" panose="02010800040101010101" pitchFamily="2" charset="-122"/>
              </a:rPr>
              <a:t>) {</a:t>
            </a:r>
          </a:p>
          <a:p>
            <a:pPr>
              <a:lnSpc>
                <a:spcPct val="130000"/>
              </a:lnSpc>
            </a:pPr>
            <a:r>
              <a:rPr lang="en-US" altLang="zh-CN" sz="2000" b="1" dirty="0">
                <a:latin typeface="华文新魏" panose="02010800040101010101" pitchFamily="2" charset="-122"/>
                <a:ea typeface="华文新魏" panose="02010800040101010101" pitchFamily="2" charset="-122"/>
              </a:rPr>
              <a:t>    char *t = </a:t>
            </a:r>
            <a:r>
              <a:rPr lang="en-US" altLang="zh-CN" sz="2000" b="1" dirty="0" err="1">
                <a:latin typeface="华文新魏" panose="02010800040101010101" pitchFamily="2" charset="-122"/>
                <a:ea typeface="华文新魏" panose="02010800040101010101" pitchFamily="2" charset="-122"/>
              </a:rPr>
              <a:t>static_cast</a:t>
            </a:r>
            <a:r>
              <a:rPr lang="en-US" altLang="zh-CN" sz="2000" b="1" dirty="0">
                <a:latin typeface="华文新魏" panose="02010800040101010101" pitchFamily="2" charset="-122"/>
                <a:ea typeface="华文新魏" panose="02010800040101010101" pitchFamily="2" charset="-122"/>
              </a:rPr>
              <a:t>&lt;char *&gt;(malloc(</a:t>
            </a:r>
            <a:r>
              <a:rPr lang="en-US" altLang="zh-CN" sz="2000" b="1" dirty="0" err="1">
                <a:latin typeface="华文新魏" panose="02010800040101010101" pitchFamily="2" charset="-122"/>
                <a:ea typeface="华文新魏" panose="02010800040101010101" pitchFamily="2" charset="-122"/>
              </a:rPr>
              <a:t>rhs.len</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strcpy</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t,rhs.s</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把右边对象的内容复制到新的内存后，再释放</a:t>
            </a:r>
            <a:r>
              <a:rPr lang="en-US" altLang="zh-CN" sz="2000" b="1" dirty="0">
                <a:latin typeface="华文新魏" panose="02010800040101010101" pitchFamily="2" charset="-122"/>
                <a:ea typeface="华文新魏" panose="02010800040101010101" pitchFamily="2" charset="-122"/>
              </a:rPr>
              <a:t>this-&gt;s,</a:t>
            </a:r>
            <a:r>
              <a:rPr lang="zh-CN" altLang="en-US" sz="2000" b="1" dirty="0">
                <a:latin typeface="华文新魏" panose="02010800040101010101" pitchFamily="2" charset="-122"/>
                <a:ea typeface="华文新魏" panose="02010800040101010101" pitchFamily="2" charset="-122"/>
              </a:rPr>
              <a:t>这样做最安全</a:t>
            </a:r>
          </a:p>
          <a:p>
            <a:pPr>
              <a:lnSpc>
                <a:spcPct val="130000"/>
              </a:lnSpc>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if(this-&gt;s){ delete[] this-&gt;s; }</a:t>
            </a:r>
          </a:p>
          <a:p>
            <a:pPr>
              <a:lnSpc>
                <a:spcPct val="130000"/>
              </a:lnSpc>
            </a:pPr>
            <a:r>
              <a:rPr lang="en-US" altLang="zh-CN" sz="2000" b="1" dirty="0">
                <a:latin typeface="华文新魏" panose="02010800040101010101" pitchFamily="2" charset="-122"/>
                <a:ea typeface="华文新魏" panose="02010800040101010101" pitchFamily="2" charset="-122"/>
              </a:rPr>
              <a:t>    this-&gt;s = t;</a:t>
            </a:r>
          </a:p>
          <a:p>
            <a:pPr>
              <a:lnSpc>
                <a:spcPct val="130000"/>
              </a:lnSpc>
            </a:pPr>
            <a:r>
              <a:rPr lang="en-US" altLang="zh-CN" sz="2000" b="1" dirty="0">
                <a:latin typeface="华文新魏" panose="02010800040101010101" pitchFamily="2" charset="-122"/>
                <a:ea typeface="华文新魏" panose="02010800040101010101" pitchFamily="2" charset="-122"/>
              </a:rPr>
              <a:t>    this-&gt;</a:t>
            </a:r>
            <a:r>
              <a:rPr lang="en-US" altLang="zh-CN" sz="2000" b="1" dirty="0" err="1">
                <a:latin typeface="华文新魏" panose="02010800040101010101" pitchFamily="2" charset="-122"/>
                <a:ea typeface="华文新魏" panose="02010800040101010101" pitchFamily="2" charset="-122"/>
              </a:rPr>
              <a:t>len</a:t>
            </a:r>
            <a:r>
              <a:rPr lang="en-US" altLang="zh-CN" sz="2000" b="1" dirty="0">
                <a:latin typeface="华文新魏" panose="02010800040101010101" pitchFamily="2" charset="-122"/>
                <a:ea typeface="华文新魏" panose="02010800040101010101" pitchFamily="2" charset="-122"/>
              </a:rPr>
              <a:t> = </a:t>
            </a:r>
            <a:r>
              <a:rPr lang="en-US" altLang="zh-CN" sz="2000" b="1" dirty="0" err="1">
                <a:latin typeface="华文新魏" panose="02010800040101010101" pitchFamily="2" charset="-122"/>
                <a:ea typeface="华文新魏" panose="02010800040101010101" pitchFamily="2" charset="-122"/>
              </a:rPr>
              <a:t>rhs.len</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 &lt;&lt; "Copy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 &lt;&lt; s &lt;&lt; </a:t>
            </a:r>
            <a:r>
              <a:rPr lang="en-US" altLang="zh-CN" sz="2000" b="1" dirty="0" err="1">
                <a:latin typeface="华文新魏" panose="02010800040101010101" pitchFamily="2" charset="-122"/>
                <a:ea typeface="华文新魏" panose="02010800040101010101" pitchFamily="2" charset="-122"/>
              </a:rPr>
              <a:t>endl</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    return *this;  //</a:t>
            </a:r>
            <a:r>
              <a:rPr lang="zh-CN" altLang="en-US" sz="2000" b="1" dirty="0">
                <a:latin typeface="华文新魏" panose="02010800040101010101" pitchFamily="2" charset="-122"/>
                <a:ea typeface="华文新魏" panose="02010800040101010101" pitchFamily="2" charset="-122"/>
              </a:rPr>
              <a:t>最后必须返回*</a:t>
            </a:r>
            <a:r>
              <a:rPr lang="en-US" altLang="zh-CN" sz="2000" b="1" dirty="0">
                <a:latin typeface="华文新魏" panose="02010800040101010101" pitchFamily="2" charset="-122"/>
                <a:ea typeface="华文新魏" panose="02010800040101010101" pitchFamily="2" charset="-122"/>
              </a:rPr>
              <a:t>this</a:t>
            </a:r>
          </a:p>
          <a:p>
            <a:pPr>
              <a:lnSpc>
                <a:spcPct val="130000"/>
              </a:lnSpc>
            </a:pPr>
            <a:r>
              <a:rPr lang="en-US" altLang="zh-CN" sz="2000" b="1" dirty="0">
                <a:latin typeface="华文新魏" panose="02010800040101010101" pitchFamily="2" charset="-122"/>
                <a:ea typeface="华文新魏" panose="02010800040101010101" pitchFamily="2" charset="-122"/>
              </a:rPr>
              <a:t>}</a:t>
            </a:r>
          </a:p>
        </p:txBody>
      </p:sp>
      <p:sp>
        <p:nvSpPr>
          <p:cNvPr id="4" name="对话气泡: 圆角矩形 3">
            <a:extLst>
              <a:ext uri="{FF2B5EF4-FFF2-40B4-BE49-F238E27FC236}">
                <a16:creationId xmlns:a16="http://schemas.microsoft.com/office/drawing/2014/main" id="{8B84F4D1-86FF-42C4-8F26-E9767F843B4C}"/>
              </a:ext>
            </a:extLst>
          </p:cNvPr>
          <p:cNvSpPr/>
          <p:nvPr/>
        </p:nvSpPr>
        <p:spPr>
          <a:xfrm>
            <a:off x="6804248" y="1772816"/>
            <a:ext cx="1695936" cy="576064"/>
          </a:xfrm>
          <a:prstGeom prst="wedgeRoundRectCallout">
            <a:avLst>
              <a:gd name="adj1" fmla="val -79113"/>
              <a:gd name="adj2" fmla="val -24509"/>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rgbClr val="002060"/>
                </a:solidFill>
                <a:latin typeface="华文新魏" panose="02010800040101010101" pitchFamily="2" charset="-122"/>
                <a:ea typeface="华文新魏" panose="02010800040101010101" pitchFamily="2" charset="-122"/>
              </a:rPr>
              <a:t>拷贝构造函数</a:t>
            </a:r>
            <a:endParaRPr lang="en-US" altLang="zh-CN" b="1" dirty="0">
              <a:solidFill>
                <a:srgbClr val="002060"/>
              </a:solidFill>
              <a:latin typeface="华文新魏" panose="02010800040101010101" pitchFamily="2" charset="-122"/>
              <a:ea typeface="华文新魏" panose="02010800040101010101" pitchFamily="2" charset="-122"/>
            </a:endParaRPr>
          </a:p>
          <a:p>
            <a:r>
              <a:rPr lang="zh-CN" altLang="en-US" b="1" dirty="0">
                <a:solidFill>
                  <a:srgbClr val="002060"/>
                </a:solidFill>
                <a:latin typeface="华文新魏" panose="02010800040101010101" pitchFamily="2" charset="-122"/>
                <a:ea typeface="华文新魏" panose="02010800040101010101" pitchFamily="2" charset="-122"/>
              </a:rPr>
              <a:t>实现为深拷贝</a:t>
            </a:r>
          </a:p>
        </p:txBody>
      </p:sp>
      <p:sp>
        <p:nvSpPr>
          <p:cNvPr id="5" name="对话气泡: 圆角矩形 4">
            <a:extLst>
              <a:ext uri="{FF2B5EF4-FFF2-40B4-BE49-F238E27FC236}">
                <a16:creationId xmlns:a16="http://schemas.microsoft.com/office/drawing/2014/main" id="{6E609EA3-E494-421F-9838-15CBA9EFF6F5}"/>
              </a:ext>
            </a:extLst>
          </p:cNvPr>
          <p:cNvSpPr/>
          <p:nvPr/>
        </p:nvSpPr>
        <p:spPr>
          <a:xfrm>
            <a:off x="6300192" y="5013176"/>
            <a:ext cx="1695936" cy="576064"/>
          </a:xfrm>
          <a:prstGeom prst="wedgeRoundRectCallout">
            <a:avLst>
              <a:gd name="adj1" fmla="val -79113"/>
              <a:gd name="adj2" fmla="val -24509"/>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b="1" dirty="0">
                <a:solidFill>
                  <a:srgbClr val="002060"/>
                </a:solidFill>
                <a:latin typeface="华文新魏" panose="02010800040101010101" pitchFamily="2" charset="-122"/>
                <a:ea typeface="华文新魏" panose="02010800040101010101" pitchFamily="2" charset="-122"/>
              </a:rPr>
              <a:t>赋值函数</a:t>
            </a:r>
            <a:endParaRPr lang="en-US" altLang="zh-CN" b="1" dirty="0">
              <a:solidFill>
                <a:srgbClr val="002060"/>
              </a:solidFill>
              <a:latin typeface="华文新魏" panose="02010800040101010101" pitchFamily="2" charset="-122"/>
              <a:ea typeface="华文新魏" panose="02010800040101010101" pitchFamily="2" charset="-122"/>
            </a:endParaRPr>
          </a:p>
          <a:p>
            <a:r>
              <a:rPr lang="zh-CN" altLang="en-US" b="1" dirty="0">
                <a:solidFill>
                  <a:srgbClr val="002060"/>
                </a:solidFill>
                <a:latin typeface="华文新魏" panose="02010800040101010101" pitchFamily="2" charset="-122"/>
                <a:ea typeface="华文新魏" panose="02010800040101010101" pitchFamily="2" charset="-122"/>
              </a:rPr>
              <a:t>实现为深拷贝</a:t>
            </a:r>
          </a:p>
        </p:txBody>
      </p:sp>
    </p:spTree>
    <p:extLst>
      <p:ext uri="{BB962C8B-B14F-4D97-AF65-F5344CB8AC3E}">
        <p14:creationId xmlns:p14="http://schemas.microsoft.com/office/powerpoint/2010/main" val="6401874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44624"/>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4.8</a:t>
            </a:r>
            <a:r>
              <a:rPr lang="zh-CN" altLang="en-US" sz="3600" b="1" dirty="0">
                <a:solidFill>
                  <a:srgbClr val="FF0000"/>
                </a:solidFill>
                <a:latin typeface="微软雅黑" pitchFamily="34" charset="-122"/>
                <a:ea typeface="微软雅黑" pitchFamily="34" charset="-122"/>
              </a:rPr>
              <a:t>　移动构造和移动赋值</a:t>
            </a:r>
          </a:p>
        </p:txBody>
      </p:sp>
      <p:sp>
        <p:nvSpPr>
          <p:cNvPr id="6" name="TextBox 5">
            <a:extLst>
              <a:ext uri="{FF2B5EF4-FFF2-40B4-BE49-F238E27FC236}">
                <a16:creationId xmlns:a16="http://schemas.microsoft.com/office/drawing/2014/main" id="{07FEDF4C-AF1A-46D5-BA08-58B30060D8CA}"/>
              </a:ext>
            </a:extLst>
          </p:cNvPr>
          <p:cNvSpPr txBox="1">
            <a:spLocks noChangeArrowheads="1"/>
          </p:cNvSpPr>
          <p:nvPr/>
        </p:nvSpPr>
        <p:spPr bwMode="auto">
          <a:xfrm>
            <a:off x="215516" y="836714"/>
            <a:ext cx="8712968" cy="5976665"/>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30000"/>
              </a:lnSpc>
            </a:pP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&amp;&amp;old) </a:t>
            </a:r>
            <a:r>
              <a:rPr lang="en-US" altLang="zh-CN" sz="2000" b="1" dirty="0" err="1">
                <a:solidFill>
                  <a:srgbClr val="FF0000"/>
                </a:solidFill>
                <a:latin typeface="华文新魏" panose="02010800040101010101" pitchFamily="2" charset="-122"/>
                <a:ea typeface="华文新魏" panose="02010800040101010101" pitchFamily="2" charset="-122"/>
              </a:rPr>
              <a:t>noexcept</a:t>
            </a:r>
            <a:r>
              <a:rPr lang="en-US" altLang="zh-CN" sz="2000" b="1" dirty="0">
                <a:latin typeface="华文新魏" panose="02010800040101010101" pitchFamily="2" charset="-122"/>
                <a:ea typeface="华文新魏" panose="02010800040101010101" pitchFamily="2" charset="-122"/>
              </a:rPr>
              <a:t> </a:t>
            </a:r>
          </a:p>
          <a:p>
            <a:pPr>
              <a:lnSpc>
                <a:spcPct val="130000"/>
              </a:lnSpc>
            </a:pPr>
            <a:r>
              <a:rPr lang="en-US" altLang="zh-CN" sz="2000" b="1" dirty="0">
                <a:latin typeface="华文新魏" panose="02010800040101010101" pitchFamily="2" charset="-122"/>
                <a:ea typeface="华文新魏" panose="02010800040101010101" pitchFamily="2" charset="-122"/>
              </a:rPr>
              <a:t>		:s(</a:t>
            </a:r>
            <a:r>
              <a:rPr lang="en-US" altLang="zh-CN" sz="2000" b="1" dirty="0" err="1">
                <a:latin typeface="华文新魏" panose="02010800040101010101" pitchFamily="2" charset="-122"/>
                <a:ea typeface="华文新魏" panose="02010800040101010101" pitchFamily="2" charset="-122"/>
              </a:rPr>
              <a:t>old.s</a:t>
            </a: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len</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old.len</a:t>
            </a:r>
            <a:r>
              <a:rPr lang="en-US" altLang="zh-CN" sz="2000" b="1" dirty="0">
                <a:latin typeface="华文新魏" panose="02010800040101010101" pitchFamily="2" charset="-122"/>
                <a:ea typeface="华文新魏" panose="02010800040101010101" pitchFamily="2" charset="-122"/>
              </a:rPr>
              <a:t>) {</a:t>
            </a:r>
          </a:p>
          <a:p>
            <a:pPr>
              <a:lnSpc>
                <a:spcPct val="130000"/>
              </a:lnSpc>
            </a:pPr>
            <a:r>
              <a:rPr lang="en-US" altLang="zh-CN" sz="2000" b="1" dirty="0">
                <a:latin typeface="华文新魏" panose="02010800040101010101" pitchFamily="2" charset="-122"/>
                <a:ea typeface="华文新魏" panose="02010800040101010101" pitchFamily="2" charset="-122"/>
              </a:rPr>
              <a:t>   </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令</a:t>
            </a:r>
            <a:r>
              <a:rPr lang="en-US" altLang="zh-CN" sz="2000" b="1" dirty="0">
                <a:latin typeface="华文新魏" panose="02010800040101010101" pitchFamily="2" charset="-122"/>
                <a:ea typeface="华文新魏" panose="02010800040101010101" pitchFamily="2" charset="-122"/>
              </a:rPr>
              <a:t>old</a:t>
            </a:r>
            <a:r>
              <a:rPr lang="zh-CN" altLang="en-US" sz="2000" b="1" dirty="0">
                <a:latin typeface="华文新魏" panose="02010800040101010101" pitchFamily="2" charset="-122"/>
                <a:ea typeface="华文新魏" panose="02010800040101010101" pitchFamily="2" charset="-122"/>
              </a:rPr>
              <a:t>进入安全的可析构状态</a:t>
            </a:r>
            <a:endParaRPr lang="en-US" altLang="zh-CN" sz="2000" b="1" dirty="0">
              <a:latin typeface="华文新魏" panose="02010800040101010101" pitchFamily="2" charset="-122"/>
              <a:ea typeface="华文新魏" panose="02010800040101010101" pitchFamily="2" charset="-122"/>
            </a:endParaRPr>
          </a:p>
          <a:p>
            <a:pPr>
              <a:lnSpc>
                <a:spcPct val="130000"/>
              </a:lnSpc>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一定要加这一句，否则构造</a:t>
            </a:r>
            <a:r>
              <a:rPr lang="en-US" altLang="zh-CN" sz="2000" b="1" dirty="0">
                <a:latin typeface="华文新魏" panose="02010800040101010101" pitchFamily="2" charset="-122"/>
                <a:ea typeface="华文新魏" panose="02010800040101010101" pitchFamily="2" charset="-122"/>
              </a:rPr>
              <a:t>old</a:t>
            </a:r>
            <a:r>
              <a:rPr lang="zh-CN" altLang="en-US" sz="2000" b="1" dirty="0">
                <a:latin typeface="华文新魏" panose="02010800040101010101" pitchFamily="2" charset="-122"/>
                <a:ea typeface="华文新魏" panose="02010800040101010101" pitchFamily="2" charset="-122"/>
              </a:rPr>
              <a:t>生命周期马上结束，</a:t>
            </a:r>
            <a:endParaRPr lang="en-US" altLang="zh-CN" sz="2000" b="1" dirty="0">
              <a:latin typeface="华文新魏" panose="02010800040101010101" pitchFamily="2" charset="-122"/>
              <a:ea typeface="华文新魏" panose="02010800040101010101" pitchFamily="2" charset="-122"/>
            </a:endParaRPr>
          </a:p>
          <a:p>
            <a:pPr>
              <a:lnSpc>
                <a:spcPct val="130000"/>
              </a:lnSpc>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会调用析构函数释放</a:t>
            </a:r>
            <a:r>
              <a:rPr lang="en-US" altLang="zh-CN" sz="2000" b="1" dirty="0" err="1">
                <a:latin typeface="华文新魏" panose="02010800040101010101" pitchFamily="2" charset="-122"/>
                <a:ea typeface="华文新魏" panose="02010800040101010101" pitchFamily="2" charset="-122"/>
              </a:rPr>
              <a:t>old.s</a:t>
            </a:r>
            <a:r>
              <a:rPr lang="zh-CN" altLang="en-US" sz="2000" b="1" dirty="0">
                <a:latin typeface="华文新魏" panose="02010800040101010101" pitchFamily="2" charset="-122"/>
                <a:ea typeface="华文新魏" panose="02010800040101010101" pitchFamily="2" charset="-122"/>
              </a:rPr>
              <a:t>指向的内存，导致</a:t>
            </a:r>
            <a:r>
              <a:rPr lang="en-US" altLang="zh-CN" sz="2000" b="1" dirty="0" err="1">
                <a:latin typeface="华文新魏" panose="02010800040101010101" pitchFamily="2" charset="-122"/>
                <a:ea typeface="华文新魏" panose="02010800040101010101" pitchFamily="2" charset="-122"/>
              </a:rPr>
              <a:t>this.s</a:t>
            </a:r>
            <a:r>
              <a:rPr lang="zh-CN" altLang="en-US" sz="2000" b="1" dirty="0">
                <a:latin typeface="华文新魏" panose="02010800040101010101" pitchFamily="2" charset="-122"/>
                <a:ea typeface="华文新魏" panose="02010800040101010101" pitchFamily="2" charset="-122"/>
              </a:rPr>
              <a:t>指向的内存无效</a:t>
            </a:r>
          </a:p>
          <a:p>
            <a:pPr>
              <a:lnSpc>
                <a:spcPct val="130000"/>
              </a:lnSpc>
            </a:pPr>
            <a:r>
              <a:rPr lang="zh-CN" altLang="en-US" sz="2000" b="1" dirty="0">
                <a:latin typeface="华文新魏" panose="02010800040101010101" pitchFamily="2" charset="-122"/>
                <a:ea typeface="华文新魏" panose="02010800040101010101" pitchFamily="2" charset="-122"/>
              </a:rPr>
              <a:t>    </a:t>
            </a:r>
            <a:r>
              <a:rPr lang="en-US" altLang="zh-CN" sz="2000" b="1" dirty="0" err="1">
                <a:solidFill>
                  <a:srgbClr val="FF0000"/>
                </a:solidFill>
                <a:latin typeface="华文新魏" panose="02010800040101010101" pitchFamily="2" charset="-122"/>
                <a:ea typeface="华文新魏" panose="02010800040101010101" pitchFamily="2" charset="-122"/>
              </a:rPr>
              <a:t>old.s</a:t>
            </a:r>
            <a:r>
              <a:rPr lang="en-US" altLang="zh-CN" sz="2000" b="1" dirty="0">
                <a:solidFill>
                  <a:srgbClr val="FF0000"/>
                </a:solidFill>
                <a:latin typeface="华文新魏" panose="02010800040101010101" pitchFamily="2" charset="-122"/>
                <a:ea typeface="华文新魏" panose="02010800040101010101" pitchFamily="2" charset="-122"/>
              </a:rPr>
              <a:t> = </a:t>
            </a:r>
            <a:r>
              <a:rPr lang="en-US" altLang="zh-CN" sz="2000" b="1" dirty="0" err="1">
                <a:solidFill>
                  <a:srgbClr val="FF0000"/>
                </a:solidFill>
                <a:latin typeface="华文新魏" panose="02010800040101010101" pitchFamily="2" charset="-122"/>
                <a:ea typeface="华文新魏" panose="02010800040101010101" pitchFamily="2" charset="-122"/>
              </a:rPr>
              <a:t>nullptr</a:t>
            </a:r>
            <a:r>
              <a:rPr lang="en-US" altLang="zh-CN" sz="2000" b="1" dirty="0">
                <a:solidFill>
                  <a:srgbClr val="FF0000"/>
                </a:solidFill>
                <a:latin typeface="华文新魏" panose="02010800040101010101" pitchFamily="2" charset="-122"/>
                <a:ea typeface="华文新魏" panose="02010800040101010101" pitchFamily="2" charset="-122"/>
              </a:rPr>
              <a:t> ; </a:t>
            </a:r>
            <a:endParaRPr lang="zh-CN" altLang="en-US" sz="2000" b="1" dirty="0">
              <a:solidFill>
                <a:srgbClr val="FF0000"/>
              </a:solidFill>
              <a:latin typeface="华文新魏" panose="02010800040101010101" pitchFamily="2" charset="-122"/>
              <a:ea typeface="华文新魏" panose="02010800040101010101" pitchFamily="2" charset="-122"/>
            </a:endParaRPr>
          </a:p>
          <a:p>
            <a:pPr>
              <a:lnSpc>
                <a:spcPct val="130000"/>
              </a:lnSpc>
            </a:pPr>
            <a:r>
              <a:rPr lang="zh-CN" altLang="en-US"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old.len</a:t>
            </a:r>
            <a:r>
              <a:rPr lang="en-US" altLang="zh-CN" sz="2000" b="1" dirty="0">
                <a:latin typeface="华文新魏" panose="02010800040101010101" pitchFamily="2" charset="-122"/>
                <a:ea typeface="华文新魏" panose="02010800040101010101" pitchFamily="2" charset="-122"/>
              </a:rPr>
              <a:t> = 0;</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 &lt;&lt; "Move </a:t>
            </a:r>
            <a:r>
              <a:rPr lang="en-US" altLang="zh-CN" sz="2000" b="1" dirty="0" err="1">
                <a:latin typeface="华文新魏" panose="02010800040101010101" pitchFamily="2" charset="-122"/>
                <a:ea typeface="华文新魏" panose="02010800040101010101" pitchFamily="2" charset="-122"/>
              </a:rPr>
              <a:t>Constructor:MyString</a:t>
            </a:r>
            <a:r>
              <a:rPr lang="en-US" altLang="zh-CN" sz="2000" b="1" dirty="0">
                <a:latin typeface="华文新魏" panose="02010800040101010101" pitchFamily="2" charset="-122"/>
                <a:ea typeface="华文新魏" panose="02010800040101010101" pitchFamily="2" charset="-122"/>
              </a:rPr>
              <a:t>: " &lt;&lt; s &lt;&lt; </a:t>
            </a:r>
            <a:r>
              <a:rPr lang="en-US" altLang="zh-CN" sz="2000" b="1" dirty="0" err="1">
                <a:latin typeface="华文新魏" panose="02010800040101010101" pitchFamily="2" charset="-122"/>
                <a:ea typeface="华文新魏" panose="02010800040101010101" pitchFamily="2" charset="-122"/>
              </a:rPr>
              <a:t>endl</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a:t>
            </a:r>
          </a:p>
        </p:txBody>
      </p:sp>
      <p:sp>
        <p:nvSpPr>
          <p:cNvPr id="4" name="对话气泡: 圆角矩形 3">
            <a:extLst>
              <a:ext uri="{FF2B5EF4-FFF2-40B4-BE49-F238E27FC236}">
                <a16:creationId xmlns:a16="http://schemas.microsoft.com/office/drawing/2014/main" id="{8B84F4D1-86FF-42C4-8F26-E9767F843B4C}"/>
              </a:ext>
            </a:extLst>
          </p:cNvPr>
          <p:cNvSpPr/>
          <p:nvPr/>
        </p:nvSpPr>
        <p:spPr>
          <a:xfrm>
            <a:off x="6228184" y="905207"/>
            <a:ext cx="2592288" cy="576064"/>
          </a:xfrm>
          <a:prstGeom prst="wedgeRoundRectCallout">
            <a:avLst>
              <a:gd name="adj1" fmla="val -74521"/>
              <a:gd name="adj2" fmla="val -22744"/>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rgbClr val="002060"/>
                </a:solidFill>
                <a:latin typeface="华文新魏" panose="02010800040101010101" pitchFamily="2" charset="-122"/>
                <a:ea typeface="华文新魏" panose="02010800040101010101" pitchFamily="2" charset="-122"/>
              </a:rPr>
              <a:t>移动构造函数实现时也必须加</a:t>
            </a:r>
            <a:r>
              <a:rPr lang="en-US" altLang="zh-CN" b="1" dirty="0" err="1">
                <a:solidFill>
                  <a:srgbClr val="002060"/>
                </a:solidFill>
                <a:latin typeface="华文新魏" panose="02010800040101010101" pitchFamily="2" charset="-122"/>
                <a:ea typeface="华文新魏" panose="02010800040101010101" pitchFamily="2" charset="-122"/>
              </a:rPr>
              <a:t>noexcept</a:t>
            </a:r>
            <a:r>
              <a:rPr lang="zh-CN" altLang="en-US" b="1" dirty="0">
                <a:solidFill>
                  <a:srgbClr val="002060"/>
                </a:solidFill>
                <a:latin typeface="华文新魏" panose="02010800040101010101" pitchFamily="2" charset="-122"/>
                <a:ea typeface="华文新魏" panose="02010800040101010101" pitchFamily="2" charset="-122"/>
              </a:rPr>
              <a:t>声明</a:t>
            </a:r>
            <a:endParaRPr lang="en-US" altLang="zh-CN" b="1" dirty="0">
              <a:solidFill>
                <a:srgbClr val="002060"/>
              </a:solidFill>
              <a:latin typeface="华文新魏" panose="02010800040101010101" pitchFamily="2" charset="-122"/>
              <a:ea typeface="华文新魏" panose="02010800040101010101" pitchFamily="2" charset="-122"/>
            </a:endParaRPr>
          </a:p>
        </p:txBody>
      </p:sp>
      <p:sp>
        <p:nvSpPr>
          <p:cNvPr id="2" name="文本框 1">
            <a:extLst>
              <a:ext uri="{FF2B5EF4-FFF2-40B4-BE49-F238E27FC236}">
                <a16:creationId xmlns:a16="http://schemas.microsoft.com/office/drawing/2014/main" id="{5C783ADA-DDCE-456B-ABB7-1E4DDA16DF6F}"/>
              </a:ext>
            </a:extLst>
          </p:cNvPr>
          <p:cNvSpPr txBox="1"/>
          <p:nvPr/>
        </p:nvSpPr>
        <p:spPr>
          <a:xfrm>
            <a:off x="827584" y="4653139"/>
            <a:ext cx="7632848" cy="2031325"/>
          </a:xfrm>
          <a:prstGeom prst="rect">
            <a:avLst/>
          </a:prstGeom>
          <a:solidFill>
            <a:schemeClr val="accent6">
              <a:lumMod val="60000"/>
              <a:lumOff val="40000"/>
            </a:schemeClr>
          </a:solidFill>
          <a:ln w="22225">
            <a:solidFill>
              <a:schemeClr val="accent1"/>
            </a:solidFill>
          </a:ln>
        </p:spPr>
        <p:txBody>
          <a:bodyPr wrap="square" rtlCol="0">
            <a:spAutoFit/>
          </a:bodyPr>
          <a:lstStyle/>
          <a:p>
            <a:r>
              <a:rPr lang="en-US" altLang="zh-CN" dirty="0">
                <a:solidFill>
                  <a:srgbClr val="FF0000"/>
                </a:solidFill>
                <a:latin typeface="华文新魏" panose="02010800040101010101" pitchFamily="2" charset="-122"/>
                <a:ea typeface="华文新魏" panose="02010800040101010101" pitchFamily="2" charset="-122"/>
              </a:rPr>
              <a:t>1</a:t>
            </a:r>
            <a:r>
              <a:rPr lang="zh-CN" altLang="en-US" dirty="0">
                <a:solidFill>
                  <a:srgbClr val="FF0000"/>
                </a:solidFill>
                <a:latin typeface="华文新魏" panose="02010800040101010101" pitchFamily="2" charset="-122"/>
                <a:ea typeface="华文新魏" panose="02010800040101010101" pitchFamily="2" charset="-122"/>
              </a:rPr>
              <a:t>：在成员初始化列表里，</a:t>
            </a:r>
            <a:r>
              <a:rPr lang="en-US" altLang="zh-CN" dirty="0">
                <a:solidFill>
                  <a:srgbClr val="FF0000"/>
                </a:solidFill>
                <a:latin typeface="华文新魏" panose="02010800040101010101" pitchFamily="2" charset="-122"/>
                <a:ea typeface="华文新魏" panose="02010800040101010101" pitchFamily="2" charset="-122"/>
              </a:rPr>
              <a:t>s(</a:t>
            </a:r>
            <a:r>
              <a:rPr lang="en-US" altLang="zh-CN" dirty="0" err="1">
                <a:solidFill>
                  <a:srgbClr val="FF0000"/>
                </a:solidFill>
                <a:latin typeface="华文新魏" panose="02010800040101010101" pitchFamily="2" charset="-122"/>
                <a:ea typeface="华文新魏" panose="02010800040101010101" pitchFamily="2" charset="-122"/>
              </a:rPr>
              <a:t>old.s</a:t>
            </a:r>
            <a:r>
              <a:rPr lang="en-US" altLang="zh-CN" dirty="0">
                <a:solidFill>
                  <a:srgbClr val="FF0000"/>
                </a:solidFill>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使得</a:t>
            </a:r>
            <a:r>
              <a:rPr lang="en-US" altLang="zh-CN" dirty="0">
                <a:solidFill>
                  <a:srgbClr val="FF0000"/>
                </a:solidFill>
                <a:latin typeface="华文新魏" panose="02010800040101010101" pitchFamily="2" charset="-122"/>
                <a:ea typeface="华文新魏" panose="02010800040101010101" pitchFamily="2" charset="-122"/>
              </a:rPr>
              <a:t>this-&gt;s=</a:t>
            </a:r>
            <a:r>
              <a:rPr lang="en-US" altLang="zh-CN" dirty="0" err="1">
                <a:solidFill>
                  <a:srgbClr val="FF0000"/>
                </a:solidFill>
                <a:latin typeface="华文新魏" panose="02010800040101010101" pitchFamily="2" charset="-122"/>
                <a:ea typeface="华文新魏" panose="02010800040101010101" pitchFamily="2" charset="-122"/>
              </a:rPr>
              <a:t>old.s</a:t>
            </a:r>
            <a:r>
              <a:rPr lang="zh-CN" altLang="en-US" dirty="0">
                <a:solidFill>
                  <a:srgbClr val="FF0000"/>
                </a:solidFill>
                <a:latin typeface="华文新魏" panose="02010800040101010101" pitchFamily="2" charset="-122"/>
                <a:ea typeface="华文新魏" panose="02010800040101010101" pitchFamily="2" charset="-122"/>
              </a:rPr>
              <a:t>，</a:t>
            </a:r>
            <a:r>
              <a:rPr lang="en-US" altLang="zh-CN" dirty="0">
                <a:solidFill>
                  <a:srgbClr val="FF0000"/>
                </a:solidFill>
                <a:latin typeface="华文新魏" panose="02010800040101010101" pitchFamily="2" charset="-122"/>
                <a:ea typeface="华文新魏" panose="02010800040101010101" pitchFamily="2" charset="-122"/>
              </a:rPr>
              <a:t>this</a:t>
            </a:r>
            <a:r>
              <a:rPr lang="zh-CN" altLang="en-US" dirty="0">
                <a:solidFill>
                  <a:srgbClr val="FF0000"/>
                </a:solidFill>
                <a:latin typeface="华文新魏" panose="02010800040101010101" pitchFamily="2" charset="-122"/>
                <a:ea typeface="华文新魏" panose="02010800040101010101" pitchFamily="2" charset="-122"/>
              </a:rPr>
              <a:t>对象接管（窃取）了</a:t>
            </a:r>
            <a:r>
              <a:rPr lang="en-US" altLang="zh-CN" dirty="0" err="1">
                <a:solidFill>
                  <a:srgbClr val="FF0000"/>
                </a:solidFill>
                <a:latin typeface="华文新魏" panose="02010800040101010101" pitchFamily="2" charset="-122"/>
                <a:ea typeface="华文新魏" panose="02010800040101010101" pitchFamily="2" charset="-122"/>
              </a:rPr>
              <a:t>old.s</a:t>
            </a:r>
            <a:r>
              <a:rPr lang="zh-CN" altLang="en-US" dirty="0">
                <a:solidFill>
                  <a:srgbClr val="FF0000"/>
                </a:solidFill>
                <a:latin typeface="华文新魏" panose="02010800040101010101" pitchFamily="2" charset="-122"/>
                <a:ea typeface="华文新魏" panose="02010800040101010101" pitchFamily="2" charset="-122"/>
              </a:rPr>
              <a:t>指向的内存，从这个意义上讲，移动构造本质上就是浅拷贝</a:t>
            </a:r>
            <a:endParaRPr lang="en-US" altLang="zh-CN" dirty="0">
              <a:solidFill>
                <a:srgbClr val="FF0000"/>
              </a:solidFill>
              <a:latin typeface="华文新魏" panose="02010800040101010101" pitchFamily="2" charset="-122"/>
              <a:ea typeface="华文新魏" panose="02010800040101010101" pitchFamily="2" charset="-122"/>
            </a:endParaRPr>
          </a:p>
          <a:p>
            <a:r>
              <a:rPr lang="en-US" altLang="zh-CN" dirty="0">
                <a:solidFill>
                  <a:srgbClr val="FF0000"/>
                </a:solidFill>
                <a:latin typeface="华文新魏" panose="02010800040101010101" pitchFamily="2" charset="-122"/>
                <a:ea typeface="华文新魏" panose="02010800040101010101" pitchFamily="2" charset="-122"/>
              </a:rPr>
              <a:t>2</a:t>
            </a:r>
            <a:r>
              <a:rPr lang="zh-CN" altLang="en-US" dirty="0">
                <a:solidFill>
                  <a:srgbClr val="FF0000"/>
                </a:solidFill>
                <a:latin typeface="华文新魏" panose="02010800040101010101" pitchFamily="2" charset="-122"/>
                <a:ea typeface="华文新魏" panose="02010800040101010101" pitchFamily="2" charset="-122"/>
              </a:rPr>
              <a:t>：但是马上将</a:t>
            </a:r>
            <a:r>
              <a:rPr lang="en-US" altLang="zh-CN" dirty="0" err="1">
                <a:solidFill>
                  <a:srgbClr val="FF0000"/>
                </a:solidFill>
                <a:latin typeface="华文新魏" panose="02010800040101010101" pitchFamily="2" charset="-122"/>
                <a:ea typeface="华文新魏" panose="02010800040101010101" pitchFamily="2" charset="-122"/>
              </a:rPr>
              <a:t>old.s</a:t>
            </a:r>
            <a:r>
              <a:rPr lang="zh-CN" altLang="en-US" dirty="0">
                <a:solidFill>
                  <a:srgbClr val="FF0000"/>
                </a:solidFill>
                <a:latin typeface="华文新魏" panose="02010800040101010101" pitchFamily="2" charset="-122"/>
                <a:ea typeface="华文新魏" panose="02010800040101010101" pitchFamily="2" charset="-122"/>
              </a:rPr>
              <a:t>指针设为空指针，使得</a:t>
            </a:r>
            <a:r>
              <a:rPr lang="en-US" altLang="zh-CN" dirty="0">
                <a:solidFill>
                  <a:srgbClr val="FF0000"/>
                </a:solidFill>
                <a:latin typeface="华文新魏" panose="02010800040101010101" pitchFamily="2" charset="-122"/>
                <a:ea typeface="华文新魏" panose="02010800040101010101" pitchFamily="2" charset="-122"/>
              </a:rPr>
              <a:t>old</a:t>
            </a:r>
            <a:r>
              <a:rPr lang="zh-CN" altLang="en-US" dirty="0">
                <a:solidFill>
                  <a:srgbClr val="FF0000"/>
                </a:solidFill>
                <a:latin typeface="华文新魏" panose="02010800040101010101" pitchFamily="2" charset="-122"/>
                <a:ea typeface="华文新魏" panose="02010800040101010101" pitchFamily="2" charset="-122"/>
              </a:rPr>
              <a:t>对象进入安全的可析构状态（意思是</a:t>
            </a:r>
            <a:r>
              <a:rPr lang="en-US" altLang="zh-CN" dirty="0">
                <a:solidFill>
                  <a:srgbClr val="FF0000"/>
                </a:solidFill>
                <a:latin typeface="华文新魏" panose="02010800040101010101" pitchFamily="2" charset="-122"/>
                <a:ea typeface="华文新魏" panose="02010800040101010101" pitchFamily="2" charset="-122"/>
              </a:rPr>
              <a:t>old</a:t>
            </a:r>
            <a:r>
              <a:rPr lang="zh-CN" altLang="en-US" dirty="0">
                <a:solidFill>
                  <a:srgbClr val="FF0000"/>
                </a:solidFill>
                <a:latin typeface="华文新魏" panose="02010800040101010101" pitchFamily="2" charset="-122"/>
                <a:ea typeface="华文新魏" panose="02010800040101010101" pitchFamily="2" charset="-122"/>
              </a:rPr>
              <a:t>的析构函数不会释放</a:t>
            </a:r>
            <a:r>
              <a:rPr lang="en-US" altLang="zh-CN" dirty="0" err="1">
                <a:solidFill>
                  <a:srgbClr val="FF0000"/>
                </a:solidFill>
                <a:latin typeface="华文新魏" panose="02010800040101010101" pitchFamily="2" charset="-122"/>
                <a:ea typeface="华文新魏" panose="02010800040101010101" pitchFamily="2" charset="-122"/>
              </a:rPr>
              <a:t>old.s</a:t>
            </a:r>
            <a:r>
              <a:rPr lang="zh-CN" altLang="en-US" dirty="0">
                <a:solidFill>
                  <a:srgbClr val="FF0000"/>
                </a:solidFill>
                <a:latin typeface="华文新魏" panose="02010800040101010101" pitchFamily="2" charset="-122"/>
                <a:ea typeface="华文新魏" panose="02010800040101010101" pitchFamily="2" charset="-122"/>
              </a:rPr>
              <a:t>指向的内存）</a:t>
            </a:r>
            <a:endParaRPr lang="en-US" altLang="zh-CN" dirty="0">
              <a:solidFill>
                <a:srgbClr val="FF0000"/>
              </a:solidFill>
              <a:latin typeface="华文新魏" panose="02010800040101010101" pitchFamily="2" charset="-122"/>
              <a:ea typeface="华文新魏" panose="02010800040101010101" pitchFamily="2" charset="-122"/>
            </a:endParaRPr>
          </a:p>
          <a:p>
            <a:r>
              <a:rPr lang="en-US" altLang="zh-CN" dirty="0">
                <a:solidFill>
                  <a:srgbClr val="FF0000"/>
                </a:solidFill>
                <a:latin typeface="华文新魏" panose="02010800040101010101" pitchFamily="2" charset="-122"/>
                <a:ea typeface="华文新魏" panose="02010800040101010101" pitchFamily="2" charset="-122"/>
              </a:rPr>
              <a:t>3</a:t>
            </a:r>
            <a:r>
              <a:rPr lang="zh-CN" altLang="en-US" dirty="0">
                <a:solidFill>
                  <a:srgbClr val="FF0000"/>
                </a:solidFill>
                <a:latin typeface="华文新魏" panose="02010800040101010101" pitchFamily="2" charset="-122"/>
                <a:ea typeface="华文新魏" panose="02010800040101010101" pitchFamily="2" charset="-122"/>
              </a:rPr>
              <a:t>：移动构造函数的参数限制了只能是右值对象被移动到</a:t>
            </a:r>
            <a:r>
              <a:rPr lang="en-US" altLang="zh-CN" dirty="0">
                <a:solidFill>
                  <a:srgbClr val="FF0000"/>
                </a:solidFill>
                <a:latin typeface="华文新魏" panose="02010800040101010101" pitchFamily="2" charset="-122"/>
                <a:ea typeface="华文新魏" panose="02010800040101010101" pitchFamily="2" charset="-122"/>
              </a:rPr>
              <a:t>this</a:t>
            </a:r>
            <a:r>
              <a:rPr lang="zh-CN" altLang="en-US" dirty="0">
                <a:solidFill>
                  <a:srgbClr val="FF0000"/>
                </a:solidFill>
                <a:latin typeface="华文新魏" panose="02010800040101010101" pitchFamily="2" charset="-122"/>
                <a:ea typeface="华文新魏" panose="02010800040101010101" pitchFamily="2" charset="-122"/>
              </a:rPr>
              <a:t>对象。因为右值对象是临时对象，在其生命周期结束前安全接管其内存没有问题</a:t>
            </a:r>
            <a:endParaRPr lang="en-US" altLang="zh-CN" dirty="0">
              <a:solidFill>
                <a:srgbClr val="FF0000"/>
              </a:solidFill>
              <a:latin typeface="华文新魏" panose="02010800040101010101" pitchFamily="2" charset="-122"/>
              <a:ea typeface="华文新魏" panose="02010800040101010101" pitchFamily="2" charset="-122"/>
            </a:endParaRPr>
          </a:p>
          <a:p>
            <a:r>
              <a:rPr lang="zh-CN" altLang="en-US" dirty="0">
                <a:solidFill>
                  <a:srgbClr val="FF0000"/>
                </a:solidFill>
                <a:latin typeface="华文新魏" panose="02010800040101010101" pitchFamily="2" charset="-122"/>
                <a:ea typeface="华文新魏" panose="02010800040101010101" pitchFamily="2" charset="-122"/>
              </a:rPr>
              <a:t>因此，从第</a:t>
            </a:r>
            <a:r>
              <a:rPr lang="en-US" altLang="zh-CN" dirty="0">
                <a:solidFill>
                  <a:srgbClr val="FF0000"/>
                </a:solidFill>
                <a:latin typeface="华文新魏" panose="02010800040101010101" pitchFamily="2" charset="-122"/>
                <a:ea typeface="华文新魏" panose="02010800040101010101" pitchFamily="2" charset="-122"/>
              </a:rPr>
              <a:t>2</a:t>
            </a:r>
            <a:r>
              <a:rPr lang="zh-CN" altLang="en-US" dirty="0">
                <a:solidFill>
                  <a:srgbClr val="FF0000"/>
                </a:solidFill>
                <a:latin typeface="华文新魏" panose="02010800040101010101" pitchFamily="2" charset="-122"/>
                <a:ea typeface="华文新魏" panose="02010800040101010101" pitchFamily="2" charset="-122"/>
              </a:rPr>
              <a:t>、第</a:t>
            </a:r>
            <a:r>
              <a:rPr lang="en-US" altLang="zh-CN" dirty="0">
                <a:solidFill>
                  <a:srgbClr val="FF0000"/>
                </a:solidFill>
                <a:latin typeface="华文新魏" panose="02010800040101010101" pitchFamily="2" charset="-122"/>
                <a:ea typeface="华文新魏" panose="02010800040101010101" pitchFamily="2" charset="-122"/>
              </a:rPr>
              <a:t>3</a:t>
            </a:r>
            <a:r>
              <a:rPr lang="zh-CN" altLang="en-US" dirty="0">
                <a:solidFill>
                  <a:srgbClr val="FF0000"/>
                </a:solidFill>
                <a:latin typeface="华文新魏" panose="02010800040101010101" pitchFamily="2" charset="-122"/>
                <a:ea typeface="华文新魏" panose="02010800040101010101" pitchFamily="2" charset="-122"/>
              </a:rPr>
              <a:t>点讲，移动构造和浅拷贝又有区别</a:t>
            </a:r>
          </a:p>
        </p:txBody>
      </p:sp>
    </p:spTree>
    <p:extLst>
      <p:ext uri="{BB962C8B-B14F-4D97-AF65-F5344CB8AC3E}">
        <p14:creationId xmlns:p14="http://schemas.microsoft.com/office/powerpoint/2010/main" val="28488623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44624"/>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4.8</a:t>
            </a:r>
            <a:r>
              <a:rPr lang="zh-CN" altLang="en-US" sz="3600" b="1" dirty="0">
                <a:solidFill>
                  <a:srgbClr val="FF0000"/>
                </a:solidFill>
                <a:latin typeface="微软雅黑" pitchFamily="34" charset="-122"/>
                <a:ea typeface="微软雅黑" pitchFamily="34" charset="-122"/>
              </a:rPr>
              <a:t>　移动构造和移动赋值</a:t>
            </a:r>
          </a:p>
        </p:txBody>
      </p:sp>
      <p:sp>
        <p:nvSpPr>
          <p:cNvPr id="3" name="矩形 2">
            <a:extLst>
              <a:ext uri="{FF2B5EF4-FFF2-40B4-BE49-F238E27FC236}">
                <a16:creationId xmlns:a16="http://schemas.microsoft.com/office/drawing/2014/main" id="{DFE7543C-2BF4-40B5-AC2B-087BDAB15097}"/>
              </a:ext>
            </a:extLst>
          </p:cNvPr>
          <p:cNvSpPr/>
          <p:nvPr/>
        </p:nvSpPr>
        <p:spPr>
          <a:xfrm>
            <a:off x="1115616" y="2204864"/>
            <a:ext cx="115212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dirty="0">
                <a:solidFill>
                  <a:srgbClr val="FFFF00"/>
                </a:solidFill>
                <a:latin typeface="华文新魏" panose="02010800040101010101" pitchFamily="2" charset="-122"/>
                <a:ea typeface="华文新魏" panose="02010800040101010101" pitchFamily="2" charset="-122"/>
              </a:rPr>
              <a:t>s</a:t>
            </a:r>
            <a:endParaRPr lang="zh-CN" altLang="en-US" sz="2000" dirty="0">
              <a:solidFill>
                <a:srgbClr val="FFFF00"/>
              </a:solidFill>
              <a:latin typeface="华文新魏" panose="02010800040101010101" pitchFamily="2" charset="-122"/>
              <a:ea typeface="华文新魏" panose="02010800040101010101" pitchFamily="2" charset="-122"/>
            </a:endParaRPr>
          </a:p>
        </p:txBody>
      </p:sp>
      <p:sp>
        <p:nvSpPr>
          <p:cNvPr id="6" name="矩形 5">
            <a:extLst>
              <a:ext uri="{FF2B5EF4-FFF2-40B4-BE49-F238E27FC236}">
                <a16:creationId xmlns:a16="http://schemas.microsoft.com/office/drawing/2014/main" id="{A7F6B610-74E8-4B54-96F5-F639A83A6AD8}"/>
              </a:ext>
            </a:extLst>
          </p:cNvPr>
          <p:cNvSpPr/>
          <p:nvPr/>
        </p:nvSpPr>
        <p:spPr>
          <a:xfrm>
            <a:off x="2471575" y="1484784"/>
            <a:ext cx="1152128" cy="43204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nvGrpSpPr>
          <p:cNvPr id="12" name="组合 11">
            <a:extLst>
              <a:ext uri="{FF2B5EF4-FFF2-40B4-BE49-F238E27FC236}">
                <a16:creationId xmlns:a16="http://schemas.microsoft.com/office/drawing/2014/main" id="{2DE0CF57-7D9D-4C9A-8519-E91983D25A86}"/>
              </a:ext>
            </a:extLst>
          </p:cNvPr>
          <p:cNvGrpSpPr/>
          <p:nvPr/>
        </p:nvGrpSpPr>
        <p:grpSpPr>
          <a:xfrm>
            <a:off x="1691682" y="1700808"/>
            <a:ext cx="779895" cy="504056"/>
            <a:chOff x="1691680" y="1700808"/>
            <a:chExt cx="779894" cy="504056"/>
          </a:xfrm>
        </p:grpSpPr>
        <p:cxnSp>
          <p:nvCxnSpPr>
            <p:cNvPr id="7" name="直接连接符 6">
              <a:extLst>
                <a:ext uri="{FF2B5EF4-FFF2-40B4-BE49-F238E27FC236}">
                  <a16:creationId xmlns:a16="http://schemas.microsoft.com/office/drawing/2014/main" id="{AD385D77-5F4D-412C-B0F8-F13C599D3FA0}"/>
                </a:ext>
              </a:extLst>
            </p:cNvPr>
            <p:cNvCxnSpPr>
              <a:cxnSpLocks/>
              <a:stCxn id="3" idx="0"/>
            </p:cNvCxnSpPr>
            <p:nvPr/>
          </p:nvCxnSpPr>
          <p:spPr>
            <a:xfrm flipV="1">
              <a:off x="1691680" y="1700808"/>
              <a:ext cx="216024"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07201CEE-E553-43A8-8E16-211E32C45F8D}"/>
                </a:ext>
              </a:extLst>
            </p:cNvPr>
            <p:cNvCxnSpPr>
              <a:endCxn id="6" idx="1"/>
            </p:cNvCxnSpPr>
            <p:nvPr/>
          </p:nvCxnSpPr>
          <p:spPr>
            <a:xfrm>
              <a:off x="1903894" y="1700808"/>
              <a:ext cx="567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4" name="矩形 13">
            <a:extLst>
              <a:ext uri="{FF2B5EF4-FFF2-40B4-BE49-F238E27FC236}">
                <a16:creationId xmlns:a16="http://schemas.microsoft.com/office/drawing/2014/main" id="{56A61904-B423-4CA6-97D5-0F3880BAF7B1}"/>
              </a:ext>
            </a:extLst>
          </p:cNvPr>
          <p:cNvSpPr/>
          <p:nvPr/>
        </p:nvSpPr>
        <p:spPr>
          <a:xfrm>
            <a:off x="1115616" y="3789040"/>
            <a:ext cx="115212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dirty="0">
                <a:solidFill>
                  <a:srgbClr val="FFFF00"/>
                </a:solidFill>
                <a:latin typeface="华文新魏" panose="02010800040101010101" pitchFamily="2" charset="-122"/>
                <a:ea typeface="华文新魏" panose="02010800040101010101" pitchFamily="2" charset="-122"/>
              </a:rPr>
              <a:t>s</a:t>
            </a:r>
            <a:endParaRPr lang="zh-CN" altLang="en-US" sz="2000" dirty="0">
              <a:solidFill>
                <a:srgbClr val="FFFF00"/>
              </a:solidFill>
              <a:latin typeface="华文新魏" panose="02010800040101010101" pitchFamily="2" charset="-122"/>
              <a:ea typeface="华文新魏" panose="02010800040101010101" pitchFamily="2" charset="-122"/>
            </a:endParaRPr>
          </a:p>
        </p:txBody>
      </p:sp>
      <p:sp>
        <p:nvSpPr>
          <p:cNvPr id="15" name="矩形 14">
            <a:extLst>
              <a:ext uri="{FF2B5EF4-FFF2-40B4-BE49-F238E27FC236}">
                <a16:creationId xmlns:a16="http://schemas.microsoft.com/office/drawing/2014/main" id="{165A8833-8948-47EB-A588-93B42400E787}"/>
              </a:ext>
            </a:extLst>
          </p:cNvPr>
          <p:cNvSpPr/>
          <p:nvPr/>
        </p:nvSpPr>
        <p:spPr>
          <a:xfrm>
            <a:off x="2471575" y="3068960"/>
            <a:ext cx="1152128" cy="43204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nvGrpSpPr>
          <p:cNvPr id="16" name="组合 15">
            <a:extLst>
              <a:ext uri="{FF2B5EF4-FFF2-40B4-BE49-F238E27FC236}">
                <a16:creationId xmlns:a16="http://schemas.microsoft.com/office/drawing/2014/main" id="{8E6E60CF-B8D9-427B-9637-34D8860FE020}"/>
              </a:ext>
            </a:extLst>
          </p:cNvPr>
          <p:cNvGrpSpPr/>
          <p:nvPr/>
        </p:nvGrpSpPr>
        <p:grpSpPr>
          <a:xfrm>
            <a:off x="1691682" y="3284984"/>
            <a:ext cx="779895" cy="504056"/>
            <a:chOff x="1539280" y="3132584"/>
            <a:chExt cx="779894" cy="504056"/>
          </a:xfrm>
        </p:grpSpPr>
        <p:cxnSp>
          <p:nvCxnSpPr>
            <p:cNvPr id="17" name="直接连接符 16">
              <a:extLst>
                <a:ext uri="{FF2B5EF4-FFF2-40B4-BE49-F238E27FC236}">
                  <a16:creationId xmlns:a16="http://schemas.microsoft.com/office/drawing/2014/main" id="{D7C39DE0-B1B3-4BE2-BFBF-50E130A3EB65}"/>
                </a:ext>
              </a:extLst>
            </p:cNvPr>
            <p:cNvCxnSpPr>
              <a:cxnSpLocks/>
              <a:stCxn id="14" idx="0"/>
            </p:cNvCxnSpPr>
            <p:nvPr/>
          </p:nvCxnSpPr>
          <p:spPr>
            <a:xfrm flipV="1">
              <a:off x="1539280" y="3132584"/>
              <a:ext cx="216024"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B660FAAD-32AD-4D6C-8558-93D50A3F0A92}"/>
                </a:ext>
              </a:extLst>
            </p:cNvPr>
            <p:cNvCxnSpPr>
              <a:endCxn id="15" idx="1"/>
            </p:cNvCxnSpPr>
            <p:nvPr/>
          </p:nvCxnSpPr>
          <p:spPr>
            <a:xfrm>
              <a:off x="1751494" y="3132584"/>
              <a:ext cx="567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3" name="箭头: 下 12">
            <a:extLst>
              <a:ext uri="{FF2B5EF4-FFF2-40B4-BE49-F238E27FC236}">
                <a16:creationId xmlns:a16="http://schemas.microsoft.com/office/drawing/2014/main" id="{4B8F62C3-68ED-44BB-AB19-63410063A566}"/>
              </a:ext>
            </a:extLst>
          </p:cNvPr>
          <p:cNvSpPr/>
          <p:nvPr/>
        </p:nvSpPr>
        <p:spPr>
          <a:xfrm>
            <a:off x="2915816" y="2276872"/>
            <a:ext cx="288032" cy="504056"/>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文本框 18">
            <a:extLst>
              <a:ext uri="{FF2B5EF4-FFF2-40B4-BE49-F238E27FC236}">
                <a16:creationId xmlns:a16="http://schemas.microsoft.com/office/drawing/2014/main" id="{83C0D776-ACF0-4574-8BB6-E8F66389D03D}"/>
              </a:ext>
            </a:extLst>
          </p:cNvPr>
          <p:cNvSpPr txBox="1"/>
          <p:nvPr/>
        </p:nvSpPr>
        <p:spPr>
          <a:xfrm>
            <a:off x="115751" y="2236221"/>
            <a:ext cx="979755" cy="369332"/>
          </a:xfrm>
          <a:prstGeom prst="rect">
            <a:avLst/>
          </a:prstGeom>
          <a:noFill/>
        </p:spPr>
        <p:txBody>
          <a:bodyPr wrap="none" rtlCol="0">
            <a:spAutoFit/>
          </a:bodyPr>
          <a:lstStyle/>
          <a:p>
            <a:r>
              <a:rPr lang="en-US" altLang="zh-CN" b="1" dirty="0">
                <a:latin typeface="华文新魏" panose="02010800040101010101" pitchFamily="2" charset="-122"/>
                <a:ea typeface="华文新魏" panose="02010800040101010101" pitchFamily="2" charset="-122"/>
              </a:rPr>
              <a:t>old</a:t>
            </a:r>
            <a:r>
              <a:rPr lang="zh-CN" altLang="en-US" b="1" dirty="0">
                <a:latin typeface="华文新魏" panose="02010800040101010101" pitchFamily="2" charset="-122"/>
                <a:ea typeface="华文新魏" panose="02010800040101010101" pitchFamily="2" charset="-122"/>
              </a:rPr>
              <a:t>对象</a:t>
            </a:r>
          </a:p>
        </p:txBody>
      </p:sp>
      <p:sp>
        <p:nvSpPr>
          <p:cNvPr id="21" name="文本框 20">
            <a:extLst>
              <a:ext uri="{FF2B5EF4-FFF2-40B4-BE49-F238E27FC236}">
                <a16:creationId xmlns:a16="http://schemas.microsoft.com/office/drawing/2014/main" id="{69D38050-41D8-47B9-BF62-7A406AF06119}"/>
              </a:ext>
            </a:extLst>
          </p:cNvPr>
          <p:cNvSpPr txBox="1"/>
          <p:nvPr/>
        </p:nvSpPr>
        <p:spPr>
          <a:xfrm>
            <a:off x="115750" y="3820397"/>
            <a:ext cx="987771" cy="369332"/>
          </a:xfrm>
          <a:prstGeom prst="rect">
            <a:avLst/>
          </a:prstGeom>
          <a:noFill/>
        </p:spPr>
        <p:txBody>
          <a:bodyPr wrap="none" rtlCol="0">
            <a:spAutoFit/>
          </a:bodyPr>
          <a:lstStyle/>
          <a:p>
            <a:r>
              <a:rPr lang="en-US" altLang="zh-CN" b="1" dirty="0">
                <a:latin typeface="华文新魏" panose="02010800040101010101" pitchFamily="2" charset="-122"/>
                <a:ea typeface="华文新魏" panose="02010800040101010101" pitchFamily="2" charset="-122"/>
              </a:rPr>
              <a:t>this</a:t>
            </a:r>
            <a:r>
              <a:rPr lang="zh-CN" altLang="en-US" b="1" dirty="0">
                <a:latin typeface="华文新魏" panose="02010800040101010101" pitchFamily="2" charset="-122"/>
                <a:ea typeface="华文新魏" panose="02010800040101010101" pitchFamily="2" charset="-122"/>
              </a:rPr>
              <a:t>对象</a:t>
            </a:r>
          </a:p>
        </p:txBody>
      </p:sp>
      <p:sp>
        <p:nvSpPr>
          <p:cNvPr id="22" name="文本框 21">
            <a:extLst>
              <a:ext uri="{FF2B5EF4-FFF2-40B4-BE49-F238E27FC236}">
                <a16:creationId xmlns:a16="http://schemas.microsoft.com/office/drawing/2014/main" id="{E5F1B1FF-E868-4FC8-862D-66C60170EFCC}"/>
              </a:ext>
            </a:extLst>
          </p:cNvPr>
          <p:cNvSpPr txBox="1"/>
          <p:nvPr/>
        </p:nvSpPr>
        <p:spPr>
          <a:xfrm>
            <a:off x="1176415" y="2924944"/>
            <a:ext cx="731290" cy="369332"/>
          </a:xfrm>
          <a:prstGeom prst="rect">
            <a:avLst/>
          </a:prstGeom>
          <a:noFill/>
        </p:spPr>
        <p:txBody>
          <a:bodyPr wrap="none" rtlCol="0">
            <a:spAutoFit/>
          </a:bodyPr>
          <a:lstStyle/>
          <a:p>
            <a:r>
              <a:rPr lang="en-US" altLang="zh-CN" b="1" dirty="0">
                <a:latin typeface="华文新魏" panose="02010800040101010101" pitchFamily="2" charset="-122"/>
                <a:ea typeface="华文新魏" panose="02010800040101010101" pitchFamily="2" charset="-122"/>
              </a:rPr>
              <a:t>Copy</a:t>
            </a:r>
            <a:endParaRPr lang="zh-CN" altLang="en-US" b="1" dirty="0">
              <a:latin typeface="华文新魏" panose="02010800040101010101" pitchFamily="2" charset="-122"/>
              <a:ea typeface="华文新魏" panose="02010800040101010101" pitchFamily="2" charset="-122"/>
            </a:endParaRPr>
          </a:p>
        </p:txBody>
      </p:sp>
      <p:sp>
        <p:nvSpPr>
          <p:cNvPr id="23" name="矩形 22">
            <a:extLst>
              <a:ext uri="{FF2B5EF4-FFF2-40B4-BE49-F238E27FC236}">
                <a16:creationId xmlns:a16="http://schemas.microsoft.com/office/drawing/2014/main" id="{FADB75BE-3683-4CBB-AF32-A19DD46B3A2E}"/>
              </a:ext>
            </a:extLst>
          </p:cNvPr>
          <p:cNvSpPr/>
          <p:nvPr/>
        </p:nvSpPr>
        <p:spPr>
          <a:xfrm>
            <a:off x="5520299" y="2204864"/>
            <a:ext cx="115212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dirty="0">
                <a:solidFill>
                  <a:srgbClr val="FFFF00"/>
                </a:solidFill>
                <a:latin typeface="华文新魏" panose="02010800040101010101" pitchFamily="2" charset="-122"/>
                <a:ea typeface="华文新魏" panose="02010800040101010101" pitchFamily="2" charset="-122"/>
              </a:rPr>
              <a:t>s</a:t>
            </a:r>
            <a:endParaRPr lang="zh-CN" altLang="en-US" sz="2000" dirty="0">
              <a:solidFill>
                <a:srgbClr val="FFFF00"/>
              </a:solidFill>
              <a:latin typeface="华文新魏" panose="02010800040101010101" pitchFamily="2" charset="-122"/>
              <a:ea typeface="华文新魏" panose="02010800040101010101" pitchFamily="2" charset="-122"/>
            </a:endParaRPr>
          </a:p>
        </p:txBody>
      </p:sp>
      <p:sp>
        <p:nvSpPr>
          <p:cNvPr id="24" name="矩形 23">
            <a:extLst>
              <a:ext uri="{FF2B5EF4-FFF2-40B4-BE49-F238E27FC236}">
                <a16:creationId xmlns:a16="http://schemas.microsoft.com/office/drawing/2014/main" id="{0CDF8BD7-A7E8-4EBF-90D1-472435728E30}"/>
              </a:ext>
            </a:extLst>
          </p:cNvPr>
          <p:cNvSpPr/>
          <p:nvPr/>
        </p:nvSpPr>
        <p:spPr>
          <a:xfrm>
            <a:off x="7020272" y="1484784"/>
            <a:ext cx="1152128" cy="43204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cxnSp>
        <p:nvCxnSpPr>
          <p:cNvPr id="26" name="直接连接符 25">
            <a:extLst>
              <a:ext uri="{FF2B5EF4-FFF2-40B4-BE49-F238E27FC236}">
                <a16:creationId xmlns:a16="http://schemas.microsoft.com/office/drawing/2014/main" id="{273C2E0E-E551-4944-AA91-D5ECA749BF73}"/>
              </a:ext>
            </a:extLst>
          </p:cNvPr>
          <p:cNvCxnSpPr>
            <a:cxnSpLocks/>
            <a:stCxn id="23" idx="0"/>
          </p:cNvCxnSpPr>
          <p:nvPr/>
        </p:nvCxnSpPr>
        <p:spPr>
          <a:xfrm flipV="1">
            <a:off x="6096363" y="1700808"/>
            <a:ext cx="216024"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6101CC08-218A-426B-8562-FA607F6A40DA}"/>
              </a:ext>
            </a:extLst>
          </p:cNvPr>
          <p:cNvCxnSpPr>
            <a:cxnSpLocks/>
            <a:endCxn id="24" idx="1"/>
          </p:cNvCxnSpPr>
          <p:nvPr/>
        </p:nvCxnSpPr>
        <p:spPr>
          <a:xfrm>
            <a:off x="6308576" y="1700808"/>
            <a:ext cx="7116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70CD0C60-F6F5-45D3-98CF-1F258294832A}"/>
              </a:ext>
            </a:extLst>
          </p:cNvPr>
          <p:cNvSpPr/>
          <p:nvPr/>
        </p:nvSpPr>
        <p:spPr>
          <a:xfrm>
            <a:off x="5520299" y="3789040"/>
            <a:ext cx="115212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dirty="0">
                <a:solidFill>
                  <a:srgbClr val="FFFF00"/>
                </a:solidFill>
                <a:latin typeface="华文新魏" panose="02010800040101010101" pitchFamily="2" charset="-122"/>
                <a:ea typeface="华文新魏" panose="02010800040101010101" pitchFamily="2" charset="-122"/>
              </a:rPr>
              <a:t>s</a:t>
            </a:r>
            <a:endParaRPr lang="zh-CN" altLang="en-US" sz="2000" dirty="0">
              <a:solidFill>
                <a:srgbClr val="FFFF00"/>
              </a:solidFill>
              <a:latin typeface="华文新魏" panose="02010800040101010101" pitchFamily="2" charset="-122"/>
              <a:ea typeface="华文新魏" panose="02010800040101010101" pitchFamily="2" charset="-122"/>
            </a:endParaRPr>
          </a:p>
        </p:txBody>
      </p:sp>
      <p:cxnSp>
        <p:nvCxnSpPr>
          <p:cNvPr id="31" name="直接连接符 30">
            <a:extLst>
              <a:ext uri="{FF2B5EF4-FFF2-40B4-BE49-F238E27FC236}">
                <a16:creationId xmlns:a16="http://schemas.microsoft.com/office/drawing/2014/main" id="{1E254929-D7AE-4DB5-94A2-07F2C84B4DEC}"/>
              </a:ext>
            </a:extLst>
          </p:cNvPr>
          <p:cNvCxnSpPr>
            <a:cxnSpLocks/>
            <a:stCxn id="28" idx="0"/>
          </p:cNvCxnSpPr>
          <p:nvPr/>
        </p:nvCxnSpPr>
        <p:spPr>
          <a:xfrm flipV="1">
            <a:off x="6096363" y="3284984"/>
            <a:ext cx="216024"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6154E425-758D-48C3-9FBA-D0F86E1F5317}"/>
              </a:ext>
            </a:extLst>
          </p:cNvPr>
          <p:cNvCxnSpPr>
            <a:cxnSpLocks/>
            <a:endCxn id="24" idx="1"/>
          </p:cNvCxnSpPr>
          <p:nvPr/>
        </p:nvCxnSpPr>
        <p:spPr>
          <a:xfrm flipV="1">
            <a:off x="6627806" y="1700808"/>
            <a:ext cx="392467" cy="1584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9BE35D5C-DEDE-4511-803A-54132FFA1EAB}"/>
              </a:ext>
            </a:extLst>
          </p:cNvPr>
          <p:cNvSpPr txBox="1"/>
          <p:nvPr/>
        </p:nvSpPr>
        <p:spPr>
          <a:xfrm>
            <a:off x="4520432" y="2236221"/>
            <a:ext cx="979755" cy="369332"/>
          </a:xfrm>
          <a:prstGeom prst="rect">
            <a:avLst/>
          </a:prstGeom>
          <a:noFill/>
        </p:spPr>
        <p:txBody>
          <a:bodyPr wrap="none" rtlCol="0">
            <a:spAutoFit/>
          </a:bodyPr>
          <a:lstStyle/>
          <a:p>
            <a:r>
              <a:rPr lang="en-US" altLang="zh-CN" b="1" dirty="0">
                <a:latin typeface="华文新魏" panose="02010800040101010101" pitchFamily="2" charset="-122"/>
                <a:ea typeface="华文新魏" panose="02010800040101010101" pitchFamily="2" charset="-122"/>
              </a:rPr>
              <a:t>old</a:t>
            </a:r>
            <a:r>
              <a:rPr lang="zh-CN" altLang="en-US" b="1" dirty="0">
                <a:latin typeface="华文新魏" panose="02010800040101010101" pitchFamily="2" charset="-122"/>
                <a:ea typeface="华文新魏" panose="02010800040101010101" pitchFamily="2" charset="-122"/>
              </a:rPr>
              <a:t>对象</a:t>
            </a:r>
          </a:p>
        </p:txBody>
      </p:sp>
      <p:sp>
        <p:nvSpPr>
          <p:cNvPr id="35" name="文本框 34">
            <a:extLst>
              <a:ext uri="{FF2B5EF4-FFF2-40B4-BE49-F238E27FC236}">
                <a16:creationId xmlns:a16="http://schemas.microsoft.com/office/drawing/2014/main" id="{49D0F922-8635-4DCB-8952-289FFEBBC42C}"/>
              </a:ext>
            </a:extLst>
          </p:cNvPr>
          <p:cNvSpPr txBox="1"/>
          <p:nvPr/>
        </p:nvSpPr>
        <p:spPr>
          <a:xfrm>
            <a:off x="4520431" y="3820397"/>
            <a:ext cx="987771" cy="369332"/>
          </a:xfrm>
          <a:prstGeom prst="rect">
            <a:avLst/>
          </a:prstGeom>
          <a:noFill/>
        </p:spPr>
        <p:txBody>
          <a:bodyPr wrap="none" rtlCol="0">
            <a:spAutoFit/>
          </a:bodyPr>
          <a:lstStyle/>
          <a:p>
            <a:r>
              <a:rPr lang="en-US" altLang="zh-CN" b="1" dirty="0">
                <a:latin typeface="华文新魏" panose="02010800040101010101" pitchFamily="2" charset="-122"/>
                <a:ea typeface="华文新魏" panose="02010800040101010101" pitchFamily="2" charset="-122"/>
              </a:rPr>
              <a:t>this</a:t>
            </a:r>
            <a:r>
              <a:rPr lang="zh-CN" altLang="en-US" b="1" dirty="0">
                <a:latin typeface="华文新魏" panose="02010800040101010101" pitchFamily="2" charset="-122"/>
                <a:ea typeface="华文新魏" panose="02010800040101010101" pitchFamily="2" charset="-122"/>
              </a:rPr>
              <a:t>对象</a:t>
            </a:r>
          </a:p>
        </p:txBody>
      </p:sp>
      <p:sp>
        <p:nvSpPr>
          <p:cNvPr id="36" name="文本框 35">
            <a:extLst>
              <a:ext uri="{FF2B5EF4-FFF2-40B4-BE49-F238E27FC236}">
                <a16:creationId xmlns:a16="http://schemas.microsoft.com/office/drawing/2014/main" id="{A14CEA2C-8767-452F-8E68-D9DE5B723AC0}"/>
              </a:ext>
            </a:extLst>
          </p:cNvPr>
          <p:cNvSpPr txBox="1"/>
          <p:nvPr/>
        </p:nvSpPr>
        <p:spPr>
          <a:xfrm>
            <a:off x="5581099" y="2987660"/>
            <a:ext cx="782587" cy="369332"/>
          </a:xfrm>
          <a:prstGeom prst="rect">
            <a:avLst/>
          </a:prstGeom>
          <a:noFill/>
        </p:spPr>
        <p:txBody>
          <a:bodyPr wrap="none" rtlCol="0">
            <a:spAutoFit/>
          </a:bodyPr>
          <a:lstStyle/>
          <a:p>
            <a:r>
              <a:rPr lang="en-US" altLang="zh-CN" b="1" dirty="0">
                <a:latin typeface="华文新魏" panose="02010800040101010101" pitchFamily="2" charset="-122"/>
                <a:ea typeface="华文新魏" panose="02010800040101010101" pitchFamily="2" charset="-122"/>
              </a:rPr>
              <a:t>Move</a:t>
            </a:r>
            <a:endParaRPr lang="zh-CN" altLang="en-US" b="1" dirty="0">
              <a:latin typeface="华文新魏" panose="02010800040101010101" pitchFamily="2" charset="-122"/>
              <a:ea typeface="华文新魏" panose="02010800040101010101" pitchFamily="2" charset="-122"/>
            </a:endParaRPr>
          </a:p>
        </p:txBody>
      </p:sp>
      <p:cxnSp>
        <p:nvCxnSpPr>
          <p:cNvPr id="37" name="直接连接符 36">
            <a:extLst>
              <a:ext uri="{FF2B5EF4-FFF2-40B4-BE49-F238E27FC236}">
                <a16:creationId xmlns:a16="http://schemas.microsoft.com/office/drawing/2014/main" id="{672F0AC3-3867-454A-8967-78DA0D0481CE}"/>
              </a:ext>
            </a:extLst>
          </p:cNvPr>
          <p:cNvCxnSpPr>
            <a:cxnSpLocks/>
          </p:cNvCxnSpPr>
          <p:nvPr/>
        </p:nvCxnSpPr>
        <p:spPr>
          <a:xfrm>
            <a:off x="6308578" y="3284984"/>
            <a:ext cx="3192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0E2570C7-F947-4F18-9481-DA439DA12FC3}"/>
              </a:ext>
            </a:extLst>
          </p:cNvPr>
          <p:cNvCxnSpPr>
            <a:cxnSpLocks/>
          </p:cNvCxnSpPr>
          <p:nvPr/>
        </p:nvCxnSpPr>
        <p:spPr>
          <a:xfrm>
            <a:off x="6487986" y="1628800"/>
            <a:ext cx="100241" cy="1440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073ABE7C-B060-4AD4-A656-56D1F08A6845}"/>
              </a:ext>
            </a:extLst>
          </p:cNvPr>
          <p:cNvCxnSpPr>
            <a:cxnSpLocks/>
          </p:cNvCxnSpPr>
          <p:nvPr/>
        </p:nvCxnSpPr>
        <p:spPr>
          <a:xfrm flipH="1">
            <a:off x="6487986" y="1628800"/>
            <a:ext cx="100241" cy="1440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C4B506A6-82F2-4713-ABDF-9FB935B44FBC}"/>
              </a:ext>
            </a:extLst>
          </p:cNvPr>
          <p:cNvCxnSpPr/>
          <p:nvPr/>
        </p:nvCxnSpPr>
        <p:spPr>
          <a:xfrm>
            <a:off x="251520" y="2924944"/>
            <a:ext cx="3456384" cy="0"/>
          </a:xfrm>
          <a:prstGeom prst="line">
            <a:avLst/>
          </a:prstGeom>
          <a:ln w="44450">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9A7F7D55-2BD4-4C8C-AF8F-147EC762C5CE}"/>
              </a:ext>
            </a:extLst>
          </p:cNvPr>
          <p:cNvCxnSpPr/>
          <p:nvPr/>
        </p:nvCxnSpPr>
        <p:spPr>
          <a:xfrm>
            <a:off x="4849416" y="2924944"/>
            <a:ext cx="3456384" cy="0"/>
          </a:xfrm>
          <a:prstGeom prst="line">
            <a:avLst/>
          </a:prstGeom>
          <a:ln w="44450">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CA7E0E14-66C6-43B1-B646-A4E8D0063068}"/>
              </a:ext>
            </a:extLst>
          </p:cNvPr>
          <p:cNvSpPr txBox="1"/>
          <p:nvPr/>
        </p:nvSpPr>
        <p:spPr>
          <a:xfrm>
            <a:off x="2267744" y="4941168"/>
            <a:ext cx="4493538" cy="523220"/>
          </a:xfrm>
          <a:prstGeom prst="rect">
            <a:avLst/>
          </a:prstGeom>
          <a:noFill/>
        </p:spPr>
        <p:txBody>
          <a:bodyPr wrap="none" rtlCol="0">
            <a:spAutoFit/>
          </a:bodyPr>
          <a:lstStyle/>
          <a:p>
            <a:r>
              <a:rPr lang="zh-CN" altLang="en-US" sz="2800" b="1" dirty="0">
                <a:latin typeface="华文新魏" panose="02010800040101010101" pitchFamily="2" charset="-122"/>
                <a:ea typeface="华文新魏" panose="02010800040101010101" pitchFamily="2" charset="-122"/>
              </a:rPr>
              <a:t>拷贝对象和移动对象的区别</a:t>
            </a:r>
          </a:p>
        </p:txBody>
      </p:sp>
      <p:sp>
        <p:nvSpPr>
          <p:cNvPr id="58" name="矩形 57">
            <a:extLst>
              <a:ext uri="{FF2B5EF4-FFF2-40B4-BE49-F238E27FC236}">
                <a16:creationId xmlns:a16="http://schemas.microsoft.com/office/drawing/2014/main" id="{9B7E5E7A-9A45-4C74-BAA4-6AF84C7F2385}"/>
              </a:ext>
            </a:extLst>
          </p:cNvPr>
          <p:cNvSpPr/>
          <p:nvPr/>
        </p:nvSpPr>
        <p:spPr>
          <a:xfrm>
            <a:off x="1238149" y="5661250"/>
            <a:ext cx="6552728" cy="923330"/>
          </a:xfrm>
          <a:prstGeom prst="rect">
            <a:avLst/>
          </a:prstGeom>
        </p:spPr>
        <p:txBody>
          <a:bodyPr wrap="square">
            <a:spAutoFit/>
          </a:bodyPr>
          <a:lstStyle/>
          <a:p>
            <a:r>
              <a:rPr lang="zh-CN" altLang="en-US" dirty="0">
                <a:solidFill>
                  <a:srgbClr val="404040"/>
                </a:solidFill>
                <a:latin typeface="华文新魏" panose="02010800040101010101" pitchFamily="2" charset="-122"/>
                <a:ea typeface="华文新魏" panose="02010800040101010101" pitchFamily="2" charset="-122"/>
              </a:rPr>
              <a:t>移动构造的</a:t>
            </a:r>
            <a:r>
              <a:rPr lang="en-US" altLang="zh-CN" dirty="0">
                <a:solidFill>
                  <a:srgbClr val="404040"/>
                </a:solidFill>
                <a:latin typeface="华文新魏" panose="02010800040101010101" pitchFamily="2" charset="-122"/>
                <a:ea typeface="华文新魏" panose="02010800040101010101" pitchFamily="2" charset="-122"/>
              </a:rPr>
              <a:t>old</a:t>
            </a:r>
            <a:r>
              <a:rPr lang="zh-CN" altLang="en-US" dirty="0">
                <a:solidFill>
                  <a:srgbClr val="404040"/>
                </a:solidFill>
                <a:latin typeface="华文新魏" panose="02010800040101010101" pitchFamily="2" charset="-122"/>
                <a:ea typeface="华文新魏" panose="02010800040101010101" pitchFamily="2" charset="-122"/>
              </a:rPr>
              <a:t>对象是右值，是临时对象，其生命周期本来就是很短，资源不好好利用也是浪费。在其生命周期结束前，接管其内存，这样充分利用资源，才能很高效。</a:t>
            </a:r>
            <a:endParaRPr lang="zh-CN" altLang="en-US"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918715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44624"/>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4.8</a:t>
            </a:r>
            <a:r>
              <a:rPr lang="zh-CN" altLang="en-US" sz="3600" b="1" dirty="0">
                <a:solidFill>
                  <a:srgbClr val="FF0000"/>
                </a:solidFill>
                <a:latin typeface="微软雅黑" pitchFamily="34" charset="-122"/>
                <a:ea typeface="微软雅黑" pitchFamily="34" charset="-122"/>
              </a:rPr>
              <a:t>　移动构造和移动赋值</a:t>
            </a:r>
          </a:p>
        </p:txBody>
      </p:sp>
      <p:sp>
        <p:nvSpPr>
          <p:cNvPr id="6" name="TextBox 5">
            <a:extLst>
              <a:ext uri="{FF2B5EF4-FFF2-40B4-BE49-F238E27FC236}">
                <a16:creationId xmlns:a16="http://schemas.microsoft.com/office/drawing/2014/main" id="{07FEDF4C-AF1A-46D5-BA08-58B30060D8CA}"/>
              </a:ext>
            </a:extLst>
          </p:cNvPr>
          <p:cNvSpPr txBox="1">
            <a:spLocks noChangeArrowheads="1"/>
          </p:cNvSpPr>
          <p:nvPr/>
        </p:nvSpPr>
        <p:spPr bwMode="auto">
          <a:xfrm>
            <a:off x="215516" y="836714"/>
            <a:ext cx="8712968" cy="5976665"/>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30000"/>
              </a:lnSpc>
            </a:pP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&amp;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::operator=(</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&amp;&amp;</a:t>
            </a:r>
            <a:r>
              <a:rPr lang="en-US" altLang="zh-CN" sz="2000" b="1" dirty="0" err="1">
                <a:latin typeface="华文新魏" panose="02010800040101010101" pitchFamily="2" charset="-122"/>
                <a:ea typeface="华文新魏" panose="02010800040101010101" pitchFamily="2" charset="-122"/>
              </a:rPr>
              <a:t>rhs</a:t>
            </a:r>
            <a:r>
              <a:rPr lang="en-US" altLang="zh-CN" sz="2000" b="1" dirty="0">
                <a:latin typeface="华文新魏" panose="02010800040101010101" pitchFamily="2" charset="-122"/>
                <a:ea typeface="华文新魏" panose="02010800040101010101" pitchFamily="2" charset="-122"/>
              </a:rPr>
              <a:t>) </a:t>
            </a:r>
            <a:r>
              <a:rPr lang="en-US" altLang="zh-CN" sz="2000" b="1" dirty="0" err="1">
                <a:solidFill>
                  <a:srgbClr val="FF0000"/>
                </a:solidFill>
                <a:latin typeface="华文新魏" panose="02010800040101010101" pitchFamily="2" charset="-122"/>
                <a:ea typeface="华文新魏" panose="02010800040101010101" pitchFamily="2" charset="-122"/>
              </a:rPr>
              <a:t>noexcept</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    </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检测是否自赋值</a:t>
            </a:r>
          </a:p>
          <a:p>
            <a:pPr>
              <a:lnSpc>
                <a:spcPct val="130000"/>
              </a:lnSpc>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if(this != &amp;</a:t>
            </a:r>
            <a:r>
              <a:rPr lang="en-US" altLang="zh-CN" sz="2000" b="1" dirty="0" err="1">
                <a:latin typeface="华文新魏" panose="02010800040101010101" pitchFamily="2" charset="-122"/>
                <a:ea typeface="华文新魏" panose="02010800040101010101" pitchFamily="2" charset="-122"/>
              </a:rPr>
              <a:t>rhs</a:t>
            </a: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rhs</a:t>
            </a:r>
            <a:r>
              <a:rPr lang="zh-CN" altLang="en-US" sz="2000" b="1" dirty="0">
                <a:latin typeface="华文新魏" panose="02010800040101010101" pitchFamily="2" charset="-122"/>
                <a:ea typeface="华文新魏" panose="02010800040101010101" pitchFamily="2" charset="-122"/>
              </a:rPr>
              <a:t>是右值引用引用了右值，所以</a:t>
            </a:r>
            <a:r>
              <a:rPr lang="en-US" altLang="zh-CN" sz="2000" b="1" dirty="0" err="1">
                <a:latin typeface="华文新魏" panose="02010800040101010101" pitchFamily="2" charset="-122"/>
                <a:ea typeface="华文新魏" panose="02010800040101010101" pitchFamily="2" charset="-122"/>
              </a:rPr>
              <a:t>rhs</a:t>
            </a:r>
            <a:r>
              <a:rPr lang="zh-CN" altLang="en-US" sz="2000" b="1" dirty="0">
                <a:latin typeface="华文新魏" panose="02010800040101010101" pitchFamily="2" charset="-122"/>
                <a:ea typeface="华文新魏" panose="02010800040101010101" pitchFamily="2" charset="-122"/>
              </a:rPr>
              <a:t>是左值，可以取地址</a:t>
            </a:r>
          </a:p>
          <a:p>
            <a:pPr>
              <a:lnSpc>
                <a:spcPct val="130000"/>
              </a:lnSpc>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char *t = this-&gt;s;  //</a:t>
            </a:r>
            <a:r>
              <a:rPr lang="zh-CN" altLang="en-US" sz="2000" b="1" dirty="0">
                <a:latin typeface="华文新魏" panose="02010800040101010101" pitchFamily="2" charset="-122"/>
                <a:ea typeface="华文新魏" panose="02010800040101010101" pitchFamily="2" charset="-122"/>
              </a:rPr>
              <a:t>先保存</a:t>
            </a:r>
            <a:r>
              <a:rPr lang="en-US" altLang="zh-CN" sz="2000" b="1" dirty="0">
                <a:latin typeface="华文新魏" panose="02010800040101010101" pitchFamily="2" charset="-122"/>
                <a:ea typeface="华文新魏" panose="02010800040101010101" pitchFamily="2" charset="-122"/>
              </a:rPr>
              <a:t>this-&gt;s</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接管</a:t>
            </a:r>
            <a:r>
              <a:rPr lang="en-US" altLang="zh-CN" sz="2000" b="1" dirty="0" err="1">
                <a:latin typeface="华文新魏" panose="02010800040101010101" pitchFamily="2" charset="-122"/>
                <a:ea typeface="华文新魏" panose="02010800040101010101" pitchFamily="2" charset="-122"/>
              </a:rPr>
              <a:t>rhs</a:t>
            </a:r>
            <a:r>
              <a:rPr lang="zh-CN" altLang="en-US" sz="2000" b="1" dirty="0">
                <a:latin typeface="华文新魏" panose="02010800040101010101" pitchFamily="2" charset="-122"/>
                <a:ea typeface="华文新魏" panose="02010800040101010101" pitchFamily="2" charset="-122"/>
              </a:rPr>
              <a:t>的内存</a:t>
            </a:r>
          </a:p>
          <a:p>
            <a:pPr>
              <a:lnSpc>
                <a:spcPct val="130000"/>
              </a:lnSpc>
            </a:pPr>
            <a:r>
              <a:rPr lang="zh-CN" altLang="en-US" sz="2000" b="1" dirty="0">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this-&gt;s = </a:t>
            </a:r>
            <a:r>
              <a:rPr lang="en-US" altLang="zh-CN" sz="2000" b="1" dirty="0" err="1">
                <a:solidFill>
                  <a:srgbClr val="FF0000"/>
                </a:solidFill>
                <a:latin typeface="华文新魏" panose="02010800040101010101" pitchFamily="2" charset="-122"/>
                <a:ea typeface="华文新魏" panose="02010800040101010101" pitchFamily="2" charset="-122"/>
              </a:rPr>
              <a:t>rhs.s</a:t>
            </a:r>
            <a:r>
              <a:rPr lang="en-US" altLang="zh-CN" sz="2000" b="1" dirty="0">
                <a:solidFill>
                  <a:srgbClr val="FF0000"/>
                </a:solidFill>
                <a:latin typeface="华文新魏" panose="02010800040101010101" pitchFamily="2" charset="-122"/>
                <a:ea typeface="华文新魏" panose="02010800040101010101" pitchFamily="2" charset="-122"/>
              </a:rPr>
              <a:t>;  this-&gt;</a:t>
            </a:r>
            <a:r>
              <a:rPr lang="en-US" altLang="zh-CN" sz="2000" b="1" dirty="0" err="1">
                <a:solidFill>
                  <a:srgbClr val="FF0000"/>
                </a:solidFill>
                <a:latin typeface="华文新魏" panose="02010800040101010101" pitchFamily="2" charset="-122"/>
                <a:ea typeface="华文新魏" panose="02010800040101010101" pitchFamily="2" charset="-122"/>
              </a:rPr>
              <a:t>len</a:t>
            </a:r>
            <a:r>
              <a:rPr lang="en-US" altLang="zh-CN" sz="2000" b="1" dirty="0">
                <a:solidFill>
                  <a:srgbClr val="FF0000"/>
                </a:solidFill>
                <a:latin typeface="华文新魏" panose="02010800040101010101" pitchFamily="2" charset="-122"/>
                <a:ea typeface="华文新魏" panose="02010800040101010101" pitchFamily="2" charset="-122"/>
              </a:rPr>
              <a:t> = </a:t>
            </a:r>
            <a:r>
              <a:rPr lang="en-US" altLang="zh-CN" sz="2000" b="1" dirty="0" err="1">
                <a:solidFill>
                  <a:srgbClr val="FF0000"/>
                </a:solidFill>
                <a:latin typeface="华文新魏" panose="02010800040101010101" pitchFamily="2" charset="-122"/>
                <a:ea typeface="华文新魏" panose="02010800040101010101" pitchFamily="2" charset="-122"/>
              </a:rPr>
              <a:t>rhs.len</a:t>
            </a:r>
            <a:r>
              <a:rPr lang="en-US" altLang="zh-CN" sz="2000" b="1" dirty="0">
                <a:solidFill>
                  <a:srgbClr val="FF0000"/>
                </a:solidFill>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将</a:t>
            </a:r>
            <a:r>
              <a:rPr lang="en-US" altLang="zh-CN" sz="2000" b="1" dirty="0" err="1">
                <a:latin typeface="华文新魏" panose="02010800040101010101" pitchFamily="2" charset="-122"/>
                <a:ea typeface="华文新魏" panose="02010800040101010101" pitchFamily="2" charset="-122"/>
              </a:rPr>
              <a:t>rhs</a:t>
            </a:r>
            <a:r>
              <a:rPr lang="zh-CN" altLang="en-US" sz="2000" b="1" dirty="0">
                <a:latin typeface="华文新魏" panose="02010800040101010101" pitchFamily="2" charset="-122"/>
                <a:ea typeface="华文新魏" panose="02010800040101010101" pitchFamily="2" charset="-122"/>
              </a:rPr>
              <a:t>置于可安全析构的状态</a:t>
            </a:r>
          </a:p>
          <a:p>
            <a:pPr>
              <a:lnSpc>
                <a:spcPct val="130000"/>
              </a:lnSpc>
            </a:pPr>
            <a:r>
              <a:rPr lang="zh-CN" altLang="en-US"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rhs.s</a:t>
            </a:r>
            <a:r>
              <a:rPr lang="en-US" altLang="zh-CN" sz="2000" b="1" dirty="0">
                <a:latin typeface="华文新魏" panose="02010800040101010101" pitchFamily="2" charset="-122"/>
                <a:ea typeface="华文新魏" panose="02010800040101010101" pitchFamily="2" charset="-122"/>
              </a:rPr>
              <a:t> = </a:t>
            </a:r>
            <a:r>
              <a:rPr lang="en-US" altLang="zh-CN" sz="2000" b="1" dirty="0" err="1">
                <a:latin typeface="华文新魏" panose="02010800040101010101" pitchFamily="2" charset="-122"/>
                <a:ea typeface="华文新魏" panose="02010800040101010101" pitchFamily="2" charset="-122"/>
              </a:rPr>
              <a:t>nullptr</a:t>
            </a: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rhs.len</a:t>
            </a:r>
            <a:r>
              <a:rPr lang="en-US" altLang="zh-CN" sz="2000" b="1" dirty="0">
                <a:latin typeface="华文新魏" panose="02010800040101010101" pitchFamily="2" charset="-122"/>
                <a:ea typeface="华文新魏" panose="02010800040101010101" pitchFamily="2" charset="-122"/>
              </a:rPr>
              <a:t> = 0;</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最后释放旧的</a:t>
            </a:r>
            <a:r>
              <a:rPr lang="en-US" altLang="zh-CN" sz="2000" b="1" dirty="0">
                <a:latin typeface="华文新魏" panose="02010800040101010101" pitchFamily="2" charset="-122"/>
                <a:ea typeface="华文新魏" panose="02010800040101010101" pitchFamily="2" charset="-122"/>
              </a:rPr>
              <a:t>this-&gt;s</a:t>
            </a:r>
          </a:p>
          <a:p>
            <a:pPr>
              <a:lnSpc>
                <a:spcPct val="130000"/>
              </a:lnSpc>
            </a:pPr>
            <a:r>
              <a:rPr lang="en-US" altLang="zh-CN" sz="2000" b="1" dirty="0">
                <a:latin typeface="华文新魏" panose="02010800040101010101" pitchFamily="2" charset="-122"/>
                <a:ea typeface="华文新魏" panose="02010800040101010101" pitchFamily="2" charset="-122"/>
              </a:rPr>
              <a:t>        if(t){ delete[] t; }</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 &lt;&lt; "Move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 &lt;&lt; s &lt;&lt; </a:t>
            </a:r>
            <a:r>
              <a:rPr lang="en-US" altLang="zh-CN" sz="2000" b="1" dirty="0" err="1">
                <a:latin typeface="华文新魏" panose="02010800040101010101" pitchFamily="2" charset="-122"/>
                <a:ea typeface="华文新魏" panose="02010800040101010101" pitchFamily="2" charset="-122"/>
              </a:rPr>
              <a:t>endl</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    }</a:t>
            </a:r>
          </a:p>
          <a:p>
            <a:pPr>
              <a:lnSpc>
                <a:spcPct val="130000"/>
              </a:lnSpc>
            </a:pPr>
            <a:r>
              <a:rPr lang="en-US" altLang="zh-CN" sz="2000" b="1" dirty="0">
                <a:latin typeface="华文新魏" panose="02010800040101010101" pitchFamily="2" charset="-122"/>
                <a:ea typeface="华文新魏" panose="02010800040101010101" pitchFamily="2" charset="-122"/>
              </a:rPr>
              <a:t>    return *this;</a:t>
            </a:r>
          </a:p>
          <a:p>
            <a:pPr>
              <a:lnSpc>
                <a:spcPct val="130000"/>
              </a:lnSpc>
            </a:pPr>
            <a:r>
              <a:rPr lang="en-US" altLang="zh-CN" sz="2000" b="1" dirty="0">
                <a:latin typeface="华文新魏" panose="02010800040101010101" pitchFamily="2" charset="-122"/>
                <a:ea typeface="华文新魏" panose="02010800040101010101" pitchFamily="2" charset="-122"/>
              </a:rPr>
              <a:t>}</a:t>
            </a:r>
          </a:p>
        </p:txBody>
      </p:sp>
      <p:sp>
        <p:nvSpPr>
          <p:cNvPr id="4" name="对话气泡: 圆角矩形 3">
            <a:extLst>
              <a:ext uri="{FF2B5EF4-FFF2-40B4-BE49-F238E27FC236}">
                <a16:creationId xmlns:a16="http://schemas.microsoft.com/office/drawing/2014/main" id="{8B84F4D1-86FF-42C4-8F26-E9767F843B4C}"/>
              </a:ext>
            </a:extLst>
          </p:cNvPr>
          <p:cNvSpPr/>
          <p:nvPr/>
        </p:nvSpPr>
        <p:spPr>
          <a:xfrm>
            <a:off x="6084168" y="1484784"/>
            <a:ext cx="2592288" cy="576064"/>
          </a:xfrm>
          <a:prstGeom prst="wedgeRoundRectCallout">
            <a:avLst>
              <a:gd name="adj1" fmla="val -32584"/>
              <a:gd name="adj2" fmla="val -82710"/>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rgbClr val="002060"/>
                </a:solidFill>
                <a:latin typeface="华文新魏" panose="02010800040101010101" pitchFamily="2" charset="-122"/>
                <a:ea typeface="华文新魏" panose="02010800040101010101" pitchFamily="2" charset="-122"/>
              </a:rPr>
              <a:t>移动赋值函数实现时也必须加</a:t>
            </a:r>
            <a:r>
              <a:rPr lang="en-US" altLang="zh-CN" b="1" dirty="0" err="1">
                <a:solidFill>
                  <a:srgbClr val="002060"/>
                </a:solidFill>
                <a:latin typeface="华文新魏" panose="02010800040101010101" pitchFamily="2" charset="-122"/>
                <a:ea typeface="华文新魏" panose="02010800040101010101" pitchFamily="2" charset="-122"/>
              </a:rPr>
              <a:t>noexcept</a:t>
            </a:r>
            <a:r>
              <a:rPr lang="zh-CN" altLang="en-US" b="1" dirty="0">
                <a:solidFill>
                  <a:srgbClr val="002060"/>
                </a:solidFill>
                <a:latin typeface="华文新魏" panose="02010800040101010101" pitchFamily="2" charset="-122"/>
                <a:ea typeface="华文新魏" panose="02010800040101010101" pitchFamily="2" charset="-122"/>
              </a:rPr>
              <a:t>声明</a:t>
            </a:r>
            <a:endParaRPr lang="en-US" altLang="zh-CN" b="1" dirty="0">
              <a:solidFill>
                <a:srgbClr val="002060"/>
              </a:solidFill>
              <a:latin typeface="华文新魏" panose="02010800040101010101" pitchFamily="2" charset="-122"/>
              <a:ea typeface="华文新魏" panose="02010800040101010101" pitchFamily="2" charset="-122"/>
            </a:endParaRPr>
          </a:p>
        </p:txBody>
      </p:sp>
      <p:sp>
        <p:nvSpPr>
          <p:cNvPr id="7" name="对话气泡: 圆角矩形 6">
            <a:extLst>
              <a:ext uri="{FF2B5EF4-FFF2-40B4-BE49-F238E27FC236}">
                <a16:creationId xmlns:a16="http://schemas.microsoft.com/office/drawing/2014/main" id="{7EB8EAAA-25B7-4A1B-BE59-CFC687CBDCD8}"/>
              </a:ext>
            </a:extLst>
          </p:cNvPr>
          <p:cNvSpPr/>
          <p:nvPr/>
        </p:nvSpPr>
        <p:spPr>
          <a:xfrm>
            <a:off x="5796136" y="3248979"/>
            <a:ext cx="2592288" cy="576064"/>
          </a:xfrm>
          <a:prstGeom prst="wedgeRoundRectCallout">
            <a:avLst>
              <a:gd name="adj1" fmla="val -50221"/>
              <a:gd name="adj2" fmla="val -200878"/>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rgbClr val="002060"/>
                </a:solidFill>
                <a:latin typeface="华文新魏" panose="02010800040101010101" pitchFamily="2" charset="-122"/>
                <a:ea typeface="华文新魏" panose="02010800040101010101" pitchFamily="2" charset="-122"/>
              </a:rPr>
              <a:t>移动赋值函数实现时首先要检测是否是自赋值</a:t>
            </a:r>
            <a:endParaRPr lang="en-US" altLang="zh-CN" b="1" dirty="0">
              <a:solidFill>
                <a:srgbClr val="00206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58563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44624"/>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4.8</a:t>
            </a:r>
            <a:r>
              <a:rPr lang="zh-CN" altLang="en-US" sz="3600" b="1" dirty="0">
                <a:solidFill>
                  <a:srgbClr val="FF0000"/>
                </a:solidFill>
                <a:latin typeface="微软雅黑" pitchFamily="34" charset="-122"/>
                <a:ea typeface="微软雅黑" pitchFamily="34" charset="-122"/>
              </a:rPr>
              <a:t>　移动构造和移动赋值</a:t>
            </a:r>
          </a:p>
        </p:txBody>
      </p:sp>
      <p:sp>
        <p:nvSpPr>
          <p:cNvPr id="6" name="TextBox 5">
            <a:extLst>
              <a:ext uri="{FF2B5EF4-FFF2-40B4-BE49-F238E27FC236}">
                <a16:creationId xmlns:a16="http://schemas.microsoft.com/office/drawing/2014/main" id="{07FEDF4C-AF1A-46D5-BA08-58B30060D8CA}"/>
              </a:ext>
            </a:extLst>
          </p:cNvPr>
          <p:cNvSpPr txBox="1">
            <a:spLocks noChangeArrowheads="1"/>
          </p:cNvSpPr>
          <p:nvPr/>
        </p:nvSpPr>
        <p:spPr bwMode="auto">
          <a:xfrm>
            <a:off x="251520" y="1412776"/>
            <a:ext cx="8712968" cy="5400600"/>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30000"/>
              </a:lnSpc>
            </a:pP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s12("Hello");  //S12</a:t>
            </a:r>
            <a:r>
              <a:rPr lang="zh-CN" altLang="en-US" sz="2000" b="1" dirty="0">
                <a:latin typeface="华文新魏" panose="02010800040101010101" pitchFamily="2" charset="-122"/>
                <a:ea typeface="华文新魏" panose="02010800040101010101" pitchFamily="2" charset="-122"/>
              </a:rPr>
              <a:t>是左值</a:t>
            </a:r>
          </a:p>
          <a:p>
            <a:pPr>
              <a:lnSpc>
                <a:spcPct val="130000"/>
              </a:lnSpc>
            </a:pP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s13 = s12; //</a:t>
            </a:r>
            <a:r>
              <a:rPr lang="zh-CN" altLang="en-US" sz="2000" b="1" dirty="0">
                <a:latin typeface="华文新魏" panose="02010800040101010101" pitchFamily="2" charset="-122"/>
                <a:ea typeface="华文新魏" panose="02010800040101010101" pitchFamily="2" charset="-122"/>
              </a:rPr>
              <a:t>用左值对象去构造一个新的对象，会调用拷贝构造</a:t>
            </a:r>
          </a:p>
          <a:p>
            <a:pPr>
              <a:lnSpc>
                <a:spcPct val="130000"/>
              </a:lnSpc>
            </a:pP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s14 =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("Hello");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("Hello")</a:t>
            </a:r>
            <a:r>
              <a:rPr lang="zh-CN" altLang="en-US" sz="2000" b="1" dirty="0">
                <a:latin typeface="华文新魏" panose="02010800040101010101" pitchFamily="2" charset="-122"/>
                <a:ea typeface="华文新魏" panose="02010800040101010101" pitchFamily="2" charset="-122"/>
              </a:rPr>
              <a:t>是匿名临时对象，声明周期就是当前表达式，是右值，会调用移动构造函数</a:t>
            </a:r>
            <a:r>
              <a:rPr lang="en-US" altLang="zh-CN" sz="2000" b="1" dirty="0">
                <a:latin typeface="华文新魏" panose="02010800040101010101" pitchFamily="2" charset="-122"/>
                <a:ea typeface="华文新魏" panose="02010800040101010101" pitchFamily="2" charset="-122"/>
              </a:rPr>
              <a:t>}</a:t>
            </a:r>
          </a:p>
        </p:txBody>
      </p:sp>
      <p:sp>
        <p:nvSpPr>
          <p:cNvPr id="2" name="文本框 1">
            <a:extLst>
              <a:ext uri="{FF2B5EF4-FFF2-40B4-BE49-F238E27FC236}">
                <a16:creationId xmlns:a16="http://schemas.microsoft.com/office/drawing/2014/main" id="{A78FD3E7-D1BA-43A8-8D22-E036F0D7DD88}"/>
              </a:ext>
            </a:extLst>
          </p:cNvPr>
          <p:cNvSpPr txBox="1"/>
          <p:nvPr/>
        </p:nvSpPr>
        <p:spPr>
          <a:xfrm>
            <a:off x="323530" y="908723"/>
            <a:ext cx="3570208" cy="461665"/>
          </a:xfrm>
          <a:prstGeom prst="rect">
            <a:avLst/>
          </a:prstGeom>
          <a:noFill/>
        </p:spPr>
        <p:txBody>
          <a:bodyPr wrap="none" rtlCol="0">
            <a:spAutoFit/>
          </a:bodyPr>
          <a:lstStyle/>
          <a:p>
            <a:r>
              <a:rPr lang="zh-CN" altLang="en-US" sz="2400" b="1" dirty="0">
                <a:latin typeface="华文新魏" panose="02010800040101010101" pitchFamily="2" charset="-122"/>
                <a:ea typeface="华文新魏" panose="02010800040101010101" pitchFamily="2" charset="-122"/>
              </a:rPr>
              <a:t>测试拷贝构造和移动构造</a:t>
            </a:r>
          </a:p>
        </p:txBody>
      </p:sp>
      <p:sp>
        <p:nvSpPr>
          <p:cNvPr id="3" name="矩形 2">
            <a:extLst>
              <a:ext uri="{FF2B5EF4-FFF2-40B4-BE49-F238E27FC236}">
                <a16:creationId xmlns:a16="http://schemas.microsoft.com/office/drawing/2014/main" id="{AD1A1A78-75D8-4725-AC0D-AAF35FBE856A}"/>
              </a:ext>
            </a:extLst>
          </p:cNvPr>
          <p:cNvSpPr/>
          <p:nvPr/>
        </p:nvSpPr>
        <p:spPr>
          <a:xfrm>
            <a:off x="323528" y="3356993"/>
            <a:ext cx="8568952" cy="2862322"/>
          </a:xfrm>
          <a:prstGeom prst="rect">
            <a:avLst/>
          </a:prstGeom>
          <a:ln>
            <a:solidFill>
              <a:srgbClr val="002060"/>
            </a:solidFill>
          </a:ln>
        </p:spPr>
        <p:txBody>
          <a:bodyPr wrap="square">
            <a:spAutoFit/>
          </a:bodyPr>
          <a:lstStyle/>
          <a:p>
            <a:r>
              <a:rPr lang="en-US" altLang="zh-CN" b="1" dirty="0">
                <a:latin typeface="Courier New" panose="02070309020205020404" pitchFamily="49" charset="0"/>
                <a:ea typeface="华文新魏" panose="02010800040101010101" pitchFamily="2" charset="-122"/>
                <a:cs typeface="Courier New" panose="02070309020205020404" pitchFamily="49" charset="0"/>
              </a:rPr>
              <a:t>D:\CLionProjects\CopyAndMoveObject\bin\CopyAndMoveObject.exe</a:t>
            </a:r>
          </a:p>
          <a:p>
            <a:r>
              <a:rPr lang="en-US" altLang="zh-CN" b="1" dirty="0" err="1">
                <a:latin typeface="Courier New" panose="02070309020205020404" pitchFamily="49" charset="0"/>
                <a:ea typeface="华文新魏" panose="02010800040101010101" pitchFamily="2" charset="-122"/>
                <a:cs typeface="Courier New" panose="02070309020205020404" pitchFamily="49" charset="0"/>
              </a:rPr>
              <a:t>Constructor:MyString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a:t>
            </a:r>
          </a:p>
          <a:p>
            <a:r>
              <a:rPr lang="en-US" altLang="zh-CN" b="1" dirty="0">
                <a:solidFill>
                  <a:srgbClr val="FF0000"/>
                </a:solidFill>
                <a:latin typeface="Courier New" panose="02070309020205020404" pitchFamily="49" charset="0"/>
                <a:ea typeface="华文新魏" panose="02010800040101010101" pitchFamily="2" charset="-122"/>
                <a:cs typeface="Courier New" panose="02070309020205020404" pitchFamily="49" charset="0"/>
              </a:rPr>
              <a:t>Copy </a:t>
            </a:r>
            <a:r>
              <a:rPr lang="en-US" altLang="zh-CN" b="1" dirty="0" err="1">
                <a:solidFill>
                  <a:srgbClr val="FF0000"/>
                </a:solidFill>
                <a:latin typeface="Courier New" panose="02070309020205020404" pitchFamily="49" charset="0"/>
                <a:ea typeface="华文新魏" panose="02010800040101010101" pitchFamily="2" charset="-122"/>
                <a:cs typeface="Courier New" panose="02070309020205020404" pitchFamily="49" charset="0"/>
              </a:rPr>
              <a:t>Constructor:MyString</a:t>
            </a:r>
            <a:r>
              <a:rPr lang="en-US" altLang="zh-CN" b="1" dirty="0">
                <a:solidFill>
                  <a:srgbClr val="FF0000"/>
                </a:solidFill>
                <a:latin typeface="Courier New" panose="02070309020205020404" pitchFamily="49" charset="0"/>
                <a:ea typeface="华文新魏" panose="02010800040101010101" pitchFamily="2" charset="-122"/>
                <a:cs typeface="Courier New" panose="02070309020205020404" pitchFamily="49" charset="0"/>
              </a:rPr>
              <a:t>: Hello</a:t>
            </a:r>
          </a:p>
          <a:p>
            <a:r>
              <a:rPr lang="en-US" altLang="zh-CN" b="1" dirty="0" err="1">
                <a:latin typeface="Courier New" panose="02070309020205020404" pitchFamily="49" charset="0"/>
                <a:ea typeface="华文新魏" panose="02010800040101010101" pitchFamily="2" charset="-122"/>
                <a:cs typeface="Courier New" panose="02070309020205020404" pitchFamily="49" charset="0"/>
              </a:rPr>
              <a:t>Constructor:MyString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a:t>
            </a:r>
          </a:p>
          <a:p>
            <a:r>
              <a:rPr lang="en-US" altLang="zh-CN" b="1" dirty="0">
                <a:solidFill>
                  <a:srgbClr val="FF0000"/>
                </a:solidFill>
                <a:latin typeface="Courier New" panose="02070309020205020404" pitchFamily="49" charset="0"/>
                <a:ea typeface="华文新魏" panose="02010800040101010101" pitchFamily="2" charset="-122"/>
                <a:cs typeface="Courier New" panose="02070309020205020404" pitchFamily="49" charset="0"/>
              </a:rPr>
              <a:t>Move </a:t>
            </a:r>
            <a:r>
              <a:rPr lang="en-US" altLang="zh-CN" b="1" dirty="0" err="1">
                <a:solidFill>
                  <a:srgbClr val="FF0000"/>
                </a:solidFill>
                <a:latin typeface="Courier New" panose="02070309020205020404" pitchFamily="49" charset="0"/>
                <a:ea typeface="华文新魏" panose="02010800040101010101" pitchFamily="2" charset="-122"/>
                <a:cs typeface="Courier New" panose="02070309020205020404" pitchFamily="49" charset="0"/>
              </a:rPr>
              <a:t>Constructor:MyString</a:t>
            </a:r>
            <a:r>
              <a:rPr lang="en-US" altLang="zh-CN" b="1" dirty="0">
                <a:solidFill>
                  <a:srgbClr val="FF0000"/>
                </a:solidFill>
                <a:latin typeface="Courier New" panose="02070309020205020404" pitchFamily="49" charset="0"/>
                <a:ea typeface="华文新魏" panose="02010800040101010101" pitchFamily="2" charset="-122"/>
                <a:cs typeface="Courier New" panose="02070309020205020404" pitchFamily="49" charset="0"/>
              </a:rPr>
              <a:t>: Hello</a:t>
            </a:r>
          </a:p>
          <a:p>
            <a:r>
              <a:rPr lang="en-US" altLang="zh-CN" b="1" dirty="0" err="1">
                <a:latin typeface="Courier New" panose="02070309020205020404" pitchFamily="49" charset="0"/>
                <a:ea typeface="华文新魏" panose="02010800040101010101" pitchFamily="2" charset="-122"/>
                <a:cs typeface="Courier New" panose="02070309020205020404" pitchFamily="49" charset="0"/>
              </a:rPr>
              <a:t>Destructor:MyString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a:t>
            </a:r>
          </a:p>
          <a:p>
            <a:r>
              <a:rPr lang="en-US" altLang="zh-CN" b="1" dirty="0" err="1">
                <a:latin typeface="Courier New" panose="02070309020205020404" pitchFamily="49" charset="0"/>
                <a:ea typeface="华文新魏" panose="02010800040101010101" pitchFamily="2" charset="-122"/>
                <a:cs typeface="Courier New" panose="02070309020205020404" pitchFamily="49" charset="0"/>
              </a:rPr>
              <a:t>Destructor:MyString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a:t>
            </a:r>
          </a:p>
          <a:p>
            <a:r>
              <a:rPr lang="en-US" altLang="zh-CN" b="1" dirty="0" err="1">
                <a:latin typeface="Courier New" panose="02070309020205020404" pitchFamily="49" charset="0"/>
                <a:ea typeface="华文新魏" panose="02010800040101010101" pitchFamily="2" charset="-122"/>
                <a:cs typeface="Courier New" panose="02070309020205020404" pitchFamily="49" charset="0"/>
              </a:rPr>
              <a:t>Destructor:MyString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a:t>
            </a:r>
          </a:p>
          <a:p>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r>
              <a:rPr lang="en-US" altLang="zh-CN" b="1" dirty="0">
                <a:latin typeface="Courier New" panose="02070309020205020404" pitchFamily="49" charset="0"/>
                <a:ea typeface="华文新魏" panose="02010800040101010101" pitchFamily="2" charset="-122"/>
                <a:cs typeface="Courier New" panose="02070309020205020404" pitchFamily="49" charset="0"/>
              </a:rPr>
              <a:t>Process finished with exit code 0</a:t>
            </a:r>
            <a:endParaRPr lang="zh-CN" altLang="en-US" b="1" dirty="0">
              <a:latin typeface="Courier New" panose="02070309020205020404" pitchFamily="49" charset="0"/>
              <a:ea typeface="华文新魏" panose="02010800040101010101" pitchFamily="2" charset="-122"/>
              <a:cs typeface="Courier New" panose="02070309020205020404" pitchFamily="49" charset="0"/>
            </a:endParaRPr>
          </a:p>
        </p:txBody>
      </p:sp>
      <p:sp>
        <p:nvSpPr>
          <p:cNvPr id="8" name="矩形 7">
            <a:extLst>
              <a:ext uri="{FF2B5EF4-FFF2-40B4-BE49-F238E27FC236}">
                <a16:creationId xmlns:a16="http://schemas.microsoft.com/office/drawing/2014/main" id="{A7FEC47C-7307-4DCE-968A-F96B323C507A}"/>
              </a:ext>
            </a:extLst>
          </p:cNvPr>
          <p:cNvSpPr/>
          <p:nvPr/>
        </p:nvSpPr>
        <p:spPr>
          <a:xfrm>
            <a:off x="533400" y="6165306"/>
            <a:ext cx="7422976" cy="646331"/>
          </a:xfrm>
          <a:prstGeom prst="rect">
            <a:avLst/>
          </a:prstGeom>
        </p:spPr>
        <p:txBody>
          <a:bodyPr wrap="square">
            <a:spAutoFit/>
          </a:bodyPr>
          <a:lstStyle/>
          <a:p>
            <a:pPr lvl="0">
              <a:defRPr/>
            </a:pPr>
            <a:r>
              <a:rPr lang="zh-CN" altLang="en-US" b="1" dirty="0">
                <a:latin typeface="Courier New" panose="02070309020205020404" pitchFamily="49" charset="0"/>
                <a:ea typeface="华文新魏" panose="02010800040101010101" pitchFamily="2" charset="-122"/>
                <a:cs typeface="Courier New" panose="02070309020205020404" pitchFamily="49" charset="0"/>
              </a:rPr>
              <a:t>为什么只打印出三次</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Destructor:MyString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a:t>
            </a:r>
            <a:r>
              <a:rPr lang="zh-CN" altLang="en-US" b="1" dirty="0">
                <a:latin typeface="Courier New" panose="02070309020205020404" pitchFamily="49" charset="0"/>
                <a:ea typeface="华文新魏" panose="02010800040101010101" pitchFamily="2" charset="-122"/>
                <a:cs typeface="Courier New" panose="02070309020205020404" pitchFamily="49" charset="0"/>
              </a:rPr>
              <a:t>？课后思考</a:t>
            </a: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pPr lvl="0">
              <a:defRPr/>
            </a:pPr>
            <a:r>
              <a:rPr lang="zh-CN" altLang="en-US" b="1" dirty="0">
                <a:latin typeface="Courier New" panose="02070309020205020404" pitchFamily="49" charset="0"/>
                <a:ea typeface="华文新魏" panose="02010800040101010101" pitchFamily="2" charset="-122"/>
                <a:cs typeface="Courier New" panose="02070309020205020404" pitchFamily="49" charset="0"/>
              </a:rPr>
              <a:t>如果没有移动构造函数，输出结果是什么？课后思考</a:t>
            </a: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p:txBody>
      </p:sp>
    </p:spTree>
    <p:extLst>
      <p:ext uri="{BB962C8B-B14F-4D97-AF65-F5344CB8AC3E}">
        <p14:creationId xmlns:p14="http://schemas.microsoft.com/office/powerpoint/2010/main" val="38270961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44624"/>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4.8</a:t>
            </a:r>
            <a:r>
              <a:rPr lang="zh-CN" altLang="en-US" sz="3600" b="1" dirty="0">
                <a:solidFill>
                  <a:srgbClr val="FF0000"/>
                </a:solidFill>
                <a:latin typeface="微软雅黑" pitchFamily="34" charset="-122"/>
                <a:ea typeface="微软雅黑" pitchFamily="34" charset="-122"/>
              </a:rPr>
              <a:t>　移动构造和移动赋值</a:t>
            </a:r>
          </a:p>
        </p:txBody>
      </p:sp>
      <p:sp>
        <p:nvSpPr>
          <p:cNvPr id="5" name="Rectangle 7">
            <a:extLst>
              <a:ext uri="{FF2B5EF4-FFF2-40B4-BE49-F238E27FC236}">
                <a16:creationId xmlns:a16="http://schemas.microsoft.com/office/drawing/2014/main" id="{7E8E1D23-E6FA-4B0D-B23E-0EBA2C81AF29}"/>
              </a:ext>
            </a:extLst>
          </p:cNvPr>
          <p:cNvSpPr>
            <a:spLocks noChangeArrowheads="1"/>
          </p:cNvSpPr>
          <p:nvPr/>
        </p:nvSpPr>
        <p:spPr bwMode="auto">
          <a:xfrm>
            <a:off x="107504" y="980728"/>
            <a:ext cx="8729736" cy="5400600"/>
          </a:xfrm>
          <a:prstGeom prst="rect">
            <a:avLst/>
          </a:prstGeom>
          <a:noFill/>
          <a:ln w="9525">
            <a:noFill/>
            <a:miter lim="800000"/>
            <a:headEnd/>
            <a:tailEnd/>
          </a:ln>
        </p:spPr>
        <p:txBody>
          <a:bodyPr>
            <a:noAutofit/>
          </a:bodyPr>
          <a:lstStyle/>
          <a:p>
            <a:pPr marL="342891" indent="-342891" algn="just">
              <a:lnSpc>
                <a:spcPct val="130000"/>
              </a:lnSpc>
              <a:buClr>
                <a:schemeClr val="tx1"/>
              </a:buClr>
              <a:buFont typeface="Wingdings" panose="05000000000000000000" pitchFamily="2" charset="2"/>
              <a:buChar char="u"/>
            </a:pPr>
            <a:r>
              <a:rPr lang="zh-CN" altLang="en-US" sz="2000" b="1" dirty="0">
                <a:latin typeface="华文新魏" panose="02010800040101010101" pitchFamily="2" charset="-122"/>
                <a:ea typeface="华文新魏" panose="02010800040101010101" pitchFamily="2" charset="-122"/>
              </a:rPr>
              <a:t>这个例子也说明了移动构造函数存在的意义</a:t>
            </a:r>
          </a:p>
          <a:p>
            <a:pPr algn="just">
              <a:lnSpc>
                <a:spcPct val="130000"/>
              </a:lnSpc>
              <a:buClr>
                <a:schemeClr val="tx1"/>
              </a:buClr>
            </a:pPr>
            <a:r>
              <a:rPr lang="zh-CN" altLang="en-US" sz="2000" b="1" dirty="0">
                <a:latin typeface="华文新魏" panose="02010800040101010101" pitchFamily="2" charset="-122"/>
                <a:ea typeface="华文新魏" panose="02010800040101010101" pitchFamily="2" charset="-122"/>
              </a:rPr>
              <a:t>若没有移动构造，</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s14=</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("Hello");</a:t>
            </a:r>
            <a:r>
              <a:rPr lang="zh-CN" altLang="en-US" sz="2000" b="1" dirty="0">
                <a:latin typeface="华文新魏" panose="02010800040101010101" pitchFamily="2" charset="-122"/>
                <a:ea typeface="华文新魏" panose="02010800040101010101" pitchFamily="2" charset="-122"/>
              </a:rPr>
              <a:t>的构造过程如下：</a:t>
            </a:r>
          </a:p>
          <a:p>
            <a:pPr algn="just">
              <a:lnSpc>
                <a:spcPct val="130000"/>
              </a:lnSpc>
              <a:buClr>
                <a:schemeClr val="tx1"/>
              </a:buClr>
            </a:pPr>
            <a:r>
              <a:rPr lang="en-US" altLang="zh-CN" sz="2000" b="1" dirty="0">
                <a:latin typeface="华文新魏" panose="02010800040101010101" pitchFamily="2" charset="-122"/>
                <a:ea typeface="华文新魏" panose="02010800040101010101" pitchFamily="2" charset="-122"/>
              </a:rPr>
              <a:t>1</a:t>
            </a:r>
            <a:r>
              <a:rPr lang="zh-CN" altLang="en-US" sz="2000" b="1" dirty="0">
                <a:latin typeface="华文新魏" panose="02010800040101010101" pitchFamily="2" charset="-122"/>
                <a:ea typeface="华文新魏" panose="02010800040101010101" pitchFamily="2" charset="-122"/>
              </a:rPr>
              <a:t>：首先构造匿名对象</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("Hello")</a:t>
            </a:r>
          </a:p>
          <a:p>
            <a:pPr algn="just">
              <a:lnSpc>
                <a:spcPct val="130000"/>
              </a:lnSpc>
              <a:buClr>
                <a:schemeClr val="tx1"/>
              </a:buClr>
            </a:pPr>
            <a:r>
              <a:rPr lang="en-US" altLang="zh-CN" sz="2000" b="1" dirty="0">
                <a:latin typeface="华文新魏" panose="02010800040101010101" pitchFamily="2" charset="-122"/>
                <a:ea typeface="华文新魏" panose="02010800040101010101" pitchFamily="2" charset="-122"/>
              </a:rPr>
              <a:t>2</a:t>
            </a:r>
            <a:r>
              <a:rPr lang="zh-CN" altLang="en-US" sz="2000" b="1" dirty="0">
                <a:latin typeface="华文新魏" panose="02010800040101010101" pitchFamily="2" charset="-122"/>
                <a:ea typeface="华文新魏" panose="02010800040101010101" pitchFamily="2" charset="-122"/>
              </a:rPr>
              <a:t>：调用拷贝构造，去构造对象</a:t>
            </a:r>
            <a:r>
              <a:rPr lang="en-US" altLang="zh-CN" sz="2000" b="1" dirty="0">
                <a:latin typeface="华文新魏" panose="02010800040101010101" pitchFamily="2" charset="-122"/>
                <a:ea typeface="华文新魏" panose="02010800040101010101" pitchFamily="2" charset="-122"/>
              </a:rPr>
              <a:t>S14</a:t>
            </a:r>
            <a:r>
              <a:rPr lang="zh-CN" altLang="en-US" sz="2000" b="1" dirty="0">
                <a:latin typeface="华文新魏" panose="02010800040101010101" pitchFamily="2" charset="-122"/>
                <a:ea typeface="华文新魏" panose="02010800040101010101" pitchFamily="2" charset="-122"/>
              </a:rPr>
              <a:t>。拷贝构造函数里要分配新的内存，并把匿名对象里的字符串拷贝到</a:t>
            </a:r>
            <a:r>
              <a:rPr lang="en-US" altLang="zh-CN" sz="2000" b="1" dirty="0">
                <a:latin typeface="华文新魏" panose="02010800040101010101" pitchFamily="2" charset="-122"/>
                <a:ea typeface="华文新魏" panose="02010800040101010101" pitchFamily="2" charset="-122"/>
              </a:rPr>
              <a:t>S14.s</a:t>
            </a:r>
            <a:r>
              <a:rPr lang="zh-CN" altLang="en-US" sz="2000" b="1" dirty="0">
                <a:latin typeface="华文新魏" panose="02010800040101010101" pitchFamily="2" charset="-122"/>
                <a:ea typeface="华文新魏" panose="02010800040101010101" pitchFamily="2" charset="-122"/>
              </a:rPr>
              <a:t>指向的内存</a:t>
            </a:r>
          </a:p>
          <a:p>
            <a:pPr algn="just">
              <a:lnSpc>
                <a:spcPct val="130000"/>
              </a:lnSpc>
              <a:buClr>
                <a:schemeClr val="tx1"/>
              </a:buClr>
            </a:pPr>
            <a:r>
              <a:rPr lang="en-US" altLang="zh-CN" sz="2000" b="1" dirty="0">
                <a:latin typeface="华文新魏" panose="02010800040101010101" pitchFamily="2" charset="-122"/>
                <a:ea typeface="华文新魏" panose="02010800040101010101" pitchFamily="2" charset="-122"/>
              </a:rPr>
              <a:t>3:</a:t>
            </a:r>
            <a:r>
              <a:rPr lang="zh-CN" altLang="en-US" sz="2000" b="1" dirty="0">
                <a:latin typeface="华文新魏" panose="02010800040101010101" pitchFamily="2" charset="-122"/>
                <a:ea typeface="华文新魏" panose="02010800040101010101" pitchFamily="2" charset="-122"/>
              </a:rPr>
              <a:t>匿名对象</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("Hello")</a:t>
            </a:r>
            <a:r>
              <a:rPr lang="zh-CN" altLang="en-US" sz="2000" b="1" dirty="0">
                <a:latin typeface="华文新魏" panose="02010800040101010101" pitchFamily="2" charset="-122"/>
                <a:ea typeface="华文新魏" panose="02010800040101010101" pitchFamily="2" charset="-122"/>
              </a:rPr>
              <a:t>的生命周期马上结束，被析构</a:t>
            </a:r>
          </a:p>
          <a:p>
            <a:pPr algn="just">
              <a:lnSpc>
                <a:spcPct val="130000"/>
              </a:lnSpc>
              <a:buClr>
                <a:schemeClr val="tx1"/>
              </a:buClr>
              <a:buFont typeface="Wingdings" panose="05000000000000000000" pitchFamily="2" charset="2"/>
              <a:buChar char="u"/>
            </a:pPr>
            <a:r>
              <a:rPr lang="zh-CN" altLang="en-US" sz="2000" b="1" dirty="0">
                <a:latin typeface="华文新魏" panose="02010800040101010101" pitchFamily="2" charset="-122"/>
                <a:ea typeface="华文新魏" panose="02010800040101010101" pitchFamily="2" charset="-122"/>
              </a:rPr>
              <a:t>可以看到这种场景下匿名对象被拷贝后立即就销毁了，因此第</a:t>
            </a:r>
            <a:r>
              <a:rPr lang="en-US" altLang="zh-CN" sz="2000" b="1" dirty="0">
                <a:latin typeface="华文新魏" panose="02010800040101010101" pitchFamily="2" charset="-122"/>
                <a:ea typeface="华文新魏" panose="02010800040101010101" pitchFamily="2" charset="-122"/>
              </a:rPr>
              <a:t>2</a:t>
            </a:r>
            <a:r>
              <a:rPr lang="zh-CN" altLang="en-US" sz="2000" b="1" dirty="0">
                <a:latin typeface="华文新魏" panose="02010800040101010101" pitchFamily="2" charset="-122"/>
                <a:ea typeface="华文新魏" panose="02010800040101010101" pitchFamily="2" charset="-122"/>
              </a:rPr>
              <a:t>步的开销是没有必要的，如果第</a:t>
            </a:r>
            <a:r>
              <a:rPr lang="en-US" altLang="zh-CN" sz="2000" b="1" dirty="0">
                <a:latin typeface="华文新魏" panose="02010800040101010101" pitchFamily="2" charset="-122"/>
                <a:ea typeface="华文新魏" panose="02010800040101010101" pitchFamily="2" charset="-122"/>
              </a:rPr>
              <a:t>2</a:t>
            </a:r>
            <a:r>
              <a:rPr lang="zh-CN" altLang="en-US" sz="2000" b="1" dirty="0">
                <a:latin typeface="华文新魏" panose="02010800040101010101" pitchFamily="2" charset="-122"/>
                <a:ea typeface="华文新魏" panose="02010800040101010101" pitchFamily="2" charset="-122"/>
              </a:rPr>
              <a:t>步改成接管匿名对象的内存，可以提升性能。</a:t>
            </a:r>
            <a:endParaRPr lang="en-US" altLang="zh-CN" sz="2000" b="1" dirty="0">
              <a:latin typeface="华文新魏" panose="02010800040101010101" pitchFamily="2" charset="-122"/>
              <a:ea typeface="华文新魏" panose="02010800040101010101" pitchFamily="2" charset="-122"/>
            </a:endParaRPr>
          </a:p>
          <a:p>
            <a:pPr algn="just">
              <a:lnSpc>
                <a:spcPct val="130000"/>
              </a:lnSpc>
              <a:buClr>
                <a:schemeClr val="tx1"/>
              </a:buClr>
              <a:buFont typeface="Wingdings" panose="05000000000000000000" pitchFamily="2" charset="2"/>
              <a:buChar char="u"/>
            </a:pPr>
            <a:r>
              <a:rPr lang="zh-CN" altLang="en-US" sz="2000" b="1" dirty="0">
                <a:latin typeface="华文新魏" panose="02010800040101010101" pitchFamily="2" charset="-122"/>
                <a:ea typeface="华文新魏" panose="02010800040101010101" pitchFamily="2" charset="-122"/>
              </a:rPr>
              <a:t>另外也可以看到为什么移动构造函数参数必须是右值：因为右值生命周期短暂，因此可以在其生命周期前接管其内存，之后右值对象就被销毁，因此节省了内存拷贝操作。但如果是左值对象，则不能接管其内存，例如用对象</a:t>
            </a:r>
            <a:r>
              <a:rPr lang="en-US" altLang="zh-CN" sz="2000" b="1" dirty="0">
                <a:latin typeface="华文新魏" panose="02010800040101010101" pitchFamily="2" charset="-122"/>
                <a:ea typeface="华文新魏" panose="02010800040101010101" pitchFamily="2" charset="-122"/>
              </a:rPr>
              <a:t>s12</a:t>
            </a:r>
            <a:r>
              <a:rPr lang="zh-CN" altLang="en-US" sz="2000" b="1" dirty="0">
                <a:latin typeface="华文新魏" panose="02010800040101010101" pitchFamily="2" charset="-122"/>
                <a:ea typeface="华文新魏" panose="02010800040101010101" pitchFamily="2" charset="-122"/>
              </a:rPr>
              <a:t>构造</a:t>
            </a:r>
            <a:r>
              <a:rPr lang="en-US" altLang="zh-CN" sz="2000" b="1" dirty="0">
                <a:latin typeface="华文新魏" panose="02010800040101010101" pitchFamily="2" charset="-122"/>
                <a:ea typeface="华文新魏" panose="02010800040101010101" pitchFamily="2" charset="-122"/>
              </a:rPr>
              <a:t>s13</a:t>
            </a:r>
            <a:r>
              <a:rPr lang="zh-CN" altLang="en-US" sz="2000" b="1" dirty="0">
                <a:latin typeface="华文新魏" panose="02010800040101010101" pitchFamily="2" charset="-122"/>
                <a:ea typeface="华文新魏" panose="02010800040101010101" pitchFamily="2" charset="-122"/>
              </a:rPr>
              <a:t>时，如果也采用移动构造，则</a:t>
            </a:r>
            <a:r>
              <a:rPr lang="en-US" altLang="zh-CN" sz="2000" b="1" dirty="0">
                <a:latin typeface="华文新魏" panose="02010800040101010101" pitchFamily="2" charset="-122"/>
                <a:ea typeface="华文新魏" panose="02010800040101010101" pitchFamily="2" charset="-122"/>
              </a:rPr>
              <a:t>s13</a:t>
            </a:r>
            <a:r>
              <a:rPr lang="zh-CN" altLang="en-US" sz="2000" b="1" dirty="0">
                <a:latin typeface="华文新魏" panose="02010800040101010101" pitchFamily="2" charset="-122"/>
                <a:ea typeface="华文新魏" panose="02010800040101010101" pitchFamily="2" charset="-122"/>
              </a:rPr>
              <a:t>接管</a:t>
            </a:r>
            <a:r>
              <a:rPr lang="en-US" altLang="zh-CN" sz="2000" b="1" dirty="0">
                <a:latin typeface="华文新魏" panose="02010800040101010101" pitchFamily="2" charset="-122"/>
                <a:ea typeface="华文新魏" panose="02010800040101010101" pitchFamily="2" charset="-122"/>
              </a:rPr>
              <a:t>s12</a:t>
            </a:r>
            <a:r>
              <a:rPr lang="zh-CN" altLang="en-US" sz="2000" b="1" dirty="0">
                <a:latin typeface="华文新魏" panose="02010800040101010101" pitchFamily="2" charset="-122"/>
                <a:ea typeface="华文新魏" panose="02010800040101010101" pitchFamily="2" charset="-122"/>
              </a:rPr>
              <a:t>的内存</a:t>
            </a:r>
            <a:r>
              <a:rPr lang="en-US" altLang="zh-CN" sz="2000" b="1" dirty="0">
                <a:latin typeface="华文新魏" panose="02010800040101010101" pitchFamily="2" charset="-122"/>
                <a:ea typeface="华文新魏" panose="02010800040101010101" pitchFamily="2" charset="-122"/>
              </a:rPr>
              <a:t>(s13.s=s12.s)</a:t>
            </a:r>
            <a:r>
              <a:rPr lang="zh-CN" altLang="en-US" sz="2000" b="1" dirty="0">
                <a:latin typeface="华文新魏" panose="02010800040101010101" pitchFamily="2" charset="-122"/>
                <a:ea typeface="华文新魏" panose="02010800040101010101" pitchFamily="2" charset="-122"/>
              </a:rPr>
              <a:t>。由于</a:t>
            </a:r>
            <a:r>
              <a:rPr lang="en-US" altLang="zh-CN" sz="2000" b="1" dirty="0">
                <a:latin typeface="华文新魏" panose="02010800040101010101" pitchFamily="2" charset="-122"/>
                <a:ea typeface="华文新魏" panose="02010800040101010101" pitchFamily="2" charset="-122"/>
              </a:rPr>
              <a:t>s12</a:t>
            </a:r>
            <a:r>
              <a:rPr lang="zh-CN" altLang="en-US" sz="2000" b="1" dirty="0">
                <a:latin typeface="华文新魏" panose="02010800040101010101" pitchFamily="2" charset="-122"/>
                <a:ea typeface="华文新魏" panose="02010800040101010101" pitchFamily="2" charset="-122"/>
              </a:rPr>
              <a:t>的生命周期没结束，会造成不可预料的后果</a:t>
            </a:r>
            <a:r>
              <a:rPr lang="en-US" altLang="zh-CN" sz="2000" b="1" dirty="0">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16933340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44624"/>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4.8</a:t>
            </a:r>
            <a:r>
              <a:rPr lang="zh-CN" altLang="en-US" sz="3600" b="1" dirty="0">
                <a:solidFill>
                  <a:srgbClr val="FF0000"/>
                </a:solidFill>
                <a:latin typeface="微软雅黑" pitchFamily="34" charset="-122"/>
                <a:ea typeface="微软雅黑" pitchFamily="34" charset="-122"/>
              </a:rPr>
              <a:t>　移动构造和移动赋值</a:t>
            </a:r>
          </a:p>
        </p:txBody>
      </p:sp>
      <p:sp>
        <p:nvSpPr>
          <p:cNvPr id="6" name="TextBox 5">
            <a:extLst>
              <a:ext uri="{FF2B5EF4-FFF2-40B4-BE49-F238E27FC236}">
                <a16:creationId xmlns:a16="http://schemas.microsoft.com/office/drawing/2014/main" id="{07FEDF4C-AF1A-46D5-BA08-58B30060D8CA}"/>
              </a:ext>
            </a:extLst>
          </p:cNvPr>
          <p:cNvSpPr txBox="1">
            <a:spLocks noChangeArrowheads="1"/>
          </p:cNvSpPr>
          <p:nvPr/>
        </p:nvSpPr>
        <p:spPr bwMode="auto">
          <a:xfrm>
            <a:off x="251520" y="1412776"/>
            <a:ext cx="8712968" cy="5400600"/>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30000"/>
              </a:lnSpc>
            </a:pP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但有时需要对一个左值对象执行移动构造怎么办</a:t>
            </a:r>
          </a:p>
          <a:p>
            <a:pPr>
              <a:lnSpc>
                <a:spcPct val="130000"/>
              </a:lnSpc>
            </a:pP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可以调用</a:t>
            </a:r>
            <a:r>
              <a:rPr lang="en-US" altLang="zh-CN" sz="2000" b="1" dirty="0" err="1">
                <a:latin typeface="华文新魏" panose="02010800040101010101" pitchFamily="2" charset="-122"/>
                <a:ea typeface="华文新魏" panose="02010800040101010101" pitchFamily="2" charset="-122"/>
              </a:rPr>
              <a:t>std:move</a:t>
            </a:r>
            <a:r>
              <a:rPr lang="zh-CN" altLang="en-US" sz="2000" b="1" dirty="0">
                <a:latin typeface="华文新魏" panose="02010800040101010101" pitchFamily="2" charset="-122"/>
                <a:ea typeface="华文新魏" panose="02010800040101010101" pitchFamily="2" charset="-122"/>
              </a:rPr>
              <a:t>函数，将一个左值对象转换成右值引用类型</a:t>
            </a:r>
          </a:p>
          <a:p>
            <a:pPr>
              <a:lnSpc>
                <a:spcPct val="130000"/>
              </a:lnSpc>
            </a:pP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s15("Hello");  //s15</a:t>
            </a:r>
            <a:r>
              <a:rPr lang="zh-CN" altLang="en-US" sz="2000" b="1" dirty="0">
                <a:latin typeface="华文新魏" panose="02010800040101010101" pitchFamily="2" charset="-122"/>
                <a:ea typeface="华文新魏" panose="02010800040101010101" pitchFamily="2" charset="-122"/>
              </a:rPr>
              <a:t>是左值</a:t>
            </a:r>
          </a:p>
          <a:p>
            <a:pPr>
              <a:lnSpc>
                <a:spcPct val="130000"/>
              </a:lnSpc>
            </a:pP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s16 = s15;     //</a:t>
            </a:r>
            <a:r>
              <a:rPr lang="zh-CN" altLang="en-US" sz="2000" b="1" dirty="0">
                <a:latin typeface="华文新魏" panose="02010800040101010101" pitchFamily="2" charset="-122"/>
                <a:ea typeface="华文新魏" panose="02010800040101010101" pitchFamily="2" charset="-122"/>
              </a:rPr>
              <a:t>拷贝构造</a:t>
            </a:r>
          </a:p>
          <a:p>
            <a:pPr>
              <a:lnSpc>
                <a:spcPct val="130000"/>
              </a:lnSpc>
            </a:pP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s17 = std::move(s15); //</a:t>
            </a:r>
            <a:r>
              <a:rPr lang="zh-CN" altLang="en-US" sz="2000" b="1" dirty="0">
                <a:latin typeface="华文新魏" panose="02010800040101010101" pitchFamily="2" charset="-122"/>
                <a:ea typeface="华文新魏" panose="02010800040101010101" pitchFamily="2" charset="-122"/>
              </a:rPr>
              <a:t>这时执行的是移动构造</a:t>
            </a:r>
            <a:endParaRPr lang="en-US" altLang="zh-CN" sz="2000" b="1" dirty="0">
              <a:latin typeface="华文新魏" panose="02010800040101010101" pitchFamily="2" charset="-122"/>
              <a:ea typeface="华文新魏" panose="02010800040101010101" pitchFamily="2" charset="-122"/>
            </a:endParaRPr>
          </a:p>
        </p:txBody>
      </p:sp>
      <p:sp>
        <p:nvSpPr>
          <p:cNvPr id="2" name="文本框 1">
            <a:extLst>
              <a:ext uri="{FF2B5EF4-FFF2-40B4-BE49-F238E27FC236}">
                <a16:creationId xmlns:a16="http://schemas.microsoft.com/office/drawing/2014/main" id="{A78FD3E7-D1BA-43A8-8D22-E036F0D7DD88}"/>
              </a:ext>
            </a:extLst>
          </p:cNvPr>
          <p:cNvSpPr txBox="1"/>
          <p:nvPr/>
        </p:nvSpPr>
        <p:spPr>
          <a:xfrm>
            <a:off x="323530" y="908723"/>
            <a:ext cx="3570208" cy="461665"/>
          </a:xfrm>
          <a:prstGeom prst="rect">
            <a:avLst/>
          </a:prstGeom>
          <a:noFill/>
        </p:spPr>
        <p:txBody>
          <a:bodyPr wrap="none" rtlCol="0">
            <a:spAutoFit/>
          </a:bodyPr>
          <a:lstStyle/>
          <a:p>
            <a:r>
              <a:rPr lang="zh-CN" altLang="en-US" sz="2400" b="1" dirty="0">
                <a:latin typeface="华文新魏" panose="02010800040101010101" pitchFamily="2" charset="-122"/>
                <a:ea typeface="华文新魏" panose="02010800040101010101" pitchFamily="2" charset="-122"/>
              </a:rPr>
              <a:t>测试拷贝构造和移动构造</a:t>
            </a:r>
          </a:p>
        </p:txBody>
      </p:sp>
      <p:sp>
        <p:nvSpPr>
          <p:cNvPr id="4" name="矩形 3">
            <a:extLst>
              <a:ext uri="{FF2B5EF4-FFF2-40B4-BE49-F238E27FC236}">
                <a16:creationId xmlns:a16="http://schemas.microsoft.com/office/drawing/2014/main" id="{476C2F61-0F66-459E-B2F4-FE30C5B00E4A}"/>
              </a:ext>
            </a:extLst>
          </p:cNvPr>
          <p:cNvSpPr/>
          <p:nvPr/>
        </p:nvSpPr>
        <p:spPr>
          <a:xfrm>
            <a:off x="323528" y="3501009"/>
            <a:ext cx="8496944" cy="2308324"/>
          </a:xfrm>
          <a:prstGeom prst="rect">
            <a:avLst/>
          </a:prstGeom>
          <a:ln>
            <a:solidFill>
              <a:srgbClr val="002060"/>
            </a:solidFill>
          </a:ln>
        </p:spPr>
        <p:txBody>
          <a:bodyPr wrap="square">
            <a:spAutoFit/>
          </a:bodyPr>
          <a:lstStyle/>
          <a:p>
            <a:r>
              <a:rPr lang="en-US" altLang="zh-CN" b="1" dirty="0">
                <a:latin typeface="Courier New" panose="02070309020205020404" pitchFamily="49" charset="0"/>
                <a:ea typeface="华文新魏" panose="02010800040101010101" pitchFamily="2" charset="-122"/>
                <a:cs typeface="Courier New" panose="02070309020205020404" pitchFamily="49" charset="0"/>
              </a:rPr>
              <a:t>D:\CLionProjects\CopyAndMoveObject\bin\CopyAndMoveObject.exe</a:t>
            </a:r>
          </a:p>
          <a:p>
            <a:r>
              <a:rPr lang="en-US" altLang="zh-CN" b="1" dirty="0" err="1">
                <a:latin typeface="Courier New" panose="02070309020205020404" pitchFamily="49" charset="0"/>
                <a:ea typeface="华文新魏" panose="02010800040101010101" pitchFamily="2" charset="-122"/>
                <a:cs typeface="Courier New" panose="02070309020205020404" pitchFamily="49" charset="0"/>
              </a:rPr>
              <a:t>Constructor:MyString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a:t>
            </a:r>
          </a:p>
          <a:p>
            <a:r>
              <a:rPr lang="en-US" altLang="zh-CN" b="1" dirty="0">
                <a:latin typeface="Courier New" panose="02070309020205020404" pitchFamily="49" charset="0"/>
                <a:ea typeface="华文新魏" panose="02010800040101010101" pitchFamily="2" charset="-122"/>
                <a:cs typeface="Courier New" panose="02070309020205020404" pitchFamily="49" charset="0"/>
              </a:rPr>
              <a:t>Copy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Constructor:MyString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a:t>
            </a:r>
          </a:p>
          <a:p>
            <a:r>
              <a:rPr lang="en-US" altLang="zh-CN" b="1" dirty="0">
                <a:solidFill>
                  <a:srgbClr val="FF0000"/>
                </a:solidFill>
                <a:latin typeface="Courier New" panose="02070309020205020404" pitchFamily="49" charset="0"/>
                <a:ea typeface="华文新魏" panose="02010800040101010101" pitchFamily="2" charset="-122"/>
                <a:cs typeface="Courier New" panose="02070309020205020404" pitchFamily="49" charset="0"/>
              </a:rPr>
              <a:t>Move </a:t>
            </a:r>
            <a:r>
              <a:rPr lang="en-US" altLang="zh-CN" b="1" dirty="0" err="1">
                <a:solidFill>
                  <a:srgbClr val="FF0000"/>
                </a:solidFill>
                <a:latin typeface="Courier New" panose="02070309020205020404" pitchFamily="49" charset="0"/>
                <a:ea typeface="华文新魏" panose="02010800040101010101" pitchFamily="2" charset="-122"/>
                <a:cs typeface="Courier New" panose="02070309020205020404" pitchFamily="49" charset="0"/>
              </a:rPr>
              <a:t>Constructor:MyString</a:t>
            </a:r>
            <a:r>
              <a:rPr lang="en-US" altLang="zh-CN" b="1" dirty="0">
                <a:solidFill>
                  <a:srgbClr val="FF0000"/>
                </a:solidFill>
                <a:latin typeface="Courier New" panose="02070309020205020404" pitchFamily="49" charset="0"/>
                <a:ea typeface="华文新魏" panose="02010800040101010101" pitchFamily="2" charset="-122"/>
                <a:cs typeface="Courier New" panose="02070309020205020404" pitchFamily="49" charset="0"/>
              </a:rPr>
              <a:t>: Hello</a:t>
            </a:r>
          </a:p>
          <a:p>
            <a:r>
              <a:rPr lang="en-US" altLang="zh-CN" b="1" dirty="0" err="1">
                <a:latin typeface="Courier New" panose="02070309020205020404" pitchFamily="49" charset="0"/>
                <a:ea typeface="华文新魏" panose="02010800040101010101" pitchFamily="2" charset="-122"/>
                <a:cs typeface="Courier New" panose="02070309020205020404" pitchFamily="49" charset="0"/>
              </a:rPr>
              <a:t>Destructor:MyString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a:t>
            </a:r>
          </a:p>
          <a:p>
            <a:r>
              <a:rPr lang="en-US" altLang="zh-CN" b="1" dirty="0" err="1">
                <a:latin typeface="Courier New" panose="02070309020205020404" pitchFamily="49" charset="0"/>
                <a:ea typeface="华文新魏" panose="02010800040101010101" pitchFamily="2" charset="-122"/>
                <a:cs typeface="Courier New" panose="02070309020205020404" pitchFamily="49" charset="0"/>
              </a:rPr>
              <a:t>Destructor:MyString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a:t>
            </a:r>
          </a:p>
          <a:p>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r>
              <a:rPr lang="en-US" altLang="zh-CN" b="1" dirty="0">
                <a:latin typeface="Courier New" panose="02070309020205020404" pitchFamily="49" charset="0"/>
                <a:ea typeface="华文新魏" panose="02010800040101010101" pitchFamily="2" charset="-122"/>
                <a:cs typeface="Courier New" panose="02070309020205020404" pitchFamily="49" charset="0"/>
              </a:rPr>
              <a:t>Process finished with exit code 0</a:t>
            </a:r>
            <a:endParaRPr lang="zh-CN" altLang="en-US" b="1" dirty="0">
              <a:latin typeface="Courier New" panose="02070309020205020404" pitchFamily="49" charset="0"/>
              <a:ea typeface="华文新魏" panose="02010800040101010101" pitchFamily="2" charset="-122"/>
              <a:cs typeface="Courier New" panose="02070309020205020404" pitchFamily="49" charset="0"/>
            </a:endParaRPr>
          </a:p>
        </p:txBody>
      </p:sp>
      <p:sp>
        <p:nvSpPr>
          <p:cNvPr id="9" name="矩形 8">
            <a:extLst>
              <a:ext uri="{FF2B5EF4-FFF2-40B4-BE49-F238E27FC236}">
                <a16:creationId xmlns:a16="http://schemas.microsoft.com/office/drawing/2014/main" id="{2D8AAB16-9FC1-427A-B1E7-5EFF9A54C66E}"/>
              </a:ext>
            </a:extLst>
          </p:cNvPr>
          <p:cNvSpPr/>
          <p:nvPr/>
        </p:nvSpPr>
        <p:spPr>
          <a:xfrm>
            <a:off x="323528" y="5838158"/>
            <a:ext cx="7422976" cy="984885"/>
          </a:xfrm>
          <a:prstGeom prst="rect">
            <a:avLst/>
          </a:prstGeom>
        </p:spPr>
        <p:txBody>
          <a:bodyPr wrap="square">
            <a:spAutoFit/>
          </a:bodyPr>
          <a:lstStyle/>
          <a:p>
            <a:pPr lvl="0">
              <a:defRPr/>
            </a:pPr>
            <a:r>
              <a:rPr lang="zh-CN" altLang="en-US" b="1" dirty="0">
                <a:latin typeface="Courier New" panose="02070309020205020404" pitchFamily="49" charset="0"/>
                <a:ea typeface="华文新魏" panose="02010800040101010101" pitchFamily="2" charset="-122"/>
                <a:cs typeface="Courier New" panose="02070309020205020404" pitchFamily="49" charset="0"/>
              </a:rPr>
              <a:t>为什么只打印出二次</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Destructor:MyString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a:t>
            </a:r>
            <a:r>
              <a:rPr lang="zh-CN" altLang="en-US" b="1" dirty="0">
                <a:latin typeface="Courier New" panose="02070309020205020404" pitchFamily="49" charset="0"/>
                <a:ea typeface="华文新魏" panose="02010800040101010101" pitchFamily="2" charset="-122"/>
                <a:cs typeface="Courier New" panose="02070309020205020404" pitchFamily="49" charset="0"/>
              </a:rPr>
              <a:t>？课后思考</a:t>
            </a: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pPr lvl="0">
              <a:defRPr/>
            </a:pPr>
            <a:r>
              <a:rPr lang="zh-CN" altLang="en-US" sz="2000" b="1" dirty="0">
                <a:latin typeface="华文新魏" panose="02010800040101010101" pitchFamily="2" charset="-122"/>
                <a:ea typeface="华文新魏" panose="02010800040101010101" pitchFamily="2" charset="-122"/>
              </a:rPr>
              <a:t>另外要注意调用</a:t>
            </a:r>
            <a:r>
              <a:rPr lang="en-US" altLang="zh-CN" sz="2000" b="1" dirty="0">
                <a:latin typeface="华文新魏" panose="02010800040101010101" pitchFamily="2" charset="-122"/>
                <a:ea typeface="华文新魏" panose="02010800040101010101" pitchFamily="2" charset="-122"/>
              </a:rPr>
              <a:t>move</a:t>
            </a:r>
            <a:r>
              <a:rPr lang="zh-CN" altLang="en-US" sz="2000" b="1" dirty="0">
                <a:latin typeface="华文新魏" panose="02010800040101010101" pitchFamily="2" charset="-122"/>
                <a:ea typeface="华文新魏" panose="02010800040101010101" pitchFamily="2" charset="-122"/>
              </a:rPr>
              <a:t>后，不能对移动源对象是</a:t>
            </a:r>
            <a:r>
              <a:rPr lang="en-US" altLang="zh-CN" sz="2000" b="1" dirty="0">
                <a:latin typeface="华文新魏" panose="02010800040101010101" pitchFamily="2" charset="-122"/>
                <a:ea typeface="华文新魏" panose="02010800040101010101" pitchFamily="2" charset="-122"/>
              </a:rPr>
              <a:t>s15</a:t>
            </a:r>
            <a:r>
              <a:rPr lang="zh-CN" altLang="en-US" sz="2000" b="1" dirty="0">
                <a:latin typeface="华文新魏" panose="02010800040101010101" pitchFamily="2" charset="-122"/>
                <a:ea typeface="华文新魏" panose="02010800040101010101" pitchFamily="2" charset="-122"/>
              </a:rPr>
              <a:t>做任何假设。因为其生命周期还在，使用时要非常小心。</a:t>
            </a:r>
            <a:endParaRPr lang="en-US" altLang="zh-CN" sz="20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6504622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44624"/>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4.8</a:t>
            </a:r>
            <a:r>
              <a:rPr lang="zh-CN" altLang="en-US" sz="3600" b="1" dirty="0">
                <a:solidFill>
                  <a:srgbClr val="FF0000"/>
                </a:solidFill>
                <a:latin typeface="微软雅黑" pitchFamily="34" charset="-122"/>
                <a:ea typeface="微软雅黑" pitchFamily="34" charset="-122"/>
              </a:rPr>
              <a:t>　移动构造和移动赋值</a:t>
            </a:r>
          </a:p>
        </p:txBody>
      </p:sp>
      <p:sp>
        <p:nvSpPr>
          <p:cNvPr id="6" name="TextBox 5">
            <a:extLst>
              <a:ext uri="{FF2B5EF4-FFF2-40B4-BE49-F238E27FC236}">
                <a16:creationId xmlns:a16="http://schemas.microsoft.com/office/drawing/2014/main" id="{07FEDF4C-AF1A-46D5-BA08-58B30060D8CA}"/>
              </a:ext>
            </a:extLst>
          </p:cNvPr>
          <p:cNvSpPr txBox="1">
            <a:spLocks noChangeArrowheads="1"/>
          </p:cNvSpPr>
          <p:nvPr/>
        </p:nvSpPr>
        <p:spPr bwMode="auto">
          <a:xfrm>
            <a:off x="251520" y="1412776"/>
            <a:ext cx="8712968" cy="5400600"/>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30000"/>
              </a:lnSpc>
            </a:pP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 f1(){</a:t>
            </a:r>
          </a:p>
          <a:p>
            <a:pPr>
              <a:lnSpc>
                <a:spcPct val="130000"/>
              </a:lnSpc>
            </a:pPr>
            <a:r>
              <a:rPr lang="en-US" altLang="zh-CN" b="1" dirty="0">
                <a:latin typeface="华文新魏" panose="02010800040101010101" pitchFamily="2" charset="-122"/>
                <a:ea typeface="华文新魏" panose="02010800040101010101" pitchFamily="2" charset="-122"/>
              </a:rPr>
              <a:t>    return </a:t>
            </a: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("f returned </a:t>
            </a: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 object");</a:t>
            </a:r>
          </a:p>
          <a:p>
            <a:pPr>
              <a:lnSpc>
                <a:spcPct val="130000"/>
              </a:lnSpc>
            </a:pPr>
            <a:r>
              <a:rPr lang="en-US" altLang="zh-CN" b="1" dirty="0">
                <a:latin typeface="华文新魏" panose="02010800040101010101" pitchFamily="2" charset="-122"/>
                <a:ea typeface="华文新魏" panose="02010800040101010101" pitchFamily="2" charset="-122"/>
              </a:rPr>
              <a:t>}</a:t>
            </a:r>
          </a:p>
          <a:p>
            <a:pPr>
              <a:lnSpc>
                <a:spcPct val="130000"/>
              </a:lnSpc>
            </a:pP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lamda</a:t>
            </a:r>
            <a:r>
              <a:rPr lang="zh-CN" altLang="en-US" b="1" dirty="0">
                <a:latin typeface="华文新魏" panose="02010800040101010101" pitchFamily="2" charset="-122"/>
                <a:ea typeface="华文新魏" panose="02010800040101010101" pitchFamily="2" charset="-122"/>
              </a:rPr>
              <a:t>表达式本质上就是一个匿名函数，函数自动内联</a:t>
            </a:r>
            <a:endParaRPr lang="en-US" altLang="zh-CN" b="1" dirty="0">
              <a:latin typeface="华文新魏" panose="02010800040101010101" pitchFamily="2" charset="-122"/>
              <a:ea typeface="华文新魏" panose="02010800040101010101" pitchFamily="2" charset="-122"/>
            </a:endParaRPr>
          </a:p>
          <a:p>
            <a:pPr>
              <a:lnSpc>
                <a:spcPct val="130000"/>
              </a:lnSpc>
            </a:pP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注意该函数返回</a:t>
            </a:r>
            <a:r>
              <a:rPr lang="en-US" altLang="zh-CN" b="1" dirty="0" err="1">
                <a:latin typeface="华文新魏" panose="02010800040101010101" pitchFamily="2" charset="-122"/>
                <a:ea typeface="华文新魏" panose="02010800040101010101" pitchFamily="2" charset="-122"/>
              </a:rPr>
              <a:t>MyString</a:t>
            </a:r>
            <a:r>
              <a:rPr lang="zh-CN" altLang="en-US" b="1" dirty="0">
                <a:latin typeface="华文新魏" panose="02010800040101010101" pitchFamily="2" charset="-122"/>
                <a:ea typeface="华文新魏" panose="02010800040101010101" pitchFamily="2" charset="-122"/>
              </a:rPr>
              <a:t>值类型</a:t>
            </a:r>
          </a:p>
          <a:p>
            <a:pPr>
              <a:lnSpc>
                <a:spcPct val="130000"/>
              </a:lnSpc>
            </a:pPr>
            <a:r>
              <a:rPr lang="en-US" altLang="zh-CN" b="1" dirty="0">
                <a:latin typeface="华文新魏" panose="02010800040101010101" pitchFamily="2" charset="-122"/>
                <a:ea typeface="华文新魏" panose="02010800040101010101" pitchFamily="2" charset="-122"/>
              </a:rPr>
              <a:t>auto f2 = []()-&gt;</a:t>
            </a: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{return </a:t>
            </a: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("f returned </a:t>
            </a: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 object");};</a:t>
            </a:r>
          </a:p>
          <a:p>
            <a:pPr>
              <a:lnSpc>
                <a:spcPct val="130000"/>
              </a:lnSpc>
            </a:pP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 s = f2(); //</a:t>
            </a:r>
            <a:r>
              <a:rPr lang="zh-CN" altLang="en-US" b="1" dirty="0">
                <a:latin typeface="华文新魏" panose="02010800040101010101" pitchFamily="2" charset="-122"/>
                <a:ea typeface="华文新魏" panose="02010800040101010101" pitchFamily="2" charset="-122"/>
              </a:rPr>
              <a:t>等价于</a:t>
            </a: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 s = f1();</a:t>
            </a:r>
          </a:p>
        </p:txBody>
      </p:sp>
      <p:sp>
        <p:nvSpPr>
          <p:cNvPr id="2" name="文本框 1">
            <a:extLst>
              <a:ext uri="{FF2B5EF4-FFF2-40B4-BE49-F238E27FC236}">
                <a16:creationId xmlns:a16="http://schemas.microsoft.com/office/drawing/2014/main" id="{A78FD3E7-D1BA-43A8-8D22-E036F0D7DD88}"/>
              </a:ext>
            </a:extLst>
          </p:cNvPr>
          <p:cNvSpPr txBox="1"/>
          <p:nvPr/>
        </p:nvSpPr>
        <p:spPr>
          <a:xfrm>
            <a:off x="323528" y="908723"/>
            <a:ext cx="2339102" cy="461665"/>
          </a:xfrm>
          <a:prstGeom prst="rect">
            <a:avLst/>
          </a:prstGeom>
          <a:noFill/>
        </p:spPr>
        <p:txBody>
          <a:bodyPr wrap="none" rtlCol="0">
            <a:spAutoFit/>
          </a:bodyPr>
          <a:lstStyle/>
          <a:p>
            <a:r>
              <a:rPr lang="zh-CN" altLang="en-US" sz="2400" b="1" dirty="0">
                <a:latin typeface="华文新魏" panose="02010800040101010101" pitchFamily="2" charset="-122"/>
                <a:ea typeface="华文新魏" panose="02010800040101010101" pitchFamily="2" charset="-122"/>
              </a:rPr>
              <a:t>测试函数返回值</a:t>
            </a:r>
          </a:p>
        </p:txBody>
      </p:sp>
      <p:sp>
        <p:nvSpPr>
          <p:cNvPr id="3" name="矩形 2">
            <a:extLst>
              <a:ext uri="{FF2B5EF4-FFF2-40B4-BE49-F238E27FC236}">
                <a16:creationId xmlns:a16="http://schemas.microsoft.com/office/drawing/2014/main" id="{136CBF13-0500-44E2-9D5C-0CDA58B92228}"/>
              </a:ext>
            </a:extLst>
          </p:cNvPr>
          <p:cNvSpPr/>
          <p:nvPr/>
        </p:nvSpPr>
        <p:spPr>
          <a:xfrm>
            <a:off x="323528" y="3978932"/>
            <a:ext cx="8424936" cy="1754326"/>
          </a:xfrm>
          <a:prstGeom prst="rect">
            <a:avLst/>
          </a:prstGeom>
          <a:ln>
            <a:solidFill>
              <a:srgbClr val="002060"/>
            </a:solidFill>
          </a:ln>
        </p:spPr>
        <p:txBody>
          <a:bodyPr wrap="square">
            <a:spAutoFit/>
          </a:bodyPr>
          <a:lstStyle/>
          <a:p>
            <a:r>
              <a:rPr lang="en-US" altLang="zh-CN" b="1" dirty="0">
                <a:latin typeface="Courier New" panose="02070309020205020404" pitchFamily="49" charset="0"/>
                <a:cs typeface="Courier New" panose="02070309020205020404" pitchFamily="49" charset="0"/>
              </a:rPr>
              <a:t>D:\CLionProjects\CopyAndMoveObject\bin\CopyAndMoveObject.exe</a:t>
            </a:r>
          </a:p>
          <a:p>
            <a:r>
              <a:rPr lang="en-US" altLang="zh-CN" b="1" dirty="0" err="1">
                <a:latin typeface="Courier New" panose="02070309020205020404" pitchFamily="49" charset="0"/>
                <a:cs typeface="Courier New" panose="02070309020205020404" pitchFamily="49" charset="0"/>
              </a:rPr>
              <a:t>Constructor:MyString</a:t>
            </a:r>
            <a:r>
              <a:rPr lang="en-US" altLang="zh-CN" b="1" dirty="0">
                <a:latin typeface="Courier New" panose="02070309020205020404" pitchFamily="49" charset="0"/>
                <a:cs typeface="Courier New" panose="02070309020205020404" pitchFamily="49" charset="0"/>
              </a:rPr>
              <a:t>: f returned </a:t>
            </a:r>
            <a:r>
              <a:rPr lang="en-US" altLang="zh-CN" b="1" dirty="0" err="1">
                <a:latin typeface="Courier New" panose="02070309020205020404" pitchFamily="49" charset="0"/>
                <a:cs typeface="Courier New" panose="02070309020205020404" pitchFamily="49" charset="0"/>
              </a:rPr>
              <a:t>MyString</a:t>
            </a:r>
            <a:r>
              <a:rPr lang="en-US" altLang="zh-CN" b="1" dirty="0">
                <a:latin typeface="Courier New" panose="02070309020205020404" pitchFamily="49" charset="0"/>
                <a:cs typeface="Courier New" panose="02070309020205020404" pitchFamily="49" charset="0"/>
              </a:rPr>
              <a:t> object</a:t>
            </a:r>
          </a:p>
          <a:p>
            <a:r>
              <a:rPr lang="en-US" altLang="zh-CN" b="1" dirty="0">
                <a:solidFill>
                  <a:srgbClr val="FF0000"/>
                </a:solidFill>
                <a:latin typeface="Courier New" panose="02070309020205020404" pitchFamily="49" charset="0"/>
                <a:cs typeface="Courier New" panose="02070309020205020404" pitchFamily="49" charset="0"/>
              </a:rPr>
              <a:t>Move </a:t>
            </a:r>
            <a:r>
              <a:rPr lang="en-US" altLang="zh-CN" b="1" dirty="0" err="1">
                <a:solidFill>
                  <a:srgbClr val="FF0000"/>
                </a:solidFill>
                <a:latin typeface="Courier New" panose="02070309020205020404" pitchFamily="49" charset="0"/>
                <a:cs typeface="Courier New" panose="02070309020205020404" pitchFamily="49" charset="0"/>
              </a:rPr>
              <a:t>Constructor:MyString</a:t>
            </a:r>
            <a:r>
              <a:rPr lang="en-US" altLang="zh-CN" b="1" dirty="0">
                <a:solidFill>
                  <a:srgbClr val="FF0000"/>
                </a:solidFill>
                <a:latin typeface="Courier New" panose="02070309020205020404" pitchFamily="49" charset="0"/>
                <a:cs typeface="Courier New" panose="02070309020205020404" pitchFamily="49" charset="0"/>
              </a:rPr>
              <a:t>: f returned </a:t>
            </a:r>
            <a:r>
              <a:rPr lang="en-US" altLang="zh-CN" b="1" dirty="0" err="1">
                <a:solidFill>
                  <a:srgbClr val="FF0000"/>
                </a:solidFill>
                <a:latin typeface="Courier New" panose="02070309020205020404" pitchFamily="49" charset="0"/>
                <a:cs typeface="Courier New" panose="02070309020205020404" pitchFamily="49" charset="0"/>
              </a:rPr>
              <a:t>MyString</a:t>
            </a:r>
            <a:r>
              <a:rPr lang="en-US" altLang="zh-CN" b="1" dirty="0">
                <a:solidFill>
                  <a:srgbClr val="FF0000"/>
                </a:solidFill>
                <a:latin typeface="Courier New" panose="02070309020205020404" pitchFamily="49" charset="0"/>
                <a:cs typeface="Courier New" panose="02070309020205020404" pitchFamily="49" charset="0"/>
              </a:rPr>
              <a:t> object</a:t>
            </a:r>
          </a:p>
          <a:p>
            <a:r>
              <a:rPr lang="en-US" altLang="zh-CN" b="1" dirty="0">
                <a:solidFill>
                  <a:srgbClr val="FF0000"/>
                </a:solidFill>
                <a:latin typeface="Courier New" panose="02070309020205020404" pitchFamily="49" charset="0"/>
                <a:cs typeface="Courier New" panose="02070309020205020404" pitchFamily="49" charset="0"/>
              </a:rPr>
              <a:t>Move </a:t>
            </a:r>
            <a:r>
              <a:rPr lang="en-US" altLang="zh-CN" b="1" dirty="0" err="1">
                <a:solidFill>
                  <a:srgbClr val="FF0000"/>
                </a:solidFill>
                <a:latin typeface="Courier New" panose="02070309020205020404" pitchFamily="49" charset="0"/>
                <a:cs typeface="Courier New" panose="02070309020205020404" pitchFamily="49" charset="0"/>
              </a:rPr>
              <a:t>Constructor:MyString</a:t>
            </a:r>
            <a:r>
              <a:rPr lang="en-US" altLang="zh-CN" b="1" dirty="0">
                <a:solidFill>
                  <a:srgbClr val="FF0000"/>
                </a:solidFill>
                <a:latin typeface="Courier New" panose="02070309020205020404" pitchFamily="49" charset="0"/>
                <a:cs typeface="Courier New" panose="02070309020205020404" pitchFamily="49" charset="0"/>
              </a:rPr>
              <a:t>: f returned </a:t>
            </a:r>
            <a:r>
              <a:rPr lang="en-US" altLang="zh-CN" b="1" dirty="0" err="1">
                <a:solidFill>
                  <a:srgbClr val="FF0000"/>
                </a:solidFill>
                <a:latin typeface="Courier New" panose="02070309020205020404" pitchFamily="49" charset="0"/>
                <a:cs typeface="Courier New" panose="02070309020205020404" pitchFamily="49" charset="0"/>
              </a:rPr>
              <a:t>MyString</a:t>
            </a:r>
            <a:r>
              <a:rPr lang="en-US" altLang="zh-CN" b="1" dirty="0">
                <a:solidFill>
                  <a:srgbClr val="FF0000"/>
                </a:solidFill>
                <a:latin typeface="Courier New" panose="02070309020205020404" pitchFamily="49" charset="0"/>
                <a:cs typeface="Courier New" panose="02070309020205020404" pitchFamily="49" charset="0"/>
              </a:rPr>
              <a:t> object</a:t>
            </a:r>
          </a:p>
          <a:p>
            <a:r>
              <a:rPr lang="en-US" altLang="zh-CN" b="1" dirty="0" err="1">
                <a:latin typeface="Courier New" panose="02070309020205020404" pitchFamily="49" charset="0"/>
                <a:cs typeface="Courier New" panose="02070309020205020404" pitchFamily="49" charset="0"/>
              </a:rPr>
              <a:t>Destructor:MyString</a:t>
            </a:r>
            <a:r>
              <a:rPr lang="en-US" altLang="zh-CN" b="1" dirty="0">
                <a:latin typeface="Courier New" panose="02070309020205020404" pitchFamily="49" charset="0"/>
                <a:cs typeface="Courier New" panose="02070309020205020404" pitchFamily="49" charset="0"/>
              </a:rPr>
              <a:t>: f returned </a:t>
            </a:r>
            <a:r>
              <a:rPr lang="en-US" altLang="zh-CN" b="1" dirty="0" err="1">
                <a:latin typeface="Courier New" panose="02070309020205020404" pitchFamily="49" charset="0"/>
                <a:cs typeface="Courier New" panose="02070309020205020404" pitchFamily="49" charset="0"/>
              </a:rPr>
              <a:t>MyString</a:t>
            </a:r>
            <a:r>
              <a:rPr lang="en-US" altLang="zh-CN" b="1" dirty="0">
                <a:latin typeface="Courier New" panose="02070309020205020404" pitchFamily="49" charset="0"/>
                <a:cs typeface="Courier New" panose="02070309020205020404" pitchFamily="49" charset="0"/>
              </a:rPr>
              <a:t> object</a:t>
            </a:r>
          </a:p>
          <a:p>
            <a:r>
              <a:rPr lang="en-US" altLang="zh-CN" b="1" dirty="0">
                <a:latin typeface="Courier New" panose="02070309020205020404" pitchFamily="49" charset="0"/>
                <a:cs typeface="Courier New" panose="02070309020205020404" pitchFamily="49" charset="0"/>
              </a:rPr>
              <a:t>Process finished with exit code 0</a:t>
            </a:r>
            <a:endParaRPr lang="zh-CN" altLang="en-US" b="1" dirty="0">
              <a:latin typeface="Courier New" panose="02070309020205020404" pitchFamily="49" charset="0"/>
              <a:cs typeface="Courier New" panose="02070309020205020404" pitchFamily="49" charset="0"/>
            </a:endParaRPr>
          </a:p>
        </p:txBody>
      </p:sp>
      <p:sp>
        <p:nvSpPr>
          <p:cNvPr id="8" name="矩形 7">
            <a:extLst>
              <a:ext uri="{FF2B5EF4-FFF2-40B4-BE49-F238E27FC236}">
                <a16:creationId xmlns:a16="http://schemas.microsoft.com/office/drawing/2014/main" id="{34B39A72-6719-41EF-8084-C994C9180ECF}"/>
              </a:ext>
            </a:extLst>
          </p:cNvPr>
          <p:cNvSpPr/>
          <p:nvPr/>
        </p:nvSpPr>
        <p:spPr>
          <a:xfrm>
            <a:off x="251520" y="5733258"/>
            <a:ext cx="8712968" cy="1200329"/>
          </a:xfrm>
          <a:prstGeom prst="rect">
            <a:avLst/>
          </a:prstGeom>
        </p:spPr>
        <p:txBody>
          <a:bodyPr wrap="square">
            <a:spAutoFit/>
          </a:bodyPr>
          <a:lstStyle/>
          <a:p>
            <a:pPr lvl="0">
              <a:defRPr/>
            </a:pPr>
            <a:r>
              <a:rPr lang="zh-CN" altLang="en-US" b="1" dirty="0">
                <a:latin typeface="华文新魏" panose="02010800040101010101" pitchFamily="2" charset="-122"/>
                <a:ea typeface="华文新魏" panose="02010800040101010101" pitchFamily="2" charset="-122"/>
              </a:rPr>
              <a:t>可以看到发生了二次对象移动：第一次是函数返回临时对象时（临时对象是右值，调用移动构造函数），第二次发生在用函数返回对象构造对象</a:t>
            </a:r>
            <a:r>
              <a:rPr lang="en-US" altLang="zh-CN" b="1" dirty="0">
                <a:latin typeface="华文新魏" panose="02010800040101010101" pitchFamily="2" charset="-122"/>
                <a:ea typeface="华文新魏" panose="02010800040101010101" pitchFamily="2" charset="-122"/>
              </a:rPr>
              <a:t>s</a:t>
            </a:r>
            <a:r>
              <a:rPr lang="zh-CN" altLang="en-US" b="1" dirty="0">
                <a:latin typeface="华文新魏" panose="02010800040101010101" pitchFamily="2" charset="-122"/>
                <a:ea typeface="华文新魏" panose="02010800040101010101" pitchFamily="2" charset="-122"/>
              </a:rPr>
              <a:t>（函数返回值也是临时对象，也调用移动构造）。可以看到由于采用了移动构造，省掉了二次对象拷贝构造的开销。</a:t>
            </a:r>
            <a:endParaRPr lang="en-US" altLang="zh-CN"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7593023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44624"/>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4.8</a:t>
            </a:r>
            <a:r>
              <a:rPr lang="zh-CN" altLang="en-US" sz="3600" b="1" dirty="0">
                <a:solidFill>
                  <a:srgbClr val="FF0000"/>
                </a:solidFill>
                <a:latin typeface="微软雅黑" pitchFamily="34" charset="-122"/>
                <a:ea typeface="微软雅黑" pitchFamily="34" charset="-122"/>
              </a:rPr>
              <a:t>　移动构造和移动赋值</a:t>
            </a:r>
          </a:p>
        </p:txBody>
      </p:sp>
      <p:sp>
        <p:nvSpPr>
          <p:cNvPr id="6" name="TextBox 5">
            <a:extLst>
              <a:ext uri="{FF2B5EF4-FFF2-40B4-BE49-F238E27FC236}">
                <a16:creationId xmlns:a16="http://schemas.microsoft.com/office/drawing/2014/main" id="{07FEDF4C-AF1A-46D5-BA08-58B30060D8CA}"/>
              </a:ext>
            </a:extLst>
          </p:cNvPr>
          <p:cNvSpPr txBox="1">
            <a:spLocks noChangeArrowheads="1"/>
          </p:cNvSpPr>
          <p:nvPr/>
        </p:nvSpPr>
        <p:spPr bwMode="auto">
          <a:xfrm>
            <a:off x="251520" y="1412776"/>
            <a:ext cx="8712968" cy="5400600"/>
          </a:xfrm>
          <a:prstGeom prst="rect">
            <a:avLst/>
          </a:prstGeom>
          <a:solidFill>
            <a:schemeClr val="accent6">
              <a:lumMod val="75000"/>
              <a:alpha val="44000"/>
            </a:schemeClr>
          </a:solidFill>
          <a:ln w="9525">
            <a:solidFill>
              <a:srgbClr val="0070C0"/>
            </a:solidFill>
            <a:miter lim="800000"/>
            <a:headEnd/>
            <a:tailEnd/>
          </a:ln>
        </p:spPr>
        <p:txBody>
          <a:bodyPr/>
          <a:lstStyle/>
          <a:p>
            <a:pPr>
              <a:lnSpc>
                <a:spcPct val="130000"/>
              </a:lnSpc>
            </a:pPr>
            <a:r>
              <a:rPr lang="en-US" altLang="zh-CN" b="1" dirty="0" err="1">
                <a:latin typeface="华文新魏" panose="02010800040101010101" pitchFamily="2" charset="-122"/>
                <a:ea typeface="华文新魏" panose="02010800040101010101" pitchFamily="2" charset="-122"/>
              </a:rPr>
              <a:t>clock_t</a:t>
            </a:r>
            <a:r>
              <a:rPr lang="en-US" altLang="zh-CN" b="1" dirty="0">
                <a:latin typeface="华文新魏" panose="02010800040101010101" pitchFamily="2" charset="-122"/>
                <a:ea typeface="华文新魏" panose="02010800040101010101" pitchFamily="2" charset="-122"/>
              </a:rPr>
              <a:t> start, end;</a:t>
            </a:r>
          </a:p>
          <a:p>
            <a:pPr>
              <a:lnSpc>
                <a:spcPct val="130000"/>
              </a:lnSpc>
            </a:pPr>
            <a:r>
              <a:rPr lang="en-US" altLang="zh-CN" b="1" dirty="0">
                <a:latin typeface="华文新魏" panose="02010800040101010101" pitchFamily="2" charset="-122"/>
                <a:ea typeface="华文新魏" panose="02010800040101010101" pitchFamily="2" charset="-122"/>
              </a:rPr>
              <a:t>start = clock();</a:t>
            </a:r>
          </a:p>
          <a:p>
            <a:pPr>
              <a:lnSpc>
                <a:spcPct val="130000"/>
              </a:lnSpc>
            </a:pPr>
            <a:r>
              <a:rPr lang="en-US" altLang="zh-CN" b="1" dirty="0">
                <a:latin typeface="华文新魏" panose="02010800040101010101" pitchFamily="2" charset="-122"/>
                <a:ea typeface="华文新魏" panose="02010800040101010101" pitchFamily="2" charset="-122"/>
              </a:rPr>
              <a:t>const int counts = 200000;</a:t>
            </a:r>
          </a:p>
          <a:p>
            <a:pPr>
              <a:lnSpc>
                <a:spcPct val="130000"/>
              </a:lnSpc>
            </a:pPr>
            <a:r>
              <a:rPr lang="en-US" altLang="zh-CN" b="1" dirty="0">
                <a:latin typeface="华文新魏" panose="02010800040101010101" pitchFamily="2" charset="-122"/>
                <a:ea typeface="华文新魏" panose="02010800040101010101" pitchFamily="2" charset="-122"/>
              </a:rPr>
              <a:t>for(int i = 0; i &lt; counts; i++){ //20</a:t>
            </a:r>
            <a:r>
              <a:rPr lang="zh-CN" altLang="en-US" b="1" dirty="0">
                <a:latin typeface="华文新魏" panose="02010800040101010101" pitchFamily="2" charset="-122"/>
                <a:ea typeface="华文新魏" panose="02010800040101010101" pitchFamily="2" charset="-122"/>
              </a:rPr>
              <a:t>万次循环</a:t>
            </a:r>
            <a:endParaRPr lang="en-US" altLang="zh-CN" b="1" dirty="0">
              <a:latin typeface="华文新魏" panose="02010800040101010101" pitchFamily="2" charset="-122"/>
              <a:ea typeface="华文新魏" panose="02010800040101010101" pitchFamily="2" charset="-122"/>
            </a:endParaRPr>
          </a:p>
          <a:p>
            <a:pPr>
              <a:lnSpc>
                <a:spcPct val="130000"/>
              </a:lnSpc>
            </a:pP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很多个</a:t>
            </a:r>
            <a:r>
              <a:rPr lang="en-US" altLang="zh-CN" b="1" dirty="0">
                <a:latin typeface="华文新魏" panose="02010800040101010101" pitchFamily="2" charset="-122"/>
                <a:ea typeface="华文新魏" panose="02010800040101010101" pitchFamily="2" charset="-122"/>
              </a:rPr>
              <a:t>Hello</a:t>
            </a:r>
            <a:r>
              <a:rPr lang="zh-CN" altLang="en-US" b="1" dirty="0">
                <a:latin typeface="华文新魏" panose="02010800040101010101" pitchFamily="2" charset="-122"/>
                <a:ea typeface="华文新魏" panose="02010800040101010101" pitchFamily="2" charset="-122"/>
              </a:rPr>
              <a:t>，模拟一个具有复杂结构的对象</a:t>
            </a:r>
          </a:p>
          <a:p>
            <a:pPr>
              <a:lnSpc>
                <a:spcPct val="130000"/>
              </a:lnSpc>
            </a:pPr>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 s15 = </a:t>
            </a: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HelloHello</a:t>
            </a:r>
            <a:r>
              <a:rPr lang="en-US" altLang="zh-CN" b="1" dirty="0">
                <a:latin typeface="华文新魏" panose="02010800040101010101" pitchFamily="2" charset="-122"/>
                <a:ea typeface="华文新魏" panose="02010800040101010101" pitchFamily="2" charset="-122"/>
              </a:rPr>
              <a:t>.....Hello”); //</a:t>
            </a:r>
            <a:r>
              <a:rPr lang="zh-CN" altLang="en-US" b="1" dirty="0">
                <a:latin typeface="华文新魏" panose="02010800040101010101" pitchFamily="2" charset="-122"/>
                <a:ea typeface="华文新魏" panose="02010800040101010101" pitchFamily="2" charset="-122"/>
              </a:rPr>
              <a:t>调用拷贝构造</a:t>
            </a:r>
          </a:p>
          <a:p>
            <a:pPr>
              <a:lnSpc>
                <a:spcPct val="130000"/>
              </a:lnSpc>
            </a:pPr>
            <a:r>
              <a:rPr lang="en-US" altLang="zh-CN" b="1" dirty="0">
                <a:latin typeface="华文新魏" panose="02010800040101010101" pitchFamily="2" charset="-122"/>
                <a:ea typeface="华文新魏" panose="02010800040101010101" pitchFamily="2" charset="-122"/>
              </a:rPr>
              <a:t>}</a:t>
            </a:r>
          </a:p>
          <a:p>
            <a:pPr>
              <a:lnSpc>
                <a:spcPct val="130000"/>
              </a:lnSpc>
            </a:pPr>
            <a:r>
              <a:rPr lang="en-US" altLang="zh-CN" b="1" dirty="0">
                <a:latin typeface="华文新魏" panose="02010800040101010101" pitchFamily="2" charset="-122"/>
                <a:ea typeface="华文新魏" panose="02010800040101010101" pitchFamily="2" charset="-122"/>
              </a:rPr>
              <a:t>end = clock();</a:t>
            </a:r>
          </a:p>
          <a:p>
            <a:pPr>
              <a:lnSpc>
                <a:spcPct val="130000"/>
              </a:lnSpc>
            </a:pP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&lt;&lt;"Run time: "&lt;&lt;(double)(end - start) * 1000.0 / CLOCKS_PER_SEC &lt;&lt; "</a:t>
            </a:r>
            <a:r>
              <a:rPr lang="en-US" altLang="zh-CN" b="1" dirty="0" err="1">
                <a:latin typeface="华文新魏" panose="02010800040101010101" pitchFamily="2" charset="-122"/>
                <a:ea typeface="华文新魏" panose="02010800040101010101" pitchFamily="2" charset="-122"/>
              </a:rPr>
              <a:t>ms</a:t>
            </a:r>
            <a:r>
              <a:rPr lang="en-US" altLang="zh-CN" b="1" dirty="0">
                <a:latin typeface="华文新魏" panose="02010800040101010101" pitchFamily="2" charset="-122"/>
                <a:ea typeface="华文新魏" panose="02010800040101010101" pitchFamily="2" charset="-122"/>
              </a:rPr>
              <a:t>"&lt;&lt;</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a:t>
            </a:r>
          </a:p>
        </p:txBody>
      </p:sp>
      <p:sp>
        <p:nvSpPr>
          <p:cNvPr id="2" name="文本框 1">
            <a:extLst>
              <a:ext uri="{FF2B5EF4-FFF2-40B4-BE49-F238E27FC236}">
                <a16:creationId xmlns:a16="http://schemas.microsoft.com/office/drawing/2014/main" id="{A78FD3E7-D1BA-43A8-8D22-E036F0D7DD88}"/>
              </a:ext>
            </a:extLst>
          </p:cNvPr>
          <p:cNvSpPr txBox="1"/>
          <p:nvPr/>
        </p:nvSpPr>
        <p:spPr>
          <a:xfrm>
            <a:off x="323528" y="908723"/>
            <a:ext cx="4493538" cy="461665"/>
          </a:xfrm>
          <a:prstGeom prst="rect">
            <a:avLst/>
          </a:prstGeom>
          <a:noFill/>
        </p:spPr>
        <p:txBody>
          <a:bodyPr wrap="none" rtlCol="0">
            <a:spAutoFit/>
          </a:bodyPr>
          <a:lstStyle/>
          <a:p>
            <a:r>
              <a:rPr lang="zh-CN" altLang="en-US" sz="2400" b="1" dirty="0">
                <a:latin typeface="华文新魏" panose="02010800040101010101" pitchFamily="2" charset="-122"/>
                <a:ea typeface="华文新魏" panose="02010800040101010101" pitchFamily="2" charset="-122"/>
              </a:rPr>
              <a:t>测试拷贝构造和移动构造的性能</a:t>
            </a:r>
          </a:p>
        </p:txBody>
      </p:sp>
      <p:sp>
        <p:nvSpPr>
          <p:cNvPr id="9" name="对话气泡: 圆角矩形 8">
            <a:extLst>
              <a:ext uri="{FF2B5EF4-FFF2-40B4-BE49-F238E27FC236}">
                <a16:creationId xmlns:a16="http://schemas.microsoft.com/office/drawing/2014/main" id="{350B51C3-095E-49C9-A076-2C2AEEFF5DAD}"/>
              </a:ext>
            </a:extLst>
          </p:cNvPr>
          <p:cNvSpPr/>
          <p:nvPr/>
        </p:nvSpPr>
        <p:spPr>
          <a:xfrm>
            <a:off x="4932040" y="1700808"/>
            <a:ext cx="3816424" cy="576064"/>
          </a:xfrm>
          <a:prstGeom prst="wedgeRoundRectCallout">
            <a:avLst>
              <a:gd name="adj1" fmla="val -34544"/>
              <a:gd name="adj2" fmla="val 109532"/>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b="1" dirty="0">
                <a:solidFill>
                  <a:srgbClr val="002060"/>
                </a:solidFill>
                <a:latin typeface="华文新魏" panose="02010800040101010101" pitchFamily="2" charset="-122"/>
                <a:ea typeface="华文新魏" panose="02010800040101010101" pitchFamily="2" charset="-122"/>
              </a:rPr>
              <a:t>去掉移动构造函数，同时去掉所有的</a:t>
            </a:r>
            <a:r>
              <a:rPr lang="en-US" altLang="zh-CN" b="1" dirty="0" err="1">
                <a:solidFill>
                  <a:srgbClr val="002060"/>
                </a:solidFill>
                <a:latin typeface="华文新魏" panose="02010800040101010101" pitchFamily="2" charset="-122"/>
                <a:ea typeface="华文新魏" panose="02010800040101010101" pitchFamily="2" charset="-122"/>
              </a:rPr>
              <a:t>cout</a:t>
            </a:r>
            <a:r>
              <a:rPr lang="zh-CN" altLang="en-US" b="1" dirty="0">
                <a:solidFill>
                  <a:srgbClr val="002060"/>
                </a:solidFill>
                <a:latin typeface="华文新魏" panose="02010800040101010101" pitchFamily="2" charset="-122"/>
                <a:ea typeface="华文新魏" panose="02010800040101010101" pitchFamily="2" charset="-122"/>
              </a:rPr>
              <a:t>语句</a:t>
            </a:r>
            <a:endParaRPr lang="en-US" altLang="zh-CN" b="1" dirty="0">
              <a:solidFill>
                <a:srgbClr val="002060"/>
              </a:solidFill>
              <a:latin typeface="华文新魏" panose="02010800040101010101" pitchFamily="2" charset="-122"/>
              <a:ea typeface="华文新魏" panose="02010800040101010101" pitchFamily="2" charset="-122"/>
            </a:endParaRPr>
          </a:p>
        </p:txBody>
      </p:sp>
      <p:sp>
        <p:nvSpPr>
          <p:cNvPr id="5" name="矩形 4">
            <a:extLst>
              <a:ext uri="{FF2B5EF4-FFF2-40B4-BE49-F238E27FC236}">
                <a16:creationId xmlns:a16="http://schemas.microsoft.com/office/drawing/2014/main" id="{B7590F5E-3417-4040-98C1-40420AFFF092}"/>
              </a:ext>
            </a:extLst>
          </p:cNvPr>
          <p:cNvSpPr/>
          <p:nvPr/>
        </p:nvSpPr>
        <p:spPr>
          <a:xfrm>
            <a:off x="323528" y="5130514"/>
            <a:ext cx="8568952" cy="1200329"/>
          </a:xfrm>
          <a:prstGeom prst="rect">
            <a:avLst/>
          </a:prstGeom>
          <a:ln>
            <a:solidFill>
              <a:srgbClr val="002060"/>
            </a:solidFill>
          </a:ln>
        </p:spPr>
        <p:txBody>
          <a:bodyPr wrap="square">
            <a:spAutoFit/>
          </a:bodyPr>
          <a:lstStyle/>
          <a:p>
            <a:r>
              <a:rPr lang="en-US" altLang="zh-CN" b="1" dirty="0">
                <a:latin typeface="Courier New" panose="02070309020205020404" pitchFamily="49" charset="0"/>
                <a:cs typeface="Courier New" panose="02070309020205020404" pitchFamily="49" charset="0"/>
              </a:rPr>
              <a:t>D:\CLionProjects\CopyAndMoveObject\bin\CopyAndMoveObject.exe</a:t>
            </a:r>
          </a:p>
          <a:p>
            <a:r>
              <a:rPr lang="en-US" altLang="zh-CN" b="1" dirty="0">
                <a:solidFill>
                  <a:srgbClr val="FF0000"/>
                </a:solidFill>
                <a:latin typeface="Courier New" panose="02070309020205020404" pitchFamily="49" charset="0"/>
                <a:cs typeface="Courier New" panose="02070309020205020404" pitchFamily="49" charset="0"/>
              </a:rPr>
              <a:t>Run time: 279ms</a:t>
            </a:r>
          </a:p>
          <a:p>
            <a:endParaRPr lang="en-US" altLang="zh-CN" b="1" dirty="0">
              <a:latin typeface="Courier New" panose="02070309020205020404" pitchFamily="49" charset="0"/>
              <a:cs typeface="Courier New" panose="02070309020205020404" pitchFamily="49" charset="0"/>
            </a:endParaRPr>
          </a:p>
          <a:p>
            <a:r>
              <a:rPr lang="en-US" altLang="zh-CN" b="1" dirty="0">
                <a:latin typeface="Courier New" panose="02070309020205020404" pitchFamily="49" charset="0"/>
                <a:cs typeface="Courier New" panose="02070309020205020404" pitchFamily="49" charset="0"/>
              </a:rPr>
              <a:t>Process finished with exit code 0</a:t>
            </a:r>
            <a:endParaRPr lang="zh-CN" alt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99979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a:solidFill>
                  <a:srgbClr val="FF0000"/>
                </a:solidFill>
                <a:latin typeface="微软雅黑" pitchFamily="34" charset="-122"/>
                <a:ea typeface="微软雅黑" pitchFamily="34" charset="-122"/>
              </a:rPr>
              <a:t>4.2</a:t>
            </a:r>
            <a:r>
              <a:rPr lang="zh-CN" altLang="en-US" sz="3600" b="1" dirty="0">
                <a:solidFill>
                  <a:srgbClr val="FF0000"/>
                </a:solidFill>
                <a:latin typeface="微软雅黑" pitchFamily="34" charset="-122"/>
                <a:ea typeface="微软雅黑" pitchFamily="34" charset="-122"/>
              </a:rPr>
              <a:t>　名字空间</a:t>
            </a:r>
          </a:p>
        </p:txBody>
      </p:sp>
      <p:sp>
        <p:nvSpPr>
          <p:cNvPr id="8196" name="Rectangle 7"/>
          <p:cNvSpPr>
            <a:spLocks noChangeArrowheads="1"/>
          </p:cNvSpPr>
          <p:nvPr/>
        </p:nvSpPr>
        <p:spPr bwMode="auto">
          <a:xfrm>
            <a:off x="234752" y="980731"/>
            <a:ext cx="8382000" cy="4968775"/>
          </a:xfrm>
          <a:prstGeom prst="rect">
            <a:avLst/>
          </a:prstGeom>
          <a:noFill/>
          <a:ln w="9525">
            <a:noFill/>
            <a:miter lim="800000"/>
            <a:headEnd/>
            <a:tailEnd/>
          </a:ln>
        </p:spPr>
        <p:txBody>
          <a:bodyPr>
            <a:noAutofit/>
          </a:bodyPr>
          <a:lstStyle/>
          <a:p>
            <a:pPr algn="just">
              <a:lnSpc>
                <a:spcPct val="105000"/>
              </a:lnSpc>
              <a:spcBef>
                <a:spcPct val="10000"/>
              </a:spcBef>
            </a:pPr>
            <a:r>
              <a:rPr lang="en-US" altLang="zh-CN" sz="2400" b="1" dirty="0">
                <a:latin typeface="华文新魏" pitchFamily="2" charset="-122"/>
                <a:ea typeface="华文新魏" pitchFamily="2" charset="-122"/>
              </a:rPr>
              <a:t>	</a:t>
            </a:r>
            <a:r>
              <a:rPr lang="zh-CN" altLang="en-US" sz="2200" b="1" dirty="0">
                <a:latin typeface="华文新魏" panose="02010800040101010101" pitchFamily="2" charset="-122"/>
                <a:ea typeface="华文新魏" panose="02010800040101010101" pitchFamily="2" charset="-122"/>
              </a:rPr>
              <a:t>名字空间可</a:t>
            </a:r>
            <a:r>
              <a:rPr lang="zh-CN" altLang="en-US" sz="2200" b="1" dirty="0">
                <a:solidFill>
                  <a:srgbClr val="FF0000"/>
                </a:solidFill>
                <a:latin typeface="华文新魏" panose="02010800040101010101" pitchFamily="2" charset="-122"/>
                <a:ea typeface="华文新魏" panose="02010800040101010101" pitchFamily="2" charset="-122"/>
              </a:rPr>
              <a:t>分多次和嵌套地</a:t>
            </a:r>
            <a:r>
              <a:rPr lang="zh-CN" altLang="en-US" sz="2200" b="1" dirty="0">
                <a:latin typeface="华文新魏" panose="02010800040101010101" pitchFamily="2" charset="-122"/>
                <a:ea typeface="华文新魏" panose="02010800040101010101" pitchFamily="2" charset="-122"/>
              </a:rPr>
              <a:t>用</a:t>
            </a:r>
            <a:r>
              <a:rPr lang="en-US" altLang="zh-CN" sz="2200" b="1" dirty="0">
                <a:solidFill>
                  <a:srgbClr val="FF0000"/>
                </a:solidFill>
                <a:latin typeface="华文新魏" panose="02010800040101010101" pitchFamily="2" charset="-122"/>
                <a:ea typeface="华文新魏" panose="02010800040101010101" pitchFamily="2" charset="-122"/>
              </a:rPr>
              <a:t>namespace</a:t>
            </a:r>
            <a:r>
              <a:rPr lang="zh-CN" altLang="en-US" sz="2200" b="1" dirty="0">
                <a:latin typeface="华文新魏" panose="02010800040101010101" pitchFamily="2" charset="-122"/>
                <a:ea typeface="华文新魏" panose="02010800040101010101" pitchFamily="2" charset="-122"/>
              </a:rPr>
              <a:t>定义：</a:t>
            </a:r>
          </a:p>
          <a:p>
            <a:pPr lvl="1" algn="just">
              <a:lnSpc>
                <a:spcPct val="105000"/>
              </a:lnSpc>
              <a:spcBef>
                <a:spcPct val="10000"/>
              </a:spcBef>
              <a:buFont typeface="Wingdings" pitchFamily="2" charset="2"/>
              <a:buChar char="§"/>
            </a:pPr>
            <a:r>
              <a:rPr lang="zh-CN" altLang="en-US" sz="2200" b="1" dirty="0">
                <a:latin typeface="华文新魏" panose="02010800040101010101" pitchFamily="2" charset="-122"/>
                <a:ea typeface="华文新魏" panose="02010800040101010101" pitchFamily="2" charset="-122"/>
              </a:rPr>
              <a:t>可以先在初始定义中定义一部分成员，然后在扩展定义中再定义另一部分成员</a:t>
            </a: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或者先在初始定义中声明函数原型，然后在扩展定义中再定义函数体</a:t>
            </a:r>
            <a:r>
              <a:rPr lang="en-US" altLang="zh-CN" sz="2200" b="1" dirty="0">
                <a:latin typeface="华文新魏" panose="02010800040101010101" pitchFamily="2" charset="-122"/>
                <a:ea typeface="华文新魏" panose="02010800040101010101" pitchFamily="2" charset="-122"/>
              </a:rPr>
              <a:t>;  </a:t>
            </a:r>
          </a:p>
          <a:p>
            <a:pPr lvl="1" algn="just">
              <a:lnSpc>
                <a:spcPct val="105000"/>
              </a:lnSpc>
              <a:spcBef>
                <a:spcPct val="10000"/>
              </a:spcBef>
              <a:buFont typeface="Wingdings" pitchFamily="2" charset="2"/>
              <a:buChar char="§"/>
            </a:pPr>
            <a:r>
              <a:rPr lang="zh-CN" altLang="en-US" sz="2200" b="1" dirty="0">
                <a:latin typeface="华文新魏" panose="02010800040101010101" pitchFamily="2" charset="-122"/>
                <a:ea typeface="华文新魏" panose="02010800040101010101" pitchFamily="2" charset="-122"/>
              </a:rPr>
              <a:t>嵌套名字空间可通过定义别名引用。</a:t>
            </a:r>
          </a:p>
          <a:p>
            <a:pPr lvl="1" algn="just">
              <a:lnSpc>
                <a:spcPct val="105000"/>
              </a:lnSpc>
              <a:spcBef>
                <a:spcPct val="10000"/>
              </a:spcBef>
            </a:pPr>
            <a:r>
              <a:rPr lang="zh-CN" altLang="en-US" sz="2200" b="1" dirty="0">
                <a:latin typeface="华文新魏" panose="02010800040101010101" pitchFamily="2" charset="-122"/>
                <a:ea typeface="华文新魏" panose="02010800040101010101" pitchFamily="2" charset="-122"/>
              </a:rPr>
              <a:t>	</a:t>
            </a:r>
            <a:r>
              <a:rPr lang="en-US" altLang="zh-CN" sz="2200" b="1" dirty="0">
                <a:latin typeface="华文新魏" panose="02010800040101010101" pitchFamily="2" charset="-122"/>
                <a:ea typeface="华文新魏" panose="02010800040101010101" pitchFamily="2" charset="-122"/>
              </a:rPr>
              <a:t>namespace A{ int x; </a:t>
            </a:r>
          </a:p>
          <a:p>
            <a:pPr lvl="1" algn="just">
              <a:lnSpc>
                <a:spcPct val="105000"/>
              </a:lnSpc>
              <a:spcBef>
                <a:spcPct val="10000"/>
              </a:spcBef>
            </a:pPr>
            <a:r>
              <a:rPr lang="en-US" altLang="zh-CN" sz="2200" b="1" dirty="0">
                <a:latin typeface="华文新魏" panose="02010800040101010101" pitchFamily="2" charset="-122"/>
                <a:ea typeface="华文新魏" panose="02010800040101010101" pitchFamily="2" charset="-122"/>
              </a:rPr>
              <a:t>                             namespace B{</a:t>
            </a:r>
          </a:p>
          <a:p>
            <a:pPr lvl="1" algn="just">
              <a:lnSpc>
                <a:spcPct val="105000"/>
              </a:lnSpc>
              <a:spcBef>
                <a:spcPct val="10000"/>
              </a:spcBef>
            </a:pPr>
            <a:r>
              <a:rPr lang="en-US" altLang="zh-CN" sz="2200" b="1" dirty="0">
                <a:latin typeface="华文新魏" panose="02010800040101010101" pitchFamily="2" charset="-122"/>
                <a:ea typeface="华文新魏" panose="02010800040101010101" pitchFamily="2" charset="-122"/>
              </a:rPr>
              <a:t>                                                      namespace C{int k=4; }}}</a:t>
            </a:r>
          </a:p>
          <a:p>
            <a:pPr lvl="1" algn="just">
              <a:lnSpc>
                <a:spcPct val="105000"/>
              </a:lnSpc>
              <a:spcBef>
                <a:spcPct val="10000"/>
              </a:spcBef>
            </a:pPr>
            <a:r>
              <a:rPr lang="en-US" altLang="zh-CN" sz="2200" b="1" dirty="0">
                <a:latin typeface="华文新魏" panose="02010800040101010101" pitchFamily="2" charset="-122"/>
                <a:ea typeface="华文新魏" panose="02010800040101010101" pitchFamily="2" charset="-122"/>
              </a:rPr>
              <a:t>   namespace </a:t>
            </a:r>
            <a:r>
              <a:rPr lang="en-US" altLang="zh-CN" sz="2200" b="1" dirty="0">
                <a:solidFill>
                  <a:srgbClr val="FF0000"/>
                </a:solidFill>
                <a:latin typeface="华文新魏" panose="02010800040101010101" pitchFamily="2" charset="-122"/>
                <a:ea typeface="华文新魏" panose="02010800040101010101" pitchFamily="2" charset="-122"/>
              </a:rPr>
              <a:t>AB</a:t>
            </a:r>
            <a:r>
              <a:rPr lang="en-US" altLang="zh-CN" sz="2200" b="1" dirty="0">
                <a:latin typeface="华文新魏" panose="02010800040101010101" pitchFamily="2" charset="-122"/>
                <a:ea typeface="华文新魏" panose="02010800040101010101" pitchFamily="2" charset="-122"/>
              </a:rPr>
              <a:t>=A::B;     using namespace A::B::C;  </a:t>
            </a:r>
          </a:p>
          <a:p>
            <a:pPr lvl="1" algn="just">
              <a:lnSpc>
                <a:spcPct val="105000"/>
              </a:lnSpc>
              <a:spcBef>
                <a:spcPct val="10000"/>
              </a:spcBef>
            </a:pPr>
            <a:r>
              <a:rPr lang="en-US" altLang="zh-CN" sz="2200" b="1" dirty="0">
                <a:latin typeface="华文新魏" panose="02010800040101010101" pitchFamily="2" charset="-122"/>
                <a:ea typeface="华文新魏" panose="02010800040101010101" pitchFamily="2" charset="-122"/>
              </a:rPr>
              <a:t>   using A::x;    using namespace </a:t>
            </a:r>
            <a:r>
              <a:rPr lang="en-US" altLang="zh-CN" sz="2200" b="1" dirty="0">
                <a:solidFill>
                  <a:srgbClr val="FF0000"/>
                </a:solidFill>
                <a:latin typeface="华文新魏" panose="02010800040101010101" pitchFamily="2" charset="-122"/>
                <a:ea typeface="华文新魏" panose="02010800040101010101" pitchFamily="2" charset="-122"/>
              </a:rPr>
              <a:t>AB</a:t>
            </a:r>
            <a:r>
              <a:rPr lang="en-US" altLang="zh-CN" sz="2200" b="1" dirty="0">
                <a:latin typeface="华文新魏" panose="02010800040101010101" pitchFamily="2" charset="-122"/>
                <a:ea typeface="华文新魏" panose="02010800040101010101" pitchFamily="2" charset="-122"/>
              </a:rPr>
              <a:t>;     //A::B</a:t>
            </a:r>
            <a:r>
              <a:rPr lang="zh-CN" altLang="en-US" sz="2200" b="1" dirty="0">
                <a:latin typeface="华文新魏" panose="02010800040101010101" pitchFamily="2" charset="-122"/>
                <a:ea typeface="华文新魏" panose="02010800040101010101" pitchFamily="2" charset="-122"/>
              </a:rPr>
              <a:t>无成员可用</a:t>
            </a:r>
          </a:p>
          <a:p>
            <a:pPr algn="just">
              <a:lnSpc>
                <a:spcPct val="105000"/>
              </a:lnSpc>
              <a:spcBef>
                <a:spcPct val="10000"/>
              </a:spcBef>
            </a:pP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保留字</a:t>
            </a:r>
            <a:r>
              <a:rPr lang="en-US" altLang="zh-CN" sz="2200" b="1" dirty="0">
                <a:solidFill>
                  <a:srgbClr val="FF0000"/>
                </a:solidFill>
                <a:latin typeface="华文新魏" panose="02010800040101010101" pitchFamily="2" charset="-122"/>
                <a:ea typeface="华文新魏" panose="02010800040101010101" pitchFamily="2" charset="-122"/>
              </a:rPr>
              <a:t>using</a:t>
            </a:r>
            <a:r>
              <a:rPr lang="zh-CN" altLang="en-US" sz="2200" b="1" dirty="0">
                <a:latin typeface="华文新魏" panose="02010800040101010101" pitchFamily="2" charset="-122"/>
                <a:ea typeface="华文新魏" panose="02010800040101010101" pitchFamily="2" charset="-122"/>
              </a:rPr>
              <a:t>用于引用名字空间，或者引用名字空间的</a:t>
            </a:r>
            <a:r>
              <a:rPr lang="zh-CN" altLang="en-US" sz="2200" b="1" dirty="0">
                <a:solidFill>
                  <a:srgbClr val="FF0000"/>
                </a:solidFill>
                <a:latin typeface="华文新魏" panose="02010800040101010101" pitchFamily="2" charset="-122"/>
                <a:ea typeface="华文新魏" panose="02010800040101010101" pitchFamily="2" charset="-122"/>
              </a:rPr>
              <a:t>类型、变量或函数成员</a:t>
            </a:r>
            <a:r>
              <a:rPr lang="zh-CN" altLang="en-US" sz="2200" b="1" dirty="0">
                <a:latin typeface="华文新魏" panose="02010800040101010101" pitchFamily="2" charset="-122"/>
                <a:ea typeface="华文新魏" panose="02010800040101010101" pitchFamily="2" charset="-122"/>
              </a:rPr>
              <a:t>。</a:t>
            </a:r>
            <a:r>
              <a:rPr lang="zh-CN" altLang="en-US" sz="2200" b="1" dirty="0">
                <a:solidFill>
                  <a:schemeClr val="tx2"/>
                </a:solidFill>
                <a:latin typeface="华文新魏" panose="02010800040101010101" pitchFamily="2" charset="-122"/>
                <a:ea typeface="华文新魏" panose="02010800040101010101" pitchFamily="2" charset="-122"/>
              </a:rPr>
              <a:t>名字空间的非类的</a:t>
            </a:r>
            <a:r>
              <a:rPr lang="zh-CN" altLang="en-US" sz="2200" b="1" dirty="0">
                <a:solidFill>
                  <a:srgbClr val="FF0000"/>
                </a:solidFill>
                <a:latin typeface="华文新魏" panose="02010800040101010101" pitchFamily="2" charset="-122"/>
                <a:ea typeface="华文新魏" panose="02010800040101010101" pitchFamily="2" charset="-122"/>
              </a:rPr>
              <a:t>函数成员无</a:t>
            </a:r>
            <a:r>
              <a:rPr lang="en-US" altLang="zh-CN" sz="2200" b="1" dirty="0">
                <a:solidFill>
                  <a:srgbClr val="FF0000"/>
                </a:solidFill>
                <a:latin typeface="华文新魏" panose="02010800040101010101" pitchFamily="2" charset="-122"/>
                <a:ea typeface="华文新魏" panose="02010800040101010101" pitchFamily="2" charset="-122"/>
              </a:rPr>
              <a:t>this</a:t>
            </a:r>
            <a:r>
              <a:rPr lang="zh-CN" altLang="en-US" sz="2200" b="1" dirty="0">
                <a:solidFill>
                  <a:srgbClr val="FF0000"/>
                </a:solidFill>
                <a:latin typeface="华文新魏" panose="02010800040101010101" pitchFamily="2" charset="-122"/>
                <a:ea typeface="华文新魏" panose="02010800040101010101" pitchFamily="2" charset="-122"/>
              </a:rPr>
              <a:t>。 </a:t>
            </a:r>
            <a:endParaRPr lang="zh-CN" altLang="en-US" sz="2200" b="1" dirty="0">
              <a:latin typeface="华文新魏" panose="02010800040101010101" pitchFamily="2" charset="-122"/>
              <a:ea typeface="华文新魏" panose="02010800040101010101" pitchFamily="2" charset="-122"/>
            </a:endParaRPr>
          </a:p>
          <a:p>
            <a:pPr algn="just">
              <a:lnSpc>
                <a:spcPct val="105000"/>
              </a:lnSpc>
              <a:spcBef>
                <a:spcPct val="10000"/>
              </a:spcBef>
            </a:pPr>
            <a:r>
              <a:rPr lang="zh-CN" altLang="en-US" sz="2200" b="1" dirty="0">
                <a:solidFill>
                  <a:schemeClr val="tx2"/>
                </a:solidFill>
                <a:latin typeface="华文新魏" panose="02010800040101010101" pitchFamily="2" charset="-122"/>
                <a:ea typeface="华文新魏" panose="02010800040101010101" pitchFamily="2" charset="-122"/>
              </a:rPr>
              <a:t>程序</a:t>
            </a:r>
            <a:r>
              <a:rPr lang="zh-CN" altLang="en-US" sz="2200" b="1" dirty="0">
                <a:latin typeface="华文新魏" panose="02010800040101010101" pitchFamily="2" charset="-122"/>
                <a:ea typeface="华文新魏" panose="02010800040101010101" pitchFamily="2" charset="-122"/>
              </a:rPr>
              <a:t>在引用名字空间成员之前，必须已在名字空间声明或定义了成员。</a:t>
            </a:r>
          </a:p>
        </p:txBody>
      </p:sp>
    </p:spTree>
    <p:extLst>
      <p:ext uri="{BB962C8B-B14F-4D97-AF65-F5344CB8AC3E}">
        <p14:creationId xmlns:p14="http://schemas.microsoft.com/office/powerpoint/2010/main" val="35473541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44624"/>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4.8</a:t>
            </a:r>
            <a:r>
              <a:rPr lang="zh-CN" altLang="en-US" sz="3600" b="1" dirty="0">
                <a:solidFill>
                  <a:srgbClr val="FF0000"/>
                </a:solidFill>
                <a:latin typeface="微软雅黑" pitchFamily="34" charset="-122"/>
                <a:ea typeface="微软雅黑" pitchFamily="34" charset="-122"/>
              </a:rPr>
              <a:t>　移动构造和移动赋值</a:t>
            </a:r>
          </a:p>
        </p:txBody>
      </p:sp>
      <p:sp>
        <p:nvSpPr>
          <p:cNvPr id="6" name="TextBox 5">
            <a:extLst>
              <a:ext uri="{FF2B5EF4-FFF2-40B4-BE49-F238E27FC236}">
                <a16:creationId xmlns:a16="http://schemas.microsoft.com/office/drawing/2014/main" id="{07FEDF4C-AF1A-46D5-BA08-58B30060D8CA}"/>
              </a:ext>
            </a:extLst>
          </p:cNvPr>
          <p:cNvSpPr txBox="1">
            <a:spLocks noChangeArrowheads="1"/>
          </p:cNvSpPr>
          <p:nvPr/>
        </p:nvSpPr>
        <p:spPr bwMode="auto">
          <a:xfrm>
            <a:off x="251520" y="1412776"/>
            <a:ext cx="8712968" cy="5400600"/>
          </a:xfrm>
          <a:prstGeom prst="rect">
            <a:avLst/>
          </a:prstGeom>
          <a:solidFill>
            <a:schemeClr val="accent6">
              <a:lumMod val="75000"/>
              <a:alpha val="44000"/>
            </a:schemeClr>
          </a:solidFill>
          <a:ln w="9525">
            <a:solidFill>
              <a:srgbClr val="0070C0"/>
            </a:solidFill>
            <a:miter lim="800000"/>
            <a:headEnd/>
            <a:tailEnd/>
          </a:ln>
        </p:spPr>
        <p:txBody>
          <a:bodyPr/>
          <a:lstStyle/>
          <a:p>
            <a:pPr>
              <a:lnSpc>
                <a:spcPct val="130000"/>
              </a:lnSpc>
            </a:pPr>
            <a:r>
              <a:rPr lang="en-US" altLang="zh-CN" b="1" dirty="0" err="1">
                <a:latin typeface="华文新魏" panose="02010800040101010101" pitchFamily="2" charset="-122"/>
                <a:ea typeface="华文新魏" panose="02010800040101010101" pitchFamily="2" charset="-122"/>
              </a:rPr>
              <a:t>clock_t</a:t>
            </a:r>
            <a:r>
              <a:rPr lang="en-US" altLang="zh-CN" b="1" dirty="0">
                <a:latin typeface="华文新魏" panose="02010800040101010101" pitchFamily="2" charset="-122"/>
                <a:ea typeface="华文新魏" panose="02010800040101010101" pitchFamily="2" charset="-122"/>
              </a:rPr>
              <a:t> start, end;</a:t>
            </a:r>
          </a:p>
          <a:p>
            <a:pPr>
              <a:lnSpc>
                <a:spcPct val="130000"/>
              </a:lnSpc>
            </a:pPr>
            <a:r>
              <a:rPr lang="en-US" altLang="zh-CN" b="1" dirty="0">
                <a:latin typeface="华文新魏" panose="02010800040101010101" pitchFamily="2" charset="-122"/>
                <a:ea typeface="华文新魏" panose="02010800040101010101" pitchFamily="2" charset="-122"/>
              </a:rPr>
              <a:t>start = clock();</a:t>
            </a:r>
          </a:p>
          <a:p>
            <a:pPr>
              <a:lnSpc>
                <a:spcPct val="130000"/>
              </a:lnSpc>
            </a:pPr>
            <a:r>
              <a:rPr lang="en-US" altLang="zh-CN" b="1" dirty="0">
                <a:latin typeface="华文新魏" panose="02010800040101010101" pitchFamily="2" charset="-122"/>
                <a:ea typeface="华文新魏" panose="02010800040101010101" pitchFamily="2" charset="-122"/>
              </a:rPr>
              <a:t>const int counts = 200000;</a:t>
            </a:r>
          </a:p>
          <a:p>
            <a:pPr>
              <a:lnSpc>
                <a:spcPct val="130000"/>
              </a:lnSpc>
            </a:pPr>
            <a:r>
              <a:rPr lang="en-US" altLang="zh-CN" b="1" dirty="0">
                <a:latin typeface="华文新魏" panose="02010800040101010101" pitchFamily="2" charset="-122"/>
                <a:ea typeface="华文新魏" panose="02010800040101010101" pitchFamily="2" charset="-122"/>
              </a:rPr>
              <a:t>for(int i = 0; i &lt; counts; i++){ //20</a:t>
            </a:r>
            <a:r>
              <a:rPr lang="zh-CN" altLang="en-US" b="1" dirty="0">
                <a:latin typeface="华文新魏" panose="02010800040101010101" pitchFamily="2" charset="-122"/>
                <a:ea typeface="华文新魏" panose="02010800040101010101" pitchFamily="2" charset="-122"/>
              </a:rPr>
              <a:t>万次循环</a:t>
            </a:r>
            <a:endParaRPr lang="en-US" altLang="zh-CN" b="1" dirty="0">
              <a:latin typeface="华文新魏" panose="02010800040101010101" pitchFamily="2" charset="-122"/>
              <a:ea typeface="华文新魏" panose="02010800040101010101" pitchFamily="2" charset="-122"/>
            </a:endParaRPr>
          </a:p>
          <a:p>
            <a:pPr>
              <a:lnSpc>
                <a:spcPct val="130000"/>
              </a:lnSpc>
            </a:pP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很多个</a:t>
            </a:r>
            <a:r>
              <a:rPr lang="en-US" altLang="zh-CN" b="1" dirty="0">
                <a:latin typeface="华文新魏" panose="02010800040101010101" pitchFamily="2" charset="-122"/>
                <a:ea typeface="华文新魏" panose="02010800040101010101" pitchFamily="2" charset="-122"/>
              </a:rPr>
              <a:t>Hello</a:t>
            </a:r>
            <a:r>
              <a:rPr lang="zh-CN" altLang="en-US" b="1" dirty="0">
                <a:latin typeface="华文新魏" panose="02010800040101010101" pitchFamily="2" charset="-122"/>
                <a:ea typeface="华文新魏" panose="02010800040101010101" pitchFamily="2" charset="-122"/>
              </a:rPr>
              <a:t>，模拟一个具有复杂结构的对象</a:t>
            </a:r>
          </a:p>
          <a:p>
            <a:pPr>
              <a:lnSpc>
                <a:spcPct val="130000"/>
              </a:lnSpc>
            </a:pPr>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 s15 = </a:t>
            </a: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HelloHello</a:t>
            </a:r>
            <a:r>
              <a:rPr lang="en-US" altLang="zh-CN" b="1" dirty="0">
                <a:latin typeface="华文新魏" panose="02010800040101010101" pitchFamily="2" charset="-122"/>
                <a:ea typeface="华文新魏" panose="02010800040101010101" pitchFamily="2" charset="-122"/>
              </a:rPr>
              <a:t>.....Hello”); //</a:t>
            </a:r>
            <a:r>
              <a:rPr lang="zh-CN" altLang="en-US" b="1" dirty="0">
                <a:latin typeface="华文新魏" panose="02010800040101010101" pitchFamily="2" charset="-122"/>
                <a:ea typeface="华文新魏" panose="02010800040101010101" pitchFamily="2" charset="-122"/>
              </a:rPr>
              <a:t>调用移动构造</a:t>
            </a:r>
          </a:p>
          <a:p>
            <a:pPr>
              <a:lnSpc>
                <a:spcPct val="130000"/>
              </a:lnSpc>
            </a:pPr>
            <a:r>
              <a:rPr lang="en-US" altLang="zh-CN" b="1" dirty="0">
                <a:latin typeface="华文新魏" panose="02010800040101010101" pitchFamily="2" charset="-122"/>
                <a:ea typeface="华文新魏" panose="02010800040101010101" pitchFamily="2" charset="-122"/>
              </a:rPr>
              <a:t>}</a:t>
            </a:r>
          </a:p>
          <a:p>
            <a:pPr>
              <a:lnSpc>
                <a:spcPct val="130000"/>
              </a:lnSpc>
            </a:pPr>
            <a:r>
              <a:rPr lang="en-US" altLang="zh-CN" b="1" dirty="0">
                <a:latin typeface="华文新魏" panose="02010800040101010101" pitchFamily="2" charset="-122"/>
                <a:ea typeface="华文新魏" panose="02010800040101010101" pitchFamily="2" charset="-122"/>
              </a:rPr>
              <a:t>end = clock();</a:t>
            </a:r>
          </a:p>
          <a:p>
            <a:pPr>
              <a:lnSpc>
                <a:spcPct val="130000"/>
              </a:lnSpc>
            </a:pP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&lt;&lt;"Run time: "&lt;&lt;(double)(end - start) * 1000.0 / CLOCKS_PER_SEC &lt;&lt; "</a:t>
            </a:r>
            <a:r>
              <a:rPr lang="en-US" altLang="zh-CN" b="1" dirty="0" err="1">
                <a:latin typeface="华文新魏" panose="02010800040101010101" pitchFamily="2" charset="-122"/>
                <a:ea typeface="华文新魏" panose="02010800040101010101" pitchFamily="2" charset="-122"/>
              </a:rPr>
              <a:t>ms</a:t>
            </a:r>
            <a:r>
              <a:rPr lang="en-US" altLang="zh-CN" b="1" dirty="0">
                <a:latin typeface="华文新魏" panose="02010800040101010101" pitchFamily="2" charset="-122"/>
                <a:ea typeface="华文新魏" panose="02010800040101010101" pitchFamily="2" charset="-122"/>
              </a:rPr>
              <a:t>"&lt;&lt;</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a:t>
            </a:r>
          </a:p>
        </p:txBody>
      </p:sp>
      <p:sp>
        <p:nvSpPr>
          <p:cNvPr id="2" name="文本框 1">
            <a:extLst>
              <a:ext uri="{FF2B5EF4-FFF2-40B4-BE49-F238E27FC236}">
                <a16:creationId xmlns:a16="http://schemas.microsoft.com/office/drawing/2014/main" id="{A78FD3E7-D1BA-43A8-8D22-E036F0D7DD88}"/>
              </a:ext>
            </a:extLst>
          </p:cNvPr>
          <p:cNvSpPr txBox="1"/>
          <p:nvPr/>
        </p:nvSpPr>
        <p:spPr>
          <a:xfrm>
            <a:off x="323528" y="908723"/>
            <a:ext cx="4493538" cy="461665"/>
          </a:xfrm>
          <a:prstGeom prst="rect">
            <a:avLst/>
          </a:prstGeom>
          <a:noFill/>
        </p:spPr>
        <p:txBody>
          <a:bodyPr wrap="none" rtlCol="0">
            <a:spAutoFit/>
          </a:bodyPr>
          <a:lstStyle/>
          <a:p>
            <a:r>
              <a:rPr lang="zh-CN" altLang="en-US" sz="2400" b="1" dirty="0">
                <a:latin typeface="华文新魏" panose="02010800040101010101" pitchFamily="2" charset="-122"/>
                <a:ea typeface="华文新魏" panose="02010800040101010101" pitchFamily="2" charset="-122"/>
              </a:rPr>
              <a:t>测试拷贝构造和移动构造的性能</a:t>
            </a:r>
          </a:p>
        </p:txBody>
      </p:sp>
      <p:sp>
        <p:nvSpPr>
          <p:cNvPr id="9" name="对话气泡: 圆角矩形 8">
            <a:extLst>
              <a:ext uri="{FF2B5EF4-FFF2-40B4-BE49-F238E27FC236}">
                <a16:creationId xmlns:a16="http://schemas.microsoft.com/office/drawing/2014/main" id="{350B51C3-095E-49C9-A076-2C2AEEFF5DAD}"/>
              </a:ext>
            </a:extLst>
          </p:cNvPr>
          <p:cNvSpPr/>
          <p:nvPr/>
        </p:nvSpPr>
        <p:spPr>
          <a:xfrm>
            <a:off x="4932040" y="1700808"/>
            <a:ext cx="3816424" cy="576064"/>
          </a:xfrm>
          <a:prstGeom prst="wedgeRoundRectCallout">
            <a:avLst>
              <a:gd name="adj1" fmla="val -34544"/>
              <a:gd name="adj2" fmla="val 109532"/>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b="1" dirty="0">
                <a:solidFill>
                  <a:srgbClr val="002060"/>
                </a:solidFill>
                <a:latin typeface="华文新魏" panose="02010800040101010101" pitchFamily="2" charset="-122"/>
                <a:ea typeface="华文新魏" panose="02010800040101010101" pitchFamily="2" charset="-122"/>
              </a:rPr>
              <a:t>加上移动构造函数，同时去掉所有的</a:t>
            </a:r>
            <a:r>
              <a:rPr lang="en-US" altLang="zh-CN" b="1" dirty="0" err="1">
                <a:solidFill>
                  <a:srgbClr val="002060"/>
                </a:solidFill>
                <a:latin typeface="华文新魏" panose="02010800040101010101" pitchFamily="2" charset="-122"/>
                <a:ea typeface="华文新魏" panose="02010800040101010101" pitchFamily="2" charset="-122"/>
              </a:rPr>
              <a:t>cout</a:t>
            </a:r>
            <a:r>
              <a:rPr lang="zh-CN" altLang="en-US" b="1" dirty="0">
                <a:solidFill>
                  <a:srgbClr val="002060"/>
                </a:solidFill>
                <a:latin typeface="华文新魏" panose="02010800040101010101" pitchFamily="2" charset="-122"/>
                <a:ea typeface="华文新魏" panose="02010800040101010101" pitchFamily="2" charset="-122"/>
              </a:rPr>
              <a:t>语句</a:t>
            </a:r>
            <a:endParaRPr lang="en-US" altLang="zh-CN" b="1" dirty="0">
              <a:solidFill>
                <a:srgbClr val="002060"/>
              </a:solidFill>
              <a:latin typeface="华文新魏" panose="02010800040101010101" pitchFamily="2" charset="-122"/>
              <a:ea typeface="华文新魏" panose="02010800040101010101" pitchFamily="2" charset="-122"/>
            </a:endParaRPr>
          </a:p>
        </p:txBody>
      </p:sp>
      <p:sp>
        <p:nvSpPr>
          <p:cNvPr id="5" name="矩形 4">
            <a:extLst>
              <a:ext uri="{FF2B5EF4-FFF2-40B4-BE49-F238E27FC236}">
                <a16:creationId xmlns:a16="http://schemas.microsoft.com/office/drawing/2014/main" id="{B7590F5E-3417-4040-98C1-40420AFFF092}"/>
              </a:ext>
            </a:extLst>
          </p:cNvPr>
          <p:cNvSpPr/>
          <p:nvPr/>
        </p:nvSpPr>
        <p:spPr>
          <a:xfrm>
            <a:off x="323528" y="5130514"/>
            <a:ext cx="8568952" cy="1200329"/>
          </a:xfrm>
          <a:prstGeom prst="rect">
            <a:avLst/>
          </a:prstGeom>
          <a:ln>
            <a:solidFill>
              <a:srgbClr val="002060"/>
            </a:solidFill>
          </a:ln>
        </p:spPr>
        <p:txBody>
          <a:bodyPr wrap="square">
            <a:spAutoFit/>
          </a:bodyPr>
          <a:lstStyle/>
          <a:p>
            <a:r>
              <a:rPr lang="en-US" altLang="zh-CN" b="1" dirty="0">
                <a:latin typeface="Courier New" panose="02070309020205020404" pitchFamily="49" charset="0"/>
                <a:cs typeface="Courier New" panose="02070309020205020404" pitchFamily="49" charset="0"/>
              </a:rPr>
              <a:t>D:\CLionProjects\CopyAndMoveObject\bin\CopyAndMoveObject.exe</a:t>
            </a:r>
          </a:p>
          <a:p>
            <a:r>
              <a:rPr lang="en-US" altLang="zh-CN" b="1" dirty="0">
                <a:solidFill>
                  <a:srgbClr val="FF0000"/>
                </a:solidFill>
                <a:latin typeface="Courier New" panose="02070309020205020404" pitchFamily="49" charset="0"/>
                <a:cs typeface="Courier New" panose="02070309020205020404" pitchFamily="49" charset="0"/>
              </a:rPr>
              <a:t>Run time: 174ms</a:t>
            </a:r>
          </a:p>
          <a:p>
            <a:endParaRPr lang="en-US" altLang="zh-CN" b="1" dirty="0">
              <a:latin typeface="Courier New" panose="02070309020205020404" pitchFamily="49" charset="0"/>
              <a:cs typeface="Courier New" panose="02070309020205020404" pitchFamily="49" charset="0"/>
            </a:endParaRPr>
          </a:p>
          <a:p>
            <a:r>
              <a:rPr lang="en-US" altLang="zh-CN" b="1" dirty="0">
                <a:latin typeface="Courier New" panose="02070309020205020404" pitchFamily="49" charset="0"/>
                <a:cs typeface="Courier New" panose="02070309020205020404" pitchFamily="49" charset="0"/>
              </a:rPr>
              <a:t>Process finished with exit code 0</a:t>
            </a:r>
            <a:endParaRPr lang="zh-CN" altLang="en-US" b="1" dirty="0">
              <a:latin typeface="Courier New" panose="02070309020205020404" pitchFamily="49" charset="0"/>
              <a:cs typeface="Courier New" panose="02070309020205020404" pitchFamily="49" charset="0"/>
            </a:endParaRPr>
          </a:p>
        </p:txBody>
      </p:sp>
      <p:sp>
        <p:nvSpPr>
          <p:cNvPr id="7" name="文本框 6">
            <a:extLst>
              <a:ext uri="{FF2B5EF4-FFF2-40B4-BE49-F238E27FC236}">
                <a16:creationId xmlns:a16="http://schemas.microsoft.com/office/drawing/2014/main" id="{CEA01C25-2694-44B7-9BBA-D792D6D77882}"/>
              </a:ext>
            </a:extLst>
          </p:cNvPr>
          <p:cNvSpPr txBox="1"/>
          <p:nvPr/>
        </p:nvSpPr>
        <p:spPr>
          <a:xfrm>
            <a:off x="3347864" y="6417964"/>
            <a:ext cx="1830950" cy="369332"/>
          </a:xfrm>
          <a:prstGeom prst="rect">
            <a:avLst/>
          </a:prstGeom>
          <a:noFill/>
        </p:spPr>
        <p:txBody>
          <a:bodyPr wrap="none" rtlCol="0">
            <a:spAutoFit/>
          </a:bodyPr>
          <a:lstStyle/>
          <a:p>
            <a:r>
              <a:rPr lang="zh-CN" altLang="en-US" b="1" dirty="0">
                <a:solidFill>
                  <a:srgbClr val="FF0000"/>
                </a:solidFill>
                <a:latin typeface="华文新魏" panose="02010800040101010101" pitchFamily="2" charset="-122"/>
                <a:ea typeface="华文新魏" panose="02010800040101010101" pitchFamily="2" charset="-122"/>
              </a:rPr>
              <a:t>时间减少了</a:t>
            </a:r>
            <a:r>
              <a:rPr lang="en-US" altLang="zh-CN" b="1" dirty="0">
                <a:solidFill>
                  <a:srgbClr val="FF0000"/>
                </a:solidFill>
                <a:latin typeface="华文新魏" panose="02010800040101010101" pitchFamily="2" charset="-122"/>
                <a:ea typeface="华文新魏" panose="02010800040101010101" pitchFamily="2" charset="-122"/>
              </a:rPr>
              <a:t>37%</a:t>
            </a:r>
            <a:endParaRPr lang="zh-CN" altLang="en-US" b="1"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9524422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44624"/>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4.8</a:t>
            </a:r>
            <a:r>
              <a:rPr lang="zh-CN" altLang="en-US" sz="3600" b="1" dirty="0">
                <a:solidFill>
                  <a:srgbClr val="FF0000"/>
                </a:solidFill>
                <a:latin typeface="微软雅黑" pitchFamily="34" charset="-122"/>
                <a:ea typeface="微软雅黑" pitchFamily="34" charset="-122"/>
              </a:rPr>
              <a:t>　移动构造和移动赋值</a:t>
            </a:r>
          </a:p>
        </p:txBody>
      </p:sp>
      <p:sp>
        <p:nvSpPr>
          <p:cNvPr id="5" name="Rectangle 7">
            <a:extLst>
              <a:ext uri="{FF2B5EF4-FFF2-40B4-BE49-F238E27FC236}">
                <a16:creationId xmlns:a16="http://schemas.microsoft.com/office/drawing/2014/main" id="{7E8E1D23-E6FA-4B0D-B23E-0EBA2C81AF29}"/>
              </a:ext>
            </a:extLst>
          </p:cNvPr>
          <p:cNvSpPr>
            <a:spLocks noChangeArrowheads="1"/>
          </p:cNvSpPr>
          <p:nvPr/>
        </p:nvSpPr>
        <p:spPr bwMode="auto">
          <a:xfrm>
            <a:off x="107504" y="980728"/>
            <a:ext cx="8729736" cy="5400600"/>
          </a:xfrm>
          <a:prstGeom prst="rect">
            <a:avLst/>
          </a:prstGeom>
          <a:noFill/>
          <a:ln w="9525">
            <a:noFill/>
            <a:miter lim="800000"/>
            <a:headEnd/>
            <a:tailEnd/>
          </a:ln>
        </p:spPr>
        <p:txBody>
          <a:bodyPr>
            <a:noAutofit/>
          </a:bodyPr>
          <a:lstStyle/>
          <a:p>
            <a:pPr algn="just">
              <a:lnSpc>
                <a:spcPct val="130000"/>
              </a:lnSpc>
              <a:buClr>
                <a:schemeClr val="tx1"/>
              </a:buClr>
            </a:pPr>
            <a:r>
              <a:rPr lang="en-US" altLang="zh-CN" sz="20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移动构造和移动赋值函数声明为</a:t>
            </a:r>
            <a:r>
              <a:rPr lang="en-US" altLang="zh-CN" sz="2400" b="1" dirty="0" err="1">
                <a:latin typeface="华文新魏" panose="02010800040101010101" pitchFamily="2" charset="-122"/>
                <a:ea typeface="华文新魏" panose="02010800040101010101" pitchFamily="2" charset="-122"/>
              </a:rPr>
              <a:t>noexcept</a:t>
            </a:r>
            <a:r>
              <a:rPr lang="zh-CN" altLang="en-US" sz="2400" b="1" dirty="0">
                <a:latin typeface="华文新魏" panose="02010800040101010101" pitchFamily="2" charset="-122"/>
                <a:ea typeface="华文新魏" panose="02010800040101010101" pitchFamily="2" charset="-122"/>
              </a:rPr>
              <a:t>的作用：通知</a:t>
            </a:r>
            <a:r>
              <a:rPr lang="en-US" altLang="zh-CN" sz="2400" b="1" dirty="0">
                <a:latin typeface="华文新魏" panose="02010800040101010101" pitchFamily="2" charset="-122"/>
                <a:ea typeface="华文新魏" panose="02010800040101010101" pitchFamily="2" charset="-122"/>
              </a:rPr>
              <a:t>C++</a:t>
            </a:r>
            <a:r>
              <a:rPr lang="zh-CN" altLang="en-US" sz="2400" b="1" dirty="0">
                <a:latin typeface="华文新魏" panose="02010800040101010101" pitchFamily="2" charset="-122"/>
                <a:ea typeface="华文新魏" panose="02010800040101010101" pitchFamily="2" charset="-122"/>
              </a:rPr>
              <a:t>标准库（例如容器 </a:t>
            </a:r>
            <a:r>
              <a:rPr lang="en-US" altLang="zh-CN" sz="2400" b="1" dirty="0">
                <a:latin typeface="华文新魏" panose="02010800040101010101" pitchFamily="2" charset="-122"/>
                <a:ea typeface="华文新魏" panose="02010800040101010101" pitchFamily="2" charset="-122"/>
              </a:rPr>
              <a:t>std::vector</a:t>
            </a:r>
            <a:r>
              <a:rPr lang="zh-CN" altLang="en-US" sz="2400" b="1" dirty="0">
                <a:latin typeface="华文新魏" panose="02010800040101010101" pitchFamily="2" charset="-122"/>
                <a:ea typeface="华文新魏" panose="02010800040101010101" pitchFamily="2" charset="-122"/>
              </a:rPr>
              <a:t>），</a:t>
            </a:r>
            <a:r>
              <a:rPr lang="en-US" altLang="zh-CN" sz="2400" b="1" dirty="0" err="1">
                <a:latin typeface="华文新魏" panose="02010800040101010101" pitchFamily="2" charset="-122"/>
                <a:ea typeface="华文新魏" panose="02010800040101010101" pitchFamily="2" charset="-122"/>
              </a:rPr>
              <a:t>MyString</a:t>
            </a:r>
            <a:r>
              <a:rPr lang="zh-CN" altLang="en-US" sz="2400" b="1" dirty="0">
                <a:latin typeface="华文新魏" panose="02010800040101010101" pitchFamily="2" charset="-122"/>
                <a:ea typeface="华文新魏" panose="02010800040101010101" pitchFamily="2" charset="-122"/>
              </a:rPr>
              <a:t>类的移动函数不会抛出异常。</a:t>
            </a:r>
            <a:endParaRPr lang="en-US" altLang="zh-CN" sz="2400" b="1" dirty="0">
              <a:latin typeface="华文新魏" panose="02010800040101010101" pitchFamily="2" charset="-122"/>
              <a:ea typeface="华文新魏" panose="02010800040101010101" pitchFamily="2" charset="-122"/>
            </a:endParaRPr>
          </a:p>
          <a:p>
            <a:pPr algn="just">
              <a:lnSpc>
                <a:spcPct val="130000"/>
              </a:lnSpc>
              <a:buClr>
                <a:schemeClr val="tx1"/>
              </a:buClr>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以</a:t>
            </a:r>
            <a:r>
              <a:rPr lang="en-US" altLang="zh-CN" sz="2400" b="1" dirty="0">
                <a:latin typeface="华文新魏" panose="02010800040101010101" pitchFamily="2" charset="-122"/>
                <a:ea typeface="华文新魏" panose="02010800040101010101" pitchFamily="2" charset="-122"/>
              </a:rPr>
              <a:t>std::vector</a:t>
            </a:r>
            <a:r>
              <a:rPr lang="zh-CN" altLang="en-US" sz="2400" b="1" dirty="0">
                <a:latin typeface="华文新魏" panose="02010800040101010101" pitchFamily="2" charset="-122"/>
                <a:ea typeface="华文新魏" panose="02010800040101010101" pitchFamily="2" charset="-122"/>
              </a:rPr>
              <a:t>为例，</a:t>
            </a:r>
            <a:r>
              <a:rPr lang="en-US" altLang="zh-CN" sz="2400" b="1" dirty="0">
                <a:latin typeface="华文新魏" panose="02010800040101010101" pitchFamily="2" charset="-122"/>
                <a:ea typeface="华文新魏" panose="02010800040101010101" pitchFamily="2" charset="-122"/>
              </a:rPr>
              <a:t>C++</a:t>
            </a:r>
            <a:r>
              <a:rPr lang="zh-CN" altLang="en-US" sz="2400" b="1" dirty="0">
                <a:latin typeface="华文新魏" panose="02010800040101010101" pitchFamily="2" charset="-122"/>
                <a:ea typeface="华文新魏" panose="02010800040101010101" pitchFamily="2" charset="-122"/>
              </a:rPr>
              <a:t>标准库的容器大小是可以自动增长的。当调用</a:t>
            </a:r>
            <a:r>
              <a:rPr lang="en-US" altLang="zh-CN" sz="2400" b="1" dirty="0">
                <a:latin typeface="华文新魏" panose="02010800040101010101" pitchFamily="2" charset="-122"/>
                <a:ea typeface="华文新魏" panose="02010800040101010101" pitchFamily="2" charset="-122"/>
              </a:rPr>
              <a:t>std::vector::</a:t>
            </a:r>
            <a:r>
              <a:rPr lang="en-US" altLang="zh-CN" sz="2400" b="1" dirty="0" err="1">
                <a:latin typeface="华文新魏" panose="02010800040101010101" pitchFamily="2" charset="-122"/>
                <a:ea typeface="华文新魏" panose="02010800040101010101" pitchFamily="2" charset="-122"/>
              </a:rPr>
              <a:t>puch_back</a:t>
            </a:r>
            <a:r>
              <a:rPr lang="zh-CN" altLang="en-US" sz="2400" b="1" dirty="0">
                <a:latin typeface="华文新魏" panose="02010800040101010101" pitchFamily="2" charset="-122"/>
                <a:ea typeface="华文新魏" panose="02010800040101010101" pitchFamily="2" charset="-122"/>
              </a:rPr>
              <a:t>方法往里面不断放对象时，如果容器内部的</a:t>
            </a:r>
            <a:r>
              <a:rPr lang="en-US" altLang="zh-CN" sz="2400" b="1" dirty="0">
                <a:latin typeface="华文新魏" panose="02010800040101010101" pitchFamily="2" charset="-122"/>
                <a:ea typeface="华文新魏" panose="02010800040101010101" pitchFamily="2" charset="-122"/>
              </a:rPr>
              <a:t>buffer</a:t>
            </a:r>
            <a:r>
              <a:rPr lang="zh-CN" altLang="en-US" sz="2400" b="1" dirty="0">
                <a:latin typeface="华文新魏" panose="02010800040101010101" pitchFamily="2" charset="-122"/>
                <a:ea typeface="华文新魏" panose="02010800040101010101" pitchFamily="2" charset="-122"/>
              </a:rPr>
              <a:t>到达上限，容器会自动将</a:t>
            </a:r>
            <a:r>
              <a:rPr lang="en-US" altLang="zh-CN" sz="2400" b="1" dirty="0">
                <a:latin typeface="华文新魏" panose="02010800040101010101" pitchFamily="2" charset="-122"/>
                <a:ea typeface="华文新魏" panose="02010800040101010101" pitchFamily="2" charset="-122"/>
              </a:rPr>
              <a:t>buffer</a:t>
            </a:r>
            <a:r>
              <a:rPr lang="zh-CN" altLang="en-US" sz="2400" b="1" dirty="0">
                <a:latin typeface="华文新魏" panose="02010800040101010101" pitchFamily="2" charset="-122"/>
                <a:ea typeface="华文新魏" panose="02010800040101010101" pitchFamily="2" charset="-122"/>
              </a:rPr>
              <a:t>按一定的策略扩容。这时需要把以前</a:t>
            </a:r>
            <a:r>
              <a:rPr lang="en-US" altLang="zh-CN" sz="2400" b="1" dirty="0">
                <a:latin typeface="华文新魏" panose="02010800040101010101" pitchFamily="2" charset="-122"/>
                <a:ea typeface="华文新魏" panose="02010800040101010101" pitchFamily="2" charset="-122"/>
              </a:rPr>
              <a:t>buffer</a:t>
            </a:r>
            <a:r>
              <a:rPr lang="zh-CN" altLang="en-US" sz="2400" b="1" dirty="0">
                <a:latin typeface="华文新魏" panose="02010800040101010101" pitchFamily="2" charset="-122"/>
                <a:ea typeface="华文新魏" panose="02010800040101010101" pitchFamily="2" charset="-122"/>
              </a:rPr>
              <a:t>里的对象拷贝到扩容后的新</a:t>
            </a:r>
            <a:r>
              <a:rPr lang="en-US" altLang="zh-CN" sz="2400" b="1" dirty="0">
                <a:latin typeface="华文新魏" panose="02010800040101010101" pitchFamily="2" charset="-122"/>
                <a:ea typeface="华文新魏" panose="02010800040101010101" pitchFamily="2" charset="-122"/>
              </a:rPr>
              <a:t>buffer</a:t>
            </a:r>
            <a:r>
              <a:rPr lang="zh-CN" altLang="en-US" sz="2400" b="1" dirty="0">
                <a:latin typeface="华文新魏" panose="02010800040101010101" pitchFamily="2" charset="-122"/>
                <a:ea typeface="华文新魏" panose="02010800040101010101" pitchFamily="2" charset="-122"/>
              </a:rPr>
              <a:t>里，如果容器里对象有移动构造函数且声明为</a:t>
            </a:r>
            <a:r>
              <a:rPr lang="en-US" altLang="zh-CN" sz="2400" b="1" dirty="0" err="1">
                <a:latin typeface="华文新魏" panose="02010800040101010101" pitchFamily="2" charset="-122"/>
                <a:ea typeface="华文新魏" panose="02010800040101010101" pitchFamily="2" charset="-122"/>
              </a:rPr>
              <a:t>noexcept</a:t>
            </a:r>
            <a:r>
              <a:rPr lang="zh-CN" altLang="en-US" sz="2400" b="1" dirty="0">
                <a:latin typeface="华文新魏" panose="02010800040101010101" pitchFamily="2" charset="-122"/>
                <a:ea typeface="华文新魏" panose="02010800040101010101" pitchFamily="2" charset="-122"/>
              </a:rPr>
              <a:t>，这时容器会优先调用对象的移动构造函数来</a:t>
            </a:r>
            <a:r>
              <a:rPr lang="zh-CN" altLang="en-US" sz="2400" b="1" dirty="0">
                <a:solidFill>
                  <a:srgbClr val="FF0000"/>
                </a:solidFill>
                <a:latin typeface="华文新魏" panose="02010800040101010101" pitchFamily="2" charset="-122"/>
                <a:ea typeface="华文新魏" panose="02010800040101010101" pitchFamily="2" charset="-122"/>
              </a:rPr>
              <a:t>移动对象</a:t>
            </a:r>
            <a:r>
              <a:rPr lang="zh-CN" altLang="en-US" sz="2400" b="1" dirty="0">
                <a:latin typeface="华文新魏" panose="02010800040101010101" pitchFamily="2" charset="-122"/>
                <a:ea typeface="华文新魏" panose="02010800040101010101" pitchFamily="2" charset="-122"/>
              </a:rPr>
              <a:t>；如果容器里对象的移动构造函数没有声明为</a:t>
            </a:r>
            <a:r>
              <a:rPr lang="en-US" altLang="zh-CN" sz="2400" b="1" dirty="0" err="1">
                <a:latin typeface="华文新魏" panose="02010800040101010101" pitchFamily="2" charset="-122"/>
                <a:ea typeface="华文新魏" panose="02010800040101010101" pitchFamily="2" charset="-122"/>
              </a:rPr>
              <a:t>noexcept</a:t>
            </a:r>
            <a:r>
              <a:rPr lang="zh-CN" altLang="en-US" sz="2400" b="1" dirty="0">
                <a:latin typeface="华文新魏" panose="02010800040101010101" pitchFamily="2" charset="-122"/>
                <a:ea typeface="华文新魏" panose="02010800040101010101" pitchFamily="2" charset="-122"/>
              </a:rPr>
              <a:t>，则容器会调用对象的拷贝构造函数来</a:t>
            </a:r>
            <a:r>
              <a:rPr lang="zh-CN" altLang="en-US" sz="2400" b="1" dirty="0">
                <a:solidFill>
                  <a:srgbClr val="FF0000"/>
                </a:solidFill>
                <a:latin typeface="华文新魏" panose="02010800040101010101" pitchFamily="2" charset="-122"/>
                <a:ea typeface="华文新魏" panose="02010800040101010101" pitchFamily="2" charset="-122"/>
              </a:rPr>
              <a:t>拷贝对象</a:t>
            </a:r>
            <a:r>
              <a:rPr lang="zh-CN" altLang="en-US" sz="2400" b="1" dirty="0">
                <a:latin typeface="华文新魏" panose="02010800040101010101" pitchFamily="2" charset="-122"/>
                <a:ea typeface="华文新魏" panose="02010800040101010101" pitchFamily="2" charset="-122"/>
              </a:rPr>
              <a:t>，这样会影响性能。</a:t>
            </a:r>
            <a:endParaRPr lang="en-US" altLang="zh-CN"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5742539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44624"/>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4.8</a:t>
            </a:r>
            <a:r>
              <a:rPr lang="zh-CN" altLang="en-US" sz="3600" b="1" dirty="0">
                <a:solidFill>
                  <a:srgbClr val="FF0000"/>
                </a:solidFill>
                <a:latin typeface="微软雅黑" pitchFamily="34" charset="-122"/>
                <a:ea typeface="微软雅黑" pitchFamily="34" charset="-122"/>
              </a:rPr>
              <a:t>　移动构造和移动赋值</a:t>
            </a:r>
          </a:p>
        </p:txBody>
      </p:sp>
      <p:sp>
        <p:nvSpPr>
          <p:cNvPr id="6" name="TextBox 5">
            <a:extLst>
              <a:ext uri="{FF2B5EF4-FFF2-40B4-BE49-F238E27FC236}">
                <a16:creationId xmlns:a16="http://schemas.microsoft.com/office/drawing/2014/main" id="{07FEDF4C-AF1A-46D5-BA08-58B30060D8CA}"/>
              </a:ext>
            </a:extLst>
          </p:cNvPr>
          <p:cNvSpPr txBox="1">
            <a:spLocks noChangeArrowheads="1"/>
          </p:cNvSpPr>
          <p:nvPr/>
        </p:nvSpPr>
        <p:spPr bwMode="auto">
          <a:xfrm>
            <a:off x="251520" y="1412776"/>
            <a:ext cx="8712968" cy="5400600"/>
          </a:xfrm>
          <a:prstGeom prst="rect">
            <a:avLst/>
          </a:prstGeom>
          <a:solidFill>
            <a:schemeClr val="accent6">
              <a:lumMod val="75000"/>
              <a:alpha val="44000"/>
            </a:schemeClr>
          </a:solidFill>
          <a:ln w="9525">
            <a:solidFill>
              <a:srgbClr val="0070C0"/>
            </a:solidFill>
            <a:miter lim="800000"/>
            <a:headEnd/>
            <a:tailEnd/>
          </a:ln>
        </p:spPr>
        <p:txBody>
          <a:bodyPr/>
          <a:lstStyle/>
          <a:p>
            <a:pPr>
              <a:lnSpc>
                <a:spcPct val="130000"/>
              </a:lnSpc>
            </a:pP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 s18("hello_18");</a:t>
            </a:r>
          </a:p>
          <a:p>
            <a:pPr>
              <a:lnSpc>
                <a:spcPct val="130000"/>
              </a:lnSpc>
            </a:pP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 s19("hello_19");</a:t>
            </a:r>
          </a:p>
          <a:p>
            <a:pPr>
              <a:lnSpc>
                <a:spcPct val="130000"/>
              </a:lnSpc>
            </a:pPr>
            <a:r>
              <a:rPr lang="en-US" altLang="zh-CN" b="1" dirty="0">
                <a:latin typeface="华文新魏" panose="02010800040101010101" pitchFamily="2" charset="-122"/>
                <a:ea typeface="华文新魏" panose="02010800040101010101" pitchFamily="2" charset="-122"/>
              </a:rPr>
              <a:t>vector&lt;</a:t>
            </a: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&gt; vs;</a:t>
            </a:r>
          </a:p>
          <a:p>
            <a:pPr>
              <a:lnSpc>
                <a:spcPct val="130000"/>
              </a:lnSpc>
            </a:pPr>
            <a:r>
              <a:rPr lang="en-US" altLang="zh-CN" b="1" dirty="0" err="1">
                <a:latin typeface="华文新魏" panose="02010800040101010101" pitchFamily="2" charset="-122"/>
                <a:ea typeface="华文新魏" panose="02010800040101010101" pitchFamily="2" charset="-122"/>
              </a:rPr>
              <a:t>vs.push_back</a:t>
            </a:r>
            <a:r>
              <a:rPr lang="en-US" altLang="zh-CN" b="1" dirty="0">
                <a:latin typeface="华文新魏" panose="02010800040101010101" pitchFamily="2" charset="-122"/>
                <a:ea typeface="华文新魏" panose="02010800040101010101" pitchFamily="2" charset="-122"/>
              </a:rPr>
              <a:t>(s18); //</a:t>
            </a:r>
            <a:r>
              <a:rPr lang="zh-CN" altLang="en-US" b="1" dirty="0">
                <a:latin typeface="华文新魏" panose="02010800040101010101" pitchFamily="2" charset="-122"/>
                <a:ea typeface="华文新魏" panose="02010800040101010101" pitchFamily="2" charset="-122"/>
              </a:rPr>
              <a:t>执行拷贝构造</a:t>
            </a:r>
          </a:p>
          <a:p>
            <a:pPr>
              <a:lnSpc>
                <a:spcPct val="130000"/>
              </a:lnSpc>
            </a:pPr>
            <a:r>
              <a:rPr lang="en-US" altLang="zh-CN" b="1" dirty="0" err="1">
                <a:latin typeface="华文新魏" panose="02010800040101010101" pitchFamily="2" charset="-122"/>
                <a:ea typeface="华文新魏" panose="02010800040101010101" pitchFamily="2" charset="-122"/>
              </a:rPr>
              <a:t>vs.push_back</a:t>
            </a:r>
            <a:r>
              <a:rPr lang="en-US" altLang="zh-CN" b="1" dirty="0">
                <a:latin typeface="华文新魏" panose="02010800040101010101" pitchFamily="2" charset="-122"/>
                <a:ea typeface="华文新魏" panose="02010800040101010101" pitchFamily="2" charset="-122"/>
              </a:rPr>
              <a:t>(std::move(s19)); //</a:t>
            </a:r>
            <a:r>
              <a:rPr lang="zh-CN" altLang="en-US" b="1" dirty="0">
                <a:latin typeface="华文新魏" panose="02010800040101010101" pitchFamily="2" charset="-122"/>
                <a:ea typeface="华文新魏" panose="02010800040101010101" pitchFamily="2" charset="-122"/>
              </a:rPr>
              <a:t>执行移动构造</a:t>
            </a:r>
            <a:endParaRPr lang="en-US" altLang="zh-CN" b="1" dirty="0">
              <a:latin typeface="华文新魏" panose="02010800040101010101" pitchFamily="2" charset="-122"/>
              <a:ea typeface="华文新魏" panose="02010800040101010101" pitchFamily="2" charset="-122"/>
            </a:endParaRPr>
          </a:p>
        </p:txBody>
      </p:sp>
      <p:sp>
        <p:nvSpPr>
          <p:cNvPr id="2" name="文本框 1">
            <a:extLst>
              <a:ext uri="{FF2B5EF4-FFF2-40B4-BE49-F238E27FC236}">
                <a16:creationId xmlns:a16="http://schemas.microsoft.com/office/drawing/2014/main" id="{A78FD3E7-D1BA-43A8-8D22-E036F0D7DD88}"/>
              </a:ext>
            </a:extLst>
          </p:cNvPr>
          <p:cNvSpPr txBox="1"/>
          <p:nvPr/>
        </p:nvSpPr>
        <p:spPr>
          <a:xfrm>
            <a:off x="323529" y="908723"/>
            <a:ext cx="5663730" cy="461665"/>
          </a:xfrm>
          <a:prstGeom prst="rect">
            <a:avLst/>
          </a:prstGeom>
          <a:noFill/>
        </p:spPr>
        <p:txBody>
          <a:bodyPr wrap="none" rtlCol="0">
            <a:spAutoFit/>
          </a:bodyPr>
          <a:lstStyle/>
          <a:p>
            <a:r>
              <a:rPr lang="en-US" altLang="zh-CN" sz="2400" b="1" dirty="0">
                <a:latin typeface="华文新魏" panose="02010800040101010101" pitchFamily="2" charset="-122"/>
                <a:ea typeface="华文新魏" panose="02010800040101010101" pitchFamily="2" charset="-122"/>
              </a:rPr>
              <a:t>C++11</a:t>
            </a:r>
            <a:r>
              <a:rPr lang="zh-CN" altLang="en-US" sz="2400" b="1" dirty="0">
                <a:latin typeface="华文新魏" panose="02010800040101010101" pitchFamily="2" charset="-122"/>
                <a:ea typeface="华文新魏" panose="02010800040101010101" pitchFamily="2" charset="-122"/>
              </a:rPr>
              <a:t>标准库容器类同时支持拷贝和移动</a:t>
            </a:r>
          </a:p>
        </p:txBody>
      </p:sp>
      <p:sp>
        <p:nvSpPr>
          <p:cNvPr id="5" name="矩形 4">
            <a:extLst>
              <a:ext uri="{FF2B5EF4-FFF2-40B4-BE49-F238E27FC236}">
                <a16:creationId xmlns:a16="http://schemas.microsoft.com/office/drawing/2014/main" id="{B7590F5E-3417-4040-98C1-40420AFFF092}"/>
              </a:ext>
            </a:extLst>
          </p:cNvPr>
          <p:cNvSpPr/>
          <p:nvPr/>
        </p:nvSpPr>
        <p:spPr>
          <a:xfrm>
            <a:off x="318096" y="3436747"/>
            <a:ext cx="8568952" cy="3139321"/>
          </a:xfrm>
          <a:prstGeom prst="rect">
            <a:avLst/>
          </a:prstGeom>
          <a:ln>
            <a:solidFill>
              <a:srgbClr val="002060"/>
            </a:solidFill>
          </a:ln>
        </p:spPr>
        <p:txBody>
          <a:bodyPr wrap="square">
            <a:spAutoFit/>
          </a:bodyPr>
          <a:lstStyle/>
          <a:p>
            <a:r>
              <a:rPr lang="en-US" altLang="zh-CN" b="1" dirty="0">
                <a:latin typeface="Courier New" panose="02070309020205020404" pitchFamily="49" charset="0"/>
                <a:cs typeface="Courier New" panose="02070309020205020404" pitchFamily="49" charset="0"/>
              </a:rPr>
              <a:t>D:\CLionProjects\CopyAndMoveObject\bin\CopyAndMoveObject.exe</a:t>
            </a:r>
          </a:p>
          <a:p>
            <a:r>
              <a:rPr lang="en-US" altLang="zh-CN" b="1" dirty="0" err="1">
                <a:latin typeface="Courier New" panose="02070309020205020404" pitchFamily="49" charset="0"/>
                <a:cs typeface="Courier New" panose="02070309020205020404" pitchFamily="49" charset="0"/>
              </a:rPr>
              <a:t>Constructor:MyString</a:t>
            </a:r>
            <a:r>
              <a:rPr lang="en-US" altLang="zh-CN" b="1" dirty="0">
                <a:latin typeface="Courier New" panose="02070309020205020404" pitchFamily="49" charset="0"/>
                <a:cs typeface="Courier New" panose="02070309020205020404" pitchFamily="49" charset="0"/>
              </a:rPr>
              <a:t>: hello_18</a:t>
            </a:r>
          </a:p>
          <a:p>
            <a:r>
              <a:rPr lang="en-US" altLang="zh-CN" b="1" dirty="0" err="1">
                <a:latin typeface="Courier New" panose="02070309020205020404" pitchFamily="49" charset="0"/>
                <a:cs typeface="Courier New" panose="02070309020205020404" pitchFamily="49" charset="0"/>
              </a:rPr>
              <a:t>Constructor:MyString</a:t>
            </a:r>
            <a:r>
              <a:rPr lang="en-US" altLang="zh-CN" b="1" dirty="0">
                <a:latin typeface="Courier New" panose="02070309020205020404" pitchFamily="49" charset="0"/>
                <a:cs typeface="Courier New" panose="02070309020205020404" pitchFamily="49" charset="0"/>
              </a:rPr>
              <a:t>: hello_19</a:t>
            </a:r>
          </a:p>
          <a:p>
            <a:r>
              <a:rPr lang="en-US" altLang="zh-CN" b="1" dirty="0">
                <a:solidFill>
                  <a:srgbClr val="FF0000"/>
                </a:solidFill>
                <a:latin typeface="Courier New" panose="02070309020205020404" pitchFamily="49" charset="0"/>
                <a:cs typeface="Courier New" panose="02070309020205020404" pitchFamily="49" charset="0"/>
              </a:rPr>
              <a:t>Copy </a:t>
            </a:r>
            <a:r>
              <a:rPr lang="en-US" altLang="zh-CN" b="1" dirty="0" err="1">
                <a:solidFill>
                  <a:srgbClr val="FF0000"/>
                </a:solidFill>
                <a:latin typeface="Courier New" panose="02070309020205020404" pitchFamily="49" charset="0"/>
                <a:cs typeface="Courier New" panose="02070309020205020404" pitchFamily="49" charset="0"/>
              </a:rPr>
              <a:t>Constructor:MyString</a:t>
            </a:r>
            <a:r>
              <a:rPr lang="en-US" altLang="zh-CN" b="1" dirty="0">
                <a:solidFill>
                  <a:srgbClr val="FF0000"/>
                </a:solidFill>
                <a:latin typeface="Courier New" panose="02070309020205020404" pitchFamily="49" charset="0"/>
                <a:cs typeface="Courier New" panose="02070309020205020404" pitchFamily="49" charset="0"/>
              </a:rPr>
              <a:t>: hello_18  //</a:t>
            </a:r>
            <a:r>
              <a:rPr lang="zh-CN" altLang="en-US" b="1" dirty="0">
                <a:solidFill>
                  <a:srgbClr val="FF0000"/>
                </a:solidFill>
                <a:latin typeface="Courier New" panose="02070309020205020404" pitchFamily="49" charset="0"/>
                <a:cs typeface="Courier New" panose="02070309020205020404" pitchFamily="49" charset="0"/>
              </a:rPr>
              <a:t>拷贝构造</a:t>
            </a:r>
            <a:endParaRPr lang="en-US" altLang="zh-CN" b="1" dirty="0">
              <a:solidFill>
                <a:srgbClr val="FF0000"/>
              </a:solidFill>
              <a:latin typeface="Courier New" panose="02070309020205020404" pitchFamily="49" charset="0"/>
              <a:cs typeface="Courier New" panose="02070309020205020404" pitchFamily="49" charset="0"/>
            </a:endParaRPr>
          </a:p>
          <a:p>
            <a:r>
              <a:rPr lang="en-US" altLang="zh-CN" b="1" dirty="0">
                <a:solidFill>
                  <a:srgbClr val="FF0000"/>
                </a:solidFill>
                <a:latin typeface="Courier New" panose="02070309020205020404" pitchFamily="49" charset="0"/>
                <a:cs typeface="Courier New" panose="02070309020205020404" pitchFamily="49" charset="0"/>
              </a:rPr>
              <a:t>Move </a:t>
            </a:r>
            <a:r>
              <a:rPr lang="en-US" altLang="zh-CN" b="1" dirty="0" err="1">
                <a:solidFill>
                  <a:srgbClr val="FF0000"/>
                </a:solidFill>
                <a:latin typeface="Courier New" panose="02070309020205020404" pitchFamily="49" charset="0"/>
                <a:cs typeface="Courier New" panose="02070309020205020404" pitchFamily="49" charset="0"/>
              </a:rPr>
              <a:t>Constructor:MyString</a:t>
            </a:r>
            <a:r>
              <a:rPr lang="en-US" altLang="zh-CN" b="1" dirty="0">
                <a:solidFill>
                  <a:srgbClr val="FF0000"/>
                </a:solidFill>
                <a:latin typeface="Courier New" panose="02070309020205020404" pitchFamily="49" charset="0"/>
                <a:cs typeface="Courier New" panose="02070309020205020404" pitchFamily="49" charset="0"/>
              </a:rPr>
              <a:t>: hello_19  //</a:t>
            </a:r>
            <a:r>
              <a:rPr lang="zh-CN" altLang="en-US" b="1" dirty="0">
                <a:solidFill>
                  <a:srgbClr val="FF0000"/>
                </a:solidFill>
                <a:latin typeface="Courier New" panose="02070309020205020404" pitchFamily="49" charset="0"/>
                <a:cs typeface="Courier New" panose="02070309020205020404" pitchFamily="49" charset="0"/>
              </a:rPr>
              <a:t>移动构造</a:t>
            </a:r>
            <a:endParaRPr lang="en-US" altLang="zh-CN" b="1" dirty="0">
              <a:solidFill>
                <a:srgbClr val="FF0000"/>
              </a:solidFill>
              <a:latin typeface="Courier New" panose="02070309020205020404" pitchFamily="49" charset="0"/>
              <a:cs typeface="Courier New" panose="02070309020205020404" pitchFamily="49" charset="0"/>
            </a:endParaRPr>
          </a:p>
          <a:p>
            <a:r>
              <a:rPr lang="en-US" altLang="zh-CN" b="1" dirty="0">
                <a:solidFill>
                  <a:srgbClr val="FF0000"/>
                </a:solidFill>
                <a:latin typeface="Courier New" panose="02070309020205020404" pitchFamily="49" charset="0"/>
                <a:cs typeface="Courier New" panose="02070309020205020404" pitchFamily="49" charset="0"/>
              </a:rPr>
              <a:t>Move </a:t>
            </a:r>
            <a:r>
              <a:rPr lang="en-US" altLang="zh-CN" b="1" dirty="0" err="1">
                <a:solidFill>
                  <a:srgbClr val="FF0000"/>
                </a:solidFill>
                <a:latin typeface="Courier New" panose="02070309020205020404" pitchFamily="49" charset="0"/>
                <a:cs typeface="Courier New" panose="02070309020205020404" pitchFamily="49" charset="0"/>
              </a:rPr>
              <a:t>Constructor:MyString</a:t>
            </a:r>
            <a:r>
              <a:rPr lang="en-US" altLang="zh-CN" b="1" dirty="0">
                <a:solidFill>
                  <a:srgbClr val="FF0000"/>
                </a:solidFill>
                <a:latin typeface="Courier New" panose="02070309020205020404" pitchFamily="49" charset="0"/>
                <a:cs typeface="Courier New" panose="02070309020205020404" pitchFamily="49" charset="0"/>
              </a:rPr>
              <a:t>: hello_18  //</a:t>
            </a:r>
            <a:r>
              <a:rPr lang="zh-CN" altLang="en-US" b="1" dirty="0">
                <a:solidFill>
                  <a:srgbClr val="FF0000"/>
                </a:solidFill>
                <a:latin typeface="Courier New" panose="02070309020205020404" pitchFamily="49" charset="0"/>
                <a:cs typeface="Courier New" panose="02070309020205020404" pitchFamily="49" charset="0"/>
              </a:rPr>
              <a:t>扩容移动</a:t>
            </a:r>
            <a:r>
              <a:rPr lang="en-US" altLang="zh-CN" b="1" dirty="0">
                <a:solidFill>
                  <a:srgbClr val="FF0000"/>
                </a:solidFill>
                <a:latin typeface="Courier New" panose="02070309020205020404" pitchFamily="49" charset="0"/>
                <a:cs typeface="Courier New" panose="02070309020205020404" pitchFamily="49" charset="0"/>
              </a:rPr>
              <a:t>s18</a:t>
            </a:r>
          </a:p>
          <a:p>
            <a:r>
              <a:rPr lang="en-US" altLang="zh-CN" b="1" dirty="0" err="1">
                <a:latin typeface="Courier New" panose="02070309020205020404" pitchFamily="49" charset="0"/>
                <a:cs typeface="Courier New" panose="02070309020205020404" pitchFamily="49" charset="0"/>
              </a:rPr>
              <a:t>Destructor:MyString</a:t>
            </a:r>
            <a:r>
              <a:rPr lang="en-US" altLang="zh-CN" b="1" dirty="0">
                <a:latin typeface="Courier New" panose="02070309020205020404" pitchFamily="49" charset="0"/>
                <a:cs typeface="Courier New" panose="02070309020205020404" pitchFamily="49" charset="0"/>
              </a:rPr>
              <a:t>: hello_18</a:t>
            </a:r>
          </a:p>
          <a:p>
            <a:r>
              <a:rPr lang="en-US" altLang="zh-CN" b="1" dirty="0" err="1">
                <a:latin typeface="Courier New" panose="02070309020205020404" pitchFamily="49" charset="0"/>
                <a:cs typeface="Courier New" panose="02070309020205020404" pitchFamily="49" charset="0"/>
              </a:rPr>
              <a:t>Destructor:MyString</a:t>
            </a:r>
            <a:r>
              <a:rPr lang="en-US" altLang="zh-CN" b="1" dirty="0">
                <a:latin typeface="Courier New" panose="02070309020205020404" pitchFamily="49" charset="0"/>
                <a:cs typeface="Courier New" panose="02070309020205020404" pitchFamily="49" charset="0"/>
              </a:rPr>
              <a:t>: hello_19</a:t>
            </a:r>
          </a:p>
          <a:p>
            <a:r>
              <a:rPr lang="en-US" altLang="zh-CN" b="1" dirty="0" err="1">
                <a:latin typeface="Courier New" panose="02070309020205020404" pitchFamily="49" charset="0"/>
                <a:cs typeface="Courier New" panose="02070309020205020404" pitchFamily="49" charset="0"/>
              </a:rPr>
              <a:t>Destructor:MyString</a:t>
            </a:r>
            <a:r>
              <a:rPr lang="en-US" altLang="zh-CN" b="1" dirty="0">
                <a:latin typeface="Courier New" panose="02070309020205020404" pitchFamily="49" charset="0"/>
                <a:cs typeface="Courier New" panose="02070309020205020404" pitchFamily="49" charset="0"/>
              </a:rPr>
              <a:t>: hello_18</a:t>
            </a:r>
          </a:p>
          <a:p>
            <a:endParaRPr lang="en-US" altLang="zh-CN" b="1" dirty="0">
              <a:latin typeface="Courier New" panose="02070309020205020404" pitchFamily="49" charset="0"/>
              <a:cs typeface="Courier New" panose="02070309020205020404" pitchFamily="49" charset="0"/>
            </a:endParaRPr>
          </a:p>
          <a:p>
            <a:r>
              <a:rPr lang="en-US" altLang="zh-CN" b="1" dirty="0">
                <a:latin typeface="Courier New" panose="02070309020205020404" pitchFamily="49" charset="0"/>
                <a:cs typeface="Courier New" panose="02070309020205020404" pitchFamily="49" charset="0"/>
              </a:rPr>
              <a:t>Process finished with exit code 0</a:t>
            </a:r>
            <a:endParaRPr lang="zh-CN" alt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197140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44624"/>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4.8</a:t>
            </a:r>
            <a:r>
              <a:rPr lang="zh-CN" altLang="en-US" sz="3600" b="1" dirty="0">
                <a:solidFill>
                  <a:srgbClr val="FF0000"/>
                </a:solidFill>
                <a:latin typeface="微软雅黑" pitchFamily="34" charset="-122"/>
                <a:ea typeface="微软雅黑" pitchFamily="34" charset="-122"/>
              </a:rPr>
              <a:t>　移动构造和移动赋值</a:t>
            </a:r>
          </a:p>
        </p:txBody>
      </p:sp>
      <p:sp>
        <p:nvSpPr>
          <p:cNvPr id="6" name="TextBox 5">
            <a:extLst>
              <a:ext uri="{FF2B5EF4-FFF2-40B4-BE49-F238E27FC236}">
                <a16:creationId xmlns:a16="http://schemas.microsoft.com/office/drawing/2014/main" id="{07FEDF4C-AF1A-46D5-BA08-58B30060D8CA}"/>
              </a:ext>
            </a:extLst>
          </p:cNvPr>
          <p:cNvSpPr txBox="1">
            <a:spLocks noChangeArrowheads="1"/>
          </p:cNvSpPr>
          <p:nvPr/>
        </p:nvSpPr>
        <p:spPr bwMode="auto">
          <a:xfrm>
            <a:off x="251520" y="1412776"/>
            <a:ext cx="8712968" cy="5400600"/>
          </a:xfrm>
          <a:prstGeom prst="rect">
            <a:avLst/>
          </a:prstGeom>
          <a:solidFill>
            <a:schemeClr val="accent6">
              <a:lumMod val="75000"/>
              <a:alpha val="44000"/>
            </a:schemeClr>
          </a:solidFill>
          <a:ln w="9525">
            <a:solidFill>
              <a:srgbClr val="0070C0"/>
            </a:solidFill>
            <a:miter lim="800000"/>
            <a:headEnd/>
            <a:tailEnd/>
          </a:ln>
        </p:spPr>
        <p:txBody>
          <a:bodyPr/>
          <a:lstStyle/>
          <a:p>
            <a:pPr>
              <a:lnSpc>
                <a:spcPct val="130000"/>
              </a:lnSpc>
            </a:pP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 s18("hello_18");</a:t>
            </a:r>
          </a:p>
          <a:p>
            <a:pPr>
              <a:lnSpc>
                <a:spcPct val="130000"/>
              </a:lnSpc>
            </a:pP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 s19("hello_19");</a:t>
            </a:r>
          </a:p>
          <a:p>
            <a:pPr>
              <a:lnSpc>
                <a:spcPct val="130000"/>
              </a:lnSpc>
            </a:pPr>
            <a:r>
              <a:rPr lang="en-US" altLang="zh-CN" b="1" dirty="0">
                <a:latin typeface="华文新魏" panose="02010800040101010101" pitchFamily="2" charset="-122"/>
                <a:ea typeface="华文新魏" panose="02010800040101010101" pitchFamily="2" charset="-122"/>
              </a:rPr>
              <a:t>vector&lt;</a:t>
            </a: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&gt; vs;</a:t>
            </a:r>
          </a:p>
          <a:p>
            <a:pPr>
              <a:lnSpc>
                <a:spcPct val="130000"/>
              </a:lnSpc>
            </a:pPr>
            <a:r>
              <a:rPr lang="en-US" altLang="zh-CN" b="1" dirty="0" err="1">
                <a:latin typeface="华文新魏" panose="02010800040101010101" pitchFamily="2" charset="-122"/>
                <a:ea typeface="华文新魏" panose="02010800040101010101" pitchFamily="2" charset="-122"/>
              </a:rPr>
              <a:t>vs.push_back</a:t>
            </a:r>
            <a:r>
              <a:rPr lang="en-US" altLang="zh-CN" b="1" dirty="0">
                <a:latin typeface="华文新魏" panose="02010800040101010101" pitchFamily="2" charset="-122"/>
                <a:ea typeface="华文新魏" panose="02010800040101010101" pitchFamily="2" charset="-122"/>
              </a:rPr>
              <a:t>(s18); //</a:t>
            </a:r>
            <a:r>
              <a:rPr lang="zh-CN" altLang="en-US" b="1" dirty="0">
                <a:latin typeface="华文新魏" panose="02010800040101010101" pitchFamily="2" charset="-122"/>
                <a:ea typeface="华文新魏" panose="02010800040101010101" pitchFamily="2" charset="-122"/>
              </a:rPr>
              <a:t>执行拷贝构造</a:t>
            </a:r>
          </a:p>
          <a:p>
            <a:pPr>
              <a:lnSpc>
                <a:spcPct val="130000"/>
              </a:lnSpc>
            </a:pPr>
            <a:r>
              <a:rPr lang="en-US" altLang="zh-CN" b="1" dirty="0" err="1">
                <a:latin typeface="华文新魏" panose="02010800040101010101" pitchFamily="2" charset="-122"/>
                <a:ea typeface="华文新魏" panose="02010800040101010101" pitchFamily="2" charset="-122"/>
              </a:rPr>
              <a:t>vs.push_back</a:t>
            </a:r>
            <a:r>
              <a:rPr lang="en-US" altLang="zh-CN" b="1" dirty="0">
                <a:latin typeface="华文新魏" panose="02010800040101010101" pitchFamily="2" charset="-122"/>
                <a:ea typeface="华文新魏" panose="02010800040101010101" pitchFamily="2" charset="-122"/>
              </a:rPr>
              <a:t>(std::move(s19)); //</a:t>
            </a:r>
            <a:r>
              <a:rPr lang="zh-CN" altLang="en-US" b="1" dirty="0">
                <a:latin typeface="华文新魏" panose="02010800040101010101" pitchFamily="2" charset="-122"/>
                <a:ea typeface="华文新魏" panose="02010800040101010101" pitchFamily="2" charset="-122"/>
              </a:rPr>
              <a:t>执行移动构造</a:t>
            </a:r>
            <a:endParaRPr lang="en-US" altLang="zh-CN" b="1" dirty="0">
              <a:latin typeface="华文新魏" panose="02010800040101010101" pitchFamily="2" charset="-122"/>
              <a:ea typeface="华文新魏" panose="02010800040101010101" pitchFamily="2" charset="-122"/>
            </a:endParaRPr>
          </a:p>
        </p:txBody>
      </p:sp>
      <p:sp>
        <p:nvSpPr>
          <p:cNvPr id="2" name="文本框 1">
            <a:extLst>
              <a:ext uri="{FF2B5EF4-FFF2-40B4-BE49-F238E27FC236}">
                <a16:creationId xmlns:a16="http://schemas.microsoft.com/office/drawing/2014/main" id="{A78FD3E7-D1BA-43A8-8D22-E036F0D7DD88}"/>
              </a:ext>
            </a:extLst>
          </p:cNvPr>
          <p:cNvSpPr txBox="1"/>
          <p:nvPr/>
        </p:nvSpPr>
        <p:spPr>
          <a:xfrm>
            <a:off x="323528" y="908723"/>
            <a:ext cx="6030818" cy="461665"/>
          </a:xfrm>
          <a:prstGeom prst="rect">
            <a:avLst/>
          </a:prstGeom>
          <a:noFill/>
        </p:spPr>
        <p:txBody>
          <a:bodyPr wrap="none" rtlCol="0">
            <a:spAutoFit/>
          </a:bodyPr>
          <a:lstStyle/>
          <a:p>
            <a:r>
              <a:rPr lang="zh-CN" altLang="en-US" sz="2400" b="1" dirty="0">
                <a:latin typeface="华文新魏" panose="02010800040101010101" pitchFamily="2" charset="-122"/>
                <a:ea typeface="华文新魏" panose="02010800040101010101" pitchFamily="2" charset="-122"/>
              </a:rPr>
              <a:t>测试移动构造的</a:t>
            </a:r>
            <a:r>
              <a:rPr lang="en-US" altLang="zh-CN" sz="2400" b="1" dirty="0" err="1">
                <a:latin typeface="华文新魏" panose="02010800040101010101" pitchFamily="2" charset="-122"/>
                <a:ea typeface="华文新魏" panose="02010800040101010101" pitchFamily="2" charset="-122"/>
              </a:rPr>
              <a:t>noexcept</a:t>
            </a:r>
            <a:r>
              <a:rPr lang="zh-CN" altLang="en-US" sz="2400" b="1" dirty="0">
                <a:latin typeface="华文新魏" panose="02010800040101010101" pitchFamily="2" charset="-122"/>
                <a:ea typeface="华文新魏" panose="02010800040101010101" pitchFamily="2" charset="-122"/>
              </a:rPr>
              <a:t>声明对容器的影响</a:t>
            </a:r>
          </a:p>
        </p:txBody>
      </p:sp>
      <p:sp>
        <p:nvSpPr>
          <p:cNvPr id="5" name="矩形 4">
            <a:extLst>
              <a:ext uri="{FF2B5EF4-FFF2-40B4-BE49-F238E27FC236}">
                <a16:creationId xmlns:a16="http://schemas.microsoft.com/office/drawing/2014/main" id="{B7590F5E-3417-4040-98C1-40420AFFF092}"/>
              </a:ext>
            </a:extLst>
          </p:cNvPr>
          <p:cNvSpPr/>
          <p:nvPr/>
        </p:nvSpPr>
        <p:spPr>
          <a:xfrm>
            <a:off x="323528" y="3325048"/>
            <a:ext cx="8568952" cy="3046988"/>
          </a:xfrm>
          <a:prstGeom prst="rect">
            <a:avLst/>
          </a:prstGeom>
          <a:ln>
            <a:solidFill>
              <a:srgbClr val="002060"/>
            </a:solidFill>
          </a:ln>
        </p:spPr>
        <p:txBody>
          <a:bodyPr wrap="square">
            <a:spAutoFit/>
          </a:bodyPr>
          <a:lstStyle/>
          <a:p>
            <a:r>
              <a:rPr lang="en-US" altLang="zh-CN" sz="1600" b="1" dirty="0">
                <a:latin typeface="Courier New" panose="02070309020205020404" pitchFamily="49" charset="0"/>
                <a:cs typeface="Courier New" panose="02070309020205020404" pitchFamily="49" charset="0"/>
              </a:rPr>
              <a:t>D:\CLionProjects\CopyAndMoveObject\bin\CopyAndMoveObject.exe</a:t>
            </a:r>
          </a:p>
          <a:p>
            <a:r>
              <a:rPr lang="en-US" altLang="zh-CN" sz="1600" b="1" dirty="0" err="1">
                <a:latin typeface="Courier New" panose="02070309020205020404" pitchFamily="49" charset="0"/>
                <a:cs typeface="Courier New" panose="02070309020205020404" pitchFamily="49" charset="0"/>
              </a:rPr>
              <a:t>Constructor:MyString</a:t>
            </a:r>
            <a:r>
              <a:rPr lang="en-US" altLang="zh-CN" sz="1600" b="1" dirty="0">
                <a:latin typeface="Courier New" panose="02070309020205020404" pitchFamily="49" charset="0"/>
                <a:cs typeface="Courier New" panose="02070309020205020404" pitchFamily="49" charset="0"/>
              </a:rPr>
              <a:t>: hello_18</a:t>
            </a:r>
          </a:p>
          <a:p>
            <a:r>
              <a:rPr lang="en-US" altLang="zh-CN" sz="1600" b="1" dirty="0" err="1">
                <a:latin typeface="Courier New" panose="02070309020205020404" pitchFamily="49" charset="0"/>
                <a:cs typeface="Courier New" panose="02070309020205020404" pitchFamily="49" charset="0"/>
              </a:rPr>
              <a:t>Constructor:MyString</a:t>
            </a:r>
            <a:r>
              <a:rPr lang="en-US" altLang="zh-CN" sz="1600" b="1" dirty="0">
                <a:latin typeface="Courier New" panose="02070309020205020404" pitchFamily="49" charset="0"/>
                <a:cs typeface="Courier New" panose="02070309020205020404" pitchFamily="49" charset="0"/>
              </a:rPr>
              <a:t>: hello_19</a:t>
            </a:r>
          </a:p>
          <a:p>
            <a:r>
              <a:rPr lang="en-US" altLang="zh-CN" sz="1600" b="1" dirty="0">
                <a:solidFill>
                  <a:srgbClr val="FF0000"/>
                </a:solidFill>
                <a:latin typeface="Courier New" panose="02070309020205020404" pitchFamily="49" charset="0"/>
                <a:cs typeface="Courier New" panose="02070309020205020404" pitchFamily="49" charset="0"/>
              </a:rPr>
              <a:t>Copy </a:t>
            </a:r>
            <a:r>
              <a:rPr lang="en-US" altLang="zh-CN" sz="1600" b="1" dirty="0" err="1">
                <a:solidFill>
                  <a:srgbClr val="FF0000"/>
                </a:solidFill>
                <a:latin typeface="Courier New" panose="02070309020205020404" pitchFamily="49" charset="0"/>
                <a:cs typeface="Courier New" panose="02070309020205020404" pitchFamily="49" charset="0"/>
              </a:rPr>
              <a:t>Constructor:MyString</a:t>
            </a:r>
            <a:r>
              <a:rPr lang="en-US" altLang="zh-CN" sz="1600" b="1" dirty="0">
                <a:solidFill>
                  <a:srgbClr val="FF0000"/>
                </a:solidFill>
                <a:latin typeface="Courier New" panose="02070309020205020404" pitchFamily="49" charset="0"/>
                <a:cs typeface="Courier New" panose="02070309020205020404" pitchFamily="49" charset="0"/>
              </a:rPr>
              <a:t>: hello_18 //</a:t>
            </a:r>
            <a:r>
              <a:rPr lang="zh-CN" altLang="en-US" sz="1600" b="1" dirty="0">
                <a:solidFill>
                  <a:srgbClr val="FF0000"/>
                </a:solidFill>
                <a:latin typeface="Courier New" panose="02070309020205020404" pitchFamily="49" charset="0"/>
                <a:cs typeface="Courier New" panose="02070309020205020404" pitchFamily="49" charset="0"/>
              </a:rPr>
              <a:t>拷贝构造</a:t>
            </a:r>
            <a:endParaRPr lang="en-US" altLang="zh-CN" sz="1600" b="1" dirty="0">
              <a:latin typeface="Courier New" panose="02070309020205020404" pitchFamily="49" charset="0"/>
              <a:cs typeface="Courier New" panose="02070309020205020404" pitchFamily="49" charset="0"/>
            </a:endParaRPr>
          </a:p>
          <a:p>
            <a:r>
              <a:rPr lang="en-US" altLang="zh-CN" sz="1600" b="1" dirty="0">
                <a:solidFill>
                  <a:srgbClr val="FF0000"/>
                </a:solidFill>
                <a:latin typeface="Courier New" panose="02070309020205020404" pitchFamily="49" charset="0"/>
                <a:cs typeface="Courier New" panose="02070309020205020404" pitchFamily="49" charset="0"/>
              </a:rPr>
              <a:t>Move </a:t>
            </a:r>
            <a:r>
              <a:rPr lang="en-US" altLang="zh-CN" sz="1600" b="1" dirty="0" err="1">
                <a:solidFill>
                  <a:srgbClr val="FF0000"/>
                </a:solidFill>
                <a:latin typeface="Courier New" panose="02070309020205020404" pitchFamily="49" charset="0"/>
                <a:cs typeface="Courier New" panose="02070309020205020404" pitchFamily="49" charset="0"/>
              </a:rPr>
              <a:t>Constructor:MyString</a:t>
            </a:r>
            <a:r>
              <a:rPr lang="en-US" altLang="zh-CN" sz="1600" b="1" dirty="0">
                <a:solidFill>
                  <a:srgbClr val="FF0000"/>
                </a:solidFill>
                <a:latin typeface="Courier New" panose="02070309020205020404" pitchFamily="49" charset="0"/>
                <a:cs typeface="Courier New" panose="02070309020205020404" pitchFamily="49" charset="0"/>
              </a:rPr>
              <a:t>: hello_19 //</a:t>
            </a:r>
            <a:r>
              <a:rPr lang="zh-CN" altLang="en-US" sz="1600" b="1" dirty="0">
                <a:solidFill>
                  <a:srgbClr val="FF0000"/>
                </a:solidFill>
                <a:latin typeface="Courier New" panose="02070309020205020404" pitchFamily="49" charset="0"/>
                <a:cs typeface="Courier New" panose="02070309020205020404" pitchFamily="49" charset="0"/>
              </a:rPr>
              <a:t>这时放入</a:t>
            </a:r>
            <a:r>
              <a:rPr lang="en-US" altLang="zh-CN" sz="1600" b="1" dirty="0">
                <a:solidFill>
                  <a:srgbClr val="FF0000"/>
                </a:solidFill>
                <a:latin typeface="Courier New" panose="02070309020205020404" pitchFamily="49" charset="0"/>
                <a:cs typeface="Courier New" panose="02070309020205020404" pitchFamily="49" charset="0"/>
              </a:rPr>
              <a:t>s19</a:t>
            </a:r>
            <a:r>
              <a:rPr lang="zh-CN" altLang="en-US" sz="1600" b="1" dirty="0">
                <a:solidFill>
                  <a:srgbClr val="FF0000"/>
                </a:solidFill>
                <a:latin typeface="Courier New" panose="02070309020205020404" pitchFamily="49" charset="0"/>
                <a:cs typeface="Courier New" panose="02070309020205020404" pitchFamily="49" charset="0"/>
              </a:rPr>
              <a:t>还是移动构造</a:t>
            </a:r>
            <a:endParaRPr lang="en-US" altLang="zh-CN" sz="1600" b="1" dirty="0">
              <a:solidFill>
                <a:srgbClr val="FF0000"/>
              </a:solidFill>
              <a:latin typeface="Courier New" panose="02070309020205020404" pitchFamily="49" charset="0"/>
              <a:cs typeface="Courier New" panose="02070309020205020404" pitchFamily="49" charset="0"/>
            </a:endParaRPr>
          </a:p>
          <a:p>
            <a:r>
              <a:rPr lang="en-US" altLang="zh-CN" sz="1600" b="1" dirty="0">
                <a:solidFill>
                  <a:srgbClr val="FF0000"/>
                </a:solidFill>
                <a:latin typeface="Courier New" panose="02070309020205020404" pitchFamily="49" charset="0"/>
                <a:cs typeface="Courier New" panose="02070309020205020404" pitchFamily="49" charset="0"/>
              </a:rPr>
              <a:t>Copy </a:t>
            </a:r>
            <a:r>
              <a:rPr lang="en-US" altLang="zh-CN" sz="1600" b="1" dirty="0" err="1">
                <a:solidFill>
                  <a:srgbClr val="FF0000"/>
                </a:solidFill>
                <a:latin typeface="Courier New" panose="02070309020205020404" pitchFamily="49" charset="0"/>
                <a:cs typeface="Courier New" panose="02070309020205020404" pitchFamily="49" charset="0"/>
              </a:rPr>
              <a:t>Constructor:MyString</a:t>
            </a:r>
            <a:r>
              <a:rPr lang="en-US" altLang="zh-CN" sz="1600" b="1" dirty="0">
                <a:solidFill>
                  <a:srgbClr val="FF0000"/>
                </a:solidFill>
                <a:latin typeface="Courier New" panose="02070309020205020404" pitchFamily="49" charset="0"/>
                <a:cs typeface="Courier New" panose="02070309020205020404" pitchFamily="49" charset="0"/>
              </a:rPr>
              <a:t>: hello_18 //</a:t>
            </a:r>
            <a:r>
              <a:rPr lang="zh-CN" altLang="en-US" sz="1600" b="1" dirty="0">
                <a:solidFill>
                  <a:srgbClr val="FF0000"/>
                </a:solidFill>
                <a:latin typeface="Courier New" panose="02070309020205020404" pitchFamily="49" charset="0"/>
                <a:cs typeface="Courier New" panose="02070309020205020404" pitchFamily="49" charset="0"/>
              </a:rPr>
              <a:t>这时扩容时拷贝构造</a:t>
            </a:r>
            <a:r>
              <a:rPr lang="en-US" altLang="zh-CN" sz="1600" b="1" dirty="0">
                <a:solidFill>
                  <a:srgbClr val="FF0000"/>
                </a:solidFill>
                <a:latin typeface="Courier New" panose="02070309020205020404" pitchFamily="49" charset="0"/>
                <a:cs typeface="Courier New" panose="02070309020205020404" pitchFamily="49" charset="0"/>
              </a:rPr>
              <a:t>s18</a:t>
            </a:r>
          </a:p>
          <a:p>
            <a:r>
              <a:rPr lang="en-US" altLang="zh-CN" sz="1600" b="1" dirty="0" err="1">
                <a:latin typeface="Courier New" panose="02070309020205020404" pitchFamily="49" charset="0"/>
                <a:cs typeface="Courier New" panose="02070309020205020404" pitchFamily="49" charset="0"/>
              </a:rPr>
              <a:t>Destructor:MyString</a:t>
            </a:r>
            <a:r>
              <a:rPr lang="en-US" altLang="zh-CN" sz="1600" b="1" dirty="0">
                <a:latin typeface="Courier New" panose="02070309020205020404" pitchFamily="49" charset="0"/>
                <a:cs typeface="Courier New" panose="02070309020205020404" pitchFamily="49" charset="0"/>
              </a:rPr>
              <a:t>: hello_18</a:t>
            </a:r>
          </a:p>
          <a:p>
            <a:r>
              <a:rPr lang="en-US" altLang="zh-CN" sz="1600" b="1" dirty="0" err="1">
                <a:latin typeface="Courier New" panose="02070309020205020404" pitchFamily="49" charset="0"/>
                <a:cs typeface="Courier New" panose="02070309020205020404" pitchFamily="49" charset="0"/>
              </a:rPr>
              <a:t>Destructor:MyString</a:t>
            </a:r>
            <a:r>
              <a:rPr lang="en-US" altLang="zh-CN" sz="1600" b="1" dirty="0">
                <a:latin typeface="Courier New" panose="02070309020205020404" pitchFamily="49" charset="0"/>
                <a:cs typeface="Courier New" panose="02070309020205020404" pitchFamily="49" charset="0"/>
              </a:rPr>
              <a:t>: hello_18</a:t>
            </a:r>
          </a:p>
          <a:p>
            <a:r>
              <a:rPr lang="en-US" altLang="zh-CN" sz="1600" b="1" dirty="0" err="1">
                <a:latin typeface="Courier New" panose="02070309020205020404" pitchFamily="49" charset="0"/>
                <a:cs typeface="Courier New" panose="02070309020205020404" pitchFamily="49" charset="0"/>
              </a:rPr>
              <a:t>Destructor:MyString</a:t>
            </a:r>
            <a:r>
              <a:rPr lang="en-US" altLang="zh-CN" sz="1600" b="1" dirty="0">
                <a:latin typeface="Courier New" panose="02070309020205020404" pitchFamily="49" charset="0"/>
                <a:cs typeface="Courier New" panose="02070309020205020404" pitchFamily="49" charset="0"/>
              </a:rPr>
              <a:t>: hello_19</a:t>
            </a:r>
          </a:p>
          <a:p>
            <a:r>
              <a:rPr lang="en-US" altLang="zh-CN" sz="1600" b="1" dirty="0" err="1">
                <a:latin typeface="Courier New" panose="02070309020205020404" pitchFamily="49" charset="0"/>
                <a:cs typeface="Courier New" panose="02070309020205020404" pitchFamily="49" charset="0"/>
              </a:rPr>
              <a:t>Destructor:MyString</a:t>
            </a:r>
            <a:r>
              <a:rPr lang="en-US" altLang="zh-CN" sz="1600" b="1" dirty="0">
                <a:latin typeface="Courier New" panose="02070309020205020404" pitchFamily="49" charset="0"/>
                <a:cs typeface="Courier New" panose="02070309020205020404" pitchFamily="49" charset="0"/>
              </a:rPr>
              <a:t>: hello_18</a:t>
            </a:r>
          </a:p>
          <a:p>
            <a:endParaRPr lang="en-US" altLang="zh-CN" sz="1600" b="1" dirty="0">
              <a:latin typeface="Courier New" panose="02070309020205020404" pitchFamily="49" charset="0"/>
              <a:cs typeface="Courier New" panose="02070309020205020404" pitchFamily="49" charset="0"/>
            </a:endParaRPr>
          </a:p>
          <a:p>
            <a:r>
              <a:rPr lang="en-US" altLang="zh-CN" sz="1600" b="1" dirty="0">
                <a:latin typeface="Courier New" panose="02070309020205020404" pitchFamily="49" charset="0"/>
                <a:cs typeface="Courier New" panose="02070309020205020404" pitchFamily="49" charset="0"/>
              </a:rPr>
              <a:t>Process finished with exit code 0</a:t>
            </a:r>
            <a:endParaRPr lang="zh-CN" altLang="en-US" sz="1600" b="1" dirty="0">
              <a:latin typeface="Courier New" panose="02070309020205020404" pitchFamily="49" charset="0"/>
              <a:cs typeface="Courier New" panose="02070309020205020404" pitchFamily="49" charset="0"/>
            </a:endParaRPr>
          </a:p>
        </p:txBody>
      </p:sp>
      <p:sp>
        <p:nvSpPr>
          <p:cNvPr id="8" name="对话气泡: 圆角矩形 7">
            <a:extLst>
              <a:ext uri="{FF2B5EF4-FFF2-40B4-BE49-F238E27FC236}">
                <a16:creationId xmlns:a16="http://schemas.microsoft.com/office/drawing/2014/main" id="{D6FB46C2-194E-4E8A-A25C-54D17C457E09}"/>
              </a:ext>
            </a:extLst>
          </p:cNvPr>
          <p:cNvSpPr/>
          <p:nvPr/>
        </p:nvSpPr>
        <p:spPr>
          <a:xfrm>
            <a:off x="4932040" y="1700808"/>
            <a:ext cx="3816424" cy="576064"/>
          </a:xfrm>
          <a:prstGeom prst="wedgeRoundRectCallout">
            <a:avLst>
              <a:gd name="adj1" fmla="val -34544"/>
              <a:gd name="adj2" fmla="val 109532"/>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b="1" dirty="0">
                <a:solidFill>
                  <a:srgbClr val="002060"/>
                </a:solidFill>
                <a:latin typeface="华文新魏" panose="02010800040101010101" pitchFamily="2" charset="-122"/>
                <a:ea typeface="华文新魏" panose="02010800040101010101" pitchFamily="2" charset="-122"/>
              </a:rPr>
              <a:t>去掉移动构造函数的</a:t>
            </a:r>
            <a:r>
              <a:rPr lang="en-US" altLang="zh-CN" b="1" dirty="0" err="1">
                <a:solidFill>
                  <a:srgbClr val="002060"/>
                </a:solidFill>
                <a:latin typeface="华文新魏" panose="02010800040101010101" pitchFamily="2" charset="-122"/>
                <a:ea typeface="华文新魏" panose="02010800040101010101" pitchFamily="2" charset="-122"/>
              </a:rPr>
              <a:t>noexcept</a:t>
            </a:r>
            <a:r>
              <a:rPr lang="zh-CN" altLang="en-US" b="1" dirty="0">
                <a:solidFill>
                  <a:srgbClr val="002060"/>
                </a:solidFill>
                <a:latin typeface="华文新魏" panose="02010800040101010101" pitchFamily="2" charset="-122"/>
                <a:ea typeface="华文新魏" panose="02010800040101010101" pitchFamily="2" charset="-122"/>
              </a:rPr>
              <a:t>声明</a:t>
            </a:r>
            <a:endParaRPr lang="en-US" altLang="zh-CN" b="1" dirty="0">
              <a:solidFill>
                <a:srgbClr val="002060"/>
              </a:solidFill>
              <a:latin typeface="华文新魏" panose="02010800040101010101" pitchFamily="2" charset="-122"/>
              <a:ea typeface="华文新魏" panose="02010800040101010101" pitchFamily="2" charset="-122"/>
            </a:endParaRPr>
          </a:p>
        </p:txBody>
      </p:sp>
      <p:sp>
        <p:nvSpPr>
          <p:cNvPr id="10" name="对话气泡: 圆角矩形 9">
            <a:extLst>
              <a:ext uri="{FF2B5EF4-FFF2-40B4-BE49-F238E27FC236}">
                <a16:creationId xmlns:a16="http://schemas.microsoft.com/office/drawing/2014/main" id="{58914B91-337A-4590-AE30-B6CA98B7F9E2}"/>
              </a:ext>
            </a:extLst>
          </p:cNvPr>
          <p:cNvSpPr/>
          <p:nvPr/>
        </p:nvSpPr>
        <p:spPr>
          <a:xfrm>
            <a:off x="4139952" y="4972527"/>
            <a:ext cx="4536504" cy="1080120"/>
          </a:xfrm>
          <a:prstGeom prst="wedgeRoundRectCallout">
            <a:avLst>
              <a:gd name="adj1" fmla="val -30574"/>
              <a:gd name="adj2" fmla="val -66132"/>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1600" b="1" dirty="0">
                <a:solidFill>
                  <a:srgbClr val="002060"/>
                </a:solidFill>
                <a:latin typeface="华文新魏" panose="02010800040101010101" pitchFamily="2" charset="-122"/>
                <a:ea typeface="华文新魏" panose="02010800040101010101" pitchFamily="2" charset="-122"/>
              </a:rPr>
              <a:t>移动构造函数的</a:t>
            </a:r>
            <a:r>
              <a:rPr lang="en-US" altLang="zh-CN" sz="1600" b="1" dirty="0" err="1">
                <a:solidFill>
                  <a:srgbClr val="002060"/>
                </a:solidFill>
                <a:latin typeface="华文新魏" panose="02010800040101010101" pitchFamily="2" charset="-122"/>
                <a:ea typeface="华文新魏" panose="02010800040101010101" pitchFamily="2" charset="-122"/>
              </a:rPr>
              <a:t>noexcept</a:t>
            </a:r>
            <a:r>
              <a:rPr lang="zh-CN" altLang="en-US" sz="1600" b="1" dirty="0">
                <a:solidFill>
                  <a:srgbClr val="002060"/>
                </a:solidFill>
                <a:latin typeface="华文新魏" panose="02010800040101010101" pitchFamily="2" charset="-122"/>
                <a:ea typeface="华文新魏" panose="02010800040101010101" pitchFamily="2" charset="-122"/>
              </a:rPr>
              <a:t>声明只对容器扩容时产生影响</a:t>
            </a:r>
            <a:endParaRPr lang="en-US" altLang="zh-CN" sz="1600" b="1" dirty="0">
              <a:solidFill>
                <a:srgbClr val="002060"/>
              </a:solidFill>
              <a:latin typeface="华文新魏" panose="02010800040101010101" pitchFamily="2" charset="-122"/>
              <a:ea typeface="华文新魏" panose="02010800040101010101" pitchFamily="2" charset="-122"/>
            </a:endParaRPr>
          </a:p>
          <a:p>
            <a:r>
              <a:rPr lang="en-US" altLang="zh-CN" sz="1600" b="1" dirty="0" err="1">
                <a:solidFill>
                  <a:srgbClr val="002060"/>
                </a:solidFill>
                <a:latin typeface="华文新魏" panose="02010800040101010101" pitchFamily="2" charset="-122"/>
                <a:ea typeface="华文新魏" panose="02010800040101010101" pitchFamily="2" charset="-122"/>
              </a:rPr>
              <a:t>vs.push_back</a:t>
            </a:r>
            <a:r>
              <a:rPr lang="en-US" altLang="zh-CN" sz="1600" b="1" dirty="0">
                <a:solidFill>
                  <a:srgbClr val="002060"/>
                </a:solidFill>
                <a:latin typeface="华文新魏" panose="02010800040101010101" pitchFamily="2" charset="-122"/>
                <a:ea typeface="华文新魏" panose="02010800040101010101" pitchFamily="2" charset="-122"/>
              </a:rPr>
              <a:t>(std::move(s19))</a:t>
            </a:r>
            <a:r>
              <a:rPr lang="zh-CN" altLang="en-US" sz="1600" b="1" dirty="0">
                <a:solidFill>
                  <a:srgbClr val="002060"/>
                </a:solidFill>
                <a:latin typeface="华文新魏" panose="02010800040101010101" pitchFamily="2" charset="-122"/>
                <a:ea typeface="华文新魏" panose="02010800040101010101" pitchFamily="2" charset="-122"/>
              </a:rPr>
              <a:t>还是执行移动构造，尽管去掉了</a:t>
            </a:r>
            <a:r>
              <a:rPr lang="en-US" altLang="zh-CN" sz="1600" b="1" dirty="0" err="1">
                <a:solidFill>
                  <a:srgbClr val="002060"/>
                </a:solidFill>
                <a:latin typeface="华文新魏" panose="02010800040101010101" pitchFamily="2" charset="-122"/>
                <a:ea typeface="华文新魏" panose="02010800040101010101" pitchFamily="2" charset="-122"/>
              </a:rPr>
              <a:t>noexcept</a:t>
            </a:r>
            <a:r>
              <a:rPr lang="zh-CN" altLang="en-US" sz="1600" b="1" dirty="0">
                <a:solidFill>
                  <a:srgbClr val="002060"/>
                </a:solidFill>
                <a:latin typeface="华文新魏" panose="02010800040101010101" pitchFamily="2" charset="-122"/>
                <a:ea typeface="华文新魏" panose="02010800040101010101" pitchFamily="2" charset="-122"/>
              </a:rPr>
              <a:t>声明</a:t>
            </a:r>
            <a:endParaRPr lang="en-US" altLang="zh-CN" sz="1600" b="1" dirty="0">
              <a:solidFill>
                <a:srgbClr val="00206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8342276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44624"/>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4.8</a:t>
            </a:r>
            <a:r>
              <a:rPr lang="zh-CN" altLang="en-US" sz="3600" b="1" dirty="0">
                <a:solidFill>
                  <a:srgbClr val="FF0000"/>
                </a:solidFill>
                <a:latin typeface="微软雅黑" pitchFamily="34" charset="-122"/>
                <a:ea typeface="微软雅黑" pitchFamily="34" charset="-122"/>
              </a:rPr>
              <a:t>　移动构造和移动赋值</a:t>
            </a:r>
          </a:p>
        </p:txBody>
      </p:sp>
      <p:sp>
        <p:nvSpPr>
          <p:cNvPr id="6" name="TextBox 5">
            <a:extLst>
              <a:ext uri="{FF2B5EF4-FFF2-40B4-BE49-F238E27FC236}">
                <a16:creationId xmlns:a16="http://schemas.microsoft.com/office/drawing/2014/main" id="{07FEDF4C-AF1A-46D5-BA08-58B30060D8CA}"/>
              </a:ext>
            </a:extLst>
          </p:cNvPr>
          <p:cNvSpPr txBox="1">
            <a:spLocks noChangeArrowheads="1"/>
          </p:cNvSpPr>
          <p:nvPr/>
        </p:nvSpPr>
        <p:spPr bwMode="auto">
          <a:xfrm>
            <a:off x="251520" y="1196752"/>
            <a:ext cx="8712968" cy="5400600"/>
          </a:xfrm>
          <a:prstGeom prst="rect">
            <a:avLst/>
          </a:prstGeom>
          <a:solidFill>
            <a:schemeClr val="accent6">
              <a:lumMod val="75000"/>
              <a:alpha val="44000"/>
            </a:schemeClr>
          </a:solidFill>
          <a:ln w="9525">
            <a:solidFill>
              <a:srgbClr val="0070C0"/>
            </a:solidFill>
            <a:miter lim="800000"/>
            <a:headEnd/>
            <a:tailEnd/>
          </a:ln>
        </p:spPr>
        <p:txBody>
          <a:bodyPr/>
          <a:lstStyle/>
          <a:p>
            <a:pPr>
              <a:lnSpc>
                <a:spcPct val="130000"/>
              </a:lnSpc>
            </a:pPr>
            <a:r>
              <a:rPr lang="en-US" altLang="zh-CN" sz="1600" b="1" dirty="0" err="1">
                <a:latin typeface="华文新魏" panose="02010800040101010101" pitchFamily="2" charset="-122"/>
                <a:ea typeface="华文新魏" panose="02010800040101010101" pitchFamily="2" charset="-122"/>
              </a:rPr>
              <a:t>MyString</a:t>
            </a:r>
            <a:r>
              <a:rPr lang="en-US" altLang="zh-CN" sz="1600" b="1" dirty="0">
                <a:latin typeface="华文新魏" panose="02010800040101010101" pitchFamily="2" charset="-122"/>
                <a:ea typeface="华文新魏" panose="02010800040101010101" pitchFamily="2" charset="-122"/>
              </a:rPr>
              <a:t> s20("Hello_s20");</a:t>
            </a:r>
          </a:p>
          <a:p>
            <a:pPr>
              <a:lnSpc>
                <a:spcPct val="130000"/>
              </a:lnSpc>
            </a:pPr>
            <a:r>
              <a:rPr lang="en-US" altLang="zh-CN" sz="1600" b="1" dirty="0" err="1">
                <a:latin typeface="华文新魏" panose="02010800040101010101" pitchFamily="2" charset="-122"/>
                <a:ea typeface="华文新魏" panose="02010800040101010101" pitchFamily="2" charset="-122"/>
              </a:rPr>
              <a:t>MyString</a:t>
            </a:r>
            <a:r>
              <a:rPr lang="en-US" altLang="zh-CN" sz="1600" b="1" dirty="0">
                <a:latin typeface="华文新魏" panose="02010800040101010101" pitchFamily="2" charset="-122"/>
                <a:ea typeface="华文新魏" panose="02010800040101010101" pitchFamily="2" charset="-122"/>
              </a:rPr>
              <a:t> s21;</a:t>
            </a:r>
          </a:p>
          <a:p>
            <a:pPr>
              <a:lnSpc>
                <a:spcPct val="130000"/>
              </a:lnSpc>
            </a:pPr>
            <a:r>
              <a:rPr lang="en-US" altLang="zh-CN" sz="1600" b="1" dirty="0" err="1">
                <a:latin typeface="华文新魏" panose="02010800040101010101" pitchFamily="2" charset="-122"/>
                <a:ea typeface="华文新魏" panose="02010800040101010101" pitchFamily="2" charset="-122"/>
              </a:rPr>
              <a:t>MyString</a:t>
            </a:r>
            <a:r>
              <a:rPr lang="en-US" altLang="zh-CN" sz="1600" b="1" dirty="0">
                <a:latin typeface="华文新魏" panose="02010800040101010101" pitchFamily="2" charset="-122"/>
                <a:ea typeface="华文新魏" panose="02010800040101010101" pitchFamily="2" charset="-122"/>
              </a:rPr>
              <a:t> s22;</a:t>
            </a:r>
          </a:p>
          <a:p>
            <a:pPr>
              <a:lnSpc>
                <a:spcPct val="130000"/>
              </a:lnSpc>
            </a:pPr>
            <a:r>
              <a:rPr lang="en-US" altLang="zh-CN" sz="1600" b="1" dirty="0">
                <a:latin typeface="华文新魏" panose="02010800040101010101" pitchFamily="2" charset="-122"/>
                <a:ea typeface="华文新魏" panose="02010800040101010101" pitchFamily="2" charset="-122"/>
              </a:rPr>
              <a:t>s21 = s20; //copy =</a:t>
            </a:r>
          </a:p>
          <a:p>
            <a:pPr>
              <a:lnSpc>
                <a:spcPct val="130000"/>
              </a:lnSpc>
            </a:pPr>
            <a:r>
              <a:rPr lang="en-US" altLang="zh-CN" sz="1600" b="1" dirty="0">
                <a:latin typeface="华文新魏" panose="02010800040101010101" pitchFamily="2" charset="-122"/>
                <a:ea typeface="华文新魏" panose="02010800040101010101" pitchFamily="2" charset="-122"/>
              </a:rPr>
              <a:t>s21.print();</a:t>
            </a:r>
          </a:p>
          <a:p>
            <a:pPr>
              <a:lnSpc>
                <a:spcPct val="130000"/>
              </a:lnSpc>
            </a:pPr>
            <a:r>
              <a:rPr lang="en-US" altLang="zh-CN" sz="1600" b="1" dirty="0">
                <a:latin typeface="华文新魏" panose="02010800040101010101" pitchFamily="2" charset="-122"/>
                <a:ea typeface="华文新魏" panose="02010800040101010101" pitchFamily="2" charset="-122"/>
              </a:rPr>
              <a:t>s22 = </a:t>
            </a:r>
            <a:r>
              <a:rPr lang="en-US" altLang="zh-CN" sz="1600" b="1" dirty="0" err="1">
                <a:latin typeface="华文新魏" panose="02010800040101010101" pitchFamily="2" charset="-122"/>
                <a:ea typeface="华文新魏" panose="02010800040101010101" pitchFamily="2" charset="-122"/>
              </a:rPr>
              <a:t>MyString</a:t>
            </a:r>
            <a:r>
              <a:rPr lang="en-US" altLang="zh-CN" sz="1600" b="1" dirty="0">
                <a:latin typeface="华文新魏" panose="02010800040101010101" pitchFamily="2" charset="-122"/>
                <a:ea typeface="华文新魏" panose="02010800040101010101" pitchFamily="2" charset="-122"/>
              </a:rPr>
              <a:t>("Hello_s22"); //move =</a:t>
            </a:r>
          </a:p>
          <a:p>
            <a:pPr>
              <a:lnSpc>
                <a:spcPct val="130000"/>
              </a:lnSpc>
            </a:pPr>
            <a:r>
              <a:rPr lang="en-US" altLang="zh-CN" sz="1600" b="1" dirty="0">
                <a:latin typeface="华文新魏" panose="02010800040101010101" pitchFamily="2" charset="-122"/>
                <a:ea typeface="华文新魏" panose="02010800040101010101" pitchFamily="2" charset="-122"/>
              </a:rPr>
              <a:t>s22.print();</a:t>
            </a:r>
          </a:p>
        </p:txBody>
      </p:sp>
      <p:sp>
        <p:nvSpPr>
          <p:cNvPr id="2" name="文本框 1">
            <a:extLst>
              <a:ext uri="{FF2B5EF4-FFF2-40B4-BE49-F238E27FC236}">
                <a16:creationId xmlns:a16="http://schemas.microsoft.com/office/drawing/2014/main" id="{A78FD3E7-D1BA-43A8-8D22-E036F0D7DD88}"/>
              </a:ext>
            </a:extLst>
          </p:cNvPr>
          <p:cNvSpPr txBox="1"/>
          <p:nvPr/>
        </p:nvSpPr>
        <p:spPr>
          <a:xfrm>
            <a:off x="323528" y="764707"/>
            <a:ext cx="4493538" cy="461665"/>
          </a:xfrm>
          <a:prstGeom prst="rect">
            <a:avLst/>
          </a:prstGeom>
          <a:noFill/>
        </p:spPr>
        <p:txBody>
          <a:bodyPr wrap="none" rtlCol="0">
            <a:spAutoFit/>
          </a:bodyPr>
          <a:lstStyle/>
          <a:p>
            <a:r>
              <a:rPr lang="zh-CN" altLang="en-US" sz="2400" b="1" dirty="0">
                <a:latin typeface="华文新魏" panose="02010800040101010101" pitchFamily="2" charset="-122"/>
                <a:ea typeface="华文新魏" panose="02010800040101010101" pitchFamily="2" charset="-122"/>
              </a:rPr>
              <a:t>测试拷贝赋值和移动赋值的区别</a:t>
            </a:r>
          </a:p>
        </p:txBody>
      </p:sp>
      <p:sp>
        <p:nvSpPr>
          <p:cNvPr id="5" name="矩形 4">
            <a:extLst>
              <a:ext uri="{FF2B5EF4-FFF2-40B4-BE49-F238E27FC236}">
                <a16:creationId xmlns:a16="http://schemas.microsoft.com/office/drawing/2014/main" id="{B7590F5E-3417-4040-98C1-40420AFFF092}"/>
              </a:ext>
            </a:extLst>
          </p:cNvPr>
          <p:cNvSpPr/>
          <p:nvPr/>
        </p:nvSpPr>
        <p:spPr>
          <a:xfrm>
            <a:off x="342568" y="3429001"/>
            <a:ext cx="8568952" cy="3168352"/>
          </a:xfrm>
          <a:prstGeom prst="rect">
            <a:avLst/>
          </a:prstGeom>
          <a:ln>
            <a:solidFill>
              <a:srgbClr val="002060"/>
            </a:solidFill>
          </a:ln>
        </p:spPr>
        <p:txBody>
          <a:bodyPr wrap="square">
            <a:noAutofit/>
          </a:bodyPr>
          <a:lstStyle/>
          <a:p>
            <a:r>
              <a:rPr lang="en-US" altLang="zh-CN" sz="1600" b="1" dirty="0">
                <a:latin typeface="Courier New" panose="02070309020205020404" pitchFamily="49" charset="0"/>
                <a:cs typeface="Courier New" panose="02070309020205020404" pitchFamily="49" charset="0"/>
              </a:rPr>
              <a:t>D:\CLionProjects\CopyAndMoveObject\bin\CopyAndMoveObject.exe</a:t>
            </a:r>
          </a:p>
          <a:p>
            <a:r>
              <a:rPr lang="en-US" altLang="zh-CN" sz="1600" b="1" dirty="0" err="1">
                <a:latin typeface="Courier New" panose="02070309020205020404" pitchFamily="49" charset="0"/>
                <a:cs typeface="Courier New" panose="02070309020205020404" pitchFamily="49" charset="0"/>
              </a:rPr>
              <a:t>Constructor:MyString</a:t>
            </a:r>
            <a:r>
              <a:rPr lang="en-US" altLang="zh-CN" sz="1600" b="1" dirty="0">
                <a:latin typeface="Courier New" panose="02070309020205020404" pitchFamily="49" charset="0"/>
                <a:cs typeface="Courier New" panose="02070309020205020404" pitchFamily="49" charset="0"/>
              </a:rPr>
              <a:t>: Hello_s20</a:t>
            </a:r>
          </a:p>
          <a:p>
            <a:r>
              <a:rPr lang="en-US" altLang="zh-CN" sz="1600" b="1" dirty="0" err="1">
                <a:latin typeface="Courier New" panose="02070309020205020404" pitchFamily="49" charset="0"/>
                <a:cs typeface="Courier New" panose="02070309020205020404" pitchFamily="49" charset="0"/>
              </a:rPr>
              <a:t>Constructor:MyString</a:t>
            </a:r>
            <a:r>
              <a:rPr lang="en-US" altLang="zh-CN" sz="1600" b="1" dirty="0">
                <a:latin typeface="Courier New" panose="02070309020205020404" pitchFamily="49" charset="0"/>
                <a:cs typeface="Courier New" panose="02070309020205020404" pitchFamily="49" charset="0"/>
              </a:rPr>
              <a:t>:</a:t>
            </a:r>
          </a:p>
          <a:p>
            <a:r>
              <a:rPr lang="en-US" altLang="zh-CN" sz="1600" b="1" dirty="0" err="1">
                <a:latin typeface="Courier New" panose="02070309020205020404" pitchFamily="49" charset="0"/>
                <a:cs typeface="Courier New" panose="02070309020205020404" pitchFamily="49" charset="0"/>
              </a:rPr>
              <a:t>Constructor:MyString</a:t>
            </a:r>
            <a:r>
              <a:rPr lang="en-US" altLang="zh-CN" sz="1600" b="1" dirty="0">
                <a:latin typeface="Courier New" panose="02070309020205020404" pitchFamily="49" charset="0"/>
                <a:cs typeface="Courier New" panose="02070309020205020404" pitchFamily="49" charset="0"/>
              </a:rPr>
              <a:t>:</a:t>
            </a:r>
          </a:p>
          <a:p>
            <a:r>
              <a:rPr lang="en-US" altLang="zh-CN" sz="1600" b="1" dirty="0">
                <a:solidFill>
                  <a:srgbClr val="FF0000"/>
                </a:solidFill>
                <a:latin typeface="Courier New" panose="02070309020205020404" pitchFamily="49" charset="0"/>
                <a:cs typeface="Courier New" panose="02070309020205020404" pitchFamily="49" charset="0"/>
              </a:rPr>
              <a:t>Copy =:</a:t>
            </a:r>
            <a:r>
              <a:rPr lang="en-US" altLang="zh-CN" sz="1600" b="1" dirty="0" err="1">
                <a:solidFill>
                  <a:srgbClr val="FF0000"/>
                </a:solidFill>
                <a:latin typeface="Courier New" panose="02070309020205020404" pitchFamily="49" charset="0"/>
                <a:cs typeface="Courier New" panose="02070309020205020404" pitchFamily="49" charset="0"/>
              </a:rPr>
              <a:t>MyString</a:t>
            </a:r>
            <a:r>
              <a:rPr lang="en-US" altLang="zh-CN" sz="1600" b="1" dirty="0">
                <a:solidFill>
                  <a:srgbClr val="FF0000"/>
                </a:solidFill>
                <a:latin typeface="Courier New" panose="02070309020205020404" pitchFamily="49" charset="0"/>
                <a:cs typeface="Courier New" panose="02070309020205020404" pitchFamily="49" charset="0"/>
              </a:rPr>
              <a:t>: Hello_s20</a:t>
            </a:r>
          </a:p>
          <a:p>
            <a:r>
              <a:rPr lang="en-US" altLang="zh-CN" sz="1600" b="1" dirty="0">
                <a:solidFill>
                  <a:srgbClr val="FF0000"/>
                </a:solidFill>
                <a:latin typeface="Courier New" panose="02070309020205020404" pitchFamily="49" charset="0"/>
                <a:cs typeface="Courier New" panose="02070309020205020404" pitchFamily="49" charset="0"/>
              </a:rPr>
              <a:t>Hello_s20</a:t>
            </a:r>
          </a:p>
          <a:p>
            <a:r>
              <a:rPr lang="en-US" altLang="zh-CN" sz="1600" b="1" dirty="0" err="1">
                <a:latin typeface="Courier New" panose="02070309020205020404" pitchFamily="49" charset="0"/>
                <a:cs typeface="Courier New" panose="02070309020205020404" pitchFamily="49" charset="0"/>
              </a:rPr>
              <a:t>Constructor:MyString</a:t>
            </a:r>
            <a:r>
              <a:rPr lang="en-US" altLang="zh-CN" sz="1600" b="1" dirty="0">
                <a:latin typeface="Courier New" panose="02070309020205020404" pitchFamily="49" charset="0"/>
                <a:cs typeface="Courier New" panose="02070309020205020404" pitchFamily="49" charset="0"/>
              </a:rPr>
              <a:t>: Hello_s22</a:t>
            </a:r>
          </a:p>
          <a:p>
            <a:r>
              <a:rPr lang="en-US" altLang="zh-CN" sz="1600" b="1" dirty="0">
                <a:solidFill>
                  <a:srgbClr val="FF0000"/>
                </a:solidFill>
                <a:latin typeface="Courier New" panose="02070309020205020404" pitchFamily="49" charset="0"/>
                <a:cs typeface="Courier New" panose="02070309020205020404" pitchFamily="49" charset="0"/>
              </a:rPr>
              <a:t>Move =:</a:t>
            </a:r>
            <a:r>
              <a:rPr lang="en-US" altLang="zh-CN" sz="1600" b="1" dirty="0" err="1">
                <a:solidFill>
                  <a:srgbClr val="FF0000"/>
                </a:solidFill>
                <a:latin typeface="Courier New" panose="02070309020205020404" pitchFamily="49" charset="0"/>
                <a:cs typeface="Courier New" panose="02070309020205020404" pitchFamily="49" charset="0"/>
              </a:rPr>
              <a:t>MyString</a:t>
            </a:r>
            <a:r>
              <a:rPr lang="en-US" altLang="zh-CN" sz="1600" b="1" dirty="0">
                <a:solidFill>
                  <a:srgbClr val="FF0000"/>
                </a:solidFill>
                <a:latin typeface="Courier New" panose="02070309020205020404" pitchFamily="49" charset="0"/>
                <a:cs typeface="Courier New" panose="02070309020205020404" pitchFamily="49" charset="0"/>
              </a:rPr>
              <a:t>: Hello_s22</a:t>
            </a:r>
          </a:p>
          <a:p>
            <a:r>
              <a:rPr lang="en-US" altLang="zh-CN" sz="1600" b="1" dirty="0">
                <a:solidFill>
                  <a:srgbClr val="FF0000"/>
                </a:solidFill>
                <a:latin typeface="Courier New" panose="02070309020205020404" pitchFamily="49" charset="0"/>
                <a:cs typeface="Courier New" panose="02070309020205020404" pitchFamily="49" charset="0"/>
              </a:rPr>
              <a:t>Hello_s22</a:t>
            </a:r>
          </a:p>
          <a:p>
            <a:r>
              <a:rPr lang="en-US" altLang="zh-CN" sz="1600" b="1" dirty="0" err="1">
                <a:latin typeface="Courier New" panose="02070309020205020404" pitchFamily="49" charset="0"/>
                <a:cs typeface="Courier New" panose="02070309020205020404" pitchFamily="49" charset="0"/>
              </a:rPr>
              <a:t>Destructor:MyString</a:t>
            </a:r>
            <a:r>
              <a:rPr lang="en-US" altLang="zh-CN" sz="1600" b="1" dirty="0">
                <a:latin typeface="Courier New" panose="02070309020205020404" pitchFamily="49" charset="0"/>
                <a:cs typeface="Courier New" panose="02070309020205020404" pitchFamily="49" charset="0"/>
              </a:rPr>
              <a:t>: Hello_s22</a:t>
            </a:r>
          </a:p>
          <a:p>
            <a:r>
              <a:rPr lang="en-US" altLang="zh-CN" sz="1600" b="1" dirty="0" err="1">
                <a:latin typeface="Courier New" panose="02070309020205020404" pitchFamily="49" charset="0"/>
                <a:cs typeface="Courier New" panose="02070309020205020404" pitchFamily="49" charset="0"/>
              </a:rPr>
              <a:t>Destructor:MyString</a:t>
            </a:r>
            <a:r>
              <a:rPr lang="en-US" altLang="zh-CN" sz="1600" b="1" dirty="0">
                <a:latin typeface="Courier New" panose="02070309020205020404" pitchFamily="49" charset="0"/>
                <a:cs typeface="Courier New" panose="02070309020205020404" pitchFamily="49" charset="0"/>
              </a:rPr>
              <a:t>: Hello_s20</a:t>
            </a:r>
          </a:p>
          <a:p>
            <a:r>
              <a:rPr lang="en-US" altLang="zh-CN" sz="1600" b="1" dirty="0" err="1">
                <a:latin typeface="Courier New" panose="02070309020205020404" pitchFamily="49" charset="0"/>
                <a:cs typeface="Courier New" panose="02070309020205020404" pitchFamily="49" charset="0"/>
              </a:rPr>
              <a:t>Destructor:MyString</a:t>
            </a:r>
            <a:r>
              <a:rPr lang="en-US" altLang="zh-CN" sz="1600" b="1" dirty="0">
                <a:latin typeface="Courier New" panose="02070309020205020404" pitchFamily="49" charset="0"/>
                <a:cs typeface="Courier New" panose="02070309020205020404" pitchFamily="49" charset="0"/>
              </a:rPr>
              <a:t>: Hello_s20</a:t>
            </a:r>
          </a:p>
          <a:p>
            <a:r>
              <a:rPr lang="en-US" altLang="zh-CN" sz="1600" b="1" dirty="0">
                <a:latin typeface="Courier New" panose="02070309020205020404" pitchFamily="49" charset="0"/>
                <a:cs typeface="Courier New" panose="02070309020205020404" pitchFamily="49" charset="0"/>
              </a:rPr>
              <a:t>Process finished with exit code 0</a:t>
            </a:r>
          </a:p>
        </p:txBody>
      </p:sp>
    </p:spTree>
    <p:extLst>
      <p:ext uri="{BB962C8B-B14F-4D97-AF65-F5344CB8AC3E}">
        <p14:creationId xmlns:p14="http://schemas.microsoft.com/office/powerpoint/2010/main" val="14907329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44624"/>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4.8</a:t>
            </a:r>
            <a:r>
              <a:rPr lang="zh-CN" altLang="en-US" sz="3600" b="1" dirty="0">
                <a:solidFill>
                  <a:srgbClr val="FF0000"/>
                </a:solidFill>
                <a:latin typeface="微软雅黑" pitchFamily="34" charset="-122"/>
                <a:ea typeface="微软雅黑" pitchFamily="34" charset="-122"/>
              </a:rPr>
              <a:t>　移动构造和移动赋值</a:t>
            </a:r>
          </a:p>
        </p:txBody>
      </p:sp>
      <p:sp>
        <p:nvSpPr>
          <p:cNvPr id="5" name="Rectangle 7">
            <a:extLst>
              <a:ext uri="{FF2B5EF4-FFF2-40B4-BE49-F238E27FC236}">
                <a16:creationId xmlns:a16="http://schemas.microsoft.com/office/drawing/2014/main" id="{7E8E1D23-E6FA-4B0D-B23E-0EBA2C81AF29}"/>
              </a:ext>
            </a:extLst>
          </p:cNvPr>
          <p:cNvSpPr>
            <a:spLocks noChangeArrowheads="1"/>
          </p:cNvSpPr>
          <p:nvPr/>
        </p:nvSpPr>
        <p:spPr bwMode="auto">
          <a:xfrm>
            <a:off x="107504" y="980728"/>
            <a:ext cx="8729736" cy="5400600"/>
          </a:xfrm>
          <a:prstGeom prst="rect">
            <a:avLst/>
          </a:prstGeom>
          <a:noFill/>
          <a:ln w="9525">
            <a:noFill/>
            <a:miter lim="800000"/>
            <a:headEnd/>
            <a:tailEnd/>
          </a:ln>
        </p:spPr>
        <p:txBody>
          <a:bodyPr>
            <a:noAutofit/>
          </a:bodyPr>
          <a:lstStyle/>
          <a:p>
            <a:pPr algn="just">
              <a:lnSpc>
                <a:spcPct val="130000"/>
              </a:lnSpc>
              <a:buClr>
                <a:schemeClr val="tx1"/>
              </a:buClr>
            </a:pPr>
            <a:r>
              <a:rPr lang="en-US" altLang="zh-CN" sz="20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如果一个类既有拷贝构造函数，也有移动构造函数，编译器根据参数类型进行匹配来确定使用哪个构造函数，赋值操作类似。因此这时遵循一个重要原则：</a:t>
            </a:r>
            <a:r>
              <a:rPr lang="zh-CN" altLang="en-US" sz="2200" b="1" dirty="0">
                <a:solidFill>
                  <a:srgbClr val="FF0000"/>
                </a:solidFill>
                <a:latin typeface="华文新魏" panose="02010800040101010101" pitchFamily="2" charset="-122"/>
                <a:ea typeface="华文新魏" panose="02010800040101010101" pitchFamily="2" charset="-122"/>
              </a:rPr>
              <a:t>移动右值，拷贝左值。</a:t>
            </a:r>
            <a:r>
              <a:rPr lang="zh-CN" altLang="en-US" sz="2200" b="1" dirty="0">
                <a:latin typeface="华文新魏" panose="02010800040101010101" pitchFamily="2" charset="-122"/>
                <a:ea typeface="华文新魏" panose="02010800040101010101" pitchFamily="2" charset="-122"/>
              </a:rPr>
              <a:t>前面的示例都说明了这个原则。</a:t>
            </a:r>
            <a:endParaRPr lang="en-US" altLang="zh-CN" sz="2200" b="1" dirty="0">
              <a:latin typeface="华文新魏" panose="02010800040101010101" pitchFamily="2" charset="-122"/>
              <a:ea typeface="华文新魏" panose="02010800040101010101" pitchFamily="2" charset="-122"/>
            </a:endParaRPr>
          </a:p>
          <a:p>
            <a:pPr algn="just">
              <a:lnSpc>
                <a:spcPct val="130000"/>
              </a:lnSpc>
              <a:buClr>
                <a:schemeClr val="tx1"/>
              </a:buClr>
            </a:pP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若没有移动构造</a:t>
            </a:r>
            <a:r>
              <a:rPr lang="en-US" altLang="zh-CN" sz="2200" b="1" dirty="0">
                <a:latin typeface="华文新魏" panose="02010800040101010101" pitchFamily="2" charset="-122"/>
                <a:ea typeface="华文新魏" panose="02010800040101010101" pitchFamily="2" charset="-122"/>
              </a:rPr>
              <a:t>/</a:t>
            </a:r>
            <a:r>
              <a:rPr lang="zh-CN" altLang="en-US" sz="2200" b="1" dirty="0">
                <a:latin typeface="华文新魏" panose="02010800040101010101" pitchFamily="2" charset="-122"/>
                <a:ea typeface="华文新魏" panose="02010800040101010101" pitchFamily="2" charset="-122"/>
              </a:rPr>
              <a:t>移动赋值函数，右值也被拷贝构造</a:t>
            </a:r>
            <a:r>
              <a:rPr lang="en-US" altLang="zh-CN" sz="2200" b="1" dirty="0">
                <a:latin typeface="华文新魏" panose="02010800040101010101" pitchFamily="2" charset="-122"/>
                <a:ea typeface="华文新魏" panose="02010800040101010101" pitchFamily="2" charset="-122"/>
              </a:rPr>
              <a:t>/</a:t>
            </a:r>
            <a:r>
              <a:rPr lang="zh-CN" altLang="en-US" sz="2200" b="1" dirty="0">
                <a:latin typeface="华文新魏" panose="02010800040101010101" pitchFamily="2" charset="-122"/>
                <a:ea typeface="华文新魏" panose="02010800040101010101" pitchFamily="2" charset="-122"/>
              </a:rPr>
              <a:t>拷贝赋值。</a:t>
            </a:r>
            <a:endParaRPr lang="en-US" altLang="zh-CN" sz="2200" b="1" dirty="0">
              <a:latin typeface="华文新魏" panose="02010800040101010101" pitchFamily="2" charset="-122"/>
              <a:ea typeface="华文新魏" panose="02010800040101010101" pitchFamily="2" charset="-122"/>
            </a:endParaRPr>
          </a:p>
          <a:p>
            <a:pPr algn="just">
              <a:lnSpc>
                <a:spcPct val="130000"/>
              </a:lnSpc>
              <a:buClr>
                <a:schemeClr val="tx1"/>
              </a:buClr>
            </a:pPr>
            <a:r>
              <a:rPr lang="en-US" altLang="zh-CN" sz="2200" b="1" dirty="0">
                <a:latin typeface="华文新魏" panose="02010800040101010101" pitchFamily="2" charset="-122"/>
                <a:ea typeface="华文新魏" panose="02010800040101010101" pitchFamily="2" charset="-122"/>
              </a:rPr>
              <a:t>	</a:t>
            </a:r>
          </a:p>
        </p:txBody>
      </p:sp>
      <p:sp>
        <p:nvSpPr>
          <p:cNvPr id="4" name="TextBox 5">
            <a:extLst>
              <a:ext uri="{FF2B5EF4-FFF2-40B4-BE49-F238E27FC236}">
                <a16:creationId xmlns:a16="http://schemas.microsoft.com/office/drawing/2014/main" id="{19FF8606-1411-46F9-A08E-8CA4BD44563C}"/>
              </a:ext>
            </a:extLst>
          </p:cNvPr>
          <p:cNvSpPr txBox="1">
            <a:spLocks noChangeArrowheads="1"/>
          </p:cNvSpPr>
          <p:nvPr/>
        </p:nvSpPr>
        <p:spPr bwMode="auto">
          <a:xfrm>
            <a:off x="323528" y="3284448"/>
            <a:ext cx="8712968" cy="3384912"/>
          </a:xfrm>
          <a:prstGeom prst="rect">
            <a:avLst/>
          </a:prstGeom>
          <a:solidFill>
            <a:schemeClr val="accent6">
              <a:lumMod val="75000"/>
              <a:alpha val="44000"/>
            </a:schemeClr>
          </a:solidFill>
          <a:ln w="9525">
            <a:solidFill>
              <a:srgbClr val="0070C0"/>
            </a:solidFill>
            <a:miter lim="800000"/>
            <a:headEnd/>
            <a:tailEnd/>
          </a:ln>
        </p:spPr>
        <p:txBody>
          <a:bodyPr/>
          <a:lstStyle/>
          <a:p>
            <a:pPr>
              <a:lnSpc>
                <a:spcPct val="130000"/>
              </a:lnSpc>
            </a:pPr>
            <a:r>
              <a:rPr lang="en-US" altLang="zh-CN" b="1" dirty="0">
                <a:latin typeface="华文新魏" panose="02010800040101010101" pitchFamily="2" charset="-122"/>
                <a:ea typeface="华文新魏" panose="02010800040101010101" pitchFamily="2" charset="-122"/>
              </a:rPr>
              <a:t>class Foo{</a:t>
            </a:r>
          </a:p>
          <a:p>
            <a:pPr>
              <a:lnSpc>
                <a:spcPct val="130000"/>
              </a:lnSpc>
            </a:pPr>
            <a:r>
              <a:rPr lang="en-US" altLang="zh-CN" b="1" dirty="0">
                <a:latin typeface="华文新魏" panose="02010800040101010101" pitchFamily="2" charset="-122"/>
                <a:ea typeface="华文新魏" panose="02010800040101010101" pitchFamily="2" charset="-122"/>
              </a:rPr>
              <a:t>public:</a:t>
            </a:r>
          </a:p>
          <a:p>
            <a:pPr>
              <a:lnSpc>
                <a:spcPct val="130000"/>
              </a:lnSpc>
            </a:pPr>
            <a:r>
              <a:rPr lang="en-US" altLang="zh-CN" b="1" dirty="0">
                <a:latin typeface="华文新魏" panose="02010800040101010101" pitchFamily="2" charset="-122"/>
                <a:ea typeface="华文新魏" panose="02010800040101010101" pitchFamily="2" charset="-122"/>
              </a:rPr>
              <a:t>	Foo() = default;</a:t>
            </a:r>
          </a:p>
          <a:p>
            <a:pPr>
              <a:lnSpc>
                <a:spcPct val="130000"/>
              </a:lnSpc>
            </a:pPr>
            <a:r>
              <a:rPr lang="en-US" altLang="zh-CN" b="1" dirty="0">
                <a:latin typeface="华文新魏" panose="02010800040101010101" pitchFamily="2" charset="-122"/>
                <a:ea typeface="华文新魏" panose="02010800040101010101" pitchFamily="2" charset="-122"/>
              </a:rPr>
              <a:t>	Foo(const Foo &amp;) {…}</a:t>
            </a:r>
          </a:p>
          <a:p>
            <a:pPr>
              <a:lnSpc>
                <a:spcPct val="130000"/>
              </a:lnSpc>
            </a:pP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 未定义移动构造函数</a:t>
            </a:r>
            <a:endParaRPr lang="en-US" altLang="zh-CN" b="1" dirty="0">
              <a:latin typeface="华文新魏" panose="02010800040101010101" pitchFamily="2" charset="-122"/>
              <a:ea typeface="华文新魏" panose="02010800040101010101" pitchFamily="2" charset="-122"/>
            </a:endParaRPr>
          </a:p>
          <a:p>
            <a:pPr>
              <a:lnSpc>
                <a:spcPct val="130000"/>
              </a:lnSpc>
            </a:pPr>
            <a:r>
              <a:rPr lang="en-US" altLang="zh-CN" b="1" dirty="0">
                <a:latin typeface="华文新魏" panose="02010800040101010101" pitchFamily="2" charset="-122"/>
                <a:ea typeface="华文新魏" panose="02010800040101010101" pitchFamily="2" charset="-122"/>
              </a:rPr>
              <a:t>};</a:t>
            </a:r>
          </a:p>
          <a:p>
            <a:pPr>
              <a:lnSpc>
                <a:spcPct val="130000"/>
              </a:lnSpc>
            </a:pPr>
            <a:r>
              <a:rPr lang="en-US" altLang="zh-CN" b="1" dirty="0">
                <a:latin typeface="华文新魏" panose="02010800040101010101" pitchFamily="2" charset="-122"/>
                <a:ea typeface="华文新魏" panose="02010800040101010101" pitchFamily="2" charset="-122"/>
              </a:rPr>
              <a:t>Foo x;</a:t>
            </a:r>
          </a:p>
          <a:p>
            <a:pPr>
              <a:lnSpc>
                <a:spcPct val="130000"/>
              </a:lnSpc>
            </a:pPr>
            <a:r>
              <a:rPr lang="en-US" altLang="zh-CN" b="1" dirty="0">
                <a:latin typeface="华文新魏" panose="02010800040101010101" pitchFamily="2" charset="-122"/>
                <a:ea typeface="华文新魏" panose="02010800040101010101" pitchFamily="2" charset="-122"/>
              </a:rPr>
              <a:t>Foo y(x) ; //</a:t>
            </a:r>
            <a:r>
              <a:rPr lang="zh-CN" altLang="en-US" b="1" dirty="0">
                <a:latin typeface="华文新魏" panose="02010800040101010101" pitchFamily="2" charset="-122"/>
                <a:ea typeface="华文新魏" panose="02010800040101010101" pitchFamily="2" charset="-122"/>
              </a:rPr>
              <a:t>拷贝构造</a:t>
            </a:r>
            <a:endParaRPr lang="en-US" altLang="zh-CN" b="1" dirty="0">
              <a:latin typeface="华文新魏" panose="02010800040101010101" pitchFamily="2" charset="-122"/>
              <a:ea typeface="华文新魏" panose="02010800040101010101" pitchFamily="2" charset="-122"/>
            </a:endParaRPr>
          </a:p>
          <a:p>
            <a:pPr>
              <a:lnSpc>
                <a:spcPct val="130000"/>
              </a:lnSpc>
            </a:pPr>
            <a:r>
              <a:rPr lang="en-US" altLang="zh-CN" b="1" dirty="0">
                <a:latin typeface="华文新魏" panose="02010800040101010101" pitchFamily="2" charset="-122"/>
                <a:ea typeface="华文新魏" panose="02010800040101010101" pitchFamily="2" charset="-122"/>
              </a:rPr>
              <a:t>Foo z(std::move(x)); //</a:t>
            </a:r>
            <a:r>
              <a:rPr lang="zh-CN" altLang="en-US" b="1" dirty="0">
                <a:latin typeface="华文新魏" panose="02010800040101010101" pitchFamily="2" charset="-122"/>
                <a:ea typeface="华文新魏" panose="02010800040101010101" pitchFamily="2" charset="-122"/>
              </a:rPr>
              <a:t>还是拷贝构造，因为没有定义移动构造函数</a:t>
            </a:r>
            <a:endParaRPr lang="en-US" altLang="zh-CN"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229451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44624"/>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4.8</a:t>
            </a:r>
            <a:r>
              <a:rPr lang="zh-CN" altLang="en-US" sz="3600" b="1" dirty="0">
                <a:solidFill>
                  <a:srgbClr val="FF0000"/>
                </a:solidFill>
                <a:latin typeface="微软雅黑" pitchFamily="34" charset="-122"/>
                <a:ea typeface="微软雅黑" pitchFamily="34" charset="-122"/>
              </a:rPr>
              <a:t>　移动构造和移动赋值</a:t>
            </a:r>
          </a:p>
        </p:txBody>
      </p:sp>
      <p:sp>
        <p:nvSpPr>
          <p:cNvPr id="5" name="Rectangle 7">
            <a:extLst>
              <a:ext uri="{FF2B5EF4-FFF2-40B4-BE49-F238E27FC236}">
                <a16:creationId xmlns:a16="http://schemas.microsoft.com/office/drawing/2014/main" id="{7E8E1D23-E6FA-4B0D-B23E-0EBA2C81AF29}"/>
              </a:ext>
            </a:extLst>
          </p:cNvPr>
          <p:cNvSpPr>
            <a:spLocks noChangeArrowheads="1"/>
          </p:cNvSpPr>
          <p:nvPr/>
        </p:nvSpPr>
        <p:spPr bwMode="auto">
          <a:xfrm>
            <a:off x="107504" y="980728"/>
            <a:ext cx="8729736" cy="5400600"/>
          </a:xfrm>
          <a:prstGeom prst="rect">
            <a:avLst/>
          </a:prstGeom>
          <a:noFill/>
          <a:ln w="9525">
            <a:noFill/>
            <a:miter lim="800000"/>
            <a:headEnd/>
            <a:tailEnd/>
          </a:ln>
        </p:spPr>
        <p:txBody>
          <a:bodyPr>
            <a:noAutofit/>
          </a:bodyPr>
          <a:lstStyle/>
          <a:p>
            <a:pPr algn="just">
              <a:lnSpc>
                <a:spcPct val="130000"/>
              </a:lnSpc>
              <a:buClr>
                <a:schemeClr val="tx1"/>
              </a:buClr>
            </a:pPr>
            <a:r>
              <a:rPr lang="en-US" altLang="zh-CN" sz="20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如果一个类既有拷贝构造函数，也有移动构造函数，编译器根据参数类型进行匹配来确定使用哪个构造函数，赋值操作类似。因此这时遵循一个重要原则：</a:t>
            </a:r>
            <a:r>
              <a:rPr lang="zh-CN" altLang="en-US" sz="2200" b="1" dirty="0">
                <a:solidFill>
                  <a:srgbClr val="FF0000"/>
                </a:solidFill>
                <a:latin typeface="华文新魏" panose="02010800040101010101" pitchFamily="2" charset="-122"/>
                <a:ea typeface="华文新魏" panose="02010800040101010101" pitchFamily="2" charset="-122"/>
              </a:rPr>
              <a:t>移动右值，拷贝左值。</a:t>
            </a:r>
            <a:r>
              <a:rPr lang="zh-CN" altLang="en-US" sz="2200" b="1" dirty="0">
                <a:latin typeface="华文新魏" panose="02010800040101010101" pitchFamily="2" charset="-122"/>
                <a:ea typeface="华文新魏" panose="02010800040101010101" pitchFamily="2" charset="-122"/>
              </a:rPr>
              <a:t>前面的示例都说明了这个原则。</a:t>
            </a:r>
            <a:endParaRPr lang="en-US" altLang="zh-CN" sz="2200" b="1" dirty="0">
              <a:latin typeface="华文新魏" panose="02010800040101010101" pitchFamily="2" charset="-122"/>
              <a:ea typeface="华文新魏" panose="02010800040101010101" pitchFamily="2" charset="-122"/>
            </a:endParaRPr>
          </a:p>
          <a:p>
            <a:pPr algn="just">
              <a:lnSpc>
                <a:spcPct val="130000"/>
              </a:lnSpc>
              <a:buClr>
                <a:schemeClr val="tx1"/>
              </a:buClr>
            </a:pP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若没有移动构造</a:t>
            </a:r>
            <a:r>
              <a:rPr lang="en-US" altLang="zh-CN" sz="2200" b="1" dirty="0">
                <a:latin typeface="华文新魏" panose="02010800040101010101" pitchFamily="2" charset="-122"/>
                <a:ea typeface="华文新魏" panose="02010800040101010101" pitchFamily="2" charset="-122"/>
              </a:rPr>
              <a:t>/</a:t>
            </a:r>
            <a:r>
              <a:rPr lang="zh-CN" altLang="en-US" sz="2200" b="1" dirty="0">
                <a:latin typeface="华文新魏" panose="02010800040101010101" pitchFamily="2" charset="-122"/>
                <a:ea typeface="华文新魏" panose="02010800040101010101" pitchFamily="2" charset="-122"/>
              </a:rPr>
              <a:t>移动赋值函数，右值也被拷贝构造</a:t>
            </a:r>
            <a:r>
              <a:rPr lang="en-US" altLang="zh-CN" sz="2200" b="1" dirty="0">
                <a:latin typeface="华文新魏" panose="02010800040101010101" pitchFamily="2" charset="-122"/>
                <a:ea typeface="华文新魏" panose="02010800040101010101" pitchFamily="2" charset="-122"/>
              </a:rPr>
              <a:t>/</a:t>
            </a:r>
            <a:r>
              <a:rPr lang="zh-CN" altLang="en-US" sz="2200" b="1" dirty="0">
                <a:latin typeface="华文新魏" panose="02010800040101010101" pitchFamily="2" charset="-122"/>
                <a:ea typeface="华文新魏" panose="02010800040101010101" pitchFamily="2" charset="-122"/>
              </a:rPr>
              <a:t>拷贝赋值。</a:t>
            </a:r>
            <a:endParaRPr lang="en-US" altLang="zh-CN" sz="2200" b="1" dirty="0">
              <a:latin typeface="华文新魏" panose="02010800040101010101" pitchFamily="2" charset="-122"/>
              <a:ea typeface="华文新魏" panose="02010800040101010101" pitchFamily="2" charset="-122"/>
            </a:endParaRPr>
          </a:p>
          <a:p>
            <a:pPr algn="just">
              <a:lnSpc>
                <a:spcPct val="130000"/>
              </a:lnSpc>
              <a:buClr>
                <a:schemeClr val="tx1"/>
              </a:buClr>
            </a:pPr>
            <a:r>
              <a:rPr lang="en-US" altLang="zh-CN" sz="2200" b="1" dirty="0">
                <a:latin typeface="华文新魏" panose="02010800040101010101" pitchFamily="2" charset="-122"/>
                <a:ea typeface="华文新魏" panose="02010800040101010101" pitchFamily="2" charset="-122"/>
              </a:rPr>
              <a:t>	</a:t>
            </a:r>
          </a:p>
        </p:txBody>
      </p:sp>
      <p:sp>
        <p:nvSpPr>
          <p:cNvPr id="4" name="TextBox 5">
            <a:extLst>
              <a:ext uri="{FF2B5EF4-FFF2-40B4-BE49-F238E27FC236}">
                <a16:creationId xmlns:a16="http://schemas.microsoft.com/office/drawing/2014/main" id="{19FF8606-1411-46F9-A08E-8CA4BD44563C}"/>
              </a:ext>
            </a:extLst>
          </p:cNvPr>
          <p:cNvSpPr txBox="1">
            <a:spLocks noChangeArrowheads="1"/>
          </p:cNvSpPr>
          <p:nvPr/>
        </p:nvSpPr>
        <p:spPr bwMode="auto">
          <a:xfrm>
            <a:off x="323528" y="3284448"/>
            <a:ext cx="8712968" cy="3384912"/>
          </a:xfrm>
          <a:prstGeom prst="rect">
            <a:avLst/>
          </a:prstGeom>
          <a:solidFill>
            <a:schemeClr val="accent6">
              <a:lumMod val="75000"/>
              <a:alpha val="44000"/>
            </a:schemeClr>
          </a:solidFill>
          <a:ln w="9525">
            <a:solidFill>
              <a:srgbClr val="0070C0"/>
            </a:solidFill>
            <a:miter lim="800000"/>
            <a:headEnd/>
            <a:tailEnd/>
          </a:ln>
        </p:spPr>
        <p:txBody>
          <a:bodyPr/>
          <a:lstStyle/>
          <a:p>
            <a:pPr>
              <a:lnSpc>
                <a:spcPct val="130000"/>
              </a:lnSpc>
            </a:pPr>
            <a:r>
              <a:rPr lang="en-US" altLang="zh-CN" b="1" dirty="0">
                <a:latin typeface="华文新魏" panose="02010800040101010101" pitchFamily="2" charset="-122"/>
                <a:ea typeface="华文新魏" panose="02010800040101010101" pitchFamily="2" charset="-122"/>
              </a:rPr>
              <a:t>class Foo{</a:t>
            </a:r>
          </a:p>
          <a:p>
            <a:pPr>
              <a:lnSpc>
                <a:spcPct val="130000"/>
              </a:lnSpc>
            </a:pPr>
            <a:r>
              <a:rPr lang="en-US" altLang="zh-CN" b="1" dirty="0">
                <a:latin typeface="华文新魏" panose="02010800040101010101" pitchFamily="2" charset="-122"/>
                <a:ea typeface="华文新魏" panose="02010800040101010101" pitchFamily="2" charset="-122"/>
              </a:rPr>
              <a:t>public:</a:t>
            </a:r>
          </a:p>
          <a:p>
            <a:pPr>
              <a:lnSpc>
                <a:spcPct val="130000"/>
              </a:lnSpc>
            </a:pPr>
            <a:r>
              <a:rPr lang="en-US" altLang="zh-CN" b="1" dirty="0">
                <a:latin typeface="华文新魏" panose="02010800040101010101" pitchFamily="2" charset="-122"/>
                <a:ea typeface="华文新魏" panose="02010800040101010101" pitchFamily="2" charset="-122"/>
              </a:rPr>
              <a:t>	Foo() = default;</a:t>
            </a:r>
          </a:p>
          <a:p>
            <a:pPr>
              <a:lnSpc>
                <a:spcPct val="130000"/>
              </a:lnSpc>
            </a:pPr>
            <a:r>
              <a:rPr lang="en-US" altLang="zh-CN" b="1" dirty="0">
                <a:latin typeface="华文新魏" panose="02010800040101010101" pitchFamily="2" charset="-122"/>
                <a:ea typeface="华文新魏" panose="02010800040101010101" pitchFamily="2" charset="-122"/>
              </a:rPr>
              <a:t>	Foo(const Foo &amp;) {…}</a:t>
            </a:r>
          </a:p>
          <a:p>
            <a:pPr>
              <a:lnSpc>
                <a:spcPct val="130000"/>
              </a:lnSpc>
            </a:pP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 未定义移动构造函数</a:t>
            </a:r>
            <a:endParaRPr lang="en-US" altLang="zh-CN" b="1" dirty="0">
              <a:latin typeface="华文新魏" panose="02010800040101010101" pitchFamily="2" charset="-122"/>
              <a:ea typeface="华文新魏" panose="02010800040101010101" pitchFamily="2" charset="-122"/>
            </a:endParaRPr>
          </a:p>
          <a:p>
            <a:pPr>
              <a:lnSpc>
                <a:spcPct val="130000"/>
              </a:lnSpc>
            </a:pPr>
            <a:r>
              <a:rPr lang="en-US" altLang="zh-CN" b="1" dirty="0">
                <a:latin typeface="华文新魏" panose="02010800040101010101" pitchFamily="2" charset="-122"/>
                <a:ea typeface="华文新魏" panose="02010800040101010101" pitchFamily="2" charset="-122"/>
              </a:rPr>
              <a:t>};</a:t>
            </a:r>
          </a:p>
          <a:p>
            <a:pPr>
              <a:lnSpc>
                <a:spcPct val="130000"/>
              </a:lnSpc>
            </a:pPr>
            <a:r>
              <a:rPr lang="en-US" altLang="zh-CN" b="1" dirty="0">
                <a:latin typeface="华文新魏" panose="02010800040101010101" pitchFamily="2" charset="-122"/>
                <a:ea typeface="华文新魏" panose="02010800040101010101" pitchFamily="2" charset="-122"/>
              </a:rPr>
              <a:t>Foo x;</a:t>
            </a:r>
          </a:p>
          <a:p>
            <a:pPr>
              <a:lnSpc>
                <a:spcPct val="130000"/>
              </a:lnSpc>
            </a:pPr>
            <a:r>
              <a:rPr lang="en-US" altLang="zh-CN" b="1" dirty="0">
                <a:latin typeface="华文新魏" panose="02010800040101010101" pitchFamily="2" charset="-122"/>
                <a:ea typeface="华文新魏" panose="02010800040101010101" pitchFamily="2" charset="-122"/>
              </a:rPr>
              <a:t>Foo y(x) ; //</a:t>
            </a:r>
            <a:r>
              <a:rPr lang="zh-CN" altLang="en-US" b="1" dirty="0">
                <a:latin typeface="华文新魏" panose="02010800040101010101" pitchFamily="2" charset="-122"/>
                <a:ea typeface="华文新魏" panose="02010800040101010101" pitchFamily="2" charset="-122"/>
              </a:rPr>
              <a:t>拷贝构造</a:t>
            </a:r>
            <a:endParaRPr lang="en-US" altLang="zh-CN" b="1" dirty="0">
              <a:latin typeface="华文新魏" panose="02010800040101010101" pitchFamily="2" charset="-122"/>
              <a:ea typeface="华文新魏" panose="02010800040101010101" pitchFamily="2" charset="-122"/>
            </a:endParaRPr>
          </a:p>
          <a:p>
            <a:pPr>
              <a:lnSpc>
                <a:spcPct val="130000"/>
              </a:lnSpc>
            </a:pPr>
            <a:r>
              <a:rPr lang="en-US" altLang="zh-CN" b="1" dirty="0">
                <a:latin typeface="华文新魏" panose="02010800040101010101" pitchFamily="2" charset="-122"/>
                <a:ea typeface="华文新魏" panose="02010800040101010101" pitchFamily="2" charset="-122"/>
              </a:rPr>
              <a:t>Foo z(std::move(x)); //</a:t>
            </a:r>
            <a:r>
              <a:rPr lang="zh-CN" altLang="en-US" b="1" dirty="0">
                <a:latin typeface="华文新魏" panose="02010800040101010101" pitchFamily="2" charset="-122"/>
                <a:ea typeface="华文新魏" panose="02010800040101010101" pitchFamily="2" charset="-122"/>
              </a:rPr>
              <a:t>还是拷贝构造，因为没有定义移动构造函数</a:t>
            </a:r>
            <a:endParaRPr lang="en-US" altLang="zh-CN"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3045516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44624"/>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4.9</a:t>
            </a:r>
            <a:r>
              <a:rPr lang="zh-CN" altLang="en-US" sz="3600" b="1" dirty="0">
                <a:solidFill>
                  <a:srgbClr val="FF0000"/>
                </a:solidFill>
                <a:latin typeface="微软雅黑" pitchFamily="34" charset="-122"/>
                <a:ea typeface="微软雅黑" pitchFamily="34" charset="-122"/>
              </a:rPr>
              <a:t>　右值引用和成员函数</a:t>
            </a:r>
          </a:p>
        </p:txBody>
      </p:sp>
      <p:sp>
        <p:nvSpPr>
          <p:cNvPr id="5" name="Rectangle 7">
            <a:extLst>
              <a:ext uri="{FF2B5EF4-FFF2-40B4-BE49-F238E27FC236}">
                <a16:creationId xmlns:a16="http://schemas.microsoft.com/office/drawing/2014/main" id="{7E8E1D23-E6FA-4B0D-B23E-0EBA2C81AF29}"/>
              </a:ext>
            </a:extLst>
          </p:cNvPr>
          <p:cNvSpPr>
            <a:spLocks noChangeArrowheads="1"/>
          </p:cNvSpPr>
          <p:nvPr/>
        </p:nvSpPr>
        <p:spPr bwMode="auto">
          <a:xfrm>
            <a:off x="107504" y="980728"/>
            <a:ext cx="8729736" cy="5400600"/>
          </a:xfrm>
          <a:prstGeom prst="rect">
            <a:avLst/>
          </a:prstGeom>
          <a:noFill/>
          <a:ln w="9525">
            <a:noFill/>
            <a:miter lim="800000"/>
            <a:headEnd/>
            <a:tailEnd/>
          </a:ln>
        </p:spPr>
        <p:txBody>
          <a:bodyPr>
            <a:noAutofit/>
          </a:bodyPr>
          <a:lstStyle/>
          <a:p>
            <a:pPr algn="just">
              <a:lnSpc>
                <a:spcPct val="130000"/>
              </a:lnSpc>
              <a:buClr>
                <a:schemeClr val="tx1"/>
              </a:buClr>
            </a:pPr>
            <a:r>
              <a:rPr lang="en-US" altLang="zh-CN" sz="20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除了拷贝构造和赋值函数。其他成员函数也可以提供拷贝和移动版本。例如</a:t>
            </a:r>
            <a:r>
              <a:rPr lang="en-US" altLang="zh-CN" sz="2200" b="1" dirty="0" err="1">
                <a:latin typeface="华文新魏" panose="02010800040101010101" pitchFamily="2" charset="-122"/>
                <a:ea typeface="华文新魏" panose="02010800040101010101" pitchFamily="2" charset="-122"/>
              </a:rPr>
              <a:t>std:vetcor</a:t>
            </a:r>
            <a:r>
              <a:rPr lang="zh-CN" altLang="en-US" sz="2200" b="1" dirty="0">
                <a:latin typeface="华文新魏" panose="02010800040101010101" pitchFamily="2" charset="-122"/>
                <a:ea typeface="华文新魏" panose="02010800040101010101" pitchFamily="2" charset="-122"/>
              </a:rPr>
              <a:t>就提供了</a:t>
            </a:r>
            <a:r>
              <a:rPr lang="en-US" altLang="zh-CN" sz="2200" b="1" dirty="0" err="1">
                <a:latin typeface="华文新魏" panose="02010800040101010101" pitchFamily="2" charset="-122"/>
                <a:ea typeface="华文新魏" panose="02010800040101010101" pitchFamily="2" charset="-122"/>
              </a:rPr>
              <a:t>push_back</a:t>
            </a:r>
            <a:r>
              <a:rPr lang="zh-CN" altLang="en-US" sz="2200" b="1" dirty="0">
                <a:latin typeface="华文新魏" panose="02010800040101010101" pitchFamily="2" charset="-122"/>
                <a:ea typeface="华文新魏" panose="02010800040101010101" pitchFamily="2" charset="-122"/>
              </a:rPr>
              <a:t>函数的拷贝版本和移动版本。</a:t>
            </a:r>
            <a:endParaRPr lang="en-US" altLang="zh-CN" sz="2200" b="1" dirty="0">
              <a:latin typeface="华文新魏" panose="02010800040101010101" pitchFamily="2" charset="-122"/>
              <a:ea typeface="华文新魏" panose="02010800040101010101" pitchFamily="2" charset="-122"/>
            </a:endParaRPr>
          </a:p>
          <a:p>
            <a:pPr algn="just">
              <a:lnSpc>
                <a:spcPct val="130000"/>
              </a:lnSpc>
              <a:buClr>
                <a:schemeClr val="tx1"/>
              </a:buClr>
            </a:pP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类型</a:t>
            </a:r>
            <a:r>
              <a:rPr lang="en-US" altLang="zh-CN" sz="2200" b="1" dirty="0">
                <a:latin typeface="华文新魏" panose="02010800040101010101" pitchFamily="2" charset="-122"/>
                <a:ea typeface="华文新魏" panose="02010800040101010101" pitchFamily="2" charset="-122"/>
              </a:rPr>
              <a:t>T</a:t>
            </a:r>
            <a:r>
              <a:rPr lang="zh-CN" altLang="en-US" sz="2200" b="1" dirty="0">
                <a:latin typeface="华文新魏" panose="02010800040101010101" pitchFamily="2" charset="-122"/>
                <a:ea typeface="华文新魏" panose="02010800040101010101" pitchFamily="2" charset="-122"/>
              </a:rPr>
              <a:t>的移动和拷贝的重载函数，拷贝版本接受参数类型是</a:t>
            </a:r>
            <a:r>
              <a:rPr lang="en-US" altLang="zh-CN" sz="2200" b="1" dirty="0">
                <a:latin typeface="华文新魏" panose="02010800040101010101" pitchFamily="2" charset="-122"/>
                <a:ea typeface="华文新魏" panose="02010800040101010101" pitchFamily="2" charset="-122"/>
              </a:rPr>
              <a:t>const T&amp;, </a:t>
            </a:r>
            <a:r>
              <a:rPr lang="zh-CN" altLang="en-US" sz="2200" b="1" dirty="0">
                <a:latin typeface="华文新魏" panose="02010800040101010101" pitchFamily="2" charset="-122"/>
                <a:ea typeface="华文新魏" panose="02010800040101010101" pitchFamily="2" charset="-122"/>
              </a:rPr>
              <a:t>移动版本接受的参数类型是</a:t>
            </a:r>
            <a:r>
              <a:rPr lang="en-US" altLang="zh-CN" sz="2200" b="1" dirty="0">
                <a:latin typeface="华文新魏" panose="02010800040101010101" pitchFamily="2" charset="-122"/>
                <a:ea typeface="华文新魏" panose="02010800040101010101" pitchFamily="2" charset="-122"/>
              </a:rPr>
              <a:t>T &amp;&amp;</a:t>
            </a:r>
            <a:r>
              <a:rPr lang="zh-CN" altLang="en-US" sz="2200" b="1" dirty="0">
                <a:latin typeface="华文新魏" panose="02010800040101010101" pitchFamily="2" charset="-122"/>
                <a:ea typeface="华文新魏" panose="02010800040101010101" pitchFamily="2" charset="-122"/>
              </a:rPr>
              <a:t>。例如</a:t>
            </a:r>
            <a:endParaRPr lang="en-US" altLang="zh-CN" sz="2200" b="1" dirty="0">
              <a:latin typeface="华文新魏" panose="02010800040101010101" pitchFamily="2" charset="-122"/>
              <a:ea typeface="华文新魏" panose="02010800040101010101" pitchFamily="2" charset="-122"/>
            </a:endParaRPr>
          </a:p>
          <a:p>
            <a:pPr algn="just">
              <a:lnSpc>
                <a:spcPct val="130000"/>
              </a:lnSpc>
              <a:buClr>
                <a:schemeClr val="tx1"/>
              </a:buClr>
            </a:pPr>
            <a:r>
              <a:rPr lang="en-US" altLang="zh-CN" sz="2200" b="1" dirty="0">
                <a:latin typeface="华文新魏" panose="02010800040101010101" pitchFamily="2" charset="-122"/>
                <a:ea typeface="华文新魏" panose="02010800040101010101" pitchFamily="2" charset="-122"/>
              </a:rPr>
              <a:t>	</a:t>
            </a:r>
          </a:p>
        </p:txBody>
      </p:sp>
      <p:sp>
        <p:nvSpPr>
          <p:cNvPr id="4" name="TextBox 5">
            <a:extLst>
              <a:ext uri="{FF2B5EF4-FFF2-40B4-BE49-F238E27FC236}">
                <a16:creationId xmlns:a16="http://schemas.microsoft.com/office/drawing/2014/main" id="{19FF8606-1411-46F9-A08E-8CA4BD44563C}"/>
              </a:ext>
            </a:extLst>
          </p:cNvPr>
          <p:cNvSpPr txBox="1">
            <a:spLocks noChangeArrowheads="1"/>
          </p:cNvSpPr>
          <p:nvPr/>
        </p:nvSpPr>
        <p:spPr bwMode="auto">
          <a:xfrm>
            <a:off x="308432" y="3644488"/>
            <a:ext cx="8712968" cy="2736840"/>
          </a:xfrm>
          <a:prstGeom prst="rect">
            <a:avLst/>
          </a:prstGeom>
          <a:solidFill>
            <a:schemeClr val="accent6">
              <a:lumMod val="75000"/>
              <a:alpha val="44000"/>
            </a:schemeClr>
          </a:solidFill>
          <a:ln w="9525">
            <a:solidFill>
              <a:srgbClr val="0070C0"/>
            </a:solidFill>
            <a:miter lim="800000"/>
            <a:headEnd/>
            <a:tailEnd/>
          </a:ln>
        </p:spPr>
        <p:txBody>
          <a:bodyPr/>
          <a:lstStyle/>
          <a:p>
            <a:pPr>
              <a:lnSpc>
                <a:spcPct val="130000"/>
              </a:lnSpc>
            </a:pPr>
            <a:r>
              <a:rPr lang="en-US" altLang="zh-CN" sz="2000" b="1" dirty="0">
                <a:latin typeface="华文新魏" panose="02010800040101010101" pitchFamily="2" charset="-122"/>
                <a:ea typeface="华文新魏" panose="02010800040101010101" pitchFamily="2" charset="-122"/>
              </a:rPr>
              <a:t>class Foo{</a:t>
            </a:r>
          </a:p>
          <a:p>
            <a:pPr>
              <a:lnSpc>
                <a:spcPct val="130000"/>
              </a:lnSpc>
            </a:pPr>
            <a:r>
              <a:rPr lang="en-US" altLang="zh-CN" sz="2000" b="1" dirty="0">
                <a:latin typeface="华文新魏" panose="02010800040101010101" pitchFamily="2" charset="-122"/>
                <a:ea typeface="华文新魏" panose="02010800040101010101" pitchFamily="2" charset="-122"/>
              </a:rPr>
              <a:t>public:</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其它定义</a:t>
            </a:r>
            <a:endParaRPr lang="en-US" altLang="zh-CN" sz="2000" b="1" dirty="0">
              <a:latin typeface="华文新魏" panose="02010800040101010101" pitchFamily="2" charset="-122"/>
              <a:ea typeface="华文新魏" panose="02010800040101010101" pitchFamily="2" charset="-122"/>
            </a:endParaRPr>
          </a:p>
          <a:p>
            <a:pPr>
              <a:lnSpc>
                <a:spcPct val="130000"/>
              </a:lnSpc>
            </a:pPr>
            <a:r>
              <a:rPr lang="en-US" altLang="zh-CN" sz="2000" b="1" dirty="0">
                <a:latin typeface="华文新魏" panose="02010800040101010101" pitchFamily="2" charset="-122"/>
                <a:ea typeface="华文新魏" panose="02010800040101010101" pitchFamily="2" charset="-122"/>
              </a:rPr>
              <a:t>	void f(const Foo &amp;);  //</a:t>
            </a:r>
            <a:r>
              <a:rPr lang="zh-CN" altLang="en-US" sz="2000" b="1" dirty="0">
                <a:latin typeface="华文新魏" panose="02010800040101010101" pitchFamily="2" charset="-122"/>
                <a:ea typeface="华文新魏" panose="02010800040101010101" pitchFamily="2" charset="-122"/>
              </a:rPr>
              <a:t>拷贝版本，函数</a:t>
            </a:r>
            <a:r>
              <a:rPr lang="en-US" altLang="zh-CN" sz="2000" b="1" dirty="0">
                <a:latin typeface="华文新魏" panose="02010800040101010101" pitchFamily="2" charset="-122"/>
                <a:ea typeface="华文新魏" panose="02010800040101010101" pitchFamily="2" charset="-122"/>
              </a:rPr>
              <a:t>f</a:t>
            </a:r>
            <a:r>
              <a:rPr lang="zh-CN" altLang="en-US" sz="2000" b="1" dirty="0">
                <a:latin typeface="华文新魏" panose="02010800040101010101" pitchFamily="2" charset="-122"/>
                <a:ea typeface="华文新魏" panose="02010800040101010101" pitchFamily="2" charset="-122"/>
              </a:rPr>
              <a:t>里拷贝对象</a:t>
            </a:r>
            <a:endParaRPr lang="en-US" altLang="zh-CN" sz="2000" b="1" dirty="0">
              <a:latin typeface="华文新魏" panose="02010800040101010101" pitchFamily="2" charset="-122"/>
              <a:ea typeface="华文新魏" panose="02010800040101010101" pitchFamily="2" charset="-122"/>
            </a:endParaRPr>
          </a:p>
          <a:p>
            <a:pPr>
              <a:lnSpc>
                <a:spcPct val="130000"/>
              </a:lnSpc>
            </a:pPr>
            <a:r>
              <a:rPr lang="en-US" altLang="zh-CN" sz="2000" b="1" dirty="0">
                <a:latin typeface="华文新魏" panose="02010800040101010101" pitchFamily="2" charset="-122"/>
                <a:ea typeface="华文新魏" panose="02010800040101010101" pitchFamily="2" charset="-122"/>
              </a:rPr>
              <a:t>	void f(Foo &amp;&amp;)</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移动版本，函数</a:t>
            </a:r>
            <a:r>
              <a:rPr lang="en-US" altLang="zh-CN" sz="2000" b="1" dirty="0">
                <a:latin typeface="华文新魏" panose="02010800040101010101" pitchFamily="2" charset="-122"/>
                <a:ea typeface="华文新魏" panose="02010800040101010101" pitchFamily="2" charset="-122"/>
              </a:rPr>
              <a:t>f</a:t>
            </a:r>
            <a:r>
              <a:rPr lang="zh-CN" altLang="en-US" sz="2000" b="1" dirty="0">
                <a:latin typeface="华文新魏" panose="02010800040101010101" pitchFamily="2" charset="-122"/>
                <a:ea typeface="华文新魏" panose="02010800040101010101" pitchFamily="2" charset="-122"/>
              </a:rPr>
              <a:t>里移动对象</a:t>
            </a:r>
            <a:endParaRPr lang="en-US" altLang="zh-CN" sz="2000" b="1" dirty="0">
              <a:latin typeface="华文新魏" panose="02010800040101010101" pitchFamily="2" charset="-122"/>
              <a:ea typeface="华文新魏" panose="02010800040101010101" pitchFamily="2" charset="-122"/>
            </a:endParaRPr>
          </a:p>
          <a:p>
            <a:pPr>
              <a:lnSpc>
                <a:spcPct val="130000"/>
              </a:lnSpc>
            </a:pPr>
            <a:r>
              <a:rPr lang="en-US" altLang="zh-CN" sz="2000"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32514160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44624"/>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4.10</a:t>
            </a:r>
            <a:r>
              <a:rPr lang="zh-CN" altLang="en-US" sz="3600" b="1" dirty="0">
                <a:solidFill>
                  <a:srgbClr val="FF0000"/>
                </a:solidFill>
                <a:latin typeface="微软雅黑" pitchFamily="34" charset="-122"/>
                <a:ea typeface="微软雅黑" pitchFamily="34" charset="-122"/>
              </a:rPr>
              <a:t>　右值和左值引用成员函数</a:t>
            </a:r>
          </a:p>
        </p:txBody>
      </p:sp>
      <p:sp>
        <p:nvSpPr>
          <p:cNvPr id="5" name="Rectangle 7">
            <a:extLst>
              <a:ext uri="{FF2B5EF4-FFF2-40B4-BE49-F238E27FC236}">
                <a16:creationId xmlns:a16="http://schemas.microsoft.com/office/drawing/2014/main" id="{7E8E1D23-E6FA-4B0D-B23E-0EBA2C81AF29}"/>
              </a:ext>
            </a:extLst>
          </p:cNvPr>
          <p:cNvSpPr>
            <a:spLocks noChangeArrowheads="1"/>
          </p:cNvSpPr>
          <p:nvPr/>
        </p:nvSpPr>
        <p:spPr bwMode="auto">
          <a:xfrm>
            <a:off x="107504" y="980728"/>
            <a:ext cx="8729736" cy="5400600"/>
          </a:xfrm>
          <a:prstGeom prst="rect">
            <a:avLst/>
          </a:prstGeom>
          <a:noFill/>
          <a:ln w="9525">
            <a:noFill/>
            <a:miter lim="800000"/>
            <a:headEnd/>
            <a:tailEnd/>
          </a:ln>
        </p:spPr>
        <p:txBody>
          <a:bodyPr>
            <a:noAutofit/>
          </a:bodyPr>
          <a:lstStyle/>
          <a:p>
            <a:pPr algn="just">
              <a:lnSpc>
                <a:spcPct val="130000"/>
              </a:lnSpc>
              <a:buClr>
                <a:schemeClr val="tx1"/>
              </a:buClr>
            </a:pPr>
            <a:r>
              <a:rPr lang="en-US" altLang="zh-CN" sz="20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如果想实现二个</a:t>
            </a:r>
            <a:r>
              <a:rPr lang="en-US" altLang="zh-CN" sz="2200" b="1" dirty="0" err="1">
                <a:latin typeface="华文新魏" panose="02010800040101010101" pitchFamily="2" charset="-122"/>
                <a:ea typeface="华文新魏" panose="02010800040101010101" pitchFamily="2" charset="-122"/>
              </a:rPr>
              <a:t>MyString</a:t>
            </a:r>
            <a:r>
              <a:rPr lang="zh-CN" altLang="en-US" sz="2200" b="1" dirty="0">
                <a:latin typeface="华文新魏" panose="02010800040101010101" pitchFamily="2" charset="-122"/>
                <a:ea typeface="华文新魏" panose="02010800040101010101" pitchFamily="2" charset="-122"/>
              </a:rPr>
              <a:t>对象的</a:t>
            </a:r>
            <a:r>
              <a:rPr lang="en-US" altLang="zh-CN" sz="2200" b="1" dirty="0">
                <a:latin typeface="华文新魏" panose="02010800040101010101" pitchFamily="2" charset="-122"/>
                <a:ea typeface="华文新魏" panose="02010800040101010101" pitchFamily="2" charset="-122"/>
              </a:rPr>
              <a:t>+</a:t>
            </a:r>
            <a:r>
              <a:rPr lang="zh-CN" altLang="en-US" sz="2200" b="1" dirty="0">
                <a:latin typeface="华文新魏" panose="02010800040101010101" pitchFamily="2" charset="-122"/>
                <a:ea typeface="华文新魏" panose="02010800040101010101" pitchFamily="2" charset="-122"/>
              </a:rPr>
              <a:t>，需要重载</a:t>
            </a:r>
            <a:r>
              <a:rPr lang="en-US" altLang="zh-CN" sz="2200" b="1" dirty="0">
                <a:latin typeface="华文新魏" panose="02010800040101010101" pitchFamily="2" charset="-122"/>
                <a:ea typeface="华文新魏" panose="02010800040101010101" pitchFamily="2" charset="-122"/>
              </a:rPr>
              <a:t>+</a:t>
            </a:r>
            <a:r>
              <a:rPr lang="zh-CN" altLang="en-US" sz="2200" b="1" dirty="0">
                <a:latin typeface="华文新魏" panose="02010800040101010101" pitchFamily="2" charset="-122"/>
                <a:ea typeface="华文新魏" panose="02010800040101010101" pitchFamily="2" charset="-122"/>
              </a:rPr>
              <a:t>运算符</a:t>
            </a:r>
            <a:r>
              <a:rPr lang="en-US" altLang="zh-CN" sz="2200" b="1" dirty="0">
                <a:latin typeface="华文新魏" panose="02010800040101010101" pitchFamily="2" charset="-122"/>
                <a:ea typeface="华文新魏" panose="02010800040101010101" pitchFamily="2" charset="-122"/>
              </a:rPr>
              <a:t>	</a:t>
            </a:r>
          </a:p>
        </p:txBody>
      </p:sp>
      <p:sp>
        <p:nvSpPr>
          <p:cNvPr id="4" name="TextBox 5">
            <a:extLst>
              <a:ext uri="{FF2B5EF4-FFF2-40B4-BE49-F238E27FC236}">
                <a16:creationId xmlns:a16="http://schemas.microsoft.com/office/drawing/2014/main" id="{19FF8606-1411-46F9-A08E-8CA4BD44563C}"/>
              </a:ext>
            </a:extLst>
          </p:cNvPr>
          <p:cNvSpPr txBox="1">
            <a:spLocks noChangeArrowheads="1"/>
          </p:cNvSpPr>
          <p:nvPr/>
        </p:nvSpPr>
        <p:spPr bwMode="auto">
          <a:xfrm>
            <a:off x="308432" y="1484784"/>
            <a:ext cx="8712968" cy="5184576"/>
          </a:xfrm>
          <a:prstGeom prst="rect">
            <a:avLst/>
          </a:prstGeom>
          <a:solidFill>
            <a:schemeClr val="accent6">
              <a:lumMod val="75000"/>
              <a:alpha val="44000"/>
            </a:schemeClr>
          </a:solidFill>
          <a:ln w="9525">
            <a:solidFill>
              <a:srgbClr val="0070C0"/>
            </a:solidFill>
            <a:miter lim="800000"/>
            <a:headEnd/>
            <a:tailEnd/>
          </a:ln>
        </p:spPr>
        <p:txBody>
          <a:bodyPr/>
          <a:lstStyle/>
          <a:p>
            <a:pPr>
              <a:lnSpc>
                <a:spcPct val="130000"/>
              </a:lnSpc>
            </a:pPr>
            <a:r>
              <a:rPr lang="en-US" altLang="zh-CN" sz="2000" b="1" dirty="0">
                <a:latin typeface="华文新魏" panose="02010800040101010101" pitchFamily="2" charset="-122"/>
                <a:ea typeface="华文新魏" panose="02010800040101010101" pitchFamily="2" charset="-122"/>
              </a:rPr>
              <a:t>class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其它定义同前</a:t>
            </a:r>
          </a:p>
          <a:p>
            <a:pPr>
              <a:lnSpc>
                <a:spcPct val="130000"/>
              </a:lnSpc>
            </a:pPr>
            <a:r>
              <a:rPr lang="en-US" altLang="zh-CN" sz="2000" b="1" dirty="0">
                <a:latin typeface="华文新魏" panose="02010800040101010101" pitchFamily="2" charset="-122"/>
                <a:ea typeface="华文新魏" panose="02010800040101010101" pitchFamily="2" charset="-122"/>
              </a:rPr>
              <a:t>public:</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operator+( const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&amp;s2) const; //</a:t>
            </a:r>
            <a:r>
              <a:rPr lang="zh-CN" altLang="en-US" sz="2000" b="1" dirty="0">
                <a:latin typeface="华文新魏" panose="02010800040101010101" pitchFamily="2" charset="-122"/>
                <a:ea typeface="华文新魏" panose="02010800040101010101" pitchFamily="2" charset="-122"/>
              </a:rPr>
              <a:t>重载</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::operator+(const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&amp;s2) const {</a:t>
            </a:r>
          </a:p>
          <a:p>
            <a:pPr>
              <a:lnSpc>
                <a:spcPct val="130000"/>
              </a:lnSpc>
            </a:pPr>
            <a:r>
              <a:rPr lang="en-US" altLang="zh-CN" sz="2000" b="1" dirty="0">
                <a:latin typeface="华文新魏" panose="02010800040101010101" pitchFamily="2" charset="-122"/>
                <a:ea typeface="华文新魏" panose="02010800040101010101" pitchFamily="2" charset="-122"/>
              </a:rPr>
              <a:t>    char * t = new char[this-&gt;length() +s2.length() +1];</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strcpy</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t,this</a:t>
            </a:r>
            <a:r>
              <a:rPr lang="en-US" altLang="zh-CN" sz="2000" b="1" dirty="0">
                <a:latin typeface="华文新魏" panose="02010800040101010101" pitchFamily="2" charset="-122"/>
                <a:ea typeface="华文新魏" panose="02010800040101010101" pitchFamily="2" charset="-122"/>
              </a:rPr>
              <a:t>-&gt;s);</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strcat</a:t>
            </a:r>
            <a:r>
              <a:rPr lang="en-US" altLang="zh-CN" sz="2000" b="1" dirty="0">
                <a:latin typeface="华文新魏" panose="02010800040101010101" pitchFamily="2" charset="-122"/>
                <a:ea typeface="华文新魏" panose="02010800040101010101" pitchFamily="2" charset="-122"/>
              </a:rPr>
              <a:t>(t,s2.s);</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r(t);</a:t>
            </a:r>
          </a:p>
          <a:p>
            <a:pPr>
              <a:lnSpc>
                <a:spcPct val="130000"/>
              </a:lnSpc>
            </a:pPr>
            <a:r>
              <a:rPr lang="en-US" altLang="zh-CN" sz="2000" b="1" dirty="0">
                <a:latin typeface="华文新魏" panose="02010800040101010101" pitchFamily="2" charset="-122"/>
                <a:ea typeface="华文新魏" panose="02010800040101010101" pitchFamily="2" charset="-122"/>
              </a:rPr>
              <a:t>    delete[] t;</a:t>
            </a:r>
          </a:p>
          <a:p>
            <a:pPr>
              <a:lnSpc>
                <a:spcPct val="130000"/>
              </a:lnSpc>
            </a:pPr>
            <a:r>
              <a:rPr lang="en-US" altLang="zh-CN" sz="2000" b="1" dirty="0">
                <a:latin typeface="华文新魏" panose="02010800040101010101" pitchFamily="2" charset="-122"/>
                <a:ea typeface="华文新魏" panose="02010800040101010101" pitchFamily="2" charset="-122"/>
              </a:rPr>
              <a:t>    return r;</a:t>
            </a:r>
          </a:p>
          <a:p>
            <a:pPr>
              <a:lnSpc>
                <a:spcPct val="130000"/>
              </a:lnSpc>
            </a:pPr>
            <a:r>
              <a:rPr lang="en-US" altLang="zh-CN" sz="2000"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13161989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44624"/>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4.10</a:t>
            </a:r>
            <a:r>
              <a:rPr lang="zh-CN" altLang="en-US" sz="3600" b="1" dirty="0">
                <a:solidFill>
                  <a:srgbClr val="FF0000"/>
                </a:solidFill>
                <a:latin typeface="微软雅黑" pitchFamily="34" charset="-122"/>
                <a:ea typeface="微软雅黑" pitchFamily="34" charset="-122"/>
              </a:rPr>
              <a:t>　右值和左值引用成员函数</a:t>
            </a:r>
          </a:p>
        </p:txBody>
      </p:sp>
      <p:sp>
        <p:nvSpPr>
          <p:cNvPr id="5" name="Rectangle 7">
            <a:extLst>
              <a:ext uri="{FF2B5EF4-FFF2-40B4-BE49-F238E27FC236}">
                <a16:creationId xmlns:a16="http://schemas.microsoft.com/office/drawing/2014/main" id="{7E8E1D23-E6FA-4B0D-B23E-0EBA2C81AF29}"/>
              </a:ext>
            </a:extLst>
          </p:cNvPr>
          <p:cNvSpPr>
            <a:spLocks noChangeArrowheads="1"/>
          </p:cNvSpPr>
          <p:nvPr/>
        </p:nvSpPr>
        <p:spPr bwMode="auto">
          <a:xfrm>
            <a:off x="107504" y="980728"/>
            <a:ext cx="8729736" cy="5400600"/>
          </a:xfrm>
          <a:prstGeom prst="rect">
            <a:avLst/>
          </a:prstGeom>
          <a:noFill/>
          <a:ln w="9525">
            <a:noFill/>
            <a:miter lim="800000"/>
            <a:headEnd/>
            <a:tailEnd/>
          </a:ln>
        </p:spPr>
        <p:txBody>
          <a:bodyPr>
            <a:noAutofit/>
          </a:bodyPr>
          <a:lstStyle/>
          <a:p>
            <a:pPr algn="just">
              <a:lnSpc>
                <a:spcPct val="130000"/>
              </a:lnSpc>
              <a:buClr>
                <a:schemeClr val="tx1"/>
              </a:buClr>
            </a:pPr>
            <a:r>
              <a:rPr lang="en-US" altLang="zh-CN" sz="20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这时可以写出如下的代码：</a:t>
            </a:r>
            <a:endParaRPr lang="en-US" altLang="zh-CN" sz="2200" b="1" dirty="0">
              <a:latin typeface="华文新魏" panose="02010800040101010101" pitchFamily="2" charset="-122"/>
              <a:ea typeface="华文新魏" panose="02010800040101010101" pitchFamily="2" charset="-122"/>
            </a:endParaRPr>
          </a:p>
          <a:p>
            <a:pPr algn="just">
              <a:lnSpc>
                <a:spcPct val="130000"/>
              </a:lnSpc>
              <a:buClr>
                <a:schemeClr val="tx1"/>
              </a:buClr>
            </a:pPr>
            <a:endParaRPr lang="en-US" altLang="zh-CN" sz="2200" b="1" dirty="0">
              <a:latin typeface="华文新魏" panose="02010800040101010101" pitchFamily="2" charset="-122"/>
              <a:ea typeface="华文新魏" panose="02010800040101010101" pitchFamily="2" charset="-122"/>
            </a:endParaRPr>
          </a:p>
          <a:p>
            <a:pPr algn="just">
              <a:lnSpc>
                <a:spcPct val="130000"/>
              </a:lnSpc>
              <a:buClr>
                <a:schemeClr val="tx1"/>
              </a:buClr>
            </a:pPr>
            <a:endParaRPr lang="en-US" altLang="zh-CN" sz="2200" b="1" dirty="0">
              <a:latin typeface="华文新魏" panose="02010800040101010101" pitchFamily="2" charset="-122"/>
              <a:ea typeface="华文新魏" panose="02010800040101010101" pitchFamily="2" charset="-122"/>
            </a:endParaRPr>
          </a:p>
          <a:p>
            <a:pPr algn="just">
              <a:lnSpc>
                <a:spcPct val="130000"/>
              </a:lnSpc>
              <a:buClr>
                <a:schemeClr val="tx1"/>
              </a:buClr>
            </a:pPr>
            <a:endParaRPr lang="en-US" altLang="zh-CN" sz="2200" b="1" dirty="0">
              <a:latin typeface="华文新魏" panose="02010800040101010101" pitchFamily="2" charset="-122"/>
              <a:ea typeface="华文新魏" panose="02010800040101010101" pitchFamily="2" charset="-122"/>
            </a:endParaRPr>
          </a:p>
          <a:p>
            <a:pPr algn="just">
              <a:lnSpc>
                <a:spcPct val="130000"/>
              </a:lnSpc>
              <a:buClr>
                <a:schemeClr val="tx1"/>
              </a:buClr>
            </a:pPr>
            <a:endParaRPr lang="en-US" altLang="zh-CN" sz="2200" b="1" dirty="0">
              <a:latin typeface="华文新魏" panose="02010800040101010101" pitchFamily="2" charset="-122"/>
              <a:ea typeface="华文新魏" panose="02010800040101010101" pitchFamily="2" charset="-122"/>
            </a:endParaRPr>
          </a:p>
          <a:p>
            <a:pPr algn="just">
              <a:lnSpc>
                <a:spcPct val="130000"/>
              </a:lnSpc>
              <a:buClr>
                <a:schemeClr val="tx1"/>
              </a:buClr>
            </a:pPr>
            <a:endParaRPr lang="en-US" altLang="zh-CN" sz="2200" b="1" dirty="0">
              <a:latin typeface="华文新魏" panose="02010800040101010101" pitchFamily="2" charset="-122"/>
              <a:ea typeface="华文新魏" panose="02010800040101010101" pitchFamily="2" charset="-122"/>
            </a:endParaRPr>
          </a:p>
          <a:p>
            <a:pPr algn="just">
              <a:lnSpc>
                <a:spcPct val="130000"/>
              </a:lnSpc>
              <a:buClr>
                <a:schemeClr val="tx1"/>
              </a:buClr>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在</a:t>
            </a:r>
            <a:r>
              <a:rPr lang="en-US" altLang="zh-CN" sz="2000" b="1" dirty="0">
                <a:latin typeface="华文新魏" panose="02010800040101010101" pitchFamily="2" charset="-122"/>
                <a:ea typeface="华文新魏" panose="02010800040101010101" pitchFamily="2" charset="-122"/>
              </a:rPr>
              <a:t>C++11</a:t>
            </a:r>
            <a:r>
              <a:rPr lang="zh-CN" altLang="en-US" sz="2000" b="1" dirty="0">
                <a:latin typeface="华文新魏" panose="02010800040101010101" pitchFamily="2" charset="-122"/>
                <a:ea typeface="华文新魏" panose="02010800040101010101" pitchFamily="2" charset="-122"/>
              </a:rPr>
              <a:t>标准还是允许向右值赋值。但可以阻止这样做：强制左侧运算对象（</a:t>
            </a:r>
            <a:r>
              <a:rPr lang="en-US" altLang="zh-CN" sz="2000" b="1" dirty="0">
                <a:latin typeface="华文新魏" panose="02010800040101010101" pitchFamily="2" charset="-122"/>
                <a:ea typeface="华文新魏" panose="02010800040101010101" pitchFamily="2" charset="-122"/>
              </a:rPr>
              <a:t>this</a:t>
            </a:r>
            <a:r>
              <a:rPr lang="zh-CN" altLang="en-US" sz="2000" b="1" dirty="0">
                <a:latin typeface="华文新魏" panose="02010800040101010101" pitchFamily="2" charset="-122"/>
                <a:ea typeface="华文新魏" panose="02010800040101010101" pitchFamily="2" charset="-122"/>
              </a:rPr>
              <a:t>对象）是左值。即：在参数列表后面放一个引用限定符</a:t>
            </a:r>
            <a:r>
              <a:rPr lang="en-US" altLang="zh-CN" sz="2000" b="1" dirty="0">
                <a:latin typeface="华文新魏" panose="02010800040101010101" pitchFamily="2" charset="-122"/>
                <a:ea typeface="华文新魏" panose="02010800040101010101" pitchFamily="2" charset="-122"/>
              </a:rPr>
              <a:t>&amp;</a:t>
            </a:r>
            <a:r>
              <a:rPr lang="zh-CN" altLang="en-US" sz="2000" b="1" dirty="0">
                <a:latin typeface="华文新魏" panose="02010800040101010101" pitchFamily="2" charset="-122"/>
                <a:ea typeface="华文新魏" panose="02010800040101010101" pitchFamily="2" charset="-122"/>
              </a:rPr>
              <a:t>或</a:t>
            </a:r>
            <a:r>
              <a:rPr lang="en-US" altLang="zh-CN" sz="2000" b="1" dirty="0">
                <a:latin typeface="华文新魏" panose="02010800040101010101" pitchFamily="2" charset="-122"/>
                <a:ea typeface="华文新魏" panose="02010800040101010101" pitchFamily="2" charset="-122"/>
              </a:rPr>
              <a:t>&amp;&amp;</a:t>
            </a:r>
            <a:r>
              <a:rPr lang="zh-CN" altLang="en-US" sz="2000" b="1" dirty="0">
                <a:latin typeface="华文新魏" panose="02010800040101010101" pitchFamily="2" charset="-122"/>
                <a:ea typeface="华文新魏" panose="02010800040101010101" pitchFamily="2" charset="-122"/>
              </a:rPr>
              <a:t>。</a:t>
            </a:r>
            <a:endParaRPr lang="en-US" altLang="zh-CN" sz="2000" b="1" dirty="0">
              <a:latin typeface="华文新魏" panose="02010800040101010101" pitchFamily="2" charset="-122"/>
              <a:ea typeface="华文新魏" panose="02010800040101010101" pitchFamily="2" charset="-122"/>
            </a:endParaRPr>
          </a:p>
          <a:p>
            <a:pPr algn="just">
              <a:lnSpc>
                <a:spcPct val="130000"/>
              </a:lnSpc>
              <a:buClr>
                <a:schemeClr val="tx1"/>
              </a:buClr>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引用限定符</a:t>
            </a:r>
            <a:r>
              <a:rPr lang="en-US" altLang="zh-CN" sz="2000" b="1" dirty="0">
                <a:latin typeface="华文新魏" panose="02010800040101010101" pitchFamily="2" charset="-122"/>
                <a:ea typeface="华文新魏" panose="02010800040101010101" pitchFamily="2" charset="-122"/>
              </a:rPr>
              <a:t>&amp; </a:t>
            </a:r>
            <a:r>
              <a:rPr lang="zh-CN" altLang="en-US" sz="2000" b="1" dirty="0">
                <a:latin typeface="华文新魏" panose="02010800040101010101" pitchFamily="2" charset="-122"/>
                <a:ea typeface="华文新魏" panose="02010800040101010101" pitchFamily="2" charset="-122"/>
              </a:rPr>
              <a:t>指出</a:t>
            </a:r>
            <a:r>
              <a:rPr lang="en-US" altLang="zh-CN" sz="2000" b="1" dirty="0">
                <a:latin typeface="华文新魏" panose="02010800040101010101" pitchFamily="2" charset="-122"/>
                <a:ea typeface="华文新魏" panose="02010800040101010101" pitchFamily="2" charset="-122"/>
              </a:rPr>
              <a:t>this</a:t>
            </a:r>
            <a:r>
              <a:rPr lang="zh-CN" altLang="en-US" sz="2000" b="1" dirty="0">
                <a:latin typeface="华文新魏" panose="02010800040101010101" pitchFamily="2" charset="-122"/>
                <a:ea typeface="华文新魏" panose="02010800040101010101" pitchFamily="2" charset="-122"/>
              </a:rPr>
              <a:t>对象必须是左值，引用限定符</a:t>
            </a:r>
            <a:r>
              <a:rPr lang="en-US" altLang="zh-CN" sz="2000" b="1" dirty="0">
                <a:latin typeface="华文新魏" panose="02010800040101010101" pitchFamily="2" charset="-122"/>
                <a:ea typeface="华文新魏" panose="02010800040101010101" pitchFamily="2" charset="-122"/>
              </a:rPr>
              <a:t>&amp;&amp;</a:t>
            </a:r>
            <a:r>
              <a:rPr lang="zh-CN" altLang="en-US" sz="2000" b="1" dirty="0">
                <a:latin typeface="华文新魏" panose="02010800040101010101" pitchFamily="2" charset="-122"/>
                <a:ea typeface="华文新魏" panose="02010800040101010101" pitchFamily="2" charset="-122"/>
              </a:rPr>
              <a:t>指出</a:t>
            </a:r>
            <a:r>
              <a:rPr lang="en-US" altLang="zh-CN" sz="2000" b="1" dirty="0">
                <a:latin typeface="华文新魏" panose="02010800040101010101" pitchFamily="2" charset="-122"/>
                <a:ea typeface="华文新魏" panose="02010800040101010101" pitchFamily="2" charset="-122"/>
              </a:rPr>
              <a:t>this</a:t>
            </a:r>
            <a:r>
              <a:rPr lang="zh-CN" altLang="en-US" sz="2000" b="1" dirty="0">
                <a:latin typeface="华文新魏" panose="02010800040101010101" pitchFamily="2" charset="-122"/>
                <a:ea typeface="华文新魏" panose="02010800040101010101" pitchFamily="2" charset="-122"/>
              </a:rPr>
              <a:t>对象必须是右值，只能限定非静态成员函数，并且必须同时出现在声明和定义中。</a:t>
            </a:r>
            <a:endParaRPr lang="en-US" altLang="zh-CN" sz="2000" b="1" dirty="0">
              <a:latin typeface="华文新魏" panose="02010800040101010101" pitchFamily="2" charset="-122"/>
              <a:ea typeface="华文新魏" panose="02010800040101010101" pitchFamily="2" charset="-122"/>
            </a:endParaRPr>
          </a:p>
          <a:p>
            <a:pPr algn="just">
              <a:lnSpc>
                <a:spcPct val="130000"/>
              </a:lnSpc>
              <a:buClr>
                <a:schemeClr val="tx1"/>
              </a:buClr>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引用限定符可以和</a:t>
            </a:r>
            <a:r>
              <a:rPr lang="en-US" altLang="zh-CN" sz="2000" b="1" dirty="0">
                <a:latin typeface="华文新魏" panose="02010800040101010101" pitchFamily="2" charset="-122"/>
                <a:ea typeface="华文新魏" panose="02010800040101010101" pitchFamily="2" charset="-122"/>
              </a:rPr>
              <a:t>const</a:t>
            </a:r>
            <a:r>
              <a:rPr lang="zh-CN" altLang="en-US" sz="2000" b="1" dirty="0">
                <a:latin typeface="华文新魏" panose="02010800040101010101" pitchFamily="2" charset="-122"/>
                <a:ea typeface="华文新魏" panose="02010800040101010101" pitchFamily="2" charset="-122"/>
              </a:rPr>
              <a:t>一起出现，这时引用限定符必须在</a:t>
            </a:r>
            <a:r>
              <a:rPr lang="en-US" altLang="zh-CN" sz="2000" b="1" dirty="0">
                <a:latin typeface="华文新魏" panose="02010800040101010101" pitchFamily="2" charset="-122"/>
                <a:ea typeface="华文新魏" panose="02010800040101010101" pitchFamily="2" charset="-122"/>
              </a:rPr>
              <a:t>const</a:t>
            </a:r>
            <a:r>
              <a:rPr lang="zh-CN" altLang="en-US" sz="2000" b="1" dirty="0">
                <a:latin typeface="华文新魏" panose="02010800040101010101" pitchFamily="2" charset="-122"/>
                <a:ea typeface="华文新魏" panose="02010800040101010101" pitchFamily="2" charset="-122"/>
              </a:rPr>
              <a:t>后面。引用限定符也用来区分函数的重载。</a:t>
            </a:r>
            <a:r>
              <a:rPr lang="en-US" altLang="zh-CN" sz="2000" b="1" dirty="0">
                <a:latin typeface="华文新魏" panose="02010800040101010101" pitchFamily="2" charset="-122"/>
                <a:ea typeface="华文新魏" panose="02010800040101010101" pitchFamily="2" charset="-122"/>
              </a:rPr>
              <a:t>		</a:t>
            </a:r>
          </a:p>
        </p:txBody>
      </p:sp>
      <p:sp>
        <p:nvSpPr>
          <p:cNvPr id="4" name="TextBox 5">
            <a:extLst>
              <a:ext uri="{FF2B5EF4-FFF2-40B4-BE49-F238E27FC236}">
                <a16:creationId xmlns:a16="http://schemas.microsoft.com/office/drawing/2014/main" id="{19FF8606-1411-46F9-A08E-8CA4BD44563C}"/>
              </a:ext>
            </a:extLst>
          </p:cNvPr>
          <p:cNvSpPr txBox="1">
            <a:spLocks noChangeArrowheads="1"/>
          </p:cNvSpPr>
          <p:nvPr/>
        </p:nvSpPr>
        <p:spPr bwMode="auto">
          <a:xfrm>
            <a:off x="308432" y="1484784"/>
            <a:ext cx="8733968" cy="2088232"/>
          </a:xfrm>
          <a:prstGeom prst="rect">
            <a:avLst/>
          </a:prstGeom>
          <a:solidFill>
            <a:schemeClr val="accent6">
              <a:lumMod val="75000"/>
              <a:alpha val="44000"/>
            </a:schemeClr>
          </a:solidFill>
          <a:ln w="9525">
            <a:solidFill>
              <a:srgbClr val="0070C0"/>
            </a:solidFill>
            <a:miter lim="800000"/>
            <a:headEnd/>
            <a:tailEnd/>
          </a:ln>
        </p:spPr>
        <p:txBody>
          <a:bodyPr/>
          <a:lstStyle/>
          <a:p>
            <a:pPr>
              <a:lnSpc>
                <a:spcPct val="130000"/>
              </a:lnSpc>
            </a:pP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s23("Hello");</a:t>
            </a:r>
          </a:p>
          <a:p>
            <a:pPr>
              <a:lnSpc>
                <a:spcPct val="130000"/>
              </a:lnSpc>
            </a:pP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s24(" C++");</a:t>
            </a:r>
          </a:p>
          <a:p>
            <a:pPr>
              <a:lnSpc>
                <a:spcPct val="130000"/>
              </a:lnSpc>
            </a:pPr>
            <a:r>
              <a:rPr lang="en-US" altLang="zh-CN" sz="2000" b="1" dirty="0">
                <a:latin typeface="华文新魏" panose="02010800040101010101" pitchFamily="2" charset="-122"/>
                <a:ea typeface="华文新魏" panose="02010800040101010101" pitchFamily="2" charset="-122"/>
              </a:rPr>
              <a:t>s23 + s24 = “Wow”; //</a:t>
            </a:r>
            <a:r>
              <a:rPr lang="zh-CN" altLang="en-US" sz="2000" b="1" dirty="0">
                <a:latin typeface="华文新魏" panose="02010800040101010101" pitchFamily="2" charset="-122"/>
                <a:ea typeface="华文新魏" panose="02010800040101010101" pitchFamily="2" charset="-122"/>
              </a:rPr>
              <a:t>对二个</a:t>
            </a:r>
            <a:r>
              <a:rPr lang="en-US" altLang="zh-CN" sz="2000" b="1" dirty="0" err="1">
                <a:latin typeface="华文新魏" panose="02010800040101010101" pitchFamily="2" charset="-122"/>
                <a:ea typeface="华文新魏" panose="02010800040101010101" pitchFamily="2" charset="-122"/>
              </a:rPr>
              <a:t>MyString</a:t>
            </a:r>
            <a:r>
              <a:rPr lang="zh-CN" altLang="en-US" sz="2000" b="1" dirty="0">
                <a:latin typeface="华文新魏" panose="02010800040101010101" pitchFamily="2" charset="-122"/>
                <a:ea typeface="华文新魏" panose="02010800040101010101" pitchFamily="2" charset="-122"/>
              </a:rPr>
              <a:t>连接结果，一个右值进行了赋值</a:t>
            </a:r>
          </a:p>
          <a:p>
            <a:pPr>
              <a:lnSpc>
                <a:spcPct val="130000"/>
              </a:lnSpc>
            </a:pPr>
            <a:r>
              <a:rPr lang="zh-CN" altLang="en-US" sz="2000" b="1" dirty="0">
                <a:solidFill>
                  <a:srgbClr val="FF0000"/>
                </a:solidFill>
                <a:latin typeface="华文新魏" panose="02010800040101010101" pitchFamily="2" charset="-122"/>
                <a:ea typeface="华文新魏" panose="02010800040101010101" pitchFamily="2" charset="-122"/>
              </a:rPr>
              <a:t>请思考这段代码的输出应该是什么？</a:t>
            </a:r>
            <a:r>
              <a:rPr lang="en-US" altLang="zh-CN" sz="2000" b="1" dirty="0">
                <a:solidFill>
                  <a:srgbClr val="FF0000"/>
                </a:solidFill>
                <a:latin typeface="华文新魏" panose="02010800040101010101" pitchFamily="2" charset="-122"/>
                <a:ea typeface="华文新魏" panose="02010800040101010101" pitchFamily="2" charset="-122"/>
              </a:rPr>
              <a:t> s23 + s24 = “Wow”; </a:t>
            </a:r>
            <a:r>
              <a:rPr lang="zh-CN" altLang="en-US" sz="2000" b="1" dirty="0">
                <a:solidFill>
                  <a:srgbClr val="FF0000"/>
                </a:solidFill>
                <a:latin typeface="华文新魏" panose="02010800040101010101" pitchFamily="2" charset="-122"/>
                <a:ea typeface="华文新魏" panose="02010800040101010101" pitchFamily="2" charset="-122"/>
              </a:rPr>
              <a:t>执行过程能否完整的描述出来？</a:t>
            </a:r>
            <a:endParaRPr lang="en-US" altLang="zh-CN" sz="2000" b="1"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865542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a:solidFill>
                  <a:srgbClr val="FF0000"/>
                </a:solidFill>
                <a:latin typeface="微软雅黑" pitchFamily="34" charset="-122"/>
                <a:ea typeface="微软雅黑" pitchFamily="34" charset="-122"/>
              </a:rPr>
              <a:t>4.2</a:t>
            </a:r>
            <a:r>
              <a:rPr lang="zh-CN" altLang="en-US" sz="3600" b="1" dirty="0">
                <a:solidFill>
                  <a:srgbClr val="FF0000"/>
                </a:solidFill>
                <a:latin typeface="微软雅黑" pitchFamily="34" charset="-122"/>
                <a:ea typeface="微软雅黑" pitchFamily="34" charset="-122"/>
              </a:rPr>
              <a:t>　名字空间</a:t>
            </a:r>
          </a:p>
        </p:txBody>
      </p:sp>
      <p:sp>
        <p:nvSpPr>
          <p:cNvPr id="4" name="TextBox 5">
            <a:extLst>
              <a:ext uri="{FF2B5EF4-FFF2-40B4-BE49-F238E27FC236}">
                <a16:creationId xmlns:a16="http://schemas.microsoft.com/office/drawing/2014/main" id="{C406C992-C594-4795-878E-26095370D0C5}"/>
              </a:ext>
            </a:extLst>
          </p:cNvPr>
          <p:cNvSpPr txBox="1">
            <a:spLocks noChangeArrowheads="1"/>
          </p:cNvSpPr>
          <p:nvPr/>
        </p:nvSpPr>
        <p:spPr bwMode="auto">
          <a:xfrm>
            <a:off x="323528" y="1052736"/>
            <a:ext cx="8712968" cy="5616624"/>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90000"/>
              </a:lnSpc>
              <a:spcBef>
                <a:spcPct val="10000"/>
              </a:spcBef>
            </a:pPr>
            <a:r>
              <a:rPr lang="en-US" altLang="zh-CN" b="1" dirty="0">
                <a:latin typeface="华文新魏" panose="02010800040101010101" pitchFamily="2" charset="-122"/>
                <a:ea typeface="华文新魏" panose="02010800040101010101" pitchFamily="2" charset="-122"/>
              </a:rPr>
              <a:t>namespace ALPHA {	   	//</a:t>
            </a:r>
            <a:r>
              <a:rPr lang="zh-CN" altLang="en-US" b="1" dirty="0">
                <a:latin typeface="华文新魏" panose="02010800040101010101" pitchFamily="2" charset="-122"/>
                <a:ea typeface="华文新魏" panose="02010800040101010101" pitchFamily="2" charset="-122"/>
              </a:rPr>
              <a:t>初始定义</a:t>
            </a:r>
            <a:r>
              <a:rPr lang="en-US" altLang="zh-CN" b="1" dirty="0">
                <a:latin typeface="华文新魏" panose="02010800040101010101" pitchFamily="2" charset="-122"/>
                <a:ea typeface="华文新魏" panose="02010800040101010101" pitchFamily="2" charset="-122"/>
              </a:rPr>
              <a:t>ALPHA</a:t>
            </a:r>
          </a:p>
          <a:p>
            <a:pPr>
              <a:lnSpc>
                <a:spcPct val="90000"/>
              </a:lnSpc>
              <a:spcBef>
                <a:spcPct val="10000"/>
              </a:spcBef>
            </a:pPr>
            <a:r>
              <a:rPr lang="en-US" altLang="zh-CN" b="1" dirty="0">
                <a:latin typeface="华文新魏" panose="02010800040101010101" pitchFamily="2" charset="-122"/>
                <a:ea typeface="华文新魏" panose="02010800040101010101" pitchFamily="2" charset="-122"/>
              </a:rPr>
              <a:t>    extern  int x; 	   		//</a:t>
            </a:r>
            <a:r>
              <a:rPr lang="zh-CN" altLang="en-US" b="1" dirty="0">
                <a:latin typeface="华文新魏" panose="02010800040101010101" pitchFamily="2" charset="-122"/>
                <a:ea typeface="华文新魏" panose="02010800040101010101" pitchFamily="2" charset="-122"/>
              </a:rPr>
              <a:t>声明整型变量</a:t>
            </a:r>
            <a:r>
              <a:rPr lang="en-US" altLang="zh-CN" b="1" dirty="0">
                <a:latin typeface="华文新魏" panose="02010800040101010101" pitchFamily="2" charset="-122"/>
                <a:ea typeface="华文新魏" panose="02010800040101010101" pitchFamily="2" charset="-122"/>
              </a:rPr>
              <a:t>x</a:t>
            </a:r>
          </a:p>
          <a:p>
            <a:pPr>
              <a:lnSpc>
                <a:spcPct val="90000"/>
              </a:lnSpc>
              <a:spcBef>
                <a:spcPct val="10000"/>
              </a:spcBef>
            </a:pPr>
            <a:r>
              <a:rPr lang="en-US" altLang="zh-CN" b="1" dirty="0">
                <a:latin typeface="华文新魏" panose="02010800040101010101" pitchFamily="2" charset="-122"/>
                <a:ea typeface="华文新魏" panose="02010800040101010101" pitchFamily="2" charset="-122"/>
              </a:rPr>
              <a:t>    </a:t>
            </a:r>
            <a:r>
              <a:rPr lang="en-US" altLang="zh-CN" b="1" dirty="0">
                <a:solidFill>
                  <a:schemeClr val="accent2"/>
                </a:solidFill>
                <a:latin typeface="华文新魏" panose="02010800040101010101" pitchFamily="2" charset="-122"/>
                <a:ea typeface="华文新魏" panose="02010800040101010101" pitchFamily="2" charset="-122"/>
              </a:rPr>
              <a:t>void     g (int a)</a:t>
            </a:r>
            <a:r>
              <a:rPr lang="en-US" altLang="zh-CN" b="1" dirty="0">
                <a:latin typeface="华文新魏" panose="02010800040101010101" pitchFamily="2" charset="-122"/>
                <a:ea typeface="华文新魏" panose="02010800040101010101" pitchFamily="2" charset="-122"/>
              </a:rPr>
              <a:t>,  g (long)   {  }; 	//</a:t>
            </a:r>
            <a:r>
              <a:rPr lang="zh-CN" altLang="en-US" b="1" dirty="0">
                <a:solidFill>
                  <a:srgbClr val="0000FF"/>
                </a:solidFill>
                <a:latin typeface="华文新魏" panose="02010800040101010101" pitchFamily="2" charset="-122"/>
                <a:ea typeface="华文新魏" panose="02010800040101010101" pitchFamily="2" charset="-122"/>
              </a:rPr>
              <a:t>声明</a:t>
            </a:r>
            <a:r>
              <a:rPr lang="en-US" altLang="zh-CN" b="1" dirty="0">
                <a:solidFill>
                  <a:srgbClr val="0000FF"/>
                </a:solidFill>
                <a:latin typeface="华文新魏" panose="02010800040101010101" pitchFamily="2" charset="-122"/>
                <a:ea typeface="华文新魏" panose="02010800040101010101" pitchFamily="2" charset="-122"/>
              </a:rPr>
              <a:t>void g (int a)</a:t>
            </a:r>
            <a:r>
              <a:rPr lang="en-US" altLang="zh-CN" b="1" dirty="0">
                <a:latin typeface="华文新魏" panose="02010800040101010101" pitchFamily="2" charset="-122"/>
                <a:ea typeface="华文新魏" panose="02010800040101010101" pitchFamily="2" charset="-122"/>
              </a:rPr>
              <a:t> , </a:t>
            </a:r>
            <a:r>
              <a:rPr lang="zh-CN" altLang="en-US" b="1" dirty="0">
                <a:latin typeface="华文新魏" panose="02010800040101010101" pitchFamily="2" charset="-122"/>
                <a:ea typeface="华文新魏" panose="02010800040101010101" pitchFamily="2" charset="-122"/>
              </a:rPr>
              <a:t>定义</a:t>
            </a:r>
            <a:r>
              <a:rPr lang="en-US" altLang="zh-CN" b="1" dirty="0">
                <a:latin typeface="华文新魏" panose="02010800040101010101" pitchFamily="2" charset="-122"/>
                <a:ea typeface="华文新魏" panose="02010800040101010101" pitchFamily="2" charset="-122"/>
              </a:rPr>
              <a:t>void g (long)   </a:t>
            </a:r>
          </a:p>
          <a:p>
            <a:pPr>
              <a:lnSpc>
                <a:spcPct val="90000"/>
              </a:lnSpc>
              <a:spcBef>
                <a:spcPct val="10000"/>
              </a:spcBef>
            </a:pPr>
            <a:r>
              <a:rPr lang="en-US" altLang="zh-CN" b="1" dirty="0">
                <a:latin typeface="华文新魏" panose="02010800040101010101" pitchFamily="2" charset="-122"/>
                <a:ea typeface="华文新魏" panose="02010800040101010101" pitchFamily="2" charset="-122"/>
              </a:rPr>
              <a:t>}</a:t>
            </a:r>
          </a:p>
          <a:p>
            <a:pPr>
              <a:lnSpc>
                <a:spcPct val="90000"/>
              </a:lnSpc>
              <a:spcBef>
                <a:spcPct val="10000"/>
              </a:spcBef>
            </a:pPr>
            <a:r>
              <a:rPr lang="en-US" altLang="zh-CN" b="1" dirty="0">
                <a:latin typeface="华文新魏" panose="02010800040101010101" pitchFamily="2" charset="-122"/>
                <a:ea typeface="华文新魏" panose="02010800040101010101" pitchFamily="2" charset="-122"/>
              </a:rPr>
              <a:t>using ALPHA::x; 	   //</a:t>
            </a:r>
            <a:r>
              <a:rPr lang="zh-CN" altLang="en-US" b="1" dirty="0">
                <a:latin typeface="华文新魏" panose="02010800040101010101" pitchFamily="2" charset="-122"/>
                <a:ea typeface="华文新魏" panose="02010800040101010101" pitchFamily="2" charset="-122"/>
              </a:rPr>
              <a:t>声明引用名字空间变量</a:t>
            </a:r>
            <a:r>
              <a:rPr lang="en-US" altLang="zh-CN" b="1" dirty="0">
                <a:latin typeface="华文新魏" panose="02010800040101010101" pitchFamily="2" charset="-122"/>
                <a:ea typeface="华文新魏" panose="02010800040101010101" pitchFamily="2" charset="-122"/>
              </a:rPr>
              <a:t>x</a:t>
            </a:r>
          </a:p>
          <a:p>
            <a:pPr>
              <a:lnSpc>
                <a:spcPct val="90000"/>
              </a:lnSpc>
              <a:spcBef>
                <a:spcPct val="10000"/>
              </a:spcBef>
            </a:pPr>
            <a:r>
              <a:rPr lang="en-US" altLang="zh-CN" b="1" dirty="0">
                <a:solidFill>
                  <a:srgbClr val="FF0000"/>
                </a:solidFill>
                <a:latin typeface="华文新魏" panose="02010800040101010101" pitchFamily="2" charset="-122"/>
                <a:ea typeface="华文新魏" panose="02010800040101010101" pitchFamily="2" charset="-122"/>
              </a:rPr>
              <a:t>using ALPHA::g; </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声明引用名字空间</a:t>
            </a:r>
            <a:r>
              <a:rPr lang="en-US" altLang="zh-CN" b="1" dirty="0">
                <a:latin typeface="华文新魏" panose="02010800040101010101" pitchFamily="2" charset="-122"/>
                <a:ea typeface="华文新魏" panose="02010800040101010101" pitchFamily="2" charset="-122"/>
              </a:rPr>
              <a:t>void g (int)   </a:t>
            </a:r>
            <a:r>
              <a:rPr lang="zh-CN" altLang="en-US" b="1" dirty="0">
                <a:latin typeface="华文新魏" panose="02010800040101010101" pitchFamily="2" charset="-122"/>
                <a:ea typeface="华文新魏" panose="02010800040101010101" pitchFamily="2" charset="-122"/>
              </a:rPr>
              <a:t>和</a:t>
            </a:r>
            <a:r>
              <a:rPr lang="en-US" altLang="zh-CN" b="1" dirty="0">
                <a:latin typeface="华文新魏" panose="02010800040101010101" pitchFamily="2" charset="-122"/>
                <a:ea typeface="华文新魏" panose="02010800040101010101" pitchFamily="2" charset="-122"/>
              </a:rPr>
              <a:t>g (long)   </a:t>
            </a:r>
          </a:p>
          <a:p>
            <a:pPr>
              <a:lnSpc>
                <a:spcPct val="90000"/>
              </a:lnSpc>
              <a:spcBef>
                <a:spcPct val="10000"/>
              </a:spcBef>
            </a:pPr>
            <a:endParaRPr lang="en-US" altLang="zh-CN" b="1" dirty="0">
              <a:latin typeface="华文新魏" panose="02010800040101010101" pitchFamily="2" charset="-122"/>
              <a:ea typeface="华文新魏" panose="02010800040101010101" pitchFamily="2" charset="-122"/>
            </a:endParaRPr>
          </a:p>
          <a:p>
            <a:pPr>
              <a:lnSpc>
                <a:spcPct val="90000"/>
              </a:lnSpc>
              <a:spcBef>
                <a:spcPct val="10000"/>
              </a:spcBef>
            </a:pPr>
            <a:r>
              <a:rPr lang="en-US" altLang="zh-CN" b="1" dirty="0">
                <a:latin typeface="华文新魏" panose="02010800040101010101" pitchFamily="2" charset="-122"/>
                <a:ea typeface="华文新魏" panose="02010800040101010101" pitchFamily="2" charset="-122"/>
              </a:rPr>
              <a:t>namespace ALPHA { 	   //</a:t>
            </a:r>
            <a:r>
              <a:rPr lang="zh-CN" altLang="en-US" b="1" dirty="0">
                <a:solidFill>
                  <a:srgbClr val="FF0000"/>
                </a:solidFill>
                <a:latin typeface="华文新魏" panose="02010800040101010101" pitchFamily="2" charset="-122"/>
                <a:ea typeface="华文新魏" panose="02010800040101010101" pitchFamily="2" charset="-122"/>
              </a:rPr>
              <a:t>扩展定义</a:t>
            </a:r>
            <a:r>
              <a:rPr lang="en-US" altLang="zh-CN" b="1" dirty="0">
                <a:latin typeface="华文新魏" panose="02010800040101010101" pitchFamily="2" charset="-122"/>
                <a:ea typeface="华文新魏" panose="02010800040101010101" pitchFamily="2" charset="-122"/>
              </a:rPr>
              <a:t>ALPHA</a:t>
            </a:r>
          </a:p>
          <a:p>
            <a:pPr>
              <a:lnSpc>
                <a:spcPct val="90000"/>
              </a:lnSpc>
              <a:spcBef>
                <a:spcPct val="10000"/>
              </a:spcBef>
            </a:pPr>
            <a:r>
              <a:rPr lang="en-US" altLang="zh-CN" b="1" dirty="0">
                <a:latin typeface="华文新魏" panose="02010800040101010101" pitchFamily="2" charset="-122"/>
                <a:ea typeface="华文新魏" panose="02010800040101010101" pitchFamily="2" charset="-122"/>
              </a:rPr>
              <a:t>    int     x=5; 		   //</a:t>
            </a:r>
            <a:r>
              <a:rPr lang="zh-CN" altLang="en-US" b="1" dirty="0">
                <a:latin typeface="华文新魏" panose="02010800040101010101" pitchFamily="2" charset="-122"/>
                <a:ea typeface="华文新魏" panose="02010800040101010101" pitchFamily="2" charset="-122"/>
              </a:rPr>
              <a:t>定义整型变量</a:t>
            </a:r>
            <a:r>
              <a:rPr lang="en-US" altLang="zh-CN" b="1" dirty="0">
                <a:latin typeface="华文新魏" panose="02010800040101010101" pitchFamily="2" charset="-122"/>
                <a:ea typeface="华文新魏" panose="02010800040101010101" pitchFamily="2" charset="-122"/>
              </a:rPr>
              <a:t>x</a:t>
            </a:r>
          </a:p>
          <a:p>
            <a:pPr>
              <a:lnSpc>
                <a:spcPct val="90000"/>
              </a:lnSpc>
              <a:spcBef>
                <a:spcPct val="10000"/>
              </a:spcBef>
            </a:pPr>
            <a:r>
              <a:rPr lang="en-US" altLang="zh-CN" b="1" dirty="0">
                <a:latin typeface="华文新魏" panose="02010800040101010101" pitchFamily="2" charset="-122"/>
                <a:ea typeface="华文新魏" panose="02010800040101010101" pitchFamily="2" charset="-122"/>
              </a:rPr>
              <a:t>    </a:t>
            </a:r>
            <a:r>
              <a:rPr lang="en-US" altLang="zh-CN" b="1" dirty="0">
                <a:solidFill>
                  <a:schemeClr val="accent2"/>
                </a:solidFill>
                <a:latin typeface="华文新魏" panose="02010800040101010101" pitchFamily="2" charset="-122"/>
                <a:ea typeface="华文新魏" panose="02010800040101010101" pitchFamily="2" charset="-122"/>
              </a:rPr>
              <a:t>void  g (int)   { }</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定义函数</a:t>
            </a:r>
            <a:r>
              <a:rPr lang="en-US" altLang="zh-CN" b="1" dirty="0">
                <a:latin typeface="华文新魏" panose="02010800040101010101" pitchFamily="2" charset="-122"/>
                <a:ea typeface="华文新魏" panose="02010800040101010101" pitchFamily="2" charset="-122"/>
              </a:rPr>
              <a:t>void g (int)   </a:t>
            </a:r>
          </a:p>
          <a:p>
            <a:pPr>
              <a:lnSpc>
                <a:spcPct val="90000"/>
              </a:lnSpc>
              <a:spcBef>
                <a:spcPct val="10000"/>
              </a:spcBef>
            </a:pPr>
            <a:r>
              <a:rPr lang="en-US" altLang="zh-CN" b="1" dirty="0">
                <a:latin typeface="华文新魏" panose="02010800040101010101" pitchFamily="2" charset="-122"/>
                <a:ea typeface="华文新魏" panose="02010800040101010101" pitchFamily="2" charset="-122"/>
              </a:rPr>
              <a:t>    void  g (void)   { }         	//</a:t>
            </a:r>
            <a:r>
              <a:rPr lang="zh-CN" altLang="en-US" b="1" dirty="0">
                <a:latin typeface="华文新魏" panose="02010800040101010101" pitchFamily="2" charset="-122"/>
                <a:ea typeface="华文新魏" panose="02010800040101010101" pitchFamily="2" charset="-122"/>
              </a:rPr>
              <a:t>定义</a:t>
            </a:r>
            <a:r>
              <a:rPr lang="zh-CN" altLang="en-US" b="1" dirty="0">
                <a:solidFill>
                  <a:srgbClr val="FF0000"/>
                </a:solidFill>
                <a:latin typeface="华文新魏" panose="02010800040101010101" pitchFamily="2" charset="-122"/>
                <a:ea typeface="华文新魏" panose="02010800040101010101" pitchFamily="2" charset="-122"/>
              </a:rPr>
              <a:t>新函数</a:t>
            </a:r>
            <a:r>
              <a:rPr lang="en-US" altLang="zh-CN" b="1" dirty="0">
                <a:latin typeface="华文新魏" panose="02010800040101010101" pitchFamily="2" charset="-122"/>
                <a:ea typeface="华文新魏" panose="02010800040101010101" pitchFamily="2" charset="-122"/>
              </a:rPr>
              <a:t>void g (void)   </a:t>
            </a:r>
          </a:p>
          <a:p>
            <a:pPr>
              <a:lnSpc>
                <a:spcPct val="90000"/>
              </a:lnSpc>
              <a:spcBef>
                <a:spcPct val="10000"/>
              </a:spcBef>
            </a:pPr>
            <a:r>
              <a:rPr lang="en-US" altLang="zh-CN" b="1" dirty="0">
                <a:latin typeface="华文新魏" panose="02010800040101010101" pitchFamily="2" charset="-122"/>
                <a:ea typeface="华文新魏" panose="02010800040101010101" pitchFamily="2" charset="-122"/>
              </a:rPr>
              <a:t>}</a:t>
            </a:r>
          </a:p>
          <a:p>
            <a:pPr>
              <a:lnSpc>
                <a:spcPct val="90000"/>
              </a:lnSpc>
              <a:spcBef>
                <a:spcPct val="10000"/>
              </a:spcBef>
            </a:pPr>
            <a:r>
              <a:rPr lang="en-US" altLang="zh-CN" b="1" dirty="0">
                <a:latin typeface="华文新魏" panose="02010800040101010101" pitchFamily="2" charset="-122"/>
                <a:ea typeface="华文新魏" panose="02010800040101010101" pitchFamily="2" charset="-122"/>
              </a:rPr>
              <a:t>void main (void)    {</a:t>
            </a:r>
          </a:p>
          <a:p>
            <a:pPr>
              <a:lnSpc>
                <a:spcPct val="90000"/>
              </a:lnSpc>
              <a:spcBef>
                <a:spcPct val="10000"/>
              </a:spcBef>
            </a:pPr>
            <a:r>
              <a:rPr lang="en-US" altLang="zh-CN" b="1" dirty="0">
                <a:latin typeface="华文新魏" panose="02010800040101010101" pitchFamily="2" charset="-122"/>
                <a:ea typeface="华文新魏" panose="02010800040101010101" pitchFamily="2" charset="-122"/>
              </a:rPr>
              <a:t>    g (x) ;   		 //</a:t>
            </a:r>
            <a:r>
              <a:rPr lang="zh-CN" altLang="en-US" b="1" dirty="0">
                <a:latin typeface="华文新魏" panose="02010800040101010101" pitchFamily="2" charset="-122"/>
                <a:ea typeface="华文新魏" panose="02010800040101010101" pitchFamily="2" charset="-122"/>
              </a:rPr>
              <a:t>可以直接使用</a:t>
            </a:r>
            <a:r>
              <a:rPr lang="en-US" altLang="zh-CN" b="1" dirty="0">
                <a:latin typeface="华文新魏" panose="02010800040101010101" pitchFamily="2" charset="-122"/>
                <a:ea typeface="华文新魏" panose="02010800040101010101" pitchFamily="2" charset="-122"/>
              </a:rPr>
              <a:t>g</a:t>
            </a:r>
            <a:r>
              <a:rPr lang="zh-CN" altLang="en-US" b="1" dirty="0">
                <a:latin typeface="华文新魏" panose="02010800040101010101" pitchFamily="2" charset="-122"/>
                <a:ea typeface="华文新魏" panose="02010800040101010101" pitchFamily="2" charset="-122"/>
              </a:rPr>
              <a:t>和</a:t>
            </a:r>
            <a:r>
              <a:rPr lang="en-US" altLang="zh-CN" b="1" dirty="0">
                <a:latin typeface="华文新魏" panose="02010800040101010101" pitchFamily="2" charset="-122"/>
                <a:ea typeface="华文新魏" panose="02010800040101010101" pitchFamily="2" charset="-122"/>
              </a:rPr>
              <a:t>x</a:t>
            </a:r>
            <a:r>
              <a:rPr lang="zh-CN" altLang="en-US" b="1" dirty="0">
                <a:latin typeface="华文新魏" panose="02010800040101010101" pitchFamily="2" charset="-122"/>
                <a:ea typeface="华文新魏" panose="02010800040101010101" pitchFamily="2" charset="-122"/>
              </a:rPr>
              <a:t>二个名字调用函数</a:t>
            </a:r>
            <a:r>
              <a:rPr lang="en-US" altLang="zh-CN" b="1" dirty="0">
                <a:latin typeface="华文新魏" panose="02010800040101010101" pitchFamily="2" charset="-122"/>
                <a:ea typeface="华文新魏" panose="02010800040101010101" pitchFamily="2" charset="-122"/>
              </a:rPr>
              <a:t>void g (int) </a:t>
            </a:r>
            <a:r>
              <a:rPr lang="zh-CN" altLang="en-US" b="1" dirty="0">
                <a:latin typeface="华文新魏" panose="02010800040101010101" pitchFamily="2" charset="-122"/>
                <a:ea typeface="华文新魏" panose="02010800040101010101" pitchFamily="2" charset="-122"/>
              </a:rPr>
              <a:t>	</a:t>
            </a:r>
          </a:p>
          <a:p>
            <a:pPr>
              <a:lnSpc>
                <a:spcPct val="90000"/>
              </a:lnSpc>
              <a:spcBef>
                <a:spcPct val="10000"/>
              </a:spcBef>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g (4L) ;                         	 //</a:t>
            </a:r>
            <a:r>
              <a:rPr lang="zh-CN" altLang="en-US" b="1" dirty="0">
                <a:latin typeface="华文新魏" panose="02010800040101010101" pitchFamily="2" charset="-122"/>
                <a:ea typeface="华文新魏" panose="02010800040101010101" pitchFamily="2" charset="-122"/>
              </a:rPr>
              <a:t>和</a:t>
            </a:r>
            <a:r>
              <a:rPr lang="en-US" altLang="zh-CN" b="1" dirty="0">
                <a:latin typeface="华文新魏" panose="02010800040101010101" pitchFamily="2" charset="-122"/>
                <a:ea typeface="华文新魏" panose="02010800040101010101" pitchFamily="2" charset="-122"/>
              </a:rPr>
              <a:t>void g (long)   </a:t>
            </a:r>
          </a:p>
          <a:p>
            <a:pPr>
              <a:lnSpc>
                <a:spcPct val="90000"/>
              </a:lnSpc>
              <a:spcBef>
                <a:spcPct val="10000"/>
              </a:spcBef>
            </a:pPr>
            <a:r>
              <a:rPr lang="en-US" altLang="zh-CN" b="1" dirty="0">
                <a:latin typeface="华文新魏" panose="02010800040101010101" pitchFamily="2" charset="-122"/>
                <a:ea typeface="华文新魏" panose="02010800040101010101" pitchFamily="2" charset="-122"/>
              </a:rPr>
              <a:t>    g (void) ; 		 //</a:t>
            </a:r>
            <a:r>
              <a:rPr lang="en-US" altLang="zh-CN" b="1" dirty="0">
                <a:solidFill>
                  <a:srgbClr val="FF0000"/>
                </a:solidFill>
                <a:latin typeface="华文新魏" panose="02010800040101010101" pitchFamily="2" charset="-122"/>
                <a:ea typeface="华文新魏" panose="02010800040101010101" pitchFamily="2" charset="-122"/>
              </a:rPr>
              <a:t>using</a:t>
            </a:r>
            <a:r>
              <a:rPr lang="zh-CN" altLang="en-US" b="1" dirty="0">
                <a:solidFill>
                  <a:srgbClr val="FF0000"/>
                </a:solidFill>
                <a:latin typeface="华文新魏" panose="02010800040101010101" pitchFamily="2" charset="-122"/>
                <a:ea typeface="华文新魏" panose="02010800040101010101" pitchFamily="2" charset="-122"/>
              </a:rPr>
              <a:t>之前无该 原型</a:t>
            </a:r>
            <a:r>
              <a:rPr lang="en-US" altLang="zh-CN" b="1" dirty="0">
                <a:solidFill>
                  <a:srgbClr val="FF0000"/>
                </a:solidFill>
                <a:latin typeface="华文新魏" panose="02010800040101010101" pitchFamily="2" charset="-122"/>
                <a:ea typeface="华文新魏" panose="02010800040101010101" pitchFamily="2" charset="-122"/>
              </a:rPr>
              <a:t>, </a:t>
            </a:r>
            <a:r>
              <a:rPr lang="zh-CN" altLang="en-US" b="1" dirty="0">
                <a:solidFill>
                  <a:srgbClr val="FF0000"/>
                </a:solidFill>
                <a:latin typeface="华文新魏" panose="02010800040101010101" pitchFamily="2" charset="-122"/>
                <a:ea typeface="华文新魏" panose="02010800040101010101" pitchFamily="2" charset="-122"/>
              </a:rPr>
              <a:t>失败</a:t>
            </a:r>
            <a:r>
              <a:rPr lang="en-US" altLang="zh-CN" b="1" dirty="0">
                <a:solidFill>
                  <a:srgbClr val="FF0000"/>
                </a:solidFill>
                <a:latin typeface="华文新魏" panose="02010800040101010101" pitchFamily="2" charset="-122"/>
                <a:ea typeface="华文新魏" panose="02010800040101010101" pitchFamily="2" charset="-122"/>
              </a:rPr>
              <a:t>.</a:t>
            </a:r>
            <a:r>
              <a:rPr lang="en-US" altLang="zh-CN" b="1" dirty="0">
                <a:latin typeface="华文新魏" panose="02010800040101010101" pitchFamily="2" charset="-122"/>
                <a:ea typeface="华文新魏" panose="02010800040101010101" pitchFamily="2" charset="-122"/>
              </a:rPr>
              <a:t> ALPHA::g();</a:t>
            </a:r>
            <a:endParaRPr lang="zh-CN" altLang="en-US" b="1" dirty="0">
              <a:solidFill>
                <a:srgbClr val="FF0000"/>
              </a:solidFill>
              <a:latin typeface="华文新魏" panose="02010800040101010101" pitchFamily="2" charset="-122"/>
              <a:ea typeface="华文新魏" panose="02010800040101010101" pitchFamily="2" charset="-122"/>
            </a:endParaRPr>
          </a:p>
          <a:p>
            <a:pPr>
              <a:lnSpc>
                <a:spcPct val="90000"/>
              </a:lnSpc>
              <a:spcBef>
                <a:spcPct val="10000"/>
              </a:spcBef>
            </a:pPr>
            <a:r>
              <a:rPr lang="en-US" altLang="zh-CN"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24921120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44624"/>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4.10</a:t>
            </a:r>
            <a:r>
              <a:rPr lang="zh-CN" altLang="en-US" sz="3600" b="1" dirty="0">
                <a:solidFill>
                  <a:srgbClr val="FF0000"/>
                </a:solidFill>
                <a:latin typeface="微软雅黑" pitchFamily="34" charset="-122"/>
                <a:ea typeface="微软雅黑" pitchFamily="34" charset="-122"/>
              </a:rPr>
              <a:t>　右值和左值引用成员函数</a:t>
            </a:r>
          </a:p>
        </p:txBody>
      </p:sp>
      <p:sp>
        <p:nvSpPr>
          <p:cNvPr id="5" name="Rectangle 7">
            <a:extLst>
              <a:ext uri="{FF2B5EF4-FFF2-40B4-BE49-F238E27FC236}">
                <a16:creationId xmlns:a16="http://schemas.microsoft.com/office/drawing/2014/main" id="{7E8E1D23-E6FA-4B0D-B23E-0EBA2C81AF29}"/>
              </a:ext>
            </a:extLst>
          </p:cNvPr>
          <p:cNvSpPr>
            <a:spLocks noChangeArrowheads="1"/>
          </p:cNvSpPr>
          <p:nvPr/>
        </p:nvSpPr>
        <p:spPr bwMode="auto">
          <a:xfrm>
            <a:off x="107504" y="980728"/>
            <a:ext cx="8729736" cy="5400600"/>
          </a:xfrm>
          <a:prstGeom prst="rect">
            <a:avLst/>
          </a:prstGeom>
          <a:noFill/>
          <a:ln w="9525">
            <a:noFill/>
            <a:miter lim="800000"/>
            <a:headEnd/>
            <a:tailEnd/>
          </a:ln>
        </p:spPr>
        <p:txBody>
          <a:bodyPr>
            <a:noAutofit/>
          </a:bodyPr>
          <a:lstStyle/>
          <a:p>
            <a:pPr algn="just">
              <a:lnSpc>
                <a:spcPct val="130000"/>
              </a:lnSpc>
              <a:buClr>
                <a:schemeClr val="tx1"/>
              </a:buClr>
            </a:pPr>
            <a:r>
              <a:rPr lang="en-US" altLang="zh-CN" sz="20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如果将</a:t>
            </a:r>
            <a:r>
              <a:rPr lang="en-US" altLang="zh-CN" sz="2200" b="1" dirty="0" err="1">
                <a:latin typeface="华文新魏" panose="02010800040101010101" pitchFamily="2" charset="-122"/>
                <a:ea typeface="华文新魏" panose="02010800040101010101" pitchFamily="2" charset="-122"/>
              </a:rPr>
              <a:t>MyString</a:t>
            </a:r>
            <a:r>
              <a:rPr lang="zh-CN" altLang="en-US" sz="2200" b="1" dirty="0">
                <a:latin typeface="华文新魏" panose="02010800040101010101" pitchFamily="2" charset="-122"/>
                <a:ea typeface="华文新魏" panose="02010800040101010101" pitchFamily="2" charset="-122"/>
              </a:rPr>
              <a:t>类的拷贝赋值和移动赋值函数修改如下：</a:t>
            </a:r>
            <a:endParaRPr lang="en-US" altLang="zh-CN" sz="2200" b="1" dirty="0">
              <a:latin typeface="华文新魏" panose="02010800040101010101" pitchFamily="2" charset="-122"/>
              <a:ea typeface="华文新魏" panose="02010800040101010101" pitchFamily="2" charset="-122"/>
            </a:endParaRPr>
          </a:p>
          <a:p>
            <a:pPr algn="just">
              <a:lnSpc>
                <a:spcPct val="130000"/>
              </a:lnSpc>
              <a:buClr>
                <a:schemeClr val="tx1"/>
              </a:buClr>
            </a:pPr>
            <a:endParaRPr lang="en-US" altLang="zh-CN" sz="2200" b="1" dirty="0">
              <a:latin typeface="华文新魏" panose="02010800040101010101" pitchFamily="2" charset="-122"/>
              <a:ea typeface="华文新魏" panose="02010800040101010101" pitchFamily="2" charset="-122"/>
            </a:endParaRPr>
          </a:p>
          <a:p>
            <a:pPr algn="just">
              <a:lnSpc>
                <a:spcPct val="130000"/>
              </a:lnSpc>
              <a:buClr>
                <a:schemeClr val="tx1"/>
              </a:buClr>
            </a:pPr>
            <a:endParaRPr lang="en-US" altLang="zh-CN" sz="2200" b="1" dirty="0">
              <a:latin typeface="华文新魏" panose="02010800040101010101" pitchFamily="2" charset="-122"/>
              <a:ea typeface="华文新魏" panose="02010800040101010101" pitchFamily="2" charset="-122"/>
            </a:endParaRPr>
          </a:p>
          <a:p>
            <a:pPr algn="just">
              <a:lnSpc>
                <a:spcPct val="130000"/>
              </a:lnSpc>
              <a:buClr>
                <a:schemeClr val="tx1"/>
              </a:buClr>
            </a:pPr>
            <a:endParaRPr lang="en-US" altLang="zh-CN" sz="2200" b="1" dirty="0">
              <a:latin typeface="华文新魏" panose="02010800040101010101" pitchFamily="2" charset="-122"/>
              <a:ea typeface="华文新魏" panose="02010800040101010101" pitchFamily="2" charset="-122"/>
            </a:endParaRPr>
          </a:p>
          <a:p>
            <a:pPr algn="just">
              <a:lnSpc>
                <a:spcPct val="130000"/>
              </a:lnSpc>
              <a:buClr>
                <a:schemeClr val="tx1"/>
              </a:buClr>
            </a:pPr>
            <a:endParaRPr lang="en-US" altLang="zh-CN" sz="2200" b="1" dirty="0">
              <a:latin typeface="华文新魏" panose="02010800040101010101" pitchFamily="2" charset="-122"/>
              <a:ea typeface="华文新魏" panose="02010800040101010101" pitchFamily="2" charset="-122"/>
            </a:endParaRPr>
          </a:p>
          <a:p>
            <a:pPr algn="just">
              <a:lnSpc>
                <a:spcPct val="130000"/>
              </a:lnSpc>
              <a:buClr>
                <a:schemeClr val="tx1"/>
              </a:buClr>
            </a:pPr>
            <a:endParaRPr lang="en-US" altLang="zh-CN" sz="2200" b="1" dirty="0">
              <a:latin typeface="华文新魏" panose="02010800040101010101" pitchFamily="2" charset="-122"/>
              <a:ea typeface="华文新魏" panose="02010800040101010101" pitchFamily="2" charset="-122"/>
            </a:endParaRPr>
          </a:p>
          <a:p>
            <a:pPr algn="just">
              <a:lnSpc>
                <a:spcPct val="130000"/>
              </a:lnSpc>
              <a:buClr>
                <a:schemeClr val="tx1"/>
              </a:buClr>
            </a:pPr>
            <a:r>
              <a:rPr lang="en-US" altLang="zh-CN" sz="2000" b="1" dirty="0">
                <a:latin typeface="华文新魏" panose="02010800040101010101" pitchFamily="2" charset="-122"/>
                <a:ea typeface="华文新魏" panose="02010800040101010101" pitchFamily="2" charset="-122"/>
              </a:rPr>
              <a:t>		</a:t>
            </a:r>
          </a:p>
        </p:txBody>
      </p:sp>
      <p:sp>
        <p:nvSpPr>
          <p:cNvPr id="4" name="TextBox 5">
            <a:extLst>
              <a:ext uri="{FF2B5EF4-FFF2-40B4-BE49-F238E27FC236}">
                <a16:creationId xmlns:a16="http://schemas.microsoft.com/office/drawing/2014/main" id="{19FF8606-1411-46F9-A08E-8CA4BD44563C}"/>
              </a:ext>
            </a:extLst>
          </p:cNvPr>
          <p:cNvSpPr txBox="1">
            <a:spLocks noChangeArrowheads="1"/>
          </p:cNvSpPr>
          <p:nvPr/>
        </p:nvSpPr>
        <p:spPr bwMode="auto">
          <a:xfrm>
            <a:off x="308432" y="1484784"/>
            <a:ext cx="8733968" cy="5184576"/>
          </a:xfrm>
          <a:prstGeom prst="rect">
            <a:avLst/>
          </a:prstGeom>
          <a:solidFill>
            <a:schemeClr val="accent6">
              <a:lumMod val="75000"/>
              <a:alpha val="44000"/>
            </a:schemeClr>
          </a:solidFill>
          <a:ln w="9525">
            <a:solidFill>
              <a:srgbClr val="0070C0"/>
            </a:solidFill>
            <a:miter lim="800000"/>
            <a:headEnd/>
            <a:tailEnd/>
          </a:ln>
        </p:spPr>
        <p:txBody>
          <a:bodyPr/>
          <a:lstStyle/>
          <a:p>
            <a:pPr>
              <a:lnSpc>
                <a:spcPct val="130000"/>
              </a:lnSpc>
            </a:pPr>
            <a:r>
              <a:rPr lang="en-US" altLang="zh-CN" b="1" dirty="0">
                <a:latin typeface="华文新魏" panose="02010800040101010101" pitchFamily="2" charset="-122"/>
                <a:ea typeface="华文新魏" panose="02010800040101010101" pitchFamily="2" charset="-122"/>
              </a:rPr>
              <a:t>class </a:t>
            </a: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 {</a:t>
            </a:r>
          </a:p>
          <a:p>
            <a:pPr>
              <a:lnSpc>
                <a:spcPct val="130000"/>
              </a:lnSpc>
            </a:pP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其它定义如前</a:t>
            </a:r>
          </a:p>
          <a:p>
            <a:pPr>
              <a:lnSpc>
                <a:spcPct val="130000"/>
              </a:lnSpc>
            </a:pPr>
            <a:r>
              <a:rPr lang="en-US" altLang="zh-CN" b="1" dirty="0">
                <a:latin typeface="华文新魏" panose="02010800040101010101" pitchFamily="2" charset="-122"/>
                <a:ea typeface="华文新魏" panose="02010800040101010101" pitchFamily="2" charset="-122"/>
              </a:rPr>
              <a:t>public</a:t>
            </a:r>
            <a:r>
              <a:rPr lang="zh-CN" altLang="en-US" b="1" dirty="0">
                <a:latin typeface="华文新魏" panose="02010800040101010101" pitchFamily="2" charset="-122"/>
                <a:ea typeface="华文新魏" panose="02010800040101010101" pitchFamily="2" charset="-122"/>
              </a:rPr>
              <a:t>：</a:t>
            </a:r>
            <a:endParaRPr lang="en-US" altLang="zh-CN" b="1" dirty="0">
              <a:latin typeface="华文新魏" panose="02010800040101010101" pitchFamily="2" charset="-122"/>
              <a:ea typeface="华文新魏" panose="02010800040101010101" pitchFamily="2" charset="-122"/>
            </a:endParaRPr>
          </a:p>
          <a:p>
            <a:pPr>
              <a:lnSpc>
                <a:spcPct val="130000"/>
              </a:lnSpc>
            </a:pP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重载拷贝赋值</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，第一个操作数必须是左值</a:t>
            </a:r>
          </a:p>
          <a:p>
            <a:pPr>
              <a:lnSpc>
                <a:spcPct val="130000"/>
              </a:lnSpc>
            </a:pPr>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 &amp; operator=(const </a:t>
            </a: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 &amp;</a:t>
            </a:r>
            <a:r>
              <a:rPr lang="en-US" altLang="zh-CN" b="1" dirty="0" err="1">
                <a:latin typeface="华文新魏" panose="02010800040101010101" pitchFamily="2" charset="-122"/>
                <a:ea typeface="华文新魏" panose="02010800040101010101" pitchFamily="2" charset="-122"/>
              </a:rPr>
              <a:t>rhs</a:t>
            </a:r>
            <a:r>
              <a:rPr lang="en-US" altLang="zh-CN" b="1" dirty="0">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&amp;</a:t>
            </a:r>
            <a:r>
              <a:rPr lang="en-US" altLang="zh-CN" b="1" dirty="0">
                <a:latin typeface="华文新魏" panose="02010800040101010101" pitchFamily="2" charset="-122"/>
                <a:ea typeface="华文新魏" panose="02010800040101010101" pitchFamily="2" charset="-122"/>
              </a:rPr>
              <a:t>; </a:t>
            </a:r>
          </a:p>
          <a:p>
            <a:pPr>
              <a:lnSpc>
                <a:spcPct val="130000"/>
              </a:lnSpc>
            </a:pP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重载移动赋值</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，第一个操作数必须是左值</a:t>
            </a:r>
          </a:p>
          <a:p>
            <a:pPr>
              <a:lnSpc>
                <a:spcPct val="130000"/>
              </a:lnSpc>
            </a:pPr>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 &amp;operator=(</a:t>
            </a: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 &amp;&amp;</a:t>
            </a:r>
            <a:r>
              <a:rPr lang="en-US" altLang="zh-CN" b="1" dirty="0" err="1">
                <a:latin typeface="华文新魏" panose="02010800040101010101" pitchFamily="2" charset="-122"/>
                <a:ea typeface="华文新魏" panose="02010800040101010101" pitchFamily="2" charset="-122"/>
              </a:rPr>
              <a:t>rhs</a:t>
            </a:r>
            <a:r>
              <a:rPr lang="en-US" altLang="zh-CN" b="1" dirty="0">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&amp;</a:t>
            </a: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noexcept</a:t>
            </a:r>
            <a:r>
              <a:rPr lang="en-US" altLang="zh-CN" b="1" dirty="0">
                <a:latin typeface="华文新魏" panose="02010800040101010101" pitchFamily="2" charset="-122"/>
                <a:ea typeface="华文新魏" panose="02010800040101010101" pitchFamily="2" charset="-122"/>
              </a:rPr>
              <a:t> ; </a:t>
            </a:r>
            <a:endParaRPr lang="zh-CN" altLang="en-US" b="1" dirty="0">
              <a:latin typeface="华文新魏" panose="02010800040101010101" pitchFamily="2" charset="-122"/>
              <a:ea typeface="华文新魏" panose="02010800040101010101" pitchFamily="2" charset="-122"/>
            </a:endParaRPr>
          </a:p>
          <a:p>
            <a:pPr>
              <a:lnSpc>
                <a:spcPct val="130000"/>
              </a:lnSpc>
            </a:pPr>
            <a:r>
              <a:rPr lang="en-US" altLang="zh-CN" b="1" dirty="0">
                <a:latin typeface="华文新魏" panose="02010800040101010101" pitchFamily="2" charset="-122"/>
                <a:ea typeface="华文新魏" panose="02010800040101010101" pitchFamily="2" charset="-122"/>
              </a:rPr>
              <a:t>};</a:t>
            </a:r>
          </a:p>
          <a:p>
            <a:pPr>
              <a:lnSpc>
                <a:spcPct val="130000"/>
              </a:lnSpc>
            </a:pP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&amp; </a:t>
            </a: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::operator=(const </a:t>
            </a: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 &amp;</a:t>
            </a:r>
            <a:r>
              <a:rPr lang="en-US" altLang="zh-CN" b="1" dirty="0" err="1">
                <a:latin typeface="华文新魏" panose="02010800040101010101" pitchFamily="2" charset="-122"/>
                <a:ea typeface="华文新魏" panose="02010800040101010101" pitchFamily="2" charset="-122"/>
              </a:rPr>
              <a:t>rhs</a:t>
            </a:r>
            <a:r>
              <a:rPr lang="en-US" altLang="zh-CN" b="1" dirty="0">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&amp;</a:t>
            </a:r>
            <a:r>
              <a:rPr lang="en-US" altLang="zh-CN" b="1" dirty="0">
                <a:latin typeface="华文新魏" panose="02010800040101010101" pitchFamily="2" charset="-122"/>
                <a:ea typeface="华文新魏" panose="02010800040101010101" pitchFamily="2" charset="-122"/>
              </a:rPr>
              <a:t>{</a:t>
            </a:r>
          </a:p>
          <a:p>
            <a:pPr>
              <a:lnSpc>
                <a:spcPct val="130000"/>
              </a:lnSpc>
            </a:pP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实现如前</a:t>
            </a:r>
          </a:p>
          <a:p>
            <a:pPr>
              <a:lnSpc>
                <a:spcPct val="130000"/>
              </a:lnSpc>
            </a:pPr>
            <a:r>
              <a:rPr lang="en-US" altLang="zh-CN" b="1" dirty="0">
                <a:latin typeface="华文新魏" panose="02010800040101010101" pitchFamily="2" charset="-122"/>
                <a:ea typeface="华文新魏" panose="02010800040101010101" pitchFamily="2" charset="-122"/>
              </a:rPr>
              <a:t>}</a:t>
            </a:r>
          </a:p>
          <a:p>
            <a:pPr>
              <a:lnSpc>
                <a:spcPct val="130000"/>
              </a:lnSpc>
            </a:pP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 &amp; </a:t>
            </a: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::operator=(</a:t>
            </a: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 &amp;&amp;</a:t>
            </a:r>
            <a:r>
              <a:rPr lang="en-US" altLang="zh-CN" b="1" dirty="0" err="1">
                <a:latin typeface="华文新魏" panose="02010800040101010101" pitchFamily="2" charset="-122"/>
                <a:ea typeface="华文新魏" panose="02010800040101010101" pitchFamily="2" charset="-122"/>
              </a:rPr>
              <a:t>rhs</a:t>
            </a:r>
            <a:r>
              <a:rPr lang="en-US" altLang="zh-CN" b="1" dirty="0">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&amp;</a:t>
            </a: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noexcept</a:t>
            </a:r>
            <a:r>
              <a:rPr lang="en-US" altLang="zh-CN" b="1" dirty="0">
                <a:latin typeface="华文新魏" panose="02010800040101010101" pitchFamily="2" charset="-122"/>
                <a:ea typeface="华文新魏" panose="02010800040101010101" pitchFamily="2" charset="-122"/>
              </a:rPr>
              <a:t> {</a:t>
            </a:r>
          </a:p>
          <a:p>
            <a:pPr>
              <a:lnSpc>
                <a:spcPct val="130000"/>
              </a:lnSpc>
            </a:pP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实现如前</a:t>
            </a:r>
          </a:p>
          <a:p>
            <a:pPr>
              <a:lnSpc>
                <a:spcPct val="130000"/>
              </a:lnSpc>
            </a:pPr>
            <a:r>
              <a:rPr lang="en-US" altLang="zh-CN" b="1" dirty="0">
                <a:latin typeface="华文新魏" panose="02010800040101010101" pitchFamily="2" charset="-122"/>
                <a:ea typeface="华文新魏" panose="02010800040101010101" pitchFamily="2" charset="-122"/>
              </a:rPr>
              <a:t>}</a:t>
            </a:r>
            <a:endParaRPr lang="en-US" altLang="zh-CN" b="1" dirty="0">
              <a:solidFill>
                <a:srgbClr val="FF0000"/>
              </a:solidFill>
              <a:latin typeface="华文新魏" panose="02010800040101010101" pitchFamily="2" charset="-122"/>
              <a:ea typeface="华文新魏" panose="02010800040101010101" pitchFamily="2" charset="-122"/>
            </a:endParaRPr>
          </a:p>
        </p:txBody>
      </p:sp>
      <p:sp>
        <p:nvSpPr>
          <p:cNvPr id="3" name="矩形 2">
            <a:extLst>
              <a:ext uri="{FF2B5EF4-FFF2-40B4-BE49-F238E27FC236}">
                <a16:creationId xmlns:a16="http://schemas.microsoft.com/office/drawing/2014/main" id="{45B78EA9-1032-4651-BAE8-5BF9BBCD48CB}"/>
              </a:ext>
            </a:extLst>
          </p:cNvPr>
          <p:cNvSpPr/>
          <p:nvPr/>
        </p:nvSpPr>
        <p:spPr>
          <a:xfrm>
            <a:off x="2555776" y="5971349"/>
            <a:ext cx="6048672" cy="646331"/>
          </a:xfrm>
          <a:prstGeom prst="rect">
            <a:avLst/>
          </a:prstGeom>
        </p:spPr>
        <p:txBody>
          <a:bodyPr wrap="square">
            <a:spAutoFit/>
          </a:bodyPr>
          <a:lstStyle/>
          <a:p>
            <a:r>
              <a:rPr lang="zh-CN" altLang="en-US" b="1" dirty="0">
                <a:solidFill>
                  <a:srgbClr val="FF0000"/>
                </a:solidFill>
                <a:latin typeface="华文新魏" panose="02010800040101010101" pitchFamily="2" charset="-122"/>
                <a:ea typeface="华文新魏" panose="02010800040101010101" pitchFamily="2" charset="-122"/>
              </a:rPr>
              <a:t>这时下面语句不成立</a:t>
            </a:r>
            <a:endParaRPr lang="en-US" altLang="zh-CN" b="1" dirty="0">
              <a:solidFill>
                <a:srgbClr val="FF0000"/>
              </a:solidFill>
              <a:latin typeface="华文新魏" panose="02010800040101010101" pitchFamily="2" charset="-122"/>
              <a:ea typeface="华文新魏" panose="02010800040101010101" pitchFamily="2" charset="-122"/>
            </a:endParaRPr>
          </a:p>
          <a:p>
            <a:r>
              <a:rPr lang="en-US" altLang="zh-CN" b="1" dirty="0">
                <a:solidFill>
                  <a:srgbClr val="FF0000"/>
                </a:solidFill>
                <a:latin typeface="华文新魏" panose="02010800040101010101" pitchFamily="2" charset="-122"/>
                <a:ea typeface="华文新魏" panose="02010800040101010101" pitchFamily="2" charset="-122"/>
              </a:rPr>
              <a:t>s23 + s24 = "Wow"; //</a:t>
            </a:r>
            <a:r>
              <a:rPr lang="zh-CN" altLang="en-US" b="1" dirty="0">
                <a:solidFill>
                  <a:srgbClr val="FF0000"/>
                </a:solidFill>
                <a:latin typeface="华文新魏" panose="02010800040101010101" pitchFamily="2" charset="-122"/>
                <a:ea typeface="华文新魏" panose="02010800040101010101" pitchFamily="2" charset="-122"/>
              </a:rPr>
              <a:t>编译报错：等号左边必须是左值</a:t>
            </a:r>
          </a:p>
        </p:txBody>
      </p:sp>
    </p:spTree>
    <p:extLst>
      <p:ext uri="{BB962C8B-B14F-4D97-AF65-F5344CB8AC3E}">
        <p14:creationId xmlns:p14="http://schemas.microsoft.com/office/powerpoint/2010/main" val="32649828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44624"/>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4.10</a:t>
            </a:r>
            <a:r>
              <a:rPr lang="zh-CN" altLang="en-US" sz="3600" b="1" dirty="0">
                <a:solidFill>
                  <a:srgbClr val="FF0000"/>
                </a:solidFill>
                <a:latin typeface="微软雅黑" pitchFamily="34" charset="-122"/>
                <a:ea typeface="微软雅黑" pitchFamily="34" charset="-122"/>
              </a:rPr>
              <a:t>　右值和左值引用成员函数</a:t>
            </a:r>
          </a:p>
        </p:txBody>
      </p:sp>
      <p:sp>
        <p:nvSpPr>
          <p:cNvPr id="5" name="Rectangle 7">
            <a:extLst>
              <a:ext uri="{FF2B5EF4-FFF2-40B4-BE49-F238E27FC236}">
                <a16:creationId xmlns:a16="http://schemas.microsoft.com/office/drawing/2014/main" id="{7E8E1D23-E6FA-4B0D-B23E-0EBA2C81AF29}"/>
              </a:ext>
            </a:extLst>
          </p:cNvPr>
          <p:cNvSpPr>
            <a:spLocks noChangeArrowheads="1"/>
          </p:cNvSpPr>
          <p:nvPr/>
        </p:nvSpPr>
        <p:spPr bwMode="auto">
          <a:xfrm>
            <a:off x="107504" y="980728"/>
            <a:ext cx="8729736" cy="5400600"/>
          </a:xfrm>
          <a:prstGeom prst="rect">
            <a:avLst/>
          </a:prstGeom>
          <a:noFill/>
          <a:ln w="9525">
            <a:noFill/>
            <a:miter lim="800000"/>
            <a:headEnd/>
            <a:tailEnd/>
          </a:ln>
        </p:spPr>
        <p:txBody>
          <a:bodyPr>
            <a:noAutofit/>
          </a:bodyPr>
          <a:lstStyle/>
          <a:p>
            <a:pPr algn="just">
              <a:lnSpc>
                <a:spcPct val="130000"/>
              </a:lnSpc>
              <a:buClr>
                <a:schemeClr val="tx1"/>
              </a:buClr>
            </a:pPr>
            <a:r>
              <a:rPr lang="en-US" altLang="zh-CN" sz="20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引用限定符和</a:t>
            </a:r>
            <a:r>
              <a:rPr lang="en-US" altLang="zh-CN" sz="2200" b="1" dirty="0">
                <a:latin typeface="华文新魏" panose="02010800040101010101" pitchFamily="2" charset="-122"/>
                <a:ea typeface="华文新魏" panose="02010800040101010101" pitchFamily="2" charset="-122"/>
              </a:rPr>
              <a:t>const</a:t>
            </a:r>
            <a:r>
              <a:rPr lang="zh-CN" altLang="en-US" sz="2200" b="1" dirty="0">
                <a:latin typeface="华文新魏" panose="02010800040101010101" pitchFamily="2" charset="-122"/>
                <a:ea typeface="华文新魏" panose="02010800040101010101" pitchFamily="2" charset="-122"/>
              </a:rPr>
              <a:t>都会影响函数重载：</a:t>
            </a:r>
            <a:endParaRPr lang="en-US" altLang="zh-CN" sz="2200" b="1" dirty="0">
              <a:latin typeface="华文新魏" panose="02010800040101010101" pitchFamily="2" charset="-122"/>
              <a:ea typeface="华文新魏" panose="02010800040101010101" pitchFamily="2" charset="-122"/>
            </a:endParaRPr>
          </a:p>
          <a:p>
            <a:pPr algn="just">
              <a:lnSpc>
                <a:spcPct val="130000"/>
              </a:lnSpc>
              <a:buClr>
                <a:schemeClr val="tx1"/>
              </a:buClr>
            </a:pPr>
            <a:endParaRPr lang="en-US" altLang="zh-CN" sz="2200" b="1" dirty="0">
              <a:latin typeface="华文新魏" panose="02010800040101010101" pitchFamily="2" charset="-122"/>
              <a:ea typeface="华文新魏" panose="02010800040101010101" pitchFamily="2" charset="-122"/>
            </a:endParaRPr>
          </a:p>
          <a:p>
            <a:pPr algn="just">
              <a:lnSpc>
                <a:spcPct val="130000"/>
              </a:lnSpc>
              <a:buClr>
                <a:schemeClr val="tx1"/>
              </a:buClr>
            </a:pPr>
            <a:endParaRPr lang="en-US" altLang="zh-CN" sz="2200" b="1" dirty="0">
              <a:latin typeface="华文新魏" panose="02010800040101010101" pitchFamily="2" charset="-122"/>
              <a:ea typeface="华文新魏" panose="02010800040101010101" pitchFamily="2" charset="-122"/>
            </a:endParaRPr>
          </a:p>
          <a:p>
            <a:pPr algn="just">
              <a:lnSpc>
                <a:spcPct val="130000"/>
              </a:lnSpc>
              <a:buClr>
                <a:schemeClr val="tx1"/>
              </a:buClr>
            </a:pPr>
            <a:endParaRPr lang="en-US" altLang="zh-CN" sz="2200" b="1" dirty="0">
              <a:latin typeface="华文新魏" panose="02010800040101010101" pitchFamily="2" charset="-122"/>
              <a:ea typeface="华文新魏" panose="02010800040101010101" pitchFamily="2" charset="-122"/>
            </a:endParaRPr>
          </a:p>
          <a:p>
            <a:pPr algn="just">
              <a:lnSpc>
                <a:spcPct val="130000"/>
              </a:lnSpc>
              <a:buClr>
                <a:schemeClr val="tx1"/>
              </a:buClr>
            </a:pPr>
            <a:endParaRPr lang="en-US" altLang="zh-CN" sz="2200" b="1" dirty="0">
              <a:latin typeface="华文新魏" panose="02010800040101010101" pitchFamily="2" charset="-122"/>
              <a:ea typeface="华文新魏" panose="02010800040101010101" pitchFamily="2" charset="-122"/>
            </a:endParaRPr>
          </a:p>
          <a:p>
            <a:pPr algn="just">
              <a:lnSpc>
                <a:spcPct val="130000"/>
              </a:lnSpc>
              <a:buClr>
                <a:schemeClr val="tx1"/>
              </a:buClr>
            </a:pPr>
            <a:endParaRPr lang="en-US" altLang="zh-CN" sz="2200" b="1" dirty="0">
              <a:latin typeface="华文新魏" panose="02010800040101010101" pitchFamily="2" charset="-122"/>
              <a:ea typeface="华文新魏" panose="02010800040101010101" pitchFamily="2" charset="-122"/>
            </a:endParaRPr>
          </a:p>
          <a:p>
            <a:pPr algn="just">
              <a:lnSpc>
                <a:spcPct val="130000"/>
              </a:lnSpc>
              <a:buClr>
                <a:schemeClr val="tx1"/>
              </a:buClr>
            </a:pPr>
            <a:r>
              <a:rPr lang="en-US" altLang="zh-CN" sz="2000" b="1" dirty="0">
                <a:latin typeface="华文新魏" panose="02010800040101010101" pitchFamily="2" charset="-122"/>
                <a:ea typeface="华文新魏" panose="02010800040101010101" pitchFamily="2" charset="-122"/>
              </a:rPr>
              <a:t>		</a:t>
            </a:r>
          </a:p>
        </p:txBody>
      </p:sp>
      <p:sp>
        <p:nvSpPr>
          <p:cNvPr id="4" name="TextBox 5">
            <a:extLst>
              <a:ext uri="{FF2B5EF4-FFF2-40B4-BE49-F238E27FC236}">
                <a16:creationId xmlns:a16="http://schemas.microsoft.com/office/drawing/2014/main" id="{19FF8606-1411-46F9-A08E-8CA4BD44563C}"/>
              </a:ext>
            </a:extLst>
          </p:cNvPr>
          <p:cNvSpPr txBox="1">
            <a:spLocks noChangeArrowheads="1"/>
          </p:cNvSpPr>
          <p:nvPr/>
        </p:nvSpPr>
        <p:spPr bwMode="auto">
          <a:xfrm>
            <a:off x="308432" y="1484784"/>
            <a:ext cx="8733968" cy="5184576"/>
          </a:xfrm>
          <a:prstGeom prst="rect">
            <a:avLst/>
          </a:prstGeom>
          <a:solidFill>
            <a:schemeClr val="accent6">
              <a:lumMod val="75000"/>
              <a:alpha val="44000"/>
            </a:schemeClr>
          </a:solidFill>
          <a:ln w="9525">
            <a:solidFill>
              <a:srgbClr val="0070C0"/>
            </a:solidFill>
            <a:miter lim="800000"/>
            <a:headEnd/>
            <a:tailEnd/>
          </a:ln>
        </p:spPr>
        <p:txBody>
          <a:bodyPr/>
          <a:lstStyle/>
          <a:p>
            <a:pPr>
              <a:lnSpc>
                <a:spcPct val="130000"/>
              </a:lnSpc>
            </a:pPr>
            <a:r>
              <a:rPr lang="en-US" altLang="zh-CN" b="1" dirty="0">
                <a:latin typeface="华文新魏" panose="02010800040101010101" pitchFamily="2" charset="-122"/>
                <a:ea typeface="华文新魏" panose="02010800040101010101" pitchFamily="2" charset="-122"/>
              </a:rPr>
              <a:t>class Foo {</a:t>
            </a:r>
          </a:p>
          <a:p>
            <a:pPr>
              <a:lnSpc>
                <a:spcPct val="130000"/>
              </a:lnSpc>
            </a:pPr>
            <a:r>
              <a:rPr lang="en-US" altLang="zh-CN" b="1" dirty="0">
                <a:latin typeface="华文新魏" panose="02010800040101010101" pitchFamily="2" charset="-122"/>
                <a:ea typeface="华文新魏" panose="02010800040101010101" pitchFamily="2" charset="-122"/>
              </a:rPr>
              <a:t>private:</a:t>
            </a:r>
          </a:p>
          <a:p>
            <a:pPr>
              <a:lnSpc>
                <a:spcPct val="130000"/>
              </a:lnSpc>
            </a:pPr>
            <a:r>
              <a:rPr lang="en-US" altLang="zh-CN" b="1" dirty="0">
                <a:latin typeface="华文新魏" panose="02010800040101010101" pitchFamily="2" charset="-122"/>
                <a:ea typeface="华文新魏" panose="02010800040101010101" pitchFamily="2" charset="-122"/>
              </a:rPr>
              <a:t>    int i = 0;</a:t>
            </a:r>
          </a:p>
          <a:p>
            <a:pPr>
              <a:lnSpc>
                <a:spcPct val="130000"/>
              </a:lnSpc>
            </a:pPr>
            <a:r>
              <a:rPr lang="en-US" altLang="zh-CN" b="1" dirty="0">
                <a:latin typeface="华文新魏" panose="02010800040101010101" pitchFamily="2" charset="-122"/>
                <a:ea typeface="华文新魏" panose="02010800040101010101" pitchFamily="2" charset="-122"/>
              </a:rPr>
              <a:t>public:</a:t>
            </a:r>
          </a:p>
          <a:p>
            <a:pPr>
              <a:lnSpc>
                <a:spcPct val="130000"/>
              </a:lnSpc>
            </a:pPr>
            <a:r>
              <a:rPr lang="en-US" altLang="zh-CN" b="1" dirty="0">
                <a:latin typeface="华文新魏" panose="02010800040101010101" pitchFamily="2" charset="-122"/>
                <a:ea typeface="华文新魏" panose="02010800040101010101" pitchFamily="2" charset="-122"/>
              </a:rPr>
              <a:t>    void f() &amp;&amp;  { ++i;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"void f() &amp;&amp;"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a:t>
            </a:r>
          </a:p>
          <a:p>
            <a:pPr>
              <a:lnSpc>
                <a:spcPct val="130000"/>
              </a:lnSpc>
            </a:pPr>
            <a:r>
              <a:rPr lang="en-US" altLang="zh-CN" b="1" dirty="0">
                <a:latin typeface="华文新魏" panose="02010800040101010101" pitchFamily="2" charset="-122"/>
                <a:ea typeface="华文新魏" panose="02010800040101010101" pitchFamily="2" charset="-122"/>
              </a:rPr>
              <a:t>    void f() &amp; { ++ i;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"void f() &amp;"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a:t>
            </a:r>
          </a:p>
          <a:p>
            <a:pPr>
              <a:lnSpc>
                <a:spcPct val="130000"/>
              </a:lnSpc>
            </a:pPr>
            <a:r>
              <a:rPr lang="en-US" altLang="zh-CN" b="1" dirty="0">
                <a:latin typeface="华文新魏" panose="02010800040101010101" pitchFamily="2" charset="-122"/>
                <a:ea typeface="华文新魏" panose="02010800040101010101" pitchFamily="2" charset="-122"/>
              </a:rPr>
              <a:t>    void f() const &amp;&amp; {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"void f() const &amp;&amp;"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 }</a:t>
            </a:r>
          </a:p>
          <a:p>
            <a:pPr>
              <a:lnSpc>
                <a:spcPct val="130000"/>
              </a:lnSpc>
            </a:pPr>
            <a:r>
              <a:rPr lang="en-US" altLang="zh-CN" b="1" dirty="0">
                <a:latin typeface="华文新魏" panose="02010800040101010101" pitchFamily="2" charset="-122"/>
                <a:ea typeface="华文新魏" panose="02010800040101010101" pitchFamily="2" charset="-122"/>
              </a:rPr>
              <a:t>    void f() const &amp; {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"void f() const &amp;"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 }</a:t>
            </a:r>
          </a:p>
          <a:p>
            <a:pPr>
              <a:lnSpc>
                <a:spcPct val="130000"/>
              </a:lnSpc>
            </a:pPr>
            <a:endParaRPr lang="en-US" altLang="zh-CN" b="1" dirty="0">
              <a:latin typeface="华文新魏" panose="02010800040101010101" pitchFamily="2" charset="-122"/>
              <a:ea typeface="华文新魏" panose="02010800040101010101" pitchFamily="2" charset="-122"/>
            </a:endParaRPr>
          </a:p>
          <a:p>
            <a:pPr>
              <a:lnSpc>
                <a:spcPct val="130000"/>
              </a:lnSpc>
            </a:pPr>
            <a:r>
              <a:rPr lang="en-US" altLang="zh-CN" b="1" dirty="0">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和</a:t>
            </a:r>
            <a:r>
              <a:rPr lang="en-US" altLang="zh-CN" b="1" dirty="0">
                <a:solidFill>
                  <a:srgbClr val="FF0000"/>
                </a:solidFill>
                <a:latin typeface="华文新魏" panose="02010800040101010101" pitchFamily="2" charset="-122"/>
                <a:ea typeface="华文新魏" panose="02010800040101010101" pitchFamily="2" charset="-122"/>
              </a:rPr>
              <a:t>const</a:t>
            </a:r>
            <a:r>
              <a:rPr lang="zh-CN" altLang="en-US" b="1" dirty="0">
                <a:solidFill>
                  <a:srgbClr val="FF0000"/>
                </a:solidFill>
                <a:latin typeface="华文新魏" panose="02010800040101010101" pitchFamily="2" charset="-122"/>
                <a:ea typeface="华文新魏" panose="02010800040101010101" pitchFamily="2" charset="-122"/>
              </a:rPr>
              <a:t>不同，两个及以上的同名，同参数的成员函数要不都加引用限定符，</a:t>
            </a:r>
            <a:endParaRPr lang="en-US" altLang="zh-CN" b="1" dirty="0">
              <a:solidFill>
                <a:srgbClr val="FF0000"/>
              </a:solidFill>
              <a:latin typeface="华文新魏" panose="02010800040101010101" pitchFamily="2" charset="-122"/>
              <a:ea typeface="华文新魏" panose="02010800040101010101" pitchFamily="2" charset="-122"/>
            </a:endParaRPr>
          </a:p>
          <a:p>
            <a:pPr>
              <a:lnSpc>
                <a:spcPct val="130000"/>
              </a:lnSpc>
            </a:pPr>
            <a:r>
              <a:rPr lang="en-US" altLang="zh-CN" b="1" dirty="0">
                <a:solidFill>
                  <a:srgbClr val="FF0000"/>
                </a:solidFill>
                <a:latin typeface="华文新魏" panose="02010800040101010101" pitchFamily="2" charset="-122"/>
                <a:ea typeface="华文新魏" panose="02010800040101010101" pitchFamily="2" charset="-122"/>
              </a:rPr>
              <a:t>    //</a:t>
            </a:r>
            <a:r>
              <a:rPr lang="zh-CN" altLang="en-US" b="1" dirty="0">
                <a:solidFill>
                  <a:srgbClr val="FF0000"/>
                </a:solidFill>
                <a:latin typeface="华文新魏" panose="02010800040101010101" pitchFamily="2" charset="-122"/>
                <a:ea typeface="华文新魏" panose="02010800040101010101" pitchFamily="2" charset="-122"/>
              </a:rPr>
              <a:t>要不都不加</a:t>
            </a:r>
          </a:p>
          <a:p>
            <a:pPr>
              <a:lnSpc>
                <a:spcPct val="130000"/>
              </a:lnSpc>
            </a:pPr>
            <a:r>
              <a:rPr lang="en-US" altLang="zh-CN" b="1" dirty="0">
                <a:latin typeface="华文新魏" panose="02010800040101010101" pitchFamily="2" charset="-122"/>
                <a:ea typeface="华文新魏" panose="02010800040101010101" pitchFamily="2" charset="-122"/>
              </a:rPr>
              <a:t>//    void f() const{ } //</a:t>
            </a:r>
            <a:r>
              <a:rPr lang="zh-CN" altLang="en-US" b="1" dirty="0">
                <a:latin typeface="华文新魏" panose="02010800040101010101" pitchFamily="2" charset="-122"/>
                <a:ea typeface="华文新魏" panose="02010800040101010101" pitchFamily="2" charset="-122"/>
              </a:rPr>
              <a:t>编译报错，没有引用限定</a:t>
            </a:r>
          </a:p>
          <a:p>
            <a:pPr>
              <a:lnSpc>
                <a:spcPct val="130000"/>
              </a:lnSpc>
            </a:pPr>
            <a:r>
              <a:rPr lang="en-US" altLang="zh-CN"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39523415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44624"/>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4.10</a:t>
            </a:r>
            <a:r>
              <a:rPr lang="zh-CN" altLang="en-US" sz="3600" b="1" dirty="0">
                <a:solidFill>
                  <a:srgbClr val="FF0000"/>
                </a:solidFill>
                <a:latin typeface="微软雅黑" pitchFamily="34" charset="-122"/>
                <a:ea typeface="微软雅黑" pitchFamily="34" charset="-122"/>
              </a:rPr>
              <a:t>　右值和左值引用成员函数</a:t>
            </a:r>
          </a:p>
        </p:txBody>
      </p:sp>
      <p:sp>
        <p:nvSpPr>
          <p:cNvPr id="5" name="Rectangle 7">
            <a:extLst>
              <a:ext uri="{FF2B5EF4-FFF2-40B4-BE49-F238E27FC236}">
                <a16:creationId xmlns:a16="http://schemas.microsoft.com/office/drawing/2014/main" id="{7E8E1D23-E6FA-4B0D-B23E-0EBA2C81AF29}"/>
              </a:ext>
            </a:extLst>
          </p:cNvPr>
          <p:cNvSpPr>
            <a:spLocks noChangeArrowheads="1"/>
          </p:cNvSpPr>
          <p:nvPr/>
        </p:nvSpPr>
        <p:spPr bwMode="auto">
          <a:xfrm>
            <a:off x="107504" y="980728"/>
            <a:ext cx="8729736" cy="5400600"/>
          </a:xfrm>
          <a:prstGeom prst="rect">
            <a:avLst/>
          </a:prstGeom>
          <a:noFill/>
          <a:ln w="9525">
            <a:noFill/>
            <a:miter lim="800000"/>
            <a:headEnd/>
            <a:tailEnd/>
          </a:ln>
        </p:spPr>
        <p:txBody>
          <a:bodyPr>
            <a:noAutofit/>
          </a:bodyPr>
          <a:lstStyle/>
          <a:p>
            <a:pPr algn="just">
              <a:lnSpc>
                <a:spcPct val="130000"/>
              </a:lnSpc>
              <a:buClr>
                <a:schemeClr val="tx1"/>
              </a:buClr>
            </a:pPr>
            <a:r>
              <a:rPr lang="en-US" altLang="zh-CN" sz="20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引用限定符和</a:t>
            </a:r>
            <a:r>
              <a:rPr lang="en-US" altLang="zh-CN" sz="2200" b="1" dirty="0">
                <a:latin typeface="华文新魏" panose="02010800040101010101" pitchFamily="2" charset="-122"/>
                <a:ea typeface="华文新魏" panose="02010800040101010101" pitchFamily="2" charset="-122"/>
              </a:rPr>
              <a:t>const</a:t>
            </a:r>
            <a:r>
              <a:rPr lang="zh-CN" altLang="en-US" sz="2200" b="1" dirty="0">
                <a:latin typeface="华文新魏" panose="02010800040101010101" pitchFamily="2" charset="-122"/>
                <a:ea typeface="华文新魏" panose="02010800040101010101" pitchFamily="2" charset="-122"/>
              </a:rPr>
              <a:t>都会影响函数重载：</a:t>
            </a:r>
            <a:endParaRPr lang="en-US" altLang="zh-CN" sz="2200" b="1" dirty="0">
              <a:latin typeface="华文新魏" panose="02010800040101010101" pitchFamily="2" charset="-122"/>
              <a:ea typeface="华文新魏" panose="02010800040101010101" pitchFamily="2" charset="-122"/>
            </a:endParaRPr>
          </a:p>
          <a:p>
            <a:pPr algn="just">
              <a:lnSpc>
                <a:spcPct val="130000"/>
              </a:lnSpc>
              <a:buClr>
                <a:schemeClr val="tx1"/>
              </a:buClr>
            </a:pPr>
            <a:endParaRPr lang="en-US" altLang="zh-CN" sz="2200" b="1" dirty="0">
              <a:latin typeface="华文新魏" panose="02010800040101010101" pitchFamily="2" charset="-122"/>
              <a:ea typeface="华文新魏" panose="02010800040101010101" pitchFamily="2" charset="-122"/>
            </a:endParaRPr>
          </a:p>
          <a:p>
            <a:pPr algn="just">
              <a:lnSpc>
                <a:spcPct val="130000"/>
              </a:lnSpc>
              <a:buClr>
                <a:schemeClr val="tx1"/>
              </a:buClr>
            </a:pPr>
            <a:endParaRPr lang="en-US" altLang="zh-CN" sz="2200" b="1" dirty="0">
              <a:latin typeface="华文新魏" panose="02010800040101010101" pitchFamily="2" charset="-122"/>
              <a:ea typeface="华文新魏" panose="02010800040101010101" pitchFamily="2" charset="-122"/>
            </a:endParaRPr>
          </a:p>
          <a:p>
            <a:pPr algn="just">
              <a:lnSpc>
                <a:spcPct val="130000"/>
              </a:lnSpc>
              <a:buClr>
                <a:schemeClr val="tx1"/>
              </a:buClr>
            </a:pPr>
            <a:endParaRPr lang="en-US" altLang="zh-CN" sz="2200" b="1" dirty="0">
              <a:latin typeface="华文新魏" panose="02010800040101010101" pitchFamily="2" charset="-122"/>
              <a:ea typeface="华文新魏" panose="02010800040101010101" pitchFamily="2" charset="-122"/>
            </a:endParaRPr>
          </a:p>
          <a:p>
            <a:pPr algn="just">
              <a:lnSpc>
                <a:spcPct val="130000"/>
              </a:lnSpc>
              <a:buClr>
                <a:schemeClr val="tx1"/>
              </a:buClr>
            </a:pPr>
            <a:endParaRPr lang="en-US" altLang="zh-CN" sz="2200" b="1" dirty="0">
              <a:latin typeface="华文新魏" panose="02010800040101010101" pitchFamily="2" charset="-122"/>
              <a:ea typeface="华文新魏" panose="02010800040101010101" pitchFamily="2" charset="-122"/>
            </a:endParaRPr>
          </a:p>
          <a:p>
            <a:pPr algn="just">
              <a:lnSpc>
                <a:spcPct val="130000"/>
              </a:lnSpc>
              <a:buClr>
                <a:schemeClr val="tx1"/>
              </a:buClr>
            </a:pPr>
            <a:endParaRPr lang="en-US" altLang="zh-CN" sz="2200" b="1" dirty="0">
              <a:latin typeface="华文新魏" panose="02010800040101010101" pitchFamily="2" charset="-122"/>
              <a:ea typeface="华文新魏" panose="02010800040101010101" pitchFamily="2" charset="-122"/>
            </a:endParaRPr>
          </a:p>
          <a:p>
            <a:pPr algn="just">
              <a:lnSpc>
                <a:spcPct val="130000"/>
              </a:lnSpc>
              <a:buClr>
                <a:schemeClr val="tx1"/>
              </a:buClr>
            </a:pPr>
            <a:r>
              <a:rPr lang="en-US" altLang="zh-CN" sz="2000" b="1" dirty="0">
                <a:latin typeface="华文新魏" panose="02010800040101010101" pitchFamily="2" charset="-122"/>
                <a:ea typeface="华文新魏" panose="02010800040101010101" pitchFamily="2" charset="-122"/>
              </a:rPr>
              <a:t>		</a:t>
            </a:r>
          </a:p>
        </p:txBody>
      </p:sp>
      <p:sp>
        <p:nvSpPr>
          <p:cNvPr id="4" name="TextBox 5">
            <a:extLst>
              <a:ext uri="{FF2B5EF4-FFF2-40B4-BE49-F238E27FC236}">
                <a16:creationId xmlns:a16="http://schemas.microsoft.com/office/drawing/2014/main" id="{19FF8606-1411-46F9-A08E-8CA4BD44563C}"/>
              </a:ext>
            </a:extLst>
          </p:cNvPr>
          <p:cNvSpPr txBox="1">
            <a:spLocks noChangeArrowheads="1"/>
          </p:cNvSpPr>
          <p:nvPr/>
        </p:nvSpPr>
        <p:spPr bwMode="auto">
          <a:xfrm>
            <a:off x="308432" y="1484784"/>
            <a:ext cx="8733968" cy="5184576"/>
          </a:xfrm>
          <a:prstGeom prst="rect">
            <a:avLst/>
          </a:prstGeom>
          <a:solidFill>
            <a:schemeClr val="accent6">
              <a:lumMod val="75000"/>
              <a:alpha val="44000"/>
            </a:schemeClr>
          </a:solidFill>
          <a:ln w="9525">
            <a:solidFill>
              <a:srgbClr val="0070C0"/>
            </a:solidFill>
            <a:miter lim="800000"/>
            <a:headEnd/>
            <a:tailEnd/>
          </a:ln>
        </p:spPr>
        <p:txBody>
          <a:bodyPr/>
          <a:lstStyle/>
          <a:p>
            <a:pPr>
              <a:lnSpc>
                <a:spcPct val="130000"/>
              </a:lnSpc>
            </a:pP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函数返回右值</a:t>
            </a:r>
          </a:p>
          <a:p>
            <a:pPr>
              <a:lnSpc>
                <a:spcPct val="130000"/>
              </a:lnSpc>
            </a:pPr>
            <a:r>
              <a:rPr lang="en-US" altLang="zh-CN" b="1" dirty="0">
                <a:latin typeface="华文新魏" panose="02010800040101010101" pitchFamily="2" charset="-122"/>
                <a:ea typeface="华文新魏" panose="02010800040101010101" pitchFamily="2" charset="-122"/>
              </a:rPr>
              <a:t>Foo </a:t>
            </a:r>
            <a:r>
              <a:rPr lang="en-US" altLang="zh-CN" b="1" dirty="0" err="1">
                <a:latin typeface="华文新魏" panose="02010800040101010101" pitchFamily="2" charset="-122"/>
                <a:ea typeface="华文新魏" panose="02010800040101010101" pitchFamily="2" charset="-122"/>
              </a:rPr>
              <a:t>rtn_val</a:t>
            </a:r>
            <a:r>
              <a:rPr lang="en-US" altLang="zh-CN" b="1" dirty="0">
                <a:latin typeface="华文新魏" panose="02010800040101010101" pitchFamily="2" charset="-122"/>
                <a:ea typeface="华文新魏" panose="02010800040101010101" pitchFamily="2" charset="-122"/>
              </a:rPr>
              <a:t>(){  return Foo(); }</a:t>
            </a:r>
          </a:p>
          <a:p>
            <a:pPr>
              <a:lnSpc>
                <a:spcPct val="130000"/>
              </a:lnSpc>
            </a:pP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函数返回</a:t>
            </a:r>
            <a:r>
              <a:rPr lang="en-US" altLang="zh-CN" b="1" dirty="0">
                <a:latin typeface="华文新魏" panose="02010800040101010101" pitchFamily="2" charset="-122"/>
                <a:ea typeface="华文新魏" panose="02010800040101010101" pitchFamily="2" charset="-122"/>
              </a:rPr>
              <a:t>const</a:t>
            </a:r>
            <a:r>
              <a:rPr lang="zh-CN" altLang="en-US" b="1" dirty="0">
                <a:latin typeface="华文新魏" panose="02010800040101010101" pitchFamily="2" charset="-122"/>
                <a:ea typeface="华文新魏" panose="02010800040101010101" pitchFamily="2" charset="-122"/>
              </a:rPr>
              <a:t>右值</a:t>
            </a:r>
          </a:p>
          <a:p>
            <a:pPr>
              <a:lnSpc>
                <a:spcPct val="130000"/>
              </a:lnSpc>
            </a:pPr>
            <a:r>
              <a:rPr lang="en-US" altLang="zh-CN" b="1" dirty="0">
                <a:latin typeface="华文新魏" panose="02010800040101010101" pitchFamily="2" charset="-122"/>
                <a:ea typeface="华文新魏" panose="02010800040101010101" pitchFamily="2" charset="-122"/>
              </a:rPr>
              <a:t>const Foo  </a:t>
            </a:r>
            <a:r>
              <a:rPr lang="en-US" altLang="zh-CN" b="1" dirty="0" err="1">
                <a:latin typeface="华文新魏" panose="02010800040101010101" pitchFamily="2" charset="-122"/>
                <a:ea typeface="华文新魏" panose="02010800040101010101" pitchFamily="2" charset="-122"/>
              </a:rPr>
              <a:t>rtn_const_val</a:t>
            </a:r>
            <a:r>
              <a:rPr lang="en-US" altLang="zh-CN" b="1" dirty="0">
                <a:latin typeface="华文新魏" panose="02010800040101010101" pitchFamily="2" charset="-122"/>
                <a:ea typeface="华文新魏" panose="02010800040101010101" pitchFamily="2" charset="-122"/>
              </a:rPr>
              <a:t>(){  return Foo(); }</a:t>
            </a:r>
          </a:p>
          <a:p>
            <a:pPr>
              <a:lnSpc>
                <a:spcPct val="130000"/>
              </a:lnSpc>
            </a:pPr>
            <a:endParaRPr lang="en-US" altLang="zh-CN" b="1" dirty="0">
              <a:latin typeface="华文新魏" panose="02010800040101010101" pitchFamily="2" charset="-122"/>
              <a:ea typeface="华文新魏" panose="02010800040101010101" pitchFamily="2" charset="-122"/>
            </a:endParaRPr>
          </a:p>
          <a:p>
            <a:pPr>
              <a:lnSpc>
                <a:spcPct val="130000"/>
              </a:lnSpc>
            </a:pPr>
            <a:r>
              <a:rPr lang="en-US" altLang="zh-CN" b="1" dirty="0">
                <a:latin typeface="华文新魏" panose="02010800040101010101" pitchFamily="2" charset="-122"/>
                <a:ea typeface="华文新魏" panose="02010800040101010101" pitchFamily="2" charset="-122"/>
              </a:rPr>
              <a:t>void </a:t>
            </a:r>
            <a:r>
              <a:rPr lang="en-US" altLang="zh-CN" b="1" dirty="0" err="1">
                <a:latin typeface="华文新魏" panose="02010800040101010101" pitchFamily="2" charset="-122"/>
                <a:ea typeface="华文新魏" panose="02010800040101010101" pitchFamily="2" charset="-122"/>
              </a:rPr>
              <a:t>foo_t</a:t>
            </a:r>
            <a:r>
              <a:rPr lang="en-US" altLang="zh-CN" b="1" dirty="0">
                <a:latin typeface="华文新魏" panose="02010800040101010101" pitchFamily="2" charset="-122"/>
                <a:ea typeface="华文新魏" panose="02010800040101010101" pitchFamily="2" charset="-122"/>
              </a:rPr>
              <a:t>(){</a:t>
            </a:r>
          </a:p>
          <a:p>
            <a:pPr>
              <a:lnSpc>
                <a:spcPct val="130000"/>
              </a:lnSpc>
            </a:pPr>
            <a:r>
              <a:rPr lang="en-US" altLang="zh-CN" b="1" dirty="0">
                <a:latin typeface="华文新魏" panose="02010800040101010101" pitchFamily="2" charset="-122"/>
                <a:ea typeface="华文新魏" panose="02010800040101010101" pitchFamily="2" charset="-122"/>
              </a:rPr>
              <a:t>    Foo o1;         	//</a:t>
            </a:r>
            <a:r>
              <a:rPr lang="zh-CN" altLang="en-US" b="1" dirty="0">
                <a:latin typeface="华文新魏" panose="02010800040101010101" pitchFamily="2" charset="-122"/>
                <a:ea typeface="华文新魏" panose="02010800040101010101" pitchFamily="2" charset="-122"/>
              </a:rPr>
              <a:t>左值</a:t>
            </a:r>
          </a:p>
          <a:p>
            <a:pPr>
              <a:lnSpc>
                <a:spcPct val="130000"/>
              </a:lnSpc>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const Foo o2;   	//const</a:t>
            </a:r>
            <a:r>
              <a:rPr lang="zh-CN" altLang="en-US" b="1" dirty="0">
                <a:latin typeface="华文新魏" panose="02010800040101010101" pitchFamily="2" charset="-122"/>
                <a:ea typeface="华文新魏" panose="02010800040101010101" pitchFamily="2" charset="-122"/>
              </a:rPr>
              <a:t>左值</a:t>
            </a:r>
          </a:p>
          <a:p>
            <a:pPr>
              <a:lnSpc>
                <a:spcPct val="130000"/>
              </a:lnSpc>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o1.f();             		//</a:t>
            </a:r>
            <a:r>
              <a:rPr lang="zh-CN" altLang="en-US" b="1" dirty="0">
                <a:latin typeface="华文新魏" panose="02010800040101010101" pitchFamily="2" charset="-122"/>
                <a:ea typeface="华文新魏" panose="02010800040101010101" pitchFamily="2" charset="-122"/>
              </a:rPr>
              <a:t>调用</a:t>
            </a:r>
            <a:r>
              <a:rPr lang="en-US" altLang="zh-CN" b="1" dirty="0">
                <a:latin typeface="华文新魏" panose="02010800040101010101" pitchFamily="2" charset="-122"/>
                <a:ea typeface="华文新魏" panose="02010800040101010101" pitchFamily="2" charset="-122"/>
              </a:rPr>
              <a:t>void f() &amp;</a:t>
            </a:r>
          </a:p>
          <a:p>
            <a:pPr>
              <a:lnSpc>
                <a:spcPct val="130000"/>
              </a:lnSpc>
            </a:pPr>
            <a:r>
              <a:rPr lang="en-US" altLang="zh-CN" b="1" dirty="0">
                <a:latin typeface="华文新魏" panose="02010800040101010101" pitchFamily="2" charset="-122"/>
                <a:ea typeface="华文新魏" panose="02010800040101010101" pitchFamily="2" charset="-122"/>
              </a:rPr>
              <a:t>    o2.f();             		//</a:t>
            </a:r>
            <a:r>
              <a:rPr lang="zh-CN" altLang="en-US" b="1" dirty="0">
                <a:latin typeface="华文新魏" panose="02010800040101010101" pitchFamily="2" charset="-122"/>
                <a:ea typeface="华文新魏" panose="02010800040101010101" pitchFamily="2" charset="-122"/>
              </a:rPr>
              <a:t>调用</a:t>
            </a:r>
            <a:r>
              <a:rPr lang="en-US" altLang="zh-CN" b="1" dirty="0">
                <a:latin typeface="华文新魏" panose="02010800040101010101" pitchFamily="2" charset="-122"/>
                <a:ea typeface="华文新魏" panose="02010800040101010101" pitchFamily="2" charset="-122"/>
              </a:rPr>
              <a:t>void f() const &amp;</a:t>
            </a:r>
          </a:p>
          <a:p>
            <a:pPr>
              <a:lnSpc>
                <a:spcPct val="130000"/>
              </a:lnSpc>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rtn_val</a:t>
            </a:r>
            <a:r>
              <a:rPr lang="en-US" altLang="zh-CN" b="1" dirty="0">
                <a:latin typeface="华文新魏" panose="02010800040101010101" pitchFamily="2" charset="-122"/>
                <a:ea typeface="华文新魏" panose="02010800040101010101" pitchFamily="2" charset="-122"/>
              </a:rPr>
              <a:t>().f();      		//</a:t>
            </a:r>
            <a:r>
              <a:rPr lang="zh-CN" altLang="en-US" b="1" dirty="0">
                <a:latin typeface="华文新魏" panose="02010800040101010101" pitchFamily="2" charset="-122"/>
                <a:ea typeface="华文新魏" panose="02010800040101010101" pitchFamily="2" charset="-122"/>
              </a:rPr>
              <a:t>调用</a:t>
            </a:r>
            <a:r>
              <a:rPr lang="en-US" altLang="zh-CN" b="1" dirty="0">
                <a:latin typeface="华文新魏" panose="02010800040101010101" pitchFamily="2" charset="-122"/>
                <a:ea typeface="华文新魏" panose="02010800040101010101" pitchFamily="2" charset="-122"/>
              </a:rPr>
              <a:t>void f() &amp;&amp;</a:t>
            </a:r>
          </a:p>
          <a:p>
            <a:pPr>
              <a:lnSpc>
                <a:spcPct val="130000"/>
              </a:lnSpc>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rtn_const_val</a:t>
            </a:r>
            <a:r>
              <a:rPr lang="en-US" altLang="zh-CN" b="1" dirty="0">
                <a:latin typeface="华文新魏" panose="02010800040101010101" pitchFamily="2" charset="-122"/>
                <a:ea typeface="华文新魏" panose="02010800040101010101" pitchFamily="2" charset="-122"/>
              </a:rPr>
              <a:t>().f();	//</a:t>
            </a:r>
            <a:r>
              <a:rPr lang="zh-CN" altLang="en-US" b="1" dirty="0">
                <a:latin typeface="华文新魏" panose="02010800040101010101" pitchFamily="2" charset="-122"/>
                <a:ea typeface="华文新魏" panose="02010800040101010101" pitchFamily="2" charset="-122"/>
              </a:rPr>
              <a:t>调用</a:t>
            </a:r>
            <a:r>
              <a:rPr lang="en-US" altLang="zh-CN" b="1" dirty="0">
                <a:latin typeface="华文新魏" panose="02010800040101010101" pitchFamily="2" charset="-122"/>
                <a:ea typeface="华文新魏" panose="02010800040101010101" pitchFamily="2" charset="-122"/>
              </a:rPr>
              <a:t>void f() const &amp;&amp;</a:t>
            </a:r>
          </a:p>
          <a:p>
            <a:pPr>
              <a:lnSpc>
                <a:spcPct val="130000"/>
              </a:lnSpc>
            </a:pPr>
            <a:r>
              <a:rPr lang="en-US" altLang="zh-CN"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3361032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44624"/>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4.9</a:t>
            </a:r>
            <a:r>
              <a:rPr lang="zh-CN" altLang="en-US" sz="3600" b="1" dirty="0">
                <a:solidFill>
                  <a:srgbClr val="FF0000"/>
                </a:solidFill>
                <a:latin typeface="微软雅黑" pitchFamily="34" charset="-122"/>
                <a:ea typeface="微软雅黑" pitchFamily="34" charset="-122"/>
              </a:rPr>
              <a:t>　</a:t>
            </a:r>
            <a:r>
              <a:rPr lang="en-US" altLang="zh-CN" sz="3600" b="1" dirty="0">
                <a:solidFill>
                  <a:srgbClr val="FF0000"/>
                </a:solidFill>
                <a:latin typeface="微软雅黑" pitchFamily="34" charset="-122"/>
                <a:ea typeface="微软雅黑" pitchFamily="34" charset="-122"/>
              </a:rPr>
              <a:t>=default</a:t>
            </a:r>
            <a:r>
              <a:rPr lang="zh-CN" altLang="en-US" sz="3600" b="1" dirty="0">
                <a:solidFill>
                  <a:srgbClr val="FF0000"/>
                </a:solidFill>
                <a:latin typeface="微软雅黑" pitchFamily="34" charset="-122"/>
                <a:ea typeface="微软雅黑" pitchFamily="34" charset="-122"/>
              </a:rPr>
              <a:t>和</a:t>
            </a:r>
            <a:r>
              <a:rPr lang="en-US" altLang="zh-CN" sz="3600" b="1" dirty="0">
                <a:solidFill>
                  <a:srgbClr val="FF0000"/>
                </a:solidFill>
                <a:latin typeface="微软雅黑" pitchFamily="34" charset="-122"/>
                <a:ea typeface="微软雅黑" pitchFamily="34" charset="-122"/>
              </a:rPr>
              <a:t>=delete</a:t>
            </a:r>
            <a:endParaRPr lang="zh-CN" altLang="en-US" sz="3600" b="1" dirty="0">
              <a:solidFill>
                <a:srgbClr val="FF0000"/>
              </a:solidFill>
              <a:latin typeface="微软雅黑" pitchFamily="34" charset="-122"/>
              <a:ea typeface="微软雅黑" pitchFamily="34" charset="-122"/>
            </a:endParaRPr>
          </a:p>
        </p:txBody>
      </p:sp>
      <p:sp>
        <p:nvSpPr>
          <p:cNvPr id="5" name="Rectangle 7">
            <a:extLst>
              <a:ext uri="{FF2B5EF4-FFF2-40B4-BE49-F238E27FC236}">
                <a16:creationId xmlns:a16="http://schemas.microsoft.com/office/drawing/2014/main" id="{7E8E1D23-E6FA-4B0D-B23E-0EBA2C81AF29}"/>
              </a:ext>
            </a:extLst>
          </p:cNvPr>
          <p:cNvSpPr>
            <a:spLocks noChangeArrowheads="1"/>
          </p:cNvSpPr>
          <p:nvPr/>
        </p:nvSpPr>
        <p:spPr bwMode="auto">
          <a:xfrm>
            <a:off x="107504" y="980728"/>
            <a:ext cx="8729736" cy="5400600"/>
          </a:xfrm>
          <a:prstGeom prst="rect">
            <a:avLst/>
          </a:prstGeom>
          <a:noFill/>
          <a:ln w="9525">
            <a:noFill/>
            <a:miter lim="800000"/>
            <a:headEnd/>
            <a:tailEnd/>
          </a:ln>
        </p:spPr>
        <p:txBody>
          <a:bodyPr>
            <a:noAutofit/>
          </a:bodyPr>
          <a:lstStyle/>
          <a:p>
            <a:pPr algn="just">
              <a:lnSpc>
                <a:spcPct val="130000"/>
              </a:lnSpc>
              <a:buClr>
                <a:schemeClr val="tx1"/>
              </a:buClr>
            </a:pPr>
            <a:r>
              <a:rPr lang="en-US" altLang="zh-CN" sz="2000" b="1" dirty="0">
                <a:latin typeface="华文新魏" panose="02010800040101010101" pitchFamily="2" charset="-122"/>
                <a:ea typeface="华文新魏" panose="02010800040101010101" pitchFamily="2" charset="-122"/>
              </a:rPr>
              <a:t>	</a:t>
            </a:r>
            <a:r>
              <a:rPr lang="zh-CN" altLang="en-US" sz="2100" b="1" dirty="0">
                <a:latin typeface="华文新魏" panose="02010800040101010101" pitchFamily="2" charset="-122"/>
                <a:ea typeface="华文新魏" panose="02010800040101010101" pitchFamily="2" charset="-122"/>
              </a:rPr>
              <a:t>一个类的以下六个函数（称为</a:t>
            </a:r>
            <a:r>
              <a:rPr lang="en-US" altLang="zh-CN" sz="2100" b="1" dirty="0">
                <a:latin typeface="华文新魏" panose="02010800040101010101" pitchFamily="2" charset="-122"/>
                <a:ea typeface="华文新魏" panose="02010800040101010101" pitchFamily="2" charset="-122"/>
              </a:rPr>
              <a:t>Big Six</a:t>
            </a:r>
            <a:r>
              <a:rPr lang="zh-CN" altLang="en-US" sz="2100" b="1" dirty="0">
                <a:latin typeface="华文新魏" panose="02010800040101010101" pitchFamily="2" charset="-122"/>
                <a:ea typeface="华文新魏" panose="02010800040101010101" pitchFamily="2" charset="-122"/>
              </a:rPr>
              <a:t>）可以用</a:t>
            </a:r>
            <a:r>
              <a:rPr lang="en-US" altLang="zh-CN" sz="2100" b="1" dirty="0">
                <a:latin typeface="华文新魏" panose="02010800040101010101" pitchFamily="2" charset="-122"/>
                <a:ea typeface="华文新魏" panose="02010800040101010101" pitchFamily="2" charset="-122"/>
              </a:rPr>
              <a:t>=default</a:t>
            </a:r>
            <a:r>
              <a:rPr lang="zh-CN" altLang="en-US" sz="2100" b="1" dirty="0">
                <a:latin typeface="华文新魏" panose="02010800040101010101" pitchFamily="2" charset="-122"/>
                <a:ea typeface="华文新魏" panose="02010800040101010101" pitchFamily="2" charset="-122"/>
              </a:rPr>
              <a:t>显式要求编译器提供默认版本。除了</a:t>
            </a:r>
            <a:r>
              <a:rPr lang="en-US" altLang="zh-CN" sz="2100" b="1" dirty="0">
                <a:latin typeface="华文新魏" panose="02010800040101010101" pitchFamily="2" charset="-122"/>
                <a:ea typeface="华文新魏" panose="02010800040101010101" pitchFamily="2" charset="-122"/>
              </a:rPr>
              <a:t>Big Six</a:t>
            </a:r>
            <a:r>
              <a:rPr lang="zh-CN" altLang="en-US" sz="2100" b="1" dirty="0">
                <a:latin typeface="华文新魏" panose="02010800040101010101" pitchFamily="2" charset="-122"/>
                <a:ea typeface="华文新魏" panose="02010800040101010101" pitchFamily="2" charset="-122"/>
              </a:rPr>
              <a:t>之外的其他成员函数不能</a:t>
            </a:r>
            <a:r>
              <a:rPr lang="en-US" altLang="zh-CN" sz="2100" b="1" dirty="0">
                <a:latin typeface="华文新魏" panose="02010800040101010101" pitchFamily="2" charset="-122"/>
                <a:ea typeface="华文新魏" panose="02010800040101010101" pitchFamily="2" charset="-122"/>
              </a:rPr>
              <a:t>=default</a:t>
            </a:r>
          </a:p>
        </p:txBody>
      </p:sp>
      <p:sp>
        <p:nvSpPr>
          <p:cNvPr id="4" name="TextBox 5">
            <a:extLst>
              <a:ext uri="{FF2B5EF4-FFF2-40B4-BE49-F238E27FC236}">
                <a16:creationId xmlns:a16="http://schemas.microsoft.com/office/drawing/2014/main" id="{19FF8606-1411-46F9-A08E-8CA4BD44563C}"/>
              </a:ext>
            </a:extLst>
          </p:cNvPr>
          <p:cNvSpPr txBox="1">
            <a:spLocks noChangeArrowheads="1"/>
          </p:cNvSpPr>
          <p:nvPr/>
        </p:nvSpPr>
        <p:spPr bwMode="auto">
          <a:xfrm>
            <a:off x="308432" y="1916832"/>
            <a:ext cx="8712968" cy="4464496"/>
          </a:xfrm>
          <a:prstGeom prst="rect">
            <a:avLst/>
          </a:prstGeom>
          <a:solidFill>
            <a:schemeClr val="accent6">
              <a:lumMod val="75000"/>
              <a:alpha val="44000"/>
            </a:schemeClr>
          </a:solidFill>
          <a:ln w="9525">
            <a:solidFill>
              <a:srgbClr val="0070C0"/>
            </a:solidFill>
            <a:miter lim="800000"/>
            <a:headEnd/>
            <a:tailEnd/>
          </a:ln>
        </p:spPr>
        <p:txBody>
          <a:bodyPr/>
          <a:lstStyle/>
          <a:p>
            <a:pPr>
              <a:lnSpc>
                <a:spcPct val="130000"/>
              </a:lnSpc>
            </a:pPr>
            <a:r>
              <a:rPr lang="en-US" altLang="zh-CN" sz="2000" b="1" dirty="0">
                <a:latin typeface="华文新魏" panose="02010800040101010101" pitchFamily="2" charset="-122"/>
                <a:ea typeface="华文新魏" panose="02010800040101010101" pitchFamily="2" charset="-122"/>
              </a:rPr>
              <a:t>class A{</a:t>
            </a:r>
          </a:p>
          <a:p>
            <a:pPr>
              <a:lnSpc>
                <a:spcPct val="130000"/>
              </a:lnSpc>
            </a:pPr>
            <a:r>
              <a:rPr lang="en-US" altLang="zh-CN" sz="2000" b="1" dirty="0">
                <a:latin typeface="华文新魏" panose="02010800040101010101" pitchFamily="2" charset="-122"/>
                <a:ea typeface="华文新魏" panose="02010800040101010101" pitchFamily="2" charset="-122"/>
              </a:rPr>
              <a:t>    public:</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以下</a:t>
            </a:r>
            <a:r>
              <a:rPr lang="en-US" altLang="zh-CN" sz="2000" b="1" dirty="0">
                <a:latin typeface="华文新魏" panose="02010800040101010101" pitchFamily="2" charset="-122"/>
                <a:ea typeface="华文新魏" panose="02010800040101010101" pitchFamily="2" charset="-122"/>
              </a:rPr>
              <a:t>6</a:t>
            </a:r>
            <a:r>
              <a:rPr lang="zh-CN" altLang="en-US" sz="2000" b="1" dirty="0">
                <a:latin typeface="华文新魏" panose="02010800040101010101" pitchFamily="2" charset="-122"/>
                <a:ea typeface="华文新魏" panose="02010800040101010101" pitchFamily="2" charset="-122"/>
              </a:rPr>
              <a:t>个函数都可以要求编译器提供默认版本</a:t>
            </a:r>
          </a:p>
          <a:p>
            <a:pPr>
              <a:lnSpc>
                <a:spcPct val="130000"/>
              </a:lnSpc>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A() = default;				//</a:t>
            </a:r>
            <a:r>
              <a:rPr lang="zh-CN" altLang="en-US" sz="2000" b="1" dirty="0">
                <a:latin typeface="华文新魏" panose="02010800040101010101" pitchFamily="2" charset="-122"/>
                <a:ea typeface="华文新魏" panose="02010800040101010101" pitchFamily="2" charset="-122"/>
              </a:rPr>
              <a:t>默认构造</a:t>
            </a:r>
            <a:r>
              <a:rPr lang="en-US" altLang="zh-CN" sz="2000" b="1" dirty="0">
                <a:latin typeface="华文新魏" panose="02010800040101010101" pitchFamily="2" charset="-122"/>
                <a:ea typeface="华文新魏" panose="02010800040101010101" pitchFamily="2" charset="-122"/>
              </a:rPr>
              <a:t>		</a:t>
            </a:r>
          </a:p>
          <a:p>
            <a:pPr>
              <a:lnSpc>
                <a:spcPct val="130000"/>
              </a:lnSpc>
            </a:pPr>
            <a:r>
              <a:rPr lang="en-US" altLang="zh-CN" sz="2000" b="1" dirty="0">
                <a:latin typeface="华文新魏" panose="02010800040101010101" pitchFamily="2" charset="-122"/>
                <a:ea typeface="华文新魏" panose="02010800040101010101" pitchFamily="2" charset="-122"/>
              </a:rPr>
              <a:t>        A(const A &amp;) = default;			//</a:t>
            </a:r>
            <a:r>
              <a:rPr lang="zh-CN" altLang="en-US" sz="2000" b="1" dirty="0">
                <a:latin typeface="华文新魏" panose="02010800040101010101" pitchFamily="2" charset="-122"/>
                <a:ea typeface="华文新魏" panose="02010800040101010101" pitchFamily="2" charset="-122"/>
              </a:rPr>
              <a:t>拷贝构造</a:t>
            </a:r>
            <a:endParaRPr lang="en-US" altLang="zh-CN" sz="2000" b="1" dirty="0">
              <a:latin typeface="华文新魏" panose="02010800040101010101" pitchFamily="2" charset="-122"/>
              <a:ea typeface="华文新魏" panose="02010800040101010101" pitchFamily="2" charset="-122"/>
            </a:endParaRPr>
          </a:p>
          <a:p>
            <a:pPr>
              <a:lnSpc>
                <a:spcPct val="130000"/>
              </a:lnSpc>
            </a:pPr>
            <a:r>
              <a:rPr lang="en-US" altLang="zh-CN" sz="2000" b="1" dirty="0">
                <a:latin typeface="华文新魏" panose="02010800040101010101" pitchFamily="2" charset="-122"/>
                <a:ea typeface="华文新魏" panose="02010800040101010101" pitchFamily="2" charset="-122"/>
              </a:rPr>
              <a:t>        A &amp;operator=(const A &amp;</a:t>
            </a:r>
            <a:r>
              <a:rPr lang="en-US" altLang="zh-CN" sz="2000" b="1" dirty="0" err="1">
                <a:latin typeface="华文新魏" panose="02010800040101010101" pitchFamily="2" charset="-122"/>
                <a:ea typeface="华文新魏" panose="02010800040101010101" pitchFamily="2" charset="-122"/>
              </a:rPr>
              <a:t>rhs</a:t>
            </a:r>
            <a:r>
              <a:rPr lang="en-US" altLang="zh-CN" sz="2000" b="1" dirty="0">
                <a:latin typeface="华文新魏" panose="02010800040101010101" pitchFamily="2" charset="-122"/>
                <a:ea typeface="华文新魏" panose="02010800040101010101" pitchFamily="2" charset="-122"/>
              </a:rPr>
              <a:t>) = default;	//</a:t>
            </a:r>
            <a:r>
              <a:rPr lang="zh-CN" altLang="en-US" sz="2000" b="1" dirty="0">
                <a:latin typeface="华文新魏" panose="02010800040101010101" pitchFamily="2" charset="-122"/>
                <a:ea typeface="华文新魏" panose="02010800040101010101" pitchFamily="2" charset="-122"/>
              </a:rPr>
              <a:t>拷贝赋值</a:t>
            </a:r>
            <a:endParaRPr lang="en-US" altLang="zh-CN" sz="2000" b="1" dirty="0">
              <a:latin typeface="华文新魏" panose="02010800040101010101" pitchFamily="2" charset="-122"/>
              <a:ea typeface="华文新魏" panose="02010800040101010101" pitchFamily="2" charset="-122"/>
            </a:endParaRPr>
          </a:p>
          <a:p>
            <a:pPr>
              <a:lnSpc>
                <a:spcPct val="130000"/>
              </a:lnSpc>
            </a:pPr>
            <a:r>
              <a:rPr lang="en-US" altLang="zh-CN" sz="2000" b="1" dirty="0">
                <a:latin typeface="华文新魏" panose="02010800040101010101" pitchFamily="2" charset="-122"/>
                <a:ea typeface="华文新魏" panose="02010800040101010101" pitchFamily="2" charset="-122"/>
              </a:rPr>
              <a:t>        A(A &amp;&amp;) = default;				//</a:t>
            </a:r>
            <a:r>
              <a:rPr lang="zh-CN" altLang="en-US" sz="2000" b="1" dirty="0">
                <a:latin typeface="华文新魏" panose="02010800040101010101" pitchFamily="2" charset="-122"/>
                <a:ea typeface="华文新魏" panose="02010800040101010101" pitchFamily="2" charset="-122"/>
              </a:rPr>
              <a:t>移动构造</a:t>
            </a:r>
            <a:endParaRPr lang="en-US" altLang="zh-CN" sz="2000" b="1" dirty="0">
              <a:latin typeface="华文新魏" panose="02010800040101010101" pitchFamily="2" charset="-122"/>
              <a:ea typeface="华文新魏" panose="02010800040101010101" pitchFamily="2" charset="-122"/>
            </a:endParaRPr>
          </a:p>
          <a:p>
            <a:pPr>
              <a:lnSpc>
                <a:spcPct val="130000"/>
              </a:lnSpc>
            </a:pPr>
            <a:r>
              <a:rPr lang="en-US" altLang="zh-CN" sz="2000" b="1" dirty="0">
                <a:latin typeface="华文新魏" panose="02010800040101010101" pitchFamily="2" charset="-122"/>
                <a:ea typeface="华文新魏" panose="02010800040101010101" pitchFamily="2" charset="-122"/>
              </a:rPr>
              <a:t>        A &amp;operator=(A &amp;&amp;) = default;		//</a:t>
            </a:r>
            <a:r>
              <a:rPr lang="zh-CN" altLang="en-US" sz="2000" b="1" dirty="0">
                <a:latin typeface="华文新魏" panose="02010800040101010101" pitchFamily="2" charset="-122"/>
                <a:ea typeface="华文新魏" panose="02010800040101010101" pitchFamily="2" charset="-122"/>
              </a:rPr>
              <a:t>移动赋值</a:t>
            </a:r>
            <a:endParaRPr lang="en-US" altLang="zh-CN" sz="2000" b="1" dirty="0">
              <a:latin typeface="华文新魏" panose="02010800040101010101" pitchFamily="2" charset="-122"/>
              <a:ea typeface="华文新魏" panose="02010800040101010101" pitchFamily="2" charset="-122"/>
            </a:endParaRPr>
          </a:p>
          <a:p>
            <a:pPr>
              <a:lnSpc>
                <a:spcPct val="130000"/>
              </a:lnSpc>
            </a:pPr>
            <a:r>
              <a:rPr lang="en-US" altLang="zh-CN" sz="2000" b="1" dirty="0">
                <a:latin typeface="华文新魏" panose="02010800040101010101" pitchFamily="2" charset="-122"/>
                <a:ea typeface="华文新魏" panose="02010800040101010101" pitchFamily="2" charset="-122"/>
              </a:rPr>
              <a:t>        ~A() = default;				//</a:t>
            </a:r>
            <a:r>
              <a:rPr lang="zh-CN" altLang="en-US" sz="2000" b="1" dirty="0">
                <a:latin typeface="华文新魏" panose="02010800040101010101" pitchFamily="2" charset="-122"/>
                <a:ea typeface="华文新魏" panose="02010800040101010101" pitchFamily="2" charset="-122"/>
              </a:rPr>
              <a:t>析构</a:t>
            </a:r>
            <a:endParaRPr lang="en-US" altLang="zh-CN" sz="2000" b="1" dirty="0">
              <a:latin typeface="华文新魏" panose="02010800040101010101" pitchFamily="2" charset="-122"/>
              <a:ea typeface="华文新魏" panose="02010800040101010101" pitchFamily="2" charset="-122"/>
            </a:endParaRPr>
          </a:p>
          <a:p>
            <a:pPr>
              <a:lnSpc>
                <a:spcPct val="130000"/>
              </a:lnSpc>
            </a:pPr>
            <a:r>
              <a:rPr lang="en-US" altLang="zh-CN" sz="2000" b="1" dirty="0">
                <a:latin typeface="华文新魏" panose="02010800040101010101" pitchFamily="2" charset="-122"/>
                <a:ea typeface="华文新魏" panose="02010800040101010101" pitchFamily="2" charset="-122"/>
              </a:rPr>
              <a:t>//        void f() = default; //</a:t>
            </a:r>
            <a:r>
              <a:rPr lang="zh-CN" altLang="en-US" sz="2000" b="1" dirty="0">
                <a:latin typeface="华文新魏" panose="02010800040101010101" pitchFamily="2" charset="-122"/>
                <a:ea typeface="华文新魏" panose="02010800040101010101" pitchFamily="2" charset="-122"/>
              </a:rPr>
              <a:t>编译错：其他成员函数定义成</a:t>
            </a:r>
            <a:r>
              <a:rPr lang="en-US" altLang="zh-CN" sz="2000" b="1" dirty="0">
                <a:latin typeface="华文新魏" panose="02010800040101010101" pitchFamily="2" charset="-122"/>
                <a:ea typeface="华文新魏" panose="02010800040101010101" pitchFamily="2" charset="-122"/>
              </a:rPr>
              <a:t>default</a:t>
            </a:r>
            <a:r>
              <a:rPr lang="zh-CN" altLang="en-US" sz="2000" b="1" dirty="0">
                <a:latin typeface="华文新魏" panose="02010800040101010101" pitchFamily="2" charset="-122"/>
                <a:ea typeface="华文新魏" panose="02010800040101010101" pitchFamily="2" charset="-122"/>
              </a:rPr>
              <a:t>没有意义</a:t>
            </a:r>
          </a:p>
          <a:p>
            <a:pPr>
              <a:lnSpc>
                <a:spcPct val="130000"/>
              </a:lnSpc>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13002922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44624"/>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4.9</a:t>
            </a:r>
            <a:r>
              <a:rPr lang="zh-CN" altLang="en-US" sz="3600" b="1" dirty="0">
                <a:solidFill>
                  <a:srgbClr val="FF0000"/>
                </a:solidFill>
                <a:latin typeface="微软雅黑" pitchFamily="34" charset="-122"/>
                <a:ea typeface="微软雅黑" pitchFamily="34" charset="-122"/>
              </a:rPr>
              <a:t>　</a:t>
            </a:r>
            <a:r>
              <a:rPr lang="en-US" altLang="zh-CN" sz="3600" b="1" dirty="0">
                <a:solidFill>
                  <a:srgbClr val="FF0000"/>
                </a:solidFill>
                <a:latin typeface="微软雅黑" pitchFamily="34" charset="-122"/>
                <a:ea typeface="微软雅黑" pitchFamily="34" charset="-122"/>
              </a:rPr>
              <a:t>=default</a:t>
            </a:r>
            <a:r>
              <a:rPr lang="zh-CN" altLang="en-US" sz="3600" b="1" dirty="0">
                <a:solidFill>
                  <a:srgbClr val="FF0000"/>
                </a:solidFill>
                <a:latin typeface="微软雅黑" pitchFamily="34" charset="-122"/>
                <a:ea typeface="微软雅黑" pitchFamily="34" charset="-122"/>
              </a:rPr>
              <a:t>和</a:t>
            </a:r>
            <a:r>
              <a:rPr lang="en-US" altLang="zh-CN" sz="3600" b="1" dirty="0">
                <a:solidFill>
                  <a:srgbClr val="FF0000"/>
                </a:solidFill>
                <a:latin typeface="微软雅黑" pitchFamily="34" charset="-122"/>
                <a:ea typeface="微软雅黑" pitchFamily="34" charset="-122"/>
              </a:rPr>
              <a:t>=delete</a:t>
            </a:r>
            <a:endParaRPr lang="zh-CN" altLang="en-US" sz="3600" b="1" dirty="0">
              <a:solidFill>
                <a:srgbClr val="FF0000"/>
              </a:solidFill>
              <a:latin typeface="微软雅黑" pitchFamily="34" charset="-122"/>
              <a:ea typeface="微软雅黑" pitchFamily="34" charset="-122"/>
            </a:endParaRPr>
          </a:p>
        </p:txBody>
      </p:sp>
      <p:sp>
        <p:nvSpPr>
          <p:cNvPr id="5" name="Rectangle 7">
            <a:extLst>
              <a:ext uri="{FF2B5EF4-FFF2-40B4-BE49-F238E27FC236}">
                <a16:creationId xmlns:a16="http://schemas.microsoft.com/office/drawing/2014/main" id="{7E8E1D23-E6FA-4B0D-B23E-0EBA2C81AF29}"/>
              </a:ext>
            </a:extLst>
          </p:cNvPr>
          <p:cNvSpPr>
            <a:spLocks noChangeArrowheads="1"/>
          </p:cNvSpPr>
          <p:nvPr/>
        </p:nvSpPr>
        <p:spPr bwMode="auto">
          <a:xfrm>
            <a:off x="107504" y="764704"/>
            <a:ext cx="8729736" cy="5400600"/>
          </a:xfrm>
          <a:prstGeom prst="rect">
            <a:avLst/>
          </a:prstGeom>
          <a:noFill/>
          <a:ln w="9525">
            <a:noFill/>
            <a:miter lim="800000"/>
            <a:headEnd/>
            <a:tailEnd/>
          </a:ln>
        </p:spPr>
        <p:txBody>
          <a:bodyPr>
            <a:noAutofit/>
          </a:bodyPr>
          <a:lstStyle/>
          <a:p>
            <a:pPr algn="just">
              <a:lnSpc>
                <a:spcPct val="130000"/>
              </a:lnSpc>
              <a:buClr>
                <a:schemeClr val="tx1"/>
              </a:buClr>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一个类的任何函数都可以用</a:t>
            </a:r>
            <a:r>
              <a:rPr lang="en-US" altLang="zh-CN" sz="2000" b="1" dirty="0">
                <a:latin typeface="华文新魏" panose="02010800040101010101" pitchFamily="2" charset="-122"/>
                <a:ea typeface="华文新魏" panose="02010800040101010101" pitchFamily="2" charset="-122"/>
              </a:rPr>
              <a:t>=delete</a:t>
            </a:r>
            <a:r>
              <a:rPr lang="zh-CN" altLang="en-US" sz="2000" b="1" dirty="0">
                <a:latin typeface="华文新魏" panose="02010800040101010101" pitchFamily="2" charset="-122"/>
                <a:ea typeface="华文新魏" panose="02010800040101010101" pitchFamily="2" charset="-122"/>
              </a:rPr>
              <a:t>定义为删除的。例如有时为了阻止对象的赋值和拷贝，需要将拷贝构造函数和赋值运算函数定义为删除的。被定义为删除的函数相当于给出了函数定义。</a:t>
            </a:r>
            <a:endParaRPr lang="en-US" altLang="zh-CN" sz="2000" b="1" dirty="0">
              <a:latin typeface="华文新魏" panose="02010800040101010101" pitchFamily="2" charset="-122"/>
              <a:ea typeface="华文新魏" panose="02010800040101010101" pitchFamily="2" charset="-122"/>
            </a:endParaRPr>
          </a:p>
        </p:txBody>
      </p:sp>
      <p:sp>
        <p:nvSpPr>
          <p:cNvPr id="4" name="TextBox 5">
            <a:extLst>
              <a:ext uri="{FF2B5EF4-FFF2-40B4-BE49-F238E27FC236}">
                <a16:creationId xmlns:a16="http://schemas.microsoft.com/office/drawing/2014/main" id="{19FF8606-1411-46F9-A08E-8CA4BD44563C}"/>
              </a:ext>
            </a:extLst>
          </p:cNvPr>
          <p:cNvSpPr txBox="1">
            <a:spLocks noChangeArrowheads="1"/>
          </p:cNvSpPr>
          <p:nvPr/>
        </p:nvSpPr>
        <p:spPr bwMode="auto">
          <a:xfrm>
            <a:off x="308432" y="1988840"/>
            <a:ext cx="8712968" cy="4680520"/>
          </a:xfrm>
          <a:prstGeom prst="rect">
            <a:avLst/>
          </a:prstGeom>
          <a:solidFill>
            <a:schemeClr val="accent6">
              <a:lumMod val="75000"/>
              <a:alpha val="44000"/>
            </a:schemeClr>
          </a:solidFill>
          <a:ln w="9525">
            <a:solidFill>
              <a:srgbClr val="0070C0"/>
            </a:solidFill>
            <a:miter lim="800000"/>
            <a:headEnd/>
            <a:tailEnd/>
          </a:ln>
        </p:spPr>
        <p:txBody>
          <a:bodyPr/>
          <a:lstStyle/>
          <a:p>
            <a:pPr>
              <a:lnSpc>
                <a:spcPct val="130000"/>
              </a:lnSpc>
            </a:pPr>
            <a:r>
              <a:rPr lang="en-US" altLang="zh-CN" b="1" dirty="0">
                <a:latin typeface="华文新魏" panose="02010800040101010101" pitchFamily="2" charset="-122"/>
                <a:ea typeface="华文新魏" panose="02010800040101010101" pitchFamily="2" charset="-122"/>
              </a:rPr>
              <a:t>class </a:t>
            </a:r>
            <a:r>
              <a:rPr lang="en-US" altLang="zh-CN" b="1" dirty="0" err="1">
                <a:latin typeface="华文新魏" panose="02010800040101010101" pitchFamily="2" charset="-122"/>
                <a:ea typeface="华文新魏" panose="02010800040101010101" pitchFamily="2" charset="-122"/>
              </a:rPr>
              <a:t>NoCopy</a:t>
            </a:r>
            <a:r>
              <a:rPr lang="en-US" altLang="zh-CN" b="1" dirty="0">
                <a:latin typeface="华文新魏" panose="02010800040101010101" pitchFamily="2" charset="-122"/>
                <a:ea typeface="华文新魏" panose="02010800040101010101" pitchFamily="2" charset="-122"/>
              </a:rPr>
              <a:t>{</a:t>
            </a:r>
          </a:p>
          <a:p>
            <a:pPr>
              <a:lnSpc>
                <a:spcPct val="130000"/>
              </a:lnSpc>
            </a:pPr>
            <a:r>
              <a:rPr lang="en-US" altLang="zh-CN" b="1" dirty="0">
                <a:latin typeface="华文新魏" panose="02010800040101010101" pitchFamily="2" charset="-122"/>
                <a:ea typeface="华文新魏" panose="02010800040101010101" pitchFamily="2" charset="-122"/>
              </a:rPr>
              <a:t>public:</a:t>
            </a:r>
          </a:p>
          <a:p>
            <a:pPr>
              <a:lnSpc>
                <a:spcPct val="130000"/>
              </a:lnSpc>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NoCopy</a:t>
            </a:r>
            <a:r>
              <a:rPr lang="en-US" altLang="zh-CN" b="1" dirty="0">
                <a:latin typeface="华文新魏" panose="02010800040101010101" pitchFamily="2" charset="-122"/>
                <a:ea typeface="华文新魏" panose="02010800040101010101" pitchFamily="2" charset="-122"/>
              </a:rPr>
              <a:t>() = default; 	//</a:t>
            </a:r>
            <a:r>
              <a:rPr lang="zh-CN" altLang="en-US" b="1" dirty="0">
                <a:latin typeface="华文新魏" panose="02010800040101010101" pitchFamily="2" charset="-122"/>
                <a:ea typeface="华文新魏" panose="02010800040101010101" pitchFamily="2" charset="-122"/>
              </a:rPr>
              <a:t>要求编译器合成默认构造函数</a:t>
            </a:r>
          </a:p>
          <a:p>
            <a:pPr>
              <a:lnSpc>
                <a:spcPct val="130000"/>
              </a:lnSpc>
            </a:pPr>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NoCopy</a:t>
            </a:r>
            <a:r>
              <a:rPr lang="en-US" altLang="zh-CN" b="1" dirty="0">
                <a:latin typeface="华文新魏" panose="02010800040101010101" pitchFamily="2" charset="-122"/>
                <a:ea typeface="华文新魏" panose="02010800040101010101" pitchFamily="2" charset="-122"/>
              </a:rPr>
              <a:t>(const </a:t>
            </a:r>
            <a:r>
              <a:rPr lang="en-US" altLang="zh-CN" b="1" dirty="0" err="1">
                <a:latin typeface="华文新魏" panose="02010800040101010101" pitchFamily="2" charset="-122"/>
                <a:ea typeface="华文新魏" panose="02010800040101010101" pitchFamily="2" charset="-122"/>
              </a:rPr>
              <a:t>NoCopy</a:t>
            </a:r>
            <a:r>
              <a:rPr lang="en-US" altLang="zh-CN" b="1" dirty="0">
                <a:latin typeface="华文新魏" panose="02010800040101010101" pitchFamily="2" charset="-122"/>
                <a:ea typeface="华文新魏" panose="02010800040101010101" pitchFamily="2" charset="-122"/>
              </a:rPr>
              <a:t> &amp;) = delete; //</a:t>
            </a:r>
            <a:r>
              <a:rPr lang="zh-CN" altLang="en-US" b="1" dirty="0">
                <a:latin typeface="华文新魏" panose="02010800040101010101" pitchFamily="2" charset="-122"/>
                <a:ea typeface="华文新魏" panose="02010800040101010101" pitchFamily="2" charset="-122"/>
              </a:rPr>
              <a:t>拷贝构造函数定义为删除的，禁止拷贝构造</a:t>
            </a:r>
          </a:p>
          <a:p>
            <a:pPr>
              <a:lnSpc>
                <a:spcPct val="130000"/>
              </a:lnSpc>
            </a:pPr>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NoCopy</a:t>
            </a:r>
            <a:r>
              <a:rPr lang="en-US" altLang="zh-CN" b="1" dirty="0">
                <a:latin typeface="华文新魏" panose="02010800040101010101" pitchFamily="2" charset="-122"/>
                <a:ea typeface="华文新魏" panose="02010800040101010101" pitchFamily="2" charset="-122"/>
              </a:rPr>
              <a:t> &amp;operator=(const </a:t>
            </a:r>
            <a:r>
              <a:rPr lang="en-US" altLang="zh-CN" b="1" dirty="0" err="1">
                <a:latin typeface="华文新魏" panose="02010800040101010101" pitchFamily="2" charset="-122"/>
                <a:ea typeface="华文新魏" panose="02010800040101010101" pitchFamily="2" charset="-122"/>
              </a:rPr>
              <a:t>NoCopy</a:t>
            </a:r>
            <a:r>
              <a:rPr lang="en-US" altLang="zh-CN" b="1" dirty="0">
                <a:latin typeface="华文新魏" panose="02010800040101010101" pitchFamily="2" charset="-122"/>
                <a:ea typeface="华文新魏" panose="02010800040101010101" pitchFamily="2" charset="-122"/>
              </a:rPr>
              <a:t> &amp;) = delete; //</a:t>
            </a:r>
            <a:r>
              <a:rPr lang="zh-CN" altLang="en-US" b="1" dirty="0">
                <a:latin typeface="华文新魏" panose="02010800040101010101" pitchFamily="2" charset="-122"/>
                <a:ea typeface="华文新魏" panose="02010800040101010101" pitchFamily="2" charset="-122"/>
              </a:rPr>
              <a:t>禁止</a:t>
            </a:r>
            <a:r>
              <a:rPr lang="en-US" altLang="zh-CN" b="1" dirty="0" err="1">
                <a:latin typeface="华文新魏" panose="02010800040101010101" pitchFamily="2" charset="-122"/>
                <a:ea typeface="华文新魏" panose="02010800040101010101" pitchFamily="2" charset="-122"/>
              </a:rPr>
              <a:t>NoCopy</a:t>
            </a:r>
            <a:r>
              <a:rPr lang="zh-CN" altLang="en-US" b="1" dirty="0">
                <a:latin typeface="华文新魏" panose="02010800040101010101" pitchFamily="2" charset="-122"/>
                <a:ea typeface="华文新魏" panose="02010800040101010101" pitchFamily="2" charset="-122"/>
              </a:rPr>
              <a:t>对象的相互赋值</a:t>
            </a:r>
          </a:p>
          <a:p>
            <a:pPr>
              <a:lnSpc>
                <a:spcPct val="130000"/>
              </a:lnSpc>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NoCopy</a:t>
            </a:r>
            <a:r>
              <a:rPr lang="en-US" altLang="zh-CN" b="1" dirty="0">
                <a:latin typeface="华文新魏" panose="02010800040101010101" pitchFamily="2" charset="-122"/>
                <a:ea typeface="华文新魏" panose="02010800040101010101" pitchFamily="2" charset="-122"/>
              </a:rPr>
              <a:t>() = default; //</a:t>
            </a:r>
            <a:r>
              <a:rPr lang="zh-CN" altLang="en-US" b="1" dirty="0">
                <a:latin typeface="华文新魏" panose="02010800040101010101" pitchFamily="2" charset="-122"/>
                <a:ea typeface="华文新魏" panose="02010800040101010101" pitchFamily="2" charset="-122"/>
              </a:rPr>
              <a:t>要求编译器合成默认析构函数</a:t>
            </a:r>
          </a:p>
          <a:p>
            <a:pPr>
              <a:lnSpc>
                <a:spcPct val="130000"/>
              </a:lnSpc>
            </a:pPr>
            <a:r>
              <a:rPr lang="en-US" altLang="zh-CN" b="1" dirty="0">
                <a:latin typeface="华文新魏" panose="02010800040101010101" pitchFamily="2" charset="-122"/>
                <a:ea typeface="华文新魏" panose="02010800040101010101" pitchFamily="2" charset="-122"/>
              </a:rPr>
              <a:t>};</a:t>
            </a:r>
          </a:p>
          <a:p>
            <a:pPr>
              <a:lnSpc>
                <a:spcPct val="130000"/>
              </a:lnSpc>
            </a:pPr>
            <a:r>
              <a:rPr lang="en-US" altLang="zh-CN" b="1" dirty="0">
                <a:latin typeface="华文新魏" panose="02010800040101010101" pitchFamily="2" charset="-122"/>
                <a:ea typeface="华文新魏" panose="02010800040101010101" pitchFamily="2" charset="-122"/>
              </a:rPr>
              <a:t>void f(</a:t>
            </a:r>
            <a:r>
              <a:rPr lang="en-US" altLang="zh-CN" b="1" dirty="0" err="1">
                <a:latin typeface="华文新魏" panose="02010800040101010101" pitchFamily="2" charset="-122"/>
                <a:ea typeface="华文新魏" panose="02010800040101010101" pitchFamily="2" charset="-122"/>
              </a:rPr>
              <a:t>NoCopy</a:t>
            </a:r>
            <a:r>
              <a:rPr lang="en-US" altLang="zh-CN" b="1" dirty="0">
                <a:latin typeface="华文新魏" panose="02010800040101010101" pitchFamily="2" charset="-122"/>
                <a:ea typeface="华文新魏" panose="02010800040101010101" pitchFamily="2" charset="-122"/>
              </a:rPr>
              <a:t> o){ }  //</a:t>
            </a:r>
            <a:r>
              <a:rPr lang="zh-CN" altLang="en-US" b="1" dirty="0">
                <a:latin typeface="华文新魏" panose="02010800040101010101" pitchFamily="2" charset="-122"/>
                <a:ea typeface="华文新魏" panose="02010800040101010101" pitchFamily="2" charset="-122"/>
              </a:rPr>
              <a:t>值参要求拷贝构造</a:t>
            </a:r>
            <a:endParaRPr lang="en-US" altLang="zh-CN" b="1" dirty="0">
              <a:latin typeface="华文新魏" panose="02010800040101010101" pitchFamily="2" charset="-122"/>
              <a:ea typeface="华文新魏" panose="02010800040101010101" pitchFamily="2" charset="-122"/>
            </a:endParaRPr>
          </a:p>
          <a:p>
            <a:pPr>
              <a:lnSpc>
                <a:spcPct val="130000"/>
              </a:lnSpc>
            </a:pPr>
            <a:r>
              <a:rPr lang="en-US" altLang="zh-CN" b="1" dirty="0">
                <a:latin typeface="华文新魏" panose="02010800040101010101" pitchFamily="2" charset="-122"/>
                <a:ea typeface="华文新魏" panose="02010800040101010101" pitchFamily="2" charset="-122"/>
              </a:rPr>
              <a:t>void t1(){</a:t>
            </a:r>
          </a:p>
          <a:p>
            <a:pPr>
              <a:lnSpc>
                <a:spcPct val="130000"/>
              </a:lnSpc>
            </a:pPr>
            <a:r>
              <a:rPr lang="en-US" altLang="zh-CN" b="1" dirty="0">
                <a:latin typeface="华文新魏" panose="02010800040101010101" pitchFamily="2" charset="-122"/>
                <a:ea typeface="华文新魏" panose="02010800040101010101" pitchFamily="2" charset="-122"/>
              </a:rPr>
              <a:t>//    f(</a:t>
            </a:r>
            <a:r>
              <a:rPr lang="en-US" altLang="zh-CN" b="1" dirty="0" err="1">
                <a:latin typeface="华文新魏" panose="02010800040101010101" pitchFamily="2" charset="-122"/>
                <a:ea typeface="华文新魏" panose="02010800040101010101" pitchFamily="2" charset="-122"/>
              </a:rPr>
              <a:t>NoCopy</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编译错，拷贝构造函数是删除的，无法传递值参</a:t>
            </a:r>
          </a:p>
          <a:p>
            <a:pPr>
              <a:lnSpc>
                <a:spcPct val="130000"/>
              </a:lnSpc>
            </a:pPr>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NoCopy</a:t>
            </a:r>
            <a:r>
              <a:rPr lang="en-US" altLang="zh-CN" b="1" dirty="0">
                <a:latin typeface="华文新魏" panose="02010800040101010101" pitchFamily="2" charset="-122"/>
                <a:ea typeface="华文新魏" panose="02010800040101010101" pitchFamily="2" charset="-122"/>
              </a:rPr>
              <a:t> o1, o2;</a:t>
            </a:r>
          </a:p>
          <a:p>
            <a:pPr>
              <a:lnSpc>
                <a:spcPct val="130000"/>
              </a:lnSpc>
            </a:pPr>
            <a:r>
              <a:rPr lang="en-US" altLang="zh-CN" b="1" dirty="0">
                <a:latin typeface="华文新魏" panose="02010800040101010101" pitchFamily="2" charset="-122"/>
                <a:ea typeface="华文新魏" panose="02010800040101010101" pitchFamily="2" charset="-122"/>
              </a:rPr>
              <a:t>//    o1 = o2;       		 //</a:t>
            </a:r>
            <a:r>
              <a:rPr lang="zh-CN" altLang="en-US" b="1" dirty="0">
                <a:latin typeface="华文新魏" panose="02010800040101010101" pitchFamily="2" charset="-122"/>
                <a:ea typeface="华文新魏" panose="02010800040101010101" pitchFamily="2" charset="-122"/>
              </a:rPr>
              <a:t>编译错，</a:t>
            </a:r>
            <a:r>
              <a:rPr lang="en-US" altLang="zh-CN" b="1" dirty="0">
                <a:latin typeface="华文新魏" panose="02010800040101010101" pitchFamily="2" charset="-122"/>
                <a:ea typeface="华文新魏" panose="02010800040101010101" pitchFamily="2" charset="-122"/>
              </a:rPr>
              <a:t>operator=</a:t>
            </a:r>
            <a:r>
              <a:rPr lang="zh-CN" altLang="en-US" b="1" dirty="0">
                <a:latin typeface="华文新魏" panose="02010800040101010101" pitchFamily="2" charset="-122"/>
                <a:ea typeface="华文新魏" panose="02010800040101010101" pitchFamily="2" charset="-122"/>
              </a:rPr>
              <a:t>是删除的，无法赋值</a:t>
            </a:r>
          </a:p>
          <a:p>
            <a:pPr>
              <a:lnSpc>
                <a:spcPct val="130000"/>
              </a:lnSpc>
            </a:pPr>
            <a:r>
              <a:rPr lang="en-US" altLang="zh-CN"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37622495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44624"/>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4.9</a:t>
            </a:r>
            <a:r>
              <a:rPr lang="zh-CN" altLang="en-US" sz="3600" b="1" dirty="0">
                <a:solidFill>
                  <a:srgbClr val="FF0000"/>
                </a:solidFill>
                <a:latin typeface="微软雅黑" pitchFamily="34" charset="-122"/>
                <a:ea typeface="微软雅黑" pitchFamily="34" charset="-122"/>
              </a:rPr>
              <a:t>　</a:t>
            </a:r>
            <a:r>
              <a:rPr lang="en-US" altLang="zh-CN" sz="3600" b="1" dirty="0">
                <a:solidFill>
                  <a:srgbClr val="FF0000"/>
                </a:solidFill>
                <a:latin typeface="微软雅黑" pitchFamily="34" charset="-122"/>
                <a:ea typeface="微软雅黑" pitchFamily="34" charset="-122"/>
              </a:rPr>
              <a:t>=default</a:t>
            </a:r>
            <a:r>
              <a:rPr lang="zh-CN" altLang="en-US" sz="3600" b="1" dirty="0">
                <a:solidFill>
                  <a:srgbClr val="FF0000"/>
                </a:solidFill>
                <a:latin typeface="微软雅黑" pitchFamily="34" charset="-122"/>
                <a:ea typeface="微软雅黑" pitchFamily="34" charset="-122"/>
              </a:rPr>
              <a:t>和</a:t>
            </a:r>
            <a:r>
              <a:rPr lang="en-US" altLang="zh-CN" sz="3600" b="1" dirty="0">
                <a:solidFill>
                  <a:srgbClr val="FF0000"/>
                </a:solidFill>
                <a:latin typeface="微软雅黑" pitchFamily="34" charset="-122"/>
                <a:ea typeface="微软雅黑" pitchFamily="34" charset="-122"/>
              </a:rPr>
              <a:t>=delete</a:t>
            </a:r>
            <a:endParaRPr lang="zh-CN" altLang="en-US" sz="3600" b="1" dirty="0">
              <a:solidFill>
                <a:srgbClr val="FF0000"/>
              </a:solidFill>
              <a:latin typeface="微软雅黑" pitchFamily="34" charset="-122"/>
              <a:ea typeface="微软雅黑" pitchFamily="34" charset="-122"/>
            </a:endParaRPr>
          </a:p>
        </p:txBody>
      </p:sp>
      <p:sp>
        <p:nvSpPr>
          <p:cNvPr id="5" name="Rectangle 7">
            <a:extLst>
              <a:ext uri="{FF2B5EF4-FFF2-40B4-BE49-F238E27FC236}">
                <a16:creationId xmlns:a16="http://schemas.microsoft.com/office/drawing/2014/main" id="{7E8E1D23-E6FA-4B0D-B23E-0EBA2C81AF29}"/>
              </a:ext>
            </a:extLst>
          </p:cNvPr>
          <p:cNvSpPr>
            <a:spLocks noChangeArrowheads="1"/>
          </p:cNvSpPr>
          <p:nvPr/>
        </p:nvSpPr>
        <p:spPr bwMode="auto">
          <a:xfrm>
            <a:off x="107504" y="764704"/>
            <a:ext cx="8729736" cy="5400600"/>
          </a:xfrm>
          <a:prstGeom prst="rect">
            <a:avLst/>
          </a:prstGeom>
          <a:noFill/>
          <a:ln w="9525">
            <a:noFill/>
            <a:miter lim="800000"/>
            <a:headEnd/>
            <a:tailEnd/>
          </a:ln>
        </p:spPr>
        <p:txBody>
          <a:bodyPr>
            <a:noAutofit/>
          </a:bodyPr>
          <a:lstStyle/>
          <a:p>
            <a:pPr algn="just">
              <a:lnSpc>
                <a:spcPct val="130000"/>
              </a:lnSpc>
              <a:buClr>
                <a:schemeClr val="tx1"/>
              </a:buClr>
            </a:pPr>
            <a:r>
              <a:rPr lang="en-US" altLang="zh-CN" sz="2000" b="1" dirty="0">
                <a:latin typeface="华文新魏" panose="02010800040101010101" pitchFamily="2" charset="-122"/>
                <a:ea typeface="华文新魏" panose="02010800040101010101" pitchFamily="2" charset="-122"/>
              </a:rPr>
              <a:t>	</a:t>
            </a:r>
          </a:p>
        </p:txBody>
      </p:sp>
      <p:sp>
        <p:nvSpPr>
          <p:cNvPr id="4" name="TextBox 5">
            <a:extLst>
              <a:ext uri="{FF2B5EF4-FFF2-40B4-BE49-F238E27FC236}">
                <a16:creationId xmlns:a16="http://schemas.microsoft.com/office/drawing/2014/main" id="{19FF8606-1411-46F9-A08E-8CA4BD44563C}"/>
              </a:ext>
            </a:extLst>
          </p:cNvPr>
          <p:cNvSpPr txBox="1">
            <a:spLocks noChangeArrowheads="1"/>
          </p:cNvSpPr>
          <p:nvPr/>
        </p:nvSpPr>
        <p:spPr bwMode="auto">
          <a:xfrm>
            <a:off x="308432" y="764704"/>
            <a:ext cx="8712968" cy="5904656"/>
          </a:xfrm>
          <a:prstGeom prst="rect">
            <a:avLst/>
          </a:prstGeom>
          <a:solidFill>
            <a:schemeClr val="accent6">
              <a:lumMod val="75000"/>
              <a:alpha val="44000"/>
            </a:schemeClr>
          </a:solidFill>
          <a:ln w="9525">
            <a:solidFill>
              <a:srgbClr val="0070C0"/>
            </a:solidFill>
            <a:miter lim="800000"/>
            <a:headEnd/>
            <a:tailEnd/>
          </a:ln>
        </p:spPr>
        <p:txBody>
          <a:bodyPr/>
          <a:lstStyle/>
          <a:p>
            <a:pPr>
              <a:lnSpc>
                <a:spcPct val="130000"/>
              </a:lnSpc>
            </a:pPr>
            <a:r>
              <a:rPr lang="en-US" altLang="zh-CN" b="1" dirty="0">
                <a:latin typeface="华文新魏" panose="02010800040101010101" pitchFamily="2" charset="-122"/>
                <a:ea typeface="华文新魏" panose="02010800040101010101" pitchFamily="2" charset="-122"/>
              </a:rPr>
              <a:t>class </a:t>
            </a:r>
            <a:r>
              <a:rPr lang="en-US" altLang="zh-CN" b="1" dirty="0" err="1">
                <a:latin typeface="华文新魏" panose="02010800040101010101" pitchFamily="2" charset="-122"/>
                <a:ea typeface="华文新魏" panose="02010800040101010101" pitchFamily="2" charset="-122"/>
              </a:rPr>
              <a:t>NoDestroy</a:t>
            </a:r>
            <a:r>
              <a:rPr lang="en-US" altLang="zh-CN" b="1" dirty="0">
                <a:latin typeface="华文新魏" panose="02010800040101010101" pitchFamily="2" charset="-122"/>
                <a:ea typeface="华文新魏" panose="02010800040101010101" pitchFamily="2" charset="-122"/>
              </a:rPr>
              <a:t>{</a:t>
            </a:r>
          </a:p>
          <a:p>
            <a:pPr>
              <a:lnSpc>
                <a:spcPct val="130000"/>
              </a:lnSpc>
            </a:pPr>
            <a:r>
              <a:rPr lang="en-US" altLang="zh-CN" b="1" dirty="0">
                <a:latin typeface="华文新魏" panose="02010800040101010101" pitchFamily="2" charset="-122"/>
                <a:ea typeface="华文新魏" panose="02010800040101010101" pitchFamily="2" charset="-122"/>
              </a:rPr>
              <a:t>public:</a:t>
            </a:r>
          </a:p>
          <a:p>
            <a:pPr>
              <a:lnSpc>
                <a:spcPct val="130000"/>
              </a:lnSpc>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NoDestroy</a:t>
            </a:r>
            <a:r>
              <a:rPr lang="en-US" altLang="zh-CN" b="1" dirty="0">
                <a:latin typeface="华文新魏" panose="02010800040101010101" pitchFamily="2" charset="-122"/>
                <a:ea typeface="华文新魏" panose="02010800040101010101" pitchFamily="2" charset="-122"/>
              </a:rPr>
              <a:t>() = delete;  //</a:t>
            </a:r>
            <a:r>
              <a:rPr lang="zh-CN" altLang="en-US" b="1" dirty="0">
                <a:latin typeface="华文新魏" panose="02010800040101010101" pitchFamily="2" charset="-122"/>
                <a:ea typeface="华文新魏" panose="02010800040101010101" pitchFamily="2" charset="-122"/>
              </a:rPr>
              <a:t>析构函数也可以是删除的</a:t>
            </a:r>
          </a:p>
          <a:p>
            <a:pPr>
              <a:lnSpc>
                <a:spcPct val="130000"/>
              </a:lnSpc>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void f() = delete;  //</a:t>
            </a:r>
            <a:r>
              <a:rPr lang="zh-CN" altLang="en-US" b="1" dirty="0">
                <a:latin typeface="华文新魏" panose="02010800040101010101" pitchFamily="2" charset="-122"/>
                <a:ea typeface="华文新魏" panose="02010800040101010101" pitchFamily="2" charset="-122"/>
              </a:rPr>
              <a:t>可以将任何成员函数指定为删除的</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这时相当于定义了函数</a:t>
            </a:r>
            <a:r>
              <a:rPr lang="en-US" altLang="zh-CN" b="1" dirty="0">
                <a:latin typeface="华文新魏" panose="02010800040101010101" pitchFamily="2" charset="-122"/>
                <a:ea typeface="华文新魏" panose="02010800040101010101" pitchFamily="2" charset="-122"/>
              </a:rPr>
              <a:t>f</a:t>
            </a:r>
          </a:p>
          <a:p>
            <a:pPr>
              <a:lnSpc>
                <a:spcPct val="130000"/>
              </a:lnSpc>
            </a:pPr>
            <a:r>
              <a:rPr lang="en-US" altLang="zh-CN" b="1" dirty="0">
                <a:latin typeface="华文新魏" panose="02010800040101010101" pitchFamily="2" charset="-122"/>
                <a:ea typeface="华文新魏" panose="02010800040101010101" pitchFamily="2" charset="-122"/>
              </a:rPr>
              <a:t>};</a:t>
            </a:r>
          </a:p>
          <a:p>
            <a:pPr>
              <a:lnSpc>
                <a:spcPct val="130000"/>
              </a:lnSpc>
            </a:pPr>
            <a:r>
              <a:rPr lang="en-US" altLang="zh-CN" b="1" dirty="0">
                <a:latin typeface="华文新魏" panose="02010800040101010101" pitchFamily="2" charset="-122"/>
                <a:ea typeface="华文新魏" panose="02010800040101010101" pitchFamily="2" charset="-122"/>
              </a:rPr>
              <a:t>void t2(){</a:t>
            </a:r>
          </a:p>
          <a:p>
            <a:pPr>
              <a:lnSpc>
                <a:spcPct val="130000"/>
              </a:lnSpc>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NoDestroy</a:t>
            </a:r>
            <a:r>
              <a:rPr lang="en-US" altLang="zh-CN" b="1" dirty="0">
                <a:latin typeface="华文新魏" panose="02010800040101010101" pitchFamily="2" charset="-122"/>
                <a:ea typeface="华文新魏" panose="02010800040101010101" pitchFamily="2" charset="-122"/>
              </a:rPr>
              <a:t> o; //</a:t>
            </a:r>
            <a:r>
              <a:rPr lang="zh-CN" altLang="en-US" b="1" dirty="0">
                <a:latin typeface="华文新魏" panose="02010800040101010101" pitchFamily="2" charset="-122"/>
                <a:ea typeface="华文新魏" panose="02010800040101010101" pitchFamily="2" charset="-122"/>
              </a:rPr>
              <a:t>编译报错，</a:t>
            </a:r>
            <a:r>
              <a:rPr lang="en-US" altLang="zh-CN" b="1" dirty="0">
                <a:latin typeface="华文新魏" panose="02010800040101010101" pitchFamily="2" charset="-122"/>
                <a:ea typeface="华文新魏" panose="02010800040101010101" pitchFamily="2" charset="-122"/>
              </a:rPr>
              <a:t>o</a:t>
            </a:r>
            <a:r>
              <a:rPr lang="zh-CN" altLang="en-US" b="1" dirty="0">
                <a:latin typeface="华文新魏" panose="02010800040101010101" pitchFamily="2" charset="-122"/>
                <a:ea typeface="华文新魏" panose="02010800040101010101" pitchFamily="2" charset="-122"/>
              </a:rPr>
              <a:t>无法被自动析构</a:t>
            </a:r>
          </a:p>
          <a:p>
            <a:pPr>
              <a:lnSpc>
                <a:spcPct val="130000"/>
              </a:lnSpc>
            </a:pPr>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NoDestroy</a:t>
            </a:r>
            <a:r>
              <a:rPr lang="en-US" altLang="zh-CN" b="1" dirty="0">
                <a:latin typeface="华文新魏" panose="02010800040101010101" pitchFamily="2" charset="-122"/>
                <a:ea typeface="华文新魏" panose="02010800040101010101" pitchFamily="2" charset="-122"/>
              </a:rPr>
              <a:t> *p = new </a:t>
            </a:r>
            <a:r>
              <a:rPr lang="en-US" altLang="zh-CN" b="1" dirty="0" err="1">
                <a:latin typeface="华文新魏" panose="02010800040101010101" pitchFamily="2" charset="-122"/>
                <a:ea typeface="华文新魏" panose="02010800040101010101" pitchFamily="2" charset="-122"/>
              </a:rPr>
              <a:t>NoDestroy</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可</a:t>
            </a:r>
            <a:r>
              <a:rPr lang="en-US" altLang="zh-CN" b="1" dirty="0">
                <a:latin typeface="华文新魏" panose="02010800040101010101" pitchFamily="2" charset="-122"/>
                <a:ea typeface="华文新魏" panose="02010800040101010101" pitchFamily="2" charset="-122"/>
              </a:rPr>
              <a:t>new</a:t>
            </a:r>
            <a:r>
              <a:rPr lang="zh-CN" altLang="en-US" b="1" dirty="0">
                <a:latin typeface="华文新魏" panose="02010800040101010101" pitchFamily="2" charset="-122"/>
                <a:ea typeface="华文新魏" panose="02010800040101010101" pitchFamily="2" charset="-122"/>
              </a:rPr>
              <a:t>一个对象，因为生命周期由程序控制</a:t>
            </a:r>
          </a:p>
          <a:p>
            <a:pPr>
              <a:lnSpc>
                <a:spcPct val="130000"/>
              </a:lnSpc>
            </a:pPr>
            <a:r>
              <a:rPr lang="en-US" altLang="zh-CN" b="1" dirty="0">
                <a:latin typeface="华文新魏" panose="02010800040101010101" pitchFamily="2" charset="-122"/>
                <a:ea typeface="华文新魏" panose="02010800040101010101" pitchFamily="2" charset="-122"/>
              </a:rPr>
              <a:t>//    p-&gt;f(); //</a:t>
            </a:r>
            <a:r>
              <a:rPr lang="zh-CN" altLang="en-US" b="1" dirty="0">
                <a:latin typeface="华文新魏" panose="02010800040101010101" pitchFamily="2" charset="-122"/>
                <a:ea typeface="华文新魏" panose="02010800040101010101" pitchFamily="2" charset="-122"/>
              </a:rPr>
              <a:t>编译错，调用删除的函数</a:t>
            </a:r>
          </a:p>
          <a:p>
            <a:pPr>
              <a:lnSpc>
                <a:spcPct val="130000"/>
              </a:lnSpc>
            </a:pPr>
            <a:r>
              <a:rPr lang="en-US" altLang="zh-CN" b="1" dirty="0">
                <a:latin typeface="华文新魏" panose="02010800040101010101" pitchFamily="2" charset="-122"/>
                <a:ea typeface="华文新魏" panose="02010800040101010101" pitchFamily="2" charset="-122"/>
              </a:rPr>
              <a:t>//    delete p; //</a:t>
            </a:r>
            <a:r>
              <a:rPr lang="zh-CN" altLang="en-US" b="1" dirty="0">
                <a:latin typeface="华文新魏" panose="02010800040101010101" pitchFamily="2" charset="-122"/>
                <a:ea typeface="华文新魏" panose="02010800040101010101" pitchFamily="2" charset="-122"/>
              </a:rPr>
              <a:t>编译错，无法</a:t>
            </a:r>
            <a:r>
              <a:rPr lang="en-US" altLang="zh-CN" b="1" dirty="0">
                <a:latin typeface="华文新魏" panose="02010800040101010101" pitchFamily="2" charset="-122"/>
                <a:ea typeface="华文新魏" panose="02010800040101010101" pitchFamily="2" charset="-122"/>
              </a:rPr>
              <a:t>delete</a:t>
            </a:r>
            <a:r>
              <a:rPr lang="zh-CN" altLang="en-US" b="1" dirty="0">
                <a:latin typeface="华文新魏" panose="02010800040101010101" pitchFamily="2" charset="-122"/>
                <a:ea typeface="华文新魏" panose="02010800040101010101" pitchFamily="2" charset="-122"/>
              </a:rPr>
              <a:t>对象，因为析构函数是删除的</a:t>
            </a:r>
          </a:p>
          <a:p>
            <a:pPr>
              <a:lnSpc>
                <a:spcPct val="130000"/>
              </a:lnSpc>
            </a:pPr>
            <a:r>
              <a:rPr lang="en-US" altLang="zh-CN"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9896567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44624"/>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4.9</a:t>
            </a:r>
            <a:r>
              <a:rPr lang="zh-CN" altLang="en-US" sz="3600" b="1" dirty="0">
                <a:solidFill>
                  <a:srgbClr val="FF0000"/>
                </a:solidFill>
                <a:latin typeface="微软雅黑" pitchFamily="34" charset="-122"/>
                <a:ea typeface="微软雅黑" pitchFamily="34" charset="-122"/>
              </a:rPr>
              <a:t>　</a:t>
            </a:r>
            <a:r>
              <a:rPr lang="en-US" altLang="zh-CN" sz="3600" b="1" dirty="0">
                <a:solidFill>
                  <a:srgbClr val="FF0000"/>
                </a:solidFill>
                <a:latin typeface="微软雅黑" pitchFamily="34" charset="-122"/>
                <a:ea typeface="微软雅黑" pitchFamily="34" charset="-122"/>
              </a:rPr>
              <a:t>=default</a:t>
            </a:r>
            <a:r>
              <a:rPr lang="zh-CN" altLang="en-US" sz="3600" b="1" dirty="0">
                <a:solidFill>
                  <a:srgbClr val="FF0000"/>
                </a:solidFill>
                <a:latin typeface="微软雅黑" pitchFamily="34" charset="-122"/>
                <a:ea typeface="微软雅黑" pitchFamily="34" charset="-122"/>
              </a:rPr>
              <a:t>和</a:t>
            </a:r>
            <a:r>
              <a:rPr lang="en-US" altLang="zh-CN" sz="3600" b="1" dirty="0">
                <a:solidFill>
                  <a:srgbClr val="FF0000"/>
                </a:solidFill>
                <a:latin typeface="微软雅黑" pitchFamily="34" charset="-122"/>
                <a:ea typeface="微软雅黑" pitchFamily="34" charset="-122"/>
              </a:rPr>
              <a:t>=delete</a:t>
            </a:r>
            <a:endParaRPr lang="zh-CN" altLang="en-US" sz="3600" b="1" dirty="0">
              <a:solidFill>
                <a:srgbClr val="FF0000"/>
              </a:solidFill>
              <a:latin typeface="微软雅黑" pitchFamily="34" charset="-122"/>
              <a:ea typeface="微软雅黑" pitchFamily="34" charset="-122"/>
            </a:endParaRPr>
          </a:p>
        </p:txBody>
      </p:sp>
      <p:sp>
        <p:nvSpPr>
          <p:cNvPr id="5" name="Rectangle 7">
            <a:extLst>
              <a:ext uri="{FF2B5EF4-FFF2-40B4-BE49-F238E27FC236}">
                <a16:creationId xmlns:a16="http://schemas.microsoft.com/office/drawing/2014/main" id="{7E8E1D23-E6FA-4B0D-B23E-0EBA2C81AF29}"/>
              </a:ext>
            </a:extLst>
          </p:cNvPr>
          <p:cNvSpPr>
            <a:spLocks noChangeArrowheads="1"/>
          </p:cNvSpPr>
          <p:nvPr/>
        </p:nvSpPr>
        <p:spPr bwMode="auto">
          <a:xfrm>
            <a:off x="107504" y="764704"/>
            <a:ext cx="8729736" cy="5400600"/>
          </a:xfrm>
          <a:prstGeom prst="rect">
            <a:avLst/>
          </a:prstGeom>
          <a:noFill/>
          <a:ln w="9525">
            <a:noFill/>
            <a:miter lim="800000"/>
            <a:headEnd/>
            <a:tailEnd/>
          </a:ln>
        </p:spPr>
        <p:txBody>
          <a:bodyPr>
            <a:noAutofit/>
          </a:bodyPr>
          <a:lstStyle/>
          <a:p>
            <a:pPr algn="just">
              <a:lnSpc>
                <a:spcPct val="130000"/>
              </a:lnSpc>
              <a:buClr>
                <a:schemeClr val="tx1"/>
              </a:buClr>
            </a:pPr>
            <a:r>
              <a:rPr lang="en-US" altLang="zh-CN" sz="2000" b="1" dirty="0">
                <a:latin typeface="华文新魏" panose="02010800040101010101" pitchFamily="2" charset="-122"/>
                <a:ea typeface="华文新魏" panose="02010800040101010101" pitchFamily="2" charset="-122"/>
              </a:rPr>
              <a:t>	</a:t>
            </a:r>
          </a:p>
        </p:txBody>
      </p:sp>
      <p:sp>
        <p:nvSpPr>
          <p:cNvPr id="4" name="TextBox 5">
            <a:extLst>
              <a:ext uri="{FF2B5EF4-FFF2-40B4-BE49-F238E27FC236}">
                <a16:creationId xmlns:a16="http://schemas.microsoft.com/office/drawing/2014/main" id="{19FF8606-1411-46F9-A08E-8CA4BD44563C}"/>
              </a:ext>
            </a:extLst>
          </p:cNvPr>
          <p:cNvSpPr txBox="1">
            <a:spLocks noChangeArrowheads="1"/>
          </p:cNvSpPr>
          <p:nvPr/>
        </p:nvSpPr>
        <p:spPr bwMode="auto">
          <a:xfrm>
            <a:off x="179512" y="764704"/>
            <a:ext cx="8712968" cy="5904656"/>
          </a:xfrm>
          <a:prstGeom prst="rect">
            <a:avLst/>
          </a:prstGeom>
          <a:solidFill>
            <a:schemeClr val="accent6">
              <a:lumMod val="75000"/>
              <a:alpha val="44000"/>
            </a:schemeClr>
          </a:solidFill>
          <a:ln w="9525">
            <a:solidFill>
              <a:srgbClr val="0070C0"/>
            </a:solidFill>
            <a:miter lim="800000"/>
            <a:headEnd/>
            <a:tailEnd/>
          </a:ln>
        </p:spPr>
        <p:txBody>
          <a:bodyPr/>
          <a:lstStyle/>
          <a:p>
            <a:pPr>
              <a:lnSpc>
                <a:spcPct val="140000"/>
              </a:lnSpc>
            </a:pPr>
            <a:r>
              <a:rPr lang="en-US" altLang="zh-CN" b="1" dirty="0">
                <a:latin typeface="华文新魏" panose="02010800040101010101" pitchFamily="2" charset="-122"/>
                <a:ea typeface="华文新魏" panose="02010800040101010101" pitchFamily="2" charset="-122"/>
              </a:rPr>
              <a:t>class Foo{</a:t>
            </a:r>
          </a:p>
          <a:p>
            <a:pPr>
              <a:lnSpc>
                <a:spcPct val="140000"/>
              </a:lnSpc>
            </a:pPr>
            <a:r>
              <a:rPr lang="en-US" altLang="zh-CN" b="1" dirty="0">
                <a:latin typeface="华文新魏" panose="02010800040101010101" pitchFamily="2" charset="-122"/>
                <a:ea typeface="华文新魏" panose="02010800040101010101" pitchFamily="2" charset="-122"/>
              </a:rPr>
              <a:t>private: </a:t>
            </a:r>
          </a:p>
          <a:p>
            <a:pPr>
              <a:lnSpc>
                <a:spcPct val="140000"/>
              </a:lnSpc>
            </a:pPr>
            <a:r>
              <a:rPr lang="en-US" altLang="zh-CN" b="1" dirty="0">
                <a:latin typeface="华文新魏" panose="02010800040101010101" pitchFamily="2" charset="-122"/>
                <a:ea typeface="华文新魏" panose="02010800040101010101" pitchFamily="2" charset="-122"/>
              </a:rPr>
              <a:t>   int _i;</a:t>
            </a:r>
          </a:p>
          <a:p>
            <a:pPr>
              <a:lnSpc>
                <a:spcPct val="140000"/>
              </a:lnSpc>
            </a:pPr>
            <a:r>
              <a:rPr lang="en-US" altLang="zh-CN" b="1" dirty="0">
                <a:latin typeface="华文新魏" panose="02010800040101010101" pitchFamily="2" charset="-122"/>
                <a:ea typeface="华文新魏" panose="02010800040101010101" pitchFamily="2" charset="-122"/>
              </a:rPr>
              <a:t>public:</a:t>
            </a:r>
          </a:p>
          <a:p>
            <a:pPr>
              <a:lnSpc>
                <a:spcPct val="140000"/>
              </a:lnSpc>
            </a:pPr>
            <a:r>
              <a:rPr lang="en-US" altLang="zh-CN" b="1" dirty="0">
                <a:latin typeface="华文新魏" panose="02010800040101010101" pitchFamily="2" charset="-122"/>
                <a:ea typeface="华文新魏" panose="02010800040101010101" pitchFamily="2" charset="-122"/>
              </a:rPr>
              <a:t>    Foo(int i):_i(i) {}</a:t>
            </a:r>
          </a:p>
          <a:p>
            <a:pPr>
              <a:lnSpc>
                <a:spcPct val="140000"/>
              </a:lnSpc>
            </a:pPr>
            <a:r>
              <a:rPr lang="en-US" altLang="zh-CN" b="1" dirty="0">
                <a:latin typeface="华文新魏" panose="02010800040101010101" pitchFamily="2" charset="-122"/>
                <a:ea typeface="华文新魏" panose="02010800040101010101" pitchFamily="2" charset="-122"/>
              </a:rPr>
              <a:t>    Foo() = default;  //</a:t>
            </a:r>
            <a:r>
              <a:rPr lang="zh-CN" altLang="en-US" b="1" dirty="0">
                <a:latin typeface="华文新魏" panose="02010800040101010101" pitchFamily="2" charset="-122"/>
                <a:ea typeface="华文新魏" panose="02010800040101010101" pitchFamily="2" charset="-122"/>
              </a:rPr>
              <a:t>与</a:t>
            </a:r>
            <a:r>
              <a:rPr lang="en-US" altLang="zh-CN" b="1" dirty="0">
                <a:latin typeface="华文新魏" panose="02010800040101010101" pitchFamily="2" charset="-122"/>
                <a:ea typeface="华文新魏" panose="02010800040101010101" pitchFamily="2" charset="-122"/>
              </a:rPr>
              <a:t>Foo(int i)</a:t>
            </a:r>
            <a:r>
              <a:rPr lang="zh-CN" altLang="en-US" b="1" dirty="0">
                <a:latin typeface="华文新魏" panose="02010800040101010101" pitchFamily="2" charset="-122"/>
                <a:ea typeface="华文新魏" panose="02010800040101010101" pitchFamily="2" charset="-122"/>
              </a:rPr>
              <a:t>重载</a:t>
            </a:r>
          </a:p>
          <a:p>
            <a:pPr>
              <a:lnSpc>
                <a:spcPct val="140000"/>
              </a:lnSpc>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Foo(const Foo &amp;x):_i(</a:t>
            </a:r>
            <a:r>
              <a:rPr lang="en-US" altLang="zh-CN" b="1" dirty="0" err="1">
                <a:latin typeface="华文新魏" panose="02010800040101010101" pitchFamily="2" charset="-122"/>
                <a:ea typeface="华文新魏" panose="02010800040101010101" pitchFamily="2" charset="-122"/>
              </a:rPr>
              <a:t>x._i</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自定义拷贝构造</a:t>
            </a:r>
          </a:p>
          <a:p>
            <a:pPr>
              <a:lnSpc>
                <a:spcPct val="140000"/>
              </a:lnSpc>
            </a:pPr>
            <a:r>
              <a:rPr lang="en-US" altLang="zh-CN" b="1" dirty="0">
                <a:latin typeface="华文新魏" panose="02010800040101010101" pitchFamily="2" charset="-122"/>
                <a:ea typeface="华文新魏" panose="02010800040101010101" pitchFamily="2" charset="-122"/>
              </a:rPr>
              <a:t>//    Foo(const Foo &amp;x) = default; //</a:t>
            </a:r>
            <a:r>
              <a:rPr lang="zh-CN" altLang="en-US" b="1" dirty="0">
                <a:latin typeface="华文新魏" panose="02010800040101010101" pitchFamily="2" charset="-122"/>
                <a:ea typeface="华文新魏" panose="02010800040101010101" pitchFamily="2" charset="-122"/>
              </a:rPr>
              <a:t>编译器报错：相同名称相同参数的函数不能重载</a:t>
            </a:r>
          </a:p>
          <a:p>
            <a:pPr>
              <a:lnSpc>
                <a:spcPct val="140000"/>
              </a:lnSpc>
            </a:pPr>
            <a:r>
              <a:rPr lang="en-US" altLang="zh-CN" b="1" dirty="0">
                <a:latin typeface="华文新魏" panose="02010800040101010101" pitchFamily="2" charset="-122"/>
                <a:ea typeface="华文新魏" panose="02010800040101010101" pitchFamily="2" charset="-122"/>
              </a:rPr>
              <a:t>//    Foo(const Foo &amp;x) = delete; //</a:t>
            </a:r>
            <a:r>
              <a:rPr lang="zh-CN" altLang="en-US" b="1" dirty="0">
                <a:latin typeface="华文新魏" panose="02010800040101010101" pitchFamily="2" charset="-122"/>
                <a:ea typeface="华文新魏" panose="02010800040101010101" pitchFamily="2" charset="-122"/>
              </a:rPr>
              <a:t>编译器报错：相同名称相同参数的函数不能重载</a:t>
            </a:r>
          </a:p>
          <a:p>
            <a:pPr>
              <a:lnSpc>
                <a:spcPct val="140000"/>
              </a:lnSpc>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Foo &amp;operator=(const Foo &amp;x){ _i = </a:t>
            </a:r>
            <a:r>
              <a:rPr lang="en-US" altLang="zh-CN" b="1" dirty="0" err="1">
                <a:latin typeface="华文新魏" panose="02010800040101010101" pitchFamily="2" charset="-122"/>
                <a:ea typeface="华文新魏" panose="02010800040101010101" pitchFamily="2" charset="-122"/>
              </a:rPr>
              <a:t>x._i</a:t>
            </a:r>
            <a:r>
              <a:rPr lang="en-US" altLang="zh-CN" b="1" dirty="0">
                <a:latin typeface="华文新魏" panose="02010800040101010101" pitchFamily="2" charset="-122"/>
                <a:ea typeface="华文新魏" panose="02010800040101010101" pitchFamily="2" charset="-122"/>
              </a:rPr>
              <a:t>; return *this;} //</a:t>
            </a:r>
            <a:r>
              <a:rPr lang="zh-CN" altLang="en-US" b="1" dirty="0">
                <a:latin typeface="华文新魏" panose="02010800040101010101" pitchFamily="2" charset="-122"/>
                <a:ea typeface="华文新魏" panose="02010800040101010101" pitchFamily="2" charset="-122"/>
              </a:rPr>
              <a:t>自定义拷贝赋值</a:t>
            </a:r>
          </a:p>
          <a:p>
            <a:pPr>
              <a:lnSpc>
                <a:spcPct val="140000"/>
              </a:lnSpc>
            </a:pPr>
            <a:r>
              <a:rPr lang="en-US" altLang="zh-CN" b="1" dirty="0">
                <a:latin typeface="华文新魏" panose="02010800040101010101" pitchFamily="2" charset="-122"/>
                <a:ea typeface="华文新魏" panose="02010800040101010101" pitchFamily="2" charset="-122"/>
              </a:rPr>
              <a:t>//    Foo &amp;operator=(const Foo &amp;x) = default;//</a:t>
            </a:r>
            <a:r>
              <a:rPr lang="zh-CN" altLang="en-US" b="1" dirty="0">
                <a:latin typeface="华文新魏" panose="02010800040101010101" pitchFamily="2" charset="-122"/>
                <a:ea typeface="华文新魏" panose="02010800040101010101" pitchFamily="2" charset="-122"/>
              </a:rPr>
              <a:t>编译器报错：原因同上</a:t>
            </a:r>
          </a:p>
          <a:p>
            <a:pPr>
              <a:lnSpc>
                <a:spcPct val="140000"/>
              </a:lnSpc>
            </a:pPr>
            <a:r>
              <a:rPr lang="en-US" altLang="zh-CN" b="1" dirty="0">
                <a:latin typeface="华文新魏" panose="02010800040101010101" pitchFamily="2" charset="-122"/>
                <a:ea typeface="华文新魏" panose="02010800040101010101" pitchFamily="2" charset="-122"/>
              </a:rPr>
              <a:t>//    Foo &amp;operator=(const Foo &amp;x) = delete; //</a:t>
            </a:r>
            <a:r>
              <a:rPr lang="zh-CN" altLang="en-US" b="1" dirty="0">
                <a:latin typeface="华文新魏" panose="02010800040101010101" pitchFamily="2" charset="-122"/>
                <a:ea typeface="华文新魏" panose="02010800040101010101" pitchFamily="2" charset="-122"/>
              </a:rPr>
              <a:t>编译器报错：原因同上</a:t>
            </a:r>
          </a:p>
          <a:p>
            <a:pPr>
              <a:lnSpc>
                <a:spcPct val="140000"/>
              </a:lnSpc>
            </a:pPr>
            <a:r>
              <a:rPr lang="en-US" altLang="zh-CN" b="1" dirty="0">
                <a:latin typeface="华文新魏" panose="02010800040101010101" pitchFamily="2" charset="-122"/>
                <a:ea typeface="华文新魏" panose="02010800040101010101" pitchFamily="2" charset="-122"/>
              </a:rPr>
              <a:t>//    ~Foo() = delete; //</a:t>
            </a:r>
            <a:r>
              <a:rPr lang="zh-CN" altLang="en-US" b="1" dirty="0">
                <a:latin typeface="华文新魏" panose="02010800040101010101" pitchFamily="2" charset="-122"/>
                <a:ea typeface="华文新魏" panose="02010800040101010101" pitchFamily="2" charset="-122"/>
              </a:rPr>
              <a:t>允许，但是</a:t>
            </a:r>
            <a:r>
              <a:rPr lang="en-US" altLang="zh-CN" b="1" dirty="0">
                <a:latin typeface="华文新魏" panose="02010800040101010101" pitchFamily="2" charset="-122"/>
                <a:ea typeface="华文新魏" panose="02010800040101010101" pitchFamily="2" charset="-122"/>
              </a:rPr>
              <a:t>Foo object;</a:t>
            </a:r>
            <a:r>
              <a:rPr lang="zh-CN" altLang="en-US" b="1" dirty="0">
                <a:latin typeface="华文新魏" panose="02010800040101010101" pitchFamily="2" charset="-122"/>
                <a:ea typeface="华文新魏" panose="02010800040101010101" pitchFamily="2" charset="-122"/>
              </a:rPr>
              <a:t>语句会报错</a:t>
            </a:r>
          </a:p>
          <a:p>
            <a:pPr>
              <a:lnSpc>
                <a:spcPct val="140000"/>
              </a:lnSpc>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~Foo() = default; //</a:t>
            </a:r>
            <a:r>
              <a:rPr lang="zh-CN" altLang="en-US" b="1" dirty="0">
                <a:latin typeface="华文新魏" panose="02010800040101010101" pitchFamily="2" charset="-122"/>
                <a:ea typeface="华文新魏" panose="02010800040101010101" pitchFamily="2" charset="-122"/>
              </a:rPr>
              <a:t>要求编译器提供默认版本</a:t>
            </a:r>
          </a:p>
          <a:p>
            <a:pPr>
              <a:lnSpc>
                <a:spcPct val="140000"/>
              </a:lnSpc>
            </a:pPr>
            <a:r>
              <a:rPr lang="en-US" altLang="zh-CN" b="1" dirty="0">
                <a:latin typeface="华文新魏" panose="02010800040101010101" pitchFamily="2" charset="-122"/>
                <a:ea typeface="华文新魏" panose="02010800040101010101" pitchFamily="2" charset="-122"/>
              </a:rPr>
              <a:t>};</a:t>
            </a:r>
          </a:p>
        </p:txBody>
      </p:sp>
      <p:sp>
        <p:nvSpPr>
          <p:cNvPr id="2" name="文本框 1">
            <a:extLst>
              <a:ext uri="{FF2B5EF4-FFF2-40B4-BE49-F238E27FC236}">
                <a16:creationId xmlns:a16="http://schemas.microsoft.com/office/drawing/2014/main" id="{9A126BB8-10ED-481A-B601-BD638522C875}"/>
              </a:ext>
            </a:extLst>
          </p:cNvPr>
          <p:cNvSpPr txBox="1"/>
          <p:nvPr/>
        </p:nvSpPr>
        <p:spPr>
          <a:xfrm>
            <a:off x="2483768" y="879808"/>
            <a:ext cx="6126832" cy="1469072"/>
          </a:xfrm>
          <a:prstGeom prst="rect">
            <a:avLst/>
          </a:prstGeom>
          <a:noFill/>
          <a:ln w="28575">
            <a:solidFill>
              <a:schemeClr val="accent1"/>
            </a:solidFill>
          </a:ln>
        </p:spPr>
        <p:txBody>
          <a:bodyPr wrap="none" rtlCol="0">
            <a:noAutofit/>
          </a:bodyPr>
          <a:lstStyle/>
          <a:p>
            <a:pPr>
              <a:lnSpc>
                <a:spcPct val="120000"/>
              </a:lnSpc>
            </a:pPr>
            <a:r>
              <a:rPr lang="en-US" altLang="zh-CN" b="1" dirty="0">
                <a:latin typeface="华文新魏" panose="02010800040101010101" pitchFamily="2" charset="-122"/>
                <a:ea typeface="华文新魏" panose="02010800040101010101" pitchFamily="2" charset="-122"/>
              </a:rPr>
              <a:t>Foo f1(5);</a:t>
            </a:r>
            <a:r>
              <a:rPr lang="zh-CN" altLang="en-US" b="1" dirty="0">
                <a:latin typeface="华文新魏" panose="02010800040101010101" pitchFamily="2" charset="-122"/>
                <a:ea typeface="华文新魏" panose="02010800040101010101" pitchFamily="2" charset="-122"/>
              </a:rPr>
              <a:t> </a:t>
            </a:r>
            <a:endParaRPr lang="en-US" altLang="zh-CN" b="1" dirty="0">
              <a:latin typeface="华文新魏" panose="02010800040101010101" pitchFamily="2" charset="-122"/>
              <a:ea typeface="华文新魏" panose="02010800040101010101" pitchFamily="2" charset="-122"/>
            </a:endParaRPr>
          </a:p>
          <a:p>
            <a:pPr>
              <a:lnSpc>
                <a:spcPct val="120000"/>
              </a:lnSpc>
            </a:pPr>
            <a:r>
              <a:rPr lang="en-US" altLang="zh-CN" b="1" dirty="0">
                <a:latin typeface="华文新魏" panose="02010800040101010101" pitchFamily="2" charset="-122"/>
                <a:ea typeface="华文新魏" panose="02010800040101010101" pitchFamily="2" charset="-122"/>
              </a:rPr>
              <a:t>Foo f2; 	  //</a:t>
            </a:r>
            <a:r>
              <a:rPr lang="zh-CN" altLang="en-US" b="1" dirty="0">
                <a:latin typeface="华文新魏" panose="02010800040101010101" pitchFamily="2" charset="-122"/>
                <a:ea typeface="华文新魏" panose="02010800040101010101" pitchFamily="2" charset="-122"/>
              </a:rPr>
              <a:t>如果没有写出</a:t>
            </a:r>
            <a:r>
              <a:rPr lang="en-US" altLang="zh-CN" b="1" dirty="0">
                <a:latin typeface="华文新魏" panose="02010800040101010101" pitchFamily="2" charset="-122"/>
                <a:ea typeface="华文新魏" panose="02010800040101010101" pitchFamily="2" charset="-122"/>
              </a:rPr>
              <a:t>Foo() = default; </a:t>
            </a:r>
            <a:r>
              <a:rPr lang="zh-CN" altLang="en-US" b="1" dirty="0">
                <a:latin typeface="华文新魏" panose="02010800040101010101" pitchFamily="2" charset="-122"/>
                <a:ea typeface="华文新魏" panose="02010800040101010101" pitchFamily="2" charset="-122"/>
              </a:rPr>
              <a:t>，会编译报错</a:t>
            </a:r>
            <a:endParaRPr lang="en-US" altLang="zh-CN" b="1" dirty="0">
              <a:latin typeface="华文新魏" panose="02010800040101010101" pitchFamily="2" charset="-122"/>
              <a:ea typeface="华文新魏" panose="02010800040101010101" pitchFamily="2" charset="-122"/>
            </a:endParaRPr>
          </a:p>
          <a:p>
            <a:pPr>
              <a:lnSpc>
                <a:spcPct val="120000"/>
              </a:lnSpc>
            </a:pPr>
            <a:r>
              <a:rPr lang="en-US" altLang="zh-CN" b="1" dirty="0">
                <a:latin typeface="华文新魏" panose="02010800040101010101" pitchFamily="2" charset="-122"/>
                <a:ea typeface="华文新魏" panose="02010800040101010101" pitchFamily="2" charset="-122"/>
              </a:rPr>
              <a:t>Foo f3(f1);</a:t>
            </a: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	// </a:t>
            </a:r>
            <a:r>
              <a:rPr lang="zh-CN" altLang="en-US" b="1" dirty="0">
                <a:latin typeface="华文新魏" panose="02010800040101010101" pitchFamily="2" charset="-122"/>
                <a:ea typeface="华文新魏" panose="02010800040101010101" pitchFamily="2" charset="-122"/>
              </a:rPr>
              <a:t>如果拷贝构造</a:t>
            </a:r>
            <a:r>
              <a:rPr lang="en-US" altLang="zh-CN" b="1" dirty="0">
                <a:latin typeface="华文新魏" panose="02010800040101010101" pitchFamily="2" charset="-122"/>
                <a:ea typeface="华文新魏" panose="02010800040101010101" pitchFamily="2" charset="-122"/>
              </a:rPr>
              <a:t>=delete</a:t>
            </a:r>
            <a:r>
              <a:rPr lang="zh-CN" altLang="en-US" b="1" dirty="0">
                <a:latin typeface="华文新魏" panose="02010800040101010101" pitchFamily="2" charset="-122"/>
                <a:ea typeface="华文新魏" panose="02010800040101010101" pitchFamily="2" charset="-122"/>
              </a:rPr>
              <a:t>。会编译报错</a:t>
            </a:r>
            <a:endParaRPr lang="en-US" altLang="zh-CN" b="1" dirty="0">
              <a:latin typeface="华文新魏" panose="02010800040101010101" pitchFamily="2" charset="-122"/>
              <a:ea typeface="华文新魏" panose="02010800040101010101" pitchFamily="2" charset="-122"/>
            </a:endParaRPr>
          </a:p>
          <a:p>
            <a:pPr>
              <a:lnSpc>
                <a:spcPct val="120000"/>
              </a:lnSpc>
            </a:pPr>
            <a:r>
              <a:rPr lang="en-US" altLang="zh-CN" b="1" dirty="0">
                <a:latin typeface="华文新魏" panose="02010800040101010101" pitchFamily="2" charset="-122"/>
                <a:ea typeface="华文新魏" panose="02010800040101010101" pitchFamily="2" charset="-122"/>
              </a:rPr>
              <a:t>f3</a:t>
            </a: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f2; 		//</a:t>
            </a:r>
            <a:r>
              <a:rPr lang="zh-CN" altLang="en-US" b="1" dirty="0">
                <a:latin typeface="华文新魏" panose="02010800040101010101" pitchFamily="2" charset="-122"/>
                <a:ea typeface="华文新魏" panose="02010800040101010101" pitchFamily="2" charset="-122"/>
              </a:rPr>
              <a:t>如果拷贝赋值</a:t>
            </a:r>
            <a:r>
              <a:rPr lang="en-US" altLang="zh-CN" b="1" dirty="0">
                <a:latin typeface="华文新魏" panose="02010800040101010101" pitchFamily="2" charset="-122"/>
                <a:ea typeface="华文新魏" panose="02010800040101010101" pitchFamily="2" charset="-122"/>
              </a:rPr>
              <a:t>=delete</a:t>
            </a:r>
            <a:r>
              <a:rPr lang="zh-CN" altLang="en-US" b="1" dirty="0">
                <a:latin typeface="华文新魏" panose="02010800040101010101" pitchFamily="2" charset="-122"/>
                <a:ea typeface="华文新魏" panose="02010800040101010101" pitchFamily="2" charset="-122"/>
              </a:rPr>
              <a:t>，会编译报错</a:t>
            </a:r>
          </a:p>
        </p:txBody>
      </p:sp>
      <p:cxnSp>
        <p:nvCxnSpPr>
          <p:cNvPr id="7" name="连接符: 曲线 6">
            <a:extLst>
              <a:ext uri="{FF2B5EF4-FFF2-40B4-BE49-F238E27FC236}">
                <a16:creationId xmlns:a16="http://schemas.microsoft.com/office/drawing/2014/main" id="{9A0882D7-F722-4729-A067-8DEF714989CF}"/>
              </a:ext>
            </a:extLst>
          </p:cNvPr>
          <p:cNvCxnSpPr>
            <a:cxnSpLocks/>
          </p:cNvCxnSpPr>
          <p:nvPr/>
        </p:nvCxnSpPr>
        <p:spPr>
          <a:xfrm flipV="1">
            <a:off x="2051720" y="1484784"/>
            <a:ext cx="1512168" cy="1368152"/>
          </a:xfrm>
          <a:prstGeom prst="curvedConnector3">
            <a:avLst>
              <a:gd name="adj1" fmla="val 50000"/>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连接符: 曲线 10">
            <a:extLst>
              <a:ext uri="{FF2B5EF4-FFF2-40B4-BE49-F238E27FC236}">
                <a16:creationId xmlns:a16="http://schemas.microsoft.com/office/drawing/2014/main" id="{4C9CA532-028C-424A-AC83-E684D7AEAD29}"/>
              </a:ext>
            </a:extLst>
          </p:cNvPr>
          <p:cNvCxnSpPr>
            <a:cxnSpLocks/>
          </p:cNvCxnSpPr>
          <p:nvPr/>
        </p:nvCxnSpPr>
        <p:spPr>
          <a:xfrm rot="5400000" flipH="1" flipV="1">
            <a:off x="2519772" y="2096853"/>
            <a:ext cx="2232250" cy="1584177"/>
          </a:xfrm>
          <a:prstGeom prst="curvedConnector3">
            <a:avLst>
              <a:gd name="adj1" fmla="val 79129"/>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连接符: 曲线 15">
            <a:extLst>
              <a:ext uri="{FF2B5EF4-FFF2-40B4-BE49-F238E27FC236}">
                <a16:creationId xmlns:a16="http://schemas.microsoft.com/office/drawing/2014/main" id="{0D18DD32-5649-4430-86BD-DF155F940711}"/>
              </a:ext>
            </a:extLst>
          </p:cNvPr>
          <p:cNvCxnSpPr>
            <a:cxnSpLocks/>
          </p:cNvCxnSpPr>
          <p:nvPr/>
        </p:nvCxnSpPr>
        <p:spPr>
          <a:xfrm rot="5400000" flipH="1" flipV="1">
            <a:off x="2941288" y="3194062"/>
            <a:ext cx="3017780" cy="1052496"/>
          </a:xfrm>
          <a:prstGeom prst="curvedConnector3">
            <a:avLst>
              <a:gd name="adj1" fmla="val 50000"/>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7249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a:solidFill>
                  <a:srgbClr val="FF0000"/>
                </a:solidFill>
                <a:latin typeface="微软雅黑" pitchFamily="34" charset="-122"/>
                <a:ea typeface="微软雅黑" pitchFamily="34" charset="-122"/>
              </a:rPr>
              <a:t>4.2</a:t>
            </a:r>
            <a:r>
              <a:rPr lang="zh-CN" altLang="en-US" sz="3600" b="1" dirty="0">
                <a:solidFill>
                  <a:srgbClr val="FF0000"/>
                </a:solidFill>
                <a:latin typeface="微软雅黑" pitchFamily="34" charset="-122"/>
                <a:ea typeface="微软雅黑" pitchFamily="34" charset="-122"/>
              </a:rPr>
              <a:t>　名字空间</a:t>
            </a:r>
          </a:p>
        </p:txBody>
      </p:sp>
      <p:sp>
        <p:nvSpPr>
          <p:cNvPr id="8196" name="Rectangle 7"/>
          <p:cNvSpPr>
            <a:spLocks noChangeArrowheads="1"/>
          </p:cNvSpPr>
          <p:nvPr/>
        </p:nvSpPr>
        <p:spPr bwMode="auto">
          <a:xfrm>
            <a:off x="234752" y="980731"/>
            <a:ext cx="8382000" cy="4968775"/>
          </a:xfrm>
          <a:prstGeom prst="rect">
            <a:avLst/>
          </a:prstGeom>
          <a:noFill/>
          <a:ln w="9525">
            <a:noFill/>
            <a:miter lim="800000"/>
            <a:headEnd/>
            <a:tailEnd/>
          </a:ln>
        </p:spPr>
        <p:txBody>
          <a:bodyPr>
            <a:noAutofit/>
          </a:bodyPr>
          <a:lstStyle/>
          <a:p>
            <a:pPr algn="just">
              <a:lnSpc>
                <a:spcPct val="115000"/>
              </a:lnSpc>
            </a:pPr>
            <a:r>
              <a:rPr lang="en-US" altLang="zh-CN" sz="2400" b="1" dirty="0">
                <a:latin typeface="华文新魏" pitchFamily="2" charset="-122"/>
                <a:ea typeface="华文新魏" pitchFamily="2" charset="-122"/>
              </a:rPr>
              <a:t>	</a:t>
            </a:r>
            <a:r>
              <a:rPr lang="zh-CN" altLang="en-US" sz="2200" b="1" dirty="0">
                <a:solidFill>
                  <a:srgbClr val="FF0000"/>
                </a:solidFill>
                <a:latin typeface="华文新魏" panose="02010800040101010101" pitchFamily="2" charset="-122"/>
                <a:ea typeface="华文新魏" panose="02010800040101010101" pitchFamily="2" charset="-122"/>
              </a:rPr>
              <a:t>名字空间成员三种访问方式</a:t>
            </a:r>
            <a:r>
              <a:rPr lang="zh-CN" altLang="en-US" sz="2200" b="1" dirty="0">
                <a:latin typeface="华文新魏" panose="02010800040101010101" pitchFamily="2" charset="-122"/>
                <a:ea typeface="华文新魏" panose="02010800040101010101" pitchFamily="2" charset="-122"/>
              </a:rPr>
              <a:t>：①直接访问成员（限定符），②引用名字空间成员，③引用名字空间。</a:t>
            </a:r>
          </a:p>
          <a:p>
            <a:pPr lvl="1" algn="just">
              <a:lnSpc>
                <a:spcPct val="115000"/>
              </a:lnSpc>
              <a:buFont typeface="Wingdings" pitchFamily="2" charset="2"/>
              <a:buChar char="§"/>
            </a:pPr>
            <a:r>
              <a:rPr lang="zh-CN" altLang="en-US" sz="2200" b="1" dirty="0">
                <a:latin typeface="华文新魏" panose="02010800040101010101" pitchFamily="2" charset="-122"/>
                <a:ea typeface="华文新魏" panose="02010800040101010101" pitchFamily="2" charset="-122"/>
              </a:rPr>
              <a:t>直接访问成员：</a:t>
            </a:r>
            <a:r>
              <a:rPr lang="en-US" altLang="zh-CN" sz="2200" b="1" dirty="0">
                <a:solidFill>
                  <a:srgbClr val="FF0000"/>
                </a:solidFill>
                <a:latin typeface="华文新魏" panose="02010800040101010101" pitchFamily="2" charset="-122"/>
                <a:ea typeface="华文新魏" panose="02010800040101010101" pitchFamily="2" charset="-122"/>
              </a:rPr>
              <a:t>&lt;</a:t>
            </a:r>
            <a:r>
              <a:rPr lang="zh-CN" altLang="en-US" sz="2200" b="1" dirty="0">
                <a:solidFill>
                  <a:srgbClr val="FF0000"/>
                </a:solidFill>
                <a:latin typeface="华文新魏" panose="02010800040101010101" pitchFamily="2" charset="-122"/>
                <a:ea typeface="华文新魏" panose="02010800040101010101" pitchFamily="2" charset="-122"/>
              </a:rPr>
              <a:t>名字空间名称</a:t>
            </a:r>
            <a:r>
              <a:rPr lang="en-US" altLang="zh-CN" sz="2200" b="1" dirty="0">
                <a:solidFill>
                  <a:srgbClr val="FF0000"/>
                </a:solidFill>
                <a:latin typeface="华文新魏" panose="02010800040101010101" pitchFamily="2" charset="-122"/>
                <a:ea typeface="华文新魏" panose="02010800040101010101" pitchFamily="2" charset="-122"/>
              </a:rPr>
              <a:t>&gt;::&lt;</a:t>
            </a:r>
            <a:r>
              <a:rPr lang="zh-CN" altLang="en-US" sz="2200" b="1" dirty="0">
                <a:solidFill>
                  <a:srgbClr val="FF0000"/>
                </a:solidFill>
                <a:latin typeface="华文新魏" panose="02010800040101010101" pitchFamily="2" charset="-122"/>
                <a:ea typeface="华文新魏" panose="02010800040101010101" pitchFamily="2" charset="-122"/>
              </a:rPr>
              <a:t>成员名称</a:t>
            </a:r>
            <a:r>
              <a:rPr lang="en-US" altLang="zh-CN" sz="2200" b="1" dirty="0">
                <a:solidFill>
                  <a:srgbClr val="FF0000"/>
                </a:solidFill>
                <a:latin typeface="华文新魏" panose="02010800040101010101" pitchFamily="2" charset="-122"/>
                <a:ea typeface="华文新魏" panose="02010800040101010101" pitchFamily="2" charset="-122"/>
              </a:rPr>
              <a:t>&gt;</a:t>
            </a:r>
            <a:r>
              <a:rPr lang="zh-CN" altLang="en-US" sz="2200" b="1" dirty="0">
                <a:latin typeface="华文新魏" panose="02010800040101010101" pitchFamily="2" charset="-122"/>
                <a:ea typeface="华文新魏" panose="02010800040101010101" pitchFamily="2" charset="-122"/>
              </a:rPr>
              <a:t>。总能唯一地访问名字空间成员。多级名字空间用多个</a:t>
            </a:r>
            <a:r>
              <a:rPr lang="en-US" altLang="zh-CN" sz="2200" b="1" dirty="0">
                <a:latin typeface="华文新魏" panose="02010800040101010101" pitchFamily="2" charset="-122"/>
                <a:ea typeface="华文新魏" panose="02010800040101010101" pitchFamily="2" charset="-122"/>
              </a:rPr>
              <a:t>::</a:t>
            </a:r>
            <a:r>
              <a:rPr lang="zh-CN" altLang="en-US" sz="2200" b="1" dirty="0">
                <a:latin typeface="华文新魏" panose="02010800040101010101" pitchFamily="2" charset="-122"/>
                <a:ea typeface="华文新魏" panose="02010800040101010101" pitchFamily="2" charset="-122"/>
              </a:rPr>
              <a:t>自左向右访问。</a:t>
            </a:r>
          </a:p>
          <a:p>
            <a:pPr lvl="1" algn="just">
              <a:lnSpc>
                <a:spcPct val="115000"/>
              </a:lnSpc>
              <a:buFont typeface="Wingdings" pitchFamily="2" charset="2"/>
              <a:buChar char="§"/>
            </a:pPr>
            <a:r>
              <a:rPr lang="zh-CN" altLang="en-US" sz="2200" b="1" dirty="0">
                <a:solidFill>
                  <a:srgbClr val="FF0000"/>
                </a:solidFill>
                <a:latin typeface="华文新魏" panose="02010800040101010101" pitchFamily="2" charset="-122"/>
                <a:ea typeface="华文新魏" panose="02010800040101010101" pitchFamily="2" charset="-122"/>
              </a:rPr>
              <a:t>引用成员</a:t>
            </a:r>
            <a:r>
              <a:rPr lang="zh-CN" altLang="en-US" sz="2200" b="1" dirty="0">
                <a:latin typeface="华文新魏" panose="02010800040101010101" pitchFamily="2" charset="-122"/>
                <a:ea typeface="华文新魏" panose="02010800040101010101" pitchFamily="2" charset="-122"/>
              </a:rPr>
              <a:t>的形式为：</a:t>
            </a:r>
            <a:r>
              <a:rPr lang="en-US" altLang="zh-CN" sz="2200" b="1" dirty="0">
                <a:solidFill>
                  <a:srgbClr val="FF0000"/>
                </a:solidFill>
                <a:latin typeface="华文新魏" panose="02010800040101010101" pitchFamily="2" charset="-122"/>
                <a:ea typeface="华文新魏" panose="02010800040101010101" pitchFamily="2" charset="-122"/>
              </a:rPr>
              <a:t>using &lt;</a:t>
            </a:r>
            <a:r>
              <a:rPr lang="zh-CN" altLang="en-US" sz="2200" b="1" dirty="0">
                <a:solidFill>
                  <a:srgbClr val="FF0000"/>
                </a:solidFill>
                <a:latin typeface="华文新魏" panose="02010800040101010101" pitchFamily="2" charset="-122"/>
                <a:ea typeface="华文新魏" panose="02010800040101010101" pitchFamily="2" charset="-122"/>
              </a:rPr>
              <a:t>名字空间名称</a:t>
            </a:r>
            <a:r>
              <a:rPr lang="en-US" altLang="zh-CN" sz="2200" b="1" dirty="0">
                <a:solidFill>
                  <a:srgbClr val="FF0000"/>
                </a:solidFill>
                <a:latin typeface="华文新魏" panose="02010800040101010101" pitchFamily="2" charset="-122"/>
                <a:ea typeface="华文新魏" panose="02010800040101010101" pitchFamily="2" charset="-122"/>
              </a:rPr>
              <a:t>&gt;::&lt;</a:t>
            </a:r>
            <a:r>
              <a:rPr lang="zh-CN" altLang="en-US" sz="2200" b="1" dirty="0">
                <a:solidFill>
                  <a:srgbClr val="FF0000"/>
                </a:solidFill>
                <a:latin typeface="华文新魏" panose="02010800040101010101" pitchFamily="2" charset="-122"/>
                <a:ea typeface="华文新魏" panose="02010800040101010101" pitchFamily="2" charset="-122"/>
              </a:rPr>
              <a:t>成员名称</a:t>
            </a:r>
            <a:r>
              <a:rPr lang="en-US" altLang="zh-CN" sz="2200" b="1" dirty="0">
                <a:solidFill>
                  <a:srgbClr val="FF0000"/>
                </a:solidFill>
                <a:latin typeface="华文新魏" panose="02010800040101010101" pitchFamily="2" charset="-122"/>
                <a:ea typeface="华文新魏" panose="02010800040101010101" pitchFamily="2" charset="-122"/>
              </a:rPr>
              <a:t>&gt;</a:t>
            </a:r>
            <a:r>
              <a:rPr lang="zh-CN" altLang="en-US" sz="2200" b="1" dirty="0">
                <a:latin typeface="华文新魏" panose="02010800040101010101" pitchFamily="2" charset="-122"/>
                <a:ea typeface="华文新魏" panose="02010800040101010101" pitchFamily="2" charset="-122"/>
              </a:rPr>
              <a:t>，引用时只给出</a:t>
            </a:r>
            <a:r>
              <a:rPr lang="zh-CN" altLang="en-US" sz="2200" b="1" dirty="0">
                <a:solidFill>
                  <a:srgbClr val="FF0000"/>
                </a:solidFill>
                <a:latin typeface="华文新魏" panose="02010800040101010101" pitchFamily="2" charset="-122"/>
                <a:ea typeface="华文新魏" panose="02010800040101010101" pitchFamily="2" charset="-122"/>
              </a:rPr>
              <a:t>函数名</a:t>
            </a:r>
            <a:r>
              <a:rPr lang="zh-CN" altLang="en-US" sz="2200" b="1" dirty="0">
                <a:latin typeface="华文新魏" panose="02010800040101010101" pitchFamily="2" charset="-122"/>
                <a:ea typeface="华文新魏" panose="02010800040101010101" pitchFamily="2" charset="-122"/>
              </a:rPr>
              <a:t>或变量名。只引用当前已声明或定义的函数或变量，名字空间扩展定义的新函数或变量没有被引用。</a:t>
            </a:r>
            <a:r>
              <a:rPr lang="zh-CN" altLang="en-US" sz="2200" b="1" dirty="0">
                <a:solidFill>
                  <a:srgbClr val="FF0000"/>
                </a:solidFill>
                <a:latin typeface="华文新魏" panose="02010800040101010101" pitchFamily="2" charset="-122"/>
                <a:ea typeface="华文新魏" panose="02010800040101010101" pitchFamily="2" charset="-122"/>
              </a:rPr>
              <a:t>在当前作用域内，不能再定义同名的函数或变量。</a:t>
            </a:r>
          </a:p>
          <a:p>
            <a:pPr lvl="1" algn="just">
              <a:lnSpc>
                <a:spcPct val="115000"/>
              </a:lnSpc>
              <a:buFont typeface="Wingdings" pitchFamily="2" charset="2"/>
              <a:buChar char="§"/>
            </a:pPr>
            <a:r>
              <a:rPr lang="zh-CN" altLang="en-US" sz="2200" b="1" dirty="0">
                <a:latin typeface="华文新魏" panose="02010800040101010101" pitchFamily="2" charset="-122"/>
                <a:ea typeface="华文新魏" panose="02010800040101010101" pitchFamily="2" charset="-122"/>
              </a:rPr>
              <a:t>匿名名字空间声明后自动</a:t>
            </a:r>
            <a:r>
              <a:rPr lang="zh-CN" altLang="en-US" sz="2200" b="1" dirty="0">
                <a:solidFill>
                  <a:srgbClr val="FF0000"/>
                </a:solidFill>
                <a:latin typeface="华文新魏" panose="02010800040101010101" pitchFamily="2" charset="-122"/>
                <a:ea typeface="华文新魏" panose="02010800040101010101" pitchFamily="2" charset="-122"/>
              </a:rPr>
              <a:t>引用成员</a:t>
            </a:r>
            <a:r>
              <a:rPr lang="en-US" altLang="zh-CN" sz="2200" b="1" dirty="0">
                <a:solidFill>
                  <a:srgbClr val="FF0000"/>
                </a:solidFill>
                <a:latin typeface="华文新魏" panose="02010800040101010101" pitchFamily="2" charset="-122"/>
                <a:ea typeface="华文新魏" panose="02010800040101010101" pitchFamily="2" charset="-122"/>
              </a:rPr>
              <a:t>(</a:t>
            </a:r>
            <a:r>
              <a:rPr lang="zh-CN" altLang="en-US" sz="2200" b="1" dirty="0">
                <a:solidFill>
                  <a:srgbClr val="FF0000"/>
                </a:solidFill>
                <a:latin typeface="华文新魏" panose="02010800040101010101" pitchFamily="2" charset="-122"/>
                <a:ea typeface="华文新魏" panose="02010800040101010101" pitchFamily="2" charset="-122"/>
              </a:rPr>
              <a:t>因为没有名字</a:t>
            </a:r>
            <a:r>
              <a:rPr lang="en-US" altLang="zh-CN" sz="2200" b="1" dirty="0">
                <a:solidFill>
                  <a:srgbClr val="FF0000"/>
                </a:solidFill>
                <a:latin typeface="华文新魏" panose="02010800040101010101" pitchFamily="2" charset="-122"/>
                <a:ea typeface="华文新魏" panose="02010800040101010101" pitchFamily="2" charset="-122"/>
              </a:rPr>
              <a:t>)</a:t>
            </a:r>
            <a:r>
              <a:rPr lang="zh-CN" altLang="en-US" sz="2200" b="1" dirty="0">
                <a:latin typeface="华文新魏" panose="02010800040101010101" pitchFamily="2" charset="-122"/>
                <a:ea typeface="华文新魏" panose="02010800040101010101" pitchFamily="2" charset="-122"/>
              </a:rPr>
              <a:t>。优先访问当前作用域定义的同名函数或变量。</a:t>
            </a:r>
          </a:p>
          <a:p>
            <a:pPr lvl="1" algn="just">
              <a:lnSpc>
                <a:spcPct val="115000"/>
              </a:lnSpc>
              <a:buFont typeface="Wingdings" pitchFamily="2" charset="2"/>
              <a:buChar char="§"/>
            </a:pPr>
            <a:r>
              <a:rPr lang="zh-CN" altLang="en-US" sz="2200" b="1" dirty="0">
                <a:latin typeface="华文新魏" panose="02010800040101010101" pitchFamily="2" charset="-122"/>
                <a:ea typeface="华文新魏" panose="02010800040101010101" pitchFamily="2" charset="-122"/>
              </a:rPr>
              <a:t>引用名字空间的形式为：</a:t>
            </a:r>
            <a:r>
              <a:rPr lang="en-US" altLang="zh-CN" sz="2200" b="1" dirty="0">
                <a:solidFill>
                  <a:srgbClr val="FF0000"/>
                </a:solidFill>
                <a:latin typeface="华文新魏" panose="02010800040101010101" pitchFamily="2" charset="-122"/>
                <a:ea typeface="华文新魏" panose="02010800040101010101" pitchFamily="2" charset="-122"/>
              </a:rPr>
              <a:t>using namespace &lt;</a:t>
            </a:r>
            <a:r>
              <a:rPr lang="zh-CN" altLang="en-US" sz="2200" b="1" dirty="0">
                <a:solidFill>
                  <a:srgbClr val="FF0000"/>
                </a:solidFill>
                <a:latin typeface="华文新魏" panose="02010800040101010101" pitchFamily="2" charset="-122"/>
                <a:ea typeface="华文新魏" panose="02010800040101010101" pitchFamily="2" charset="-122"/>
              </a:rPr>
              <a:t>名字空间名称</a:t>
            </a:r>
            <a:r>
              <a:rPr lang="en-US" altLang="zh-CN" sz="2200" b="1" dirty="0">
                <a:solidFill>
                  <a:srgbClr val="FF0000"/>
                </a:solidFill>
                <a:latin typeface="华文新魏" panose="02010800040101010101" pitchFamily="2" charset="-122"/>
                <a:ea typeface="华文新魏" panose="02010800040101010101" pitchFamily="2" charset="-122"/>
              </a:rPr>
              <a:t>&gt;</a:t>
            </a:r>
            <a:r>
              <a:rPr lang="zh-CN" altLang="en-US" sz="2200" b="1" dirty="0">
                <a:latin typeface="华文新魏" panose="02010800040101010101" pitchFamily="2" charset="-122"/>
                <a:ea typeface="华文新魏" panose="02010800040101010101" pitchFamily="2" charset="-122"/>
              </a:rPr>
              <a:t>，</a:t>
            </a:r>
            <a:r>
              <a:rPr lang="zh-CN" altLang="en-US" sz="2200" b="1" dirty="0">
                <a:solidFill>
                  <a:srgbClr val="FF0000"/>
                </a:solidFill>
                <a:latin typeface="华文新魏" panose="02010800040101010101" pitchFamily="2" charset="-122"/>
                <a:ea typeface="华文新魏" panose="02010800040101010101" pitchFamily="2" charset="-122"/>
              </a:rPr>
              <a:t>在当前作用域内，可以定义同名的函数或变量，访问时用单目或双目作用域运算符限定名字或名字空间成员。</a:t>
            </a:r>
          </a:p>
        </p:txBody>
      </p:sp>
    </p:spTree>
    <p:extLst>
      <p:ext uri="{BB962C8B-B14F-4D97-AF65-F5344CB8AC3E}">
        <p14:creationId xmlns:p14="http://schemas.microsoft.com/office/powerpoint/2010/main" val="2846792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a:solidFill>
                  <a:srgbClr val="FF0000"/>
                </a:solidFill>
                <a:latin typeface="微软雅黑" pitchFamily="34" charset="-122"/>
                <a:ea typeface="微软雅黑" pitchFamily="34" charset="-122"/>
              </a:rPr>
              <a:t>4.2</a:t>
            </a:r>
            <a:r>
              <a:rPr lang="zh-CN" altLang="en-US" sz="3600" b="1" dirty="0">
                <a:solidFill>
                  <a:srgbClr val="FF0000"/>
                </a:solidFill>
                <a:latin typeface="微软雅黑" pitchFamily="34" charset="-122"/>
                <a:ea typeface="微软雅黑" pitchFamily="34" charset="-122"/>
              </a:rPr>
              <a:t>　名字空间</a:t>
            </a:r>
            <a:r>
              <a:rPr lang="en-US" altLang="zh-CN" sz="3600" b="1" dirty="0">
                <a:solidFill>
                  <a:srgbClr val="FF0000"/>
                </a:solidFill>
                <a:latin typeface="微软雅黑" pitchFamily="34" charset="-122"/>
                <a:ea typeface="微软雅黑" pitchFamily="34" charset="-122"/>
              </a:rPr>
              <a:t>-using</a:t>
            </a:r>
            <a:r>
              <a:rPr lang="zh-CN" altLang="en-US" sz="3600" b="1" dirty="0">
                <a:solidFill>
                  <a:srgbClr val="FF0000"/>
                </a:solidFill>
                <a:latin typeface="微软雅黑" pitchFamily="34" charset="-122"/>
                <a:ea typeface="微软雅黑" pitchFamily="34" charset="-122"/>
              </a:rPr>
              <a:t>声明</a:t>
            </a:r>
          </a:p>
        </p:txBody>
      </p:sp>
      <p:sp>
        <p:nvSpPr>
          <p:cNvPr id="8196" name="Rectangle 7"/>
          <p:cNvSpPr>
            <a:spLocks noChangeArrowheads="1"/>
          </p:cNvSpPr>
          <p:nvPr/>
        </p:nvSpPr>
        <p:spPr bwMode="auto">
          <a:xfrm>
            <a:off x="234752" y="980731"/>
            <a:ext cx="8382000" cy="4968775"/>
          </a:xfrm>
          <a:prstGeom prst="rect">
            <a:avLst/>
          </a:prstGeom>
          <a:noFill/>
          <a:ln w="9525">
            <a:noFill/>
            <a:miter lim="800000"/>
            <a:headEnd/>
            <a:tailEnd/>
          </a:ln>
        </p:spPr>
        <p:txBody>
          <a:bodyPr>
            <a:noAutofit/>
          </a:bodyPr>
          <a:lstStyle/>
          <a:p>
            <a:pPr>
              <a:lnSpc>
                <a:spcPct val="120000"/>
              </a:lnSpc>
            </a:pPr>
            <a:r>
              <a:rPr lang="en-US" altLang="zh-CN" sz="2400" b="1" dirty="0">
                <a:latin typeface="华文新魏" pitchFamily="2" charset="-122"/>
                <a:ea typeface="华文新魏" pitchFamily="2" charset="-122"/>
              </a:rPr>
              <a:t>	using</a:t>
            </a:r>
            <a:r>
              <a:rPr lang="zh-CN" altLang="en-US" sz="2400" b="1" dirty="0">
                <a:latin typeface="华文新魏" panose="02010800040101010101" pitchFamily="2" charset="-122"/>
                <a:ea typeface="华文新魏" panose="02010800040101010101" pitchFamily="2" charset="-122"/>
              </a:rPr>
              <a:t>声明（</a:t>
            </a:r>
            <a:r>
              <a:rPr lang="en-US" altLang="zh-CN" sz="2400" dirty="0"/>
              <a:t> </a:t>
            </a:r>
            <a:r>
              <a:rPr lang="en-US" altLang="zh-CN" sz="2400" b="1" dirty="0">
                <a:solidFill>
                  <a:srgbClr val="FF0000"/>
                </a:solidFill>
                <a:latin typeface="华文新魏" panose="02010800040101010101" pitchFamily="2" charset="-122"/>
                <a:ea typeface="华文新魏" panose="02010800040101010101" pitchFamily="2" charset="-122"/>
              </a:rPr>
              <a:t>using declaration </a:t>
            </a:r>
            <a:r>
              <a:rPr lang="zh-CN" altLang="en-US" sz="2400" b="1" dirty="0">
                <a:latin typeface="华文新魏" panose="02010800040101010101" pitchFamily="2" charset="-122"/>
                <a:ea typeface="华文新魏" panose="02010800040101010101" pitchFamily="2" charset="-122"/>
              </a:rPr>
              <a:t>）以关键字</a:t>
            </a:r>
            <a:r>
              <a:rPr lang="en-US" altLang="zh-CN" sz="2400" b="1" dirty="0">
                <a:latin typeface="华文新魏" panose="02010800040101010101" pitchFamily="2" charset="-122"/>
                <a:ea typeface="华文新魏" panose="02010800040101010101" pitchFamily="2" charset="-122"/>
              </a:rPr>
              <a:t>using</a:t>
            </a:r>
            <a:r>
              <a:rPr lang="zh-CN" altLang="en-US" sz="2400" b="1" dirty="0">
                <a:latin typeface="华文新魏" panose="02010800040101010101" pitchFamily="2" charset="-122"/>
                <a:ea typeface="华文新魏" panose="02010800040101010101" pitchFamily="2" charset="-122"/>
              </a:rPr>
              <a:t>开头，后面是名字空间成员名（限定修饰名</a:t>
            </a:r>
            <a:r>
              <a:rPr lang="en-US" altLang="zh-CN" sz="2400" b="1" dirty="0">
                <a:latin typeface="华文新魏" panose="02010800040101010101" pitchFamily="2" charset="-122"/>
                <a:ea typeface="华文新魏" panose="02010800040101010101" pitchFamily="2" charset="-122"/>
              </a:rPr>
              <a:t>- qualified name</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如果是声明嵌套多层的名字空间里的成员，要多级限定。</a:t>
            </a:r>
          </a:p>
          <a:p>
            <a:pPr>
              <a:lnSpc>
                <a:spcPct val="120000"/>
              </a:lnSpc>
            </a:pPr>
            <a:r>
              <a:rPr lang="en-US" altLang="zh-CN" sz="2400" b="1" dirty="0">
                <a:latin typeface="华文新魏" panose="02010800040101010101" pitchFamily="2" charset="-122"/>
                <a:ea typeface="华文新魏" panose="02010800040101010101" pitchFamily="2" charset="-122"/>
              </a:rPr>
              <a:t>	using</a:t>
            </a:r>
            <a:r>
              <a:rPr lang="zh-CN" altLang="en-US" sz="2400" b="1" dirty="0">
                <a:latin typeface="华文新魏" panose="02010800040101010101" pitchFamily="2" charset="-122"/>
                <a:ea typeface="华文新魏" panose="02010800040101010101" pitchFamily="2" charset="-122"/>
              </a:rPr>
              <a:t>声明的效果是将包含在名字空间的一个成员引入到新的作用域（</a:t>
            </a:r>
            <a:r>
              <a:rPr lang="en-US" altLang="zh-CN" sz="2400" b="1" dirty="0">
                <a:latin typeface="华文新魏" panose="02010800040101010101" pitchFamily="2" charset="-122"/>
                <a:ea typeface="华文新魏" panose="02010800040101010101" pitchFamily="2" charset="-122"/>
              </a:rPr>
              <a:t>using</a:t>
            </a:r>
            <a:r>
              <a:rPr lang="zh-CN" altLang="en-US" sz="2400" b="1" dirty="0">
                <a:latin typeface="华文新魏" panose="02010800040101010101" pitchFamily="2" charset="-122"/>
                <a:ea typeface="华文新魏" panose="02010800040101010101" pitchFamily="2" charset="-122"/>
              </a:rPr>
              <a:t>声明所在的域），因此在</a:t>
            </a:r>
            <a:r>
              <a:rPr lang="en-US" altLang="zh-CN" sz="2400" b="1" dirty="0">
                <a:latin typeface="华文新魏" panose="02010800040101010101" pitchFamily="2" charset="-122"/>
                <a:ea typeface="华文新魏" panose="02010800040101010101" pitchFamily="2" charset="-122"/>
              </a:rPr>
              <a:t>using</a:t>
            </a:r>
            <a:r>
              <a:rPr lang="zh-CN" altLang="en-US" sz="2400" b="1" dirty="0">
                <a:latin typeface="华文新魏" panose="02010800040101010101" pitchFamily="2" charset="-122"/>
                <a:ea typeface="华文新魏" panose="02010800040101010101" pitchFamily="2" charset="-122"/>
              </a:rPr>
              <a:t>声明所在的域不能再定义同名的函数或变量</a:t>
            </a:r>
          </a:p>
          <a:p>
            <a:pPr>
              <a:lnSpc>
                <a:spcPct val="120000"/>
              </a:lnSpc>
            </a:pPr>
            <a:r>
              <a:rPr lang="zh-CN" altLang="en-US" sz="2400" b="1" dirty="0">
                <a:latin typeface="华文新魏" panose="02010800040101010101" pitchFamily="2" charset="-122"/>
                <a:ea typeface="华文新魏" panose="02010800040101010101" pitchFamily="2" charset="-122"/>
              </a:rPr>
              <a:t>	</a:t>
            </a:r>
            <a:r>
              <a:rPr lang="en-US" altLang="zh-CN" sz="2400" b="1" dirty="0">
                <a:latin typeface="华文新魏" panose="02010800040101010101" pitchFamily="2" charset="-122"/>
                <a:ea typeface="华文新魏" panose="02010800040101010101" pitchFamily="2" charset="-122"/>
              </a:rPr>
              <a:t>namespace A { int i = 0;}</a:t>
            </a:r>
          </a:p>
          <a:p>
            <a:pPr>
              <a:lnSpc>
                <a:spcPct val="120000"/>
              </a:lnSpc>
            </a:pPr>
            <a:r>
              <a:rPr lang="en-US" altLang="zh-CN" sz="2400" b="1" dirty="0">
                <a:latin typeface="华文新魏" panose="02010800040101010101" pitchFamily="2" charset="-122"/>
                <a:ea typeface="华文新魏" panose="02010800040101010101" pitchFamily="2" charset="-122"/>
              </a:rPr>
              <a:t>        	using A::i;  </a:t>
            </a:r>
            <a:r>
              <a:rPr lang="en-US" altLang="zh-CN" sz="2400" b="1" dirty="0">
                <a:solidFill>
                  <a:srgbClr val="FF0000"/>
                </a:solidFill>
                <a:latin typeface="华文新魏" panose="02010800040101010101" pitchFamily="2" charset="-122"/>
                <a:ea typeface="华文新魏" panose="02010800040101010101" pitchFamily="2" charset="-122"/>
              </a:rPr>
              <a:t>//</a:t>
            </a:r>
            <a:r>
              <a:rPr lang="zh-CN" altLang="en-US" sz="2400" b="1" dirty="0">
                <a:solidFill>
                  <a:srgbClr val="FF0000"/>
                </a:solidFill>
                <a:latin typeface="华文新魏" panose="02010800040101010101" pitchFamily="2" charset="-122"/>
                <a:ea typeface="华文新魏" panose="02010800040101010101" pitchFamily="2" charset="-122"/>
              </a:rPr>
              <a:t>在当前域引入名字</a:t>
            </a:r>
            <a:r>
              <a:rPr lang="en-US" altLang="zh-CN" sz="2400" b="1" dirty="0">
                <a:solidFill>
                  <a:srgbClr val="FF0000"/>
                </a:solidFill>
                <a:latin typeface="华文新魏" panose="02010800040101010101" pitchFamily="2" charset="-122"/>
                <a:ea typeface="华文新魏" panose="02010800040101010101" pitchFamily="2" charset="-122"/>
              </a:rPr>
              <a:t>i</a:t>
            </a:r>
            <a:r>
              <a:rPr lang="zh-CN" altLang="en-US" sz="2400" b="1" dirty="0">
                <a:solidFill>
                  <a:srgbClr val="FF0000"/>
                </a:solidFill>
                <a:latin typeface="华文新魏" panose="02010800040101010101" pitchFamily="2" charset="-122"/>
                <a:ea typeface="华文新魏" panose="02010800040101010101" pitchFamily="2" charset="-122"/>
              </a:rPr>
              <a:t>，</a:t>
            </a:r>
            <a:r>
              <a:rPr lang="en-US" altLang="zh-CN" sz="2400" b="1" dirty="0">
                <a:solidFill>
                  <a:srgbClr val="FF0000"/>
                </a:solidFill>
                <a:latin typeface="华文新魏" panose="02010800040101010101" pitchFamily="2" charset="-122"/>
                <a:ea typeface="华文新魏" panose="02010800040101010101" pitchFamily="2" charset="-122"/>
              </a:rPr>
              <a:t>i</a:t>
            </a:r>
            <a:r>
              <a:rPr lang="zh-CN" altLang="en-US" sz="2400" b="1" dirty="0">
                <a:solidFill>
                  <a:srgbClr val="FF0000"/>
                </a:solidFill>
                <a:latin typeface="华文新魏" panose="02010800040101010101" pitchFamily="2" charset="-122"/>
                <a:ea typeface="华文新魏" panose="02010800040101010101" pitchFamily="2" charset="-122"/>
              </a:rPr>
              <a:t>的作用域从声明开始到当前域结束</a:t>
            </a:r>
          </a:p>
          <a:p>
            <a:pPr>
              <a:lnSpc>
                <a:spcPct val="120000"/>
              </a:lnSpc>
            </a:pPr>
            <a:r>
              <a:rPr lang="zh-CN" altLang="en-US" sz="2400" b="1" dirty="0">
                <a:solidFill>
                  <a:srgbClr val="FF0000"/>
                </a:solidFill>
                <a:latin typeface="华文新魏" panose="02010800040101010101" pitchFamily="2" charset="-122"/>
                <a:ea typeface="华文新魏" panose="02010800040101010101" pitchFamily="2" charset="-122"/>
              </a:rPr>
              <a:t>        </a:t>
            </a:r>
            <a:r>
              <a:rPr lang="en-US" altLang="zh-CN" sz="2400" b="1" dirty="0">
                <a:solidFill>
                  <a:srgbClr val="FF0000"/>
                </a:solidFill>
                <a:latin typeface="华文新魏" panose="02010800040101010101" pitchFamily="2" charset="-122"/>
                <a:ea typeface="华文新魏" panose="02010800040101010101" pitchFamily="2" charset="-122"/>
              </a:rPr>
              <a:t>	int i = 0</a:t>
            </a:r>
            <a:r>
              <a:rPr lang="zh-CN" altLang="en-US" sz="2400" b="1" dirty="0">
                <a:solidFill>
                  <a:srgbClr val="FF0000"/>
                </a:solidFill>
                <a:latin typeface="华文新魏" panose="02010800040101010101" pitchFamily="2" charset="-122"/>
                <a:ea typeface="华文新魏" panose="02010800040101010101" pitchFamily="2" charset="-122"/>
              </a:rPr>
              <a:t>；</a:t>
            </a:r>
            <a:r>
              <a:rPr lang="en-US" altLang="zh-CN" sz="2400" b="1" dirty="0">
                <a:solidFill>
                  <a:srgbClr val="FF0000"/>
                </a:solidFill>
                <a:latin typeface="华文新魏" panose="02010800040101010101" pitchFamily="2" charset="-122"/>
                <a:ea typeface="华文新魏" panose="02010800040101010101" pitchFamily="2" charset="-122"/>
              </a:rPr>
              <a:t>//</a:t>
            </a:r>
            <a:r>
              <a:rPr lang="zh-CN" altLang="en-US" sz="2400" b="1" dirty="0">
                <a:solidFill>
                  <a:srgbClr val="FF0000"/>
                </a:solidFill>
                <a:latin typeface="华文新魏" panose="02010800040101010101" pitchFamily="2" charset="-122"/>
                <a:ea typeface="华文新魏" panose="02010800040101010101" pitchFamily="2" charset="-122"/>
              </a:rPr>
              <a:t>错误，该域已经有名字</a:t>
            </a:r>
            <a:r>
              <a:rPr lang="en-US" altLang="zh-CN" sz="2400" b="1" dirty="0">
                <a:solidFill>
                  <a:srgbClr val="FF0000"/>
                </a:solidFill>
                <a:latin typeface="华文新魏" panose="02010800040101010101" pitchFamily="2" charset="-122"/>
                <a:ea typeface="华文新魏" panose="02010800040101010101" pitchFamily="2" charset="-122"/>
              </a:rPr>
              <a:t>i</a:t>
            </a:r>
            <a:r>
              <a:rPr lang="zh-CN" altLang="en-US" sz="2400" b="1" dirty="0">
                <a:solidFill>
                  <a:srgbClr val="FF0000"/>
                </a:solidFill>
                <a:latin typeface="华文新魏" panose="02010800040101010101" pitchFamily="2" charset="-122"/>
                <a:ea typeface="华文新魏" panose="02010800040101010101" pitchFamily="2" charset="-122"/>
              </a:rPr>
              <a:t>，不能再定义同名变量</a:t>
            </a:r>
          </a:p>
        </p:txBody>
      </p:sp>
    </p:spTree>
    <p:extLst>
      <p:ext uri="{BB962C8B-B14F-4D97-AF65-F5344CB8AC3E}">
        <p14:creationId xmlns:p14="http://schemas.microsoft.com/office/powerpoint/2010/main" val="3420241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eaLnBrk="1" hangingPunct="1"/>
            <a:r>
              <a:rPr lang="en-US" altLang="zh-CN" sz="3600" b="1" dirty="0">
                <a:solidFill>
                  <a:srgbClr val="FF0000"/>
                </a:solidFill>
                <a:latin typeface="微软雅黑" pitchFamily="34" charset="-122"/>
                <a:ea typeface="微软雅黑" pitchFamily="34" charset="-122"/>
              </a:rPr>
              <a:t>4.2</a:t>
            </a:r>
            <a:r>
              <a:rPr lang="zh-CN" altLang="en-US" sz="3600" b="1" dirty="0">
                <a:solidFill>
                  <a:srgbClr val="FF0000"/>
                </a:solidFill>
                <a:latin typeface="微软雅黑" pitchFamily="34" charset="-122"/>
                <a:ea typeface="微软雅黑" pitchFamily="34" charset="-122"/>
              </a:rPr>
              <a:t>　名字空间</a:t>
            </a:r>
            <a:r>
              <a:rPr lang="en-US" altLang="zh-CN" sz="3600" b="1" dirty="0">
                <a:solidFill>
                  <a:srgbClr val="FF0000"/>
                </a:solidFill>
                <a:latin typeface="微软雅黑" pitchFamily="34" charset="-122"/>
                <a:ea typeface="微软雅黑" pitchFamily="34" charset="-122"/>
              </a:rPr>
              <a:t>-using</a:t>
            </a:r>
            <a:r>
              <a:rPr lang="zh-CN" altLang="en-US" sz="3600" b="1" dirty="0">
                <a:solidFill>
                  <a:srgbClr val="FF0000"/>
                </a:solidFill>
                <a:latin typeface="微软雅黑" pitchFamily="34" charset="-122"/>
                <a:ea typeface="微软雅黑" pitchFamily="34" charset="-122"/>
              </a:rPr>
              <a:t>指示符</a:t>
            </a:r>
          </a:p>
        </p:txBody>
      </p:sp>
      <p:sp>
        <p:nvSpPr>
          <p:cNvPr id="8196" name="Rectangle 7"/>
          <p:cNvSpPr>
            <a:spLocks noChangeArrowheads="1"/>
          </p:cNvSpPr>
          <p:nvPr/>
        </p:nvSpPr>
        <p:spPr bwMode="auto">
          <a:xfrm>
            <a:off x="234752" y="980731"/>
            <a:ext cx="8382000" cy="4968775"/>
          </a:xfrm>
          <a:prstGeom prst="rect">
            <a:avLst/>
          </a:prstGeom>
          <a:noFill/>
          <a:ln w="9525">
            <a:noFill/>
            <a:miter lim="800000"/>
            <a:headEnd/>
            <a:tailEnd/>
          </a:ln>
        </p:spPr>
        <p:txBody>
          <a:bodyPr>
            <a:noAutofit/>
          </a:bodyPr>
          <a:lstStyle/>
          <a:p>
            <a:pPr>
              <a:lnSpc>
                <a:spcPct val="110000"/>
              </a:lnSpc>
            </a:pPr>
            <a:r>
              <a:rPr lang="en-US" altLang="zh-CN" sz="2400" b="1" dirty="0">
                <a:latin typeface="华文新魏" pitchFamily="2" charset="-122"/>
                <a:ea typeface="华文新魏" pitchFamily="2" charset="-122"/>
              </a:rPr>
              <a:t>	</a:t>
            </a:r>
            <a:r>
              <a:rPr lang="en-US" altLang="zh-CN" sz="2200" b="1" dirty="0">
                <a:latin typeface="华文新魏" panose="02010800040101010101" pitchFamily="2" charset="-122"/>
                <a:ea typeface="华文新魏" panose="02010800040101010101" pitchFamily="2" charset="-122"/>
              </a:rPr>
              <a:t>using</a:t>
            </a:r>
            <a:r>
              <a:rPr lang="zh-CN" altLang="en-US" sz="2200" b="1" dirty="0">
                <a:latin typeface="华文新魏" panose="02010800040101010101" pitchFamily="2" charset="-122"/>
                <a:ea typeface="华文新魏" panose="02010800040101010101" pitchFamily="2" charset="-122"/>
              </a:rPr>
              <a:t>指示符（</a:t>
            </a:r>
            <a:r>
              <a:rPr lang="en-US" altLang="zh-CN" sz="2200" dirty="0"/>
              <a:t> </a:t>
            </a:r>
            <a:r>
              <a:rPr lang="en-US" altLang="zh-CN" sz="2200" b="1" dirty="0">
                <a:solidFill>
                  <a:srgbClr val="FF0000"/>
                </a:solidFill>
                <a:latin typeface="华文新魏" panose="02010800040101010101" pitchFamily="2" charset="-122"/>
                <a:ea typeface="华文新魏" panose="02010800040101010101" pitchFamily="2" charset="-122"/>
              </a:rPr>
              <a:t>using directive </a:t>
            </a:r>
            <a:r>
              <a:rPr lang="zh-CN" altLang="en-US" sz="2200" b="1" dirty="0">
                <a:latin typeface="华文新魏" panose="02010800040101010101" pitchFamily="2" charset="-122"/>
                <a:ea typeface="华文新魏" panose="02010800040101010101" pitchFamily="2" charset="-122"/>
              </a:rPr>
              <a:t>）使名字空间包含的成员都可见；</a:t>
            </a:r>
          </a:p>
          <a:p>
            <a:pPr>
              <a:lnSpc>
                <a:spcPct val="110000"/>
              </a:lnSpc>
            </a:pPr>
            <a:r>
              <a:rPr lang="en-US" altLang="zh-CN" sz="2200" b="1" dirty="0">
                <a:latin typeface="华文新魏" panose="02010800040101010101" pitchFamily="2" charset="-122"/>
                <a:ea typeface="华文新魏" panose="02010800040101010101" pitchFamily="2" charset="-122"/>
              </a:rPr>
              <a:t>	using</a:t>
            </a:r>
            <a:r>
              <a:rPr lang="zh-CN" altLang="en-US" sz="2200" b="1" dirty="0">
                <a:latin typeface="华文新魏" panose="02010800040101010101" pitchFamily="2" charset="-122"/>
                <a:ea typeface="华文新魏" panose="02010800040101010101" pitchFamily="2" charset="-122"/>
              </a:rPr>
              <a:t>指示符以关键字</a:t>
            </a:r>
            <a:r>
              <a:rPr lang="en-US" altLang="zh-CN" sz="2200" b="1" dirty="0">
                <a:latin typeface="华文新魏" panose="02010800040101010101" pitchFamily="2" charset="-122"/>
                <a:ea typeface="华文新魏" panose="02010800040101010101" pitchFamily="2" charset="-122"/>
              </a:rPr>
              <a:t>using</a:t>
            </a:r>
            <a:r>
              <a:rPr lang="zh-CN" altLang="en-US" sz="2200" b="1" dirty="0">
                <a:latin typeface="华文新魏" panose="02010800040101010101" pitchFamily="2" charset="-122"/>
                <a:ea typeface="华文新魏" panose="02010800040101010101" pitchFamily="2" charset="-122"/>
              </a:rPr>
              <a:t>开头，后面是名字空间名；</a:t>
            </a:r>
          </a:p>
          <a:p>
            <a:pPr>
              <a:lnSpc>
                <a:spcPct val="110000"/>
              </a:lnSpc>
            </a:pPr>
            <a:r>
              <a:rPr lang="en-US" altLang="zh-CN" sz="2200" b="1" dirty="0">
                <a:latin typeface="华文新魏" panose="02010800040101010101" pitchFamily="2" charset="-122"/>
                <a:ea typeface="华文新魏" panose="02010800040101010101" pitchFamily="2" charset="-122"/>
              </a:rPr>
              <a:t>	using</a:t>
            </a:r>
            <a:r>
              <a:rPr lang="zh-CN" altLang="en-US" sz="2200" b="1" dirty="0">
                <a:latin typeface="华文新魏" panose="02010800040101010101" pitchFamily="2" charset="-122"/>
                <a:ea typeface="华文新魏" panose="02010800040101010101" pitchFamily="2" charset="-122"/>
              </a:rPr>
              <a:t>指示符的效果是程序可以直接使用名字空间里的成员而不用加限定符，</a:t>
            </a:r>
            <a:r>
              <a:rPr lang="zh-CN" altLang="en-US" sz="2200" b="1" dirty="0">
                <a:solidFill>
                  <a:srgbClr val="FF0000"/>
                </a:solidFill>
                <a:latin typeface="华文新魏" panose="02010800040101010101" pitchFamily="2" charset="-122"/>
                <a:ea typeface="华文新魏" panose="02010800040101010101" pitchFamily="2" charset="-122"/>
              </a:rPr>
              <a:t>但它没有把名字空间的成员引入到当前域</a:t>
            </a:r>
            <a:r>
              <a:rPr lang="zh-CN" altLang="en-US" sz="2200" b="1" dirty="0">
                <a:latin typeface="华文新魏" panose="02010800040101010101" pitchFamily="2" charset="-122"/>
                <a:ea typeface="华文新魏" panose="02010800040101010101" pitchFamily="2" charset="-122"/>
              </a:rPr>
              <a:t>（即</a:t>
            </a:r>
            <a:r>
              <a:rPr lang="en-US" altLang="zh-CN" sz="2200" b="1" dirty="0">
                <a:latin typeface="华文新魏" panose="02010800040101010101" pitchFamily="2" charset="-122"/>
                <a:ea typeface="华文新魏" panose="02010800040101010101" pitchFamily="2" charset="-122"/>
              </a:rPr>
              <a:t>using</a:t>
            </a:r>
            <a:r>
              <a:rPr lang="zh-CN" altLang="en-US" sz="2200" b="1" dirty="0">
                <a:latin typeface="华文新魏" panose="02010800040101010101" pitchFamily="2" charset="-122"/>
                <a:ea typeface="华文新魏" panose="02010800040101010101" pitchFamily="2" charset="-122"/>
              </a:rPr>
              <a:t>指示符出现的域）。因此在当前域可以定义与名字空间里成员同名的变量和函数。但二义性只有当名字被使用时才被检测到；</a:t>
            </a:r>
          </a:p>
          <a:p>
            <a:pPr>
              <a:lnSpc>
                <a:spcPct val="110000"/>
              </a:lnSpc>
            </a:pPr>
            <a:r>
              <a:rPr lang="zh-CN" altLang="en-US" sz="24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namespace A { int i = 0; int j= 0;}</a:t>
            </a:r>
          </a:p>
          <a:p>
            <a:pPr>
              <a:lnSpc>
                <a:spcPct val="110000"/>
              </a:lnSpc>
            </a:pPr>
            <a:r>
              <a:rPr lang="en-US" altLang="zh-CN" sz="2000" b="1" dirty="0">
                <a:latin typeface="华文新魏" panose="02010800040101010101" pitchFamily="2" charset="-122"/>
                <a:ea typeface="华文新魏" panose="02010800040101010101" pitchFamily="2" charset="-122"/>
              </a:rPr>
              <a:t>        	using A;  </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并没有将成员引入到当前域，只是使程序可以直接用成员名</a:t>
            </a:r>
          </a:p>
          <a:p>
            <a:pPr>
              <a:lnSpc>
                <a:spcPct val="110000"/>
              </a:lnSpc>
            </a:pPr>
            <a:r>
              <a:rPr lang="zh-CN" altLang="en-US" sz="2000" b="1" dirty="0">
                <a:solidFill>
                  <a:srgbClr val="FF0000"/>
                </a:solidFill>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int x = i;</a:t>
            </a:r>
            <a:r>
              <a:rPr lang="en-US" altLang="zh-CN" sz="2000" b="1" dirty="0">
                <a:solidFill>
                  <a:srgbClr val="FF0000"/>
                </a:solidFill>
                <a:latin typeface="华文新魏" panose="02010800040101010101" pitchFamily="2" charset="-122"/>
                <a:ea typeface="华文新魏" panose="02010800040101010101" pitchFamily="2" charset="-122"/>
              </a:rPr>
              <a:t> //</a:t>
            </a:r>
            <a:r>
              <a:rPr lang="zh-CN" altLang="en-US" sz="2000" b="1" dirty="0">
                <a:solidFill>
                  <a:srgbClr val="FF0000"/>
                </a:solidFill>
                <a:latin typeface="华文新魏" panose="02010800040101010101" pitchFamily="2" charset="-122"/>
                <a:ea typeface="华文新魏" panose="02010800040101010101" pitchFamily="2" charset="-122"/>
              </a:rPr>
              <a:t>可以直接用名字</a:t>
            </a:r>
            <a:r>
              <a:rPr lang="en-US" altLang="zh-CN" sz="2000" b="1" dirty="0">
                <a:solidFill>
                  <a:srgbClr val="FF0000"/>
                </a:solidFill>
                <a:latin typeface="华文新魏" panose="02010800040101010101" pitchFamily="2" charset="-122"/>
                <a:ea typeface="华文新魏" panose="02010800040101010101" pitchFamily="2" charset="-122"/>
              </a:rPr>
              <a:t>i</a:t>
            </a:r>
          </a:p>
          <a:p>
            <a:pPr>
              <a:lnSpc>
                <a:spcPct val="110000"/>
              </a:lnSpc>
            </a:pPr>
            <a:r>
              <a:rPr lang="en-US" altLang="zh-CN" sz="2000" b="1" dirty="0">
                <a:solidFill>
                  <a:srgbClr val="FF0000"/>
                </a:solidFill>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int j = 1;</a:t>
            </a:r>
            <a:r>
              <a:rPr lang="en-US" altLang="zh-CN" sz="2000" b="1" dirty="0">
                <a:solidFill>
                  <a:srgbClr val="FF0000"/>
                </a:solidFill>
                <a:latin typeface="华文新魏" panose="02010800040101010101" pitchFamily="2" charset="-122"/>
                <a:ea typeface="华文新魏" panose="02010800040101010101" pitchFamily="2" charset="-122"/>
              </a:rPr>
              <a:t> //</a:t>
            </a:r>
            <a:r>
              <a:rPr lang="zh-CN" altLang="en-US" sz="2000" b="1" dirty="0">
                <a:solidFill>
                  <a:srgbClr val="FF0000"/>
                </a:solidFill>
                <a:latin typeface="华文新魏" panose="02010800040101010101" pitchFamily="2" charset="-122"/>
                <a:ea typeface="华文新魏" panose="02010800040101010101" pitchFamily="2" charset="-122"/>
              </a:rPr>
              <a:t>可以定义同名变量</a:t>
            </a:r>
          </a:p>
          <a:p>
            <a:pPr>
              <a:lnSpc>
                <a:spcPct val="110000"/>
              </a:lnSpc>
            </a:pPr>
            <a:r>
              <a:rPr lang="zh-CN" altLang="en-US" sz="2000" b="1" dirty="0">
                <a:solidFill>
                  <a:srgbClr val="FF0000"/>
                </a:solidFill>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	//</a:t>
            </a:r>
            <a:r>
              <a:rPr lang="zh-CN" altLang="en-US" sz="2000" b="1" dirty="0">
                <a:solidFill>
                  <a:srgbClr val="FF0000"/>
                </a:solidFill>
                <a:latin typeface="华文新魏" panose="02010800040101010101" pitchFamily="2" charset="-122"/>
                <a:ea typeface="华文新魏" panose="02010800040101010101" pitchFamily="2" charset="-122"/>
              </a:rPr>
              <a:t>如果程序到此结束，编译器不会报错。因为没有使用变量</a:t>
            </a:r>
            <a:r>
              <a:rPr lang="en-US" altLang="zh-CN" sz="2000" b="1" dirty="0">
                <a:solidFill>
                  <a:srgbClr val="FF0000"/>
                </a:solidFill>
                <a:latin typeface="华文新魏" panose="02010800040101010101" pitchFamily="2" charset="-122"/>
                <a:ea typeface="华文新魏" panose="02010800040101010101" pitchFamily="2" charset="-122"/>
              </a:rPr>
              <a:t>j</a:t>
            </a:r>
          </a:p>
          <a:p>
            <a:pPr>
              <a:lnSpc>
                <a:spcPct val="110000"/>
              </a:lnSpc>
            </a:pPr>
            <a:r>
              <a:rPr lang="en-US" altLang="zh-CN" sz="2000" b="1" dirty="0">
                <a:solidFill>
                  <a:srgbClr val="FF0000"/>
                </a:solidFill>
                <a:latin typeface="华文新魏" panose="02010800040101010101" pitchFamily="2" charset="-122"/>
                <a:ea typeface="华文新魏" panose="02010800040101010101" pitchFamily="2" charset="-122"/>
              </a:rPr>
              <a:t>       	int y = j + 1</a:t>
            </a:r>
            <a:r>
              <a:rPr lang="zh-CN" altLang="en-US" sz="2000" b="1" dirty="0">
                <a:solidFill>
                  <a:srgbClr val="FF0000"/>
                </a:solidFill>
                <a:latin typeface="华文新魏" panose="02010800040101010101" pitchFamily="2" charset="-122"/>
                <a:ea typeface="华文新魏" panose="02010800040101010101" pitchFamily="2" charset="-122"/>
              </a:rPr>
              <a:t>；</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使用了</a:t>
            </a:r>
            <a:r>
              <a:rPr lang="en-US" altLang="zh-CN" sz="2000" b="1" dirty="0">
                <a:solidFill>
                  <a:srgbClr val="FF0000"/>
                </a:solidFill>
                <a:latin typeface="华文新魏" panose="02010800040101010101" pitchFamily="2" charset="-122"/>
                <a:ea typeface="华文新魏" panose="02010800040101010101" pitchFamily="2" charset="-122"/>
              </a:rPr>
              <a:t>j</a:t>
            </a:r>
            <a:r>
              <a:rPr lang="zh-CN" altLang="en-US" sz="2000" b="1" dirty="0">
                <a:solidFill>
                  <a:srgbClr val="FF0000"/>
                </a:solidFill>
                <a:latin typeface="华文新魏" panose="02010800040101010101" pitchFamily="2" charset="-122"/>
                <a:ea typeface="华文新魏" panose="02010800040101010101" pitchFamily="2" charset="-122"/>
              </a:rPr>
              <a:t>，编译器会报错，因为不知道是哪个</a:t>
            </a:r>
            <a:r>
              <a:rPr lang="en-US" altLang="zh-CN" sz="2000" b="1" dirty="0">
                <a:solidFill>
                  <a:srgbClr val="FF0000"/>
                </a:solidFill>
                <a:latin typeface="华文新魏" panose="02010800040101010101" pitchFamily="2" charset="-122"/>
                <a:ea typeface="华文新魏" panose="02010800040101010101" pitchFamily="2" charset="-122"/>
              </a:rPr>
              <a:t>j</a:t>
            </a:r>
          </a:p>
          <a:p>
            <a:pPr>
              <a:lnSpc>
                <a:spcPct val="110000"/>
              </a:lnSpc>
            </a:pPr>
            <a:r>
              <a:rPr lang="en-US" altLang="zh-CN" sz="2000" b="1" dirty="0">
                <a:solidFill>
                  <a:srgbClr val="FF0000"/>
                </a:solidFill>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int z = A::j + ::j;</a:t>
            </a:r>
            <a:r>
              <a:rPr lang="en-US" altLang="zh-CN" sz="2000" b="1" dirty="0">
                <a:solidFill>
                  <a:srgbClr val="FF0000"/>
                </a:solidFill>
                <a:latin typeface="华文新魏" panose="02010800040101010101" pitchFamily="2" charset="-122"/>
                <a:ea typeface="华文新魏" panose="02010800040101010101" pitchFamily="2" charset="-122"/>
              </a:rPr>
              <a:t> //OK</a:t>
            </a:r>
          </a:p>
        </p:txBody>
      </p:sp>
    </p:spTree>
    <p:extLst>
      <p:ext uri="{BB962C8B-B14F-4D97-AF65-F5344CB8AC3E}">
        <p14:creationId xmlns:p14="http://schemas.microsoft.com/office/powerpoint/2010/main" val="18614829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6179</TotalTime>
  <Words>4117</Words>
  <Application>Microsoft Office PowerPoint</Application>
  <PresentationFormat>全屏显示(4:3)</PresentationFormat>
  <Paragraphs>915</Paragraphs>
  <Slides>66</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66</vt:i4>
      </vt:variant>
    </vt:vector>
  </HeadingPairs>
  <TitlesOfParts>
    <vt:vector size="74" baseType="lpstr">
      <vt:lpstr>Arial</vt:lpstr>
      <vt:lpstr>华文新魏</vt:lpstr>
      <vt:lpstr>Tahoma</vt:lpstr>
      <vt:lpstr>Wingdings</vt:lpstr>
      <vt:lpstr>Calibri</vt:lpstr>
      <vt:lpstr>Courier New</vt:lpstr>
      <vt:lpstr>微软雅黑</vt:lpstr>
      <vt:lpstr>Office 主题</vt:lpstr>
      <vt:lpstr>第4章　作用域、成员指针和拷贝控制</vt:lpstr>
      <vt:lpstr>4.1　作用域</vt:lpstr>
      <vt:lpstr>4.1　作用域</vt:lpstr>
      <vt:lpstr>4.1　作用域</vt:lpstr>
      <vt:lpstr>4.2　名字空间</vt:lpstr>
      <vt:lpstr>4.2　名字空间</vt:lpstr>
      <vt:lpstr>4.2　名字空间</vt:lpstr>
      <vt:lpstr>4.2　名字空间-using声明</vt:lpstr>
      <vt:lpstr>4.2　名字空间-using指示符</vt:lpstr>
      <vt:lpstr>4.2　名字空间-匿名名字空间</vt:lpstr>
      <vt:lpstr>4.2　名字空间</vt:lpstr>
      <vt:lpstr>4.3　成员指针 </vt:lpstr>
      <vt:lpstr>4.3　成员指针 </vt:lpstr>
      <vt:lpstr>4.3　成员指针 </vt:lpstr>
      <vt:lpstr>4.3　成员指针 </vt:lpstr>
      <vt:lpstr>4.3　成员指针 </vt:lpstr>
      <vt:lpstr>4.4　const、volatile和mutable </vt:lpstr>
      <vt:lpstr>4.4　const、volatile和mutable </vt:lpstr>
      <vt:lpstr>4.4　const、volatile和mutable </vt:lpstr>
      <vt:lpstr>4.4　const、volatile和mutable </vt:lpstr>
      <vt:lpstr>4.5　左值引用对象</vt:lpstr>
      <vt:lpstr>4.5　左值引用对象</vt:lpstr>
      <vt:lpstr>4.6　拷贝构造函数</vt:lpstr>
      <vt:lpstr>4.6　拷贝构造函数</vt:lpstr>
      <vt:lpstr>4.6　拷贝构造函数</vt:lpstr>
      <vt:lpstr>4.6　拷贝构造函数</vt:lpstr>
      <vt:lpstr>4.6　拷贝构造函数</vt:lpstr>
      <vt:lpstr>4.6　拷贝构造函数</vt:lpstr>
      <vt:lpstr>4.6　拷贝构造函数</vt:lpstr>
      <vt:lpstr>浅拷贝（按成员拷贝）</vt:lpstr>
      <vt:lpstr>浅拷贝（按成员拷贝）</vt:lpstr>
      <vt:lpstr>4.6　拷贝构造函数</vt:lpstr>
      <vt:lpstr>深拷贝</vt:lpstr>
      <vt:lpstr>深拷贝</vt:lpstr>
      <vt:lpstr> 深拷贝构造函数和深拷贝赋值运算符重载</vt:lpstr>
      <vt:lpstr>4.7　赋值运算符重载函数</vt:lpstr>
      <vt:lpstr>4.7　赋值运算符重载函数</vt:lpstr>
      <vt:lpstr>4.8　移动构造和移动赋值</vt:lpstr>
      <vt:lpstr>4.8　移动构造和移动赋值</vt:lpstr>
      <vt:lpstr>4.8　移动构造和移动赋值</vt:lpstr>
      <vt:lpstr>4.8　移动构造和移动赋值</vt:lpstr>
      <vt:lpstr>4.8　移动构造和移动赋值</vt:lpstr>
      <vt:lpstr>4.8　移动构造和移动赋值</vt:lpstr>
      <vt:lpstr>4.8　移动构造和移动赋值</vt:lpstr>
      <vt:lpstr>4.8　移动构造和移动赋值</vt:lpstr>
      <vt:lpstr>4.8　移动构造和移动赋值</vt:lpstr>
      <vt:lpstr>4.8　移动构造和移动赋值</vt:lpstr>
      <vt:lpstr>4.8　移动构造和移动赋值</vt:lpstr>
      <vt:lpstr>4.8　移动构造和移动赋值</vt:lpstr>
      <vt:lpstr>4.8　移动构造和移动赋值</vt:lpstr>
      <vt:lpstr>4.8　移动构造和移动赋值</vt:lpstr>
      <vt:lpstr>4.8　移动构造和移动赋值</vt:lpstr>
      <vt:lpstr>4.8　移动构造和移动赋值</vt:lpstr>
      <vt:lpstr>4.8　移动构造和移动赋值</vt:lpstr>
      <vt:lpstr>4.8　移动构造和移动赋值</vt:lpstr>
      <vt:lpstr>4.8　移动构造和移动赋值</vt:lpstr>
      <vt:lpstr>4.9　右值引用和成员函数</vt:lpstr>
      <vt:lpstr>4.10　右值和左值引用成员函数</vt:lpstr>
      <vt:lpstr>4.10　右值和左值引用成员函数</vt:lpstr>
      <vt:lpstr>4.10　右值和左值引用成员函数</vt:lpstr>
      <vt:lpstr>4.10　右值和左值引用成员函数</vt:lpstr>
      <vt:lpstr>4.10　右值和左值引用成员函数</vt:lpstr>
      <vt:lpstr>4.9　=default和=delete</vt:lpstr>
      <vt:lpstr>4.9　=default和=delete</vt:lpstr>
      <vt:lpstr>4.9　=default和=delete</vt:lpstr>
      <vt:lpstr>4.9　=default和=delete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crackryan</cp:lastModifiedBy>
  <cp:revision>519</cp:revision>
  <dcterms:created xsi:type="dcterms:W3CDTF">2014-12-07T17:26:54Z</dcterms:created>
  <dcterms:modified xsi:type="dcterms:W3CDTF">2019-10-07T20:49:35Z</dcterms:modified>
</cp:coreProperties>
</file>