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91" r:id="rId2"/>
    <p:sldId id="292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17" r:id="rId12"/>
    <p:sldId id="268" r:id="rId13"/>
    <p:sldId id="269" r:id="rId14"/>
    <p:sldId id="326" r:id="rId15"/>
    <p:sldId id="327" r:id="rId16"/>
    <p:sldId id="272" r:id="rId17"/>
    <p:sldId id="273" r:id="rId18"/>
    <p:sldId id="274" r:id="rId19"/>
    <p:sldId id="275" r:id="rId20"/>
    <p:sldId id="276" r:id="rId21"/>
    <p:sldId id="277" r:id="rId22"/>
    <p:sldId id="328" r:id="rId23"/>
    <p:sldId id="329" r:id="rId24"/>
    <p:sldId id="330" r:id="rId25"/>
    <p:sldId id="281" r:id="rId26"/>
    <p:sldId id="331" r:id="rId27"/>
    <p:sldId id="288" r:id="rId28"/>
    <p:sldId id="289" r:id="rId29"/>
    <p:sldId id="290" r:id="rId30"/>
    <p:sldId id="332" r:id="rId31"/>
    <p:sldId id="33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华文新魏" panose="020108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5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CC2-03D1-41F4-A925-CE1BBD39136B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F9C2-2F29-4D20-877D-FFCAB441E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FF876-D213-42E0-A095-CAD19049E657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22E67-AD6F-4AB2-B4F9-AAFC7AF74C7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19400"/>
            <a:ext cx="813048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章　虚函数和抽象类</a:t>
            </a:r>
          </a:p>
        </p:txBody>
      </p:sp>
    </p:spTree>
    <p:extLst>
      <p:ext uri="{BB962C8B-B14F-4D97-AF65-F5344CB8AC3E}">
        <p14:creationId xmlns:p14="http://schemas.microsoft.com/office/powerpoint/2010/main" val="17441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虚函数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lvl="1" algn="just">
              <a:lnSpc>
                <a:spcPct val="11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在基类的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部分。在派生类中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定义取代型（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override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虚函数时，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函数原型必须和基类的虚函数必须完全相同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。无论是在哪一级派生类，其非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成员函数若和基类虚函数的原型完全相同，无论是否使用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保留字都将自动成为虚函数。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虚函数只有在具有继承关系的类层次中才需要表现多态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union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既不能用作基类，也不能用作派生类，故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类里不能定义虚函数。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构造对象时类型是确定的，不需根据类型不同表现多态行为，故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构造函数不能定义为虚函数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；析构函数可通过父类指针、引用进行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调用，父类指针可指向父类或子类对象，因此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析构函数需要多态特性，可定义为虚函数。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虚函数可声明或自动成为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函数，也可重载、缺省和省略参数。当然，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inline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虚函数内联时肯定失败。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4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x,  y;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 { return x;  }  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 return y; 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show ( )  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&lt;&lt;“Show a point\n”;  }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虚函数在类体外定义时不能用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(int x, int y)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 (x) ,  y (y)   { 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CIRCLE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POINT{//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公有继承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基类和派生类构成父子关系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r;  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show (  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&lt;&lt;“Show a circle\n”;  } 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注意是私有的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//show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函数自动成为虚函数，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虚函数自动内联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失败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  { return r;  }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 (int x,  int y,  int r)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(x,  y)   { CIRCLE::r=r; 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c (3, 7, 8);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 *p=&amp;c;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指向子类对象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不用类型转换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p= (POINT*)   &amp;c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c.getr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&lt;&lt;p-&gt;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POINT::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p-&gt;show ( );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Show a circle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中调用了私有函数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4861D06-D57E-48E2-A42F-7F816D8B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581128"/>
            <a:ext cx="5997155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编译时按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类型检查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公有的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POINT::show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可调用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指向子类对象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但执行时调用私有的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CIRCLE::show ( )</a:t>
            </a:r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6816A-24D6-4A10-A6FD-7C2EF6FDD36E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971"/>
            <a:ext cx="9144000" cy="1326798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buFontTx/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多态性实现的条件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有一条继承链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基类要申明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类型的成员函数</a:t>
            </a:r>
          </a:p>
          <a:p>
            <a:pPr lvl="2" algn="just"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用基类型的指针（或引用）指向（引用）派生类（不一定必须是父子关系）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1732" name="Text Box 3"/>
          <p:cNvSpPr txBox="1">
            <a:spLocks noChangeArrowheads="1"/>
          </p:cNvSpPr>
          <p:nvPr/>
        </p:nvSpPr>
        <p:spPr bwMode="auto">
          <a:xfrm>
            <a:off x="215516" y="1211718"/>
            <a:ext cx="8712968" cy="5632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"A:f1()\n"; } virtual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f3()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"A:f3()\n"; } virtual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void 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"B:f1()\n"; } //virtual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可省略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"B:f2()\n";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 :B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f4()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"C:f4()\n";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非父子关系，多态性质还是存在</a:t>
            </a:r>
          </a:p>
          <a:p>
            <a:r>
              <a:rPr lang="pt-BR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 c; A *p = (A *)&amp;c;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 	//B::f1();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p-&gt;f2();	//B::f2();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p-&gt;f3();	//A::f3()  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p-&gt;f4();	//C::f4()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//c.f1(), c.f2(), c.f3(), c.f4();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编译会出错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E01843-EB1A-4089-AEFB-8C9A577A07D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563938" y="620713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</a:p>
        </p:txBody>
      </p:sp>
      <p:sp>
        <p:nvSpPr>
          <p:cNvPr id="202756" name="Text Box 5"/>
          <p:cNvSpPr txBox="1">
            <a:spLocks noChangeArrowheads="1"/>
          </p:cNvSpPr>
          <p:nvPr/>
        </p:nvSpPr>
        <p:spPr bwMode="auto">
          <a:xfrm>
            <a:off x="3563938" y="1590675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</a:p>
        </p:txBody>
      </p:sp>
      <p:sp>
        <p:nvSpPr>
          <p:cNvPr id="202757" name="Text Box 6"/>
          <p:cNvSpPr txBox="1">
            <a:spLocks noChangeArrowheads="1"/>
          </p:cNvSpPr>
          <p:nvPr/>
        </p:nvSpPr>
        <p:spPr bwMode="auto">
          <a:xfrm>
            <a:off x="3563938" y="2565400"/>
            <a:ext cx="1152525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C</a:t>
            </a:r>
          </a:p>
        </p:txBody>
      </p:sp>
      <p:sp>
        <p:nvSpPr>
          <p:cNvPr id="202758" name="Line 14"/>
          <p:cNvSpPr>
            <a:spLocks noChangeShapeType="1"/>
          </p:cNvSpPr>
          <p:nvPr/>
        </p:nvSpPr>
        <p:spPr bwMode="auto">
          <a:xfrm flipV="1">
            <a:off x="4138613" y="1068388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59" name="Line 18"/>
          <p:cNvSpPr>
            <a:spLocks noChangeShapeType="1"/>
          </p:cNvSpPr>
          <p:nvPr/>
        </p:nvSpPr>
        <p:spPr bwMode="auto">
          <a:xfrm flipV="1">
            <a:off x="4140200" y="2062163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2760" name="Text Box 19"/>
          <p:cNvSpPr txBox="1">
            <a:spLocks noChangeArrowheads="1"/>
          </p:cNvSpPr>
          <p:nvPr/>
        </p:nvSpPr>
        <p:spPr bwMode="auto">
          <a:xfrm>
            <a:off x="4210050" y="1125538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1" name="Text Box 20"/>
          <p:cNvSpPr txBox="1">
            <a:spLocks noChangeArrowheads="1"/>
          </p:cNvSpPr>
          <p:nvPr/>
        </p:nvSpPr>
        <p:spPr bwMode="auto">
          <a:xfrm>
            <a:off x="4211638" y="2060575"/>
            <a:ext cx="96853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</a:p>
        </p:txBody>
      </p:sp>
      <p:sp>
        <p:nvSpPr>
          <p:cNvPr id="202762" name="Text Box 21"/>
          <p:cNvSpPr txBox="1">
            <a:spLocks noChangeArrowheads="1"/>
          </p:cNvSpPr>
          <p:nvPr/>
        </p:nvSpPr>
        <p:spPr bwMode="auto">
          <a:xfrm>
            <a:off x="5651500" y="692150"/>
            <a:ext cx="32656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公有虚函数成员：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f1(),f2(),f3(),f4()</a:t>
            </a:r>
          </a:p>
        </p:txBody>
      </p:sp>
      <p:sp>
        <p:nvSpPr>
          <p:cNvPr id="202763" name="Text Box 22"/>
          <p:cNvSpPr txBox="1">
            <a:spLocks noChangeArrowheads="1"/>
          </p:cNvSpPr>
          <p:nvPr/>
        </p:nvSpPr>
        <p:spPr bwMode="auto">
          <a:xfrm>
            <a:off x="5651500" y="1628775"/>
            <a:ext cx="326563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私有虚函数成员：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</a:t>
            </a:r>
            <a:r>
              <a:rPr lang="zh-CN" altLang="en-US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4" name="Text Box 23"/>
          <p:cNvSpPr txBox="1">
            <a:spLocks noChangeArrowheads="1"/>
          </p:cNvSpPr>
          <p:nvPr/>
        </p:nvSpPr>
        <p:spPr bwMode="auto">
          <a:xfrm>
            <a:off x="5551488" y="2587625"/>
            <a:ext cx="347082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不可见虚函数成员：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f1(),f2(),</a:t>
            </a:r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f3(),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</a:p>
          <a:p>
            <a:pPr algn="l"/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其中 </a:t>
            </a:r>
            <a:r>
              <a:rPr lang="en-US" altLang="zh-CN" sz="1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f4()</a:t>
            </a:r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被改写</a:t>
            </a:r>
          </a:p>
        </p:txBody>
      </p:sp>
      <p:sp>
        <p:nvSpPr>
          <p:cNvPr id="202765" name="Text Box 24"/>
          <p:cNvSpPr txBox="1">
            <a:spLocks noChangeArrowheads="1"/>
          </p:cNvSpPr>
          <p:nvPr/>
        </p:nvSpPr>
        <p:spPr bwMode="auto">
          <a:xfrm>
            <a:off x="179388" y="476250"/>
            <a:ext cx="316865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← B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← C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都是私有派生，但基类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中的虚函数特性会一直传递下去而不管是什么类型的派生。因此，在派生类中对虚函数重新改写时可不加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关键字。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11300" y="3910015"/>
            <a:ext cx="6151563" cy="992188"/>
            <a:chOff x="952" y="2463"/>
            <a:chExt cx="3875" cy="625"/>
          </a:xfrm>
        </p:grpSpPr>
        <p:sp>
          <p:nvSpPr>
            <p:cNvPr id="202769" name="Rectangle 8"/>
            <p:cNvSpPr>
              <a:spLocks noChangeArrowheads="1"/>
            </p:cNvSpPr>
            <p:nvPr/>
          </p:nvSpPr>
          <p:spPr bwMode="auto">
            <a:xfrm>
              <a:off x="952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kumimoji="0"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2770" name="Rectangle 9"/>
            <p:cNvSpPr>
              <a:spLocks noChangeArrowheads="1"/>
            </p:cNvSpPr>
            <p:nvPr/>
          </p:nvSpPr>
          <p:spPr bwMode="auto">
            <a:xfrm>
              <a:off x="1774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kumimoji="0"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02771" name="AutoShape 10"/>
            <p:cNvSpPr>
              <a:spLocks noChangeArrowheads="1"/>
            </p:cNvSpPr>
            <p:nvPr/>
          </p:nvSpPr>
          <p:spPr bwMode="auto">
            <a:xfrm rot="-5400000">
              <a:off x="1406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2" name="AutoShape 11"/>
            <p:cNvCxnSpPr>
              <a:cxnSpLocks noChangeShapeType="1"/>
              <a:stCxn id="202771" idx="3"/>
              <a:endCxn id="202770" idx="1"/>
            </p:cNvCxnSpPr>
            <p:nvPr/>
          </p:nvCxnSpPr>
          <p:spPr bwMode="auto">
            <a:xfrm flipV="1">
              <a:off x="1492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3" name="Rectangle 12"/>
            <p:cNvSpPr>
              <a:spLocks noChangeArrowheads="1"/>
            </p:cNvSpPr>
            <p:nvPr/>
          </p:nvSpPr>
          <p:spPr bwMode="auto">
            <a:xfrm>
              <a:off x="2596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…</a:t>
              </a:r>
              <a:endParaRPr kumimoji="0" lang="en-US" altLang="zh-CN" sz="2000" baseline="-1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74" name="AutoShape 13"/>
            <p:cNvSpPr>
              <a:spLocks noChangeArrowheads="1"/>
            </p:cNvSpPr>
            <p:nvPr/>
          </p:nvSpPr>
          <p:spPr bwMode="auto">
            <a:xfrm rot="-5400000">
              <a:off x="2228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5" name="AutoShape 14"/>
            <p:cNvCxnSpPr>
              <a:cxnSpLocks noChangeShapeType="1"/>
              <a:stCxn id="202774" idx="3"/>
              <a:endCxn id="202773" idx="1"/>
            </p:cNvCxnSpPr>
            <p:nvPr/>
          </p:nvCxnSpPr>
          <p:spPr bwMode="auto">
            <a:xfrm flipV="1">
              <a:off x="2314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6" name="Rectangle 15"/>
            <p:cNvSpPr>
              <a:spLocks noChangeArrowheads="1"/>
            </p:cNvSpPr>
            <p:nvPr/>
          </p:nvSpPr>
          <p:spPr bwMode="auto">
            <a:xfrm>
              <a:off x="3418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kumimoji="0"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202777" name="AutoShape 16"/>
            <p:cNvSpPr>
              <a:spLocks noChangeArrowheads="1"/>
            </p:cNvSpPr>
            <p:nvPr/>
          </p:nvSpPr>
          <p:spPr bwMode="auto">
            <a:xfrm rot="-5400000">
              <a:off x="3050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78" name="AutoShape 17"/>
            <p:cNvCxnSpPr>
              <a:cxnSpLocks noChangeShapeType="1"/>
              <a:stCxn id="202777" idx="3"/>
              <a:endCxn id="202776" idx="1"/>
            </p:cNvCxnSpPr>
            <p:nvPr/>
          </p:nvCxnSpPr>
          <p:spPr bwMode="auto">
            <a:xfrm flipV="1">
              <a:off x="3136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79" name="Rectangle 18"/>
            <p:cNvSpPr>
              <a:spLocks noChangeArrowheads="1"/>
            </p:cNvSpPr>
            <p:nvPr/>
          </p:nvSpPr>
          <p:spPr bwMode="auto">
            <a:xfrm>
              <a:off x="4240" y="2463"/>
              <a:ext cx="454" cy="25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en-US" altLang="zh-CN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kumimoji="0" lang="en-US" altLang="zh-CN" sz="2000" baseline="-10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202780" name="AutoShape 19"/>
            <p:cNvSpPr>
              <a:spLocks noChangeArrowheads="1"/>
            </p:cNvSpPr>
            <p:nvPr/>
          </p:nvSpPr>
          <p:spPr bwMode="auto">
            <a:xfrm rot="-5400000">
              <a:off x="3872" y="2548"/>
              <a:ext cx="85" cy="85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202781" name="AutoShape 20"/>
            <p:cNvCxnSpPr>
              <a:cxnSpLocks noChangeShapeType="1"/>
              <a:stCxn id="202780" idx="3"/>
              <a:endCxn id="202779" idx="1"/>
            </p:cNvCxnSpPr>
            <p:nvPr/>
          </p:nvCxnSpPr>
          <p:spPr bwMode="auto">
            <a:xfrm flipV="1">
              <a:off x="3958" y="2591"/>
              <a:ext cx="28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2782" name="Text Box 22"/>
            <p:cNvSpPr txBox="1">
              <a:spLocks noChangeArrowheads="1"/>
            </p:cNvSpPr>
            <p:nvPr/>
          </p:nvSpPr>
          <p:spPr bwMode="auto">
            <a:xfrm>
              <a:off x="3731" y="2875"/>
              <a:ext cx="109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查找方法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的顺序</a:t>
              </a:r>
            </a:p>
          </p:txBody>
        </p:sp>
        <p:sp>
          <p:nvSpPr>
            <p:cNvPr id="202783" name="Line 23"/>
            <p:cNvSpPr>
              <a:spLocks noChangeShapeType="1"/>
            </p:cNvSpPr>
            <p:nvPr/>
          </p:nvSpPr>
          <p:spPr bwMode="auto">
            <a:xfrm flipH="1">
              <a:off x="1179" y="2860"/>
              <a:ext cx="35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4" name="Line 24"/>
            <p:cNvSpPr>
              <a:spLocks noChangeShapeType="1"/>
            </p:cNvSpPr>
            <p:nvPr/>
          </p:nvSpPr>
          <p:spPr bwMode="auto">
            <a:xfrm flipH="1">
              <a:off x="4468" y="286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5" name="Line 25"/>
            <p:cNvSpPr>
              <a:spLocks noChangeShapeType="1"/>
            </p:cNvSpPr>
            <p:nvPr/>
          </p:nvSpPr>
          <p:spPr bwMode="auto">
            <a:xfrm flipH="1">
              <a:off x="3645" y="2860"/>
              <a:ext cx="1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6" name="Line 26"/>
            <p:cNvSpPr>
              <a:spLocks noChangeShapeType="1"/>
            </p:cNvSpPr>
            <p:nvPr/>
          </p:nvSpPr>
          <p:spPr bwMode="auto">
            <a:xfrm flipH="1">
              <a:off x="2823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2787" name="Line 27"/>
            <p:cNvSpPr>
              <a:spLocks noChangeShapeType="1"/>
            </p:cNvSpPr>
            <p:nvPr/>
          </p:nvSpPr>
          <p:spPr bwMode="auto">
            <a:xfrm flipH="1">
              <a:off x="2001" y="2860"/>
              <a:ext cx="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02767" name="Text Box 28"/>
          <p:cNvSpPr txBox="1">
            <a:spLocks noChangeArrowheads="1"/>
          </p:cNvSpPr>
          <p:nvPr/>
        </p:nvSpPr>
        <p:spPr bwMode="auto">
          <a:xfrm>
            <a:off x="6746875" y="3573463"/>
            <a:ext cx="7184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</p:txBody>
      </p:sp>
      <p:sp>
        <p:nvSpPr>
          <p:cNvPr id="202768" name="Text Box 48"/>
          <p:cNvSpPr txBox="1">
            <a:spLocks noChangeArrowheads="1"/>
          </p:cNvSpPr>
          <p:nvPr/>
        </p:nvSpPr>
        <p:spPr bwMode="auto">
          <a:xfrm>
            <a:off x="755650" y="5013325"/>
            <a:ext cx="7910513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在如图所示的继承链中，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是祖先类</a:t>
            </a:r>
          </a:p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C1 *p =new Cn( );  p-&gt;f( );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这时会沿着继承链从子类到父类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Cn,Cn-1,… C1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的实现，一旦找到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一个实现，将停止查找，并执行找到的第一个实现。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查找是通过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virtual function table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进行。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虚析构函数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如果基类的析构函数定义为虚析构函数，则派生类的析构函数就会自动成为虚析构函数。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运算符删除一个对象时，多态特性保证执行的析构函数就是该对象自己的析构函数。建议将可能继承的类的析构函数都定义为虚析构函数。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如果为基类和派生类对象的成员分配了动态内存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，则一定要将基类和派生类的析构函数定义为虚析构函数。否则，派生类对象可能错误地调用基类析构函数，造成内存泄漏或导致出现内存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一般性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保护错误。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56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 : p(new int[size = s])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的析构函数是虚函数，它所有的后代的析构函数就都是虚函数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~A() { if (p) { delete[]p; p = 0; } }  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 public A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*q;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length;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s, int l) :A(s), q(new int[length = l]) 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的析构会自动调用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的析构，所以不用操心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~B() { if (q) { delete[]q; q = 0; } 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new B(10, 10);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由于多态，会调用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的析构函数。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但如果析构函数不是虚函数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，由于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的声明类型为 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*,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因此编译时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被绑定到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的析构函数，只会执行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的析构，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导致对象里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指针指向的内存没有被释放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p;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4100-AB07-4E8F-8967-A8F51240316E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16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217488"/>
            <a:ext cx="8534400" cy="5983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class STACK{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int  p,  c,  *e;  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//c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为堆栈大小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e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指向整型数组首地址，存放元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	     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p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指向最后一个压入堆栈的数据所在单元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virtual  int  getp (  )   { return p;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virtual  int  push (int f){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//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每次压栈时，先将数据保存在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所指向的单元数据，然后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向上移动一个单元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return  p&lt;c?(e[p++]=f, 1): 0; //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成功返回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，否则返回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virtual  int  pop (int&amp;f){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	 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出栈，从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--p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所在单元格取数据，因为</a:t>
            </a:r>
            <a:r>
              <a:rPr lang="en-US" altLang="zh-CN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--p</a:t>
            </a:r>
            <a:r>
              <a:rPr lang="zh-CN" altLang="en-US" sz="1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所在单元是最后压栈的数据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return  p&gt;0? (f=e[--p], 1): 0; //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成功返回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，否则返回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STACK (int m) : e (new int[m]),  c (e? m: 0),  p (0)   {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virtual  ~STACK (  ){  if (e){  delete e;  e=0;  c=0;  p=0; }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205828" name="Rectangle 6"/>
          <p:cNvSpPr>
            <a:spLocks noChangeArrowheads="1"/>
          </p:cNvSpPr>
          <p:nvPr/>
        </p:nvSpPr>
        <p:spPr bwMode="auto">
          <a:xfrm>
            <a:off x="993775" y="528637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29" name="Rectangle 7"/>
          <p:cNvSpPr>
            <a:spLocks noChangeArrowheads="1"/>
          </p:cNvSpPr>
          <p:nvPr/>
        </p:nvSpPr>
        <p:spPr bwMode="auto">
          <a:xfrm>
            <a:off x="993775" y="5573713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0" name="Text Box 8"/>
          <p:cNvSpPr txBox="1">
            <a:spLocks noChangeArrowheads="1"/>
          </p:cNvSpPr>
          <p:nvPr/>
        </p:nvSpPr>
        <p:spPr bwMode="auto">
          <a:xfrm>
            <a:off x="2281238" y="5984875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5831" name="Line 10"/>
          <p:cNvSpPr>
            <a:spLocks noChangeShapeType="1"/>
          </p:cNvSpPr>
          <p:nvPr/>
        </p:nvSpPr>
        <p:spPr bwMode="auto">
          <a:xfrm>
            <a:off x="401638" y="6415088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2" name="Text Box 11"/>
          <p:cNvSpPr txBox="1">
            <a:spLocks noChangeArrowheads="1"/>
          </p:cNvSpPr>
          <p:nvPr/>
        </p:nvSpPr>
        <p:spPr bwMode="auto">
          <a:xfrm>
            <a:off x="179388" y="6154738"/>
            <a:ext cx="2984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05833" name="AutoShape 12"/>
          <p:cNvSpPr>
            <a:spLocks/>
          </p:cNvSpPr>
          <p:nvPr/>
        </p:nvSpPr>
        <p:spPr bwMode="auto">
          <a:xfrm>
            <a:off x="704850" y="5286375"/>
            <a:ext cx="288925" cy="1150938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4" name="Text Box 13"/>
          <p:cNvSpPr txBox="1">
            <a:spLocks noChangeArrowheads="1"/>
          </p:cNvSpPr>
          <p:nvPr/>
        </p:nvSpPr>
        <p:spPr bwMode="auto">
          <a:xfrm>
            <a:off x="385763" y="5592763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5835" name="Rectangle 14"/>
          <p:cNvSpPr>
            <a:spLocks noChangeArrowheads="1"/>
          </p:cNvSpPr>
          <p:nvPr/>
        </p:nvSpPr>
        <p:spPr bwMode="auto">
          <a:xfrm>
            <a:off x="995363" y="586105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6" name="Rectangle 15"/>
          <p:cNvSpPr>
            <a:spLocks noChangeArrowheads="1"/>
          </p:cNvSpPr>
          <p:nvPr/>
        </p:nvSpPr>
        <p:spPr bwMode="auto">
          <a:xfrm>
            <a:off x="995363" y="614680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7" name="Rectangle 16"/>
          <p:cNvSpPr>
            <a:spLocks noChangeArrowheads="1"/>
          </p:cNvSpPr>
          <p:nvPr/>
        </p:nvSpPr>
        <p:spPr bwMode="auto">
          <a:xfrm>
            <a:off x="996950" y="4991100"/>
            <a:ext cx="1295400" cy="2873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38" name="Text Box 17"/>
          <p:cNvSpPr txBox="1">
            <a:spLocks noChangeArrowheads="1"/>
          </p:cNvSpPr>
          <p:nvPr/>
        </p:nvSpPr>
        <p:spPr bwMode="auto">
          <a:xfrm>
            <a:off x="1238250" y="6100763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低地址</a:t>
            </a:r>
          </a:p>
        </p:txBody>
      </p:sp>
      <p:sp>
        <p:nvSpPr>
          <p:cNvPr id="205839" name="Text Box 18"/>
          <p:cNvSpPr txBox="1">
            <a:spLocks noChangeArrowheads="1"/>
          </p:cNvSpPr>
          <p:nvPr/>
        </p:nvSpPr>
        <p:spPr bwMode="auto">
          <a:xfrm>
            <a:off x="1238250" y="49530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高地址</a:t>
            </a:r>
          </a:p>
        </p:txBody>
      </p:sp>
      <p:sp>
        <p:nvSpPr>
          <p:cNvPr id="205840" name="Rectangle 19"/>
          <p:cNvSpPr>
            <a:spLocks noChangeArrowheads="1"/>
          </p:cNvSpPr>
          <p:nvPr/>
        </p:nvSpPr>
        <p:spPr bwMode="auto">
          <a:xfrm>
            <a:off x="4064000" y="528320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41" name="Rectangle 20"/>
          <p:cNvSpPr>
            <a:spLocks noChangeArrowheads="1"/>
          </p:cNvSpPr>
          <p:nvPr/>
        </p:nvSpPr>
        <p:spPr bwMode="auto">
          <a:xfrm>
            <a:off x="4064000" y="557053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5351463" y="6053138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5843" name="Line 23"/>
          <p:cNvSpPr>
            <a:spLocks noChangeShapeType="1"/>
          </p:cNvSpPr>
          <p:nvPr/>
        </p:nvSpPr>
        <p:spPr bwMode="auto">
          <a:xfrm>
            <a:off x="3471863" y="6411913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44" name="Text Box 24"/>
          <p:cNvSpPr txBox="1">
            <a:spLocks noChangeArrowheads="1"/>
          </p:cNvSpPr>
          <p:nvPr/>
        </p:nvSpPr>
        <p:spPr bwMode="auto">
          <a:xfrm>
            <a:off x="3249613" y="6151563"/>
            <a:ext cx="2984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05845" name="AutoShape 25"/>
          <p:cNvSpPr>
            <a:spLocks/>
          </p:cNvSpPr>
          <p:nvPr/>
        </p:nvSpPr>
        <p:spPr bwMode="auto">
          <a:xfrm>
            <a:off x="3775075" y="5283200"/>
            <a:ext cx="288925" cy="1150938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46" name="Text Box 26"/>
          <p:cNvSpPr txBox="1">
            <a:spLocks noChangeArrowheads="1"/>
          </p:cNvSpPr>
          <p:nvPr/>
        </p:nvSpPr>
        <p:spPr bwMode="auto">
          <a:xfrm>
            <a:off x="3455988" y="5589588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5847" name="Rectangle 27"/>
          <p:cNvSpPr>
            <a:spLocks noChangeArrowheads="1"/>
          </p:cNvSpPr>
          <p:nvPr/>
        </p:nvSpPr>
        <p:spPr bwMode="auto">
          <a:xfrm>
            <a:off x="4065588" y="585787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48" name="Rectangle 28"/>
          <p:cNvSpPr>
            <a:spLocks noChangeArrowheads="1"/>
          </p:cNvSpPr>
          <p:nvPr/>
        </p:nvSpPr>
        <p:spPr bwMode="auto">
          <a:xfrm>
            <a:off x="4065588" y="614362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49" name="Rectangle 29"/>
          <p:cNvSpPr>
            <a:spLocks noChangeArrowheads="1"/>
          </p:cNvSpPr>
          <p:nvPr/>
        </p:nvSpPr>
        <p:spPr bwMode="auto">
          <a:xfrm>
            <a:off x="4067175" y="4987925"/>
            <a:ext cx="1295400" cy="2873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4584700" y="6110288"/>
            <a:ext cx="241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</p:txBody>
      </p:sp>
      <p:sp>
        <p:nvSpPr>
          <p:cNvPr id="205851" name="Text Box 31"/>
          <p:cNvSpPr txBox="1">
            <a:spLocks noChangeArrowheads="1"/>
          </p:cNvSpPr>
          <p:nvPr/>
        </p:nvSpPr>
        <p:spPr bwMode="auto">
          <a:xfrm>
            <a:off x="4308475" y="4949825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高地址</a:t>
            </a:r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6308725" y="5326063"/>
            <a:ext cx="825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压栈</a:t>
            </a:r>
          </a:p>
        </p:txBody>
      </p:sp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6288088" y="530701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压栈</a:t>
            </a:r>
          </a:p>
        </p:txBody>
      </p:sp>
      <p:sp>
        <p:nvSpPr>
          <p:cNvPr id="126000" name="Text Box 48"/>
          <p:cNvSpPr txBox="1">
            <a:spLocks noChangeArrowheads="1"/>
          </p:cNvSpPr>
          <p:nvPr/>
        </p:nvSpPr>
        <p:spPr bwMode="auto">
          <a:xfrm>
            <a:off x="4586288" y="5805488"/>
            <a:ext cx="241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126003" name="Text Box 51"/>
          <p:cNvSpPr txBox="1">
            <a:spLocks noChangeArrowheads="1"/>
          </p:cNvSpPr>
          <p:nvPr/>
        </p:nvSpPr>
        <p:spPr bwMode="auto">
          <a:xfrm>
            <a:off x="5353050" y="5726113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p=1</a:t>
            </a:r>
          </a:p>
        </p:txBody>
      </p:sp>
      <p:sp>
        <p:nvSpPr>
          <p:cNvPr id="126004" name="Text Box 52"/>
          <p:cNvSpPr txBox="1">
            <a:spLocks noChangeArrowheads="1"/>
          </p:cNvSpPr>
          <p:nvPr/>
        </p:nvSpPr>
        <p:spPr bwMode="auto">
          <a:xfrm>
            <a:off x="5353050" y="544036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p=2</a:t>
            </a:r>
          </a:p>
        </p:txBody>
      </p:sp>
      <p:sp>
        <p:nvSpPr>
          <p:cNvPr id="126006" name="Text Box 54"/>
          <p:cNvSpPr txBox="1">
            <a:spLocks noChangeArrowheads="1"/>
          </p:cNvSpPr>
          <p:nvPr/>
        </p:nvSpPr>
        <p:spPr bwMode="auto">
          <a:xfrm>
            <a:off x="6296025" y="5300663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25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3" grpId="0"/>
      <p:bldP spid="125997" grpId="0"/>
      <p:bldP spid="125999" grpId="0"/>
      <p:bldP spid="125999" grpId="1"/>
      <p:bldP spid="126000" grpId="0"/>
      <p:bldP spid="126000" grpId="1"/>
      <p:bldP spid="126003" grpId="0"/>
      <p:bldP spid="126003" grpId="1"/>
      <p:bldP spid="126003" grpId="2"/>
      <p:bldP spid="126004" grpId="0"/>
      <p:bldP spid="126004" grpId="1"/>
      <p:bldP spid="1260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0E27DA-0521-423E-ACF6-AFCEE99E866A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17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09538"/>
            <a:ext cx="8534400" cy="59832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QUEUE: public  STACK{//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公有派生构成父子关系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STACK  s;   //s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用于出队列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STACK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用于入队列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  c;  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栈的深度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int  enter (int f)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 int  leave 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int&amp;f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QUEUE (int m) : STACK (m) ,  s (m)  {  c=m; }  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~QUEUE ( ) { 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自动成为虚析构函数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(void){ 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*p=new QUEUE (9) ; 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delete  p; 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4018682" y="5414970"/>
            <a:ext cx="1223963" cy="385763"/>
            <a:chOff x="3454" y="3411"/>
            <a:chExt cx="771" cy="243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3454" y="3429"/>
              <a:ext cx="771" cy="225"/>
              <a:chOff x="3606" y="2069"/>
              <a:chExt cx="771" cy="318"/>
            </a:xfrm>
          </p:grpSpPr>
          <p:sp>
            <p:nvSpPr>
              <p:cNvPr id="206917" name="Line 95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8" name="Line 96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9" name="Line 97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20" name="Line 98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6916" name="Text Box 105"/>
            <p:cNvSpPr txBox="1">
              <a:spLocks noChangeArrowheads="1"/>
            </p:cNvSpPr>
            <p:nvPr/>
          </p:nvSpPr>
          <p:spPr bwMode="auto">
            <a:xfrm>
              <a:off x="3720" y="3411"/>
              <a:ext cx="17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4002807" y="3197225"/>
            <a:ext cx="2822575" cy="1179513"/>
            <a:chOff x="3444" y="2014"/>
            <a:chExt cx="1778" cy="743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453" y="2078"/>
              <a:ext cx="771" cy="225"/>
              <a:chOff x="3606" y="2069"/>
              <a:chExt cx="771" cy="318"/>
            </a:xfrm>
          </p:grpSpPr>
          <p:sp>
            <p:nvSpPr>
              <p:cNvPr id="206911" name="Line 24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2" name="Line 25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3" name="Line 26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4" name="Line 27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3454" y="2304"/>
              <a:ext cx="771" cy="225"/>
              <a:chOff x="3606" y="2069"/>
              <a:chExt cx="771" cy="318"/>
            </a:xfrm>
          </p:grpSpPr>
          <p:sp>
            <p:nvSpPr>
              <p:cNvPr id="206907" name="Line 70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8" name="Line 71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9" name="Line 72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10" name="Line 73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3454" y="2529"/>
              <a:ext cx="771" cy="225"/>
              <a:chOff x="3606" y="2069"/>
              <a:chExt cx="771" cy="318"/>
            </a:xfrm>
          </p:grpSpPr>
          <p:sp>
            <p:nvSpPr>
              <p:cNvPr id="206903" name="Line 75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4" name="Line 76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5" name="Line 77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6" name="Line 78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6894" name="Text Box 99"/>
            <p:cNvSpPr txBox="1">
              <a:spLocks noChangeArrowheads="1"/>
            </p:cNvSpPr>
            <p:nvPr/>
          </p:nvSpPr>
          <p:spPr bwMode="auto">
            <a:xfrm>
              <a:off x="3703" y="2014"/>
              <a:ext cx="20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</a:p>
          </p:txBody>
        </p:sp>
        <p:sp>
          <p:nvSpPr>
            <p:cNvPr id="206895" name="Text Box 100"/>
            <p:cNvSpPr txBox="1">
              <a:spLocks noChangeArrowheads="1"/>
            </p:cNvSpPr>
            <p:nvPr/>
          </p:nvSpPr>
          <p:spPr bwMode="auto">
            <a:xfrm>
              <a:off x="3710" y="2258"/>
              <a:ext cx="17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06896" name="Text Box 101"/>
            <p:cNvSpPr txBox="1">
              <a:spLocks noChangeArrowheads="1"/>
            </p:cNvSpPr>
            <p:nvPr/>
          </p:nvSpPr>
          <p:spPr bwMode="auto">
            <a:xfrm>
              <a:off x="3710" y="2465"/>
              <a:ext cx="18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grpSp>
          <p:nvGrpSpPr>
            <p:cNvPr id="8" name="Group 112"/>
            <p:cNvGrpSpPr>
              <a:grpSpLocks/>
            </p:cNvGrpSpPr>
            <p:nvPr/>
          </p:nvGrpSpPr>
          <p:grpSpPr bwMode="auto">
            <a:xfrm>
              <a:off x="3444" y="2068"/>
              <a:ext cx="1778" cy="689"/>
              <a:chOff x="3462" y="1789"/>
              <a:chExt cx="1053" cy="689"/>
            </a:xfrm>
          </p:grpSpPr>
          <p:sp>
            <p:nvSpPr>
              <p:cNvPr id="206899" name="Line 107"/>
              <p:cNvSpPr>
                <a:spLocks noChangeShapeType="1"/>
              </p:cNvSpPr>
              <p:nvPr/>
            </p:nvSpPr>
            <p:spPr bwMode="auto">
              <a:xfrm>
                <a:off x="3470" y="1797"/>
                <a:ext cx="0" cy="6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0" name="Line 108"/>
              <p:cNvSpPr>
                <a:spLocks noChangeShapeType="1"/>
              </p:cNvSpPr>
              <p:nvPr/>
            </p:nvSpPr>
            <p:spPr bwMode="auto">
              <a:xfrm>
                <a:off x="3470" y="1797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1" name="Line 109"/>
              <p:cNvSpPr>
                <a:spLocks noChangeShapeType="1"/>
              </p:cNvSpPr>
              <p:nvPr/>
            </p:nvSpPr>
            <p:spPr bwMode="auto">
              <a:xfrm>
                <a:off x="3462" y="2473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902" name="Line 111"/>
              <p:cNvSpPr>
                <a:spLocks noChangeShapeType="1"/>
              </p:cNvSpPr>
              <p:nvPr/>
            </p:nvSpPr>
            <p:spPr bwMode="auto">
              <a:xfrm>
                <a:off x="4515" y="1789"/>
                <a:ext cx="0" cy="6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6898" name="Text Box 113"/>
            <p:cNvSpPr txBox="1">
              <a:spLocks noChangeArrowheads="1"/>
            </p:cNvSpPr>
            <p:nvPr/>
          </p:nvSpPr>
          <p:spPr bwMode="auto">
            <a:xfrm>
              <a:off x="4269" y="2287"/>
              <a:ext cx="55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STACK</a:t>
              </a:r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4004395" y="4256090"/>
            <a:ext cx="2822575" cy="1193800"/>
            <a:chOff x="3445" y="2681"/>
            <a:chExt cx="1778" cy="752"/>
          </a:xfrm>
        </p:grpSpPr>
        <p:grpSp>
          <p:nvGrpSpPr>
            <p:cNvPr id="10" name="Group 79"/>
            <p:cNvGrpSpPr>
              <a:grpSpLocks/>
            </p:cNvGrpSpPr>
            <p:nvPr/>
          </p:nvGrpSpPr>
          <p:grpSpPr bwMode="auto">
            <a:xfrm>
              <a:off x="3454" y="2754"/>
              <a:ext cx="771" cy="225"/>
              <a:chOff x="3606" y="2069"/>
              <a:chExt cx="771" cy="318"/>
            </a:xfrm>
          </p:grpSpPr>
          <p:sp>
            <p:nvSpPr>
              <p:cNvPr id="206887" name="Line 80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8" name="Line 81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9" name="Line 82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90" name="Line 83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3454" y="2979"/>
              <a:ext cx="771" cy="225"/>
              <a:chOff x="3606" y="2069"/>
              <a:chExt cx="771" cy="318"/>
            </a:xfrm>
          </p:grpSpPr>
          <p:sp>
            <p:nvSpPr>
              <p:cNvPr id="206883" name="Line 85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4" name="Line 86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5" name="Line 87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6" name="Line 88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3454" y="3204"/>
              <a:ext cx="771" cy="225"/>
              <a:chOff x="3606" y="2069"/>
              <a:chExt cx="771" cy="318"/>
            </a:xfrm>
          </p:grpSpPr>
          <p:sp>
            <p:nvSpPr>
              <p:cNvPr id="206879" name="Line 90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0" name="Line 91"/>
              <p:cNvSpPr>
                <a:spLocks noChangeShapeType="1"/>
              </p:cNvSpPr>
              <p:nvPr/>
            </p:nvSpPr>
            <p:spPr bwMode="auto">
              <a:xfrm>
                <a:off x="3606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1" name="Line 92"/>
              <p:cNvSpPr>
                <a:spLocks noChangeShapeType="1"/>
              </p:cNvSpPr>
              <p:nvPr/>
            </p:nvSpPr>
            <p:spPr bwMode="auto">
              <a:xfrm>
                <a:off x="3606" y="2387"/>
                <a:ext cx="7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82" name="Line 93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6870" name="Text Box 102"/>
            <p:cNvSpPr txBox="1">
              <a:spLocks noChangeArrowheads="1"/>
            </p:cNvSpPr>
            <p:nvPr/>
          </p:nvSpPr>
          <p:spPr bwMode="auto">
            <a:xfrm>
              <a:off x="3713" y="2681"/>
              <a:ext cx="20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</a:p>
          </p:txBody>
        </p:sp>
        <p:sp>
          <p:nvSpPr>
            <p:cNvPr id="206871" name="Text Box 103"/>
            <p:cNvSpPr txBox="1">
              <a:spLocks noChangeArrowheads="1"/>
            </p:cNvSpPr>
            <p:nvPr/>
          </p:nvSpPr>
          <p:spPr bwMode="auto">
            <a:xfrm>
              <a:off x="3711" y="2931"/>
              <a:ext cx="17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06872" name="Text Box 104"/>
            <p:cNvSpPr txBox="1">
              <a:spLocks noChangeArrowheads="1"/>
            </p:cNvSpPr>
            <p:nvPr/>
          </p:nvSpPr>
          <p:spPr bwMode="auto">
            <a:xfrm>
              <a:off x="3711" y="3150"/>
              <a:ext cx="18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</a:p>
          </p:txBody>
        </p:sp>
        <p:grpSp>
          <p:nvGrpSpPr>
            <p:cNvPr id="13" name="Group 114"/>
            <p:cNvGrpSpPr>
              <a:grpSpLocks/>
            </p:cNvGrpSpPr>
            <p:nvPr/>
          </p:nvGrpSpPr>
          <p:grpSpPr bwMode="auto">
            <a:xfrm>
              <a:off x="3445" y="2744"/>
              <a:ext cx="1778" cy="689"/>
              <a:chOff x="3462" y="1789"/>
              <a:chExt cx="1053" cy="689"/>
            </a:xfrm>
          </p:grpSpPr>
          <p:sp>
            <p:nvSpPr>
              <p:cNvPr id="206875" name="Line 115"/>
              <p:cNvSpPr>
                <a:spLocks noChangeShapeType="1"/>
              </p:cNvSpPr>
              <p:nvPr/>
            </p:nvSpPr>
            <p:spPr bwMode="auto">
              <a:xfrm>
                <a:off x="3470" y="1797"/>
                <a:ext cx="0" cy="681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76" name="Line 116"/>
              <p:cNvSpPr>
                <a:spLocks noChangeShapeType="1"/>
              </p:cNvSpPr>
              <p:nvPr/>
            </p:nvSpPr>
            <p:spPr bwMode="auto">
              <a:xfrm>
                <a:off x="3470" y="1797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77" name="Line 117"/>
              <p:cNvSpPr>
                <a:spLocks noChangeShapeType="1"/>
              </p:cNvSpPr>
              <p:nvPr/>
            </p:nvSpPr>
            <p:spPr bwMode="auto">
              <a:xfrm>
                <a:off x="3462" y="2473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878" name="Line 118"/>
              <p:cNvSpPr>
                <a:spLocks noChangeShapeType="1"/>
              </p:cNvSpPr>
              <p:nvPr/>
            </p:nvSpPr>
            <p:spPr bwMode="auto">
              <a:xfrm>
                <a:off x="4515" y="1789"/>
                <a:ext cx="0" cy="681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6874" name="Text Box 119"/>
            <p:cNvSpPr txBox="1">
              <a:spLocks noChangeArrowheads="1"/>
            </p:cNvSpPr>
            <p:nvPr/>
          </p:nvSpPr>
          <p:spPr bwMode="auto">
            <a:xfrm>
              <a:off x="4281" y="2981"/>
              <a:ext cx="63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STACK s</a:t>
              </a:r>
            </a:p>
          </p:txBody>
        </p:sp>
      </p:grp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4004395" y="3252788"/>
            <a:ext cx="3108325" cy="2563812"/>
            <a:chOff x="3462" y="1789"/>
            <a:chExt cx="1053" cy="689"/>
          </a:xfrm>
        </p:grpSpPr>
        <p:sp>
          <p:nvSpPr>
            <p:cNvPr id="206863" name="Line 121"/>
            <p:cNvSpPr>
              <a:spLocks noChangeShapeType="1"/>
            </p:cNvSpPr>
            <p:nvPr/>
          </p:nvSpPr>
          <p:spPr bwMode="auto">
            <a:xfrm>
              <a:off x="3470" y="1797"/>
              <a:ext cx="0" cy="6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6864" name="Line 122"/>
            <p:cNvSpPr>
              <a:spLocks noChangeShapeType="1"/>
            </p:cNvSpPr>
            <p:nvPr/>
          </p:nvSpPr>
          <p:spPr bwMode="auto">
            <a:xfrm>
              <a:off x="3470" y="1797"/>
              <a:ext cx="10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6865" name="Line 123"/>
            <p:cNvSpPr>
              <a:spLocks noChangeShapeType="1"/>
            </p:cNvSpPr>
            <p:nvPr/>
          </p:nvSpPr>
          <p:spPr bwMode="auto">
            <a:xfrm>
              <a:off x="3462" y="2473"/>
              <a:ext cx="10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6866" name="Line 124"/>
            <p:cNvSpPr>
              <a:spLocks noChangeShapeType="1"/>
            </p:cNvSpPr>
            <p:nvPr/>
          </p:nvSpPr>
          <p:spPr bwMode="auto">
            <a:xfrm>
              <a:off x="4515" y="1789"/>
              <a:ext cx="0" cy="6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22333" name="Text Box 125"/>
          <p:cNvSpPr txBox="1">
            <a:spLocks noChangeArrowheads="1"/>
          </p:cNvSpPr>
          <p:nvPr/>
        </p:nvSpPr>
        <p:spPr bwMode="auto">
          <a:xfrm>
            <a:off x="3059832" y="3041650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22334" name="Line 126"/>
          <p:cNvSpPr>
            <a:spLocks noChangeShapeType="1"/>
          </p:cNvSpPr>
          <p:nvPr/>
        </p:nvSpPr>
        <p:spPr bwMode="auto">
          <a:xfrm>
            <a:off x="3369395" y="329565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2339" name="Text Box 131"/>
          <p:cNvSpPr txBox="1">
            <a:spLocks noChangeArrowheads="1"/>
          </p:cNvSpPr>
          <p:nvPr/>
        </p:nvSpPr>
        <p:spPr bwMode="auto">
          <a:xfrm>
            <a:off x="323850" y="4868863"/>
            <a:ext cx="3473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对于一个指向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对象的指针</a:t>
            </a:r>
          </a:p>
          <a:p>
            <a:pPr algn="l"/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QUEUE * const this</a:t>
            </a:r>
          </a:p>
        </p:txBody>
      </p:sp>
      <p:sp>
        <p:nvSpPr>
          <p:cNvPr id="222340" name="Text Box 132"/>
          <p:cNvSpPr txBox="1">
            <a:spLocks noChangeArrowheads="1"/>
          </p:cNvSpPr>
          <p:nvPr/>
        </p:nvSpPr>
        <p:spPr bwMode="auto">
          <a:xfrm>
            <a:off x="7301631" y="3414713"/>
            <a:ext cx="162646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getp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()</a:t>
            </a:r>
          </a:p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this-&gt;push (x)</a:t>
            </a:r>
          </a:p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this-&gt;pop (x)</a:t>
            </a:r>
          </a:p>
        </p:txBody>
      </p:sp>
      <p:sp>
        <p:nvSpPr>
          <p:cNvPr id="222341" name="Text Box 133"/>
          <p:cNvSpPr txBox="1">
            <a:spLocks noChangeArrowheads="1"/>
          </p:cNvSpPr>
          <p:nvPr/>
        </p:nvSpPr>
        <p:spPr bwMode="auto">
          <a:xfrm>
            <a:off x="7331794" y="4445000"/>
            <a:ext cx="172349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s.getp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()</a:t>
            </a:r>
          </a:p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s.push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(x)</a:t>
            </a:r>
          </a:p>
          <a:p>
            <a:pPr algn="l"/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this-&gt;</a:t>
            </a:r>
            <a:r>
              <a:rPr lang="en-US" altLang="zh-CN" sz="1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s.pop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(x)</a:t>
            </a:r>
          </a:p>
        </p:txBody>
      </p:sp>
      <p:sp>
        <p:nvSpPr>
          <p:cNvPr id="222342" name="Line 134"/>
          <p:cNvSpPr>
            <a:spLocks noChangeShapeType="1"/>
          </p:cNvSpPr>
          <p:nvPr/>
        </p:nvSpPr>
        <p:spPr bwMode="auto">
          <a:xfrm flipH="1">
            <a:off x="6812682" y="3860800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2343" name="Line 135"/>
          <p:cNvSpPr>
            <a:spLocks noChangeShapeType="1"/>
          </p:cNvSpPr>
          <p:nvPr/>
        </p:nvSpPr>
        <p:spPr bwMode="auto">
          <a:xfrm flipH="1">
            <a:off x="6812682" y="4941888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33" grpId="0"/>
      <p:bldP spid="222334" grpId="0" animBg="1"/>
      <p:bldP spid="222339" grpId="0"/>
      <p:bldP spid="222340" grpId="0"/>
      <p:bldP spid="222341" grpId="0"/>
      <p:bldP spid="222342" grpId="0" animBg="1"/>
      <p:bldP spid="2223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FD9C7-F7B7-41CA-8F42-447D58FF7DD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88913"/>
            <a:ext cx="8534400" cy="598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QUEUE ::enter (int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	int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如果入堆栈满，出堆栈空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if(this-&gt;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)&gt;=c &amp;&amp; 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s.getp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)==0) 			while  (this-&gt;pop (x)) 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弹出入堆栈最顶端元素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s.push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(x) ;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压入输出堆栈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压入输入堆栈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 (this-&gt;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)&lt;c) ? (this-&gt;push (f), 1): 0;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07876" name="Rectangle 3"/>
          <p:cNvSpPr>
            <a:spLocks noChangeArrowheads="1"/>
          </p:cNvSpPr>
          <p:nvPr/>
        </p:nvSpPr>
        <p:spPr bwMode="auto">
          <a:xfrm>
            <a:off x="2008188" y="4379913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77" name="Rectangle 4"/>
          <p:cNvSpPr>
            <a:spLocks noChangeArrowheads="1"/>
          </p:cNvSpPr>
          <p:nvPr/>
        </p:nvSpPr>
        <p:spPr bwMode="auto">
          <a:xfrm>
            <a:off x="2008188" y="466725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295650" y="5078413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1416050" y="550862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425450" y="5248275"/>
            <a:ext cx="90120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this-&gt;e</a:t>
            </a:r>
          </a:p>
        </p:txBody>
      </p:sp>
      <p:sp>
        <p:nvSpPr>
          <p:cNvPr id="207881" name="AutoShape 9"/>
          <p:cNvSpPr>
            <a:spLocks/>
          </p:cNvSpPr>
          <p:nvPr/>
        </p:nvSpPr>
        <p:spPr bwMode="auto">
          <a:xfrm>
            <a:off x="1719263" y="4379913"/>
            <a:ext cx="288925" cy="1150937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1400175" y="4686300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2009775" y="495458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2009775" y="524033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5" name="Rectangle 16"/>
          <p:cNvSpPr>
            <a:spLocks noChangeArrowheads="1"/>
          </p:cNvSpPr>
          <p:nvPr/>
        </p:nvSpPr>
        <p:spPr bwMode="auto">
          <a:xfrm>
            <a:off x="6332538" y="438150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6" name="Rectangle 17"/>
          <p:cNvSpPr>
            <a:spLocks noChangeArrowheads="1"/>
          </p:cNvSpPr>
          <p:nvPr/>
        </p:nvSpPr>
        <p:spPr bwMode="auto">
          <a:xfrm>
            <a:off x="6332538" y="466883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7620000" y="5080000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7888" name="Line 19"/>
          <p:cNvSpPr>
            <a:spLocks noChangeShapeType="1"/>
          </p:cNvSpPr>
          <p:nvPr/>
        </p:nvSpPr>
        <p:spPr bwMode="auto">
          <a:xfrm>
            <a:off x="5740400" y="5510213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89" name="Text Box 20"/>
          <p:cNvSpPr txBox="1">
            <a:spLocks noChangeArrowheads="1"/>
          </p:cNvSpPr>
          <p:nvPr/>
        </p:nvSpPr>
        <p:spPr bwMode="auto">
          <a:xfrm>
            <a:off x="4581525" y="5249863"/>
            <a:ext cx="10454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this-&gt;s.e</a:t>
            </a:r>
          </a:p>
        </p:txBody>
      </p:sp>
      <p:sp>
        <p:nvSpPr>
          <p:cNvPr id="207890" name="AutoShape 21"/>
          <p:cNvSpPr>
            <a:spLocks/>
          </p:cNvSpPr>
          <p:nvPr/>
        </p:nvSpPr>
        <p:spPr bwMode="auto">
          <a:xfrm>
            <a:off x="6043613" y="4381500"/>
            <a:ext cx="288925" cy="1150938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91" name="Text Box 22"/>
          <p:cNvSpPr txBox="1">
            <a:spLocks noChangeArrowheads="1"/>
          </p:cNvSpPr>
          <p:nvPr/>
        </p:nvSpPr>
        <p:spPr bwMode="auto">
          <a:xfrm>
            <a:off x="5724525" y="4687888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7892" name="Rectangle 23"/>
          <p:cNvSpPr>
            <a:spLocks noChangeArrowheads="1"/>
          </p:cNvSpPr>
          <p:nvPr/>
        </p:nvSpPr>
        <p:spPr bwMode="auto">
          <a:xfrm>
            <a:off x="6334125" y="495617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93" name="Rectangle 24"/>
          <p:cNvSpPr>
            <a:spLocks noChangeArrowheads="1"/>
          </p:cNvSpPr>
          <p:nvPr/>
        </p:nvSpPr>
        <p:spPr bwMode="auto">
          <a:xfrm>
            <a:off x="6334125" y="524192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7894" name="Text Box 25"/>
          <p:cNvSpPr txBox="1">
            <a:spLocks noChangeArrowheads="1"/>
          </p:cNvSpPr>
          <p:nvPr/>
        </p:nvSpPr>
        <p:spPr bwMode="auto">
          <a:xfrm>
            <a:off x="2138363" y="571754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入堆栈</a:t>
            </a:r>
          </a:p>
        </p:txBody>
      </p:sp>
      <p:sp>
        <p:nvSpPr>
          <p:cNvPr id="207895" name="Text Box 26"/>
          <p:cNvSpPr txBox="1">
            <a:spLocks noChangeArrowheads="1"/>
          </p:cNvSpPr>
          <p:nvPr/>
        </p:nvSpPr>
        <p:spPr bwMode="auto">
          <a:xfrm>
            <a:off x="6426200" y="5723964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出堆栈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2498725" y="5187315"/>
            <a:ext cx="24237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2486025" y="4888865"/>
            <a:ext cx="2455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2465388" y="4617403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2484438" y="4323715"/>
            <a:ext cx="2439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3292475" y="4808538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p=1</a:t>
            </a:r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3282950" y="4537075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p=2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3282950" y="4237038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p=3</a:t>
            </a:r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3282950" y="392271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p=4</a:t>
            </a:r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2417763" y="3953828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6824663" y="5222314"/>
            <a:ext cx="2439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6813550" y="4922277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318502" name="Text Box 38"/>
          <p:cNvSpPr txBox="1">
            <a:spLocks noChangeArrowheads="1"/>
          </p:cNvSpPr>
          <p:nvPr/>
        </p:nvSpPr>
        <p:spPr bwMode="auto">
          <a:xfrm>
            <a:off x="6824663" y="4622239"/>
            <a:ext cx="2455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6832600" y="4363477"/>
            <a:ext cx="24237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7621588" y="4795838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p=1</a:t>
            </a:r>
          </a:p>
        </p:txBody>
      </p:sp>
      <p:sp>
        <p:nvSpPr>
          <p:cNvPr id="318505" name="Text Box 41"/>
          <p:cNvSpPr txBox="1">
            <a:spLocks noChangeArrowheads="1"/>
          </p:cNvSpPr>
          <p:nvPr/>
        </p:nvSpPr>
        <p:spPr bwMode="auto">
          <a:xfrm>
            <a:off x="7621588" y="453866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p=2</a:t>
            </a:r>
          </a:p>
        </p:txBody>
      </p:sp>
      <p:sp>
        <p:nvSpPr>
          <p:cNvPr id="318506" name="Text Box 42"/>
          <p:cNvSpPr txBox="1">
            <a:spLocks noChangeArrowheads="1"/>
          </p:cNvSpPr>
          <p:nvPr/>
        </p:nvSpPr>
        <p:spPr bwMode="auto">
          <a:xfrm>
            <a:off x="7621588" y="425291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p=3</a:t>
            </a:r>
          </a:p>
        </p:txBody>
      </p:sp>
      <p:sp>
        <p:nvSpPr>
          <p:cNvPr id="318507" name="Text Box 43"/>
          <p:cNvSpPr txBox="1">
            <a:spLocks noChangeArrowheads="1"/>
          </p:cNvSpPr>
          <p:nvPr/>
        </p:nvSpPr>
        <p:spPr bwMode="auto">
          <a:xfrm>
            <a:off x="7621588" y="391001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p=4</a:t>
            </a:r>
          </a:p>
        </p:txBody>
      </p:sp>
      <p:sp>
        <p:nvSpPr>
          <p:cNvPr id="318508" name="Text Box 44"/>
          <p:cNvSpPr txBox="1">
            <a:spLocks noChangeArrowheads="1"/>
          </p:cNvSpPr>
          <p:nvPr/>
        </p:nvSpPr>
        <p:spPr bwMode="auto">
          <a:xfrm>
            <a:off x="2436813" y="5155565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18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18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18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18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318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318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/>
      <p:bldP spid="318469" grpId="1"/>
      <p:bldP spid="318482" grpId="0"/>
      <p:bldP spid="318491" grpId="0"/>
      <p:bldP spid="318491" grpId="1"/>
      <p:bldP spid="318492" grpId="0"/>
      <p:bldP spid="318492" grpId="1"/>
      <p:bldP spid="318493" grpId="0"/>
      <p:bldP spid="318493" grpId="1"/>
      <p:bldP spid="318494" grpId="0"/>
      <p:bldP spid="318494" grpId="1"/>
      <p:bldP spid="318495" grpId="0"/>
      <p:bldP spid="318495" grpId="1"/>
      <p:bldP spid="318495" grpId="2"/>
      <p:bldP spid="318495" grpId="3"/>
      <p:bldP spid="318496" grpId="0"/>
      <p:bldP spid="318496" grpId="1"/>
      <p:bldP spid="318496" grpId="2"/>
      <p:bldP spid="318496" grpId="3"/>
      <p:bldP spid="318497" grpId="0"/>
      <p:bldP spid="318497" grpId="1"/>
      <p:bldP spid="318497" grpId="2"/>
      <p:bldP spid="318497" grpId="3"/>
      <p:bldP spid="318498" grpId="0"/>
      <p:bldP spid="318498" grpId="1"/>
      <p:bldP spid="318499" grpId="0"/>
      <p:bldP spid="318499" grpId="1"/>
      <p:bldP spid="318500" grpId="0"/>
      <p:bldP spid="318501" grpId="0"/>
      <p:bldP spid="318502" grpId="0"/>
      <p:bldP spid="318503" grpId="0"/>
      <p:bldP spid="318504" grpId="0"/>
      <p:bldP spid="318504" grpId="1"/>
      <p:bldP spid="318505" grpId="0"/>
      <p:bldP spid="318505" grpId="1"/>
      <p:bldP spid="318506" grpId="0"/>
      <p:bldP spid="318506" grpId="1"/>
      <p:bldP spid="318507" grpId="0"/>
      <p:bldP spid="318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82663-267E-4B30-8993-3EFA2838C5B1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88913"/>
            <a:ext cx="8534400" cy="598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QUEUE :: leave (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int&amp;f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	if  (!this-&gt;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s.getp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))  	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如果输出堆栈空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while (this-&gt;pop (f)) 	  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弹出输入堆栈顶端元素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s.push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(f) ; 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//x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压入输出堆栈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弹出输出堆栈顶端元素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(this-&gt;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s.getp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()) ? (this-&gt;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s.pop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(f), 1): 0;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08900" name="Rectangle 41"/>
          <p:cNvSpPr>
            <a:spLocks noChangeArrowheads="1"/>
          </p:cNvSpPr>
          <p:nvPr/>
        </p:nvSpPr>
        <p:spPr bwMode="auto">
          <a:xfrm>
            <a:off x="2008188" y="4043363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01" name="Rectangle 42"/>
          <p:cNvSpPr>
            <a:spLocks noChangeArrowheads="1"/>
          </p:cNvSpPr>
          <p:nvPr/>
        </p:nvSpPr>
        <p:spPr bwMode="auto">
          <a:xfrm>
            <a:off x="2008188" y="433070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9531" name="Text Box 43"/>
          <p:cNvSpPr txBox="1">
            <a:spLocks noChangeArrowheads="1"/>
          </p:cNvSpPr>
          <p:nvPr/>
        </p:nvSpPr>
        <p:spPr bwMode="auto">
          <a:xfrm>
            <a:off x="3295650" y="4741863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8903" name="Line 44"/>
          <p:cNvSpPr>
            <a:spLocks noChangeShapeType="1"/>
          </p:cNvSpPr>
          <p:nvPr/>
        </p:nvSpPr>
        <p:spPr bwMode="auto">
          <a:xfrm>
            <a:off x="1416050" y="517207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04" name="Text Box 45"/>
          <p:cNvSpPr txBox="1">
            <a:spLocks noChangeArrowheads="1"/>
          </p:cNvSpPr>
          <p:nvPr/>
        </p:nvSpPr>
        <p:spPr bwMode="auto">
          <a:xfrm>
            <a:off x="425450" y="4911725"/>
            <a:ext cx="90120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this-&gt;e</a:t>
            </a:r>
          </a:p>
        </p:txBody>
      </p:sp>
      <p:sp>
        <p:nvSpPr>
          <p:cNvPr id="208905" name="AutoShape 46"/>
          <p:cNvSpPr>
            <a:spLocks/>
          </p:cNvSpPr>
          <p:nvPr/>
        </p:nvSpPr>
        <p:spPr bwMode="auto">
          <a:xfrm>
            <a:off x="1719263" y="4043363"/>
            <a:ext cx="288925" cy="1150937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06" name="Text Box 47"/>
          <p:cNvSpPr txBox="1">
            <a:spLocks noChangeArrowheads="1"/>
          </p:cNvSpPr>
          <p:nvPr/>
        </p:nvSpPr>
        <p:spPr bwMode="auto">
          <a:xfrm>
            <a:off x="1400175" y="4349750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8907" name="Rectangle 48"/>
          <p:cNvSpPr>
            <a:spLocks noChangeArrowheads="1"/>
          </p:cNvSpPr>
          <p:nvPr/>
        </p:nvSpPr>
        <p:spPr bwMode="auto">
          <a:xfrm>
            <a:off x="2009775" y="461803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08" name="Rectangle 49"/>
          <p:cNvSpPr>
            <a:spLocks noChangeArrowheads="1"/>
          </p:cNvSpPr>
          <p:nvPr/>
        </p:nvSpPr>
        <p:spPr bwMode="auto">
          <a:xfrm>
            <a:off x="2009775" y="490378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09" name="Rectangle 50"/>
          <p:cNvSpPr>
            <a:spLocks noChangeArrowheads="1"/>
          </p:cNvSpPr>
          <p:nvPr/>
        </p:nvSpPr>
        <p:spPr bwMode="auto">
          <a:xfrm>
            <a:off x="6332538" y="4044950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10" name="Rectangle 51"/>
          <p:cNvSpPr>
            <a:spLocks noChangeArrowheads="1"/>
          </p:cNvSpPr>
          <p:nvPr/>
        </p:nvSpPr>
        <p:spPr bwMode="auto">
          <a:xfrm>
            <a:off x="6332538" y="4332288"/>
            <a:ext cx="1295400" cy="287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9540" name="Text Box 52"/>
          <p:cNvSpPr txBox="1">
            <a:spLocks noChangeArrowheads="1"/>
          </p:cNvSpPr>
          <p:nvPr/>
        </p:nvSpPr>
        <p:spPr bwMode="auto">
          <a:xfrm>
            <a:off x="7620000" y="4743450"/>
            <a:ext cx="6479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</a:p>
        </p:txBody>
      </p:sp>
      <p:sp>
        <p:nvSpPr>
          <p:cNvPr id="208912" name="Line 53"/>
          <p:cNvSpPr>
            <a:spLocks noChangeShapeType="1"/>
          </p:cNvSpPr>
          <p:nvPr/>
        </p:nvSpPr>
        <p:spPr bwMode="auto">
          <a:xfrm>
            <a:off x="5740400" y="5173663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13" name="Text Box 54"/>
          <p:cNvSpPr txBox="1">
            <a:spLocks noChangeArrowheads="1"/>
          </p:cNvSpPr>
          <p:nvPr/>
        </p:nvSpPr>
        <p:spPr bwMode="auto">
          <a:xfrm>
            <a:off x="4581525" y="4913313"/>
            <a:ext cx="10454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this-&gt;s.e</a:t>
            </a:r>
          </a:p>
        </p:txBody>
      </p:sp>
      <p:sp>
        <p:nvSpPr>
          <p:cNvPr id="208914" name="AutoShape 55"/>
          <p:cNvSpPr>
            <a:spLocks/>
          </p:cNvSpPr>
          <p:nvPr/>
        </p:nvSpPr>
        <p:spPr bwMode="auto">
          <a:xfrm>
            <a:off x="6043613" y="4044950"/>
            <a:ext cx="288925" cy="1150938"/>
          </a:xfrm>
          <a:prstGeom prst="leftBrace">
            <a:avLst>
              <a:gd name="adj1" fmla="val 3319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15" name="Text Box 56"/>
          <p:cNvSpPr txBox="1">
            <a:spLocks noChangeArrowheads="1"/>
          </p:cNvSpPr>
          <p:nvPr/>
        </p:nvSpPr>
        <p:spPr bwMode="auto">
          <a:xfrm>
            <a:off x="5724525" y="4351338"/>
            <a:ext cx="2824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08916" name="Rectangle 57"/>
          <p:cNvSpPr>
            <a:spLocks noChangeArrowheads="1"/>
          </p:cNvSpPr>
          <p:nvPr/>
        </p:nvSpPr>
        <p:spPr bwMode="auto">
          <a:xfrm>
            <a:off x="6334125" y="461962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17" name="Rectangle 58"/>
          <p:cNvSpPr>
            <a:spLocks noChangeArrowheads="1"/>
          </p:cNvSpPr>
          <p:nvPr/>
        </p:nvSpPr>
        <p:spPr bwMode="auto">
          <a:xfrm>
            <a:off x="6334125" y="4905375"/>
            <a:ext cx="1295400" cy="287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8918" name="Text Box 59"/>
          <p:cNvSpPr txBox="1">
            <a:spLocks noChangeArrowheads="1"/>
          </p:cNvSpPr>
          <p:nvPr/>
        </p:nvSpPr>
        <p:spPr bwMode="auto">
          <a:xfrm>
            <a:off x="2138363" y="534035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入堆栈</a:t>
            </a:r>
          </a:p>
        </p:txBody>
      </p:sp>
      <p:sp>
        <p:nvSpPr>
          <p:cNvPr id="208919" name="Text Box 60"/>
          <p:cNvSpPr txBox="1">
            <a:spLocks noChangeArrowheads="1"/>
          </p:cNvSpPr>
          <p:nvPr/>
        </p:nvSpPr>
        <p:spPr bwMode="auto">
          <a:xfrm>
            <a:off x="6426200" y="5314950"/>
            <a:ext cx="8771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出堆栈</a:t>
            </a:r>
          </a:p>
        </p:txBody>
      </p:sp>
      <p:sp>
        <p:nvSpPr>
          <p:cNvPr id="319550" name="Text Box 62"/>
          <p:cNvSpPr txBox="1">
            <a:spLocks noChangeArrowheads="1"/>
          </p:cNvSpPr>
          <p:nvPr/>
        </p:nvSpPr>
        <p:spPr bwMode="auto">
          <a:xfrm>
            <a:off x="2451100" y="4572635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</p:txBody>
      </p:sp>
      <p:sp>
        <p:nvSpPr>
          <p:cNvPr id="319551" name="Text Box 63"/>
          <p:cNvSpPr txBox="1">
            <a:spLocks noChangeArrowheads="1"/>
          </p:cNvSpPr>
          <p:nvPr/>
        </p:nvSpPr>
        <p:spPr bwMode="auto">
          <a:xfrm>
            <a:off x="2436813" y="4301173"/>
            <a:ext cx="32252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</p:txBody>
      </p:sp>
      <p:sp>
        <p:nvSpPr>
          <p:cNvPr id="319552" name="Text Box 64"/>
          <p:cNvSpPr txBox="1">
            <a:spLocks noChangeArrowheads="1"/>
          </p:cNvSpPr>
          <p:nvPr/>
        </p:nvSpPr>
        <p:spPr bwMode="auto">
          <a:xfrm>
            <a:off x="2449513" y="3964623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319553" name="Text Box 65"/>
          <p:cNvSpPr txBox="1">
            <a:spLocks noChangeArrowheads="1"/>
          </p:cNvSpPr>
          <p:nvPr/>
        </p:nvSpPr>
        <p:spPr bwMode="auto">
          <a:xfrm>
            <a:off x="3292475" y="4471988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p=1</a:t>
            </a:r>
          </a:p>
        </p:txBody>
      </p:sp>
      <p:sp>
        <p:nvSpPr>
          <p:cNvPr id="319554" name="Text Box 66"/>
          <p:cNvSpPr txBox="1">
            <a:spLocks noChangeArrowheads="1"/>
          </p:cNvSpPr>
          <p:nvPr/>
        </p:nvSpPr>
        <p:spPr bwMode="auto">
          <a:xfrm>
            <a:off x="3282950" y="4200525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p=2</a:t>
            </a:r>
          </a:p>
        </p:txBody>
      </p:sp>
      <p:sp>
        <p:nvSpPr>
          <p:cNvPr id="319555" name="Text Box 67"/>
          <p:cNvSpPr txBox="1">
            <a:spLocks noChangeArrowheads="1"/>
          </p:cNvSpPr>
          <p:nvPr/>
        </p:nvSpPr>
        <p:spPr bwMode="auto">
          <a:xfrm>
            <a:off x="3282950" y="3900488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p=3</a:t>
            </a:r>
          </a:p>
        </p:txBody>
      </p:sp>
      <p:sp>
        <p:nvSpPr>
          <p:cNvPr id="319556" name="Text Box 68"/>
          <p:cNvSpPr txBox="1">
            <a:spLocks noChangeArrowheads="1"/>
          </p:cNvSpPr>
          <p:nvPr/>
        </p:nvSpPr>
        <p:spPr bwMode="auto">
          <a:xfrm>
            <a:off x="3282950" y="358616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p=4</a:t>
            </a:r>
          </a:p>
        </p:txBody>
      </p:sp>
      <p:sp>
        <p:nvSpPr>
          <p:cNvPr id="319558" name="Text Box 70"/>
          <p:cNvSpPr txBox="1">
            <a:spLocks noChangeArrowheads="1"/>
          </p:cNvSpPr>
          <p:nvPr/>
        </p:nvSpPr>
        <p:spPr bwMode="auto">
          <a:xfrm>
            <a:off x="6824663" y="4833620"/>
            <a:ext cx="2439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</a:p>
        </p:txBody>
      </p:sp>
      <p:sp>
        <p:nvSpPr>
          <p:cNvPr id="319559" name="Text Box 71"/>
          <p:cNvSpPr txBox="1">
            <a:spLocks noChangeArrowheads="1"/>
          </p:cNvSpPr>
          <p:nvPr/>
        </p:nvSpPr>
        <p:spPr bwMode="auto">
          <a:xfrm>
            <a:off x="6813550" y="4533583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319560" name="Text Box 72"/>
          <p:cNvSpPr txBox="1">
            <a:spLocks noChangeArrowheads="1"/>
          </p:cNvSpPr>
          <p:nvPr/>
        </p:nvSpPr>
        <p:spPr bwMode="auto">
          <a:xfrm>
            <a:off x="6824663" y="4233545"/>
            <a:ext cx="2455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</a:p>
        </p:txBody>
      </p:sp>
      <p:sp>
        <p:nvSpPr>
          <p:cNvPr id="319561" name="Text Box 73"/>
          <p:cNvSpPr txBox="1">
            <a:spLocks noChangeArrowheads="1"/>
          </p:cNvSpPr>
          <p:nvPr/>
        </p:nvSpPr>
        <p:spPr bwMode="auto">
          <a:xfrm>
            <a:off x="6832600" y="3974783"/>
            <a:ext cx="24237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</p:txBody>
      </p:sp>
      <p:sp>
        <p:nvSpPr>
          <p:cNvPr id="319562" name="Text Box 74"/>
          <p:cNvSpPr txBox="1">
            <a:spLocks noChangeArrowheads="1"/>
          </p:cNvSpPr>
          <p:nvPr/>
        </p:nvSpPr>
        <p:spPr bwMode="auto">
          <a:xfrm>
            <a:off x="7621588" y="4459288"/>
            <a:ext cx="603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p=1</a:t>
            </a:r>
          </a:p>
        </p:txBody>
      </p:sp>
      <p:sp>
        <p:nvSpPr>
          <p:cNvPr id="319563" name="Text Box 75"/>
          <p:cNvSpPr txBox="1">
            <a:spLocks noChangeArrowheads="1"/>
          </p:cNvSpPr>
          <p:nvPr/>
        </p:nvSpPr>
        <p:spPr bwMode="auto">
          <a:xfrm>
            <a:off x="7621588" y="420211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p=2</a:t>
            </a:r>
          </a:p>
        </p:txBody>
      </p:sp>
      <p:sp>
        <p:nvSpPr>
          <p:cNvPr id="319564" name="Text Box 76"/>
          <p:cNvSpPr txBox="1">
            <a:spLocks noChangeArrowheads="1"/>
          </p:cNvSpPr>
          <p:nvPr/>
        </p:nvSpPr>
        <p:spPr bwMode="auto">
          <a:xfrm>
            <a:off x="7621588" y="391636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p=3</a:t>
            </a:r>
          </a:p>
        </p:txBody>
      </p:sp>
      <p:sp>
        <p:nvSpPr>
          <p:cNvPr id="319565" name="Text Box 77"/>
          <p:cNvSpPr txBox="1">
            <a:spLocks noChangeArrowheads="1"/>
          </p:cNvSpPr>
          <p:nvPr/>
        </p:nvSpPr>
        <p:spPr bwMode="auto">
          <a:xfrm>
            <a:off x="7621588" y="3573463"/>
            <a:ext cx="6431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p=4</a:t>
            </a:r>
          </a:p>
        </p:txBody>
      </p:sp>
      <p:sp>
        <p:nvSpPr>
          <p:cNvPr id="319566" name="Text Box 78"/>
          <p:cNvSpPr txBox="1">
            <a:spLocks noChangeArrowheads="1"/>
          </p:cNvSpPr>
          <p:nvPr/>
        </p:nvSpPr>
        <p:spPr bwMode="auto">
          <a:xfrm>
            <a:off x="2422525" y="4832985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</a:p>
        </p:txBody>
      </p:sp>
      <p:sp>
        <p:nvSpPr>
          <p:cNvPr id="319567" name="Text Box 79"/>
          <p:cNvSpPr txBox="1">
            <a:spLocks noChangeArrowheads="1"/>
          </p:cNvSpPr>
          <p:nvPr/>
        </p:nvSpPr>
        <p:spPr bwMode="auto">
          <a:xfrm>
            <a:off x="6816725" y="4792345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319568" name="Text Box 80"/>
          <p:cNvSpPr txBox="1">
            <a:spLocks noChangeArrowheads="1"/>
          </p:cNvSpPr>
          <p:nvPr/>
        </p:nvSpPr>
        <p:spPr bwMode="auto">
          <a:xfrm>
            <a:off x="6788150" y="4519295"/>
            <a:ext cx="32252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</a:p>
        </p:txBody>
      </p:sp>
      <p:sp>
        <p:nvSpPr>
          <p:cNvPr id="319569" name="Text Box 81"/>
          <p:cNvSpPr txBox="1">
            <a:spLocks noChangeArrowheads="1"/>
          </p:cNvSpPr>
          <p:nvPr/>
        </p:nvSpPr>
        <p:spPr bwMode="auto">
          <a:xfrm>
            <a:off x="6802438" y="423037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</p:txBody>
      </p:sp>
      <p:sp>
        <p:nvSpPr>
          <p:cNvPr id="319570" name="Text Box 82"/>
          <p:cNvSpPr txBox="1">
            <a:spLocks noChangeArrowheads="1"/>
          </p:cNvSpPr>
          <p:nvPr/>
        </p:nvSpPr>
        <p:spPr bwMode="auto">
          <a:xfrm>
            <a:off x="6778625" y="3954145"/>
            <a:ext cx="3818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9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19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19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19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19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19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9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19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19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19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19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19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19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19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319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19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319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31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319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31" grpId="0"/>
      <p:bldP spid="319540" grpId="0"/>
      <p:bldP spid="319540" grpId="1"/>
      <p:bldP spid="319550" grpId="0"/>
      <p:bldP spid="319551" grpId="0"/>
      <p:bldP spid="319552" grpId="0"/>
      <p:bldP spid="319553" grpId="0"/>
      <p:bldP spid="319553" grpId="1"/>
      <p:bldP spid="319554" grpId="0"/>
      <p:bldP spid="319554" grpId="1"/>
      <p:bldP spid="319555" grpId="0"/>
      <p:bldP spid="319555" grpId="1"/>
      <p:bldP spid="319556" grpId="0"/>
      <p:bldP spid="319558" grpId="0"/>
      <p:bldP spid="319559" grpId="0"/>
      <p:bldP spid="319560" grpId="0"/>
      <p:bldP spid="319561" grpId="0"/>
      <p:bldP spid="319562" grpId="0"/>
      <p:bldP spid="319562" grpId="1"/>
      <p:bldP spid="319562" grpId="2"/>
      <p:bldP spid="319562" grpId="3"/>
      <p:bldP spid="319563" grpId="0"/>
      <p:bldP spid="319563" grpId="1"/>
      <p:bldP spid="319563" grpId="2"/>
      <p:bldP spid="319563" grpId="3"/>
      <p:bldP spid="319564" grpId="0"/>
      <p:bldP spid="319564" grpId="1"/>
      <p:bldP spid="319564" grpId="2"/>
      <p:bldP spid="319564" grpId="3"/>
      <p:bldP spid="319565" grpId="0"/>
      <p:bldP spid="319565" grpId="1"/>
      <p:bldP spid="319566" grpId="0"/>
      <p:bldP spid="319567" grpId="0"/>
      <p:bldP spid="319568" grpId="0"/>
      <p:bldP spid="319569" grpId="0"/>
      <p:bldP spid="3195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虚函数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：即用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定义的非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实例成员函数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，虚函数可表现多态特性。非虚函数的执行效率较高，但不能表现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特性。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虚函数总是有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，故参数表后可出现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成员函数无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，故参数表后不可出现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。所以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不能同时出现，否则关于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是矛盾的。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动态多态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：重载函数表现的是静态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多态性，虚函数表现的是动态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运行时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多态一般指动态多态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重载函数是静态多态函数，通过早期绑定调用重载函数；虚函数是动态多态函数，通过晚期绑定调用函数。晚期绑定是程序运行时由程序自己完成的，早期绑定是编译或操作系统完成的。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虚函数的晚期绑定通过存储在对象中的一个指向虚函数入口地址表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的指针完成。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6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2615C-5F41-4143-9CE9-3F1F91915226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20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763000" cy="2971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~STACK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没定义为虚函数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调用析构函数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~STACK( ),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QUEUE (9)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当作基类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对象析构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如图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   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只释放基类对象成员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指向的内存。未析构对象成员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 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不释放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s.e)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，从而造成内存泄露。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~STACK(  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定义为虚函数，则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delete  p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调用析构函数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~QUEUE(  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，把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QUEUE (9)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当作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对象析构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如图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aphicFrame>
        <p:nvGraphicFramePr>
          <p:cNvPr id="127007" name="Group 31"/>
          <p:cNvGraphicFramePr>
            <a:graphicFrameLocks noGrp="1"/>
          </p:cNvGraphicFramePr>
          <p:nvPr/>
        </p:nvGraphicFramePr>
        <p:xfrm>
          <a:off x="1676400" y="4022725"/>
          <a:ext cx="2133600" cy="1295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STACK{e}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STACK  s{e}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933" name="Line 27"/>
          <p:cNvSpPr>
            <a:spLocks noChangeShapeType="1"/>
          </p:cNvSpPr>
          <p:nvPr/>
        </p:nvSpPr>
        <p:spPr bwMode="auto">
          <a:xfrm>
            <a:off x="1066800" y="387032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34" name="Text Box 28"/>
          <p:cNvSpPr txBox="1">
            <a:spLocks noChangeArrowheads="1"/>
          </p:cNvSpPr>
          <p:nvPr/>
        </p:nvSpPr>
        <p:spPr bwMode="auto">
          <a:xfrm>
            <a:off x="838200" y="356552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09935" name="Line 29"/>
          <p:cNvSpPr>
            <a:spLocks noChangeShapeType="1"/>
          </p:cNvSpPr>
          <p:nvPr/>
        </p:nvSpPr>
        <p:spPr bwMode="auto">
          <a:xfrm flipV="1">
            <a:off x="1371600" y="5165725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36" name="Text Box 30"/>
          <p:cNvSpPr txBox="1">
            <a:spLocks noChangeArrowheads="1"/>
          </p:cNvSpPr>
          <p:nvPr/>
        </p:nvSpPr>
        <p:spPr bwMode="auto">
          <a:xfrm>
            <a:off x="762000" y="5410200"/>
            <a:ext cx="963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未析构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209937" name="Line 32"/>
          <p:cNvSpPr>
            <a:spLocks noChangeShapeType="1"/>
          </p:cNvSpPr>
          <p:nvPr/>
        </p:nvSpPr>
        <p:spPr bwMode="auto">
          <a:xfrm flipV="1">
            <a:off x="3276600" y="3794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38" name="Text Box 33"/>
          <p:cNvSpPr txBox="1">
            <a:spLocks noChangeArrowheads="1"/>
          </p:cNvSpPr>
          <p:nvPr/>
        </p:nvSpPr>
        <p:spPr bwMode="auto">
          <a:xfrm>
            <a:off x="2895600" y="3413125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被释放</a:t>
            </a:r>
          </a:p>
        </p:txBody>
      </p:sp>
      <p:graphicFrame>
        <p:nvGraphicFramePr>
          <p:cNvPr id="127010" name="Group 34"/>
          <p:cNvGraphicFramePr>
            <a:graphicFrameLocks noGrp="1"/>
          </p:cNvGraphicFramePr>
          <p:nvPr/>
        </p:nvGraphicFramePr>
        <p:xfrm>
          <a:off x="5181600" y="4022725"/>
          <a:ext cx="2133600" cy="1295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STACK{e}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STACK  s{e}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9948" name="Line 43"/>
          <p:cNvSpPr>
            <a:spLocks noChangeShapeType="1"/>
          </p:cNvSpPr>
          <p:nvPr/>
        </p:nvSpPr>
        <p:spPr bwMode="auto">
          <a:xfrm>
            <a:off x="4572000" y="387032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49" name="Text Box 44"/>
          <p:cNvSpPr txBox="1">
            <a:spLocks noChangeArrowheads="1"/>
          </p:cNvSpPr>
          <p:nvPr/>
        </p:nvSpPr>
        <p:spPr bwMode="auto">
          <a:xfrm>
            <a:off x="4343400" y="356552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209950" name="Line 45"/>
          <p:cNvSpPr>
            <a:spLocks noChangeShapeType="1"/>
          </p:cNvSpPr>
          <p:nvPr/>
        </p:nvSpPr>
        <p:spPr bwMode="auto">
          <a:xfrm flipV="1">
            <a:off x="4876800" y="5165725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51" name="Text Box 46"/>
          <p:cNvSpPr txBox="1">
            <a:spLocks noChangeArrowheads="1"/>
          </p:cNvSpPr>
          <p:nvPr/>
        </p:nvSpPr>
        <p:spPr bwMode="auto">
          <a:xfrm>
            <a:off x="4267200" y="5410200"/>
            <a:ext cx="73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</p:txBody>
      </p:sp>
      <p:sp>
        <p:nvSpPr>
          <p:cNvPr id="209952" name="Line 47"/>
          <p:cNvSpPr>
            <a:spLocks noChangeShapeType="1"/>
          </p:cNvSpPr>
          <p:nvPr/>
        </p:nvSpPr>
        <p:spPr bwMode="auto">
          <a:xfrm flipV="1">
            <a:off x="6781800" y="3794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53" name="Text Box 48"/>
          <p:cNvSpPr txBox="1">
            <a:spLocks noChangeArrowheads="1"/>
          </p:cNvSpPr>
          <p:nvPr/>
        </p:nvSpPr>
        <p:spPr bwMode="auto">
          <a:xfrm>
            <a:off x="6400800" y="3413125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被释放</a:t>
            </a:r>
          </a:p>
        </p:txBody>
      </p:sp>
      <p:sp>
        <p:nvSpPr>
          <p:cNvPr id="209954" name="Line 49"/>
          <p:cNvSpPr>
            <a:spLocks noChangeShapeType="1"/>
          </p:cNvSpPr>
          <p:nvPr/>
        </p:nvSpPr>
        <p:spPr bwMode="auto">
          <a:xfrm>
            <a:off x="3581400" y="50133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55" name="Text Box 50"/>
          <p:cNvSpPr txBox="1">
            <a:spLocks noChangeArrowheads="1"/>
          </p:cNvSpPr>
          <p:nvPr/>
        </p:nvSpPr>
        <p:spPr bwMode="auto">
          <a:xfrm>
            <a:off x="3930650" y="4875213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未释放</a:t>
            </a:r>
          </a:p>
        </p:txBody>
      </p:sp>
      <p:sp>
        <p:nvSpPr>
          <p:cNvPr id="209956" name="Line 51"/>
          <p:cNvSpPr>
            <a:spLocks noChangeShapeType="1"/>
          </p:cNvSpPr>
          <p:nvPr/>
        </p:nvSpPr>
        <p:spPr bwMode="auto">
          <a:xfrm>
            <a:off x="7086600" y="50133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9957" name="Text Box 52"/>
          <p:cNvSpPr txBox="1">
            <a:spLocks noChangeArrowheads="1"/>
          </p:cNvSpPr>
          <p:nvPr/>
        </p:nvSpPr>
        <p:spPr bwMode="auto">
          <a:xfrm>
            <a:off x="7435850" y="4875213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被释放</a:t>
            </a:r>
          </a:p>
        </p:txBody>
      </p:sp>
      <p:sp>
        <p:nvSpPr>
          <p:cNvPr id="209958" name="Text Box 54"/>
          <p:cNvSpPr txBox="1">
            <a:spLocks noChangeArrowheads="1"/>
          </p:cNvSpPr>
          <p:nvPr/>
        </p:nvSpPr>
        <p:spPr bwMode="auto">
          <a:xfrm>
            <a:off x="1646238" y="5546725"/>
            <a:ext cx="241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a.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只析构基类对象</a:t>
            </a:r>
          </a:p>
        </p:txBody>
      </p:sp>
      <p:sp>
        <p:nvSpPr>
          <p:cNvPr id="209959" name="Text Box 55"/>
          <p:cNvSpPr txBox="1">
            <a:spLocks noChangeArrowheads="1"/>
          </p:cNvSpPr>
          <p:nvPr/>
        </p:nvSpPr>
        <p:spPr bwMode="auto">
          <a:xfrm>
            <a:off x="4953000" y="5546725"/>
            <a:ext cx="329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b.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先析构对象成员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后基类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62BB9B-EAA5-4B92-909F-3B2E97E694BD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91600" cy="6248400"/>
          </a:xfrm>
        </p:spPr>
        <p:txBody>
          <a:bodyPr/>
          <a:lstStyle/>
          <a:p>
            <a:pPr lvl="1" algn="just" eaLnBrk="1" hangingPunct="1">
              <a:lnSpc>
                <a:spcPct val="145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父类引用变量引用子类对象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出的对象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时不须手动析构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若引用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产生的子类对象则必须用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析构：</a:t>
            </a:r>
          </a:p>
          <a:p>
            <a:pPr algn="just" eaLnBrk="1" hangingPunct="1"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STACK  &amp;z=*new  QUEUE (20);  //&amp;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表示定义引用变量</a:t>
            </a:r>
          </a:p>
          <a:p>
            <a:pPr algn="just" eaLnBrk="1" hangingPunct="1">
              <a:lnSpc>
                <a:spcPct val="145000"/>
              </a:lnSpc>
              <a:buClr>
                <a:schemeClr val="tx1"/>
              </a:buClr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&amp;z; 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并释放对象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占用的内存（多态）</a:t>
            </a:r>
          </a:p>
          <a:p>
            <a:pPr lvl="1" algn="just" eaLnBrk="1" hangingPunct="1">
              <a:lnSpc>
                <a:spcPct val="145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完成了两个任务：①调用析构函数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~QUEUE 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释放其基类和对象成员各自为整型指针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分配的空间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释放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QUEUE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对象自身占用的存储空间。</a:t>
            </a:r>
          </a:p>
          <a:p>
            <a:pPr lvl="1" algn="just" eaLnBrk="1" hangingPunct="1">
              <a:lnSpc>
                <a:spcPct val="145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&amp;z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改为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z.~STACK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，则只完成任务①而没完成②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如果改为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free (&amp;z)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，则只完成任务②而没完成①，都会造成内存泄露。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z.~STACK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~QUEUE( )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抽象类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纯虚函数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：不必定义函数体的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，也可以重载、缺省参数、省略参数、内联等。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是含有纯虚函数的类。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定义格式：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函数原型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(0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即函数体为空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，不能同时用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构造函数不能定义为虚函数，故不能定义为纯虚函数。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析构函数可定义为虚函数，故也可定义为纯虚函数。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纯虚函数函数体定义在派生类中实现成为虚函数。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1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抽象类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抽象类常用作派生类的基类，不应该有对象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不能有抽象类定义的变量、常量或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或类实例 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抽象类不能实例化对象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如果派生类继承了抽象类的纯虚函数，却没有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在派生类中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定义该原型的虚函数，或者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派生类定义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了基类所没有新的纯虚函数，则派生类也会成为抽象类。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在任何一级派生类，只要有未实现的纯虚函数，就是抽象类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在多级派生的过程中，如果到某个派生类为止，所有纯虚函数都已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在派生类中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全部重新定义了函数体，则该派生类就会成为具体类。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如果基类不是抽象类，那么派生类是不是肯定也不是抽象类？</a:t>
            </a:r>
          </a:p>
        </p:txBody>
      </p:sp>
    </p:spTree>
    <p:extLst>
      <p:ext uri="{BB962C8B-B14F-4D97-AF65-F5344CB8AC3E}">
        <p14:creationId xmlns:p14="http://schemas.microsoft.com/office/powerpoint/2010/main" val="404941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抽象类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FA41491-5C22-4093-A50D-D22F6C67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908720"/>
            <a:ext cx="8856984" cy="576064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 virtual void f1() = 0, f2() = 0; };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A f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但还是可以给出纯虚函数的函数体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尽管如此，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还是纯虚函数，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还是抽象类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A::f2()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"A2"; }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A::f1()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"A1"; }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B:public A {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未定义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f1, 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f2() { A::f2();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"B2"; }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 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(B b),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*s=new B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C:public B { // f1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均取代型定义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可定义变量、常量等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"C1"; }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自动成虚函数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虚函数导致内联失败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}c;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test(void)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 = &amp;c;   //A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满足父子关系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虽然抽象类没有可供引用或指向的对象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但是抽象类仍然可以作为父类定义指针或引用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指向或引用子对象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p-&gt;f1();//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C::f1 ( ) 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 (  );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B::f2 ( 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  //C1A2B2</a:t>
            </a:r>
          </a:p>
        </p:txBody>
      </p:sp>
    </p:spTree>
    <p:extLst>
      <p:ext uri="{BB962C8B-B14F-4D97-AF65-F5344CB8AC3E}">
        <p14:creationId xmlns:p14="http://schemas.microsoft.com/office/powerpoint/2010/main" val="357590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2DF589-7A9B-4CCE-A953-20C7DA302727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6250"/>
            <a:ext cx="7848600" cy="53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7.6】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本例说明抽象类不能产生对象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23888" y="1054100"/>
            <a:ext cx="3810000" cy="43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&lt;iostream.h&gt;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定义类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为抽象类</a:t>
            </a:r>
            <a:r>
              <a:rPr kumimoji="0" lang="zh-CN" altLang="en-US" sz="20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virtual void f1( )=0;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void f2( ) 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struct B: A{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的非抽象子类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void f1( ){ 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  f( );  //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，返回类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意味着抽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象类要产生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类对象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int g(A  x); //</a:t>
            </a:r>
            <a:r>
              <a:rPr kumimoji="0" lang="en-US" altLang="zh-CN" sz="20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，调用时要传递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4536504" y="1009650"/>
            <a:ext cx="45720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&amp;h(A &amp;y);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，可以引用非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抽象子类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 h(A * p); //ok</a:t>
            </a:r>
            <a:endParaRPr kumimoji="0"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×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，抽象类不能产生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*p=new B();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，可以指向非抽象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	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的对象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p-&gt;f2( ); 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，调用</a:t>
            </a:r>
            <a:r>
              <a:rPr kumimoji="0"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A::f2( )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4433888" y="1009650"/>
            <a:ext cx="0" cy="426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1259632" y="5707915"/>
            <a:ext cx="729656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多态性必须基于指针或引用。通过对象调用虚函数时，在编译时函数入口地址就被绑定。因此没有多态性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友元和虚函数绑定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纯虚函数和虚函数都能定义成另一个类的成员友元。由于纯虚函数一般不必定义函数体，故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一般不会访问另一个类的成员，定义为其他类的友元没太大意义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一个函数是一个基类的友元，该函数不会自动成为这个基类的派生类的友元（例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7.8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编译程序为有虚函数的类创建一个虚函数入口地址表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，表首地址存放在对象的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中（和编译器有关）。当对象调用虚函数时，通过其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得到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首址，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动态绑定到相应的函数成员。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对象类型不同则绑定的函数不同，从而表现出和对象类型相适应的多态特性。</a:t>
            </a:r>
          </a:p>
        </p:txBody>
      </p:sp>
    </p:spTree>
    <p:extLst>
      <p:ext uri="{BB962C8B-B14F-4D97-AF65-F5344CB8AC3E}">
        <p14:creationId xmlns:p14="http://schemas.microsoft.com/office/powerpoint/2010/main" val="1830175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55B41-8973-4283-8421-68142B1893C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9036050" cy="4968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virtual void f1( ) 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“A1\n”; } virtual void f2( 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“A2\n” ;}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y;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static int s;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f1() 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B1\n”; } void f2( ) 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 B2\n” 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void f3() {}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static void g();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具体定义后面省略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B( );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 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多态性，调用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 )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716463" y="4868863"/>
            <a:ext cx="4176712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多态性涉及二个问题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：程序在运行时怎么知道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类的对象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：怎么找到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函数的入口地址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AAD20-9209-4C29-BC7A-048197032132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11250"/>
            <a:ext cx="7921625" cy="129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第一个问题：利用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RTTI (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un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ime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ype 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dentification)</a:t>
            </a:r>
          </a:p>
          <a:p>
            <a:pPr eaLnBrk="1" hangingPunct="1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第二个问题：建立一个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中，包含每个虚函数的入口地址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同时用一个索引号来关联函数名。同时将指向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的指针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加到对象内存中。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61950" y="2492374"/>
            <a:ext cx="8313738" cy="1587500"/>
            <a:chOff x="228" y="1570"/>
            <a:chExt cx="5237" cy="1000"/>
          </a:xfrm>
        </p:grpSpPr>
        <p:sp>
          <p:nvSpPr>
            <p:cNvPr id="223266" name="Rectangle 26"/>
            <p:cNvSpPr>
              <a:spLocks noChangeArrowheads="1"/>
            </p:cNvSpPr>
            <p:nvPr/>
          </p:nvSpPr>
          <p:spPr bwMode="auto">
            <a:xfrm>
              <a:off x="2481" y="232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7" name="Rectangle 6"/>
            <p:cNvSpPr>
              <a:spLocks noChangeArrowheads="1"/>
            </p:cNvSpPr>
            <p:nvPr/>
          </p:nvSpPr>
          <p:spPr bwMode="auto">
            <a:xfrm>
              <a:off x="1045" y="1707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8" name="Text Box 7"/>
            <p:cNvSpPr txBox="1">
              <a:spLocks noChangeArrowheads="1"/>
            </p:cNvSpPr>
            <p:nvPr/>
          </p:nvSpPr>
          <p:spPr bwMode="auto">
            <a:xfrm>
              <a:off x="1254" y="1680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69" name="Rectangle 8"/>
            <p:cNvSpPr>
              <a:spLocks noChangeArrowheads="1"/>
            </p:cNvSpPr>
            <p:nvPr/>
          </p:nvSpPr>
          <p:spPr bwMode="auto">
            <a:xfrm>
              <a:off x="1045" y="1951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0" name="Text Box 9"/>
            <p:cNvSpPr txBox="1">
              <a:spLocks noChangeArrowheads="1"/>
            </p:cNvSpPr>
            <p:nvPr/>
          </p:nvSpPr>
          <p:spPr bwMode="auto">
            <a:xfrm>
              <a:off x="1370" y="1906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71" name="Rectangle 10"/>
            <p:cNvSpPr>
              <a:spLocks noChangeArrowheads="1"/>
            </p:cNvSpPr>
            <p:nvPr/>
          </p:nvSpPr>
          <p:spPr bwMode="auto">
            <a:xfrm>
              <a:off x="2481" y="1832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2" name="Line 12"/>
            <p:cNvSpPr>
              <a:spLocks noChangeShapeType="1"/>
            </p:cNvSpPr>
            <p:nvPr/>
          </p:nvSpPr>
          <p:spPr bwMode="auto">
            <a:xfrm>
              <a:off x="1798" y="1843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3" name="Text Box 14"/>
            <p:cNvSpPr txBox="1">
              <a:spLocks noChangeArrowheads="1"/>
            </p:cNvSpPr>
            <p:nvPr/>
          </p:nvSpPr>
          <p:spPr bwMode="auto">
            <a:xfrm>
              <a:off x="2436" y="1797"/>
              <a:ext cx="168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A</a:t>
              </a:r>
            </a:p>
          </p:txBody>
        </p:sp>
        <p:sp>
          <p:nvSpPr>
            <p:cNvPr id="223274" name="Rectangle 15"/>
            <p:cNvSpPr>
              <a:spLocks noChangeArrowheads="1"/>
            </p:cNvSpPr>
            <p:nvPr/>
          </p:nvSpPr>
          <p:spPr bwMode="auto">
            <a:xfrm>
              <a:off x="2480" y="2078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75" name="Text Box 16"/>
            <p:cNvSpPr txBox="1">
              <a:spLocks noChangeArrowheads="1"/>
            </p:cNvSpPr>
            <p:nvPr/>
          </p:nvSpPr>
          <p:spPr bwMode="auto">
            <a:xfrm>
              <a:off x="2687" y="2045"/>
              <a:ext cx="113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6" name="Text Box 18"/>
            <p:cNvSpPr txBox="1">
              <a:spLocks noChangeArrowheads="1"/>
            </p:cNvSpPr>
            <p:nvPr/>
          </p:nvSpPr>
          <p:spPr bwMode="auto">
            <a:xfrm>
              <a:off x="2697" y="2280"/>
              <a:ext cx="115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77" name="Text Box 19"/>
            <p:cNvSpPr txBox="1">
              <a:spLocks noChangeArrowheads="1"/>
            </p:cNvSpPr>
            <p:nvPr/>
          </p:nvSpPr>
          <p:spPr bwMode="auto">
            <a:xfrm>
              <a:off x="5034" y="2069"/>
              <a:ext cx="4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A::f1</a:t>
              </a:r>
            </a:p>
          </p:txBody>
        </p:sp>
        <p:sp>
          <p:nvSpPr>
            <p:cNvPr id="223278" name="Text Box 20"/>
            <p:cNvSpPr txBox="1">
              <a:spLocks noChangeArrowheads="1"/>
            </p:cNvSpPr>
            <p:nvPr/>
          </p:nvSpPr>
          <p:spPr bwMode="auto">
            <a:xfrm>
              <a:off x="5035" y="2286"/>
              <a:ext cx="43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A::f2</a:t>
              </a:r>
            </a:p>
          </p:txBody>
        </p:sp>
        <p:sp>
          <p:nvSpPr>
            <p:cNvPr id="223279" name="Line 21"/>
            <p:cNvSpPr>
              <a:spLocks noChangeShapeType="1"/>
            </p:cNvSpPr>
            <p:nvPr/>
          </p:nvSpPr>
          <p:spPr bwMode="auto">
            <a:xfrm>
              <a:off x="4401" y="220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0" name="Line 22"/>
            <p:cNvSpPr>
              <a:spLocks noChangeShapeType="1"/>
            </p:cNvSpPr>
            <p:nvPr/>
          </p:nvSpPr>
          <p:spPr bwMode="auto">
            <a:xfrm>
              <a:off x="4420" y="2441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81" name="Text Box 23"/>
            <p:cNvSpPr txBox="1">
              <a:spLocks noChangeArrowheads="1"/>
            </p:cNvSpPr>
            <p:nvPr/>
          </p:nvSpPr>
          <p:spPr bwMode="auto">
            <a:xfrm>
              <a:off x="3061" y="157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82" name="Text Box 24"/>
            <p:cNvSpPr txBox="1">
              <a:spLocks noChangeArrowheads="1"/>
            </p:cNvSpPr>
            <p:nvPr/>
          </p:nvSpPr>
          <p:spPr bwMode="auto">
            <a:xfrm>
              <a:off x="228" y="1661"/>
              <a:ext cx="64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83" name="Text Box 48"/>
            <p:cNvSpPr txBox="1">
              <a:spLocks noChangeArrowheads="1"/>
            </p:cNvSpPr>
            <p:nvPr/>
          </p:nvSpPr>
          <p:spPr bwMode="auto">
            <a:xfrm>
              <a:off x="2183" y="2051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84" name="Text Box 49"/>
            <p:cNvSpPr txBox="1">
              <a:spLocks noChangeArrowheads="1"/>
            </p:cNvSpPr>
            <p:nvPr/>
          </p:nvSpPr>
          <p:spPr bwMode="auto">
            <a:xfrm>
              <a:off x="2184" y="2323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107950" y="4149725"/>
            <a:ext cx="8556625" cy="2333625"/>
            <a:chOff x="68" y="2750"/>
            <a:chExt cx="5390" cy="1470"/>
          </a:xfrm>
        </p:grpSpPr>
        <p:sp>
          <p:nvSpPr>
            <p:cNvPr id="223239" name="Rectangle 29"/>
            <p:cNvSpPr>
              <a:spLocks noChangeArrowheads="1"/>
            </p:cNvSpPr>
            <p:nvPr/>
          </p:nvSpPr>
          <p:spPr bwMode="auto">
            <a:xfrm>
              <a:off x="2485" y="350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0" name="Rectangle 30"/>
            <p:cNvSpPr>
              <a:spLocks noChangeArrowheads="1"/>
            </p:cNvSpPr>
            <p:nvPr/>
          </p:nvSpPr>
          <p:spPr bwMode="auto">
            <a:xfrm>
              <a:off x="1049" y="2886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1" name="Text Box 31"/>
            <p:cNvSpPr txBox="1">
              <a:spLocks noChangeArrowheads="1"/>
            </p:cNvSpPr>
            <p:nvPr/>
          </p:nvSpPr>
          <p:spPr bwMode="auto">
            <a:xfrm>
              <a:off x="1258" y="2859"/>
              <a:ext cx="38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vptr</a:t>
              </a:r>
            </a:p>
          </p:txBody>
        </p:sp>
        <p:sp>
          <p:nvSpPr>
            <p:cNvPr id="223242" name="Rectangle 32"/>
            <p:cNvSpPr>
              <a:spLocks noChangeArrowheads="1"/>
            </p:cNvSpPr>
            <p:nvPr/>
          </p:nvSpPr>
          <p:spPr bwMode="auto">
            <a:xfrm>
              <a:off x="1049" y="3130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3" name="Text Box 33"/>
            <p:cNvSpPr txBox="1">
              <a:spLocks noChangeArrowheads="1"/>
            </p:cNvSpPr>
            <p:nvPr/>
          </p:nvSpPr>
          <p:spPr bwMode="auto">
            <a:xfrm>
              <a:off x="1374" y="3085"/>
              <a:ext cx="19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23244" name="Rectangle 34"/>
            <p:cNvSpPr>
              <a:spLocks noChangeArrowheads="1"/>
            </p:cNvSpPr>
            <p:nvPr/>
          </p:nvSpPr>
          <p:spPr bwMode="auto">
            <a:xfrm>
              <a:off x="2485" y="3011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5" name="Line 35"/>
            <p:cNvSpPr>
              <a:spLocks noChangeShapeType="1"/>
            </p:cNvSpPr>
            <p:nvPr/>
          </p:nvSpPr>
          <p:spPr bwMode="auto">
            <a:xfrm>
              <a:off x="1802" y="3022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6" name="Text Box 36"/>
            <p:cNvSpPr txBox="1">
              <a:spLocks noChangeArrowheads="1"/>
            </p:cNvSpPr>
            <p:nvPr/>
          </p:nvSpPr>
          <p:spPr bwMode="auto">
            <a:xfrm>
              <a:off x="2445" y="2976"/>
              <a:ext cx="167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RTTI type for object of B</a:t>
              </a:r>
            </a:p>
          </p:txBody>
        </p:sp>
        <p:sp>
          <p:nvSpPr>
            <p:cNvPr id="223247" name="Rectangle 37"/>
            <p:cNvSpPr>
              <a:spLocks noChangeArrowheads="1"/>
            </p:cNvSpPr>
            <p:nvPr/>
          </p:nvSpPr>
          <p:spPr bwMode="auto">
            <a:xfrm>
              <a:off x="2484" y="3257"/>
              <a:ext cx="2005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48" name="Text Box 38"/>
            <p:cNvSpPr txBox="1">
              <a:spLocks noChangeArrowheads="1"/>
            </p:cNvSpPr>
            <p:nvPr/>
          </p:nvSpPr>
          <p:spPr bwMode="auto">
            <a:xfrm>
              <a:off x="2696" y="3224"/>
              <a:ext cx="112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49" name="Text Box 39"/>
            <p:cNvSpPr txBox="1">
              <a:spLocks noChangeArrowheads="1"/>
            </p:cNvSpPr>
            <p:nvPr/>
          </p:nvSpPr>
          <p:spPr bwMode="auto">
            <a:xfrm>
              <a:off x="2706" y="3459"/>
              <a:ext cx="114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的入口地址</a:t>
              </a:r>
            </a:p>
          </p:txBody>
        </p:sp>
        <p:sp>
          <p:nvSpPr>
            <p:cNvPr id="223250" name="Text Box 40"/>
            <p:cNvSpPr txBox="1">
              <a:spLocks noChangeArrowheads="1"/>
            </p:cNvSpPr>
            <p:nvPr/>
          </p:nvSpPr>
          <p:spPr bwMode="auto">
            <a:xfrm>
              <a:off x="5038" y="3248"/>
              <a:ext cx="39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B::f1</a:t>
              </a:r>
            </a:p>
          </p:txBody>
        </p:sp>
        <p:sp>
          <p:nvSpPr>
            <p:cNvPr id="223251" name="Text Box 41"/>
            <p:cNvSpPr txBox="1">
              <a:spLocks noChangeArrowheads="1"/>
            </p:cNvSpPr>
            <p:nvPr/>
          </p:nvSpPr>
          <p:spPr bwMode="auto">
            <a:xfrm>
              <a:off x="5039" y="3465"/>
              <a:ext cx="41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B::f2</a:t>
              </a:r>
            </a:p>
          </p:txBody>
        </p:sp>
        <p:sp>
          <p:nvSpPr>
            <p:cNvPr id="223252" name="Line 42"/>
            <p:cNvSpPr>
              <a:spLocks noChangeShapeType="1"/>
            </p:cNvSpPr>
            <p:nvPr/>
          </p:nvSpPr>
          <p:spPr bwMode="auto">
            <a:xfrm>
              <a:off x="4405" y="3385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3" name="Line 43"/>
            <p:cNvSpPr>
              <a:spLocks noChangeShapeType="1"/>
            </p:cNvSpPr>
            <p:nvPr/>
          </p:nvSpPr>
          <p:spPr bwMode="auto">
            <a:xfrm>
              <a:off x="4424" y="3620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4" name="Text Box 44"/>
            <p:cNvSpPr txBox="1">
              <a:spLocks noChangeArrowheads="1"/>
            </p:cNvSpPr>
            <p:nvPr/>
          </p:nvSpPr>
          <p:spPr bwMode="auto">
            <a:xfrm>
              <a:off x="3182" y="2750"/>
              <a:ext cx="37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</a:p>
          </p:txBody>
        </p:sp>
        <p:sp>
          <p:nvSpPr>
            <p:cNvPr id="223255" name="Text Box 45"/>
            <p:cNvSpPr txBox="1">
              <a:spLocks noChangeArrowheads="1"/>
            </p:cNvSpPr>
            <p:nvPr/>
          </p:nvSpPr>
          <p:spPr bwMode="auto">
            <a:xfrm>
              <a:off x="237" y="2840"/>
              <a:ext cx="63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类对象</a:t>
              </a:r>
            </a:p>
          </p:txBody>
        </p:sp>
        <p:sp>
          <p:nvSpPr>
            <p:cNvPr id="223256" name="Rectangle 46"/>
            <p:cNvSpPr>
              <a:spLocks noChangeArrowheads="1"/>
            </p:cNvSpPr>
            <p:nvPr/>
          </p:nvSpPr>
          <p:spPr bwMode="auto">
            <a:xfrm>
              <a:off x="1050" y="3374"/>
              <a:ext cx="844" cy="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57" name="Text Box 47"/>
            <p:cNvSpPr txBox="1">
              <a:spLocks noChangeArrowheads="1"/>
            </p:cNvSpPr>
            <p:nvPr/>
          </p:nvSpPr>
          <p:spPr bwMode="auto">
            <a:xfrm>
              <a:off x="1384" y="3320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23258" name="Text Box 50"/>
            <p:cNvSpPr txBox="1">
              <a:spLocks noChangeArrowheads="1"/>
            </p:cNvSpPr>
            <p:nvPr/>
          </p:nvSpPr>
          <p:spPr bwMode="auto">
            <a:xfrm>
              <a:off x="2181" y="3235"/>
              <a:ext cx="25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#1</a:t>
              </a:r>
            </a:p>
          </p:txBody>
        </p:sp>
        <p:sp>
          <p:nvSpPr>
            <p:cNvPr id="223259" name="Text Box 51"/>
            <p:cNvSpPr txBox="1">
              <a:spLocks noChangeArrowheads="1"/>
            </p:cNvSpPr>
            <p:nvPr/>
          </p:nvSpPr>
          <p:spPr bwMode="auto">
            <a:xfrm>
              <a:off x="2194" y="3476"/>
              <a:ext cx="2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#2</a:t>
              </a:r>
            </a:p>
          </p:txBody>
        </p:sp>
        <p:sp>
          <p:nvSpPr>
            <p:cNvPr id="223260" name="Rectangle 76"/>
            <p:cNvSpPr>
              <a:spLocks noChangeArrowheads="1"/>
            </p:cNvSpPr>
            <p:nvPr/>
          </p:nvSpPr>
          <p:spPr bwMode="auto">
            <a:xfrm>
              <a:off x="1886" y="3971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1" name="Rectangle 78"/>
            <p:cNvSpPr>
              <a:spLocks noChangeArrowheads="1"/>
            </p:cNvSpPr>
            <p:nvPr/>
          </p:nvSpPr>
          <p:spPr bwMode="auto">
            <a:xfrm>
              <a:off x="3683" y="3972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2" name="Text Box 75"/>
            <p:cNvSpPr txBox="1">
              <a:spLocks noChangeArrowheads="1"/>
            </p:cNvSpPr>
            <p:nvPr/>
          </p:nvSpPr>
          <p:spPr bwMode="auto">
            <a:xfrm>
              <a:off x="3714" y="3958"/>
              <a:ext cx="12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普通函数成员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B::f3</a:t>
              </a:r>
            </a:p>
          </p:txBody>
        </p:sp>
        <p:sp>
          <p:nvSpPr>
            <p:cNvPr id="223263" name="Text Box 77"/>
            <p:cNvSpPr txBox="1">
              <a:spLocks noChangeArrowheads="1"/>
            </p:cNvSpPr>
            <p:nvPr/>
          </p:nvSpPr>
          <p:spPr bwMode="auto">
            <a:xfrm>
              <a:off x="1957" y="3951"/>
              <a:ext cx="123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静态函数成员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B::g</a:t>
              </a:r>
            </a:p>
          </p:txBody>
        </p:sp>
        <p:sp>
          <p:nvSpPr>
            <p:cNvPr id="223264" name="Rectangle 79"/>
            <p:cNvSpPr>
              <a:spLocks noChangeArrowheads="1"/>
            </p:cNvSpPr>
            <p:nvPr/>
          </p:nvSpPr>
          <p:spPr bwMode="auto">
            <a:xfrm>
              <a:off x="68" y="3967"/>
              <a:ext cx="1737" cy="2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3265" name="Text Box 80"/>
            <p:cNvSpPr txBox="1">
              <a:spLocks noChangeArrowheads="1"/>
            </p:cNvSpPr>
            <p:nvPr/>
          </p:nvSpPr>
          <p:spPr bwMode="auto">
            <a:xfrm>
              <a:off x="150" y="3947"/>
              <a:ext cx="1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静态数据成员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B::s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BCD61-2B0B-4D0F-B3B6-0B0B9C0D47CE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587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虚函数表（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Virtual Function Table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11250"/>
            <a:ext cx="7921625" cy="2965450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p-&gt;f1(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是如何实现多态的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找到所指向的对象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通过对象内存中的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RTTI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类型信息得知对象的类型，从而知道该对象的确是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类的子类型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程序知道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slot#1,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因此可以调用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B::f1()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程序如何知道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f1()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slot#1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？因为在编译时编译器将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p-&gt;f1()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(*(p-&gt;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[1]))( );</a:t>
            </a:r>
          </a:p>
        </p:txBody>
      </p:sp>
      <p:sp>
        <p:nvSpPr>
          <p:cNvPr id="322585" name="Rectangle 25"/>
          <p:cNvSpPr>
            <a:spLocks noChangeArrowheads="1"/>
          </p:cNvSpPr>
          <p:nvPr/>
        </p:nvSpPr>
        <p:spPr bwMode="auto">
          <a:xfrm>
            <a:off x="3944938" y="6107113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6" name="Rectangle 26"/>
          <p:cNvSpPr>
            <a:spLocks noChangeArrowheads="1"/>
          </p:cNvSpPr>
          <p:nvPr/>
        </p:nvSpPr>
        <p:spPr bwMode="auto">
          <a:xfrm>
            <a:off x="1665288" y="51308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1997075" y="5087938"/>
            <a:ext cx="60465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vptr</a:t>
            </a:r>
          </a:p>
        </p:txBody>
      </p:sp>
      <p:sp>
        <p:nvSpPr>
          <p:cNvPr id="322588" name="Rectangle 28"/>
          <p:cNvSpPr>
            <a:spLocks noChangeArrowheads="1"/>
          </p:cNvSpPr>
          <p:nvPr/>
        </p:nvSpPr>
        <p:spPr bwMode="auto">
          <a:xfrm>
            <a:off x="1665288" y="551815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2181225" y="5446713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322590" name="Rectangle 30"/>
          <p:cNvSpPr>
            <a:spLocks noChangeArrowheads="1"/>
          </p:cNvSpPr>
          <p:nvPr/>
        </p:nvSpPr>
        <p:spPr bwMode="auto">
          <a:xfrm>
            <a:off x="3944938" y="5329238"/>
            <a:ext cx="3182937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1" name="Line 31"/>
          <p:cNvSpPr>
            <a:spLocks noChangeShapeType="1"/>
          </p:cNvSpPr>
          <p:nvPr/>
        </p:nvSpPr>
        <p:spPr bwMode="auto">
          <a:xfrm>
            <a:off x="2860675" y="53467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2" name="Text Box 32"/>
          <p:cNvSpPr txBox="1">
            <a:spLocks noChangeArrowheads="1"/>
          </p:cNvSpPr>
          <p:nvPr/>
        </p:nvSpPr>
        <p:spPr bwMode="auto">
          <a:xfrm>
            <a:off x="3881438" y="5273675"/>
            <a:ext cx="265649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RTTI type for object of B</a:t>
            </a:r>
          </a:p>
        </p:txBody>
      </p:sp>
      <p:sp>
        <p:nvSpPr>
          <p:cNvPr id="322593" name="Rectangle 33"/>
          <p:cNvSpPr>
            <a:spLocks noChangeArrowheads="1"/>
          </p:cNvSpPr>
          <p:nvPr/>
        </p:nvSpPr>
        <p:spPr bwMode="auto">
          <a:xfrm>
            <a:off x="3943350" y="5719763"/>
            <a:ext cx="3182938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4279900" y="5667375"/>
            <a:ext cx="17796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4295775" y="6040438"/>
            <a:ext cx="181972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的入口地址</a:t>
            </a:r>
          </a:p>
        </p:txBody>
      </p:sp>
      <p:sp>
        <p:nvSpPr>
          <p:cNvPr id="322596" name="Text Box 36"/>
          <p:cNvSpPr txBox="1">
            <a:spLocks noChangeArrowheads="1"/>
          </p:cNvSpPr>
          <p:nvPr/>
        </p:nvSpPr>
        <p:spPr bwMode="auto">
          <a:xfrm>
            <a:off x="8005763" y="5705475"/>
            <a:ext cx="6254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B::f1</a:t>
            </a:r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>
            <a:off x="6992938" y="5922963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0" name="Text Box 40"/>
          <p:cNvSpPr txBox="1">
            <a:spLocks noChangeArrowheads="1"/>
          </p:cNvSpPr>
          <p:nvPr/>
        </p:nvSpPr>
        <p:spPr bwMode="auto">
          <a:xfrm>
            <a:off x="5051425" y="4914900"/>
            <a:ext cx="59663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</a:p>
        </p:txBody>
      </p:sp>
      <p:sp>
        <p:nvSpPr>
          <p:cNvPr id="322601" name="Text Box 41"/>
          <p:cNvSpPr txBox="1">
            <a:spLocks noChangeArrowheads="1"/>
          </p:cNvSpPr>
          <p:nvPr/>
        </p:nvSpPr>
        <p:spPr bwMode="auto">
          <a:xfrm>
            <a:off x="898525" y="4889500"/>
            <a:ext cx="3193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322602" name="Rectangle 42"/>
          <p:cNvSpPr>
            <a:spLocks noChangeArrowheads="1"/>
          </p:cNvSpPr>
          <p:nvPr/>
        </p:nvSpPr>
        <p:spPr bwMode="auto">
          <a:xfrm>
            <a:off x="1666875" y="5905500"/>
            <a:ext cx="133985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03" name="Text Box 43"/>
          <p:cNvSpPr txBox="1">
            <a:spLocks noChangeArrowheads="1"/>
          </p:cNvSpPr>
          <p:nvPr/>
        </p:nvSpPr>
        <p:spPr bwMode="auto">
          <a:xfrm>
            <a:off x="2197100" y="5819775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322604" name="Text Box 44"/>
          <p:cNvSpPr txBox="1">
            <a:spLocks noChangeArrowheads="1"/>
          </p:cNvSpPr>
          <p:nvPr/>
        </p:nvSpPr>
        <p:spPr bwMode="auto">
          <a:xfrm>
            <a:off x="3462338" y="5684838"/>
            <a:ext cx="4042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#1</a:t>
            </a:r>
          </a:p>
        </p:txBody>
      </p:sp>
      <p:sp>
        <p:nvSpPr>
          <p:cNvPr id="322605" name="Text Box 45"/>
          <p:cNvSpPr txBox="1">
            <a:spLocks noChangeArrowheads="1"/>
          </p:cNvSpPr>
          <p:nvPr/>
        </p:nvSpPr>
        <p:spPr bwMode="auto">
          <a:xfrm>
            <a:off x="3482975" y="6067425"/>
            <a:ext cx="4443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#2</a:t>
            </a:r>
          </a:p>
        </p:txBody>
      </p:sp>
      <p:sp>
        <p:nvSpPr>
          <p:cNvPr id="322613" name="Line 53"/>
          <p:cNvSpPr>
            <a:spLocks noChangeShapeType="1"/>
          </p:cNvSpPr>
          <p:nvPr/>
        </p:nvSpPr>
        <p:spPr bwMode="auto">
          <a:xfrm>
            <a:off x="1173163" y="5143500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2615" name="Text Box 55"/>
          <p:cNvSpPr txBox="1">
            <a:spLocks noChangeArrowheads="1"/>
          </p:cNvSpPr>
          <p:nvPr/>
        </p:nvSpPr>
        <p:spPr bwMode="auto">
          <a:xfrm>
            <a:off x="765175" y="3938588"/>
            <a:ext cx="738028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这里非常重要的是在子类的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中，子类继承父类或覆盖父类的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同名虚函数的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slot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序号必须和父类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一致。子类新增加的虚函数</a:t>
            </a:r>
          </a:p>
          <a:p>
            <a:pPr algn="l"/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添加在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的最后</a:t>
            </a:r>
            <a:r>
              <a: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编译器会确保这一点。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5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5" grpId="0" animBg="1"/>
      <p:bldP spid="322586" grpId="0" animBg="1"/>
      <p:bldP spid="322587" grpId="0"/>
      <p:bldP spid="322588" grpId="0" animBg="1"/>
      <p:bldP spid="322589" grpId="0"/>
      <p:bldP spid="322590" grpId="0" animBg="1"/>
      <p:bldP spid="322591" grpId="0" animBg="1"/>
      <p:bldP spid="322592" grpId="0" build="allAtOnce"/>
      <p:bldP spid="322592" grpId="1" build="allAtOnce"/>
      <p:bldP spid="322593" grpId="0" animBg="1"/>
      <p:bldP spid="322594" grpId="0"/>
      <p:bldP spid="322595" grpId="0"/>
      <p:bldP spid="322596" grpId="0"/>
      <p:bldP spid="322598" grpId="0" animBg="1"/>
      <p:bldP spid="322600" grpId="0"/>
      <p:bldP spid="322601" grpId="0"/>
      <p:bldP spid="322602" grpId="0" animBg="1"/>
      <p:bldP spid="322603" grpId="0"/>
      <p:bldP spid="322604" grpId="0"/>
      <p:bldP spid="322605" grpId="0"/>
      <p:bldP spid="322613" grpId="0" animBg="1"/>
      <p:bldP spid="3226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继承关系使一个派生类继承基类类的特征，并附加新特征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派生类是基类的具体化（沿着继承链从祖先类到后代类，特征越来越具体）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每个子类对象都是父类的实例，如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Person *p = new Teacher( );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这是多态性的重要基础。先看一个例子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42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5AA11-2B1E-4174-BE66-D1E4AD12B121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85470"/>
            <a:ext cx="8686800" cy="6248400"/>
          </a:xfrm>
        </p:spPr>
        <p:txBody>
          <a:bodyPr/>
          <a:lstStyle/>
          <a:p>
            <a:pPr algn="just" eaLnBrk="1" fontAlgn="t" hangingPunct="1"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和派生类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都有虚函数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对应的虚函数入口地址表分别为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派生类对象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在生命期各阶段：</a:t>
            </a:r>
          </a:p>
          <a:p>
            <a:pPr lvl="1" algn="just" eaLnBrk="1" hangingPunct="1"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构造阶段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的起始单元，在基类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对象调用的虚函数与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绑定，执行的虚函数将是类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在类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构造函数的函数体执行前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的首地址存放到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的起始单元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绑定和执行的将是类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生存阶段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，绑定和执行的将是类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的函数。如果类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没有定义这样的函数，根据面向对象的作用域，将调用基类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的相同原型的函数。</a:t>
            </a:r>
          </a:p>
          <a:p>
            <a:pPr lvl="1" algn="just" eaLnBrk="1" hangingPunct="1"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析构阶段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，绑定和执行的将是类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的析构函数执行完后、基类的析构函数执行前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首地址存放到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起始单元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，此后绑定和执行的将是基类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的函数。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D2A5CC-975B-4F3C-A28C-B1518ED8150F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7" name="Text Box 4"/>
          <p:cNvSpPr txBox="1">
            <a:spLocks noChangeArrowheads="1"/>
          </p:cNvSpPr>
          <p:nvPr/>
        </p:nvSpPr>
        <p:spPr bwMode="auto">
          <a:xfrm>
            <a:off x="228600" y="327025"/>
            <a:ext cx="5486400" cy="672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x;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 (  )  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A\n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 (  )  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A\n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  )  {c (  ) ; } 		//this-&gt;c( )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) ; } 	//this-&gt;d( )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c(  )  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Construct B\n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 void  d(  )  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Deconstruct B\n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 ) {c (  ); }//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等于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 ): A(  ){c (  ); 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  ~B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{d (  ); }//virtual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可省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</p:txBody>
      </p:sp>
      <p:sp>
        <p:nvSpPr>
          <p:cNvPr id="226308" name="Rectangle 5"/>
          <p:cNvSpPr>
            <a:spLocks noChangeArrowheads="1"/>
          </p:cNvSpPr>
          <p:nvPr/>
        </p:nvSpPr>
        <p:spPr bwMode="auto">
          <a:xfrm>
            <a:off x="4724400" y="838200"/>
            <a:ext cx="20574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09" name="Rectangle 8"/>
          <p:cNvSpPr>
            <a:spLocks noChangeArrowheads="1"/>
          </p:cNvSpPr>
          <p:nvPr/>
        </p:nvSpPr>
        <p:spPr bwMode="auto">
          <a:xfrm>
            <a:off x="7129463" y="1985963"/>
            <a:ext cx="1296987" cy="12906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0" name="Text Box 9"/>
          <p:cNvSpPr txBox="1">
            <a:spLocks noChangeArrowheads="1"/>
          </p:cNvSpPr>
          <p:nvPr/>
        </p:nvSpPr>
        <p:spPr bwMode="auto">
          <a:xfrm>
            <a:off x="7140575" y="2033588"/>
            <a:ext cx="1229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~B ()   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1" name="Text Box 10"/>
          <p:cNvSpPr txBox="1">
            <a:spLocks noChangeArrowheads="1"/>
          </p:cNvSpPr>
          <p:nvPr/>
        </p:nvSpPr>
        <p:spPr bwMode="auto">
          <a:xfrm>
            <a:off x="7127875" y="2479675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B::c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2" name="Text Box 11"/>
          <p:cNvSpPr txBox="1">
            <a:spLocks noChangeArrowheads="1"/>
          </p:cNvSpPr>
          <p:nvPr/>
        </p:nvSpPr>
        <p:spPr bwMode="auto">
          <a:xfrm>
            <a:off x="8428038" y="2470150"/>
            <a:ext cx="686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kumimoji="0" lang="en-US" altLang="zh-CN" sz="18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26313" name="Line 12"/>
          <p:cNvSpPr>
            <a:spLocks noChangeShapeType="1"/>
          </p:cNvSpPr>
          <p:nvPr/>
        </p:nvSpPr>
        <p:spPr bwMode="auto">
          <a:xfrm>
            <a:off x="7124700" y="2419350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4" name="Line 13"/>
          <p:cNvSpPr>
            <a:spLocks noChangeShapeType="1"/>
          </p:cNvSpPr>
          <p:nvPr/>
        </p:nvSpPr>
        <p:spPr bwMode="auto">
          <a:xfrm>
            <a:off x="7121525" y="2873375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5" name="Text Box 14"/>
          <p:cNvSpPr txBox="1">
            <a:spLocks noChangeArrowheads="1"/>
          </p:cNvSpPr>
          <p:nvPr/>
        </p:nvSpPr>
        <p:spPr bwMode="auto">
          <a:xfrm>
            <a:off x="7143750" y="2884488"/>
            <a:ext cx="1164101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B::d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6" name="Rectangle 16"/>
          <p:cNvSpPr>
            <a:spLocks noChangeArrowheads="1"/>
          </p:cNvSpPr>
          <p:nvPr/>
        </p:nvSpPr>
        <p:spPr bwMode="auto">
          <a:xfrm>
            <a:off x="7123113" y="533400"/>
            <a:ext cx="1295400" cy="1290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17" name="Text Box 17"/>
          <p:cNvSpPr txBox="1">
            <a:spLocks noChangeArrowheads="1"/>
          </p:cNvSpPr>
          <p:nvPr/>
        </p:nvSpPr>
        <p:spPr bwMode="auto">
          <a:xfrm>
            <a:off x="7134225" y="577850"/>
            <a:ext cx="140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~A ()   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26318" name="Text Box 18"/>
          <p:cNvSpPr txBox="1">
            <a:spLocks noChangeArrowheads="1"/>
          </p:cNvSpPr>
          <p:nvPr/>
        </p:nvSpPr>
        <p:spPr bwMode="auto">
          <a:xfrm>
            <a:off x="7086600" y="1027113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A::c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sp>
        <p:nvSpPr>
          <p:cNvPr id="226319" name="Text Box 19"/>
          <p:cNvSpPr txBox="1">
            <a:spLocks noChangeArrowheads="1"/>
          </p:cNvSpPr>
          <p:nvPr/>
        </p:nvSpPr>
        <p:spPr bwMode="auto">
          <a:xfrm>
            <a:off x="8418513" y="1017588"/>
            <a:ext cx="725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VFT</a:t>
            </a:r>
            <a:r>
              <a:rPr kumimoji="0" lang="en-US" altLang="zh-CN" sz="18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26320" name="Line 20"/>
          <p:cNvSpPr>
            <a:spLocks noChangeShapeType="1"/>
          </p:cNvSpPr>
          <p:nvPr/>
        </p:nvSpPr>
        <p:spPr bwMode="auto">
          <a:xfrm>
            <a:off x="7118350" y="966788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1" name="Line 21"/>
          <p:cNvSpPr>
            <a:spLocks noChangeShapeType="1"/>
          </p:cNvSpPr>
          <p:nvPr/>
        </p:nvSpPr>
        <p:spPr bwMode="auto">
          <a:xfrm>
            <a:off x="7115175" y="1420813"/>
            <a:ext cx="1316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6322" name="Text Box 22"/>
          <p:cNvSpPr txBox="1">
            <a:spLocks noChangeArrowheads="1"/>
          </p:cNvSpPr>
          <p:nvPr/>
        </p:nvSpPr>
        <p:spPr bwMode="auto">
          <a:xfrm>
            <a:off x="7162800" y="1524000"/>
            <a:ext cx="121920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A::d</a:t>
            </a:r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的地址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018088" y="1143000"/>
            <a:ext cx="1352550" cy="533400"/>
            <a:chOff x="3065" y="1056"/>
            <a:chExt cx="852" cy="336"/>
          </a:xfrm>
        </p:grpSpPr>
        <p:sp>
          <p:nvSpPr>
            <p:cNvPr id="226329" name="Rectangle 24"/>
            <p:cNvSpPr>
              <a:spLocks noChangeArrowheads="1"/>
            </p:cNvSpPr>
            <p:nvPr/>
          </p:nvSpPr>
          <p:spPr bwMode="auto">
            <a:xfrm>
              <a:off x="3065" y="1056"/>
              <a:ext cx="8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30" name="Text Box 25"/>
            <p:cNvSpPr txBox="1">
              <a:spLocks noChangeArrowheads="1"/>
            </p:cNvSpPr>
            <p:nvPr/>
          </p:nvSpPr>
          <p:spPr bwMode="auto">
            <a:xfrm>
              <a:off x="3072" y="1133"/>
              <a:ext cx="741" cy="2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VFT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首地址</a:t>
              </a:r>
            </a:p>
          </p:txBody>
        </p:sp>
        <p:sp>
          <p:nvSpPr>
            <p:cNvPr id="226331" name="Oval 26"/>
            <p:cNvSpPr>
              <a:spLocks noChangeArrowheads="1"/>
            </p:cNvSpPr>
            <p:nvPr/>
          </p:nvSpPr>
          <p:spPr bwMode="auto">
            <a:xfrm>
              <a:off x="3792" y="1248"/>
              <a:ext cx="74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248400" y="762000"/>
            <a:ext cx="838200" cy="1323975"/>
            <a:chOff x="3936" y="1296"/>
            <a:chExt cx="528" cy="834"/>
          </a:xfrm>
        </p:grpSpPr>
        <p:sp>
          <p:nvSpPr>
            <p:cNvPr id="226327" name="Line 29"/>
            <p:cNvSpPr>
              <a:spLocks noChangeShapeType="1"/>
            </p:cNvSpPr>
            <p:nvPr/>
          </p:nvSpPr>
          <p:spPr bwMode="auto">
            <a:xfrm>
              <a:off x="3936" y="1756"/>
              <a:ext cx="51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6328" name="Line 30"/>
            <p:cNvSpPr>
              <a:spLocks noChangeShapeType="1"/>
            </p:cNvSpPr>
            <p:nvPr/>
          </p:nvSpPr>
          <p:spPr bwMode="auto">
            <a:xfrm flipV="1">
              <a:off x="3945" y="1296"/>
              <a:ext cx="519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26325" name="Text Box 31"/>
          <p:cNvSpPr txBox="1">
            <a:spLocks noChangeArrowheads="1"/>
          </p:cNvSpPr>
          <p:nvPr/>
        </p:nvSpPr>
        <p:spPr bwMode="auto">
          <a:xfrm>
            <a:off x="5791200" y="3429000"/>
            <a:ext cx="3352800" cy="20679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{  B b; }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A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Construct B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B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 A</a:t>
            </a:r>
          </a:p>
        </p:txBody>
      </p:sp>
      <p:sp>
        <p:nvSpPr>
          <p:cNvPr id="226326" name="Text Box 34"/>
          <p:cNvSpPr txBox="1">
            <a:spLocks noChangeArrowheads="1"/>
          </p:cNvSpPr>
          <p:nvPr/>
        </p:nvSpPr>
        <p:spPr bwMode="auto">
          <a:xfrm>
            <a:off x="4859338" y="1844675"/>
            <a:ext cx="1225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  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 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如果需要编写一个全局函数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，能够打印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类对象的信息，怎么实现？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3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可以用重载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(A* a) { a-&gt;info(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(B* b) { b-&gt;info( );}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(C* c) { c-&gt;info(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但重载函数定发生在编译时，例如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new 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(p);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在编译时确定调用函数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  *p)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因此重载称为静态绑定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如果我们从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派生了一个新的子类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，我们需要添加新的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重载版本，这意味着源代码要重新编译。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(D *d) { d-&gt;info( );}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能不能实现一个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函数，无论从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类派生多少级子类，该函数都可以工作？可以利用多态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“A\n”); }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首先将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定义为虚函数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 public A{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“B\n”);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B{ 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“C\n”); }</a:t>
            </a:r>
          </a:p>
          <a:p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8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*p) { p -&gt;info(); }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形参定义为顶级父类指针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*a = new A( ); B *b = new B( ); C *c = new C( );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(a);  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 p = a;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(b);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b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(c); 		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*p = c;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程序编译时，形参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调用的绑定的是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A::Info( 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但程序运行时，当顶级父类指针指向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继承链中不同子类对象时，会自动地调用相应子类的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同一条语句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p-&gt;info(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在运行时表现出动态的行为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面向对象的程序设计语言的这种特性称为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多态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73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假设从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派生出子类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D: public C{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void info()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“D\n”); }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	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这时函数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不用做任何修改。当传递一个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类型的对象时，照样打印出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的信息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(new D());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显示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只要是从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类开始沿着继承链任意级的派生类对象，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都可以打印出其信息。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即使这些派生类是在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函数被编译好以后（假设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函数被单独编译为一个动态链接库）才定义。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PrintInfo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甚至都不需要重新编译都可以很好地工作。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这就是多态的强大之处。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55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基于多态的通用编程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父类指针（引用）可以指向（引用）子类对象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，针对父类对象设计的任何代码都可以应用于子类对象。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多态性允许方法使用更通用的类作为参数类型。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如果方法参数是父类指针（引用），那么这个参数可以接受任何子类对象指针（引用）作为实参。当调用这对象的方法时，将动态绑定方法的实现。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因此方法的参数尽量用父类类型（抽象类、接口）</a:t>
            </a:r>
          </a:p>
          <a:p>
            <a:pPr algn="just">
              <a:lnSpc>
                <a:spcPct val="11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5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2614</Words>
  <Application>Microsoft Office PowerPoint</Application>
  <PresentationFormat>全屏显示(4:3)</PresentationFormat>
  <Paragraphs>522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华文新魏</vt:lpstr>
      <vt:lpstr>Wingdings</vt:lpstr>
      <vt:lpstr>Times New Roman</vt:lpstr>
      <vt:lpstr>Calibri</vt:lpstr>
      <vt:lpstr>微软雅黑</vt:lpstr>
      <vt:lpstr>Arial</vt:lpstr>
      <vt:lpstr>Office 主题</vt:lpstr>
      <vt:lpstr>第7章　虚函数和抽象类</vt:lpstr>
      <vt:lpstr>7.1　虚函数</vt:lpstr>
      <vt:lpstr>什么是多态</vt:lpstr>
      <vt:lpstr>什么是多态</vt:lpstr>
      <vt:lpstr>什么是多态</vt:lpstr>
      <vt:lpstr>什么是多态</vt:lpstr>
      <vt:lpstr>什么是多态</vt:lpstr>
      <vt:lpstr>什么是多态</vt:lpstr>
      <vt:lpstr>基于多态的通用编程</vt:lpstr>
      <vt:lpstr>7.1　虚函数</vt:lpstr>
      <vt:lpstr>PowerPoint 演示文稿</vt:lpstr>
      <vt:lpstr>PowerPoint 演示文稿</vt:lpstr>
      <vt:lpstr>PowerPoint 演示文稿</vt:lpstr>
      <vt:lpstr>7.2　虚析构函数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　抽象类</vt:lpstr>
      <vt:lpstr>7.3　抽象类</vt:lpstr>
      <vt:lpstr>7.3　抽象类</vt:lpstr>
      <vt:lpstr>PowerPoint 演示文稿</vt:lpstr>
      <vt:lpstr>7.4　友元和虚函数绑定</vt:lpstr>
      <vt:lpstr>虚函数表（Virtual Function Table）</vt:lpstr>
      <vt:lpstr>虚函数表（Virtual Function Table）</vt:lpstr>
      <vt:lpstr>虚函数表（Virtual Function Table）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crackryan</cp:lastModifiedBy>
  <cp:revision>541</cp:revision>
  <dcterms:created xsi:type="dcterms:W3CDTF">2014-12-07T17:26:54Z</dcterms:created>
  <dcterms:modified xsi:type="dcterms:W3CDTF">2019-10-08T13:03:09Z</dcterms:modified>
</cp:coreProperties>
</file>