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91" r:id="rId2"/>
    <p:sldId id="292" r:id="rId3"/>
    <p:sldId id="317" r:id="rId4"/>
    <p:sldId id="318" r:id="rId5"/>
    <p:sldId id="260" r:id="rId6"/>
    <p:sldId id="261" r:id="rId7"/>
    <p:sldId id="319" r:id="rId8"/>
    <p:sldId id="331" r:id="rId9"/>
    <p:sldId id="320" r:id="rId10"/>
    <p:sldId id="321" r:id="rId11"/>
    <p:sldId id="322" r:id="rId12"/>
    <p:sldId id="323" r:id="rId13"/>
    <p:sldId id="324" r:id="rId14"/>
    <p:sldId id="270" r:id="rId15"/>
    <p:sldId id="325" r:id="rId16"/>
    <p:sldId id="271" r:id="rId17"/>
    <p:sldId id="326" r:id="rId18"/>
    <p:sldId id="327" r:id="rId19"/>
    <p:sldId id="328" r:id="rId20"/>
    <p:sldId id="329" r:id="rId21"/>
    <p:sldId id="330" r:id="rId22"/>
    <p:sldId id="332" r:id="rId23"/>
    <p:sldId id="333" r:id="rId24"/>
    <p:sldId id="334" r:id="rId25"/>
    <p:sldId id="335" r:id="rId26"/>
    <p:sldId id="285" r:id="rId27"/>
    <p:sldId id="336" r:id="rId28"/>
    <p:sldId id="287" r:id="rId29"/>
    <p:sldId id="337" r:id="rId30"/>
    <p:sldId id="338" r:id="rId31"/>
    <p:sldId id="339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华文新魏" panose="02010800040101010101" pitchFamily="2" charset="-122"/>
      <p:regular r:id="rId38"/>
    </p:embeddedFont>
    <p:embeddedFont>
      <p:font typeface="微软雅黑" panose="020B0503020204020204" pitchFamily="34" charset="-122"/>
      <p:regular r:id="rId39"/>
      <p:bold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25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22CC2-03D1-41F4-A925-CE1BBD39136B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BF9C2-2F29-4D20-877D-FFCAB441E5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E22E67-AD6F-4AB2-B4F9-AAFC7AF74C7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19400"/>
            <a:ext cx="813048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章　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174410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概述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836712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若运算符为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运算符，则重载后运算符函数最好返回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引用类型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。当运算符要求第一个参数为左值时，不能使用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说明第一个参数 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含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，例如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等的第一个参数。</a:t>
            </a:r>
          </a:p>
          <a:p>
            <a:pPr>
              <a:lnSpc>
                <a:spcPct val="170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重载运算符函数可以声明为类的友元；重载运算符的普通成员函数可定义为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虚函数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；重载运算符函数一般不能缺省参数，只有任意目的运算符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省略参数才有意义。</a:t>
            </a:r>
          </a:p>
          <a:p>
            <a:pPr>
              <a:lnSpc>
                <a:spcPct val="170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重载不改变运算符的优先级和结合性。</a:t>
            </a:r>
          </a:p>
          <a:p>
            <a:pPr>
              <a:lnSpc>
                <a:spcPct val="170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重载一般也不改变运算符的操作数个数。特殊的运算符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（可重载为单目运算符）、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（区分前置和后置）除外。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5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x,  y;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(int x,  int y) { A::x=x;  A::y=y;  }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A 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operator=(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送给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指向的可修改对象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x=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y=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return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，赋值后还可赋值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A operator-(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A&amp;);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A operator+(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A&amp;,  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A&amp;); //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不能修改两个加数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a(2, 3),  b(4, 5),  c(1,  9);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operator-(const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重载为单目运算符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A(-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                    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返回右值（临时变量）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operator+(const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{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x.x+y.x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x.y+y.y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//A(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x.x+y.x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x.y+y.y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的常量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(c=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/*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的引用*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c= -b;  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85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9.2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运算符函数参数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重载函数种类不同，参数表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列出的参数个数也不同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>
              <a:lnSpc>
                <a:spcPct val="140000"/>
              </a:lnSpc>
              <a:buSzPct val="80000"/>
              <a:buFont typeface="Wingdings" pitchFamily="2" charset="2"/>
              <a:buChar char="§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重载为全局函数：参数个数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</a:t>
            </a:r>
          </a:p>
          <a:p>
            <a:pPr lvl="1">
              <a:lnSpc>
                <a:spcPct val="140000"/>
              </a:lnSpc>
              <a:buSzPct val="80000"/>
              <a:buFont typeface="Wingdings" pitchFamily="2" charset="2"/>
              <a:buChar char="§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重载为类的普通成员函数：参数个数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</a:t>
            </a:r>
          </a:p>
          <a:p>
            <a:pPr lvl="1">
              <a:lnSpc>
                <a:spcPct val="140000"/>
              </a:lnSpc>
              <a:buSzPct val="80000"/>
              <a:buFont typeface="Wingdings" pitchFamily="2" charset="2"/>
              <a:buChar char="§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重载为类的静态成员函数：参数个数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</a:t>
            </a:r>
          </a:p>
          <a:p>
            <a:pPr marL="342900" indent="-342900" algn="just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注意有的运算符既为单目又为双目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如*、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不满足上述规则的运算符：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双目重载为单目，前置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重载为单目，后置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重载为双目、函数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可重载为任意目。</a:t>
            </a:r>
          </a:p>
          <a:p>
            <a:pPr marL="342900" indent="-342900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 )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表示强制类型转换时为单参数；表示函数调用时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可为任意个参数。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94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重载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都会改变当前对象的值，重载时最好将第一个参数定义为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 ，非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左值引用形参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在函数返回时能使实参带出执行结果。前置运算是先运算再取值，后置运算是先取值再运算。</a:t>
            </a:r>
            <a:endParaRPr lang="zh-CN" altLang="en-US" sz="20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后置运算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应重载为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运算符函数：</a:t>
            </a:r>
          </a:p>
          <a:p>
            <a:pPr lvl="1" algn="just">
              <a:lnSpc>
                <a:spcPct val="120000"/>
              </a:lnSpc>
              <a:buSzPct val="80000"/>
              <a:buFont typeface="Wingdings" pitchFamily="2" charset="2"/>
              <a:buChar char="§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如果重载为类的普通成员函数，则该函数只需定义一个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类型的参数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已包含一个不用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修饰的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</a:p>
          <a:p>
            <a:pPr lvl="1" algn="just">
              <a:lnSpc>
                <a:spcPct val="120000"/>
              </a:lnSpc>
              <a:buSzPct val="80000"/>
              <a:buFont typeface="Wingdings" pitchFamily="2" charset="2"/>
              <a:buChar char="§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如果重载为全局函数，则参数最好声明为非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类型的两个参数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0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前置运算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应重载为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的单目运算符函数：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使得左值运算结果可继续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lvl="1" algn="just">
              <a:lnSpc>
                <a:spcPct val="120000"/>
              </a:lnSpc>
              <a:buSzPct val="80000"/>
              <a:buFont typeface="Wingdings" pitchFamily="2" charset="2"/>
              <a:buChar char="§"/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如果重载为类的普通成员函数，参数列表为空。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已包含一个不用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修饰的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>
              <a:lnSpc>
                <a:spcPct val="120000"/>
              </a:lnSpc>
              <a:buSzPct val="80000"/>
              <a:buFont typeface="Wingdings" pitchFamily="2" charset="2"/>
              <a:buChar char="§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如果重载为全局函数，则最好声明一个非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37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040313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要返回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，否则不能出现在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号左边，改变了运算符的性质</a:t>
            </a: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和后置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参数要为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，否则无法将结果带回，也改变了运算符的性质。因为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（不管是前置还是后置）都要求改变操作数自身的值。如果参数为值参，会导致传值调用，函数里改变的是形参，实参不会改变。</a:t>
            </a:r>
          </a:p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上述二个规则不是语法规定，而是语义上的规定。</a:t>
            </a:r>
          </a:p>
          <a:p>
            <a:pPr eaLnBrk="1" hangingPunct="1"/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9.3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重载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a;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A &amp;operator--(A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，参数和返回值都是非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endParaRPr lang="zh-CN" altLang="en-US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A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operator--(A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二个参数，为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右值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get() { return a; }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operator++();	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A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operator++(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右值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 x):a(x) {}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&amp;operator--(A &amp;x) {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--; return x;}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，先运算，后返回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A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operator--(A &amp;x,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return A(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--); }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，先构造，后运算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第二个参数不需要参数名，编译器会赋缺省值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&amp;A::operator++() { a++;return *this; }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，先运算，后返回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 A::operator++(int) { return A(a++); }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，先构造，后运算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[]){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a(5);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="&lt;&lt;(--a).get()&lt;&lt;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//4,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=4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="&lt;&lt;(++a).get()&lt;&lt;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//5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=5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="&lt;&lt;(a--).get()&lt;&lt;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//5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=4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&lt;&lt;"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="&lt;&lt;(a++).get()&lt;&lt;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	//4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48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7B0FC-709B-4DC0-9A2A-A7C1FA3C6621}" type="slidenum"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16</a:t>
            </a:fld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重载的语义</a:t>
            </a:r>
          </a:p>
        </p:txBody>
      </p:sp>
      <p:sp>
        <p:nvSpPr>
          <p:cNvPr id="270340" name="Text Box 8"/>
          <p:cNvSpPr txBox="1">
            <a:spLocks noChangeArrowheads="1"/>
          </p:cNvSpPr>
          <p:nvPr/>
        </p:nvSpPr>
        <p:spPr bwMode="auto">
          <a:xfrm>
            <a:off x="179388" y="1268413"/>
            <a:ext cx="4392612" cy="4247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 x;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y;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const A operator ++(int){ 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return A(x++, y++); 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i, int j){ x=i; y=j;}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A::x = 23;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main(){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a(4,3);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b = a++; //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,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=?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0;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4643438" y="1125538"/>
            <a:ext cx="39195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a(4,4), b(4,3)</a:t>
            </a:r>
          </a:p>
        </p:txBody>
      </p:sp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4715891" y="1773238"/>
            <a:ext cx="4392613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A(x++,y++)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：先取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temp1 = x; //4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temp2 = y; //3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2: 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a(5,4)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3: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构造临时对象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 = A(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temp1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temp2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//A(4,3)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为静态成员，使得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a(4,4)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4: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b(4,3)</a:t>
            </a:r>
          </a:p>
          <a:p>
            <a:pPr algn="l"/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/>
      <p:bldP spid="4434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27113"/>
            <a:ext cx="8569325" cy="15377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使其只有一个参数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指针类型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是唯一可以重载为单目运算的纯双目运算符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下面例子说明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运算符重载后左操作数不是对象指针，右操作数也不是对象成员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9.4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重载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2564904"/>
            <a:ext cx="8856984" cy="41044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 int a;  A (int x){ a=x;  } };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 B{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 x;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*operator-&gt; ( 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&amp;x; };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故重载为单目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(int v): x (v) {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}b (5)   ;  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 (void){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i=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-&gt;a;   	 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等价于下一条语句，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b.x.a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-&gt; ( ) -&gt;a;   //i=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b.x.a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7A8BA0A-C142-4494-B0A6-89AA2A64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4251550"/>
            <a:ext cx="534954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当返回指针后，则内置的成员访问操作符</a:t>
            </a:r>
            <a:r>
              <a:rPr lang="en-US" altLang="zh-CN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语义被应用在返回值上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F346D62-3543-4D9C-B238-71136686681C}"/>
              </a:ext>
            </a:extLst>
          </p:cNvPr>
          <p:cNvCxnSpPr/>
          <p:nvPr/>
        </p:nvCxnSpPr>
        <p:spPr>
          <a:xfrm flipH="1">
            <a:off x="2339752" y="4617132"/>
            <a:ext cx="100811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45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9.5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重载纯单目和纯双目运算符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980728"/>
            <a:ext cx="8856984" cy="5688632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x;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A(int y):x(y){}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operator%(A m) { return 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x%m.x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} 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返回的是右值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operator!() { return A(!x); }	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返回的是右值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a(3),b(3);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a%b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	//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b= !a;		//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82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871296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9.6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3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调用运算符函数的二种形式：表达式，函数调用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764704"/>
            <a:ext cx="8856984" cy="609329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y):x(x),y(y){}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 operator-() { return POINT(-x,-y);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 operator-(POINT p) { return POINT(x-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p.x,y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 operator+(POINT p) { return POINT(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x+p.x,y+p.y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 }//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friend POINT operator+(POINT p) { return POINT(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p.x,p.y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p1,POINT p2) {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return POINT(p1.x+p2.x,p1.y+p2.y);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p1(1,2),p2(3,4);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p3=-p1;   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p4=p1-p2;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p5=p1.operator -(p2);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p6 = +p1;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p7=operator+(p1,p2);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p1,POINT p2)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p8 = p1.operator +(p2);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operator+(POINT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p9 = p1+p2;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错误，无法确定是调用友元还是函数成员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1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概述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纯单目运算符，只能有一个操作数，包括：</a:t>
            </a:r>
          </a:p>
          <a:p>
            <a:pPr lvl="1">
              <a:lnSpc>
                <a:spcPct val="10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!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纯双目运算符，只能有两个操作数，包括：</a:t>
            </a:r>
          </a:p>
          <a:p>
            <a:pPr lvl="1">
              <a:lnSpc>
                <a:spcPct val="10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[ ]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三目运算符，有三个操作数，如“？ ：”</a:t>
            </a: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既是单目又是双目的运算符，包括：</a:t>
            </a:r>
          </a:p>
          <a:p>
            <a:pPr lvl="1">
              <a:lnSpc>
                <a:spcPct val="10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 等</a:t>
            </a: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多目运算符，如函数参数表 “ 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 )”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左值运算符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是运算结果为左值的运算符，如前置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以及赋值运算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右值运算符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是运算结果为右值的运算符，如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、后置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某些运算符要求第一个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操作数为左值，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 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&amp;=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++(i++)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(i++)++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可以吗？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96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0728"/>
            <a:ext cx="8569325" cy="201622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为多目运算符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int sum(int x, int y) { return x + y;}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int s =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三个操作数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sum, 1, 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第一个操作数为函数名，这里把函数名看做函数对象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只能通过类的普通成员函数重载，这意味着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指针指向的类对象，这样的对象称为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函数对象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9.7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重载函数调用操作符（）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2996952"/>
            <a:ext cx="8856984" cy="386104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语法：</a:t>
            </a:r>
            <a:r>
              <a:rPr lang="en-US" altLang="zh-CN" sz="20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returnType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operator( ) (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参数列表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调用：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objectofAbsInt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，类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的对象称为函数对象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operator()(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&gt; 0?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(-1);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函数对象可以作为函数的参数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这意味着我们可以将函数当做对象传递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在模板编程里广泛使用。在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C+11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里，还可以用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lamda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10BC528-631E-4CF8-8E02-6858676B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6095037"/>
            <a:ext cx="8856984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函数指针也可以作为函数的参数，但函数指针主要的缺点是：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被函数指针指向的函数是无法内联的。而函数对象则没这个问题。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41095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21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908720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 &lt;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 &lt;9.6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节例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9.16&gt;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SYMTAB;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SYMBOL{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char *name;   int  value;   SYMBOL *next;    friend  SYMTAB;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SYMBOL (char*s, int v,  SYMBOL *n)   {/*...*/}; 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~SYMBOL (  ) { /*…*/ }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*s;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SYMTAB{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SYMBOL  *head;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SYMTAB(  ) { head=0;  };      ~SYMTAB ( )   {/*...*/  }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SYMBOL *operator (  ) (char *s,  int v,  int w)   { /*…*/};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tab;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s=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tab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"a"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2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; }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包括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 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tab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实际有四个参数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9.7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重载函数调用操作符（）</a:t>
            </a:r>
          </a:p>
        </p:txBody>
      </p:sp>
    </p:spTree>
    <p:extLst>
      <p:ext uri="{BB962C8B-B14F-4D97-AF65-F5344CB8AC3E}">
        <p14:creationId xmlns:p14="http://schemas.microsoft.com/office/powerpoint/2010/main" val="274008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0728"/>
            <a:ext cx="8569325" cy="504031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默认情况下，编译器为类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默认生成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个实例成员函数：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A(A&amp;&amp;)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A(const A&amp;)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、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A&amp;operator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=(const A&amp;)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operator=(A&amp;&amp;)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如果类自定义上述函数，则优先调用自定义的函数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若函数体用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=default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取代，表示启用上述函数；若用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取代表示删除上述函数，且不得再定义同型函数，即禁止使用。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默认赋值运算函数实现数据成员的浅拷贝赋值，如果普通数据成员为指针或引用类型且指向了一块动态分配的内存，则不复制指针所指存储单元的内容。若类不包含上述普通数据成员，浅拷贝赋值不存在问题。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如果函数参数要值参传递一个对象，当实参传值给形参时，若类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没有自定义拷贝构造函数，则值参传递也通过浅拷贝赋值实现（调用编译器提供的默认拷贝构造函数）。</a:t>
            </a:r>
          </a:p>
          <a:p>
            <a:pPr marL="0" indent="0"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9.8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226783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9.8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赋值与调用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3E0A776-7F9A-4FA6-A2AE-51129C23399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838200"/>
            <a:ext cx="7772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当类包含指针时，浅拷贝赋值可造成内存泄漏，并可导致页面保护错误或产生变量副作用。</a:t>
            </a:r>
          </a:p>
        </p:txBody>
      </p:sp>
      <p:grpSp>
        <p:nvGrpSpPr>
          <p:cNvPr id="9" name="Group 95">
            <a:extLst>
              <a:ext uri="{FF2B5EF4-FFF2-40B4-BE49-F238E27FC236}">
                <a16:creationId xmlns:a16="http://schemas.microsoft.com/office/drawing/2014/main" id="{03076FC5-BCA5-41B7-8EB1-0D403EEF8B5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48000"/>
            <a:ext cx="4800600" cy="3048000"/>
            <a:chOff x="1152" y="1776"/>
            <a:chExt cx="3024" cy="1920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230527CD-0F11-4A5B-A502-BB7850DB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2139"/>
              <a:ext cx="280" cy="122"/>
              <a:chOff x="1392" y="3300"/>
              <a:chExt cx="288" cy="144"/>
            </a:xfrm>
          </p:grpSpPr>
          <p:sp>
            <p:nvSpPr>
              <p:cNvPr id="75" name="Line 8">
                <a:extLst>
                  <a:ext uri="{FF2B5EF4-FFF2-40B4-BE49-F238E27FC236}">
                    <a16:creationId xmlns:a16="http://schemas.microsoft.com/office/drawing/2014/main" id="{F295DF88-A800-4ED5-AE4E-3CC63C300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6" name="Line 9">
                <a:extLst>
                  <a:ext uri="{FF2B5EF4-FFF2-40B4-BE49-F238E27FC236}">
                    <a16:creationId xmlns:a16="http://schemas.microsoft.com/office/drawing/2014/main" id="{45877CFB-F0DF-4AAA-BBEF-DE342B7C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992868-7DE9-4854-8E65-FE85CA7E5B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2" y="2272"/>
              <a:ext cx="559" cy="447"/>
              <a:chOff x="1584" y="3408"/>
              <a:chExt cx="576" cy="528"/>
            </a:xfrm>
          </p:grpSpPr>
          <p:sp>
            <p:nvSpPr>
              <p:cNvPr id="70" name="Line 11">
                <a:extLst>
                  <a:ext uri="{FF2B5EF4-FFF2-40B4-BE49-F238E27FC236}">
                    <a16:creationId xmlns:a16="http://schemas.microsoft.com/office/drawing/2014/main" id="{6FEDFCE7-8FA2-4192-B12D-97AAF8FC5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1" name="Line 12">
                <a:extLst>
                  <a:ext uri="{FF2B5EF4-FFF2-40B4-BE49-F238E27FC236}">
                    <a16:creationId xmlns:a16="http://schemas.microsoft.com/office/drawing/2014/main" id="{97DF6F57-D299-409B-85CC-75BD9072C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72" name="Group 13">
                <a:extLst>
                  <a:ext uri="{FF2B5EF4-FFF2-40B4-BE49-F238E27FC236}">
                    <a16:creationId xmlns:a16="http://schemas.microsoft.com/office/drawing/2014/main" id="{0D9542C0-A1DD-40B1-BA0B-366B0D7E8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73" name="Rectangle 14">
                  <a:extLst>
                    <a:ext uri="{FF2B5EF4-FFF2-40B4-BE49-F238E27FC236}">
                      <a16:creationId xmlns:a16="http://schemas.microsoft.com/office/drawing/2014/main" id="{BE594D9B-D34B-4326-ADCF-BB562CC5CC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74" name="Rectangle 15">
                  <a:extLst>
                    <a:ext uri="{FF2B5EF4-FFF2-40B4-BE49-F238E27FC236}">
                      <a16:creationId xmlns:a16="http://schemas.microsoft.com/office/drawing/2014/main" id="{251C45EE-A124-497F-9E21-4A499A026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lnSpc>
                      <a:spcPct val="90000"/>
                    </a:lnSpc>
                  </a:pPr>
                  <a:r>
                    <a:rPr kumimoji="0" lang="zh-CN" altLang="en-US" sz="1800" b="1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字符串</a:t>
                  </a:r>
                </a:p>
              </p:txBody>
            </p:sp>
          </p:grpSp>
        </p:grp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0294797D-AC48-4AFE-BB48-62722C2D1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16"/>
              <a:ext cx="79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</a:pPr>
              <a:r>
                <a:rPr kumimoji="0"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CB1B3CD0-8C69-472E-B7D8-F149D16B9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8" y="1824"/>
              <a:ext cx="744" cy="621"/>
              <a:chOff x="661" y="2400"/>
              <a:chExt cx="768" cy="732"/>
            </a:xfrm>
          </p:grpSpPr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CB03EC8-F7DB-4B9A-82FA-FC84EE290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5" name="Line 20">
                <a:extLst>
                  <a:ext uri="{FF2B5EF4-FFF2-40B4-BE49-F238E27FC236}">
                    <a16:creationId xmlns:a16="http://schemas.microsoft.com/office/drawing/2014/main" id="{F18E4A51-51C0-46FC-83D1-830B96E69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6" name="Line 21">
                <a:extLst>
                  <a:ext uri="{FF2B5EF4-FFF2-40B4-BE49-F238E27FC236}">
                    <a16:creationId xmlns:a16="http://schemas.microsoft.com/office/drawing/2014/main" id="{F620B2B4-BBF1-4784-B2B6-1EE8F2888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7" name="Rectangle 22">
                <a:extLst>
                  <a:ext uri="{FF2B5EF4-FFF2-40B4-BE49-F238E27FC236}">
                    <a16:creationId xmlns:a16="http://schemas.microsoft.com/office/drawing/2014/main" id="{BA7BD226-D408-4628-AF01-464C3ED1D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68" name="Rectangle 23">
                <a:extLst>
                  <a:ext uri="{FF2B5EF4-FFF2-40B4-BE49-F238E27FC236}">
                    <a16:creationId xmlns:a16="http://schemas.microsoft.com/office/drawing/2014/main" id="{41DEE90D-4231-4E72-B884-ACE3E72A2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69" name="Rectangle 24">
                <a:extLst>
                  <a:ext uri="{FF2B5EF4-FFF2-40B4-BE49-F238E27FC236}">
                    <a16:creationId xmlns:a16="http://schemas.microsoft.com/office/drawing/2014/main" id="{39781ED7-6D80-4B0C-8955-8528D405D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19485F87-318B-4535-BD17-6724C4D5F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2516"/>
              <a:ext cx="79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</a:pPr>
              <a:r>
                <a:rPr kumimoji="0"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grpSp>
          <p:nvGrpSpPr>
            <p:cNvPr id="15" name="Group 28">
              <a:extLst>
                <a:ext uri="{FF2B5EF4-FFF2-40B4-BE49-F238E27FC236}">
                  <a16:creationId xmlns:a16="http://schemas.microsoft.com/office/drawing/2014/main" id="{BA1D8CAE-E80D-4F86-86F0-6AE1AF2FF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1" y="1824"/>
              <a:ext cx="744" cy="621"/>
              <a:chOff x="661" y="2400"/>
              <a:chExt cx="768" cy="732"/>
            </a:xfrm>
          </p:grpSpPr>
          <p:sp>
            <p:nvSpPr>
              <p:cNvPr id="58" name="Rectangle 29">
                <a:extLst>
                  <a:ext uri="{FF2B5EF4-FFF2-40B4-BE49-F238E27FC236}">
                    <a16:creationId xmlns:a16="http://schemas.microsoft.com/office/drawing/2014/main" id="{F8F7A05F-1BE1-41B8-B818-E5238D72E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9" name="Line 30">
                <a:extLst>
                  <a:ext uri="{FF2B5EF4-FFF2-40B4-BE49-F238E27FC236}">
                    <a16:creationId xmlns:a16="http://schemas.microsoft.com/office/drawing/2014/main" id="{642323C2-C142-470D-8A53-97EBF4645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C69CB59D-0687-43B7-B7FD-4CE0B7BF5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1" name="Rectangle 32">
                <a:extLst>
                  <a:ext uri="{FF2B5EF4-FFF2-40B4-BE49-F238E27FC236}">
                    <a16:creationId xmlns:a16="http://schemas.microsoft.com/office/drawing/2014/main" id="{425AF0A9-A67D-4611-8AFE-42A61A52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203E50E4-7CE2-473C-8034-CF648A67B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13678CAF-3C76-422D-8E38-8E0F80B7B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grpSp>
          <p:nvGrpSpPr>
            <p:cNvPr id="16" name="Group 36">
              <a:extLst>
                <a:ext uri="{FF2B5EF4-FFF2-40B4-BE49-F238E27FC236}">
                  <a16:creationId xmlns:a16="http://schemas.microsoft.com/office/drawing/2014/main" id="{1835BE38-640F-4F07-B881-229825CF5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4" y="2272"/>
              <a:ext cx="558" cy="447"/>
              <a:chOff x="1584" y="3408"/>
              <a:chExt cx="576" cy="528"/>
            </a:xfrm>
          </p:grpSpPr>
          <p:sp>
            <p:nvSpPr>
              <p:cNvPr id="53" name="Line 37">
                <a:extLst>
                  <a:ext uri="{FF2B5EF4-FFF2-40B4-BE49-F238E27FC236}">
                    <a16:creationId xmlns:a16="http://schemas.microsoft.com/office/drawing/2014/main" id="{20FD7F65-CC23-43B2-A01F-490395127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4" name="Line 38">
                <a:extLst>
                  <a:ext uri="{FF2B5EF4-FFF2-40B4-BE49-F238E27FC236}">
                    <a16:creationId xmlns:a16="http://schemas.microsoft.com/office/drawing/2014/main" id="{274D519C-B7A8-4D95-B679-80BC5D183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55" name="Group 39">
                <a:extLst>
                  <a:ext uri="{FF2B5EF4-FFF2-40B4-BE49-F238E27FC236}">
                    <a16:creationId xmlns:a16="http://schemas.microsoft.com/office/drawing/2014/main" id="{CE8FC487-C2A4-407B-9EC2-A78313A829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56" name="Rectangle 40">
                  <a:extLst>
                    <a:ext uri="{FF2B5EF4-FFF2-40B4-BE49-F238E27FC236}">
                      <a16:creationId xmlns:a16="http://schemas.microsoft.com/office/drawing/2014/main" id="{8A7C46D1-D068-4E0E-B84E-59D4FB158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57" name="Rectangle 41">
                  <a:extLst>
                    <a:ext uri="{FF2B5EF4-FFF2-40B4-BE49-F238E27FC236}">
                      <a16:creationId xmlns:a16="http://schemas.microsoft.com/office/drawing/2014/main" id="{FF79F004-FB98-4828-A756-6DFDF45AE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l" eaLnBrk="0" hangingPunct="0">
                    <a:lnSpc>
                      <a:spcPct val="90000"/>
                    </a:lnSpc>
                  </a:pPr>
                  <a:r>
                    <a:rPr kumimoji="0" lang="zh-CN" altLang="en-US" sz="1800" b="1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字符串</a:t>
                  </a:r>
                </a:p>
              </p:txBody>
            </p:sp>
          </p:grpSp>
        </p:grpSp>
        <p:grpSp>
          <p:nvGrpSpPr>
            <p:cNvPr id="17" name="Group 42">
              <a:extLst>
                <a:ext uri="{FF2B5EF4-FFF2-40B4-BE49-F238E27FC236}">
                  <a16:creationId xmlns:a16="http://schemas.microsoft.com/office/drawing/2014/main" id="{45986AED-4BF4-4EE3-883D-C2F31A8F2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5" y="2139"/>
              <a:ext cx="605" cy="133"/>
              <a:chOff x="2340" y="3300"/>
              <a:chExt cx="624" cy="156"/>
            </a:xfrm>
          </p:grpSpPr>
          <p:sp>
            <p:nvSpPr>
              <p:cNvPr id="51" name="Line 43">
                <a:extLst>
                  <a:ext uri="{FF2B5EF4-FFF2-40B4-BE49-F238E27FC236}">
                    <a16:creationId xmlns:a16="http://schemas.microsoft.com/office/drawing/2014/main" id="{23FB8F5E-8FC1-4B83-B084-E49858B1F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2" name="Line 44">
                <a:extLst>
                  <a:ext uri="{FF2B5EF4-FFF2-40B4-BE49-F238E27FC236}">
                    <a16:creationId xmlns:a16="http://schemas.microsoft.com/office/drawing/2014/main" id="{E445ED67-670C-49BD-992F-40812A142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8" name="Text Box 45">
              <a:extLst>
                <a:ext uri="{FF2B5EF4-FFF2-40B4-BE49-F238E27FC236}">
                  <a16:creationId xmlns:a16="http://schemas.microsoft.com/office/drawing/2014/main" id="{D1972DEE-3EDB-4803-853C-CFF16BBBF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1776"/>
              <a:ext cx="137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开始时</a:t>
              </a:r>
              <a:r>
                <a:rPr lang="en-US" altLang="zh-CN" sz="1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1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lang="en-US" altLang="zh-CN" sz="1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a, b</a:t>
              </a:r>
              <a:r>
                <a:rPr lang="zh-CN" altLang="en-US" sz="1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的指针</a:t>
              </a:r>
              <a:r>
                <a:rPr lang="en-US" altLang="zh-CN" sz="1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zh-CN" altLang="en-US" sz="16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指向各自内存</a:t>
              </a:r>
            </a:p>
          </p:txBody>
        </p:sp>
        <p:grpSp>
          <p:nvGrpSpPr>
            <p:cNvPr id="19" name="Group 48">
              <a:extLst>
                <a:ext uri="{FF2B5EF4-FFF2-40B4-BE49-F238E27FC236}">
                  <a16:creationId xmlns:a16="http://schemas.microsoft.com/office/drawing/2014/main" id="{FDB2179E-78DD-46E1-8E59-FE0F4CBA3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6" y="3157"/>
              <a:ext cx="280" cy="122"/>
              <a:chOff x="1392" y="3300"/>
              <a:chExt cx="288" cy="144"/>
            </a:xfrm>
          </p:grpSpPr>
          <p:sp>
            <p:nvSpPr>
              <p:cNvPr id="49" name="Line 49">
                <a:extLst>
                  <a:ext uri="{FF2B5EF4-FFF2-40B4-BE49-F238E27FC236}">
                    <a16:creationId xmlns:a16="http://schemas.microsoft.com/office/drawing/2014/main" id="{A7D12077-2B70-451C-A018-B71E6B8CA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D17376F6-F7FE-44D7-A94D-1AE79ADFA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0" name="Line 52">
              <a:extLst>
                <a:ext uri="{FF2B5EF4-FFF2-40B4-BE49-F238E27FC236}">
                  <a16:creationId xmlns:a16="http://schemas.microsoft.com/office/drawing/2014/main" id="{841B6B96-87F2-409F-976D-578927A80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9" y="3289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1" name="Line 53">
              <a:extLst>
                <a:ext uri="{FF2B5EF4-FFF2-40B4-BE49-F238E27FC236}">
                  <a16:creationId xmlns:a16="http://schemas.microsoft.com/office/drawing/2014/main" id="{7AD43DFA-D759-4EEF-9BA6-896999401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3289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2" name="Rectangle 55">
              <a:extLst>
                <a:ext uri="{FF2B5EF4-FFF2-40B4-BE49-F238E27FC236}">
                  <a16:creationId xmlns:a16="http://schemas.microsoft.com/office/drawing/2014/main" id="{28537572-B452-4B8A-BBCF-3CAD0C330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3289"/>
              <a:ext cx="419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3" name="Rectangle 56">
              <a:extLst>
                <a:ext uri="{FF2B5EF4-FFF2-40B4-BE49-F238E27FC236}">
                  <a16:creationId xmlns:a16="http://schemas.microsoft.com/office/drawing/2014/main" id="{F785F27F-FB1E-4710-A091-06E252BE3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3493"/>
              <a:ext cx="559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lnSpc>
                  <a:spcPct val="90000"/>
                </a:lnSpc>
              </a:pPr>
              <a:r>
                <a:rPr kumimoji="0"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字符串</a:t>
              </a:r>
            </a:p>
          </p:txBody>
        </p:sp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7F9307AE-A2C1-4A9F-9391-15DCACCE5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493"/>
              <a:ext cx="79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</a:pPr>
              <a:r>
                <a:rPr kumimoji="0"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grpSp>
          <p:nvGrpSpPr>
            <p:cNvPr id="25" name="Group 59">
              <a:extLst>
                <a:ext uri="{FF2B5EF4-FFF2-40B4-BE49-F238E27FC236}">
                  <a16:creationId xmlns:a16="http://schemas.microsoft.com/office/drawing/2014/main" id="{826DD9F6-4116-43D1-93FA-6FA5ECDD8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8" y="2841"/>
              <a:ext cx="744" cy="621"/>
              <a:chOff x="661" y="2400"/>
              <a:chExt cx="768" cy="732"/>
            </a:xfrm>
          </p:grpSpPr>
          <p:sp>
            <p:nvSpPr>
              <p:cNvPr id="43" name="Rectangle 60">
                <a:extLst>
                  <a:ext uri="{FF2B5EF4-FFF2-40B4-BE49-F238E27FC236}">
                    <a16:creationId xmlns:a16="http://schemas.microsoft.com/office/drawing/2014/main" id="{8D82F69D-DF5E-475E-A416-CF24B249D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4" name="Line 61">
                <a:extLst>
                  <a:ext uri="{FF2B5EF4-FFF2-40B4-BE49-F238E27FC236}">
                    <a16:creationId xmlns:a16="http://schemas.microsoft.com/office/drawing/2014/main" id="{1BD62E29-425E-49F2-A5C9-1DD4ED0BC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5" name="Line 62">
                <a:extLst>
                  <a:ext uri="{FF2B5EF4-FFF2-40B4-BE49-F238E27FC236}">
                    <a16:creationId xmlns:a16="http://schemas.microsoft.com/office/drawing/2014/main" id="{167A8700-F5BF-4436-9A99-8A364438C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6" name="Rectangle 63">
                <a:extLst>
                  <a:ext uri="{FF2B5EF4-FFF2-40B4-BE49-F238E27FC236}">
                    <a16:creationId xmlns:a16="http://schemas.microsoft.com/office/drawing/2014/main" id="{4BDC9DF9-9A9F-41A7-8FBA-F9037EE34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47" name="Rectangle 64">
                <a:extLst>
                  <a:ext uri="{FF2B5EF4-FFF2-40B4-BE49-F238E27FC236}">
                    <a16:creationId xmlns:a16="http://schemas.microsoft.com/office/drawing/2014/main" id="{1EABD752-2449-4B13-94D6-6871EE7A0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48" name="Rectangle 65">
                <a:extLst>
                  <a:ext uri="{FF2B5EF4-FFF2-40B4-BE49-F238E27FC236}">
                    <a16:creationId xmlns:a16="http://schemas.microsoft.com/office/drawing/2014/main" id="{8B89B1F3-1960-48F8-B250-235960B99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26" name="Rectangle 67">
              <a:extLst>
                <a:ext uri="{FF2B5EF4-FFF2-40B4-BE49-F238E27FC236}">
                  <a16:creationId xmlns:a16="http://schemas.microsoft.com/office/drawing/2014/main" id="{40EB91A3-E2D9-49FF-A23B-1533A0C8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3493"/>
              <a:ext cx="79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90000"/>
                </a:lnSpc>
              </a:pPr>
              <a:r>
                <a:rPr kumimoji="0"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48BF07FA-4DBD-4E32-AF83-62088F9E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1" y="2841"/>
              <a:ext cx="744" cy="621"/>
              <a:chOff x="661" y="2400"/>
              <a:chExt cx="768" cy="732"/>
            </a:xfrm>
          </p:grpSpPr>
          <p:sp>
            <p:nvSpPr>
              <p:cNvPr id="37" name="Rectangle 69">
                <a:extLst>
                  <a:ext uri="{FF2B5EF4-FFF2-40B4-BE49-F238E27FC236}">
                    <a16:creationId xmlns:a16="http://schemas.microsoft.com/office/drawing/2014/main" id="{401D5847-59AE-416A-85B8-C486A4434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51C6E74-DBB5-4885-B5E9-F23C48C48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9" name="Line 71">
                <a:extLst>
                  <a:ext uri="{FF2B5EF4-FFF2-40B4-BE49-F238E27FC236}">
                    <a16:creationId xmlns:a16="http://schemas.microsoft.com/office/drawing/2014/main" id="{FD5DE78A-829A-47F0-8043-2D1958B0E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0" name="Rectangle 72">
                <a:extLst>
                  <a:ext uri="{FF2B5EF4-FFF2-40B4-BE49-F238E27FC236}">
                    <a16:creationId xmlns:a16="http://schemas.microsoft.com/office/drawing/2014/main" id="{FAA4514D-202E-4E5B-8B50-D2416371C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41" name="Rectangle 73">
                <a:extLst>
                  <a:ext uri="{FF2B5EF4-FFF2-40B4-BE49-F238E27FC236}">
                    <a16:creationId xmlns:a16="http://schemas.microsoft.com/office/drawing/2014/main" id="{47F07934-3985-4E13-AD28-CBAE0EA65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42" name="Rectangle 74">
                <a:extLst>
                  <a:ext uri="{FF2B5EF4-FFF2-40B4-BE49-F238E27FC236}">
                    <a16:creationId xmlns:a16="http://schemas.microsoft.com/office/drawing/2014/main" id="{D15F44E2-7C69-4D35-833B-084E84832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28" name="Line 76">
              <a:extLst>
                <a:ext uri="{FF2B5EF4-FFF2-40B4-BE49-F238E27FC236}">
                  <a16:creationId xmlns:a16="http://schemas.microsoft.com/office/drawing/2014/main" id="{2498DB56-603F-4DB3-B26F-5BDB9DD78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" y="3289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" name="Line 77">
              <a:extLst>
                <a:ext uri="{FF2B5EF4-FFF2-40B4-BE49-F238E27FC236}">
                  <a16:creationId xmlns:a16="http://schemas.microsoft.com/office/drawing/2014/main" id="{CC99441A-AFFB-48A0-9EAD-B3F0F9D4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3289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0" name="Rectangle 79">
              <a:extLst>
                <a:ext uri="{FF2B5EF4-FFF2-40B4-BE49-F238E27FC236}">
                  <a16:creationId xmlns:a16="http://schemas.microsoft.com/office/drawing/2014/main" id="{A6910B3A-BE61-4C73-9292-5ED30DB55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3289"/>
              <a:ext cx="419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1" name="Rectangle 80">
              <a:extLst>
                <a:ext uri="{FF2B5EF4-FFF2-40B4-BE49-F238E27FC236}">
                  <a16:creationId xmlns:a16="http://schemas.microsoft.com/office/drawing/2014/main" id="{33610B50-BA79-4A39-9CE2-3C9DC892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3493"/>
              <a:ext cx="558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>
                <a:lnSpc>
                  <a:spcPct val="90000"/>
                </a:lnSpc>
              </a:pPr>
              <a:r>
                <a:rPr kumimoji="0"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字符串</a:t>
              </a:r>
            </a:p>
          </p:txBody>
        </p:sp>
        <p:sp>
          <p:nvSpPr>
            <p:cNvPr id="32" name="Text Box 81">
              <a:extLst>
                <a:ext uri="{FF2B5EF4-FFF2-40B4-BE49-F238E27FC236}">
                  <a16:creationId xmlns:a16="http://schemas.microsoft.com/office/drawing/2014/main" id="{C7C5AF6E-DEDD-4F5F-8A41-979BFECC7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2787"/>
              <a:ext cx="84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浅拷贝赋值</a:t>
              </a:r>
            </a:p>
            <a:p>
              <a:pPr algn="just">
                <a:lnSpc>
                  <a:spcPct val="7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b=a, </a:t>
              </a:r>
              <a:r>
                <a:rPr lang="zh-CN" altLang="en-US" sz="1800" b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泄漏</a:t>
              </a:r>
            </a:p>
          </p:txBody>
        </p:sp>
        <p:sp>
          <p:nvSpPr>
            <p:cNvPr id="33" name="AutoShape 86">
              <a:extLst>
                <a:ext uri="{FF2B5EF4-FFF2-40B4-BE49-F238E27FC236}">
                  <a16:creationId xmlns:a16="http://schemas.microsoft.com/office/drawing/2014/main" id="{603EDE98-0D64-49A0-9D4D-5E2562EA5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3077"/>
              <a:ext cx="697" cy="549"/>
            </a:xfrm>
            <a:prstGeom prst="wedgeEllipseCallout">
              <a:avLst>
                <a:gd name="adj1" fmla="val 47917"/>
                <a:gd name="adj2" fmla="val 72222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endParaRPr lang="zh-CN" altLang="zh-CN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" name="Line 89">
              <a:extLst>
                <a:ext uri="{FF2B5EF4-FFF2-40B4-BE49-F238E27FC236}">
                  <a16:creationId xmlns:a16="http://schemas.microsoft.com/office/drawing/2014/main" id="{E77B790E-B22B-4665-8F32-682B966F4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3167"/>
              <a:ext cx="121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5" name="Line 91">
              <a:extLst>
                <a:ext uri="{FF2B5EF4-FFF2-40B4-BE49-F238E27FC236}">
                  <a16:creationId xmlns:a16="http://schemas.microsoft.com/office/drawing/2014/main" id="{CFA5ED71-9278-4EF8-8C47-8B71BBD4F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3167"/>
              <a:ext cx="0" cy="12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6" name="Line 92">
              <a:extLst>
                <a:ext uri="{FF2B5EF4-FFF2-40B4-BE49-F238E27FC236}">
                  <a16:creationId xmlns:a16="http://schemas.microsoft.com/office/drawing/2014/main" id="{BC946A9A-57F7-441D-A0C2-A8EA9C86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063"/>
              <a:ext cx="186" cy="2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35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24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908720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STRING{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*s;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char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 ]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x) { return s[x];  } //[]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重载要返回非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 (const char*c)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(s=new char[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(c)+1],  c) ;  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STRING (const STRING &amp;c)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拷贝构造函数 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(s=new char[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+1],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STRING operator+(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STRING&amp;)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不改参数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STRING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(const STRING &amp;);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//&lt;&lt;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必须用全局函数重载，声明为友元是为了方便访问私有成员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ostream&amp; operator&lt;&lt;(ostream &amp;os, const STRING &amp;s);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STRING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(const STRING&amp;s)  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{return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*this=*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this+s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调用重载的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拷贝构造，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~STRING ( ) { if (s)   { delete [ ]s;  s=0;  }}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s1(“S1”),   s2=“S2”,  s3(“S3”); //s2=“S2”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s2 (STRING("S2"))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9.8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280818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953344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STRING::operator+(const STRING&amp; c)const{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  *t=new char[strlen (s)+strlen (c.s) +1];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STRING  r(strcat (strcpy (t, s),  c.s));   //strcpy、strcat返回t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[ ]t;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r;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&amp; STRING::operator= (const STRING &amp; rhs){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*t = new char[strlen(rhs.s) + 1];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strcpy(t,rhs.s);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delete[] this-&gt;s; //一定要在char *t指向的内存分配成功后</a:t>
            </a:r>
            <a:r>
              <a:rPr lang="zh-CN" altLang="en-US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再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delete[] this-&gt;s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this-&gt;s = t;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*this;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ostream&amp; operator&lt;&lt;(ostream &amp;os, const STRING &amp;s){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os &lt;&lt; s.s;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os;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(void){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s1=s1+s2;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s1+=s3;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s3[0]='T'; 	 //</a:t>
            </a:r>
            <a:r>
              <a:rPr lang="zh-CN" altLang="en-US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char &amp;operator[ ] (int x)  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  <a:p>
            <a:pPr>
              <a:lnSpc>
                <a:spcPct val="110000"/>
              </a:lnSpc>
            </a:pPr>
            <a:endParaRPr lang="zh-CN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9.8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155413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21D4A-5B7C-492B-9DF3-A0F98F346230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534400" cy="6292552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0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对于类</a:t>
            </a:r>
            <a:r>
              <a:rPr kumimoji="0"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kumimoji="0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，防止内存泄露要注意以下几点：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不要随便使用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exit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abort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退出程序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 (const  T &amp;)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等形式的</a:t>
            </a:r>
            <a:r>
              <a:rPr kumimoji="0"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深拷贝构造函数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用于防止值参传递时的浅拷贝和函数返回时的浅拷贝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 T &amp;operator= (const  T &amp;) 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等形式的</a:t>
            </a:r>
            <a:r>
              <a:rPr kumimoji="0"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深拷贝赋值运算符函数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 ~T (  )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形式的虚析构函数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在定义引用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kumimoji="0"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&amp;p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=*new T (  )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后，一定要使用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  <a:r>
              <a:rPr kumimoji="0"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&amp;p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析构并释放对象占用的内存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在定义指针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  *p=new  T( )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后，一定要使用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析构并释放对象占用的内存。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kumimoji="0"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kumimoji="0"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[ ]p</a:t>
            </a: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的派生类对象，使用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new(p)T( 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易造成初始化不完整、内存泄漏和虚函数失效，用前应检查*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</a:t>
            </a:r>
          </a:p>
          <a:p>
            <a:pPr eaLnBrk="1" hangingPunct="1">
              <a:lnSpc>
                <a:spcPct val="120000"/>
              </a:lnSpc>
            </a:pPr>
            <a:endParaRPr kumimoji="0"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0728"/>
            <a:ext cx="8569325" cy="532859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是强类型语言，运算时要求类型相容或匹配。隐含参数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匹配调用当前普通成员函数函数的对象，若用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指向的对象，则匹配的是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如定义了合适的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类型转换函数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，就可以完成操作数的类型转换；如定义了合适的构造函数，就可以构造符合类型要求的对象，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构造函数也可以起到类型转换的作用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对象与不同类型的数据进行运算，可能出现在双目运算符的左边和右边，为此，可能需要定义多个运算符重载函数。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定义几种运算符重载函数是可能的，即限定操作数的类型为少数几种乃至一种。如果运算时对象类型不符合操作数的类型，则可以通过类型转换函数转换对象类型，或者通过构造函数构造出符合类型要求的对象。</a:t>
            </a:r>
          </a:p>
          <a:p>
            <a:pPr marL="0" indent="0"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9.9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89105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F0488-C3C8-4978-9F8C-D38972DA268F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712"/>
            <a:ext cx="8534400" cy="594928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定义“复数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复数”、“复数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实数”、“复数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整数”、 “复数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复数”、“复数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实数”、“复数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整数”几种运算：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COMPLEX{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double  r,  v;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(double  r1,  double  v1) ;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 (const COMPLEX &amp;c) const;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 (double  d) const;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 (int  d) const;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 (const  COMPLEX &amp;c) const;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 (double  d) const; 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 (int  d) const;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如果为了满足交换律，还得定义更多版本的重载函数</a:t>
            </a: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898DC7-19BB-471E-88CD-ABAF7863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624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9.9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强制类型转换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EF0488-C3C8-4978-9F8C-D38972DA268F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712"/>
            <a:ext cx="8534400" cy="838200"/>
          </a:xfrm>
        </p:spPr>
        <p:txBody>
          <a:bodyPr>
            <a:no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以下通过类型转换简化重载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如果有乘法和除法则简化更多。注意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会自动将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转换为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zh-CN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898DC7-19BB-471E-88CD-ABAF7863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624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9.9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强制类型转换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CF41D5C-A72D-4F46-8A07-482B2968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772816"/>
            <a:ext cx="8856984" cy="3528392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COMPLEX{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double  r,  v;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lvl="1">
              <a:lnSpc>
                <a:spcPct val="12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r1) 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该构造函数等价于类型转换函数</a:t>
            </a:r>
          </a:p>
          <a:p>
            <a:pPr lvl="1">
              <a:lnSpc>
                <a:spcPct val="12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(double  r1,  double v1) { r=r1;  v=v1;  }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 (const COMPLEX &amp;c)  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 operator- (const COMPLEX &amp;c)  const; </a:t>
            </a:r>
          </a:p>
          <a:p>
            <a:pPr lvl="1">
              <a:lnSpc>
                <a:spcPct val="12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//operator double( ) {…};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这时不能重载强制类型转换，有二义性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B16055-4790-4D3E-B0FD-E224E0DA92C0}"/>
              </a:ext>
            </a:extLst>
          </p:cNvPr>
          <p:cNvSpPr/>
          <p:nvPr/>
        </p:nvSpPr>
        <p:spPr>
          <a:xfrm>
            <a:off x="179512" y="5540835"/>
            <a:ext cx="8820980" cy="911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m (2,3),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m+2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将转换为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m+2.0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，最后转换为</a:t>
            </a:r>
            <a:r>
              <a:rPr lang="en-US" altLang="zh-CN" sz="22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m+COMPLEX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(2.0)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778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(int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char *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])   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   int x=0; 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++x; 		 //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为右值</a:t>
            </a:r>
          </a:p>
          <a:p>
            <a:pPr>
              <a:lnSpc>
                <a:spcPct val="160000"/>
              </a:lnSpc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  ++x; 	              //++x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故可连续运算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x=3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--x=10; 	              //--x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故可再次赋值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x=10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(x=5) =12; 	  //x=5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故可再次赋值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x=12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(x+=5) =7; 	  //x+=5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故可再次赋值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x=7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("%d %d",  x,  x++) ;  // 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可看作任意目运算符</a:t>
            </a:r>
          </a:p>
          <a:p>
            <a:pPr>
              <a:lnSpc>
                <a:spcPct val="160000"/>
              </a:lnSpc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031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30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764704"/>
            <a:ext cx="8856984" cy="609329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i;  	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(int v)    { i=v;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style casting: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double d; int i = (int) d;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 style casting: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double d; int i = int(d);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重载类型强制转换函数：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targetType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，不需要定义返回类型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//( 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只能用普通成员函数重载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i;  }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}a (5);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i,  j;  	B (int x,  int y)    { i=x;  j=y;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operator  int(  )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i+j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} 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 A(  )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A 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i+j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}b (7,  9),   c (a,  b) ;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 (void)  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i=1+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int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(a); 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A::operator int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a, i=6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i=b+3; 	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B::operator int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b, i=19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i=a=b; 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1:B::operator A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A::operator int ( ), i=16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10000"/>
              </a:lnSpc>
            </a:pPr>
            <a:endParaRPr lang="zh-CN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624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9.9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3179577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0728"/>
            <a:ext cx="8569325" cy="53285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只需传递单参数构造函数相当于类型转换函数，单参数的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T::T (const A)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T::T (const A&amp;)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等相当于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类的强制转换函数。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定义强制类型转换函数。由于转换后的类型就是函数的返回类型，所以强制类型转换函数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不需要定义返回类型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buClr>
                <a:schemeClr val="tx2"/>
              </a:buClr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不应该同时定义否则容易出现二义性错误。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T::operator 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A::A (const T&amp;)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按照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约定，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一种类型转换为其他类型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的结果为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右值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，故不要将类型转换函数的返回值定义为左值，也不应该修改当前被转换的对象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可在参数表后用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。注意：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转换的目标类型只要是能作为函数的返回类型即可。函数不能返回数组和函数。因此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规定转换的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类型表达式不能是数组和函数，但可以是指向数组和函数的指针。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9.9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198276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概述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运算符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进行运算符重载。可以用普通函数和类的成员函数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普通或静态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重载操作符。对于重载运算符的普通成员函数，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C++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预定义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了简单类型的运算符重载，如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5.3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分别表示整数和浮点加法。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C++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规定运算符重载必须针对类的对象，即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重载时至少有一个操作数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类型如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A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A&amp;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volatile A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代表复杂类型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（注意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A[]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不是复杂类型，是简单类型：指针）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22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485A4-FDEF-4D0D-A1AC-9EAA4FE93709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运算符重载工作机制</a:t>
            </a:r>
          </a:p>
        </p:txBody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206817"/>
            <a:ext cx="8569325" cy="511333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运算符重载就是函数重载，编译器在编译时确定调用哪个运算符重载函数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(int x): i(x)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重载双目运算符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，使”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+”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能支持二个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类型对象相加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类型对象相加的语义由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函数负责实现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由于双目运算符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个操作数，因此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也要求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个操作数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的普通成员函数实现，则只需要一个显式参数（因为隐含的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向了第一个操作数，即出现在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左边的操作数）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A a) {  return this-&gt;i +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用全局函数重载双目“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-”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，这时要显式指定二个参数（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为第一个操作数）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operator-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 a1, A a2) { return a1.i – a2.i;}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90F46-9081-4248-80B3-3692A45116E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60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运算符重载工作机制</a:t>
            </a:r>
          </a:p>
        </p:txBody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908050"/>
            <a:ext cx="7772400" cy="1800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a1(10), a2(20);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a1.i + a2.i;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 + a2;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a1- a2;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767555" y="2781300"/>
            <a:ext cx="7548861" cy="1015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int i = a1.i + a2.i;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当编译器检查到这个语句时，会检查二个操作数</a:t>
            </a:r>
          </a:p>
          <a:p>
            <a:pPr algn="l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的类型。检查结果是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int + int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，编译器会调用内置的简单类型的</a:t>
            </a:r>
          </a:p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782611" y="3933825"/>
            <a:ext cx="7533805" cy="1323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 + a2;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当编译器检查到这个语句时，会检查二个操作数的类型。检查结果是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+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，内置的简单类型的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不支持。</a:t>
            </a: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编译器会在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里寻找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）函数，如果找到，将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 + a2;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语句编译成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a1.operator+(a2)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782611" y="5445125"/>
            <a:ext cx="7533805" cy="1019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int k = a1 - a2; 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编译器类型检查结果是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A - 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。编译器会在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里寻找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operator-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）函数，如果没找到，将在全局函数里寻找。最后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int k = a1 - a2;</a:t>
            </a:r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语句编译成</a:t>
            </a:r>
            <a:r>
              <a:rPr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int k = operator-(a1, a2)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nimBg="1"/>
      <p:bldP spid="441349" grpId="0" animBg="1"/>
      <p:bldP spid="4413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概述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980728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根据能否重载及重载函数的类型，运算符分为：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不能重载的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en-US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.    .*  ::    ?: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只能重载为类的普通成员函数的：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＝、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不能重载为类的普通成员函数的：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其他运算符：不能重载为类的静态成员函数，但可以重载为类的普通成员函数和全局函数。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1C148ED2-738E-4F6C-B8FA-EC9E50619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86635"/>
              </p:ext>
            </p:extLst>
          </p:nvPr>
        </p:nvGraphicFramePr>
        <p:xfrm>
          <a:off x="1115616" y="4077072"/>
          <a:ext cx="6910536" cy="2387038"/>
        </p:xfrm>
        <a:graphic>
          <a:graphicData uri="http://schemas.openxmlformats.org/drawingml/2006/table">
            <a:tbl>
              <a:tblPr/>
              <a:tblGrid>
                <a:gridCol w="17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类的普通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类的静态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全局函数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–&gt;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（）、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[]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new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delete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3"/>
            <a:ext cx="7772400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9.1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概述</a:t>
            </a:r>
          </a:p>
        </p:txBody>
      </p:sp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234752" y="3645024"/>
            <a:ext cx="83820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以上规则只是语法上的规定。但是对于具体的运算符，重载时要根据具体运算符的操作语义来权衡。例如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重载时，就不应该用类的普通成员函数来重载。例如若用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类的普通成员函数去重载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，第一个操作数就必须是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类对象（例如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），第二个操作数是输出流对象，就会出现如下奇怪的语法：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&lt;&lt;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又例如，若想实现一个整数（作为第一个操作数）和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类对象相加，这时显然只能用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去重载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operator+(int, const A 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1C148ED2-738E-4F6C-B8FA-EC9E50619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796291"/>
              </p:ext>
            </p:extLst>
          </p:nvPr>
        </p:nvGraphicFramePr>
        <p:xfrm>
          <a:off x="838200" y="1027113"/>
          <a:ext cx="6910536" cy="2387038"/>
        </p:xfrm>
        <a:graphic>
          <a:graphicData uri="http://schemas.openxmlformats.org/drawingml/2006/table">
            <a:tbl>
              <a:tblPr/>
              <a:tblGrid>
                <a:gridCol w="17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类的普通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类的静态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全局函数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–&gt;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（）、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[]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new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delete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3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A;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operator= (int,  A&amp;);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不能重载为全局函数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+=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s,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可以重载为全局函数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return  s; }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注意这时参数不能写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 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，因此时不知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的字节数。而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*r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可以。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operator+(A[6],int);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A[6]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为普通类型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operator+(A *, int);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A[6]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为普通类型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friend int operator=(int,  A&amp;);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不能为全局函数友元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operator ( ) (A&amp;, int);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不能为静态成员重载函数调用（）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operator+ (A&amp;, int);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不能为静态成员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A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operator+=(A&amp;, A&amp;);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正确，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可以用全局函数重载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 ++( );    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注意重载左值运算符如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时最好返回引用，凡是左值参数最好都用引用，否则改变了运算符的性质</a:t>
            </a:r>
          </a:p>
        </p:txBody>
      </p:sp>
    </p:spTree>
    <p:extLst>
      <p:ext uri="{BB962C8B-B14F-4D97-AF65-F5344CB8AC3E}">
        <p14:creationId xmlns:p14="http://schemas.microsoft.com/office/powerpoint/2010/main" val="197173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2191</Words>
  <Application>Microsoft Office PowerPoint</Application>
  <PresentationFormat>全屏显示(4:3)</PresentationFormat>
  <Paragraphs>445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Wingdings</vt:lpstr>
      <vt:lpstr>Calibri</vt:lpstr>
      <vt:lpstr>微软雅黑</vt:lpstr>
      <vt:lpstr>Arial</vt:lpstr>
      <vt:lpstr>华文新魏</vt:lpstr>
      <vt:lpstr>Office 主题</vt:lpstr>
      <vt:lpstr>第9章　运算符重载</vt:lpstr>
      <vt:lpstr>9.1　概述</vt:lpstr>
      <vt:lpstr>PowerPoint 演示文稿</vt:lpstr>
      <vt:lpstr>9.1　概述</vt:lpstr>
      <vt:lpstr>运算符重载工作机制</vt:lpstr>
      <vt:lpstr>运算符重载工作机制</vt:lpstr>
      <vt:lpstr>9.1　概述</vt:lpstr>
      <vt:lpstr>9.1　概述</vt:lpstr>
      <vt:lpstr>PowerPoint 演示文稿</vt:lpstr>
      <vt:lpstr>9.1　概述</vt:lpstr>
      <vt:lpstr>PowerPoint 演示文稿</vt:lpstr>
      <vt:lpstr>9.2　运算符函数参数</vt:lpstr>
      <vt:lpstr>9.3　重载++， --</vt:lpstr>
      <vt:lpstr>9.3　重载++， --</vt:lpstr>
      <vt:lpstr>PowerPoint 演示文稿</vt:lpstr>
      <vt:lpstr>后置++，--重载的语义</vt:lpstr>
      <vt:lpstr>9.4　重载-&gt;</vt:lpstr>
      <vt:lpstr>9.5　重载纯单目和纯双目运算符</vt:lpstr>
      <vt:lpstr>9.6　调用运算符函数的二种形式：表达式，函数调用</vt:lpstr>
      <vt:lpstr>9.7　重载函数调用操作符（）</vt:lpstr>
      <vt:lpstr>9.7　重载函数调用操作符（）</vt:lpstr>
      <vt:lpstr>9.8　赋值与调用</vt:lpstr>
      <vt:lpstr>9.8　赋值与调用</vt:lpstr>
      <vt:lpstr>9.8　赋值与调用</vt:lpstr>
      <vt:lpstr>9.8　赋值与调用</vt:lpstr>
      <vt:lpstr>PowerPoint 演示文稿</vt:lpstr>
      <vt:lpstr>9.9　强制类型转换</vt:lpstr>
      <vt:lpstr>9.9　强制类型转换</vt:lpstr>
      <vt:lpstr>9.9　强制类型转换</vt:lpstr>
      <vt:lpstr>9.9　强制类型转换</vt:lpstr>
      <vt:lpstr>9.9　强制类型转换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crackryan</cp:lastModifiedBy>
  <cp:revision>597</cp:revision>
  <dcterms:created xsi:type="dcterms:W3CDTF">2014-12-07T17:26:54Z</dcterms:created>
  <dcterms:modified xsi:type="dcterms:W3CDTF">2019-10-16T12:40:22Z</dcterms:modified>
</cp:coreProperties>
</file>