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1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55" autoAdjust="0"/>
  </p:normalViewPr>
  <p:slideViewPr>
    <p:cSldViewPr>
      <p:cViewPr>
        <p:scale>
          <a:sx n="75" d="100"/>
          <a:sy n="75" d="100"/>
        </p:scale>
        <p:origin x="-16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2CC2-03D1-41F4-A925-CE1BBD39136B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BF9C2-2F29-4D20-877D-FFCAB441E5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BF9C2-2F29-4D20-877D-FFCAB441E50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0ABC012B-18CF-4DEE-B692-EBF58B6E3BD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88840"/>
            <a:ext cx="7772400" cy="3108543"/>
          </a:xfrm>
        </p:spPr>
        <p:txBody>
          <a:bodyPr>
            <a:spAutoFit/>
          </a:bodyPr>
          <a:lstStyle/>
          <a:p>
            <a:pPr marL="273050" indent="-273050" algn="ctr">
              <a:spcBef>
                <a:spcPts val="575"/>
              </a:spcBef>
              <a:buClr>
                <a:schemeClr val="accent1"/>
              </a:buClr>
              <a:buSzPct val="85000"/>
              <a:buNone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indent="-273050" algn="ctr" eaLnBrk="1" hangingPunct="1">
              <a:spcBef>
                <a:spcPts val="575"/>
              </a:spcBef>
              <a:buClr>
                <a:schemeClr val="accent1"/>
              </a:buClr>
              <a:buSzPct val="85000"/>
              <a:buFontTx/>
              <a:buNone/>
              <a:defRPr/>
            </a:pPr>
            <a:endParaRPr lang="en-US" altLang="zh-CN" sz="4400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 algn="ctr" eaLnBrk="1" hangingPunct="1">
              <a:spcBef>
                <a:spcPts val="575"/>
              </a:spcBef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zh-CN" altLang="en-US" sz="2800" b="1" kern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辜希武</a:t>
            </a:r>
            <a:endParaRPr lang="en-US" altLang="zh-CN" sz="28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indent="-273050" algn="ctr" eaLnBrk="1" hangingPunct="1">
              <a:spcBef>
                <a:spcPts val="575"/>
              </a:spcBef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智能分布式计算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(IDC)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实验室（南一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442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indent="-273050" algn="ctr" eaLnBrk="1" hangingPunct="1">
              <a:spcBef>
                <a:spcPts val="575"/>
              </a:spcBef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1694551702@qq.com</a:t>
            </a:r>
            <a:endParaRPr lang="zh-CN" altLang="en-US" sz="28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62B42-958F-4E95-BA60-AB58C0883336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5562600" cy="7620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面向对象的基本概念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函数绑定：函数调用和函数入口的关联过程（找到函数入口地址）。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早期绑定：发生在程序开始执行以前，由编译程序静态连接，或者由操作系统动态连接完成，将函数入口地址填写到函数调用处。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程序运行前入口地址已经确定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晚期绑定：发生在程序执行过程中间，由程序自己完成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对象：现实世界具体的或抽象的“事物”，经历产生、活动、死亡等阶段（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生命周期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）。体育比赛的“运动员”和“赛局”分别为具体和抽象的对象。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类：描述对象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共同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特征和行为的类型（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class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）。有结构的类属于复杂类型。简单类型和复杂类型变量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对象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初始化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产生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形式趋向统一。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对象既可以是变量，也可以是常量。就象简单类型既有变量也有常量一样。统一起来，对象分为简单类型对象和复杂类型对象。</a:t>
            </a:r>
          </a:p>
        </p:txBody>
      </p:sp>
    </p:spTree>
    <p:extLst>
      <p:ext uri="{BB962C8B-B14F-4D97-AF65-F5344CB8AC3E}">
        <p14:creationId xmlns:p14="http://schemas.microsoft.com/office/powerpoint/2010/main" val="37472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22"/>
          <p:cNvSpPr>
            <a:spLocks noChangeArrowheads="1"/>
          </p:cNvSpPr>
          <p:nvPr/>
        </p:nvSpPr>
        <p:spPr bwMode="auto">
          <a:xfrm>
            <a:off x="1428750" y="4286250"/>
            <a:ext cx="4500563" cy="2571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1" name="矩形 20"/>
          <p:cNvSpPr>
            <a:spLocks noChangeArrowheads="1"/>
          </p:cNvSpPr>
          <p:nvPr/>
        </p:nvSpPr>
        <p:spPr bwMode="auto">
          <a:xfrm>
            <a:off x="1428750" y="1143000"/>
            <a:ext cx="4429125" cy="30718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14375"/>
            <a:ext cx="8001000" cy="4678363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下面是一个圆类</a:t>
            </a:r>
            <a:r>
              <a:rPr lang="zh-CN" altLang="en-US" sz="2400" dirty="0" smtClean="0"/>
              <a:t>：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571625" y="1071563"/>
            <a:ext cx="4364038" cy="563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class Circle {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private: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     double radius ;</a:t>
            </a:r>
          </a:p>
          <a:p>
            <a:pPr algn="l"/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public: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    Circle()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    Circle(double r)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algn="l"/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    double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findArea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()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；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000" dirty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};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#include “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Circle.h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”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Circle::Circle() { radius = 1.0;}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Circle::Circle(double r) { radius = r;}</a:t>
            </a:r>
          </a:p>
          <a:p>
            <a:pPr algn="l"/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double  Circle::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findArea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(){</a:t>
            </a:r>
          </a:p>
          <a:p>
            <a:pPr algn="l"/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return radius * radius * 3.14;</a:t>
            </a:r>
          </a:p>
          <a:p>
            <a:pPr algn="l"/>
            <a:r>
              <a:rPr lang="en-US" altLang="zh-CN" sz="2000" dirty="0"/>
              <a:t>}</a:t>
            </a:r>
          </a:p>
        </p:txBody>
      </p:sp>
      <p:sp>
        <p:nvSpPr>
          <p:cNvPr id="176181" name="Rectangle 53"/>
          <p:cNvSpPr>
            <a:spLocks noChangeArrowheads="1"/>
          </p:cNvSpPr>
          <p:nvPr/>
        </p:nvSpPr>
        <p:spPr bwMode="auto">
          <a:xfrm>
            <a:off x="1857375" y="2286000"/>
            <a:ext cx="2928938" cy="1000125"/>
          </a:xfrm>
          <a:prstGeom prst="rect">
            <a:avLst/>
          </a:prstGeom>
          <a:solidFill>
            <a:srgbClr val="002060">
              <a:alpha val="20000"/>
            </a:srgbClr>
          </a:solidFill>
          <a:ln w="9525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1857375" y="3429000"/>
            <a:ext cx="2857500" cy="428625"/>
          </a:xfrm>
          <a:prstGeom prst="rect">
            <a:avLst/>
          </a:prstGeom>
          <a:solidFill>
            <a:srgbClr val="FF99CC">
              <a:alpha val="20000"/>
            </a:srgbClr>
          </a:solidFill>
          <a:ln w="9525" algn="ctr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2" name="AutoShape 14"/>
          <p:cNvSpPr>
            <a:spLocks/>
          </p:cNvSpPr>
          <p:nvPr/>
        </p:nvSpPr>
        <p:spPr bwMode="auto">
          <a:xfrm>
            <a:off x="214313" y="1563688"/>
            <a:ext cx="1214437" cy="579437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7255"/>
              <a:gd name="adj5" fmla="val -2144"/>
              <a:gd name="adj6" fmla="val 12787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数据</a:t>
            </a:r>
            <a:endParaRPr lang="en-US" altLang="zh-CN" sz="2000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pPr algn="r"/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成员</a:t>
            </a:r>
          </a:p>
        </p:txBody>
      </p:sp>
      <p:sp>
        <p:nvSpPr>
          <p:cNvPr id="176146" name="AutoShape 18"/>
          <p:cNvSpPr>
            <a:spLocks/>
          </p:cNvSpPr>
          <p:nvPr/>
        </p:nvSpPr>
        <p:spPr bwMode="auto">
          <a:xfrm>
            <a:off x="142875" y="3563938"/>
            <a:ext cx="1343025" cy="150812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函数成员</a:t>
            </a:r>
            <a:endParaRPr lang="en-US" altLang="zh-CN" sz="2000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声明</a:t>
            </a:r>
          </a:p>
        </p:txBody>
      </p:sp>
      <p:sp>
        <p:nvSpPr>
          <p:cNvPr id="176182" name="AutoShape 54"/>
          <p:cNvSpPr>
            <a:spLocks/>
          </p:cNvSpPr>
          <p:nvPr/>
        </p:nvSpPr>
        <p:spPr bwMode="auto">
          <a:xfrm>
            <a:off x="169595" y="2846388"/>
            <a:ext cx="1433513" cy="153987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7255"/>
              <a:gd name="adj5" fmla="val -2144"/>
              <a:gd name="adj6" fmla="val 12787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构造函数</a:t>
            </a:r>
            <a:endParaRPr lang="en-US" altLang="zh-CN" sz="2000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声明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372225" y="1716088"/>
            <a:ext cx="1386918" cy="70788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Circle:c1</a:t>
            </a:r>
          </a:p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radius=1.0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6591300" y="2846388"/>
            <a:ext cx="1537600" cy="70788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Circle:c2</a:t>
            </a:r>
          </a:p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radius=10.0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6686550" y="4143375"/>
            <a:ext cx="1532792" cy="70788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Circle:c3</a:t>
            </a:r>
          </a:p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radius=15.0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21263" y="2168525"/>
            <a:ext cx="1350962" cy="9001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5021263" y="3203575"/>
            <a:ext cx="157003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5021263" y="3563938"/>
            <a:ext cx="1570037" cy="8096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53"/>
          <p:cNvSpPr>
            <a:spLocks noChangeArrowheads="1"/>
          </p:cNvSpPr>
          <p:nvPr/>
        </p:nvSpPr>
        <p:spPr bwMode="auto">
          <a:xfrm>
            <a:off x="1500188" y="4786313"/>
            <a:ext cx="4357687" cy="571500"/>
          </a:xfrm>
          <a:prstGeom prst="rect">
            <a:avLst/>
          </a:prstGeom>
          <a:solidFill>
            <a:srgbClr val="002060">
              <a:alpha val="20000"/>
            </a:srgbClr>
          </a:solidFill>
          <a:ln w="9525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500188" y="5429250"/>
            <a:ext cx="3643312" cy="1000125"/>
          </a:xfrm>
          <a:prstGeom prst="rect">
            <a:avLst/>
          </a:prstGeom>
          <a:solidFill>
            <a:srgbClr val="FF99CC">
              <a:alpha val="20000"/>
            </a:srgbClr>
          </a:solidFill>
          <a:ln w="9525" algn="ctr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54"/>
          <p:cNvSpPr>
            <a:spLocks/>
          </p:cNvSpPr>
          <p:nvPr/>
        </p:nvSpPr>
        <p:spPr bwMode="auto">
          <a:xfrm>
            <a:off x="66675" y="4989513"/>
            <a:ext cx="1433513" cy="153987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7255"/>
              <a:gd name="adj5" fmla="val -2144"/>
              <a:gd name="adj6" fmla="val 12787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构造函数</a:t>
            </a:r>
            <a:endParaRPr lang="en-US" altLang="zh-CN" sz="2000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定义</a:t>
            </a:r>
          </a:p>
        </p:txBody>
      </p:sp>
      <p:sp>
        <p:nvSpPr>
          <p:cNvPr id="20" name="AutoShape 18"/>
          <p:cNvSpPr>
            <a:spLocks/>
          </p:cNvSpPr>
          <p:nvPr/>
        </p:nvSpPr>
        <p:spPr bwMode="auto">
          <a:xfrm>
            <a:off x="71438" y="5921375"/>
            <a:ext cx="1343025" cy="150813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函数成员</a:t>
            </a:r>
            <a:endParaRPr lang="en-US" altLang="zh-CN" sz="2000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定义</a:t>
            </a:r>
          </a:p>
        </p:txBody>
      </p:sp>
      <p:sp>
        <p:nvSpPr>
          <p:cNvPr id="58390" name="TextBox 21"/>
          <p:cNvSpPr txBox="1">
            <a:spLocks noChangeArrowheads="1"/>
          </p:cNvSpPr>
          <p:nvPr/>
        </p:nvSpPr>
        <p:spPr bwMode="auto">
          <a:xfrm>
            <a:off x="4429125" y="1285875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Circle.h</a:t>
            </a:r>
            <a:endParaRPr lang="zh-CN" altLang="en-US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8391" name="TextBox 23"/>
          <p:cNvSpPr txBox="1">
            <a:spLocks noChangeArrowheads="1"/>
          </p:cNvSpPr>
          <p:nvPr/>
        </p:nvSpPr>
        <p:spPr bwMode="auto">
          <a:xfrm>
            <a:off x="4470386" y="6444044"/>
            <a:ext cx="1181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Circle.cpp</a:t>
            </a:r>
            <a:endParaRPr lang="zh-CN" altLang="en-US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57950" y="5143512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Circle c1(10.0);</a:t>
            </a:r>
          </a:p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(0;)  //C++ Style</a:t>
            </a:r>
          </a:p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= 0; //C Style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02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81" grpId="0" animBg="1"/>
      <p:bldP spid="176139" grpId="0" animBg="1"/>
      <p:bldP spid="176142" grpId="0" animBg="1"/>
      <p:bldP spid="176146" grpId="0" animBg="1"/>
      <p:bldP spid="176182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06A829-0830-4C7E-9128-7BAC190DF970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382000" cy="50006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封装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：将对象的“特征”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数据结构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和“行为”（算法）包装在一起，形成对象的类型定义，分别描述对象的“组织结构”和“功能”。封装定义了对象的边界，提供了外部访问的接口，屏蔽了对象的“行为”细节。</a:t>
            </a:r>
          </a:p>
          <a:p>
            <a:pPr eaLnBrk="1" hangingPunct="1">
              <a:lnSpc>
                <a:spcPct val="160000"/>
              </a:lnSpc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交互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直接交互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指一对象调用另一对象的“操作”、“功能”或“函数”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;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间接交互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通过发送或监听消息完成。</a:t>
            </a:r>
          </a:p>
          <a:p>
            <a:pPr eaLnBrk="1" hangingPunct="1">
              <a:lnSpc>
                <a:spcPct val="160000"/>
              </a:lnSpc>
              <a:buClr>
                <a:schemeClr val="tx1"/>
              </a:buClr>
            </a:pP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程序的对象既可以直接交互，也可以通过操作系统提供的消息机制间接交互。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5562600" cy="7620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面向对象的基本概念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2640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C6129-48AE-4577-8EF6-6EB55ECB41C0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56928"/>
            <a:ext cx="8610600" cy="420432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重载 ：用一个函数名称来定义完成不同功能的多个函数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，参数个数和类型随完成功能的不同而不同。将运算符看作函数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操作数就是参数。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-5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8-3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分别是有一个和两个参数的减法函数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可记为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operator-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 (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operator-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 (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,  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</a:pP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已经自嵌入地重载了简单类型运算函数，故不允许对简单类型进行运算符重载。换言之，运算符重载函数的参数不能都为简单类型，必须至少有一个参数代表对象。例如－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调用的是自嵌入的减法运算重载函数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函数名见上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。重载函数要么参数个数不同，要么参数类型不同。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5562600" cy="7620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面向对象的基本概念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7276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C6129-48AE-4577-8EF6-6EB55ECB41C0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56928"/>
            <a:ext cx="8610600" cy="4204320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多态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通过一个函数名调用函数能表现出不同行为。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早期绑定的多态是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静态多态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，晚期绑定的多态是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动态多态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。重载函数表现的行为是静态多态，虚函数表现的行为是动态多态。由此可见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重载函数使用早期绑定，虚函数使用晚期绑定。“多态”一般指动态多态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绑定越晚越好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继承：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一个对象获得另一个或多个对象的“特征”和“行为”， 从而实现了软件重用。例如，小孩长相象父母是获得父母“特征”，走路象父亲是获得父亲“行为”。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5562600" cy="7620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面向对象的基本概念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7905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C6129-48AE-4577-8EF6-6EB55ECB41C0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56928"/>
            <a:ext cx="8610600" cy="4204320"/>
          </a:xfrm>
        </p:spPr>
        <p:txBody>
          <a:bodyPr/>
          <a:lstStyle/>
          <a:p>
            <a:pPr>
              <a:lnSpc>
                <a:spcPct val="14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抽象：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一种抽象形式是从对象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事物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到类型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概念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，另一种形式是从低级类型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概念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到高级类型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概念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。从对象“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张三”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李四”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抽象出“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学生”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的概念，从“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学生”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教师”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的概念可抽象出“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师生”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的概念。</a:t>
            </a:r>
          </a:p>
          <a:p>
            <a:pPr>
              <a:lnSpc>
                <a:spcPct val="14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抽象类：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抽象级别最高的类，无法描述具体特征和行为。例如，从“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点”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线”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圆”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抽象出“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图形”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的概念。无法说出“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图形”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有何特征，也无法说明其绘图行为。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5562600" cy="7620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面向对象的基本概念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42481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FB4E3-651E-43AA-B3A4-D15FA343F4B9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5334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语言的特点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76225" y="1066800"/>
            <a:ext cx="8486775" cy="5181600"/>
          </a:xfrm>
        </p:spPr>
        <p:txBody>
          <a:bodyPr/>
          <a:lstStyle/>
          <a:p>
            <a:pPr eaLnBrk="1" hangingPunct="1">
              <a:lnSpc>
                <a:spcPct val="175000"/>
              </a:lnSpc>
            </a:pP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的超集，完全兼容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C,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代码质量高、速度快。</a:t>
            </a:r>
          </a:p>
          <a:p>
            <a:pPr eaLnBrk="1" hangingPunct="1">
              <a:lnSpc>
                <a:spcPct val="175000"/>
              </a:lnSpc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多继承的强类型的混合型的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OO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语言。</a:t>
            </a:r>
          </a:p>
          <a:p>
            <a:pPr eaLnBrk="1" hangingPunct="1">
              <a:lnSpc>
                <a:spcPct val="175000"/>
              </a:lnSpc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支持面向对象的运算符重载：至少一个操作数的类型代表对象的类型。</a:t>
            </a:r>
          </a:p>
          <a:p>
            <a:pPr eaLnBrk="1" hangingPunct="1">
              <a:lnSpc>
                <a:spcPct val="175000"/>
              </a:lnSpc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提供函数模板和类模板等高级抽象机制。</a:t>
            </a:r>
          </a:p>
          <a:p>
            <a:pPr eaLnBrk="1" hangingPunct="1">
              <a:lnSpc>
                <a:spcPct val="175000"/>
              </a:lnSpc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支持面向对象的异常处理。</a:t>
            </a:r>
          </a:p>
          <a:p>
            <a:pPr eaLnBrk="1" hangingPunct="1">
              <a:lnSpc>
                <a:spcPct val="175000"/>
              </a:lnSpc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支持名字空间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namespace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：解决标识符命名重复的问题。</a:t>
            </a:r>
          </a:p>
        </p:txBody>
      </p:sp>
    </p:spTree>
    <p:extLst>
      <p:ext uri="{BB962C8B-B14F-4D97-AF65-F5344CB8AC3E}">
        <p14:creationId xmlns:p14="http://schemas.microsoft.com/office/powerpoint/2010/main" val="8877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74949-FE2C-4660-884F-5E1CA94ACB1B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5881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1.6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Ｃ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的程序结构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5863"/>
            <a:ext cx="7772400" cy="5338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的标准输入输出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#include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&lt;</a:t>
            </a:r>
            <a:r>
              <a:rPr lang="en-US" altLang="zh-CN" sz="2800" dirty="0" err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iostream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  using namespace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  int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&gt;&gt;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  x +=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&lt;&lt; x;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iostream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声明了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。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为标准输入流对象，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为标准输出流对象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&gt;&gt;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被重载，分别为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提供输入输出功能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50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869B9-C22E-47B1-B851-069CA9F0039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10600" cy="58674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继续支持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强类型要求必须先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#include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头文件再使用，其中头文件包含了变量和函数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声明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：</a:t>
            </a:r>
          </a:p>
          <a:p>
            <a:pPr lvl="1" algn="just" eaLnBrk="1" hangingPunct="1">
              <a:buFontTx/>
              <a:buNone/>
            </a:pP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int  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scanf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 (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const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 char *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…); //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返回成功输入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变量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的个数。</a:t>
            </a:r>
          </a:p>
          <a:p>
            <a:pPr lvl="1" algn="just" eaLnBrk="1" hangingPunct="1">
              <a:buFontTx/>
              <a:buNone/>
            </a:pP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int  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 (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const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 char *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…);//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返回成功输出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字符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的个数。</a:t>
            </a:r>
          </a:p>
          <a:p>
            <a:pPr lvl="1" algn="just" eaLnBrk="1" hangingPunct="1">
              <a:buFontTx/>
              <a:buNone/>
            </a:pP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int  x=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 ("9876543210"); //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结果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x=10,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输出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个字符。</a:t>
            </a:r>
          </a:p>
          <a:p>
            <a:pPr lvl="1" algn="just" eaLnBrk="1" hangingPunct="1">
              <a:buFontTx/>
              <a:buNone/>
            </a:pP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int y=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 ("%d",  98765);  //y=5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正好是十进制有效位数。</a:t>
            </a:r>
          </a:p>
          <a:p>
            <a:pPr algn="just" eaLnBrk="1" hangingPunct="1"/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流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iostream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类对象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变量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通过重载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&gt;&gt;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运算符函数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完成输入。就象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运算符一样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, &gt;&gt;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可以自左至右连续运算。试比较变量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的运算：</a:t>
            </a:r>
          </a:p>
          <a:p>
            <a:pPr lvl="1" algn="just" eaLnBrk="1" hangingPunct="1">
              <a:buFontTx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	 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x+y+z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;         //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x+y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的和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一个值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)  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再和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进行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运算。</a:t>
            </a:r>
          </a:p>
          <a:p>
            <a:pPr lvl="1" algn="just" eaLnBrk="1" hangingPunct="1">
              <a:buFontTx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	 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&gt;&gt;y&gt;&gt;z; //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&gt;&gt;y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的结果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再和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进行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&gt;&gt;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运算。</a:t>
            </a:r>
          </a:p>
          <a:p>
            <a:pPr lvl="1" algn="just" eaLnBrk="1" hangingPunct="1">
              <a:buFontTx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                        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等于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&gt;&gt;y; 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&gt;&gt;z</a:t>
            </a:r>
          </a:p>
          <a:p>
            <a:pPr algn="just" eaLnBrk="1" hangingPunct="1"/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关于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&gt;&gt;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运算的结果为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关于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运算的结果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。可用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的运算结果连续进行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&gt;&gt;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运算。</a:t>
            </a:r>
          </a:p>
        </p:txBody>
      </p:sp>
    </p:spTree>
    <p:extLst>
      <p:ext uri="{BB962C8B-B14F-4D97-AF65-F5344CB8AC3E}">
        <p14:creationId xmlns:p14="http://schemas.microsoft.com/office/powerpoint/2010/main" val="32032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48AAE4-C7F6-4829-B428-13B03F85FC09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5881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1.7 C++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的头文件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51847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有三种头文件</a:t>
            </a:r>
          </a:p>
          <a:p>
            <a:pPr lvl="1" eaLnBrk="1" hangingPunct="1"/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老式的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头文件，如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#include  &lt;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pPr lvl="2"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这是为了和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语言兼容</a:t>
            </a:r>
          </a:p>
          <a:p>
            <a:pPr lvl="1" eaLnBrk="1" hangingPunct="1"/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新的头文件，后面没有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.h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后缀</a:t>
            </a:r>
          </a:p>
          <a:p>
            <a:pPr lvl="2" eaLnBrk="1" hangingPunct="1"/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#include &lt;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iostream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pPr lvl="2" eaLnBrk="1" hangingPunct="1"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using 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namesapce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lvl="2" eaLnBrk="1" hangingPunct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注意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规范明确说明应该使用新的头文件，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新的头文件没有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.h</a:t>
            </a:r>
            <a:r>
              <a:rPr lang="zh-CN" altLang="en-US" sz="2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后缀</a:t>
            </a:r>
          </a:p>
          <a:p>
            <a:pPr lvl="1" eaLnBrk="1" hangingPunct="1"/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老式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头文件的封装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(Wrapper), 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封装头文件的命名规则为：老式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头文件名前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字母‘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c’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，然后去掉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.h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后缀</a:t>
            </a:r>
          </a:p>
          <a:p>
            <a:pPr lvl="2" eaLnBrk="1" hangingPunct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例如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头文件经过封装后的文件为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cstdio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lvl="2" eaLnBrk="1" hangingPunct="1"/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#include &lt;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cstdio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pPr lvl="2" eaLnBrk="1" hangingPunct="1"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using namespace 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237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357166"/>
            <a:ext cx="7696200" cy="720725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教材和参考资料</a:t>
            </a:r>
            <a:endParaRPr lang="zh-CN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73238"/>
            <a:ext cx="7553325" cy="446407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教材：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程序设计实践教程</a:t>
            </a:r>
          </a:p>
          <a:p>
            <a:pPr marL="0" indent="0"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光盘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：学习指导、习题详解、模拟试卷</a:t>
            </a:r>
          </a:p>
          <a:p>
            <a:pPr marL="0" indent="0"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出版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：华中科技大学出版社</a:t>
            </a:r>
          </a:p>
          <a:p>
            <a:pPr marL="0" indent="0"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编著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：马光志</a:t>
            </a:r>
          </a:p>
          <a:p>
            <a:pPr marL="0" indent="0">
              <a:buNone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文献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:	C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++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Primer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（第五版）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深度探索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对象模型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		C++ 11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标准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DC8C5E-799A-41A5-B1FD-853F9DAA981A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5184775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老式头文件和新的头文件及封装的头文件区别</a:t>
            </a:r>
          </a:p>
          <a:p>
            <a:pPr lvl="1" eaLnBrk="1" hangingPunct="1"/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语言没有名字空间的概念，因此头文件里声明的变量、函数都是全局的，因此我们可以直接使用定义的变量和函数，如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(…)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lvl="1" eaLnBrk="1" hangingPunct="1"/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新的头文件及封装的头文件里声明的变量、函数都位于名字空间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里，这就是为什么在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include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了新式头文件后，一定要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using namespace std;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后才能使用头文件里的变量和函数，如</a:t>
            </a:r>
            <a:r>
              <a:rPr lang="en-US" altLang="zh-CN" sz="2400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 &gt;&gt; x;</a:t>
            </a:r>
          </a:p>
          <a:p>
            <a:pPr lvl="1" eaLnBrk="1" hangingPunct="1"/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如果不使用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using namespace std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；只有通过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前缀来使用头文件声明的变量和函数，如</a:t>
            </a:r>
          </a:p>
          <a:p>
            <a:pPr lvl="2" eaLnBrk="1" hangingPunct="1"/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std::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cin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&gt;&gt; x;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404664"/>
            <a:ext cx="7772400" cy="658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1.7 C++ 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的头文件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2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0AFDC-2D9D-4977-B17A-8B184CB5B6F9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5184775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老式头文件是如何被封装的？以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cstdio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为例，下面是部分代码：</a:t>
            </a:r>
          </a:p>
          <a:p>
            <a:pPr eaLnBrk="1" hangingPunct="1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#include &lt;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&gt; 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	namespace 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{ 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  		…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		using ::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; //::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为缺省名字空间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  		…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	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404664"/>
            <a:ext cx="7772400" cy="658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1.7 C++ 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的头文件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1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412115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429124" y="142853"/>
            <a:ext cx="4429156" cy="31421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其内容是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Stanley B.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Lippman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丰富的实践经验和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标准委员会原负责人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Josée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Lajoie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标准深入理解的完美结合。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Stanley B.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Lippman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曾经是迪士尼动画公司的首席软件设计师。当他在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AT&amp;T Bell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实验室的时候，领导了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cfront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（第一个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编译器）编译器开发组。他也是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Foundation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项目的成员之一，负责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程序设计环境中的对象模型部分。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5" descr="https://img3.doubanio.com/view/subject/l/public/s33016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573016"/>
            <a:ext cx="2428892" cy="3011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15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E22E67-AD6F-4AB2-B4F9-AAFC7AF74C7C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19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章　引论</a:t>
            </a:r>
          </a:p>
        </p:txBody>
      </p:sp>
    </p:spTree>
    <p:extLst>
      <p:ext uri="{BB962C8B-B14F-4D97-AF65-F5344CB8AC3E}">
        <p14:creationId xmlns:p14="http://schemas.microsoft.com/office/powerpoint/2010/main" val="17441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D65196-3890-4CED-A732-2BE6A33164A0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程序设计语言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90488" y="1052513"/>
            <a:ext cx="8382000" cy="546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ct val="145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机器语言： 计算机自身可以识别的语言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(CPU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指令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</a:t>
            </a:r>
          </a:p>
          <a:p>
            <a:pPr lvl="1" algn="l">
              <a:lnSpc>
                <a:spcPct val="145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汇编语言： 接近于机器语言的符号语言（更便于记忆，如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MOV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指令）</a:t>
            </a:r>
          </a:p>
          <a:p>
            <a:pPr lvl="1" algn="l">
              <a:lnSpc>
                <a:spcPct val="145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高级语言： 更接近自然语言的程序设计语言，如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ADA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PASCAL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FORTRAN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BASIC(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面向过程，程序基本单元是函数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lvl="1" algn="l">
              <a:lnSpc>
                <a:spcPct val="145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面向对象的语言：描述对象“特征”及“行为”的程序设计语言，如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C#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SMALLTALK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等（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程序基本单元是类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9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68F98-433E-4265-8EAF-FD43B708E1D1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xfrm>
            <a:off x="638175" y="3048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程序编译技术</a:t>
            </a: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395288" y="1412875"/>
            <a:ext cx="8382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编译过程：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 预处理、词法分析、语法分析、代码生成、模块连接。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预处理：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通过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#define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宏替换和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#include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插入文件内容生成纯的不包含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#define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#include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等的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程序。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词法分析：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产生一个程序的单词序列（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token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）。一个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token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可以是保留字如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if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for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、标识符如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sin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、运算符如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、常量如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和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"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abcd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"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等。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语法分析：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检查程序语法结构，例如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if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后面是否出现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else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代码生成：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生成低级语言代码如机器语言或汇编语言。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语言的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标识符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编译为低级语言标识符时会换名，</a:t>
            </a:r>
            <a:r>
              <a:rPr lang="en-US" altLang="zh-CN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的换名策略不一样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。代码生成的是中间代码（如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.OBJ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文件）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模块连接：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将中间代码和标准库、非标准库连接起来，形成一个可执行的程序。静态连接是编译时由编译程序完成的连接，动态连接是运行时由操作系统完成的连接。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不同厂家对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标准的支持程度不一样。一定要确认当前使用的编译器是否支持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C++11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甚至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以上的标准。教材上的例子都是在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C++Builder6.0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环境下编译通过。</a:t>
            </a:r>
            <a:endParaRPr lang="zh-CN" altLang="en-US" sz="20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8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2650C-EA9D-4217-B1B1-12E8BFD0E095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程序编译技术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974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例如假设用户的程序需要调用函数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的实现有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个版本，静态库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f.lib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及动态链接库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f.dll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静态链接：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将用户程序生成的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obj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文件和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f.lib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链接，并将被调函数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的函数体拷入目标语言程序中（如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exe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文件），目标语言程序开始执行时，被调函数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的函数体一起装入内存。如果有多个程序都调用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并且都是用静态链接，那么内存中将会有多个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的副本。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动态链接：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将用户的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obj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文件和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f.dll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链接。只在目标语言程序中保存被调函数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的描述信息。运行时动态链接的函数体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并不随目标语言程序装入内存，只有当调用该函数时才将该函数体装入内存，并保证同一个函数不会在内存里出现多个副本。</a:t>
            </a:r>
          </a:p>
        </p:txBody>
      </p:sp>
    </p:spTree>
    <p:extLst>
      <p:ext uri="{BB962C8B-B14F-4D97-AF65-F5344CB8AC3E}">
        <p14:creationId xmlns:p14="http://schemas.microsoft.com/office/powerpoint/2010/main" val="20225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6DB64C-09C0-4CE8-9496-9E0DAF01193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382000" cy="640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预处理的例子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：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假如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的文件内容如下：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extern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scanf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(const char *,  …)   ; 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extern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(const char *,  …)   ; 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程序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test.c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的文件内容如下：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#include &lt;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stdio.h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#define   pi   3.14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void main (  )   {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("area=%lf",  pi*5*5);   }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预处理的结果</a:t>
            </a:r>
            <a:r>
              <a:rPr lang="en-US" altLang="zh-CN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,  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由</a:t>
            </a:r>
            <a:r>
              <a:rPr lang="en-US" altLang="zh-CN" sz="24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test.c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文件得到如下内容：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extern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scanf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(const char *,  …)   ; 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extern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(const char *,  …)   ; </a:t>
            </a:r>
          </a:p>
          <a:p>
            <a:pPr lvl="2" eaLnBrk="1" hangingPunct="1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void main ( )   {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printf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("area=%lf",  3.14*5*5)   ;   }</a:t>
            </a:r>
          </a:p>
        </p:txBody>
      </p:sp>
    </p:spTree>
    <p:extLst>
      <p:ext uri="{BB962C8B-B14F-4D97-AF65-F5344CB8AC3E}">
        <p14:creationId xmlns:p14="http://schemas.microsoft.com/office/powerpoint/2010/main" val="377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8E9F32-7456-459B-9265-96959628F967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88913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面向对象的语言及程序设计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纯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OO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型语言：程序全部由类构成。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SMALLTALK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、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C#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OBJECT-ORIENTED PASCAL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混合型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OO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语言：程序由类、全局过程或函数以及全局变量定义构成。如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eaLnBrk="1" hangingPunct="1">
              <a:lnSpc>
                <a:spcPct val="130000"/>
              </a:lnSpc>
              <a:buNone/>
            </a:pP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188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1981</Words>
  <Application>Microsoft Office PowerPoint</Application>
  <PresentationFormat>全屏显示(4:3)</PresentationFormat>
  <Paragraphs>181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教材和参考资料</vt:lpstr>
      <vt:lpstr>PowerPoint 演示文稿</vt:lpstr>
      <vt:lpstr>第1章　引论</vt:lpstr>
      <vt:lpstr>1.1　程序设计语言</vt:lpstr>
      <vt:lpstr>1.2　程序编译技术</vt:lpstr>
      <vt:lpstr>1.2　程序编译技术</vt:lpstr>
      <vt:lpstr>PowerPoint 演示文稿</vt:lpstr>
      <vt:lpstr>1.3　面向对象的语言及程序设计</vt:lpstr>
      <vt:lpstr>1.4　面向对象的基本概念</vt:lpstr>
      <vt:lpstr>示例</vt:lpstr>
      <vt:lpstr>1.4　面向对象的基本概念</vt:lpstr>
      <vt:lpstr>1.4　面向对象的基本概念</vt:lpstr>
      <vt:lpstr>1.4　面向对象的基本概念</vt:lpstr>
      <vt:lpstr>1.4　面向对象的基本概念</vt:lpstr>
      <vt:lpstr>1.5　C++语言的特点</vt:lpstr>
      <vt:lpstr>1.6　Ｃ++的程序结构</vt:lpstr>
      <vt:lpstr>PowerPoint 演示文稿</vt:lpstr>
      <vt:lpstr>1.7 C++ 的头文件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crackryan</cp:lastModifiedBy>
  <cp:revision>197</cp:revision>
  <dcterms:created xsi:type="dcterms:W3CDTF">2014-12-07T17:26:54Z</dcterms:created>
  <dcterms:modified xsi:type="dcterms:W3CDTF">2019-09-10T14:47:07Z</dcterms:modified>
</cp:coreProperties>
</file>