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4"/>
  </p:notesMasterIdLst>
  <p:sldIdLst>
    <p:sldId id="291" r:id="rId2"/>
    <p:sldId id="292" r:id="rId3"/>
    <p:sldId id="361" r:id="rId4"/>
    <p:sldId id="362" r:id="rId5"/>
    <p:sldId id="363" r:id="rId6"/>
    <p:sldId id="364" r:id="rId7"/>
    <p:sldId id="365" r:id="rId8"/>
    <p:sldId id="366" r:id="rId9"/>
    <p:sldId id="367" r:id="rId10"/>
    <p:sldId id="368" r:id="rId11"/>
    <p:sldId id="369" r:id="rId12"/>
    <p:sldId id="370" r:id="rId13"/>
    <p:sldId id="371" r:id="rId14"/>
    <p:sldId id="372" r:id="rId15"/>
    <p:sldId id="373" r:id="rId16"/>
    <p:sldId id="374" r:id="rId17"/>
    <p:sldId id="375" r:id="rId18"/>
    <p:sldId id="376" r:id="rId19"/>
    <p:sldId id="377" r:id="rId20"/>
    <p:sldId id="378" r:id="rId21"/>
    <p:sldId id="379" r:id="rId22"/>
    <p:sldId id="380" r:id="rId23"/>
    <p:sldId id="381" r:id="rId24"/>
    <p:sldId id="382" r:id="rId25"/>
    <p:sldId id="383" r:id="rId26"/>
    <p:sldId id="394" r:id="rId27"/>
    <p:sldId id="384" r:id="rId28"/>
    <p:sldId id="385" r:id="rId29"/>
    <p:sldId id="386" r:id="rId30"/>
    <p:sldId id="387" r:id="rId31"/>
    <p:sldId id="388" r:id="rId32"/>
    <p:sldId id="389" r:id="rId33"/>
    <p:sldId id="390" r:id="rId34"/>
    <p:sldId id="391" r:id="rId35"/>
    <p:sldId id="392" r:id="rId36"/>
    <p:sldId id="393" r:id="rId37"/>
    <p:sldId id="395" r:id="rId38"/>
    <p:sldId id="396" r:id="rId39"/>
    <p:sldId id="399" r:id="rId40"/>
    <p:sldId id="397" r:id="rId41"/>
    <p:sldId id="398" r:id="rId42"/>
    <p:sldId id="400" r:id="rId43"/>
  </p:sldIdLst>
  <p:sldSz cx="9144000" cy="6858000" type="screen4x3"/>
  <p:notesSz cx="6858000" cy="9144000"/>
  <p:embeddedFontLst>
    <p:embeddedFont>
      <p:font typeface="Calibri" panose="020F0502020204030204" pitchFamily="34" charset="0"/>
      <p:regular r:id="rId45"/>
      <p:bold r:id="rId46"/>
      <p:italic r:id="rId47"/>
      <p:boldItalic r:id="rId48"/>
    </p:embeddedFont>
    <p:embeddedFont>
      <p:font typeface="华文新魏" panose="02010800040101010101" pitchFamily="2" charset="-122"/>
      <p:regular r:id="rId49"/>
    </p:embeddedFont>
    <p:embeddedFont>
      <p:font typeface="微软雅黑" panose="020B0503020204020204" pitchFamily="34" charset="-122"/>
      <p:regular r:id="rId50"/>
      <p:bold r:id="rId5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55" autoAdjust="0"/>
  </p:normalViewPr>
  <p:slideViewPr>
    <p:cSldViewPr>
      <p:cViewPr varScale="1">
        <p:scale>
          <a:sx n="75" d="100"/>
          <a:sy n="75" d="100"/>
        </p:scale>
        <p:origin x="1666"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922CC2-03D1-41F4-A925-CE1BBD39136B}" type="datetimeFigureOut">
              <a:rPr lang="zh-CN" altLang="en-US" smtClean="0"/>
              <a:pPr/>
              <a:t>2019/9/21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ABF9C2-2F29-4D20-877D-FFCAB441E506}" type="slidenum">
              <a:rPr lang="zh-CN" altLang="en-US" smtClean="0"/>
              <a:pPr/>
              <a:t>‹#›</a:t>
            </a:fld>
            <a:endParaRPr lang="zh-CN" altLang="en-US"/>
          </a:p>
        </p:txBody>
      </p:sp>
    </p:spTree>
    <p:extLst>
      <p:ext uri="{BB962C8B-B14F-4D97-AF65-F5344CB8AC3E}">
        <p14:creationId xmlns:p14="http://schemas.microsoft.com/office/powerpoint/2010/main" val="220767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2019/9/21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2019/9/21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2019/9/21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2019/9/21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p>
            <a:fld id="{BAE22E67-AD6F-4AB2-B4F9-AAFC7AF74C7C}" type="slidenum">
              <a:rPr lang="en-US" altLang="zh-CN" smtClean="0"/>
              <a:pPr/>
              <a:t>1</a:t>
            </a:fld>
            <a:endParaRPr lang="en-US" altLang="zh-CN"/>
          </a:p>
        </p:txBody>
      </p:sp>
      <p:sp>
        <p:nvSpPr>
          <p:cNvPr id="7171" name="Rectangle 2"/>
          <p:cNvSpPr>
            <a:spLocks noGrp="1" noChangeArrowheads="1"/>
          </p:cNvSpPr>
          <p:nvPr>
            <p:ph type="title"/>
          </p:nvPr>
        </p:nvSpPr>
        <p:spPr>
          <a:xfrm>
            <a:off x="762000" y="2819400"/>
            <a:ext cx="7772400" cy="1143000"/>
          </a:xfrm>
        </p:spPr>
        <p:txBody>
          <a:bodyPr/>
          <a:lstStyle/>
          <a:p>
            <a:r>
              <a:rPr lang="zh-CN" altLang="en-US" sz="4000" b="1" dirty="0">
                <a:latin typeface="微软雅黑" pitchFamily="34" charset="-122"/>
                <a:ea typeface="微软雅黑" pitchFamily="34" charset="-122"/>
              </a:rPr>
              <a:t>第</a:t>
            </a:r>
            <a:r>
              <a:rPr lang="en-US" altLang="zh-CN" sz="4000" b="1" dirty="0">
                <a:latin typeface="微软雅黑" pitchFamily="34" charset="-122"/>
                <a:ea typeface="微软雅黑" pitchFamily="34" charset="-122"/>
              </a:rPr>
              <a:t>3</a:t>
            </a:r>
            <a:r>
              <a:rPr lang="zh-CN" altLang="en-US" sz="4000" b="1" dirty="0">
                <a:latin typeface="微软雅黑" pitchFamily="34" charset="-122"/>
                <a:ea typeface="微软雅黑" pitchFamily="34" charset="-122"/>
              </a:rPr>
              <a:t>章　</a:t>
            </a:r>
            <a:r>
              <a:rPr lang="en-US" altLang="zh-CN" sz="4000" b="1" dirty="0">
                <a:latin typeface="微软雅黑" pitchFamily="34" charset="-122"/>
                <a:ea typeface="微软雅黑" pitchFamily="34" charset="-122"/>
              </a:rPr>
              <a:t>C++</a:t>
            </a:r>
            <a:r>
              <a:rPr lang="zh-CN" altLang="en-US" sz="4000" b="1" dirty="0">
                <a:latin typeface="微软雅黑" pitchFamily="34" charset="-122"/>
                <a:ea typeface="微软雅黑" pitchFamily="34" charset="-122"/>
              </a:rPr>
              <a:t>的类</a:t>
            </a:r>
          </a:p>
        </p:txBody>
      </p:sp>
    </p:spTree>
    <p:extLst>
      <p:ext uri="{BB962C8B-B14F-4D97-AF65-F5344CB8AC3E}">
        <p14:creationId xmlns:p14="http://schemas.microsoft.com/office/powerpoint/2010/main" val="1744104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467544" y="44624"/>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3.1</a:t>
            </a:r>
            <a:r>
              <a:rPr lang="zh-CN" altLang="en-US" sz="3600" b="1" dirty="0">
                <a:solidFill>
                  <a:srgbClr val="FF0000"/>
                </a:solidFill>
                <a:latin typeface="微软雅黑" pitchFamily="34" charset="-122"/>
                <a:ea typeface="微软雅黑" pitchFamily="34" charset="-122"/>
              </a:rPr>
              <a:t>　类的声明和定义</a:t>
            </a:r>
          </a:p>
        </p:txBody>
      </p:sp>
      <p:sp>
        <p:nvSpPr>
          <p:cNvPr id="6" name="TextBox 5"/>
          <p:cNvSpPr txBox="1">
            <a:spLocks noChangeArrowheads="1"/>
          </p:cNvSpPr>
          <p:nvPr/>
        </p:nvSpPr>
        <p:spPr bwMode="auto">
          <a:xfrm>
            <a:off x="107504" y="836712"/>
            <a:ext cx="4464496" cy="5904656"/>
          </a:xfrm>
          <a:prstGeom prst="rect">
            <a:avLst/>
          </a:prstGeom>
          <a:solidFill>
            <a:schemeClr val="accent6">
              <a:lumMod val="75000"/>
              <a:alpha val="44000"/>
            </a:schemeClr>
          </a:solidFill>
          <a:ln w="9525">
            <a:solidFill>
              <a:schemeClr val="accent1"/>
            </a:solidFill>
            <a:miter lim="800000"/>
            <a:headEnd/>
            <a:tailEnd/>
          </a:ln>
        </p:spPr>
        <p:txBody>
          <a:bodyPr/>
          <a:lstStyle/>
          <a:p>
            <a:pPr>
              <a:spcBef>
                <a:spcPct val="10000"/>
              </a:spcBef>
              <a:buClr>
                <a:schemeClr val="folHlink"/>
              </a:buClr>
            </a:pPr>
            <a:r>
              <a:rPr lang="en-US" altLang="zh-CN" b="1" dirty="0">
                <a:latin typeface="华文新魏" pitchFamily="2" charset="-122"/>
                <a:ea typeface="华文新魏" pitchFamily="2" charset="-122"/>
              </a:rPr>
              <a:t>#include &lt;</a:t>
            </a:r>
            <a:r>
              <a:rPr lang="en-US" altLang="zh-CN" b="1" dirty="0" err="1">
                <a:latin typeface="华文新魏" pitchFamily="2" charset="-122"/>
                <a:ea typeface="华文新魏" pitchFamily="2" charset="-122"/>
              </a:rPr>
              <a:t>string.h</a:t>
            </a:r>
            <a:r>
              <a:rPr lang="en-US" altLang="zh-CN" b="1" dirty="0">
                <a:latin typeface="华文新魏" pitchFamily="2" charset="-122"/>
                <a:ea typeface="华文新魏" pitchFamily="2" charset="-122"/>
              </a:rPr>
              <a:t>&gt;</a:t>
            </a:r>
          </a:p>
          <a:p>
            <a:pPr>
              <a:spcBef>
                <a:spcPct val="10000"/>
              </a:spcBef>
              <a:buClr>
                <a:schemeClr val="folHlink"/>
              </a:buClr>
            </a:pPr>
            <a:r>
              <a:rPr lang="en-US" altLang="zh-CN" b="1" dirty="0">
                <a:latin typeface="华文新魏" pitchFamily="2" charset="-122"/>
                <a:ea typeface="华文新魏" pitchFamily="2" charset="-122"/>
              </a:rPr>
              <a:t>#include &lt;</a:t>
            </a:r>
            <a:r>
              <a:rPr lang="en-US" altLang="zh-CN" b="1" dirty="0" err="1">
                <a:latin typeface="华文新魏" pitchFamily="2" charset="-122"/>
                <a:ea typeface="华文新魏" pitchFamily="2" charset="-122"/>
              </a:rPr>
              <a:t>alloc.h</a:t>
            </a:r>
            <a:r>
              <a:rPr lang="en-US" altLang="zh-CN" b="1" dirty="0">
                <a:latin typeface="华文新魏" pitchFamily="2" charset="-122"/>
                <a:ea typeface="华文新魏" pitchFamily="2" charset="-122"/>
              </a:rPr>
              <a:t>&gt;</a:t>
            </a:r>
          </a:p>
          <a:p>
            <a:pPr>
              <a:spcBef>
                <a:spcPct val="10000"/>
              </a:spcBef>
              <a:buClr>
                <a:schemeClr val="folHlink"/>
              </a:buClr>
            </a:pPr>
            <a:r>
              <a:rPr lang="en-US" altLang="zh-CN" b="1" dirty="0">
                <a:latin typeface="华文新魏" pitchFamily="2" charset="-122"/>
                <a:ea typeface="华文新魏" pitchFamily="2" charset="-122"/>
              </a:rPr>
              <a:t>#include &lt;</a:t>
            </a:r>
            <a:r>
              <a:rPr lang="en-US" altLang="zh-CN" b="1" dirty="0" err="1">
                <a:latin typeface="华文新魏" pitchFamily="2" charset="-122"/>
                <a:ea typeface="华文新魏" pitchFamily="2" charset="-122"/>
              </a:rPr>
              <a:t>iostream.h</a:t>
            </a:r>
            <a:r>
              <a:rPr lang="en-US" altLang="zh-CN" b="1" dirty="0">
                <a:latin typeface="华文新魏" pitchFamily="2" charset="-122"/>
                <a:ea typeface="华文新魏" pitchFamily="2" charset="-122"/>
              </a:rPr>
              <a:t>&gt;</a:t>
            </a:r>
          </a:p>
          <a:p>
            <a:pPr>
              <a:spcBef>
                <a:spcPct val="10000"/>
              </a:spcBef>
              <a:buClr>
                <a:schemeClr val="folHlink"/>
              </a:buClr>
            </a:pPr>
            <a:r>
              <a:rPr lang="en-US" altLang="zh-CN" b="1" dirty="0" err="1">
                <a:latin typeface="华文新魏" pitchFamily="2" charset="-122"/>
                <a:ea typeface="华文新魏" pitchFamily="2" charset="-122"/>
              </a:rPr>
              <a:t>struct</a:t>
            </a:r>
            <a:r>
              <a:rPr lang="en-US" altLang="zh-CN" b="1" dirty="0">
                <a:latin typeface="华文新魏" pitchFamily="2" charset="-122"/>
                <a:ea typeface="华文新魏" pitchFamily="2" charset="-122"/>
              </a:rPr>
              <a:t> STRING{</a:t>
            </a:r>
          </a:p>
          <a:p>
            <a:pPr>
              <a:spcBef>
                <a:spcPct val="10000"/>
              </a:spcBef>
              <a:buClr>
                <a:schemeClr val="folHlink"/>
              </a:buClr>
            </a:pPr>
            <a:r>
              <a:rPr lang="en-US" altLang="zh-CN" b="1" dirty="0">
                <a:latin typeface="华文新魏" pitchFamily="2" charset="-122"/>
                <a:ea typeface="华文新魏" pitchFamily="2" charset="-122"/>
              </a:rPr>
              <a:t>    char *s;       </a:t>
            </a:r>
          </a:p>
          <a:p>
            <a:pPr>
              <a:spcBef>
                <a:spcPct val="10000"/>
              </a:spcBef>
              <a:buClr>
                <a:schemeClr val="folHlink"/>
              </a:buClr>
            </a:pPr>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STRING (char *) ; </a:t>
            </a:r>
          </a:p>
          <a:p>
            <a:pPr>
              <a:spcBef>
                <a:spcPct val="10000"/>
              </a:spcBef>
              <a:buClr>
                <a:schemeClr val="folHlink"/>
              </a:buClr>
            </a:pPr>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~STRING ( ) ; </a:t>
            </a:r>
          </a:p>
          <a:p>
            <a:pPr>
              <a:spcBef>
                <a:spcPct val="10000"/>
              </a:spcBef>
              <a:buClr>
                <a:schemeClr val="folHlink"/>
              </a:buClr>
            </a:pPr>
            <a:r>
              <a:rPr lang="en-US" altLang="zh-CN" b="1" dirty="0">
                <a:latin typeface="华文新魏" pitchFamily="2" charset="-122"/>
                <a:ea typeface="华文新魏" pitchFamily="2" charset="-122"/>
              </a:rPr>
              <a:t>}; </a:t>
            </a:r>
          </a:p>
          <a:p>
            <a:pPr>
              <a:spcBef>
                <a:spcPct val="10000"/>
              </a:spcBef>
              <a:buClr>
                <a:schemeClr val="folHlink"/>
              </a:buClr>
            </a:pPr>
            <a:r>
              <a:rPr lang="en-US" altLang="zh-CN" b="1" dirty="0">
                <a:solidFill>
                  <a:srgbClr val="FF0000"/>
                </a:solidFill>
                <a:latin typeface="华文新魏" pitchFamily="2" charset="-122"/>
                <a:ea typeface="华文新魏" pitchFamily="2" charset="-122"/>
              </a:rPr>
              <a:t>STRING::STRING</a:t>
            </a:r>
            <a:r>
              <a:rPr lang="en-US" altLang="zh-CN" b="1" dirty="0">
                <a:latin typeface="华文新魏" pitchFamily="2" charset="-122"/>
                <a:ea typeface="华文新魏" pitchFamily="2" charset="-122"/>
              </a:rPr>
              <a:t> (char *t)   {  </a:t>
            </a:r>
          </a:p>
          <a:p>
            <a:pPr>
              <a:spcBef>
                <a:spcPct val="10000"/>
              </a:spcBef>
              <a:buClr>
                <a:schemeClr val="folHlink"/>
              </a:buClr>
            </a:pPr>
            <a:r>
              <a:rPr lang="en-US" altLang="zh-CN" b="1" dirty="0">
                <a:latin typeface="华文新魏" pitchFamily="2" charset="-122"/>
                <a:ea typeface="华文新魏" pitchFamily="2" charset="-122"/>
              </a:rPr>
              <a:t>   s= (char *) </a:t>
            </a:r>
            <a:r>
              <a:rPr lang="en-US" altLang="zh-CN" b="1" dirty="0" err="1">
                <a:latin typeface="华文新魏" pitchFamily="2" charset="-122"/>
                <a:ea typeface="华文新魏" pitchFamily="2" charset="-122"/>
              </a:rPr>
              <a:t>malloc</a:t>
            </a: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strlen</a:t>
            </a:r>
            <a:r>
              <a:rPr lang="en-US" altLang="zh-CN" b="1" dirty="0">
                <a:latin typeface="华文新魏" pitchFamily="2" charset="-122"/>
                <a:ea typeface="华文新魏" pitchFamily="2" charset="-122"/>
              </a:rPr>
              <a:t> (t) +1)   ; </a:t>
            </a:r>
          </a:p>
          <a:p>
            <a:pPr>
              <a:spcBef>
                <a:spcPct val="10000"/>
              </a:spcBef>
              <a:buClr>
                <a:schemeClr val="folHlink"/>
              </a:buClr>
            </a:pP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strcpy</a:t>
            </a:r>
            <a:r>
              <a:rPr lang="en-US" altLang="zh-CN" b="1" dirty="0">
                <a:latin typeface="华文新魏" pitchFamily="2" charset="-122"/>
                <a:ea typeface="华文新魏" pitchFamily="2" charset="-122"/>
              </a:rPr>
              <a:t> (s, t)   ; </a:t>
            </a:r>
          </a:p>
          <a:p>
            <a:pPr>
              <a:spcBef>
                <a:spcPct val="10000"/>
              </a:spcBef>
              <a:buClr>
                <a:schemeClr val="folHlink"/>
              </a:buClr>
            </a:pP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cout</a:t>
            </a:r>
            <a:r>
              <a:rPr lang="en-US" altLang="zh-CN" b="1" dirty="0">
                <a:latin typeface="华文新魏" pitchFamily="2" charset="-122"/>
                <a:ea typeface="华文新魏" pitchFamily="2" charset="-122"/>
              </a:rPr>
              <a:t>&lt;&lt;"Construct: "&lt;&lt;s; </a:t>
            </a:r>
          </a:p>
          <a:p>
            <a:pPr>
              <a:spcBef>
                <a:spcPct val="10000"/>
              </a:spcBef>
              <a:buClr>
                <a:schemeClr val="folHlink"/>
              </a:buClr>
            </a:pPr>
            <a:r>
              <a:rPr lang="en-US" altLang="zh-CN" b="1" dirty="0">
                <a:latin typeface="华文新魏" pitchFamily="2" charset="-122"/>
                <a:ea typeface="华文新魏" pitchFamily="2" charset="-122"/>
              </a:rPr>
              <a:t>}</a:t>
            </a:r>
          </a:p>
          <a:p>
            <a:pPr marL="342900" indent="-342900">
              <a:lnSpc>
                <a:spcPct val="80000"/>
              </a:lnSpc>
              <a:spcBef>
                <a:spcPct val="20000"/>
              </a:spcBef>
              <a:buClr>
                <a:schemeClr val="folHlink"/>
              </a:buClr>
            </a:pPr>
            <a:r>
              <a:rPr lang="en-US" altLang="zh-CN" b="1" dirty="0">
                <a:solidFill>
                  <a:srgbClr val="FF0000"/>
                </a:solidFill>
                <a:latin typeface="华文新魏" pitchFamily="2" charset="-122"/>
                <a:ea typeface="华文新魏" pitchFamily="2" charset="-122"/>
              </a:rPr>
              <a:t>STRING::~STRING ( )   </a:t>
            </a:r>
            <a:r>
              <a:rPr lang="en-US" altLang="zh-CN" b="1" dirty="0">
                <a:latin typeface="华文新魏" pitchFamily="2" charset="-122"/>
                <a:ea typeface="华文新魏" pitchFamily="2" charset="-122"/>
              </a:rPr>
              <a:t>{</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防止反复释放内存</a:t>
            </a:r>
          </a:p>
          <a:p>
            <a:pPr marL="342900" indent="-342900">
              <a:lnSpc>
                <a:spcPct val="80000"/>
              </a:lnSpc>
              <a:spcBef>
                <a:spcPct val="20000"/>
              </a:spcBef>
              <a:buClr>
                <a:schemeClr val="folHlink"/>
              </a:buClr>
            </a:pPr>
            <a:r>
              <a:rPr lang="zh-CN" altLang="en-US" b="1" dirty="0">
                <a:latin typeface="华文新魏" pitchFamily="2" charset="-122"/>
                <a:ea typeface="华文新魏" pitchFamily="2" charset="-122"/>
              </a:rPr>
              <a:t>    </a:t>
            </a:r>
            <a:r>
              <a:rPr lang="en-US" altLang="zh-CN" b="1" dirty="0">
                <a:latin typeface="华文新魏" pitchFamily="2" charset="-122"/>
                <a:ea typeface="华文新魏" pitchFamily="2" charset="-122"/>
              </a:rPr>
              <a:t>if (s==</a:t>
            </a:r>
            <a:r>
              <a:rPr lang="en-US" altLang="zh-CN" b="1" dirty="0">
                <a:solidFill>
                  <a:srgbClr val="FF0000"/>
                </a:solidFill>
                <a:latin typeface="华文新魏" pitchFamily="2" charset="-122"/>
                <a:ea typeface="华文新魏" pitchFamily="2" charset="-122"/>
              </a:rPr>
              <a:t>0</a:t>
            </a:r>
            <a:r>
              <a:rPr lang="en-US" altLang="zh-CN" b="1" dirty="0">
                <a:latin typeface="华文新魏" pitchFamily="2" charset="-122"/>
                <a:ea typeface="华文新魏" pitchFamily="2" charset="-122"/>
              </a:rPr>
              <a:t>)    return; </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cout</a:t>
            </a:r>
            <a:r>
              <a:rPr lang="en-US" altLang="zh-CN" b="1" dirty="0">
                <a:latin typeface="华文新魏" pitchFamily="2" charset="-122"/>
                <a:ea typeface="华文新魏" pitchFamily="2" charset="-122"/>
              </a:rPr>
              <a:t>&lt;&lt;"Deconstruct:"&lt;&lt;s; </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    free (s)   ;    </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    s=</a:t>
            </a:r>
            <a:r>
              <a:rPr lang="en-US" altLang="zh-CN" b="1" dirty="0">
                <a:solidFill>
                  <a:srgbClr val="FF0000"/>
                </a:solidFill>
                <a:latin typeface="华文新魏" pitchFamily="2" charset="-122"/>
                <a:ea typeface="华文新魏" pitchFamily="2" charset="-122"/>
              </a:rPr>
              <a:t>0</a:t>
            </a:r>
            <a:r>
              <a:rPr lang="en-US" altLang="zh-CN" b="1" dirty="0">
                <a:latin typeface="华文新魏" pitchFamily="2" charset="-122"/>
                <a:ea typeface="华文新魏" pitchFamily="2" charset="-122"/>
              </a:rPr>
              <a:t>;  //</a:t>
            </a:r>
            <a:r>
              <a:rPr lang="zh-CN" altLang="en-US" b="1" dirty="0">
                <a:solidFill>
                  <a:srgbClr val="FF0000"/>
                </a:solidFill>
                <a:latin typeface="华文新魏" pitchFamily="2" charset="-122"/>
                <a:ea typeface="华文新魏" pitchFamily="2" charset="-122"/>
              </a:rPr>
              <a:t>提倡</a:t>
            </a:r>
            <a:r>
              <a:rPr lang="en-US" altLang="zh-CN" b="1" dirty="0">
                <a:solidFill>
                  <a:srgbClr val="FF0000"/>
                </a:solidFill>
                <a:latin typeface="华文新魏" pitchFamily="2" charset="-122"/>
                <a:ea typeface="华文新魏" pitchFamily="2" charset="-122"/>
              </a:rPr>
              <a:t>0</a:t>
            </a:r>
            <a:r>
              <a:rPr lang="zh-CN" altLang="en-US" b="1" dirty="0">
                <a:solidFill>
                  <a:srgbClr val="FF0000"/>
                </a:solidFill>
                <a:latin typeface="华文新魏" pitchFamily="2" charset="-122"/>
                <a:ea typeface="华文新魏" pitchFamily="2" charset="-122"/>
              </a:rPr>
              <a:t>代替</a:t>
            </a:r>
            <a:r>
              <a:rPr lang="en-US" altLang="zh-CN" b="1" dirty="0">
                <a:solidFill>
                  <a:srgbClr val="FF0000"/>
                </a:solidFill>
                <a:latin typeface="华文新魏" pitchFamily="2" charset="-122"/>
                <a:ea typeface="华文新魏" pitchFamily="2" charset="-122"/>
              </a:rPr>
              <a:t>NULL</a:t>
            </a:r>
            <a:r>
              <a:rPr lang="zh-CN" altLang="en-US" b="1" dirty="0">
                <a:solidFill>
                  <a:srgbClr val="FF0000"/>
                </a:solidFill>
                <a:latin typeface="华文新魏" pitchFamily="2" charset="-122"/>
                <a:ea typeface="华文新魏" pitchFamily="2" charset="-122"/>
              </a:rPr>
              <a:t>指针</a:t>
            </a:r>
            <a:endParaRPr lang="zh-CN" altLang="en-US" b="1" dirty="0">
              <a:solidFill>
                <a:schemeClr val="hlink"/>
              </a:solidFill>
              <a:latin typeface="华文新魏" pitchFamily="2" charset="-122"/>
              <a:ea typeface="华文新魏" pitchFamily="2" charset="-122"/>
            </a:endParaRP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a:t>
            </a:r>
          </a:p>
          <a:p>
            <a:pPr>
              <a:buNone/>
            </a:pPr>
            <a:endParaRPr lang="en-US" altLang="zh-CN" dirty="0">
              <a:latin typeface="华文新魏" pitchFamily="2" charset="-122"/>
              <a:ea typeface="华文新魏" pitchFamily="2" charset="-122"/>
            </a:endParaRPr>
          </a:p>
        </p:txBody>
      </p:sp>
      <p:sp>
        <p:nvSpPr>
          <p:cNvPr id="4" name="TextBox 3"/>
          <p:cNvSpPr txBox="1">
            <a:spLocks noChangeArrowheads="1"/>
          </p:cNvSpPr>
          <p:nvPr/>
        </p:nvSpPr>
        <p:spPr bwMode="auto">
          <a:xfrm>
            <a:off x="4648528" y="819984"/>
            <a:ext cx="4464496" cy="5904656"/>
          </a:xfrm>
          <a:prstGeom prst="rect">
            <a:avLst/>
          </a:prstGeom>
          <a:solidFill>
            <a:schemeClr val="accent6">
              <a:lumMod val="75000"/>
              <a:alpha val="44000"/>
            </a:schemeClr>
          </a:solidFill>
          <a:ln w="9525">
            <a:solidFill>
              <a:schemeClr val="accent1"/>
            </a:solidFill>
            <a:miter lim="800000"/>
            <a:headEnd/>
            <a:tailEnd/>
          </a:ln>
        </p:spPr>
        <p:txBody>
          <a:bodyPr/>
          <a:lstStyle/>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void main (void)   {</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    STRING s1 ("String 1\n")   ; </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    STRING s2 ("String 2\n")   ; </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    STRING ("Constant\n")   ; </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cout</a:t>
            </a:r>
            <a:r>
              <a:rPr lang="en-US" altLang="zh-CN" b="1" dirty="0">
                <a:latin typeface="华文新魏" pitchFamily="2" charset="-122"/>
                <a:ea typeface="华文新魏" pitchFamily="2" charset="-122"/>
              </a:rPr>
              <a:t>&lt;&lt; "RETURN\n"; </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   // s1.~STRING ( ) ; //</a:t>
            </a:r>
            <a:r>
              <a:rPr lang="zh-CN" altLang="en-US" b="1" dirty="0">
                <a:latin typeface="华文新魏" pitchFamily="2" charset="-122"/>
                <a:ea typeface="华文新魏" pitchFamily="2" charset="-122"/>
              </a:rPr>
              <a:t>显式析构</a:t>
            </a:r>
            <a:r>
              <a:rPr lang="en-US" altLang="zh-CN" b="1" dirty="0">
                <a:latin typeface="华文新魏" pitchFamily="2" charset="-122"/>
                <a:ea typeface="华文新魏" pitchFamily="2" charset="-122"/>
              </a:rPr>
              <a:t>s1</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自动析够</a:t>
            </a:r>
            <a:r>
              <a:rPr lang="en-US" altLang="zh-CN" b="1" dirty="0">
                <a:latin typeface="华文新魏" pitchFamily="2" charset="-122"/>
                <a:ea typeface="华文新魏" pitchFamily="2" charset="-122"/>
              </a:rPr>
              <a:t>s2,  s1</a:t>
            </a:r>
          </a:p>
          <a:p>
            <a:pPr marL="342900" indent="-342900">
              <a:lnSpc>
                <a:spcPct val="80000"/>
              </a:lnSpc>
              <a:spcBef>
                <a:spcPct val="20000"/>
              </a:spcBef>
              <a:buClr>
                <a:schemeClr val="folHlink"/>
              </a:buClr>
            </a:pPr>
            <a:endParaRPr lang="en-US" altLang="zh-CN" b="1" dirty="0">
              <a:latin typeface="华文新魏" pitchFamily="2" charset="-122"/>
              <a:ea typeface="华文新魏" pitchFamily="2" charset="-122"/>
            </a:endParaRPr>
          </a:p>
          <a:p>
            <a:pPr marL="342900" indent="-342900">
              <a:lnSpc>
                <a:spcPct val="80000"/>
              </a:lnSpc>
              <a:spcBef>
                <a:spcPct val="20000"/>
              </a:spcBef>
              <a:buClr>
                <a:schemeClr val="folHlink"/>
              </a:buClr>
            </a:pPr>
            <a:r>
              <a:rPr lang="zh-CN" altLang="en-US" b="1" dirty="0">
                <a:latin typeface="华文新魏" pitchFamily="2" charset="-122"/>
                <a:ea typeface="华文新魏" pitchFamily="2" charset="-122"/>
              </a:rPr>
              <a:t>显示内容：</a:t>
            </a:r>
            <a:endParaRPr lang="en-US" altLang="zh-CN" b="1" dirty="0">
              <a:latin typeface="华文新魏" pitchFamily="2" charset="-122"/>
              <a:ea typeface="华文新魏" pitchFamily="2" charset="-122"/>
            </a:endParaRP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Construct:String1</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Construct:String2</a:t>
            </a:r>
          </a:p>
          <a:p>
            <a:pPr marL="342900" indent="-342900">
              <a:lnSpc>
                <a:spcPct val="80000"/>
              </a:lnSpc>
              <a:spcBef>
                <a:spcPct val="20000"/>
              </a:spcBef>
              <a:buClr>
                <a:schemeClr val="folHlink"/>
              </a:buClr>
            </a:pPr>
            <a:r>
              <a:rPr lang="en-US" altLang="zh-CN" b="1" dirty="0" err="1">
                <a:latin typeface="华文新魏" pitchFamily="2" charset="-122"/>
                <a:ea typeface="华文新魏" pitchFamily="2" charset="-122"/>
              </a:rPr>
              <a:t>Construct:Constant</a:t>
            </a:r>
            <a:endParaRPr lang="en-US" altLang="zh-CN" b="1" dirty="0">
              <a:latin typeface="华文新魏" pitchFamily="2" charset="-122"/>
              <a:ea typeface="华文新魏" pitchFamily="2" charset="-122"/>
            </a:endParaRPr>
          </a:p>
          <a:p>
            <a:pPr marL="342900" indent="-342900">
              <a:lnSpc>
                <a:spcPct val="80000"/>
              </a:lnSpc>
              <a:spcBef>
                <a:spcPct val="20000"/>
              </a:spcBef>
              <a:buClr>
                <a:schemeClr val="folHlink"/>
              </a:buClr>
            </a:pPr>
            <a:r>
              <a:rPr lang="en-US" altLang="zh-CN" b="1" dirty="0" err="1">
                <a:latin typeface="华文新魏" pitchFamily="2" charset="-122"/>
                <a:ea typeface="华文新魏" pitchFamily="2" charset="-122"/>
              </a:rPr>
              <a:t>Deconstruct:Constant</a:t>
            </a:r>
            <a:endParaRPr lang="en-US" altLang="zh-CN" b="1" dirty="0">
              <a:latin typeface="华文新魏" pitchFamily="2" charset="-122"/>
              <a:ea typeface="华文新魏" pitchFamily="2" charset="-122"/>
            </a:endParaRP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RETURN</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Deconstruct:String2</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Deconstruct:String1</a:t>
            </a:r>
          </a:p>
          <a:p>
            <a:pPr>
              <a:buNone/>
            </a:pPr>
            <a:endParaRPr lang="en-US" altLang="zh-CN" dirty="0">
              <a:latin typeface="华文新魏" pitchFamily="2" charset="-122"/>
              <a:ea typeface="华文新魏" pitchFamily="2" charset="-122"/>
            </a:endParaRPr>
          </a:p>
        </p:txBody>
      </p:sp>
      <p:sp>
        <p:nvSpPr>
          <p:cNvPr id="2" name="矩形 1"/>
          <p:cNvSpPr/>
          <p:nvPr/>
        </p:nvSpPr>
        <p:spPr>
          <a:xfrm>
            <a:off x="3995936" y="5638223"/>
            <a:ext cx="4752528" cy="674031"/>
          </a:xfrm>
          <a:prstGeom prst="rect">
            <a:avLst/>
          </a:prstGeom>
        </p:spPr>
        <p:txBody>
          <a:bodyPr wrap="square">
            <a:spAutoFit/>
          </a:bodyPr>
          <a:lstStyle/>
          <a:p>
            <a:pPr algn="just">
              <a:lnSpc>
                <a:spcPct val="105000"/>
              </a:lnSpc>
            </a:pPr>
            <a:r>
              <a:rPr lang="zh-CN" altLang="en-US" b="1" dirty="0">
                <a:latin typeface="华文新魏" pitchFamily="2" charset="-122"/>
                <a:ea typeface="华文新魏" pitchFamily="2" charset="-122"/>
              </a:rPr>
              <a:t>最先定义的自动对象最后</a:t>
            </a:r>
            <a:r>
              <a:rPr lang="zh-CN" altLang="en-US" b="1" dirty="0">
                <a:solidFill>
                  <a:srgbClr val="FF0000"/>
                </a:solidFill>
                <a:latin typeface="华文新魏" pitchFamily="2" charset="-122"/>
                <a:ea typeface="华文新魏" pitchFamily="2" charset="-122"/>
              </a:rPr>
              <a:t>自动</a:t>
            </a:r>
            <a:r>
              <a:rPr lang="zh-CN" altLang="en-US" b="1" dirty="0">
                <a:latin typeface="华文新魏" pitchFamily="2" charset="-122"/>
                <a:ea typeface="华文新魏" pitchFamily="2" charset="-122"/>
              </a:rPr>
              <a:t>析构。可</a:t>
            </a:r>
            <a:r>
              <a:rPr lang="zh-CN" altLang="en-US" b="1" dirty="0">
                <a:solidFill>
                  <a:srgbClr val="FF0000"/>
                </a:solidFill>
                <a:latin typeface="华文新魏" pitchFamily="2" charset="-122"/>
                <a:ea typeface="华文新魏" pitchFamily="2" charset="-122"/>
              </a:rPr>
              <a:t>随时</a:t>
            </a:r>
            <a:r>
              <a:rPr lang="zh-CN" altLang="en-US" b="1" dirty="0">
                <a:latin typeface="华文新魏" pitchFamily="2" charset="-122"/>
                <a:ea typeface="华文新魏" pitchFamily="2" charset="-122"/>
              </a:rPr>
              <a:t>手动调用析构函数，但要防止反复释放资源。</a:t>
            </a:r>
            <a:endParaRPr lang="en-US" altLang="zh-CN" b="1" dirty="0">
              <a:latin typeface="华文新魏" pitchFamily="2" charset="-122"/>
              <a:ea typeface="华文新魏" pitchFamily="2" charset="-122"/>
            </a:endParaRPr>
          </a:p>
        </p:txBody>
      </p:sp>
    </p:spTree>
    <p:extLst>
      <p:ext uri="{BB962C8B-B14F-4D97-AF65-F5344CB8AC3E}">
        <p14:creationId xmlns:p14="http://schemas.microsoft.com/office/powerpoint/2010/main" val="2669601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3.2</a:t>
            </a:r>
            <a:r>
              <a:rPr lang="zh-CN" altLang="en-US" sz="3600" b="1" dirty="0">
                <a:solidFill>
                  <a:srgbClr val="FF0000"/>
                </a:solidFill>
                <a:latin typeface="微软雅黑" pitchFamily="34" charset="-122"/>
                <a:ea typeface="微软雅黑" pitchFamily="34" charset="-122"/>
              </a:rPr>
              <a:t>　访问权限</a:t>
            </a:r>
          </a:p>
        </p:txBody>
      </p:sp>
      <p:sp>
        <p:nvSpPr>
          <p:cNvPr id="8196" name="Rectangle 7"/>
          <p:cNvSpPr>
            <a:spLocks noChangeArrowheads="1"/>
          </p:cNvSpPr>
          <p:nvPr/>
        </p:nvSpPr>
        <p:spPr bwMode="auto">
          <a:xfrm>
            <a:off x="234752" y="980728"/>
            <a:ext cx="8585720" cy="4968775"/>
          </a:xfrm>
          <a:prstGeom prst="rect">
            <a:avLst/>
          </a:prstGeom>
          <a:noFill/>
          <a:ln w="9525">
            <a:noFill/>
            <a:miter lim="800000"/>
            <a:headEnd/>
            <a:tailEnd/>
          </a:ln>
        </p:spPr>
        <p:txBody>
          <a:bodyPr>
            <a:noAutofit/>
          </a:bodyPr>
          <a:lstStyle/>
          <a:p>
            <a:pPr algn="just">
              <a:lnSpc>
                <a:spcPct val="120000"/>
              </a:lnSpc>
            </a:pPr>
            <a:r>
              <a:rPr lang="en-US" altLang="zh-CN" sz="2000" b="1" dirty="0">
                <a:latin typeface="华文新魏" pitchFamily="2" charset="-122"/>
                <a:ea typeface="华文新魏" pitchFamily="2" charset="-122"/>
              </a:rPr>
              <a:t>	</a:t>
            </a:r>
            <a:r>
              <a:rPr lang="zh-CN" altLang="en-US" sz="2400" b="1" dirty="0">
                <a:solidFill>
                  <a:srgbClr val="FF0000"/>
                </a:solidFill>
                <a:latin typeface="华文新魏" pitchFamily="2" charset="-122"/>
                <a:ea typeface="华文新魏" pitchFamily="2" charset="-122"/>
              </a:rPr>
              <a:t>封装机制</a:t>
            </a:r>
            <a:r>
              <a:rPr lang="zh-CN" altLang="en-US" sz="2400" b="1" dirty="0">
                <a:latin typeface="华文新魏" pitchFamily="2" charset="-122"/>
                <a:ea typeface="华文新魏" pitchFamily="2" charset="-122"/>
              </a:rPr>
              <a:t>定义数据成员、函数成员和类型成员的访问权限</a:t>
            </a:r>
            <a:r>
              <a:rPr lang="en-US" altLang="zh-CN" sz="2400" b="1" dirty="0">
                <a:latin typeface="华文新魏" pitchFamily="2" charset="-122"/>
                <a:ea typeface="华文新魏" pitchFamily="2" charset="-122"/>
              </a:rPr>
              <a:t>, </a:t>
            </a:r>
            <a:r>
              <a:rPr lang="zh-CN" altLang="en-US" sz="2400" b="1" dirty="0">
                <a:latin typeface="华文新魏" pitchFamily="2" charset="-122"/>
                <a:ea typeface="华文新魏" pitchFamily="2" charset="-122"/>
              </a:rPr>
              <a:t>提供对外访问接口访问内部私有或保护数据。包括三类：</a:t>
            </a:r>
          </a:p>
          <a:p>
            <a:pPr lvl="1" algn="just">
              <a:lnSpc>
                <a:spcPct val="120000"/>
              </a:lnSpc>
              <a:buClr>
                <a:schemeClr val="tx1"/>
              </a:buClr>
              <a:buFont typeface="Wingdings" pitchFamily="2" charset="2"/>
              <a:buChar char="§"/>
            </a:pPr>
            <a:r>
              <a:rPr lang="en-US" altLang="zh-CN" sz="2400" b="1" dirty="0">
                <a:solidFill>
                  <a:srgbClr val="FF0000"/>
                </a:solidFill>
                <a:latin typeface="华文新魏" pitchFamily="2" charset="-122"/>
                <a:ea typeface="华文新魏" pitchFamily="2" charset="-122"/>
              </a:rPr>
              <a:t>private</a:t>
            </a:r>
            <a:r>
              <a:rPr lang="zh-CN" altLang="en-US" sz="2400" b="1" dirty="0">
                <a:latin typeface="华文新魏" pitchFamily="2" charset="-122"/>
                <a:ea typeface="华文新魏" pitchFamily="2" charset="-122"/>
              </a:rPr>
              <a:t>：私有成员可被</a:t>
            </a:r>
            <a:r>
              <a:rPr lang="zh-CN" altLang="en-US" sz="2400" b="1" dirty="0">
                <a:solidFill>
                  <a:srgbClr val="FF0000"/>
                </a:solidFill>
                <a:latin typeface="华文新魏" pitchFamily="2" charset="-122"/>
                <a:ea typeface="华文新魏" pitchFamily="2" charset="-122"/>
              </a:rPr>
              <a:t>本类</a:t>
            </a:r>
            <a:r>
              <a:rPr lang="zh-CN" altLang="en-US" sz="2400" b="1" dirty="0">
                <a:latin typeface="华文新魏" pitchFamily="2" charset="-122"/>
                <a:ea typeface="华文新魏" pitchFamily="2" charset="-122"/>
              </a:rPr>
              <a:t>的函数成员访问，不能被派生类函数成员、其它类的函数成员和普通函数访问。</a:t>
            </a:r>
          </a:p>
          <a:p>
            <a:pPr lvl="1" algn="just">
              <a:lnSpc>
                <a:spcPct val="120000"/>
              </a:lnSpc>
              <a:buClr>
                <a:schemeClr val="tx1"/>
              </a:buClr>
              <a:buFont typeface="Wingdings" pitchFamily="2" charset="2"/>
              <a:buChar char="§"/>
            </a:pPr>
            <a:r>
              <a:rPr lang="en-US" altLang="zh-CN" sz="2400" b="1" dirty="0">
                <a:solidFill>
                  <a:srgbClr val="FF0000"/>
                </a:solidFill>
                <a:latin typeface="华文新魏" pitchFamily="2" charset="-122"/>
                <a:ea typeface="华文新魏" pitchFamily="2" charset="-122"/>
              </a:rPr>
              <a:t>protected</a:t>
            </a:r>
            <a:r>
              <a:rPr lang="zh-CN" altLang="en-US" sz="2400" b="1" dirty="0">
                <a:latin typeface="华文新魏" pitchFamily="2" charset="-122"/>
                <a:ea typeface="华文新魏" pitchFamily="2" charset="-122"/>
              </a:rPr>
              <a:t>：受保护成员可被</a:t>
            </a:r>
            <a:r>
              <a:rPr lang="zh-CN" altLang="en-US" sz="2400" b="1" dirty="0">
                <a:solidFill>
                  <a:srgbClr val="FF0000"/>
                </a:solidFill>
                <a:latin typeface="华文新魏" pitchFamily="2" charset="-122"/>
                <a:ea typeface="华文新魏" pitchFamily="2" charset="-122"/>
              </a:rPr>
              <a:t>本类和派生类</a:t>
            </a:r>
            <a:r>
              <a:rPr lang="zh-CN" altLang="en-US" sz="2400" b="1" dirty="0">
                <a:latin typeface="华文新魏" pitchFamily="2" charset="-122"/>
                <a:ea typeface="华文新魏" pitchFamily="2" charset="-122"/>
              </a:rPr>
              <a:t>的函数成员访问，不能被其它类函数成员和普通函数访问。</a:t>
            </a:r>
          </a:p>
          <a:p>
            <a:pPr lvl="1" algn="just">
              <a:lnSpc>
                <a:spcPct val="120000"/>
              </a:lnSpc>
              <a:buClr>
                <a:schemeClr val="tx1"/>
              </a:buClr>
              <a:buFont typeface="Wingdings" pitchFamily="2" charset="2"/>
              <a:buChar char="§"/>
            </a:pPr>
            <a:r>
              <a:rPr lang="en-US" altLang="zh-CN" sz="2400" b="1" dirty="0">
                <a:solidFill>
                  <a:srgbClr val="FF0000"/>
                </a:solidFill>
                <a:latin typeface="华文新魏" pitchFamily="2" charset="-122"/>
                <a:ea typeface="华文新魏" pitchFamily="2" charset="-122"/>
              </a:rPr>
              <a:t>public</a:t>
            </a:r>
            <a:r>
              <a:rPr lang="zh-CN" altLang="en-US" sz="2400" b="1" dirty="0">
                <a:latin typeface="华文新魏" pitchFamily="2" charset="-122"/>
                <a:ea typeface="华文新魏" pitchFamily="2" charset="-122"/>
              </a:rPr>
              <a:t>：公有成员可被</a:t>
            </a:r>
            <a:r>
              <a:rPr lang="zh-CN" altLang="en-US" sz="2400" b="1" dirty="0">
                <a:solidFill>
                  <a:srgbClr val="FF0000"/>
                </a:solidFill>
                <a:latin typeface="华文新魏" pitchFamily="2" charset="-122"/>
                <a:ea typeface="华文新魏" pitchFamily="2" charset="-122"/>
              </a:rPr>
              <a:t>任何函数成员和普通函数</a:t>
            </a:r>
            <a:r>
              <a:rPr lang="zh-CN" altLang="en-US" sz="2400" b="1" dirty="0">
                <a:latin typeface="华文新魏" pitchFamily="2" charset="-122"/>
                <a:ea typeface="华文新魏" pitchFamily="2" charset="-122"/>
              </a:rPr>
              <a:t>访问。</a:t>
            </a:r>
          </a:p>
          <a:p>
            <a:pPr algn="just">
              <a:lnSpc>
                <a:spcPct val="120000"/>
              </a:lnSpc>
            </a:pPr>
            <a:r>
              <a:rPr lang="zh-CN" altLang="en-US" sz="2400" b="1" dirty="0">
                <a:solidFill>
                  <a:srgbClr val="FF0000"/>
                </a:solidFill>
                <a:latin typeface="华文新魏" pitchFamily="2" charset="-122"/>
                <a:ea typeface="华文新魏" pitchFamily="2" charset="-122"/>
              </a:rPr>
              <a:t>注意</a:t>
            </a:r>
            <a:r>
              <a:rPr lang="zh-CN" altLang="en-US" sz="2400" b="1" dirty="0">
                <a:latin typeface="华文新魏" pitchFamily="2" charset="-122"/>
                <a:ea typeface="华文新魏" pitchFamily="2" charset="-122"/>
              </a:rPr>
              <a:t>：类的</a:t>
            </a:r>
            <a:r>
              <a:rPr lang="zh-CN" altLang="en-US" sz="2400" b="1" dirty="0">
                <a:solidFill>
                  <a:srgbClr val="FF0000"/>
                </a:solidFill>
                <a:latin typeface="华文新魏" pitchFamily="2" charset="-122"/>
                <a:ea typeface="华文新魏" pitchFamily="2" charset="-122"/>
              </a:rPr>
              <a:t>友元</a:t>
            </a:r>
            <a:r>
              <a:rPr lang="zh-CN" altLang="en-US" sz="2400" b="1" dirty="0">
                <a:latin typeface="华文新魏" pitchFamily="2" charset="-122"/>
                <a:ea typeface="华文新魏" pitchFamily="2" charset="-122"/>
              </a:rPr>
              <a:t>不是当前类的成员，可以在</a:t>
            </a:r>
            <a:r>
              <a:rPr lang="en-US" altLang="zh-CN" sz="2400" b="1" dirty="0">
                <a:latin typeface="华文新魏" pitchFamily="2" charset="-122"/>
                <a:ea typeface="华文新魏" pitchFamily="2" charset="-122"/>
              </a:rPr>
              <a:t>private</a:t>
            </a:r>
            <a:r>
              <a:rPr lang="zh-CN" altLang="en-US" sz="2400" b="1" dirty="0">
                <a:latin typeface="华文新魏" pitchFamily="2" charset="-122"/>
                <a:ea typeface="华文新魏" pitchFamily="2" charset="-122"/>
              </a:rPr>
              <a:t>、</a:t>
            </a:r>
            <a:r>
              <a:rPr lang="en-US" altLang="zh-CN" sz="2400" b="1" dirty="0">
                <a:latin typeface="华文新魏" pitchFamily="2" charset="-122"/>
                <a:ea typeface="华文新魏" pitchFamily="2" charset="-122"/>
              </a:rPr>
              <a:t>protected</a:t>
            </a:r>
            <a:r>
              <a:rPr lang="zh-CN" altLang="en-US" sz="2400" b="1" dirty="0">
                <a:latin typeface="华文新魏" pitchFamily="2" charset="-122"/>
                <a:ea typeface="华文新魏" pitchFamily="2" charset="-122"/>
              </a:rPr>
              <a:t>和</a:t>
            </a:r>
            <a:r>
              <a:rPr lang="en-US" altLang="zh-CN" sz="2400" b="1" dirty="0">
                <a:latin typeface="华文新魏" pitchFamily="2" charset="-122"/>
                <a:ea typeface="华文新魏" pitchFamily="2" charset="-122"/>
              </a:rPr>
              <a:t>public</a:t>
            </a:r>
            <a:r>
              <a:rPr lang="zh-CN" altLang="en-US" sz="2400" b="1" dirty="0">
                <a:latin typeface="华文新魏" pitchFamily="2" charset="-122"/>
                <a:ea typeface="华文新魏" pitchFamily="2" charset="-122"/>
              </a:rPr>
              <a:t>等任意位置说明，友元可以</a:t>
            </a:r>
            <a:r>
              <a:rPr lang="zh-CN" altLang="en-US" sz="2400" b="1" dirty="0">
                <a:solidFill>
                  <a:srgbClr val="FF0000"/>
                </a:solidFill>
                <a:latin typeface="华文新魏" pitchFamily="2" charset="-122"/>
                <a:ea typeface="华文新魏" pitchFamily="2" charset="-122"/>
              </a:rPr>
              <a:t>像类自己的</a:t>
            </a:r>
            <a:r>
              <a:rPr lang="zh-CN" altLang="en-US" sz="2400" b="1" dirty="0">
                <a:latin typeface="华文新魏" pitchFamily="2" charset="-122"/>
                <a:ea typeface="华文新魏" pitchFamily="2" charset="-122"/>
              </a:rPr>
              <a:t>函数成员一样访问类的所有成员。</a:t>
            </a:r>
          </a:p>
          <a:p>
            <a:pPr algn="just">
              <a:lnSpc>
                <a:spcPct val="120000"/>
              </a:lnSpc>
            </a:pPr>
            <a:r>
              <a:rPr lang="en-US" altLang="zh-CN" sz="2400" b="1" dirty="0">
                <a:latin typeface="华文新魏" pitchFamily="2" charset="-122"/>
                <a:ea typeface="华文新魏" pitchFamily="2" charset="-122"/>
              </a:rPr>
              <a:t>	</a:t>
            </a:r>
            <a:r>
              <a:rPr lang="zh-CN" altLang="en-US" sz="2400" b="1" dirty="0">
                <a:latin typeface="华文新魏" pitchFamily="2" charset="-122"/>
                <a:ea typeface="华文新魏" pitchFamily="2" charset="-122"/>
              </a:rPr>
              <a:t>进入</a:t>
            </a:r>
            <a:r>
              <a:rPr lang="en-US" altLang="zh-CN" sz="2400" b="1" dirty="0">
                <a:latin typeface="华文新魏" pitchFamily="2" charset="-122"/>
                <a:ea typeface="华文新魏" pitchFamily="2" charset="-122"/>
              </a:rPr>
              <a:t>class</a:t>
            </a:r>
            <a:r>
              <a:rPr lang="zh-CN" altLang="en-US" sz="2400" b="1" dirty="0">
                <a:latin typeface="华文新魏" pitchFamily="2" charset="-122"/>
                <a:ea typeface="华文新魏" pitchFamily="2" charset="-122"/>
              </a:rPr>
              <a:t>定义的类时，缺省访问权限为</a:t>
            </a:r>
            <a:r>
              <a:rPr lang="en-US" altLang="zh-CN" sz="2400" b="1" dirty="0">
                <a:latin typeface="华文新魏" pitchFamily="2" charset="-122"/>
                <a:ea typeface="华文新魏" pitchFamily="2" charset="-122"/>
              </a:rPr>
              <a:t>private</a:t>
            </a:r>
            <a:r>
              <a:rPr lang="zh-CN" altLang="en-US" sz="2400" b="1" dirty="0">
                <a:latin typeface="华文新魏" pitchFamily="2" charset="-122"/>
                <a:ea typeface="华文新魏" pitchFamily="2" charset="-122"/>
              </a:rPr>
              <a:t>；进入</a:t>
            </a:r>
            <a:r>
              <a:rPr lang="en-US" altLang="zh-CN" sz="2400" b="1" dirty="0" err="1">
                <a:latin typeface="华文新魏" pitchFamily="2" charset="-122"/>
                <a:ea typeface="华文新魏" pitchFamily="2" charset="-122"/>
              </a:rPr>
              <a:t>struct</a:t>
            </a:r>
            <a:r>
              <a:rPr lang="zh-CN" altLang="en-US" sz="2400" b="1" dirty="0">
                <a:latin typeface="华文新魏" pitchFamily="2" charset="-122"/>
                <a:ea typeface="华文新魏" pitchFamily="2" charset="-122"/>
              </a:rPr>
              <a:t>和</a:t>
            </a:r>
            <a:r>
              <a:rPr lang="en-US" altLang="zh-CN" sz="2400" b="1" dirty="0">
                <a:latin typeface="华文新魏" pitchFamily="2" charset="-122"/>
                <a:ea typeface="华文新魏" pitchFamily="2" charset="-122"/>
              </a:rPr>
              <a:t>union</a:t>
            </a:r>
            <a:r>
              <a:rPr lang="zh-CN" altLang="en-US" sz="2400" b="1" dirty="0">
                <a:latin typeface="华文新魏" pitchFamily="2" charset="-122"/>
                <a:ea typeface="华文新魏" pitchFamily="2" charset="-122"/>
              </a:rPr>
              <a:t>定义的类时，缺省访问权限为</a:t>
            </a:r>
            <a:r>
              <a:rPr lang="en-US" altLang="zh-CN" sz="2400" b="1" dirty="0">
                <a:latin typeface="华文新魏" pitchFamily="2" charset="-122"/>
                <a:ea typeface="华文新魏" pitchFamily="2" charset="-122"/>
              </a:rPr>
              <a:t>public</a:t>
            </a:r>
            <a:r>
              <a:rPr lang="zh-CN" altLang="en-US" sz="2400" b="1" dirty="0">
                <a:latin typeface="华文新魏" pitchFamily="2" charset="-122"/>
                <a:ea typeface="华文新魏" pitchFamily="2" charset="-122"/>
              </a:rPr>
              <a:t>。</a:t>
            </a:r>
          </a:p>
        </p:txBody>
      </p:sp>
    </p:spTree>
    <p:extLst>
      <p:ext uri="{BB962C8B-B14F-4D97-AF65-F5344CB8AC3E}">
        <p14:creationId xmlns:p14="http://schemas.microsoft.com/office/powerpoint/2010/main" val="1622180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3.2</a:t>
            </a:r>
            <a:r>
              <a:rPr lang="zh-CN" altLang="en-US" sz="3600" b="1" dirty="0">
                <a:solidFill>
                  <a:srgbClr val="FF0000"/>
                </a:solidFill>
                <a:latin typeface="微软雅黑" pitchFamily="34" charset="-122"/>
                <a:ea typeface="微软雅黑" pitchFamily="34" charset="-122"/>
              </a:rPr>
              <a:t>　访问权限</a:t>
            </a:r>
          </a:p>
        </p:txBody>
      </p:sp>
      <p:sp>
        <p:nvSpPr>
          <p:cNvPr id="8196" name="Rectangle 7"/>
          <p:cNvSpPr>
            <a:spLocks noChangeArrowheads="1"/>
          </p:cNvSpPr>
          <p:nvPr/>
        </p:nvSpPr>
        <p:spPr bwMode="auto">
          <a:xfrm>
            <a:off x="234752" y="980728"/>
            <a:ext cx="8585720" cy="4968775"/>
          </a:xfrm>
          <a:prstGeom prst="rect">
            <a:avLst/>
          </a:prstGeom>
          <a:noFill/>
          <a:ln w="9525">
            <a:noFill/>
            <a:miter lim="800000"/>
            <a:headEnd/>
            <a:tailEnd/>
          </a:ln>
        </p:spPr>
        <p:txBody>
          <a:bodyPr>
            <a:noAutofit/>
          </a:bodyPr>
          <a:lstStyle/>
          <a:p>
            <a:pPr algn="just">
              <a:lnSpc>
                <a:spcPct val="175000"/>
              </a:lnSpc>
            </a:pPr>
            <a:r>
              <a:rPr lang="en-US" altLang="zh-CN" sz="2000" b="1" dirty="0">
                <a:latin typeface="华文新魏" pitchFamily="2" charset="-122"/>
                <a:ea typeface="华文新魏" pitchFamily="2" charset="-122"/>
              </a:rPr>
              <a:t>	</a:t>
            </a:r>
            <a:r>
              <a:rPr lang="zh-CN" altLang="en-US" sz="2200" b="1" dirty="0">
                <a:solidFill>
                  <a:srgbClr val="FF0000"/>
                </a:solidFill>
                <a:latin typeface="华文新魏" pitchFamily="2" charset="-122"/>
                <a:ea typeface="华文新魏" pitchFamily="2" charset="-122"/>
              </a:rPr>
              <a:t>访问形式</a:t>
            </a:r>
            <a:r>
              <a:rPr lang="zh-CN" altLang="en-US" sz="2200" b="1" dirty="0">
                <a:latin typeface="华文新魏" pitchFamily="2" charset="-122"/>
                <a:ea typeface="华文新魏" pitchFamily="2" charset="-122"/>
              </a:rPr>
              <a:t>：</a:t>
            </a:r>
          </a:p>
          <a:p>
            <a:pPr lvl="1" algn="just">
              <a:lnSpc>
                <a:spcPct val="175000"/>
              </a:lnSpc>
              <a:buFont typeface="Wingdings" pitchFamily="2" charset="2"/>
              <a:buChar char="§"/>
            </a:pPr>
            <a:r>
              <a:rPr lang="zh-CN" altLang="en-US" sz="2200" b="1" dirty="0">
                <a:latin typeface="华文新魏" pitchFamily="2" charset="-122"/>
                <a:ea typeface="华文新魏" pitchFamily="2" charset="-122"/>
              </a:rPr>
              <a:t>包括取值、赋值</a:t>
            </a:r>
            <a:r>
              <a:rPr lang="en-US" altLang="zh-CN" sz="2200" b="1" dirty="0">
                <a:latin typeface="华文新魏" pitchFamily="2" charset="-122"/>
                <a:ea typeface="华文新魏" pitchFamily="2" charset="-122"/>
              </a:rPr>
              <a:t>, </a:t>
            </a:r>
            <a:r>
              <a:rPr lang="zh-CN" altLang="en-US" sz="2200" b="1" dirty="0">
                <a:latin typeface="华文新魏" pitchFamily="2" charset="-122"/>
                <a:ea typeface="华文新魏" pitchFamily="2" charset="-122"/>
              </a:rPr>
              <a:t>引用、调用、取地址、取内容等。</a:t>
            </a:r>
          </a:p>
          <a:p>
            <a:pPr lvl="1" algn="just">
              <a:lnSpc>
                <a:spcPct val="175000"/>
              </a:lnSpc>
              <a:buFont typeface="Wingdings" pitchFamily="2" charset="2"/>
              <a:buChar char="§"/>
            </a:pPr>
            <a:r>
              <a:rPr lang="zh-CN" altLang="en-US" sz="2200" b="1" dirty="0">
                <a:latin typeface="华文新魏" pitchFamily="2" charset="-122"/>
                <a:ea typeface="华文新魏" pitchFamily="2" charset="-122"/>
              </a:rPr>
              <a:t>构造函数和析构函数可定义为任何访问权限，访问时要遵守相应权限。</a:t>
            </a:r>
            <a:r>
              <a:rPr lang="zh-CN" altLang="en-US" sz="2200" b="1" dirty="0">
                <a:solidFill>
                  <a:srgbClr val="FF0000"/>
                </a:solidFill>
                <a:latin typeface="华文新魏" pitchFamily="2" charset="-122"/>
                <a:ea typeface="华文新魏" pitchFamily="2" charset="-122"/>
              </a:rPr>
              <a:t>构造函数定义为受保护的</a:t>
            </a:r>
            <a:r>
              <a:rPr lang="zh-CN" altLang="en-US" sz="2200" b="1" dirty="0">
                <a:latin typeface="华文新魏" pitchFamily="2" charset="-122"/>
                <a:ea typeface="华文新魏" pitchFamily="2" charset="-122"/>
              </a:rPr>
              <a:t>可在派生类成员函数中产生对象，</a:t>
            </a:r>
            <a:r>
              <a:rPr lang="zh-CN" altLang="en-US" sz="2200" b="1" dirty="0">
                <a:solidFill>
                  <a:srgbClr val="FF0000"/>
                </a:solidFill>
                <a:latin typeface="华文新魏" pitchFamily="2" charset="-122"/>
                <a:ea typeface="华文新魏" pitchFamily="2" charset="-122"/>
              </a:rPr>
              <a:t>定义为私有的</a:t>
            </a:r>
            <a:r>
              <a:rPr lang="zh-CN" altLang="en-US" sz="2200" b="1" dirty="0">
                <a:latin typeface="华文新魏" pitchFamily="2" charset="-122"/>
                <a:ea typeface="华文新魏" pitchFamily="2" charset="-122"/>
              </a:rPr>
              <a:t>可在友员函数中产生对象。</a:t>
            </a:r>
          </a:p>
          <a:p>
            <a:pPr lvl="1" algn="just">
              <a:lnSpc>
                <a:spcPct val="175000"/>
              </a:lnSpc>
              <a:buFont typeface="Wingdings" pitchFamily="2" charset="2"/>
              <a:buChar char="§"/>
            </a:pPr>
            <a:r>
              <a:rPr lang="zh-CN" altLang="en-US" sz="2200" b="1" dirty="0">
                <a:latin typeface="华文新魏" pitchFamily="2" charset="-122"/>
                <a:ea typeface="华文新魏" pitchFamily="2" charset="-122"/>
              </a:rPr>
              <a:t>构造函数只能在定义对象时自动调用，因此不能取构造函数的地址，否则通过函数指针便可手动调用构造函数。</a:t>
            </a:r>
          </a:p>
          <a:p>
            <a:pPr lvl="1" algn="just">
              <a:lnSpc>
                <a:spcPct val="175000"/>
              </a:lnSpc>
              <a:buFont typeface="Wingdings" pitchFamily="2" charset="2"/>
              <a:buChar char="§"/>
            </a:pPr>
            <a:r>
              <a:rPr lang="zh-CN" altLang="en-US" sz="2200" b="1" dirty="0">
                <a:latin typeface="华文新魏" pitchFamily="2" charset="-122"/>
                <a:ea typeface="华文新魏" pitchFamily="2" charset="-122"/>
              </a:rPr>
              <a:t>析构函数可以自动和手动调用，可以取析构函数的地址，通过函数指针可以手动调用析构函数。</a:t>
            </a:r>
          </a:p>
        </p:txBody>
      </p:sp>
    </p:spTree>
    <p:extLst>
      <p:ext uri="{BB962C8B-B14F-4D97-AF65-F5344CB8AC3E}">
        <p14:creationId xmlns:p14="http://schemas.microsoft.com/office/powerpoint/2010/main" val="35464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3.2</a:t>
            </a:r>
            <a:r>
              <a:rPr lang="zh-CN" altLang="en-US" sz="3600" b="1" dirty="0">
                <a:solidFill>
                  <a:srgbClr val="FF0000"/>
                </a:solidFill>
                <a:latin typeface="微软雅黑" pitchFamily="34" charset="-122"/>
                <a:ea typeface="微软雅黑" pitchFamily="34" charset="-122"/>
              </a:rPr>
              <a:t>　访问权限</a:t>
            </a:r>
          </a:p>
        </p:txBody>
      </p:sp>
      <p:sp>
        <p:nvSpPr>
          <p:cNvPr id="4" name="TextBox 3"/>
          <p:cNvSpPr txBox="1">
            <a:spLocks noChangeArrowheads="1"/>
          </p:cNvSpPr>
          <p:nvPr/>
        </p:nvSpPr>
        <p:spPr bwMode="auto">
          <a:xfrm>
            <a:off x="323528" y="1052736"/>
            <a:ext cx="8712968" cy="561662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0000"/>
              </a:lnSpc>
              <a:spcBef>
                <a:spcPct val="0"/>
              </a:spcBef>
            </a:pPr>
            <a:r>
              <a:rPr lang="en-US" altLang="zh-CN" sz="2000" b="1" dirty="0">
                <a:latin typeface="华文新魏" pitchFamily="2" charset="-122"/>
                <a:ea typeface="华文新魏" pitchFamily="2" charset="-122"/>
              </a:rPr>
              <a:t>class  FEMALE{	    	</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缺省访问权限为</a:t>
            </a:r>
            <a:r>
              <a:rPr lang="en-US" altLang="zh-CN" sz="2000" b="1" dirty="0">
                <a:solidFill>
                  <a:srgbClr val="FF0000"/>
                </a:solidFill>
                <a:latin typeface="华文新魏" pitchFamily="2" charset="-122"/>
                <a:ea typeface="华文新魏" pitchFamily="2" charset="-122"/>
              </a:rPr>
              <a:t>private</a:t>
            </a:r>
          </a:p>
          <a:p>
            <a:pPr>
              <a:lnSpc>
                <a:spcPct val="110000"/>
              </a:lnSpc>
              <a:spcBef>
                <a:spcPct val="0"/>
              </a:spcBef>
            </a:pPr>
            <a:r>
              <a:rPr lang="en-US" altLang="zh-CN" sz="2000" b="1" dirty="0">
                <a:latin typeface="华文新魏" pitchFamily="2" charset="-122"/>
                <a:ea typeface="华文新魏" pitchFamily="2" charset="-122"/>
              </a:rPr>
              <a:t>	int   age;   		//</a:t>
            </a:r>
            <a:r>
              <a:rPr lang="zh-CN" altLang="en-US" sz="2000" b="1" dirty="0">
                <a:latin typeface="华文新魏" pitchFamily="2" charset="-122"/>
                <a:ea typeface="华文新魏" pitchFamily="2" charset="-122"/>
              </a:rPr>
              <a:t>私有的</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本类函数成员和友员可访问</a:t>
            </a:r>
          </a:p>
          <a:p>
            <a:pPr>
              <a:lnSpc>
                <a:spcPct val="110000"/>
              </a:lnSpc>
              <a:spcBef>
                <a:spcPct val="0"/>
              </a:spcBef>
            </a:pPr>
            <a:r>
              <a:rPr lang="en-US" altLang="zh-CN" sz="2000" b="1" dirty="0">
                <a:solidFill>
                  <a:srgbClr val="FF0000"/>
                </a:solidFill>
                <a:latin typeface="华文新魏" pitchFamily="2" charset="-122"/>
                <a:ea typeface="华文新魏" pitchFamily="2" charset="-122"/>
              </a:rPr>
              <a:t>public</a:t>
            </a:r>
            <a:r>
              <a:rPr lang="zh-CN" altLang="en-US" sz="2000" b="1" dirty="0">
                <a:solidFill>
                  <a:srgbClr val="FF0000"/>
                </a:solidFill>
                <a:latin typeface="华文新魏" pitchFamily="2" charset="-122"/>
                <a:ea typeface="华文新魏" pitchFamily="2" charset="-122"/>
              </a:rPr>
              <a:t>：			</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访问权限改为</a:t>
            </a:r>
            <a:r>
              <a:rPr lang="en-US" altLang="zh-CN" sz="2000" b="1" dirty="0">
                <a:solidFill>
                  <a:srgbClr val="FF0000"/>
                </a:solidFill>
                <a:latin typeface="华文新魏" pitchFamily="2" charset="-122"/>
                <a:ea typeface="华文新魏" pitchFamily="2" charset="-122"/>
              </a:rPr>
              <a:t>public</a:t>
            </a:r>
          </a:p>
          <a:p>
            <a:pPr>
              <a:lnSpc>
                <a:spcPct val="110000"/>
              </a:lnSpc>
              <a:spcBef>
                <a:spcPct val="0"/>
              </a:spcBef>
            </a:pPr>
            <a:r>
              <a:rPr lang="en-US" altLang="zh-CN"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typedef</a:t>
            </a:r>
            <a:r>
              <a:rPr lang="en-US" altLang="zh-CN" sz="2000" b="1" dirty="0">
                <a:latin typeface="华文新魏" pitchFamily="2" charset="-122"/>
                <a:ea typeface="华文新魏" pitchFamily="2" charset="-122"/>
              </a:rPr>
              <a:t>  char *NAME;  	//</a:t>
            </a:r>
            <a:r>
              <a:rPr lang="zh-CN" altLang="en-US" sz="2000" b="1" dirty="0">
                <a:latin typeface="华文新魏" pitchFamily="2" charset="-122"/>
                <a:ea typeface="华文新魏" pitchFamily="2" charset="-122"/>
              </a:rPr>
              <a:t>公有的</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都能访问</a:t>
            </a:r>
          </a:p>
          <a:p>
            <a:pPr>
              <a:lnSpc>
                <a:spcPct val="110000"/>
              </a:lnSpc>
              <a:spcBef>
                <a:spcPct val="0"/>
              </a:spcBef>
            </a:pPr>
            <a:r>
              <a:rPr lang="en-US" altLang="zh-CN" sz="2000" b="1" dirty="0">
                <a:solidFill>
                  <a:srgbClr val="FF0000"/>
                </a:solidFill>
                <a:latin typeface="华文新魏" pitchFamily="2" charset="-122"/>
                <a:ea typeface="华文新魏" pitchFamily="2" charset="-122"/>
              </a:rPr>
              <a:t>protected</a:t>
            </a:r>
            <a:r>
              <a:rPr lang="zh-CN" altLang="en-US" sz="2000" b="1" dirty="0">
                <a:solidFill>
                  <a:srgbClr val="FF0000"/>
                </a:solidFill>
                <a:latin typeface="华文新魏" pitchFamily="2" charset="-122"/>
                <a:ea typeface="华文新魏" pitchFamily="2" charset="-122"/>
              </a:rPr>
              <a:t>：		            </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访问权限改为</a:t>
            </a:r>
            <a:r>
              <a:rPr lang="en-US" altLang="zh-CN" sz="2000" b="1" dirty="0">
                <a:solidFill>
                  <a:srgbClr val="FF0000"/>
                </a:solidFill>
                <a:latin typeface="华文新魏" pitchFamily="2" charset="-122"/>
                <a:ea typeface="华文新魏" pitchFamily="2" charset="-122"/>
              </a:rPr>
              <a:t>protected</a:t>
            </a:r>
          </a:p>
          <a:p>
            <a:pPr>
              <a:lnSpc>
                <a:spcPct val="110000"/>
              </a:lnSpc>
              <a:spcBef>
                <a:spcPct val="0"/>
              </a:spcBef>
            </a:pPr>
            <a:r>
              <a:rPr lang="en-US" altLang="zh-CN" sz="2000" b="1" dirty="0">
                <a:latin typeface="华文新魏" pitchFamily="2" charset="-122"/>
                <a:ea typeface="华文新魏" pitchFamily="2" charset="-122"/>
              </a:rPr>
              <a:t>	NAME  nickname;  //</a:t>
            </a:r>
            <a:r>
              <a:rPr lang="zh-CN" altLang="en-US" sz="2000" b="1" dirty="0">
                <a:latin typeface="华文新魏" pitchFamily="2" charset="-122"/>
                <a:ea typeface="华文新魏" pitchFamily="2" charset="-122"/>
              </a:rPr>
              <a:t>本类和派生类函数成员、友员可访问</a:t>
            </a:r>
          </a:p>
          <a:p>
            <a:pPr>
              <a:lnSpc>
                <a:spcPct val="110000"/>
              </a:lnSpc>
              <a:spcBef>
                <a:spcPct val="0"/>
              </a:spcBef>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NAME  </a:t>
            </a:r>
            <a:r>
              <a:rPr lang="en-US" altLang="zh-CN" sz="2000" b="1" dirty="0" err="1">
                <a:latin typeface="华文新魏" pitchFamily="2" charset="-122"/>
                <a:ea typeface="华文新魏" pitchFamily="2" charset="-122"/>
              </a:rPr>
              <a:t>getnickname</a:t>
            </a:r>
            <a:r>
              <a:rPr lang="en-US" altLang="zh-CN" sz="2000" b="1" dirty="0">
                <a:latin typeface="华文新魏" pitchFamily="2" charset="-122"/>
                <a:ea typeface="华文新魏" pitchFamily="2" charset="-122"/>
              </a:rPr>
              <a:t> ( ) { return  </a:t>
            </a:r>
            <a:r>
              <a:rPr lang="en-US" altLang="zh-CN" sz="2000" b="1" dirty="0">
                <a:solidFill>
                  <a:srgbClr val="FF0000"/>
                </a:solidFill>
                <a:latin typeface="华文新魏" pitchFamily="2" charset="-122"/>
                <a:ea typeface="华文新魏" pitchFamily="2" charset="-122"/>
              </a:rPr>
              <a:t>nickname</a:t>
            </a:r>
            <a:r>
              <a:rPr lang="en-US" altLang="zh-CN" sz="2000" b="1" dirty="0">
                <a:latin typeface="华文新魏" pitchFamily="2" charset="-122"/>
                <a:ea typeface="华文新魏" pitchFamily="2" charset="-122"/>
              </a:rPr>
              <a:t>;  }; //</a:t>
            </a:r>
            <a:r>
              <a:rPr lang="zh-CN" altLang="en-US" sz="2000" b="1" dirty="0">
                <a:solidFill>
                  <a:srgbClr val="FF0000"/>
                </a:solidFill>
                <a:latin typeface="华文新魏" pitchFamily="2" charset="-122"/>
                <a:ea typeface="华文新魏" pitchFamily="2" charset="-122"/>
              </a:rPr>
              <a:t>自动内联</a:t>
            </a:r>
          </a:p>
          <a:p>
            <a:pPr>
              <a:lnSpc>
                <a:spcPct val="110000"/>
              </a:lnSpc>
              <a:spcBef>
                <a:spcPct val="0"/>
              </a:spcBef>
            </a:pPr>
            <a:r>
              <a:rPr lang="en-US" altLang="zh-CN" sz="2000" b="1" dirty="0">
                <a:solidFill>
                  <a:srgbClr val="FF0000"/>
                </a:solidFill>
                <a:latin typeface="华文新魏" pitchFamily="2" charset="-122"/>
                <a:ea typeface="华文新魏" pitchFamily="2" charset="-122"/>
              </a:rPr>
              <a:t>public</a:t>
            </a:r>
            <a:r>
              <a:rPr lang="zh-CN" altLang="en-US" sz="2000" b="1" dirty="0">
                <a:solidFill>
                  <a:srgbClr val="FF0000"/>
                </a:solidFill>
                <a:latin typeface="华文新魏" pitchFamily="2" charset="-122"/>
                <a:ea typeface="华文新魏" pitchFamily="2" charset="-122"/>
              </a:rPr>
              <a:t>：			</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访问权限改为</a:t>
            </a:r>
            <a:r>
              <a:rPr lang="en-US" altLang="zh-CN" sz="2000" b="1" dirty="0">
                <a:solidFill>
                  <a:srgbClr val="FF0000"/>
                </a:solidFill>
                <a:latin typeface="华文新魏" pitchFamily="2" charset="-122"/>
                <a:ea typeface="华文新魏" pitchFamily="2" charset="-122"/>
              </a:rPr>
              <a:t>public</a:t>
            </a:r>
          </a:p>
          <a:p>
            <a:pPr>
              <a:lnSpc>
                <a:spcPct val="110000"/>
              </a:lnSpc>
              <a:spcBef>
                <a:spcPct val="0"/>
              </a:spcBef>
            </a:pPr>
            <a:r>
              <a:rPr lang="en-US" altLang="zh-CN" sz="2000" b="1" dirty="0">
                <a:latin typeface="华文新魏" pitchFamily="2" charset="-122"/>
                <a:ea typeface="华文新魏" pitchFamily="2" charset="-122"/>
              </a:rPr>
              <a:t>	NAME </a:t>
            </a:r>
            <a:r>
              <a:rPr lang="en-US" altLang="zh-CN" sz="2000" b="1" dirty="0" err="1">
                <a:latin typeface="华文新魏" pitchFamily="2" charset="-122"/>
                <a:ea typeface="华文新魏" pitchFamily="2" charset="-122"/>
              </a:rPr>
              <a:t>name</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公有的</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都能访问</a:t>
            </a:r>
          </a:p>
          <a:p>
            <a:pPr>
              <a:lnSpc>
                <a:spcPct val="110000"/>
              </a:lnSpc>
              <a:spcBef>
                <a:spcPct val="0"/>
              </a:spcBef>
            </a:pPr>
            <a:r>
              <a:rPr lang="en-US" altLang="zh-CN" sz="2000" b="1" dirty="0">
                <a:latin typeface="华文新魏" pitchFamily="2" charset="-122"/>
                <a:ea typeface="华文新魏" pitchFamily="2" charset="-122"/>
              </a:rPr>
              <a:t>} w; </a:t>
            </a:r>
          </a:p>
          <a:p>
            <a:pPr>
              <a:lnSpc>
                <a:spcPct val="110000"/>
              </a:lnSpc>
              <a:spcBef>
                <a:spcPct val="0"/>
              </a:spcBef>
            </a:pPr>
            <a:r>
              <a:rPr lang="en-US" altLang="zh-CN" sz="2000" b="1" dirty="0">
                <a:latin typeface="华文新魏" pitchFamily="2" charset="-122"/>
                <a:ea typeface="华文新魏" pitchFamily="2" charset="-122"/>
              </a:rPr>
              <a:t>void  main (void)   {	</a:t>
            </a:r>
            <a:r>
              <a:rPr lang="en-US" altLang="zh-CN" sz="2000" b="1" dirty="0">
                <a:solidFill>
                  <a:srgbClr val="FF0000"/>
                </a:solidFill>
                <a:latin typeface="华文新魏" pitchFamily="2" charset="-122"/>
                <a:ea typeface="华文新魏" pitchFamily="2" charset="-122"/>
              </a:rPr>
              <a:t>//main</a:t>
            </a:r>
            <a:r>
              <a:rPr lang="zh-CN" altLang="en-US" sz="2000" b="1" dirty="0">
                <a:solidFill>
                  <a:srgbClr val="FF0000"/>
                </a:solidFill>
                <a:latin typeface="华文新魏" pitchFamily="2" charset="-122"/>
                <a:ea typeface="华文新魏" pitchFamily="2" charset="-122"/>
              </a:rPr>
              <a:t>没有定义为类</a:t>
            </a:r>
            <a:r>
              <a:rPr lang="en-US" altLang="zh-CN" sz="2000" b="1" dirty="0">
                <a:solidFill>
                  <a:srgbClr val="FF0000"/>
                </a:solidFill>
                <a:latin typeface="华文新魏" pitchFamily="2" charset="-122"/>
                <a:ea typeface="华文新魏" pitchFamily="2" charset="-122"/>
              </a:rPr>
              <a:t>FEMALE</a:t>
            </a:r>
            <a:r>
              <a:rPr lang="zh-CN" altLang="en-US" sz="2000" b="1" dirty="0">
                <a:solidFill>
                  <a:srgbClr val="FF0000"/>
                </a:solidFill>
                <a:latin typeface="华文新魏" pitchFamily="2" charset="-122"/>
                <a:ea typeface="华文新魏" pitchFamily="2" charset="-122"/>
              </a:rPr>
              <a:t>的友员</a:t>
            </a:r>
          </a:p>
          <a:p>
            <a:pPr>
              <a:lnSpc>
                <a:spcPct val="110000"/>
              </a:lnSpc>
              <a:spcBef>
                <a:spcPct val="0"/>
              </a:spcBef>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FEMALE ::NAME n=w.name; </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任何函数都能访问公有</a:t>
            </a:r>
            <a:r>
              <a:rPr lang="en-US" altLang="zh-CN" sz="2000" b="1" dirty="0">
                <a:solidFill>
                  <a:srgbClr val="FF0000"/>
                </a:solidFill>
                <a:latin typeface="华文新魏" pitchFamily="2" charset="-122"/>
                <a:ea typeface="华文新魏" pitchFamily="2" charset="-122"/>
              </a:rPr>
              <a:t>name</a:t>
            </a:r>
          </a:p>
          <a:p>
            <a:pPr>
              <a:lnSpc>
                <a:spcPct val="110000"/>
              </a:lnSpc>
              <a:spcBef>
                <a:spcPct val="0"/>
              </a:spcBef>
            </a:pPr>
            <a:r>
              <a:rPr lang="en-US" altLang="zh-CN" sz="2000" b="1" dirty="0">
                <a:latin typeface="华文新魏" pitchFamily="2" charset="-122"/>
                <a:ea typeface="华文新魏" pitchFamily="2" charset="-122"/>
              </a:rPr>
              <a:t>   n=</a:t>
            </a:r>
            <a:r>
              <a:rPr lang="en-US" altLang="zh-CN" sz="2000" b="1" dirty="0" err="1">
                <a:latin typeface="华文新魏" pitchFamily="2" charset="-122"/>
                <a:ea typeface="华文新魏" pitchFamily="2" charset="-122"/>
              </a:rPr>
              <a:t>w.nickname</a:t>
            </a:r>
            <a:r>
              <a:rPr lang="en-US" altLang="zh-CN" sz="2000" b="1" dirty="0">
                <a:latin typeface="华文新魏" pitchFamily="2" charset="-122"/>
                <a:ea typeface="华文新魏" pitchFamily="2" charset="-122"/>
              </a:rPr>
              <a:t>;  	</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错误，</a:t>
            </a:r>
            <a:r>
              <a:rPr lang="en-US" altLang="zh-CN" sz="2000" b="1" dirty="0">
                <a:solidFill>
                  <a:srgbClr val="FF0000"/>
                </a:solidFill>
                <a:latin typeface="华文新魏" pitchFamily="2" charset="-122"/>
                <a:ea typeface="华文新魏" pitchFamily="2" charset="-122"/>
              </a:rPr>
              <a:t>main</a:t>
            </a:r>
            <a:r>
              <a:rPr lang="zh-CN" altLang="en-US" sz="2000" b="1" dirty="0">
                <a:solidFill>
                  <a:srgbClr val="FF0000"/>
                </a:solidFill>
                <a:latin typeface="华文新魏" pitchFamily="2" charset="-122"/>
                <a:ea typeface="华文新魏" pitchFamily="2" charset="-122"/>
              </a:rPr>
              <a:t>不得访问保护成员</a:t>
            </a:r>
          </a:p>
          <a:p>
            <a:pPr>
              <a:lnSpc>
                <a:spcPct val="110000"/>
              </a:lnSpc>
              <a:spcBef>
                <a:spcPct val="0"/>
              </a:spcBef>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n=</a:t>
            </a:r>
            <a:r>
              <a:rPr lang="en-US" altLang="zh-CN" sz="2000" b="1" dirty="0" err="1">
                <a:latin typeface="华文新魏" pitchFamily="2" charset="-122"/>
                <a:ea typeface="华文新魏" pitchFamily="2" charset="-122"/>
              </a:rPr>
              <a:t>w.getnickname</a:t>
            </a:r>
            <a:r>
              <a:rPr lang="en-US" altLang="zh-CN" sz="2000" b="1" dirty="0">
                <a:latin typeface="华文新魏" pitchFamily="2" charset="-122"/>
                <a:ea typeface="华文新魏" pitchFamily="2" charset="-122"/>
              </a:rPr>
              <a:t> ( )   ; 	</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错误， </a:t>
            </a:r>
            <a:r>
              <a:rPr lang="en-US" altLang="zh-CN" sz="2000" b="1" dirty="0">
                <a:solidFill>
                  <a:srgbClr val="FF0000"/>
                </a:solidFill>
                <a:latin typeface="华文新魏" pitchFamily="2" charset="-122"/>
                <a:ea typeface="华文新魏" pitchFamily="2" charset="-122"/>
              </a:rPr>
              <a:t>main</a:t>
            </a:r>
            <a:r>
              <a:rPr lang="zh-CN" altLang="en-US" sz="2000" b="1" dirty="0">
                <a:solidFill>
                  <a:srgbClr val="FF0000"/>
                </a:solidFill>
                <a:latin typeface="华文新魏" pitchFamily="2" charset="-122"/>
                <a:ea typeface="华文新魏" pitchFamily="2" charset="-122"/>
              </a:rPr>
              <a:t>不得调用保护成员</a:t>
            </a:r>
          </a:p>
          <a:p>
            <a:pPr>
              <a:lnSpc>
                <a:spcPct val="110000"/>
              </a:lnSpc>
              <a:spcBef>
                <a:spcPct val="0"/>
              </a:spcBef>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int  d=</a:t>
            </a:r>
            <a:r>
              <a:rPr lang="en-US" altLang="zh-CN" sz="2000" b="1" dirty="0" err="1">
                <a:latin typeface="华文新魏" pitchFamily="2" charset="-122"/>
                <a:ea typeface="华文新魏" pitchFamily="2" charset="-122"/>
              </a:rPr>
              <a:t>w.age</a:t>
            </a:r>
            <a:r>
              <a:rPr lang="en-US" altLang="zh-CN" sz="2000" b="1" dirty="0">
                <a:latin typeface="华文新魏" pitchFamily="2" charset="-122"/>
                <a:ea typeface="华文新魏" pitchFamily="2" charset="-122"/>
              </a:rPr>
              <a:t>;     	</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错误</a:t>
            </a:r>
            <a:r>
              <a:rPr lang="en-US" altLang="zh-CN" sz="2000" b="1" dirty="0">
                <a:solidFill>
                  <a:srgbClr val="FF0000"/>
                </a:solidFill>
                <a:latin typeface="华文新魏" pitchFamily="2" charset="-122"/>
                <a:ea typeface="华文新魏" pitchFamily="2" charset="-122"/>
              </a:rPr>
              <a:t>, main</a:t>
            </a:r>
            <a:r>
              <a:rPr lang="zh-CN" altLang="en-US" sz="2000" b="1" dirty="0">
                <a:solidFill>
                  <a:srgbClr val="FF0000"/>
                </a:solidFill>
                <a:latin typeface="华文新魏" pitchFamily="2" charset="-122"/>
                <a:ea typeface="华文新魏" pitchFamily="2" charset="-122"/>
              </a:rPr>
              <a:t>不得访问私有</a:t>
            </a:r>
            <a:r>
              <a:rPr lang="en-US" altLang="zh-CN" sz="2000" b="1" dirty="0">
                <a:solidFill>
                  <a:srgbClr val="FF0000"/>
                </a:solidFill>
                <a:latin typeface="华文新魏" pitchFamily="2" charset="-122"/>
                <a:ea typeface="华文新魏" pitchFamily="2" charset="-122"/>
              </a:rPr>
              <a:t>age</a:t>
            </a:r>
          </a:p>
          <a:p>
            <a:pPr>
              <a:lnSpc>
                <a:spcPct val="110000"/>
              </a:lnSpc>
              <a:spcBef>
                <a:spcPct val="0"/>
              </a:spcBef>
            </a:pPr>
            <a:r>
              <a:rPr lang="en-US" altLang="zh-CN" sz="2000" b="1" dirty="0">
                <a:latin typeface="华文新魏" pitchFamily="2" charset="-122"/>
                <a:ea typeface="华文新魏" pitchFamily="2" charset="-122"/>
              </a:rPr>
              <a:t>}</a:t>
            </a:r>
          </a:p>
          <a:p>
            <a:pPr>
              <a:spcBef>
                <a:spcPct val="0"/>
              </a:spcBef>
            </a:pPr>
            <a:endParaRPr lang="zh-CN" altLang="en-US" b="1" dirty="0">
              <a:latin typeface="华文新魏" pitchFamily="2" charset="-122"/>
              <a:ea typeface="华文新魏" pitchFamily="2" charset="-122"/>
            </a:endParaRPr>
          </a:p>
        </p:txBody>
      </p:sp>
    </p:spTree>
    <p:extLst>
      <p:ext uri="{BB962C8B-B14F-4D97-AF65-F5344CB8AC3E}">
        <p14:creationId xmlns:p14="http://schemas.microsoft.com/office/powerpoint/2010/main" val="3234056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3.3</a:t>
            </a:r>
            <a:r>
              <a:rPr lang="zh-CN" altLang="en-US" sz="3600" b="1" dirty="0">
                <a:solidFill>
                  <a:srgbClr val="FF0000"/>
                </a:solidFill>
                <a:latin typeface="微软雅黑" pitchFamily="34" charset="-122"/>
                <a:ea typeface="微软雅黑" pitchFamily="34" charset="-122"/>
              </a:rPr>
              <a:t>内联和位段</a:t>
            </a:r>
          </a:p>
        </p:txBody>
      </p:sp>
      <p:sp>
        <p:nvSpPr>
          <p:cNvPr id="8196" name="Rectangle 7"/>
          <p:cNvSpPr>
            <a:spLocks noChangeArrowheads="1"/>
          </p:cNvSpPr>
          <p:nvPr/>
        </p:nvSpPr>
        <p:spPr bwMode="auto">
          <a:xfrm>
            <a:off x="234752" y="980728"/>
            <a:ext cx="8585720" cy="4968775"/>
          </a:xfrm>
          <a:prstGeom prst="rect">
            <a:avLst/>
          </a:prstGeom>
          <a:noFill/>
          <a:ln w="9525">
            <a:noFill/>
            <a:miter lim="800000"/>
            <a:headEnd/>
            <a:tailEnd/>
          </a:ln>
        </p:spPr>
        <p:txBody>
          <a:bodyPr>
            <a:noAutofit/>
          </a:bodyPr>
          <a:lstStyle/>
          <a:p>
            <a:pPr>
              <a:lnSpc>
                <a:spcPct val="105000"/>
              </a:lnSpc>
            </a:pPr>
            <a:r>
              <a:rPr lang="zh-CN" altLang="en-US" sz="2400" b="1" dirty="0">
                <a:latin typeface="华文新魏" pitchFamily="2" charset="-122"/>
                <a:ea typeface="华文新魏" pitchFamily="2" charset="-122"/>
              </a:rPr>
              <a:t>函数成员的内联说明：</a:t>
            </a:r>
          </a:p>
          <a:p>
            <a:pPr lvl="2">
              <a:lnSpc>
                <a:spcPct val="105000"/>
              </a:lnSpc>
              <a:buFont typeface="Wingdings" pitchFamily="2" charset="2"/>
              <a:buChar char="§"/>
            </a:pPr>
            <a:r>
              <a:rPr lang="zh-CN" altLang="en-US" sz="2400" b="1" dirty="0">
                <a:latin typeface="华文新魏" pitchFamily="2" charset="-122"/>
                <a:ea typeface="华文新魏" pitchFamily="2" charset="-122"/>
              </a:rPr>
              <a:t>在类体内定义的任何函数成员都会自动内联。</a:t>
            </a:r>
          </a:p>
          <a:p>
            <a:pPr lvl="2">
              <a:lnSpc>
                <a:spcPct val="105000"/>
              </a:lnSpc>
              <a:buFont typeface="Wingdings" pitchFamily="2" charset="2"/>
              <a:buChar char="§"/>
            </a:pPr>
            <a:r>
              <a:rPr lang="zh-CN" altLang="en-US" sz="2400" b="1" dirty="0">
                <a:latin typeface="华文新魏" pitchFamily="2" charset="-122"/>
                <a:ea typeface="华文新魏" pitchFamily="2" charset="-122"/>
              </a:rPr>
              <a:t>内联函数成员也可以在类体外定义，这时必须加</a:t>
            </a:r>
            <a:r>
              <a:rPr lang="en-US" altLang="zh-CN" sz="2400" b="1" dirty="0">
                <a:latin typeface="华文新魏" pitchFamily="2" charset="-122"/>
                <a:ea typeface="华文新魏" pitchFamily="2" charset="-122"/>
              </a:rPr>
              <a:t>inline</a:t>
            </a:r>
            <a:r>
              <a:rPr lang="zh-CN" altLang="en-US" sz="2400" b="1" dirty="0">
                <a:latin typeface="华文新魏" pitchFamily="2" charset="-122"/>
                <a:ea typeface="华文新魏" pitchFamily="2" charset="-122"/>
              </a:rPr>
              <a:t>关键字。</a:t>
            </a:r>
          </a:p>
          <a:p>
            <a:pPr lvl="2">
              <a:lnSpc>
                <a:spcPct val="105000"/>
              </a:lnSpc>
              <a:buFont typeface="Wingdings" pitchFamily="2" charset="2"/>
              <a:buChar char="§"/>
            </a:pPr>
            <a:r>
              <a:rPr lang="zh-CN" altLang="en-US" sz="2400" b="1" dirty="0">
                <a:latin typeface="华文新魏" pitchFamily="2" charset="-122"/>
                <a:ea typeface="华文新魏" pitchFamily="2" charset="-122"/>
              </a:rPr>
              <a:t>内联失败：成员函数有分支类语句、定义在调用之后、取函数地址、定义 </a:t>
            </a:r>
            <a:r>
              <a:rPr lang="en-US" altLang="zh-CN" sz="2400" b="1" dirty="0">
                <a:latin typeface="华文新魏" pitchFamily="2" charset="-122"/>
                <a:ea typeface="华文新魏" pitchFamily="2" charset="-122"/>
              </a:rPr>
              <a:t>(</a:t>
            </a:r>
            <a:r>
              <a:rPr lang="zh-CN" altLang="en-US" sz="2400" b="1" dirty="0">
                <a:latin typeface="华文新魏" pitchFamily="2" charset="-122"/>
                <a:ea typeface="华文新魏" pitchFamily="2" charset="-122"/>
              </a:rPr>
              <a:t>纯</a:t>
            </a:r>
            <a:r>
              <a:rPr lang="en-US" altLang="zh-CN" sz="2400" b="1" dirty="0">
                <a:latin typeface="华文新魏" pitchFamily="2" charset="-122"/>
                <a:ea typeface="华文新魏" pitchFamily="2" charset="-122"/>
              </a:rPr>
              <a:t>) </a:t>
            </a:r>
            <a:r>
              <a:rPr lang="zh-CN" altLang="en-US" sz="2400" b="1" dirty="0">
                <a:latin typeface="华文新魏" pitchFamily="2" charset="-122"/>
                <a:ea typeface="华文新魏" pitchFamily="2" charset="-122"/>
              </a:rPr>
              <a:t>虚函数。 </a:t>
            </a:r>
          </a:p>
          <a:p>
            <a:pPr lvl="2">
              <a:lnSpc>
                <a:spcPct val="105000"/>
              </a:lnSpc>
              <a:buFont typeface="Wingdings" pitchFamily="2" charset="2"/>
              <a:buChar char="§"/>
            </a:pPr>
            <a:r>
              <a:rPr lang="zh-CN" altLang="en-US" sz="2400" b="1" dirty="0">
                <a:latin typeface="华文新魏" pitchFamily="2" charset="-122"/>
                <a:ea typeface="华文新魏" pitchFamily="2" charset="-122"/>
              </a:rPr>
              <a:t>内联函数成员作用域局限于当前程序文件。因此内联成员函数的定义必须出现在头文件里。所以没有在类体中定义的内联成员函数必须出现在放类定义的头文件中。</a:t>
            </a:r>
          </a:p>
          <a:p>
            <a:pPr>
              <a:lnSpc>
                <a:spcPct val="105000"/>
              </a:lnSpc>
            </a:pPr>
            <a:r>
              <a:rPr lang="zh-CN" altLang="en-US" sz="2400" b="1" dirty="0">
                <a:latin typeface="华文新魏" pitchFamily="2" charset="-122"/>
                <a:ea typeface="华文新魏" pitchFamily="2" charset="-122"/>
              </a:rPr>
              <a:t>位段成员：</a:t>
            </a:r>
            <a:r>
              <a:rPr lang="en-US" altLang="zh-CN" sz="2400" b="1" dirty="0">
                <a:latin typeface="华文新魏" pitchFamily="2" charset="-122"/>
                <a:ea typeface="华文新魏" pitchFamily="2" charset="-122"/>
              </a:rPr>
              <a:t>class</a:t>
            </a:r>
            <a:r>
              <a:rPr lang="zh-CN" altLang="en-US" sz="2400" b="1" dirty="0">
                <a:latin typeface="华文新魏" pitchFamily="2" charset="-122"/>
                <a:ea typeface="华文新魏" pitchFamily="2" charset="-122"/>
              </a:rPr>
              <a:t>、</a:t>
            </a:r>
            <a:r>
              <a:rPr lang="en-US" altLang="zh-CN" sz="2400" b="1" dirty="0" err="1">
                <a:latin typeface="华文新魏" pitchFamily="2" charset="-122"/>
                <a:ea typeface="华文新魏" pitchFamily="2" charset="-122"/>
              </a:rPr>
              <a:t>struct</a:t>
            </a:r>
            <a:r>
              <a:rPr lang="zh-CN" altLang="en-US" sz="2400" b="1" dirty="0">
                <a:latin typeface="华文新魏" pitchFamily="2" charset="-122"/>
                <a:ea typeface="华文新魏" pitchFamily="2" charset="-122"/>
              </a:rPr>
              <a:t>、</a:t>
            </a:r>
            <a:r>
              <a:rPr lang="en-US" altLang="zh-CN" sz="2400" b="1" dirty="0">
                <a:latin typeface="华文新魏" pitchFamily="2" charset="-122"/>
                <a:ea typeface="华文新魏" pitchFamily="2" charset="-122"/>
              </a:rPr>
              <a:t>union</a:t>
            </a:r>
            <a:r>
              <a:rPr lang="zh-CN" altLang="en-US" sz="2400" b="1" dirty="0">
                <a:latin typeface="华文新魏" pitchFamily="2" charset="-122"/>
                <a:ea typeface="华文新魏" pitchFamily="2" charset="-122"/>
              </a:rPr>
              <a:t>都可定义成员类型不大于</a:t>
            </a:r>
            <a:r>
              <a:rPr lang="en-US" altLang="zh-CN" sz="2400" b="1" dirty="0">
                <a:latin typeface="华文新魏" pitchFamily="2" charset="-122"/>
                <a:ea typeface="华文新魏" pitchFamily="2" charset="-122"/>
              </a:rPr>
              <a:t>int</a:t>
            </a:r>
            <a:r>
              <a:rPr lang="zh-CN" altLang="en-US" sz="2400" b="1" dirty="0">
                <a:latin typeface="华文新魏" pitchFamily="2" charset="-122"/>
                <a:ea typeface="华文新魏" pitchFamily="2" charset="-122"/>
              </a:rPr>
              <a:t>的位段成员，注意枚举类型被编译为整型，也可以作为位段成员的类型。位段多用于图象和控制。例如：</a:t>
            </a:r>
          </a:p>
          <a:p>
            <a:pPr>
              <a:lnSpc>
                <a:spcPct val="105000"/>
              </a:lnSpc>
            </a:pPr>
            <a:r>
              <a:rPr lang="zh-CN" altLang="en-US" sz="2400" b="1" dirty="0">
                <a:latin typeface="华文新魏" pitchFamily="2" charset="-122"/>
                <a:ea typeface="华文新魏" pitchFamily="2" charset="-122"/>
              </a:rPr>
              <a:t>           </a:t>
            </a:r>
            <a:r>
              <a:rPr lang="en-US" altLang="zh-CN" sz="2400" b="1" dirty="0">
                <a:latin typeface="华文新魏" pitchFamily="2" charset="-122"/>
                <a:ea typeface="华文新魏" pitchFamily="2" charset="-122"/>
              </a:rPr>
              <a:t>class A{int  a</a:t>
            </a:r>
            <a:r>
              <a:rPr lang="zh-CN" altLang="en-US" sz="2400" b="1" dirty="0">
                <a:latin typeface="华文新魏" pitchFamily="2" charset="-122"/>
                <a:ea typeface="华文新魏" pitchFamily="2" charset="-122"/>
              </a:rPr>
              <a:t>：</a:t>
            </a:r>
            <a:r>
              <a:rPr lang="en-US" altLang="zh-CN" sz="2400" b="1" dirty="0">
                <a:latin typeface="华文新魏" pitchFamily="2" charset="-122"/>
                <a:ea typeface="华文新魏" pitchFamily="2" charset="-122"/>
              </a:rPr>
              <a:t>3; </a:t>
            </a:r>
            <a:r>
              <a:rPr lang="en-US" altLang="zh-CN" sz="2400" b="1" dirty="0" err="1">
                <a:latin typeface="华文新魏" pitchFamily="2" charset="-122"/>
                <a:ea typeface="华文新魏" pitchFamily="2" charset="-122"/>
              </a:rPr>
              <a:t>enum</a:t>
            </a:r>
            <a:r>
              <a:rPr lang="en-US" altLang="zh-CN" sz="2400" b="1" dirty="0">
                <a:latin typeface="华文新魏" pitchFamily="2" charset="-122"/>
                <a:ea typeface="华文新魏" pitchFamily="2" charset="-122"/>
              </a:rPr>
              <a:t>{s, t}c</a:t>
            </a:r>
            <a:r>
              <a:rPr lang="zh-CN" altLang="en-US" sz="2400" b="1" dirty="0">
                <a:latin typeface="华文新魏" pitchFamily="2" charset="-122"/>
                <a:ea typeface="华文新魏" pitchFamily="2" charset="-122"/>
              </a:rPr>
              <a:t>：</a:t>
            </a:r>
            <a:r>
              <a:rPr lang="en-US" altLang="zh-CN" sz="2400" b="1" dirty="0">
                <a:latin typeface="华文新魏" pitchFamily="2" charset="-122"/>
                <a:ea typeface="华文新魏" pitchFamily="2" charset="-122"/>
              </a:rPr>
              <a:t>1; }; </a:t>
            </a:r>
          </a:p>
        </p:txBody>
      </p:sp>
    </p:spTree>
    <p:extLst>
      <p:ext uri="{BB962C8B-B14F-4D97-AF65-F5344CB8AC3E}">
        <p14:creationId xmlns:p14="http://schemas.microsoft.com/office/powerpoint/2010/main" val="2645183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3.3</a:t>
            </a:r>
            <a:r>
              <a:rPr lang="zh-CN" altLang="en-US" sz="3600" b="1" dirty="0">
                <a:solidFill>
                  <a:srgbClr val="FF0000"/>
                </a:solidFill>
                <a:latin typeface="微软雅黑" pitchFamily="34" charset="-122"/>
                <a:ea typeface="微软雅黑" pitchFamily="34" charset="-122"/>
              </a:rPr>
              <a:t>内联和位段</a:t>
            </a:r>
          </a:p>
        </p:txBody>
      </p:sp>
      <p:sp>
        <p:nvSpPr>
          <p:cNvPr id="4" name="TextBox 3"/>
          <p:cNvSpPr txBox="1">
            <a:spLocks noChangeArrowheads="1"/>
          </p:cNvSpPr>
          <p:nvPr/>
        </p:nvSpPr>
        <p:spPr bwMode="auto">
          <a:xfrm>
            <a:off x="323528" y="1052736"/>
            <a:ext cx="8712968" cy="561662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20000"/>
              </a:lnSpc>
            </a:pPr>
            <a:r>
              <a:rPr lang="en-US" altLang="zh-CN" sz="2000" b="1" dirty="0">
                <a:latin typeface="华文新魏" pitchFamily="2" charset="-122"/>
                <a:ea typeface="华文新魏" pitchFamily="2" charset="-122"/>
              </a:rPr>
              <a:t>class COMP {</a:t>
            </a:r>
          </a:p>
          <a:p>
            <a:pPr>
              <a:lnSpc>
                <a:spcPct val="120000"/>
              </a:lnSpc>
            </a:pPr>
            <a:r>
              <a:rPr lang="en-US" altLang="zh-CN" sz="2000" b="1" dirty="0">
                <a:latin typeface="华文新魏" pitchFamily="2" charset="-122"/>
                <a:ea typeface="华文新魏" pitchFamily="2" charset="-122"/>
              </a:rPr>
              <a:t>	double  r,  v; </a:t>
            </a:r>
          </a:p>
          <a:p>
            <a:pPr>
              <a:lnSpc>
                <a:spcPct val="120000"/>
              </a:lnSpc>
            </a:pPr>
            <a:r>
              <a:rPr lang="en-US" altLang="zh-CN" sz="2000" b="1" dirty="0">
                <a:latin typeface="华文新魏" pitchFamily="2" charset="-122"/>
                <a:ea typeface="华文新魏" pitchFamily="2" charset="-122"/>
              </a:rPr>
              <a:t>public</a:t>
            </a:r>
            <a:r>
              <a:rPr lang="zh-CN" altLang="en-US" sz="2000" b="1" dirty="0">
                <a:latin typeface="华文新魏" pitchFamily="2" charset="-122"/>
                <a:ea typeface="华文新魏" pitchFamily="2" charset="-122"/>
              </a:rPr>
              <a:t>：</a:t>
            </a:r>
          </a:p>
          <a:p>
            <a:pPr>
              <a:lnSpc>
                <a:spcPct val="12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COMP (double </a:t>
            </a:r>
            <a:r>
              <a:rPr lang="en-US" altLang="zh-CN" sz="2000" b="1" dirty="0" err="1">
                <a:latin typeface="华文新魏" pitchFamily="2" charset="-122"/>
                <a:ea typeface="华文新魏" pitchFamily="2" charset="-122"/>
              </a:rPr>
              <a:t>rp</a:t>
            </a:r>
            <a:r>
              <a:rPr lang="en-US" altLang="zh-CN" sz="2000" b="1" dirty="0">
                <a:latin typeface="华文新魏" pitchFamily="2" charset="-122"/>
                <a:ea typeface="华文新魏" pitchFamily="2" charset="-122"/>
              </a:rPr>
              <a:t>, double </a:t>
            </a:r>
            <a:r>
              <a:rPr lang="en-US" altLang="zh-CN" sz="2000" b="1" dirty="0" err="1">
                <a:latin typeface="华文新魏" pitchFamily="2" charset="-122"/>
                <a:ea typeface="华文新魏" pitchFamily="2" charset="-122"/>
              </a:rPr>
              <a:t>vp</a:t>
            </a:r>
            <a:r>
              <a:rPr lang="en-US" altLang="zh-CN" sz="2000" b="1" dirty="0">
                <a:latin typeface="华文新魏" pitchFamily="2" charset="-122"/>
                <a:ea typeface="华文新魏" pitchFamily="2" charset="-122"/>
              </a:rPr>
              <a:t>)   { r=</a:t>
            </a:r>
            <a:r>
              <a:rPr lang="en-US" altLang="zh-CN" sz="2000" b="1" dirty="0" err="1">
                <a:latin typeface="华文新魏" pitchFamily="2" charset="-122"/>
                <a:ea typeface="华文新魏" pitchFamily="2" charset="-122"/>
              </a:rPr>
              <a:t>rp</a:t>
            </a:r>
            <a:r>
              <a:rPr lang="en-US" altLang="zh-CN" sz="2000" b="1" dirty="0">
                <a:latin typeface="华文新魏" pitchFamily="2" charset="-122"/>
                <a:ea typeface="华文新魏" pitchFamily="2" charset="-122"/>
              </a:rPr>
              <a:t>; v=</a:t>
            </a:r>
            <a:r>
              <a:rPr lang="en-US" altLang="zh-CN" sz="2000" b="1" dirty="0" err="1">
                <a:latin typeface="华文新魏" pitchFamily="2" charset="-122"/>
                <a:ea typeface="华文新魏" pitchFamily="2" charset="-122"/>
              </a:rPr>
              <a:t>vp</a:t>
            </a:r>
            <a:r>
              <a:rPr lang="en-US" altLang="zh-CN" sz="2000" b="1" dirty="0">
                <a:latin typeface="华文新魏" pitchFamily="2" charset="-122"/>
                <a:ea typeface="华文新魏" pitchFamily="2" charset="-122"/>
              </a:rPr>
              <a:t>; } </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自动内联</a:t>
            </a:r>
          </a:p>
          <a:p>
            <a:pPr>
              <a:lnSpc>
                <a:spcPct val="12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inline double </a:t>
            </a:r>
            <a:r>
              <a:rPr lang="en-US" altLang="zh-CN" sz="2000" b="1" dirty="0" err="1">
                <a:latin typeface="华文新魏" pitchFamily="2" charset="-122"/>
                <a:ea typeface="华文新魏" pitchFamily="2" charset="-122"/>
              </a:rPr>
              <a:t>getr</a:t>
            </a:r>
            <a:r>
              <a:rPr lang="en-US" altLang="zh-CN" sz="2000" b="1" dirty="0">
                <a:latin typeface="华文新魏" pitchFamily="2" charset="-122"/>
                <a:ea typeface="华文新魏" pitchFamily="2" charset="-122"/>
              </a:rPr>
              <a:t> ( );  </a:t>
            </a:r>
            <a:r>
              <a:rPr lang="en-US" altLang="zh-CN" sz="2000" b="1" dirty="0">
                <a:solidFill>
                  <a:srgbClr val="FF0000"/>
                </a:solidFill>
                <a:latin typeface="华文新魏" pitchFamily="2" charset="-122"/>
                <a:ea typeface="华文新魏" pitchFamily="2" charset="-122"/>
              </a:rPr>
              <a:t>//inline</a:t>
            </a:r>
            <a:r>
              <a:rPr lang="zh-CN" altLang="en-US" sz="2000" b="1" dirty="0">
                <a:solidFill>
                  <a:srgbClr val="FF0000"/>
                </a:solidFill>
                <a:latin typeface="华文新魏" pitchFamily="2" charset="-122"/>
                <a:ea typeface="华文新魏" pitchFamily="2" charset="-122"/>
              </a:rPr>
              <a:t>保留字可以省略</a:t>
            </a:r>
            <a:r>
              <a:rPr lang="en-US" altLang="zh-CN" sz="2000" b="1" dirty="0">
                <a:solidFill>
                  <a:srgbClr val="FF0000"/>
                </a:solidFill>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后面又定义</a:t>
            </a:r>
          </a:p>
          <a:p>
            <a:pPr>
              <a:lnSpc>
                <a:spcPct val="12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double </a:t>
            </a:r>
            <a:r>
              <a:rPr lang="en-US" altLang="zh-CN" sz="2000" b="1" dirty="0" err="1">
                <a:latin typeface="华文新魏" pitchFamily="2" charset="-122"/>
                <a:ea typeface="华文新魏" pitchFamily="2" charset="-122"/>
              </a:rPr>
              <a:t>getv</a:t>
            </a:r>
            <a:r>
              <a:rPr lang="en-US" altLang="zh-CN" sz="2000" b="1" dirty="0">
                <a:latin typeface="华文新魏" pitchFamily="2" charset="-122"/>
                <a:ea typeface="华文新魏" pitchFamily="2" charset="-122"/>
              </a:rPr>
              <a:t> ( )   ; </a:t>
            </a:r>
          </a:p>
          <a:p>
            <a:pPr>
              <a:lnSpc>
                <a:spcPct val="120000"/>
              </a:lnSpc>
            </a:pPr>
            <a:r>
              <a:rPr lang="en-US" altLang="zh-CN" sz="2000" b="1" dirty="0">
                <a:latin typeface="华文新魏" pitchFamily="2" charset="-122"/>
                <a:ea typeface="华文新魏" pitchFamily="2" charset="-122"/>
              </a:rPr>
              <a:t>}; </a:t>
            </a:r>
          </a:p>
          <a:p>
            <a:pPr>
              <a:lnSpc>
                <a:spcPct val="120000"/>
              </a:lnSpc>
            </a:pPr>
            <a:r>
              <a:rPr lang="en-US" altLang="zh-CN" sz="2000" b="1" dirty="0">
                <a:latin typeface="华文新魏" pitchFamily="2" charset="-122"/>
                <a:ea typeface="华文新魏" pitchFamily="2" charset="-122"/>
              </a:rPr>
              <a:t>inline double COMP::</a:t>
            </a:r>
            <a:r>
              <a:rPr lang="en-US" altLang="zh-CN" sz="2000" b="1" dirty="0" err="1">
                <a:latin typeface="华文新魏" pitchFamily="2" charset="-122"/>
                <a:ea typeface="华文新魏" pitchFamily="2" charset="-122"/>
              </a:rPr>
              <a:t>getv</a:t>
            </a:r>
            <a:r>
              <a:rPr lang="en-US" altLang="zh-CN" sz="2000" b="1" dirty="0">
                <a:latin typeface="华文新魏" pitchFamily="2" charset="-122"/>
                <a:ea typeface="华文新魏" pitchFamily="2" charset="-122"/>
              </a:rPr>
              <a:t> ( )   { return v;  }    </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定义内联</a:t>
            </a:r>
          </a:p>
          <a:p>
            <a:pPr>
              <a:lnSpc>
                <a:spcPct val="120000"/>
              </a:lnSpc>
            </a:pPr>
            <a:r>
              <a:rPr lang="en-US" altLang="zh-CN" sz="2000" b="1" dirty="0">
                <a:latin typeface="华文新魏" pitchFamily="2" charset="-122"/>
                <a:ea typeface="华文新魏" pitchFamily="2" charset="-122"/>
              </a:rPr>
              <a:t>void main (void)   {        </a:t>
            </a:r>
          </a:p>
          <a:p>
            <a:pPr>
              <a:lnSpc>
                <a:spcPct val="120000"/>
              </a:lnSpc>
            </a:pPr>
            <a:r>
              <a:rPr lang="en-US" altLang="zh-CN" sz="2000" b="1" dirty="0">
                <a:latin typeface="华文新魏" pitchFamily="2" charset="-122"/>
                <a:ea typeface="华文新魏" pitchFamily="2" charset="-122"/>
              </a:rPr>
              <a:t>	COMP  c(3,  4)   ; </a:t>
            </a:r>
          </a:p>
          <a:p>
            <a:pPr>
              <a:lnSpc>
                <a:spcPct val="120000"/>
              </a:lnSpc>
            </a:pPr>
            <a:r>
              <a:rPr lang="en-US" altLang="zh-CN" sz="2000" b="1" dirty="0">
                <a:latin typeface="华文新魏" pitchFamily="2" charset="-122"/>
                <a:ea typeface="华文新魏" pitchFamily="2" charset="-122"/>
              </a:rPr>
              <a:t>	double  r=</a:t>
            </a:r>
            <a:r>
              <a:rPr lang="en-US" altLang="zh-CN" sz="2000" b="1" dirty="0" err="1">
                <a:latin typeface="华文新魏" pitchFamily="2" charset="-122"/>
                <a:ea typeface="华文新魏" pitchFamily="2" charset="-122"/>
              </a:rPr>
              <a:t>c.getr</a:t>
            </a:r>
            <a:r>
              <a:rPr lang="en-US" altLang="zh-CN" sz="2000" b="1" dirty="0">
                <a:latin typeface="华文新魏" pitchFamily="2" charset="-122"/>
                <a:ea typeface="华文新魏" pitchFamily="2" charset="-122"/>
              </a:rPr>
              <a:t> ( )   ; 	</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此时</a:t>
            </a:r>
            <a:r>
              <a:rPr lang="en-US" altLang="zh-CN" sz="2000" b="1" dirty="0" err="1">
                <a:solidFill>
                  <a:srgbClr val="FF0000"/>
                </a:solidFill>
                <a:latin typeface="华文新魏" pitchFamily="2" charset="-122"/>
                <a:ea typeface="华文新魏" pitchFamily="2" charset="-122"/>
              </a:rPr>
              <a:t>getr</a:t>
            </a:r>
            <a:r>
              <a:rPr lang="zh-CN" altLang="en-US" sz="2000" b="1" dirty="0">
                <a:solidFill>
                  <a:srgbClr val="FF0000"/>
                </a:solidFill>
                <a:latin typeface="华文新魏" pitchFamily="2" charset="-122"/>
                <a:ea typeface="华文新魏" pitchFamily="2" charset="-122"/>
              </a:rPr>
              <a:t>的函数体未定义</a:t>
            </a:r>
            <a:r>
              <a:rPr lang="en-US" altLang="zh-CN" sz="2000" b="1" dirty="0">
                <a:solidFill>
                  <a:srgbClr val="FF0000"/>
                </a:solidFill>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内联失败</a:t>
            </a:r>
          </a:p>
          <a:p>
            <a:pPr>
              <a:lnSpc>
                <a:spcPct val="12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double  v=</a:t>
            </a:r>
            <a:r>
              <a:rPr lang="en-US" altLang="zh-CN" sz="2000" b="1" dirty="0" err="1">
                <a:latin typeface="华文新魏" pitchFamily="2" charset="-122"/>
                <a:ea typeface="华文新魏" pitchFamily="2" charset="-122"/>
              </a:rPr>
              <a:t>c.getv</a:t>
            </a:r>
            <a:r>
              <a:rPr lang="en-US" altLang="zh-CN" sz="2000" b="1" dirty="0">
                <a:latin typeface="华文新魏" pitchFamily="2" charset="-122"/>
                <a:ea typeface="华文新魏" pitchFamily="2" charset="-122"/>
              </a:rPr>
              <a:t> ( )   ; 	</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函数定义在调用之前</a:t>
            </a:r>
            <a:r>
              <a:rPr lang="en-US" altLang="zh-CN" sz="2000" b="1" dirty="0">
                <a:solidFill>
                  <a:srgbClr val="FF0000"/>
                </a:solidFill>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内联成功</a:t>
            </a:r>
          </a:p>
          <a:p>
            <a:pPr>
              <a:lnSpc>
                <a:spcPct val="120000"/>
              </a:lnSpc>
            </a:pPr>
            <a:r>
              <a:rPr lang="en-US" altLang="zh-CN" sz="2000" b="1" dirty="0">
                <a:latin typeface="华文新魏" pitchFamily="2" charset="-122"/>
                <a:ea typeface="华文新魏" pitchFamily="2" charset="-122"/>
              </a:rPr>
              <a:t>}</a:t>
            </a:r>
          </a:p>
          <a:p>
            <a:pPr>
              <a:lnSpc>
                <a:spcPct val="120000"/>
              </a:lnSpc>
            </a:pPr>
            <a:r>
              <a:rPr lang="en-US" altLang="zh-CN" sz="2000" b="1" dirty="0">
                <a:latin typeface="华文新魏" pitchFamily="2" charset="-122"/>
                <a:ea typeface="华文新魏" pitchFamily="2" charset="-122"/>
              </a:rPr>
              <a:t>inline double COMP::</a:t>
            </a:r>
            <a:r>
              <a:rPr lang="en-US" altLang="zh-CN" sz="2000" b="1" dirty="0" err="1">
                <a:latin typeface="华文新魏" pitchFamily="2" charset="-122"/>
                <a:ea typeface="华文新魏" pitchFamily="2" charset="-122"/>
              </a:rPr>
              <a:t>getr</a:t>
            </a:r>
            <a:r>
              <a:rPr lang="en-US" altLang="zh-CN" sz="2000" b="1" dirty="0">
                <a:latin typeface="华文新魏" pitchFamily="2" charset="-122"/>
                <a:ea typeface="华文新魏" pitchFamily="2" charset="-122"/>
              </a:rPr>
              <a:t> ( )   { return r;  }     </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定义内联</a:t>
            </a:r>
          </a:p>
          <a:p>
            <a:pPr>
              <a:spcBef>
                <a:spcPct val="0"/>
              </a:spcBef>
            </a:pPr>
            <a:endParaRPr lang="zh-CN" altLang="en-US" b="1" dirty="0">
              <a:latin typeface="华文新魏" pitchFamily="2" charset="-122"/>
              <a:ea typeface="华文新魏" pitchFamily="2" charset="-122"/>
            </a:endParaRPr>
          </a:p>
        </p:txBody>
      </p:sp>
    </p:spTree>
    <p:extLst>
      <p:ext uri="{BB962C8B-B14F-4D97-AF65-F5344CB8AC3E}">
        <p14:creationId xmlns:p14="http://schemas.microsoft.com/office/powerpoint/2010/main" val="693229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3.4 new</a:t>
            </a:r>
            <a:r>
              <a:rPr lang="zh-CN" altLang="en-US" sz="3600" b="1" dirty="0">
                <a:solidFill>
                  <a:srgbClr val="FF0000"/>
                </a:solidFill>
                <a:latin typeface="微软雅黑" pitchFamily="34" charset="-122"/>
                <a:ea typeface="微软雅黑" pitchFamily="34" charset="-122"/>
              </a:rPr>
              <a:t>和</a:t>
            </a:r>
            <a:r>
              <a:rPr lang="en-US" altLang="zh-CN" sz="3600" b="1" dirty="0">
                <a:solidFill>
                  <a:srgbClr val="FF0000"/>
                </a:solidFill>
                <a:latin typeface="微软雅黑" pitchFamily="34" charset="-122"/>
                <a:ea typeface="微软雅黑" pitchFamily="34" charset="-122"/>
              </a:rPr>
              <a:t>delete</a:t>
            </a:r>
            <a:endParaRPr lang="zh-CN" altLang="en-US" sz="3600" b="1" dirty="0">
              <a:solidFill>
                <a:srgbClr val="FF0000"/>
              </a:solidFill>
              <a:latin typeface="微软雅黑" pitchFamily="34" charset="-122"/>
              <a:ea typeface="微软雅黑" pitchFamily="34" charset="-122"/>
            </a:endParaRPr>
          </a:p>
        </p:txBody>
      </p:sp>
      <p:sp>
        <p:nvSpPr>
          <p:cNvPr id="8196" name="Rectangle 7"/>
          <p:cNvSpPr>
            <a:spLocks noChangeArrowheads="1"/>
          </p:cNvSpPr>
          <p:nvPr/>
        </p:nvSpPr>
        <p:spPr bwMode="auto">
          <a:xfrm>
            <a:off x="234752" y="980728"/>
            <a:ext cx="8585720" cy="4968775"/>
          </a:xfrm>
          <a:prstGeom prst="rect">
            <a:avLst/>
          </a:prstGeom>
          <a:noFill/>
          <a:ln w="9525">
            <a:noFill/>
            <a:miter lim="800000"/>
            <a:headEnd/>
            <a:tailEnd/>
          </a:ln>
        </p:spPr>
        <p:txBody>
          <a:bodyPr>
            <a:noAutofit/>
          </a:bodyPr>
          <a:lstStyle/>
          <a:p>
            <a:pPr>
              <a:lnSpc>
                <a:spcPct val="150000"/>
              </a:lnSpc>
            </a:pPr>
            <a:r>
              <a:rPr lang="zh-CN" altLang="en-US" sz="2400" b="1" dirty="0">
                <a:latin typeface="华文新魏" pitchFamily="2" charset="-122"/>
                <a:ea typeface="华文新魏" pitchFamily="2" charset="-122"/>
              </a:rPr>
              <a:t>内存管理函数和</a:t>
            </a:r>
            <a:r>
              <a:rPr lang="en-US" altLang="zh-CN" sz="2400" b="1" dirty="0">
                <a:latin typeface="华文新魏" pitchFamily="2" charset="-122"/>
                <a:ea typeface="华文新魏" pitchFamily="2" charset="-122"/>
              </a:rPr>
              <a:t>new</a:t>
            </a:r>
            <a:r>
              <a:rPr lang="zh-CN" altLang="en-US" sz="2400" b="1" dirty="0">
                <a:latin typeface="华文新魏" pitchFamily="2" charset="-122"/>
                <a:ea typeface="华文新魏" pitchFamily="2" charset="-122"/>
              </a:rPr>
              <a:t>、</a:t>
            </a:r>
            <a:r>
              <a:rPr lang="en-US" altLang="zh-CN" sz="2400" b="1" dirty="0">
                <a:latin typeface="华文新魏" pitchFamily="2" charset="-122"/>
                <a:ea typeface="华文新魏" pitchFamily="2" charset="-122"/>
              </a:rPr>
              <a:t>delete</a:t>
            </a:r>
            <a:r>
              <a:rPr lang="zh-CN" altLang="en-US" sz="2400" b="1" dirty="0">
                <a:latin typeface="华文新魏" pitchFamily="2" charset="-122"/>
                <a:ea typeface="华文新魏" pitchFamily="2" charset="-122"/>
              </a:rPr>
              <a:t>的区别：</a:t>
            </a:r>
          </a:p>
          <a:p>
            <a:pPr lvl="1">
              <a:lnSpc>
                <a:spcPct val="150000"/>
              </a:lnSpc>
              <a:buFont typeface="Wingdings" pitchFamily="2" charset="2"/>
              <a:buChar char="§"/>
            </a:pPr>
            <a:r>
              <a:rPr lang="zh-CN" altLang="en-US" sz="2400" b="1" dirty="0">
                <a:latin typeface="华文新魏" pitchFamily="2" charset="-122"/>
                <a:ea typeface="华文新魏" pitchFamily="2" charset="-122"/>
              </a:rPr>
              <a:t>内存分配：</a:t>
            </a:r>
            <a:r>
              <a:rPr lang="en-US" altLang="zh-CN" sz="2400" b="1" dirty="0" err="1">
                <a:latin typeface="华文新魏" pitchFamily="2" charset="-122"/>
                <a:ea typeface="华文新魏" pitchFamily="2" charset="-122"/>
              </a:rPr>
              <a:t>malloc</a:t>
            </a:r>
            <a:r>
              <a:rPr lang="zh-CN" altLang="en-US" sz="2400" b="1" dirty="0">
                <a:latin typeface="华文新魏" pitchFamily="2" charset="-122"/>
                <a:ea typeface="华文新魏" pitchFamily="2" charset="-122"/>
              </a:rPr>
              <a:t>为函数，实参用值表达式，分配后内存初始化为</a:t>
            </a:r>
            <a:r>
              <a:rPr lang="en-US" altLang="zh-CN" sz="2400" b="1" dirty="0">
                <a:latin typeface="华文新魏" pitchFamily="2" charset="-122"/>
                <a:ea typeface="华文新魏" pitchFamily="2" charset="-122"/>
              </a:rPr>
              <a:t>0</a:t>
            </a:r>
            <a:r>
              <a:rPr lang="zh-CN" altLang="en-US" sz="2400" b="1" dirty="0">
                <a:latin typeface="华文新魏" pitchFamily="2" charset="-122"/>
                <a:ea typeface="华文新魏" pitchFamily="2" charset="-122"/>
              </a:rPr>
              <a:t>；</a:t>
            </a:r>
            <a:r>
              <a:rPr lang="en-US" altLang="zh-CN" sz="2400" b="1" dirty="0">
                <a:latin typeface="华文新魏" pitchFamily="2" charset="-122"/>
                <a:ea typeface="华文新魏" pitchFamily="2" charset="-122"/>
              </a:rPr>
              <a:t>new</a:t>
            </a:r>
            <a:r>
              <a:rPr lang="zh-CN" altLang="en-US" sz="2400" b="1" dirty="0">
                <a:latin typeface="华文新魏" pitchFamily="2" charset="-122"/>
                <a:ea typeface="华文新魏" pitchFamily="2" charset="-122"/>
              </a:rPr>
              <a:t>为运算符，操作数用类型表达式，</a:t>
            </a:r>
            <a:r>
              <a:rPr lang="zh-CN" altLang="en-US" sz="2400" b="1" dirty="0">
                <a:solidFill>
                  <a:srgbClr val="FF0000"/>
                </a:solidFill>
                <a:latin typeface="华文新魏" pitchFamily="2" charset="-122"/>
                <a:ea typeface="华文新魏" pitchFamily="2" charset="-122"/>
              </a:rPr>
              <a:t>先在底层调用</a:t>
            </a:r>
            <a:r>
              <a:rPr lang="en-US" altLang="zh-CN" sz="2400" b="1" dirty="0" err="1">
                <a:solidFill>
                  <a:srgbClr val="FF0000"/>
                </a:solidFill>
                <a:latin typeface="华文新魏" pitchFamily="2" charset="-122"/>
                <a:ea typeface="华文新魏" pitchFamily="2" charset="-122"/>
              </a:rPr>
              <a:t>malloc</a:t>
            </a:r>
            <a:r>
              <a:rPr lang="zh-CN" altLang="en-US" sz="2400" b="1" dirty="0">
                <a:latin typeface="华文新魏" pitchFamily="2" charset="-122"/>
                <a:ea typeface="华文新魏" pitchFamily="2" charset="-122"/>
              </a:rPr>
              <a:t>，然后</a:t>
            </a:r>
            <a:r>
              <a:rPr lang="zh-CN" altLang="en-US" sz="2400" b="1" dirty="0">
                <a:solidFill>
                  <a:srgbClr val="FF0000"/>
                </a:solidFill>
                <a:latin typeface="华文新魏" pitchFamily="2" charset="-122"/>
                <a:ea typeface="华文新魏" pitchFamily="2" charset="-122"/>
              </a:rPr>
              <a:t>调用构造函数</a:t>
            </a:r>
            <a:r>
              <a:rPr lang="en-US" altLang="zh-CN" sz="2400" b="1" dirty="0">
                <a:latin typeface="华文新魏" pitchFamily="2" charset="-122"/>
                <a:ea typeface="华文新魏" pitchFamily="2" charset="-122"/>
              </a:rPr>
              <a:t>; </a:t>
            </a:r>
          </a:p>
          <a:p>
            <a:pPr lvl="1">
              <a:lnSpc>
                <a:spcPct val="150000"/>
              </a:lnSpc>
              <a:buFont typeface="Wingdings" pitchFamily="2" charset="2"/>
              <a:buChar char="§"/>
            </a:pPr>
            <a:r>
              <a:rPr lang="zh-CN" altLang="en-US" sz="2400" b="1" dirty="0">
                <a:latin typeface="华文新魏" pitchFamily="2" charset="-122"/>
                <a:ea typeface="华文新魏" pitchFamily="2" charset="-122"/>
              </a:rPr>
              <a:t>内存释放：</a:t>
            </a:r>
            <a:r>
              <a:rPr lang="en-US" altLang="zh-CN" sz="2400" b="1" dirty="0">
                <a:latin typeface="华文新魏" pitchFamily="2" charset="-122"/>
                <a:ea typeface="华文新魏" pitchFamily="2" charset="-122"/>
              </a:rPr>
              <a:t>free</a:t>
            </a:r>
            <a:r>
              <a:rPr lang="zh-CN" altLang="en-US" sz="2400" b="1" dirty="0">
                <a:latin typeface="华文新魏" pitchFamily="2" charset="-122"/>
                <a:ea typeface="华文新魏" pitchFamily="2" charset="-122"/>
              </a:rPr>
              <a:t>为函数，实参用指针类型值表达式，直接释放内存；</a:t>
            </a:r>
            <a:r>
              <a:rPr lang="en-US" altLang="zh-CN" sz="2400" b="1" dirty="0">
                <a:latin typeface="华文新魏" pitchFamily="2" charset="-122"/>
                <a:ea typeface="华文新魏" pitchFamily="2" charset="-122"/>
              </a:rPr>
              <a:t>delete</a:t>
            </a:r>
            <a:r>
              <a:rPr lang="zh-CN" altLang="en-US" sz="2400" b="1" dirty="0">
                <a:latin typeface="华文新魏" pitchFamily="2" charset="-122"/>
                <a:ea typeface="华文新魏" pitchFamily="2" charset="-122"/>
              </a:rPr>
              <a:t>为运算符，操作数为指针类型值表达式，先</a:t>
            </a:r>
            <a:r>
              <a:rPr lang="zh-CN" altLang="en-US" sz="2400" b="1" dirty="0">
                <a:solidFill>
                  <a:srgbClr val="FF0000"/>
                </a:solidFill>
                <a:latin typeface="华文新魏" pitchFamily="2" charset="-122"/>
                <a:ea typeface="华文新魏" pitchFamily="2" charset="-122"/>
              </a:rPr>
              <a:t>调用析构函数</a:t>
            </a:r>
            <a:r>
              <a:rPr lang="zh-CN" altLang="en-US" sz="2400" b="1" dirty="0">
                <a:latin typeface="华文新魏" pitchFamily="2" charset="-122"/>
                <a:ea typeface="华文新魏" pitchFamily="2" charset="-122"/>
              </a:rPr>
              <a:t>，</a:t>
            </a:r>
            <a:r>
              <a:rPr lang="zh-CN" altLang="en-US" sz="2400" b="1" dirty="0">
                <a:solidFill>
                  <a:srgbClr val="FF0000"/>
                </a:solidFill>
                <a:latin typeface="华文新魏" pitchFamily="2" charset="-122"/>
                <a:ea typeface="华文新魏" pitchFamily="2" charset="-122"/>
              </a:rPr>
              <a:t>然后底层调用</a:t>
            </a:r>
            <a:r>
              <a:rPr lang="en-US" altLang="zh-CN" sz="2400" b="1" dirty="0">
                <a:solidFill>
                  <a:srgbClr val="FF0000"/>
                </a:solidFill>
                <a:latin typeface="华文新魏" pitchFamily="2" charset="-122"/>
                <a:ea typeface="华文新魏" pitchFamily="2" charset="-122"/>
              </a:rPr>
              <a:t>free</a:t>
            </a:r>
            <a:r>
              <a:rPr lang="zh-CN" altLang="en-US" sz="2400" b="1" dirty="0">
                <a:latin typeface="华文新魏" pitchFamily="2" charset="-122"/>
                <a:ea typeface="华文新魏" pitchFamily="2" charset="-122"/>
              </a:rPr>
              <a:t>。</a:t>
            </a:r>
          </a:p>
          <a:p>
            <a:pPr>
              <a:lnSpc>
                <a:spcPct val="150000"/>
              </a:lnSpc>
            </a:pPr>
            <a:r>
              <a:rPr lang="en-US" altLang="zh-CN" sz="2400" b="1" dirty="0">
                <a:latin typeface="华文新魏" pitchFamily="2" charset="-122"/>
                <a:ea typeface="华文新魏" pitchFamily="2" charset="-122"/>
              </a:rPr>
              <a:t>	</a:t>
            </a:r>
            <a:r>
              <a:rPr lang="zh-CN" altLang="en-US" sz="2400" b="1" dirty="0">
                <a:latin typeface="华文新魏" pitchFamily="2" charset="-122"/>
                <a:ea typeface="华文新魏" pitchFamily="2" charset="-122"/>
              </a:rPr>
              <a:t>如为简单类型 </a:t>
            </a:r>
            <a:r>
              <a:rPr lang="en-US" altLang="zh-CN" sz="2400" b="1" dirty="0">
                <a:latin typeface="华文新魏" pitchFamily="2" charset="-122"/>
                <a:ea typeface="华文新魏" pitchFamily="2" charset="-122"/>
              </a:rPr>
              <a:t>(</a:t>
            </a:r>
            <a:r>
              <a:rPr lang="zh-CN" altLang="en-US" sz="2400" b="1" dirty="0">
                <a:latin typeface="华文新魏" pitchFamily="2" charset="-122"/>
                <a:ea typeface="华文新魏" pitchFamily="2" charset="-122"/>
              </a:rPr>
              <a:t>没有构造、析构函数</a:t>
            </a:r>
            <a:r>
              <a:rPr lang="en-US" altLang="zh-CN" sz="2400" b="1" dirty="0">
                <a:latin typeface="华文新魏" pitchFamily="2" charset="-122"/>
                <a:ea typeface="华文新魏" pitchFamily="2" charset="-122"/>
              </a:rPr>
              <a:t>) </a:t>
            </a:r>
            <a:r>
              <a:rPr lang="zh-CN" altLang="en-US" sz="2400" b="1" dirty="0">
                <a:latin typeface="华文新魏" pitchFamily="2" charset="-122"/>
                <a:ea typeface="华文新魏" pitchFamily="2" charset="-122"/>
              </a:rPr>
              <a:t>指针分配和释放内存，则</a:t>
            </a:r>
            <a:r>
              <a:rPr lang="en-US" altLang="zh-CN" sz="2400" b="1" dirty="0">
                <a:latin typeface="华文新魏" pitchFamily="2" charset="-122"/>
                <a:ea typeface="华文新魏" pitchFamily="2" charset="-122"/>
              </a:rPr>
              <a:t>new</a:t>
            </a:r>
            <a:r>
              <a:rPr lang="zh-CN" altLang="en-US" sz="2400" b="1" dirty="0">
                <a:latin typeface="华文新魏" pitchFamily="2" charset="-122"/>
                <a:ea typeface="华文新魏" pitchFamily="2" charset="-122"/>
              </a:rPr>
              <a:t>和</a:t>
            </a:r>
            <a:r>
              <a:rPr lang="en-US" altLang="zh-CN" sz="2400" b="1" dirty="0" err="1">
                <a:latin typeface="华文新魏" pitchFamily="2" charset="-122"/>
                <a:ea typeface="华文新魏" pitchFamily="2" charset="-122"/>
              </a:rPr>
              <a:t>malloc</a:t>
            </a:r>
            <a:r>
              <a:rPr lang="zh-CN" altLang="en-US" sz="2400" b="1" dirty="0">
                <a:latin typeface="华文新魏" pitchFamily="2" charset="-122"/>
                <a:ea typeface="华文新魏" pitchFamily="2" charset="-122"/>
              </a:rPr>
              <a:t>、</a:t>
            </a:r>
            <a:r>
              <a:rPr lang="en-US" altLang="zh-CN" sz="2400" b="1" dirty="0">
                <a:latin typeface="华文新魏" pitchFamily="2" charset="-122"/>
                <a:ea typeface="华文新魏" pitchFamily="2" charset="-122"/>
              </a:rPr>
              <a:t>delete</a:t>
            </a:r>
            <a:r>
              <a:rPr lang="zh-CN" altLang="en-US" sz="2400" b="1" dirty="0">
                <a:latin typeface="华文新魏" pitchFamily="2" charset="-122"/>
                <a:ea typeface="华文新魏" pitchFamily="2" charset="-122"/>
              </a:rPr>
              <a:t>和</a:t>
            </a:r>
            <a:r>
              <a:rPr lang="en-US" altLang="zh-CN" sz="2400" b="1" dirty="0">
                <a:latin typeface="华文新魏" pitchFamily="2" charset="-122"/>
                <a:ea typeface="华文新魏" pitchFamily="2" charset="-122"/>
              </a:rPr>
              <a:t>free</a:t>
            </a:r>
            <a:r>
              <a:rPr lang="zh-CN" altLang="en-US" sz="2400" b="1" dirty="0">
                <a:latin typeface="华文新魏" pitchFamily="2" charset="-122"/>
                <a:ea typeface="华文新魏" pitchFamily="2" charset="-122"/>
              </a:rPr>
              <a:t>没有区别，可混合使用，如</a:t>
            </a:r>
            <a:r>
              <a:rPr lang="en-US" altLang="zh-CN" sz="2400" b="1" dirty="0">
                <a:latin typeface="华文新魏" pitchFamily="2" charset="-122"/>
                <a:ea typeface="华文新魏" pitchFamily="2" charset="-122"/>
              </a:rPr>
              <a:t>new</a:t>
            </a:r>
            <a:r>
              <a:rPr lang="zh-CN" altLang="en-US" sz="2400" b="1" dirty="0">
                <a:latin typeface="华文新魏" pitchFamily="2" charset="-122"/>
                <a:ea typeface="华文新魏" pitchFamily="2" charset="-122"/>
              </a:rPr>
              <a:t>分配的内存用</a:t>
            </a:r>
            <a:r>
              <a:rPr lang="en-US" altLang="zh-CN" sz="2400" b="1" dirty="0">
                <a:latin typeface="华文新魏" pitchFamily="2" charset="-122"/>
                <a:ea typeface="华文新魏" pitchFamily="2" charset="-122"/>
              </a:rPr>
              <a:t>free</a:t>
            </a:r>
            <a:r>
              <a:rPr lang="zh-CN" altLang="en-US" sz="2400" b="1" dirty="0">
                <a:latin typeface="华文新魏" pitchFamily="2" charset="-122"/>
                <a:ea typeface="华文新魏" pitchFamily="2" charset="-122"/>
              </a:rPr>
              <a:t>释放。</a:t>
            </a:r>
          </a:p>
        </p:txBody>
      </p:sp>
    </p:spTree>
    <p:extLst>
      <p:ext uri="{BB962C8B-B14F-4D97-AF65-F5344CB8AC3E}">
        <p14:creationId xmlns:p14="http://schemas.microsoft.com/office/powerpoint/2010/main" val="1921307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3.4 new</a:t>
            </a:r>
            <a:r>
              <a:rPr lang="zh-CN" altLang="en-US" sz="3600" b="1" dirty="0">
                <a:solidFill>
                  <a:srgbClr val="FF0000"/>
                </a:solidFill>
                <a:latin typeface="微软雅黑" pitchFamily="34" charset="-122"/>
                <a:ea typeface="微软雅黑" pitchFamily="34" charset="-122"/>
              </a:rPr>
              <a:t>和</a:t>
            </a:r>
            <a:r>
              <a:rPr lang="en-US" altLang="zh-CN" sz="3600" b="1" dirty="0">
                <a:solidFill>
                  <a:srgbClr val="FF0000"/>
                </a:solidFill>
                <a:latin typeface="微软雅黑" pitchFamily="34" charset="-122"/>
                <a:ea typeface="微软雅黑" pitchFamily="34" charset="-122"/>
              </a:rPr>
              <a:t>delete</a:t>
            </a:r>
            <a:endParaRPr lang="zh-CN" altLang="en-US" sz="3600" b="1" dirty="0">
              <a:solidFill>
                <a:srgbClr val="FF0000"/>
              </a:solidFill>
              <a:latin typeface="微软雅黑" pitchFamily="34" charset="-122"/>
              <a:ea typeface="微软雅黑" pitchFamily="34" charset="-122"/>
            </a:endParaRPr>
          </a:p>
        </p:txBody>
      </p:sp>
      <p:sp>
        <p:nvSpPr>
          <p:cNvPr id="8196" name="Rectangle 7"/>
          <p:cNvSpPr>
            <a:spLocks noChangeArrowheads="1"/>
          </p:cNvSpPr>
          <p:nvPr/>
        </p:nvSpPr>
        <p:spPr bwMode="auto">
          <a:xfrm>
            <a:off x="234752" y="980728"/>
            <a:ext cx="8585720" cy="4968775"/>
          </a:xfrm>
          <a:prstGeom prst="rect">
            <a:avLst/>
          </a:prstGeom>
          <a:noFill/>
          <a:ln w="9525">
            <a:noFill/>
            <a:miter lim="800000"/>
            <a:headEnd/>
            <a:tailEnd/>
          </a:ln>
        </p:spPr>
        <p:txBody>
          <a:bodyPr>
            <a:noAutofit/>
          </a:bodyPr>
          <a:lstStyle/>
          <a:p>
            <a:pPr>
              <a:lnSpc>
                <a:spcPct val="110000"/>
              </a:lnSpc>
            </a:pPr>
            <a:r>
              <a:rPr lang="en-US" altLang="zh-CN" sz="2400" b="1" dirty="0">
                <a:solidFill>
                  <a:srgbClr val="FF0000"/>
                </a:solidFill>
                <a:latin typeface="华文新魏" pitchFamily="2" charset="-122"/>
                <a:ea typeface="华文新魏" pitchFamily="2" charset="-122"/>
              </a:rPr>
              <a:t>new &lt;</a:t>
            </a:r>
            <a:r>
              <a:rPr lang="zh-CN" altLang="en-US" sz="2400" b="1" dirty="0">
                <a:solidFill>
                  <a:srgbClr val="FF0000"/>
                </a:solidFill>
                <a:latin typeface="华文新魏" pitchFamily="2" charset="-122"/>
                <a:ea typeface="华文新魏" pitchFamily="2" charset="-122"/>
              </a:rPr>
              <a:t>类型表达式</a:t>
            </a:r>
            <a:r>
              <a:rPr lang="en-US" altLang="zh-CN" sz="2400" b="1" dirty="0">
                <a:solidFill>
                  <a:srgbClr val="FF0000"/>
                </a:solidFill>
                <a:latin typeface="华文新魏" pitchFamily="2" charset="-122"/>
                <a:ea typeface="华文新魏" pitchFamily="2" charset="-122"/>
              </a:rPr>
              <a:t>&gt;</a:t>
            </a:r>
          </a:p>
          <a:p>
            <a:pPr lvl="1">
              <a:lnSpc>
                <a:spcPct val="110000"/>
              </a:lnSpc>
              <a:buFont typeface="Wingdings" pitchFamily="2" charset="2"/>
              <a:buChar char="§"/>
            </a:pPr>
            <a:r>
              <a:rPr lang="zh-CN" altLang="en-US" sz="2400" b="1" dirty="0">
                <a:latin typeface="华文新魏" pitchFamily="2" charset="-122"/>
                <a:ea typeface="华文新魏" pitchFamily="2" charset="-122"/>
              </a:rPr>
              <a:t>类型表达式：</a:t>
            </a:r>
            <a:r>
              <a:rPr lang="en-US" altLang="zh-CN" sz="2400" b="1" dirty="0">
                <a:latin typeface="华文新魏" pitchFamily="2" charset="-122"/>
                <a:ea typeface="华文新魏" pitchFamily="2" charset="-122"/>
              </a:rPr>
              <a:t>int *p=new int; //</a:t>
            </a:r>
            <a:r>
              <a:rPr lang="zh-CN" altLang="en-US" sz="2400" b="1" dirty="0">
                <a:latin typeface="华文新魏" pitchFamily="2" charset="-122"/>
                <a:ea typeface="华文新魏" pitchFamily="2" charset="-122"/>
              </a:rPr>
              <a:t>等价</a:t>
            </a:r>
            <a:r>
              <a:rPr lang="en-US" altLang="zh-CN" sz="2400" b="1" dirty="0">
                <a:latin typeface="华文新魏" pitchFamily="2" charset="-122"/>
                <a:ea typeface="华文新魏" pitchFamily="2" charset="-122"/>
              </a:rPr>
              <a:t>int *p=new int (0) ;  </a:t>
            </a:r>
          </a:p>
          <a:p>
            <a:pPr lvl="1">
              <a:lnSpc>
                <a:spcPct val="110000"/>
              </a:lnSpc>
              <a:buFont typeface="Wingdings" pitchFamily="2" charset="2"/>
              <a:buChar char="§"/>
            </a:pPr>
            <a:r>
              <a:rPr lang="zh-CN" altLang="en-US" sz="2400" b="1" dirty="0">
                <a:latin typeface="华文新魏" pitchFamily="2" charset="-122"/>
                <a:ea typeface="华文新魏" pitchFamily="2" charset="-122"/>
              </a:rPr>
              <a:t>数组形式</a:t>
            </a:r>
            <a:r>
              <a:rPr lang="zh-CN" altLang="en-US" sz="2400" b="1" dirty="0">
                <a:solidFill>
                  <a:srgbClr val="FF0000"/>
                </a:solidFill>
                <a:latin typeface="华文新魏" pitchFamily="2" charset="-122"/>
                <a:ea typeface="华文新魏" pitchFamily="2" charset="-122"/>
              </a:rPr>
              <a:t>仅第一维下标可为任意表达式</a:t>
            </a:r>
            <a:r>
              <a:rPr lang="zh-CN" altLang="en-US" sz="2400" b="1" dirty="0">
                <a:latin typeface="华文新魏" pitchFamily="2" charset="-122"/>
                <a:ea typeface="华文新魏" pitchFamily="2" charset="-122"/>
              </a:rPr>
              <a:t>，其它维为常量表达式：</a:t>
            </a:r>
            <a:r>
              <a:rPr lang="en-US" altLang="zh-CN" sz="2400" b="1" dirty="0">
                <a:latin typeface="华文新魏" pitchFamily="2" charset="-122"/>
                <a:ea typeface="华文新魏" pitchFamily="2" charset="-122"/>
              </a:rPr>
              <a:t>int  </a:t>
            </a:r>
            <a:r>
              <a:rPr lang="en-US" altLang="zh-CN" sz="2400" b="1" dirty="0">
                <a:solidFill>
                  <a:srgbClr val="FF0000"/>
                </a:solidFill>
                <a:latin typeface="华文新魏" pitchFamily="2" charset="-122"/>
                <a:ea typeface="华文新魏" pitchFamily="2" charset="-122"/>
              </a:rPr>
              <a:t>(*q) </a:t>
            </a:r>
            <a:r>
              <a:rPr lang="en-US" altLang="zh-CN" sz="2400" b="1" dirty="0">
                <a:latin typeface="华文新魏" pitchFamily="2" charset="-122"/>
                <a:ea typeface="华文新魏" pitchFamily="2" charset="-122"/>
              </a:rPr>
              <a:t>[6][8]=new int[x+20][6][8]; </a:t>
            </a:r>
          </a:p>
          <a:p>
            <a:pPr lvl="1">
              <a:lnSpc>
                <a:spcPct val="110000"/>
              </a:lnSpc>
              <a:buFont typeface="Wingdings" pitchFamily="2" charset="2"/>
              <a:buChar char="§"/>
            </a:pPr>
            <a:r>
              <a:rPr lang="zh-CN" altLang="en-US" sz="2400" b="1" dirty="0">
                <a:latin typeface="华文新魏" pitchFamily="2" charset="-122"/>
                <a:ea typeface="华文新魏" pitchFamily="2" charset="-122"/>
              </a:rPr>
              <a:t>为对象数组分配内存时，必须调用缺省构造函数。</a:t>
            </a:r>
            <a:endParaRPr lang="en-US" altLang="zh-CN" sz="2400" b="1" dirty="0">
              <a:latin typeface="华文新魏" pitchFamily="2" charset="-122"/>
              <a:ea typeface="华文新魏" pitchFamily="2" charset="-122"/>
            </a:endParaRPr>
          </a:p>
          <a:p>
            <a:pPr lvl="1">
              <a:lnSpc>
                <a:spcPct val="110000"/>
              </a:lnSpc>
              <a:buFont typeface="Wingdings" pitchFamily="2" charset="2"/>
              <a:buChar char="§"/>
            </a:pPr>
            <a:r>
              <a:rPr lang="zh-CN" altLang="en-US" sz="2400" b="1" dirty="0">
                <a:latin typeface="华文新魏" pitchFamily="2" charset="-122"/>
                <a:ea typeface="华文新魏" pitchFamily="2" charset="-122"/>
              </a:rPr>
              <a:t>注意</a:t>
            </a:r>
            <a:r>
              <a:rPr lang="en-US" altLang="zh-CN" sz="2400" b="1" dirty="0">
                <a:latin typeface="华文新魏" pitchFamily="2" charset="-122"/>
                <a:ea typeface="华文新魏" pitchFamily="2" charset="-122"/>
              </a:rPr>
              <a:t>int *p=new int (0) ; </a:t>
            </a:r>
            <a:r>
              <a:rPr lang="zh-CN" altLang="en-US" sz="2400" b="1" dirty="0">
                <a:latin typeface="华文新魏" pitchFamily="2" charset="-122"/>
                <a:ea typeface="华文新魏" pitchFamily="2" charset="-122"/>
              </a:rPr>
              <a:t>和</a:t>
            </a:r>
            <a:r>
              <a:rPr lang="en-US" altLang="zh-CN" sz="2400" b="1" dirty="0">
                <a:latin typeface="华文新魏" pitchFamily="2" charset="-122"/>
                <a:ea typeface="华文新魏" pitchFamily="2" charset="-122"/>
              </a:rPr>
              <a:t>int *p=new int [0] ;</a:t>
            </a:r>
            <a:r>
              <a:rPr lang="zh-CN" altLang="en-US" sz="2400" b="1" dirty="0">
                <a:latin typeface="华文新魏" pitchFamily="2" charset="-122"/>
                <a:ea typeface="华文新魏" pitchFamily="2" charset="-122"/>
              </a:rPr>
              <a:t>的区别</a:t>
            </a:r>
            <a:r>
              <a:rPr lang="en-US" altLang="zh-CN" sz="2400" b="1" dirty="0">
                <a:latin typeface="华文新魏" pitchFamily="2" charset="-122"/>
                <a:ea typeface="华文新魏" pitchFamily="2" charset="-122"/>
              </a:rPr>
              <a:t> </a:t>
            </a:r>
            <a:endParaRPr lang="zh-CN" altLang="en-US" sz="2400" b="1" dirty="0">
              <a:latin typeface="华文新魏" pitchFamily="2" charset="-122"/>
              <a:ea typeface="华文新魏" pitchFamily="2" charset="-122"/>
            </a:endParaRPr>
          </a:p>
          <a:p>
            <a:pPr>
              <a:lnSpc>
                <a:spcPct val="110000"/>
              </a:lnSpc>
            </a:pPr>
            <a:r>
              <a:rPr lang="en-US" altLang="zh-CN" sz="2400" b="1" dirty="0">
                <a:solidFill>
                  <a:srgbClr val="FF0000"/>
                </a:solidFill>
                <a:latin typeface="华文新魏" pitchFamily="2" charset="-122"/>
                <a:ea typeface="华文新魏" pitchFamily="2" charset="-122"/>
              </a:rPr>
              <a:t>delete &lt;</a:t>
            </a:r>
            <a:r>
              <a:rPr lang="zh-CN" altLang="en-US" sz="2400" b="1" dirty="0">
                <a:solidFill>
                  <a:srgbClr val="FF0000"/>
                </a:solidFill>
                <a:latin typeface="华文新魏" pitchFamily="2" charset="-122"/>
                <a:ea typeface="华文新魏" pitchFamily="2" charset="-122"/>
              </a:rPr>
              <a:t>指针</a:t>
            </a:r>
            <a:r>
              <a:rPr lang="en-US" altLang="zh-CN" sz="2400" b="1" dirty="0">
                <a:solidFill>
                  <a:srgbClr val="FF0000"/>
                </a:solidFill>
                <a:latin typeface="华文新魏" pitchFamily="2" charset="-122"/>
                <a:ea typeface="华文新魏" pitchFamily="2" charset="-122"/>
              </a:rPr>
              <a:t>&gt;</a:t>
            </a:r>
          </a:p>
          <a:p>
            <a:pPr lvl="1">
              <a:lnSpc>
                <a:spcPct val="110000"/>
              </a:lnSpc>
              <a:buFont typeface="Wingdings" pitchFamily="2" charset="2"/>
              <a:buChar char="§"/>
            </a:pPr>
            <a:r>
              <a:rPr lang="zh-CN" altLang="en-US" sz="2400" b="1" dirty="0">
                <a:latin typeface="华文新魏" pitchFamily="2" charset="-122"/>
                <a:ea typeface="华文新魏" pitchFamily="2" charset="-122"/>
              </a:rPr>
              <a:t>指针指向非数组的单个实体使用</a:t>
            </a:r>
            <a:r>
              <a:rPr lang="en-US" altLang="zh-CN" sz="2400" b="1" dirty="0">
                <a:latin typeface="华文新魏" pitchFamily="2" charset="-122"/>
                <a:ea typeface="华文新魏" pitchFamily="2" charset="-122"/>
              </a:rPr>
              <a:t>delete p</a:t>
            </a:r>
            <a:r>
              <a:rPr lang="zh-CN" altLang="en-US" sz="2400" b="1" dirty="0">
                <a:latin typeface="华文新魏" pitchFamily="2" charset="-122"/>
                <a:ea typeface="华文新魏" pitchFamily="2" charset="-122"/>
              </a:rPr>
              <a:t>：如</a:t>
            </a:r>
            <a:r>
              <a:rPr lang="en-US" altLang="zh-CN" sz="2400" b="1" dirty="0">
                <a:latin typeface="华文新魏" pitchFamily="2" charset="-122"/>
                <a:ea typeface="华文新魏" pitchFamily="2" charset="-122"/>
              </a:rPr>
              <a:t>p</a:t>
            </a:r>
            <a:r>
              <a:rPr lang="zh-CN" altLang="en-US" sz="2400" b="1" dirty="0">
                <a:latin typeface="华文新魏" pitchFamily="2" charset="-122"/>
                <a:ea typeface="华文新魏" pitchFamily="2" charset="-122"/>
              </a:rPr>
              <a:t>指向对象，则先调用析构函数，再释放对象所占的内存。</a:t>
            </a:r>
          </a:p>
          <a:p>
            <a:pPr>
              <a:lnSpc>
                <a:spcPct val="110000"/>
              </a:lnSpc>
            </a:pPr>
            <a:r>
              <a:rPr lang="en-US" altLang="zh-CN" sz="2400" b="1" dirty="0">
                <a:solidFill>
                  <a:srgbClr val="FF0000"/>
                </a:solidFill>
                <a:latin typeface="华文新魏" pitchFamily="2" charset="-122"/>
                <a:ea typeface="华文新魏" pitchFamily="2" charset="-122"/>
              </a:rPr>
              <a:t>delete [ ]&lt;</a:t>
            </a:r>
            <a:r>
              <a:rPr lang="zh-CN" altLang="en-US" sz="2400" b="1" dirty="0">
                <a:solidFill>
                  <a:srgbClr val="FF0000"/>
                </a:solidFill>
                <a:latin typeface="华文新魏" pitchFamily="2" charset="-122"/>
                <a:ea typeface="华文新魏" pitchFamily="2" charset="-122"/>
              </a:rPr>
              <a:t>数组指针</a:t>
            </a:r>
            <a:r>
              <a:rPr lang="en-US" altLang="zh-CN" sz="2400" b="1" dirty="0">
                <a:solidFill>
                  <a:srgbClr val="FF0000"/>
                </a:solidFill>
                <a:latin typeface="华文新魏" pitchFamily="2" charset="-122"/>
                <a:ea typeface="华文新魏" pitchFamily="2" charset="-122"/>
              </a:rPr>
              <a:t>&gt;</a:t>
            </a:r>
          </a:p>
          <a:p>
            <a:pPr lvl="1">
              <a:lnSpc>
                <a:spcPct val="110000"/>
              </a:lnSpc>
              <a:buFont typeface="Wingdings" pitchFamily="2" charset="2"/>
              <a:buChar char="§"/>
            </a:pPr>
            <a:r>
              <a:rPr lang="zh-CN" altLang="en-US" sz="2400" b="1" dirty="0">
                <a:latin typeface="华文新魏" pitchFamily="2" charset="-122"/>
                <a:ea typeface="华文新魏" pitchFamily="2" charset="-122"/>
              </a:rPr>
              <a:t>指针指向</a:t>
            </a:r>
            <a:r>
              <a:rPr lang="zh-CN" altLang="en-US" sz="2400" b="1" dirty="0">
                <a:solidFill>
                  <a:srgbClr val="FF0000"/>
                </a:solidFill>
                <a:latin typeface="华文新魏" pitchFamily="2" charset="-122"/>
                <a:ea typeface="华文新魏" pitchFamily="2" charset="-122"/>
              </a:rPr>
              <a:t>任意维的数组</a:t>
            </a:r>
            <a:r>
              <a:rPr lang="zh-CN" altLang="en-US" sz="2400" b="1" dirty="0">
                <a:latin typeface="华文新魏" pitchFamily="2" charset="-122"/>
                <a:ea typeface="华文新魏" pitchFamily="2" charset="-122"/>
              </a:rPr>
              <a:t>时使用</a:t>
            </a:r>
            <a:r>
              <a:rPr lang="en-US" altLang="zh-CN" sz="2400" b="1" dirty="0">
                <a:latin typeface="华文新魏" pitchFamily="2" charset="-122"/>
                <a:ea typeface="华文新魏" pitchFamily="2" charset="-122"/>
              </a:rPr>
              <a:t>delete [ ]q; </a:t>
            </a:r>
            <a:r>
              <a:rPr lang="zh-CN" altLang="en-US" sz="2400" b="1" dirty="0">
                <a:latin typeface="华文新魏" pitchFamily="2" charset="-122"/>
                <a:ea typeface="华文新魏" pitchFamily="2" charset="-122"/>
              </a:rPr>
              <a:t>否则内存泄露</a:t>
            </a:r>
          </a:p>
          <a:p>
            <a:pPr lvl="1">
              <a:lnSpc>
                <a:spcPct val="110000"/>
              </a:lnSpc>
              <a:buFont typeface="Wingdings" pitchFamily="2" charset="2"/>
              <a:buChar char="§"/>
            </a:pPr>
            <a:r>
              <a:rPr lang="zh-CN" altLang="en-US" sz="2400" b="1" dirty="0">
                <a:latin typeface="华文新魏" pitchFamily="2" charset="-122"/>
                <a:ea typeface="华文新魏" pitchFamily="2" charset="-122"/>
              </a:rPr>
              <a:t>如</a:t>
            </a:r>
            <a:r>
              <a:rPr lang="en-US" altLang="zh-CN" sz="2400" b="1" dirty="0">
                <a:latin typeface="华文新魏" pitchFamily="2" charset="-122"/>
                <a:ea typeface="华文新魏" pitchFamily="2" charset="-122"/>
              </a:rPr>
              <a:t>q</a:t>
            </a:r>
            <a:r>
              <a:rPr lang="zh-CN" altLang="en-US" sz="2400" b="1" dirty="0">
                <a:latin typeface="华文新魏" pitchFamily="2" charset="-122"/>
                <a:ea typeface="华文新魏" pitchFamily="2" charset="-122"/>
              </a:rPr>
              <a:t>指向对象数组，则对所有对象 </a:t>
            </a:r>
            <a:r>
              <a:rPr lang="en-US" altLang="zh-CN" sz="2400" b="1" dirty="0">
                <a:latin typeface="华文新魏" pitchFamily="2" charset="-122"/>
                <a:ea typeface="华文新魏" pitchFamily="2" charset="-122"/>
              </a:rPr>
              <a:t>(</a:t>
            </a:r>
            <a:r>
              <a:rPr lang="zh-CN" altLang="en-US" sz="2400" b="1" dirty="0">
                <a:latin typeface="华文新魏" pitchFamily="2" charset="-122"/>
                <a:ea typeface="华文新魏" pitchFamily="2" charset="-122"/>
              </a:rPr>
              <a:t>元素</a:t>
            </a:r>
            <a:r>
              <a:rPr lang="en-US" altLang="zh-CN" sz="2400" b="1" dirty="0">
                <a:latin typeface="华文新魏" pitchFamily="2" charset="-122"/>
                <a:ea typeface="华文新魏" pitchFamily="2" charset="-122"/>
              </a:rPr>
              <a:t>) </a:t>
            </a:r>
            <a:r>
              <a:rPr lang="zh-CN" altLang="en-US" sz="2400" b="1" dirty="0">
                <a:latin typeface="华文新魏" pitchFamily="2" charset="-122"/>
                <a:ea typeface="华文新魏" pitchFamily="2" charset="-122"/>
              </a:rPr>
              <a:t>先调用析构函数。然后释放对象数组占有的内存。</a:t>
            </a:r>
          </a:p>
        </p:txBody>
      </p:sp>
    </p:spTree>
    <p:extLst>
      <p:ext uri="{BB962C8B-B14F-4D97-AF65-F5344CB8AC3E}">
        <p14:creationId xmlns:p14="http://schemas.microsoft.com/office/powerpoint/2010/main" val="3508845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3.4 new</a:t>
            </a:r>
            <a:r>
              <a:rPr lang="zh-CN" altLang="en-US" sz="3600" b="1" dirty="0">
                <a:solidFill>
                  <a:srgbClr val="FF0000"/>
                </a:solidFill>
                <a:latin typeface="微软雅黑" pitchFamily="34" charset="-122"/>
                <a:ea typeface="微软雅黑" pitchFamily="34" charset="-122"/>
              </a:rPr>
              <a:t>和</a:t>
            </a:r>
            <a:r>
              <a:rPr lang="en-US" altLang="zh-CN" sz="3600" b="1" dirty="0">
                <a:solidFill>
                  <a:srgbClr val="FF0000"/>
                </a:solidFill>
                <a:latin typeface="微软雅黑" pitchFamily="34" charset="-122"/>
                <a:ea typeface="微软雅黑" pitchFamily="34" charset="-122"/>
              </a:rPr>
              <a:t>delete</a:t>
            </a:r>
            <a:endParaRPr lang="zh-CN" altLang="en-US" sz="3600" b="1" dirty="0">
              <a:solidFill>
                <a:srgbClr val="FF0000"/>
              </a:solidFill>
              <a:latin typeface="微软雅黑" pitchFamily="34" charset="-122"/>
              <a:ea typeface="微软雅黑" pitchFamily="34" charset="-122"/>
            </a:endParaRPr>
          </a:p>
        </p:txBody>
      </p:sp>
      <p:sp>
        <p:nvSpPr>
          <p:cNvPr id="4" name="TextBox 3"/>
          <p:cNvSpPr txBox="1">
            <a:spLocks noChangeArrowheads="1"/>
          </p:cNvSpPr>
          <p:nvPr/>
        </p:nvSpPr>
        <p:spPr bwMode="auto">
          <a:xfrm>
            <a:off x="323528" y="1052736"/>
            <a:ext cx="8712968" cy="561662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20000"/>
              </a:lnSpc>
            </a:pPr>
            <a:r>
              <a:rPr lang="en-US" altLang="zh-CN" sz="2000" b="1" dirty="0">
                <a:latin typeface="华文新魏" pitchFamily="2" charset="-122"/>
                <a:ea typeface="华文新魏" pitchFamily="2" charset="-122"/>
              </a:rPr>
              <a:t>#include &lt;</a:t>
            </a:r>
            <a:r>
              <a:rPr lang="en-US" altLang="zh-CN" sz="2000" b="1" dirty="0" err="1">
                <a:latin typeface="华文新魏" pitchFamily="2" charset="-122"/>
                <a:ea typeface="华文新魏" pitchFamily="2" charset="-122"/>
              </a:rPr>
              <a:t>alloc.h</a:t>
            </a:r>
            <a:r>
              <a:rPr lang="en-US" altLang="zh-CN" sz="2000" b="1" dirty="0">
                <a:latin typeface="华文新魏" pitchFamily="2" charset="-122"/>
                <a:ea typeface="华文新魏" pitchFamily="2" charset="-122"/>
              </a:rPr>
              <a:t>&gt;</a:t>
            </a:r>
          </a:p>
          <a:p>
            <a:pPr>
              <a:lnSpc>
                <a:spcPct val="120000"/>
              </a:lnSpc>
            </a:pPr>
            <a:r>
              <a:rPr lang="en-US" altLang="zh-CN" sz="2000" b="1" dirty="0">
                <a:latin typeface="华文新魏" pitchFamily="2" charset="-122"/>
                <a:ea typeface="华文新魏" pitchFamily="2" charset="-122"/>
              </a:rPr>
              <a:t>class  ARRAY{		    //class</a:t>
            </a:r>
            <a:r>
              <a:rPr lang="zh-CN" altLang="en-US" sz="2000" b="1" dirty="0">
                <a:latin typeface="华文新魏" pitchFamily="2" charset="-122"/>
                <a:ea typeface="华文新魏" pitchFamily="2" charset="-122"/>
              </a:rPr>
              <a:t>体的缺省访问权限为</a:t>
            </a:r>
            <a:r>
              <a:rPr lang="en-US" altLang="zh-CN" sz="2000" b="1" dirty="0">
                <a:latin typeface="华文新魏" pitchFamily="2" charset="-122"/>
                <a:ea typeface="华文新魏" pitchFamily="2" charset="-122"/>
              </a:rPr>
              <a:t>private</a:t>
            </a:r>
          </a:p>
          <a:p>
            <a:pPr>
              <a:lnSpc>
                <a:spcPct val="120000"/>
              </a:lnSpc>
            </a:pPr>
            <a:r>
              <a:rPr lang="en-US" altLang="zh-CN" sz="2000" b="1" dirty="0">
                <a:latin typeface="华文新魏" pitchFamily="2" charset="-122"/>
                <a:ea typeface="华文新魏" pitchFamily="2" charset="-122"/>
              </a:rPr>
              <a:t>	int	*a,  r,  c; 			</a:t>
            </a:r>
          </a:p>
          <a:p>
            <a:pPr>
              <a:lnSpc>
                <a:spcPct val="120000"/>
              </a:lnSpc>
            </a:pPr>
            <a:r>
              <a:rPr lang="en-US" altLang="zh-CN" sz="2000" b="1" dirty="0">
                <a:latin typeface="华文新魏" pitchFamily="2" charset="-122"/>
                <a:ea typeface="华文新魏" pitchFamily="2" charset="-122"/>
              </a:rPr>
              <a:t>public</a:t>
            </a: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访问权限改为</a:t>
            </a:r>
            <a:r>
              <a:rPr lang="en-US" altLang="zh-CN" sz="2000" b="1" dirty="0">
                <a:latin typeface="华文新魏" pitchFamily="2" charset="-122"/>
                <a:ea typeface="华文新魏" pitchFamily="2" charset="-122"/>
              </a:rPr>
              <a:t>public</a:t>
            </a:r>
          </a:p>
          <a:p>
            <a:pPr>
              <a:lnSpc>
                <a:spcPct val="120000"/>
              </a:lnSpc>
            </a:pPr>
            <a:r>
              <a:rPr lang="en-US" altLang="zh-CN" sz="2000" b="1" dirty="0">
                <a:latin typeface="华文新魏" pitchFamily="2" charset="-122"/>
                <a:ea typeface="华文新魏" pitchFamily="2" charset="-122"/>
              </a:rPr>
              <a:t>	ARRAY (int x,  int y) </a:t>
            </a:r>
          </a:p>
          <a:p>
            <a:pPr>
              <a:lnSpc>
                <a:spcPct val="120000"/>
              </a:lnSpc>
            </a:pPr>
            <a:r>
              <a:rPr lang="en-US" altLang="zh-CN" sz="2000" b="1" dirty="0">
                <a:latin typeface="华文新魏" pitchFamily="2" charset="-122"/>
                <a:ea typeface="华文新魏" pitchFamily="2" charset="-122"/>
              </a:rPr>
              <a:t>	{a=new </a:t>
            </a:r>
            <a:r>
              <a:rPr lang="en-US" altLang="zh-CN" sz="2000" b="1" dirty="0">
                <a:solidFill>
                  <a:srgbClr val="FF0000"/>
                </a:solidFill>
                <a:latin typeface="华文新魏" pitchFamily="2" charset="-122"/>
                <a:ea typeface="华文新魏" pitchFamily="2" charset="-122"/>
              </a:rPr>
              <a:t>int</a:t>
            </a:r>
            <a:r>
              <a:rPr lang="en-US" altLang="zh-CN" sz="2000" b="1" dirty="0">
                <a:latin typeface="华文新魏" pitchFamily="2" charset="-122"/>
                <a:ea typeface="华文新魏" pitchFamily="2" charset="-122"/>
              </a:rPr>
              <a:t>[ (r=x)  * (c=y)   ];  } // int</a:t>
            </a:r>
            <a:r>
              <a:rPr lang="zh-CN" altLang="en-US" sz="2000" b="1" dirty="0">
                <a:latin typeface="华文新魏" pitchFamily="2" charset="-122"/>
                <a:ea typeface="华文新魏" pitchFamily="2" charset="-122"/>
              </a:rPr>
              <a:t>型</a:t>
            </a:r>
            <a:r>
              <a:rPr lang="zh-CN" altLang="en-US" sz="2000" b="1" dirty="0">
                <a:solidFill>
                  <a:srgbClr val="FF0000"/>
                </a:solidFill>
                <a:latin typeface="华文新魏" pitchFamily="2" charset="-122"/>
                <a:ea typeface="华文新魏" pitchFamily="2" charset="-122"/>
              </a:rPr>
              <a:t>可用</a:t>
            </a:r>
            <a:r>
              <a:rPr lang="en-US" altLang="zh-CN" sz="2000" b="1" dirty="0" err="1">
                <a:solidFill>
                  <a:srgbClr val="FF0000"/>
                </a:solidFill>
                <a:latin typeface="华文新魏" pitchFamily="2" charset="-122"/>
                <a:ea typeface="华文新魏" pitchFamily="2" charset="-122"/>
              </a:rPr>
              <a:t>malloc</a:t>
            </a:r>
            <a:endParaRPr lang="en-US" altLang="zh-CN" sz="2000" b="1" dirty="0">
              <a:latin typeface="华文新魏" pitchFamily="2" charset="-122"/>
              <a:ea typeface="华文新魏" pitchFamily="2" charset="-122"/>
            </a:endParaRPr>
          </a:p>
          <a:p>
            <a:pPr>
              <a:lnSpc>
                <a:spcPct val="120000"/>
              </a:lnSpc>
            </a:pPr>
            <a:r>
              <a:rPr lang="en-US" altLang="zh-CN" sz="2000" b="1" dirty="0">
                <a:latin typeface="华文新魏" pitchFamily="2" charset="-122"/>
                <a:ea typeface="华文新魏" pitchFamily="2" charset="-122"/>
              </a:rPr>
              <a:t>	~ARRAY ( )                  //</a:t>
            </a:r>
            <a:r>
              <a:rPr lang="zh-CN" altLang="en-US" sz="2000" b="1" dirty="0">
                <a:solidFill>
                  <a:srgbClr val="FF0000"/>
                </a:solidFill>
                <a:latin typeface="华文新魏" pitchFamily="2" charset="-122"/>
                <a:ea typeface="华文新魏" pitchFamily="2" charset="-122"/>
              </a:rPr>
              <a:t>可用</a:t>
            </a:r>
            <a:r>
              <a:rPr lang="en-US" altLang="zh-CN" sz="2000" b="1" dirty="0">
                <a:solidFill>
                  <a:srgbClr val="FF0000"/>
                </a:solidFill>
                <a:latin typeface="华文新魏" pitchFamily="2" charset="-122"/>
                <a:ea typeface="华文新魏" pitchFamily="2" charset="-122"/>
              </a:rPr>
              <a:t>free(a)</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也可用</a:t>
            </a:r>
            <a:r>
              <a:rPr lang="en-US" altLang="zh-CN" sz="2000" b="1" dirty="0">
                <a:latin typeface="华文新魏" pitchFamily="2" charset="-122"/>
                <a:ea typeface="华文新魏" pitchFamily="2" charset="-122"/>
              </a:rPr>
              <a:t>delete a</a:t>
            </a:r>
          </a:p>
          <a:p>
            <a:pPr>
              <a:lnSpc>
                <a:spcPct val="120000"/>
              </a:lnSpc>
            </a:pPr>
            <a:r>
              <a:rPr lang="en-US" altLang="zh-CN" sz="2000" b="1" dirty="0">
                <a:latin typeface="华文新魏" pitchFamily="2" charset="-122"/>
                <a:ea typeface="华文新魏" pitchFamily="2" charset="-122"/>
              </a:rPr>
              <a:t>    	{if (a)   { delete [ ]a;  </a:t>
            </a:r>
            <a:r>
              <a:rPr lang="en-US" altLang="zh-CN" sz="2000" b="1" dirty="0">
                <a:solidFill>
                  <a:srgbClr val="FF0000"/>
                </a:solidFill>
                <a:latin typeface="华文新魏" pitchFamily="2" charset="-122"/>
                <a:ea typeface="华文新魏" pitchFamily="2" charset="-122"/>
              </a:rPr>
              <a:t>a=0</a:t>
            </a:r>
            <a:r>
              <a:rPr lang="en-US" altLang="zh-CN" sz="2000" b="1" dirty="0">
                <a:latin typeface="华文新魏" pitchFamily="2" charset="-122"/>
                <a:ea typeface="华文新魏" pitchFamily="2" charset="-122"/>
              </a:rPr>
              <a:t>; }} //</a:t>
            </a:r>
            <a:r>
              <a:rPr lang="zh-CN" altLang="en-US" sz="2000" b="1" dirty="0">
                <a:latin typeface="华文新魏" pitchFamily="2" charset="-122"/>
                <a:ea typeface="华文新魏" pitchFamily="2" charset="-122"/>
              </a:rPr>
              <a:t>在析构函数里释放指针</a:t>
            </a:r>
            <a:r>
              <a:rPr lang="en-US" altLang="zh-CN" sz="2000" b="1" dirty="0">
                <a:latin typeface="华文新魏" pitchFamily="2" charset="-122"/>
                <a:ea typeface="华文新魏" pitchFamily="2" charset="-122"/>
              </a:rPr>
              <a:t>a</a:t>
            </a:r>
            <a:r>
              <a:rPr lang="zh-CN" altLang="en-US" sz="2000" b="1" dirty="0">
                <a:latin typeface="华文新魏" pitchFamily="2" charset="-122"/>
                <a:ea typeface="华文新魏" pitchFamily="2" charset="-122"/>
              </a:rPr>
              <a:t>指向的内存</a:t>
            </a:r>
            <a:endParaRPr lang="en-US" altLang="zh-CN" sz="2000" b="1" dirty="0">
              <a:latin typeface="华文新魏" pitchFamily="2" charset="-122"/>
              <a:ea typeface="华文新魏" pitchFamily="2" charset="-122"/>
            </a:endParaRPr>
          </a:p>
          <a:p>
            <a:pPr>
              <a:lnSpc>
                <a:spcPct val="120000"/>
              </a:lnSpc>
            </a:pPr>
            <a:r>
              <a:rPr lang="en-US" altLang="zh-CN" sz="2000" b="1" dirty="0">
                <a:latin typeface="华文新魏" pitchFamily="2" charset="-122"/>
                <a:ea typeface="华文新魏" pitchFamily="2" charset="-122"/>
              </a:rPr>
              <a:t>}; </a:t>
            </a:r>
          </a:p>
          <a:p>
            <a:pPr>
              <a:lnSpc>
                <a:spcPct val="120000"/>
              </a:lnSpc>
            </a:pPr>
            <a:r>
              <a:rPr lang="en-US" altLang="zh-CN" sz="2000" b="1" dirty="0">
                <a:latin typeface="华文新魏" pitchFamily="2" charset="-122"/>
                <a:ea typeface="华文新魏" pitchFamily="2" charset="-122"/>
              </a:rPr>
              <a:t>void main (void)   {</a:t>
            </a:r>
          </a:p>
          <a:p>
            <a:pPr>
              <a:lnSpc>
                <a:spcPct val="120000"/>
              </a:lnSpc>
            </a:pPr>
            <a:r>
              <a:rPr lang="en-US" altLang="zh-CN" sz="2000" b="1" dirty="0">
                <a:latin typeface="华文新魏" pitchFamily="2" charset="-122"/>
                <a:ea typeface="华文新魏" pitchFamily="2" charset="-122"/>
              </a:rPr>
              <a:t>    ARRAY  y (3,  5) ,  *p;   //main</a:t>
            </a:r>
            <a:r>
              <a:rPr lang="zh-CN" altLang="en-US" sz="2000" b="1" dirty="0">
                <a:latin typeface="华文新魏" pitchFamily="2" charset="-122"/>
                <a:ea typeface="华文新魏" pitchFamily="2" charset="-122"/>
              </a:rPr>
              <a:t>返回前析构</a:t>
            </a:r>
            <a:r>
              <a:rPr lang="en-US" altLang="zh-CN" sz="2000" b="1" dirty="0">
                <a:latin typeface="华文新魏" pitchFamily="2" charset="-122"/>
                <a:ea typeface="华文新魏" pitchFamily="2" charset="-122"/>
              </a:rPr>
              <a:t>y</a:t>
            </a:r>
          </a:p>
          <a:p>
            <a:pPr>
              <a:lnSpc>
                <a:spcPct val="120000"/>
              </a:lnSpc>
            </a:pPr>
            <a:r>
              <a:rPr lang="en-US" altLang="zh-CN" sz="2000" b="1" dirty="0">
                <a:latin typeface="华文新魏" pitchFamily="2" charset="-122"/>
                <a:ea typeface="华文新魏" pitchFamily="2" charset="-122"/>
              </a:rPr>
              <a:t>    p=new ARRAY(5,  7);   //</a:t>
            </a:r>
            <a:r>
              <a:rPr lang="zh-CN" altLang="en-US" sz="2000" b="1" dirty="0">
                <a:solidFill>
                  <a:srgbClr val="FF0000"/>
                </a:solidFill>
                <a:latin typeface="华文新魏" pitchFamily="2" charset="-122"/>
                <a:ea typeface="华文新魏" pitchFamily="2" charset="-122"/>
              </a:rPr>
              <a:t>不能用</a:t>
            </a:r>
            <a:r>
              <a:rPr lang="en-US" altLang="zh-CN" sz="2000" b="1" dirty="0" err="1">
                <a:solidFill>
                  <a:srgbClr val="FF0000"/>
                </a:solidFill>
                <a:latin typeface="华文新魏" pitchFamily="2" charset="-122"/>
                <a:ea typeface="华文新魏" pitchFamily="2" charset="-122"/>
              </a:rPr>
              <a:t>malloc</a:t>
            </a:r>
            <a:r>
              <a:rPr lang="en-US" altLang="zh-CN" sz="2000" b="1" dirty="0">
                <a:solidFill>
                  <a:srgbClr val="FF0000"/>
                </a:solidFill>
                <a:latin typeface="华文新魏" pitchFamily="2" charset="-122"/>
                <a:ea typeface="华文新魏" pitchFamily="2" charset="-122"/>
              </a:rPr>
              <a:t>, ARRAY</a:t>
            </a:r>
            <a:r>
              <a:rPr lang="zh-CN" altLang="en-US" sz="2000" b="1" dirty="0">
                <a:solidFill>
                  <a:srgbClr val="FF0000"/>
                </a:solidFill>
                <a:latin typeface="华文新魏" pitchFamily="2" charset="-122"/>
                <a:ea typeface="华文新魏" pitchFamily="2" charset="-122"/>
              </a:rPr>
              <a:t>需要调构造函数</a:t>
            </a:r>
          </a:p>
          <a:p>
            <a:pPr>
              <a:lnSpc>
                <a:spcPct val="12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delete  p; 	       	      //</a:t>
            </a:r>
            <a:r>
              <a:rPr lang="zh-CN" altLang="en-US" sz="2000" b="1" dirty="0">
                <a:solidFill>
                  <a:srgbClr val="FF0000"/>
                </a:solidFill>
                <a:latin typeface="华文新魏" pitchFamily="2" charset="-122"/>
                <a:ea typeface="华文新魏" pitchFamily="2" charset="-122"/>
              </a:rPr>
              <a:t>不能用</a:t>
            </a:r>
            <a:r>
              <a:rPr lang="en-US" altLang="zh-CN" sz="2000" b="1" dirty="0">
                <a:solidFill>
                  <a:srgbClr val="FF0000"/>
                </a:solidFill>
                <a:latin typeface="华文新魏" pitchFamily="2" charset="-122"/>
                <a:ea typeface="华文新魏" pitchFamily="2" charset="-122"/>
              </a:rPr>
              <a:t>free, </a:t>
            </a:r>
            <a:r>
              <a:rPr lang="zh-CN" altLang="en-US" sz="2000" b="1" dirty="0">
                <a:solidFill>
                  <a:srgbClr val="FF0000"/>
                </a:solidFill>
                <a:latin typeface="华文新魏" pitchFamily="2" charset="-122"/>
                <a:ea typeface="华文新魏" pitchFamily="2" charset="-122"/>
              </a:rPr>
              <a:t>否则</a:t>
            </a:r>
            <a:r>
              <a:rPr lang="en-US" altLang="zh-CN" sz="2000" b="1" dirty="0">
                <a:solidFill>
                  <a:srgbClr val="FF0000"/>
                </a:solidFill>
                <a:latin typeface="华文新魏" pitchFamily="2" charset="-122"/>
                <a:ea typeface="华文新魏" pitchFamily="2" charset="-122"/>
              </a:rPr>
              <a:t>p</a:t>
            </a:r>
            <a:r>
              <a:rPr lang="zh-CN" altLang="en-US" sz="2000" b="1" dirty="0">
                <a:solidFill>
                  <a:srgbClr val="FF0000"/>
                </a:solidFill>
                <a:latin typeface="华文新魏" pitchFamily="2" charset="-122"/>
                <a:ea typeface="华文新魏" pitchFamily="2" charset="-122"/>
              </a:rPr>
              <a:t>未调用析构函数</a:t>
            </a:r>
          </a:p>
          <a:p>
            <a:pPr>
              <a:lnSpc>
                <a:spcPct val="120000"/>
              </a:lnSpc>
            </a:pPr>
            <a:r>
              <a:rPr lang="en-US" altLang="zh-CN" sz="2000" b="1" dirty="0">
                <a:latin typeface="华文新魏" pitchFamily="2" charset="-122"/>
                <a:ea typeface="华文新魏" pitchFamily="2" charset="-122"/>
              </a:rPr>
              <a:t>} </a:t>
            </a:r>
          </a:p>
          <a:p>
            <a:pPr>
              <a:spcBef>
                <a:spcPct val="0"/>
              </a:spcBef>
            </a:pPr>
            <a:endParaRPr lang="zh-CN" altLang="en-US" b="1" dirty="0">
              <a:latin typeface="华文新魏" pitchFamily="2" charset="-122"/>
              <a:ea typeface="华文新魏" pitchFamily="2" charset="-122"/>
            </a:endParaRPr>
          </a:p>
        </p:txBody>
      </p:sp>
    </p:spTree>
    <p:extLst>
      <p:ext uri="{BB962C8B-B14F-4D97-AF65-F5344CB8AC3E}">
        <p14:creationId xmlns:p14="http://schemas.microsoft.com/office/powerpoint/2010/main" val="3560188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3.4 new</a:t>
            </a:r>
            <a:r>
              <a:rPr lang="zh-CN" altLang="en-US" sz="3600" b="1" dirty="0">
                <a:solidFill>
                  <a:srgbClr val="FF0000"/>
                </a:solidFill>
                <a:latin typeface="微软雅黑" pitchFamily="34" charset="-122"/>
                <a:ea typeface="微软雅黑" pitchFamily="34" charset="-122"/>
              </a:rPr>
              <a:t>和</a:t>
            </a:r>
            <a:r>
              <a:rPr lang="en-US" altLang="zh-CN" sz="3600" b="1" dirty="0">
                <a:solidFill>
                  <a:srgbClr val="FF0000"/>
                </a:solidFill>
                <a:latin typeface="微软雅黑" pitchFamily="34" charset="-122"/>
                <a:ea typeface="微软雅黑" pitchFamily="34" charset="-122"/>
              </a:rPr>
              <a:t>delete</a:t>
            </a:r>
            <a:endParaRPr lang="zh-CN" altLang="en-US" sz="3600" b="1" dirty="0">
              <a:solidFill>
                <a:srgbClr val="FF0000"/>
              </a:solidFill>
              <a:latin typeface="微软雅黑" pitchFamily="34" charset="-122"/>
              <a:ea typeface="微软雅黑" pitchFamily="34" charset="-122"/>
            </a:endParaRPr>
          </a:p>
        </p:txBody>
      </p:sp>
      <p:sp>
        <p:nvSpPr>
          <p:cNvPr id="5" name="Text Box 4"/>
          <p:cNvSpPr txBox="1">
            <a:spLocks noChangeArrowheads="1"/>
          </p:cNvSpPr>
          <p:nvPr/>
        </p:nvSpPr>
        <p:spPr bwMode="auto">
          <a:xfrm>
            <a:off x="1860550" y="2913063"/>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a</a:t>
            </a:r>
          </a:p>
        </p:txBody>
      </p:sp>
      <p:sp>
        <p:nvSpPr>
          <p:cNvPr id="6" name="Text Box 5"/>
          <p:cNvSpPr txBox="1">
            <a:spLocks noChangeArrowheads="1"/>
          </p:cNvSpPr>
          <p:nvPr/>
        </p:nvSpPr>
        <p:spPr bwMode="auto">
          <a:xfrm>
            <a:off x="1860550" y="3319463"/>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r=0</a:t>
            </a:r>
          </a:p>
        </p:txBody>
      </p:sp>
      <p:sp>
        <p:nvSpPr>
          <p:cNvPr id="7" name="Text Box 6"/>
          <p:cNvSpPr txBox="1">
            <a:spLocks noChangeArrowheads="1"/>
          </p:cNvSpPr>
          <p:nvPr/>
        </p:nvSpPr>
        <p:spPr bwMode="auto">
          <a:xfrm>
            <a:off x="1860550" y="3725863"/>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c=0</a:t>
            </a:r>
          </a:p>
        </p:txBody>
      </p:sp>
      <p:sp>
        <p:nvSpPr>
          <p:cNvPr id="8" name="Text Box 8"/>
          <p:cNvSpPr txBox="1">
            <a:spLocks noChangeArrowheads="1"/>
          </p:cNvSpPr>
          <p:nvPr/>
        </p:nvSpPr>
        <p:spPr bwMode="auto">
          <a:xfrm>
            <a:off x="3381375" y="3090863"/>
            <a:ext cx="1435100" cy="7143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r.C =35</a:t>
            </a:r>
            <a:r>
              <a:rPr lang="zh-CN" altLang="en-US" sz="2000">
                <a:latin typeface="华文新魏" pitchFamily="2" charset="-122"/>
                <a:ea typeface="华文新魏" pitchFamily="2" charset="-122"/>
              </a:rPr>
              <a:t>个</a:t>
            </a:r>
          </a:p>
          <a:p>
            <a:pPr algn="l"/>
            <a:r>
              <a:rPr lang="zh-CN" altLang="en-US" sz="2000">
                <a:latin typeface="华文新魏" pitchFamily="2" charset="-122"/>
                <a:ea typeface="华文新魏" pitchFamily="2" charset="-122"/>
              </a:rPr>
              <a:t>整型元素</a:t>
            </a:r>
            <a:endParaRPr lang="zh-CN" altLang="en-US">
              <a:latin typeface="华文新魏" pitchFamily="2" charset="-122"/>
              <a:ea typeface="华文新魏" pitchFamily="2" charset="-122"/>
            </a:endParaRPr>
          </a:p>
        </p:txBody>
      </p:sp>
      <p:sp>
        <p:nvSpPr>
          <p:cNvPr id="9" name="Text Box 9"/>
          <p:cNvSpPr txBox="1">
            <a:spLocks noChangeArrowheads="1"/>
          </p:cNvSpPr>
          <p:nvPr/>
        </p:nvSpPr>
        <p:spPr bwMode="auto">
          <a:xfrm>
            <a:off x="684213" y="2684463"/>
            <a:ext cx="319318" cy="369332"/>
          </a:xfrm>
          <a:prstGeom prst="rect">
            <a:avLst/>
          </a:prstGeom>
          <a:noFill/>
          <a:ln w="12700">
            <a:noFill/>
            <a:miter lim="800000"/>
            <a:headEnd/>
            <a:tailEnd/>
          </a:ln>
        </p:spPr>
        <p:txBody>
          <a:bodyPr wrap="none">
            <a:spAutoFit/>
          </a:bodyPr>
          <a:lstStyle/>
          <a:p>
            <a:r>
              <a:rPr lang="en-US" altLang="zh-CN">
                <a:latin typeface="华文新魏" pitchFamily="2" charset="-122"/>
                <a:ea typeface="华文新魏" pitchFamily="2" charset="-122"/>
              </a:rPr>
              <a:t>p</a:t>
            </a:r>
          </a:p>
        </p:txBody>
      </p:sp>
      <p:sp>
        <p:nvSpPr>
          <p:cNvPr id="10" name="Line 10"/>
          <p:cNvSpPr>
            <a:spLocks noChangeShapeType="1"/>
          </p:cNvSpPr>
          <p:nvPr/>
        </p:nvSpPr>
        <p:spPr bwMode="auto">
          <a:xfrm>
            <a:off x="923925" y="2925763"/>
            <a:ext cx="936625" cy="0"/>
          </a:xfrm>
          <a:prstGeom prst="line">
            <a:avLst/>
          </a:prstGeom>
          <a:noFill/>
          <a:ln w="12700">
            <a:solidFill>
              <a:schemeClr val="tx1"/>
            </a:solidFill>
            <a:round/>
            <a:headEnd/>
            <a:tailEnd type="triangle" w="med" len="med"/>
          </a:ln>
        </p:spPr>
        <p:txBody>
          <a:bodyPr/>
          <a:lstStyle/>
          <a:p>
            <a:endParaRPr lang="zh-CN" altLang="en-US">
              <a:latin typeface="华文新魏" pitchFamily="2" charset="-122"/>
              <a:ea typeface="华文新魏" pitchFamily="2" charset="-122"/>
            </a:endParaRPr>
          </a:p>
        </p:txBody>
      </p:sp>
      <p:sp>
        <p:nvSpPr>
          <p:cNvPr id="11" name="Line 11"/>
          <p:cNvSpPr>
            <a:spLocks noChangeShapeType="1"/>
          </p:cNvSpPr>
          <p:nvPr/>
        </p:nvSpPr>
        <p:spPr bwMode="auto">
          <a:xfrm>
            <a:off x="2749550" y="3094038"/>
            <a:ext cx="647700" cy="0"/>
          </a:xfrm>
          <a:prstGeom prst="line">
            <a:avLst/>
          </a:prstGeom>
          <a:noFill/>
          <a:ln w="12700">
            <a:solidFill>
              <a:schemeClr val="tx1"/>
            </a:solidFill>
            <a:round/>
            <a:headEnd/>
            <a:tailEnd type="triangle" w="med" len="med"/>
          </a:ln>
        </p:spPr>
        <p:txBody>
          <a:bodyPr/>
          <a:lstStyle/>
          <a:p>
            <a:endParaRPr lang="zh-CN" altLang="en-US">
              <a:latin typeface="华文新魏" pitchFamily="2" charset="-122"/>
              <a:ea typeface="华文新魏" pitchFamily="2" charset="-122"/>
            </a:endParaRPr>
          </a:p>
        </p:txBody>
      </p:sp>
      <p:sp>
        <p:nvSpPr>
          <p:cNvPr id="12" name="Text Box 12"/>
          <p:cNvSpPr txBox="1">
            <a:spLocks noChangeArrowheads="1"/>
          </p:cNvSpPr>
          <p:nvPr/>
        </p:nvSpPr>
        <p:spPr bwMode="auto">
          <a:xfrm>
            <a:off x="1066800" y="2139950"/>
            <a:ext cx="2752677" cy="400110"/>
          </a:xfrm>
          <a:prstGeom prst="rect">
            <a:avLst/>
          </a:prstGeom>
          <a:noFill/>
          <a:ln w="12700">
            <a:noFill/>
            <a:miter lim="800000"/>
            <a:headEnd/>
            <a:tailEnd/>
          </a:ln>
        </p:spPr>
        <p:txBody>
          <a:bodyPr wrap="none">
            <a:spAutoFit/>
          </a:bodyPr>
          <a:lstStyle/>
          <a:p>
            <a:r>
              <a:rPr lang="en-US" altLang="zh-CN" sz="2000">
                <a:latin typeface="华文新魏" pitchFamily="2" charset="-122"/>
                <a:ea typeface="华文新魏" pitchFamily="2" charset="-122"/>
              </a:rPr>
              <a:t>(a) p = new Array(5,7)</a:t>
            </a:r>
          </a:p>
        </p:txBody>
      </p:sp>
      <p:sp>
        <p:nvSpPr>
          <p:cNvPr id="13" name="Text Box 13"/>
          <p:cNvSpPr txBox="1">
            <a:spLocks noChangeArrowheads="1"/>
          </p:cNvSpPr>
          <p:nvPr/>
        </p:nvSpPr>
        <p:spPr bwMode="auto">
          <a:xfrm>
            <a:off x="395288" y="5167313"/>
            <a:ext cx="2520950" cy="1190625"/>
          </a:xfrm>
          <a:prstGeom prst="rect">
            <a:avLst/>
          </a:prstGeom>
          <a:noFill/>
          <a:ln w="12700">
            <a:noFill/>
            <a:miter lim="800000"/>
            <a:headEnd/>
            <a:tailEnd/>
          </a:ln>
        </p:spPr>
        <p:txBody>
          <a:bodyPr>
            <a:spAutoFit/>
          </a:bodyPr>
          <a:lstStyle/>
          <a:p>
            <a:pPr algn="l"/>
            <a:r>
              <a:rPr lang="en-US" altLang="zh-CN" sz="1800">
                <a:latin typeface="华文新魏" pitchFamily="2" charset="-122"/>
                <a:ea typeface="华文新魏" pitchFamily="2" charset="-122"/>
              </a:rPr>
              <a:t>Step 1: </a:t>
            </a:r>
          </a:p>
          <a:p>
            <a:pPr algn="l"/>
            <a:r>
              <a:rPr lang="zh-CN" altLang="en-US" sz="1800">
                <a:latin typeface="华文新魏" pitchFamily="2" charset="-122"/>
                <a:ea typeface="华文新魏" pitchFamily="2" charset="-122"/>
              </a:rPr>
              <a:t>为对象分配内存</a:t>
            </a:r>
          </a:p>
          <a:p>
            <a:pPr algn="l"/>
            <a:r>
              <a:rPr lang="en-US" altLang="zh-CN" sz="1800">
                <a:latin typeface="华文新魏" pitchFamily="2" charset="-122"/>
                <a:ea typeface="华文新魏" pitchFamily="2" charset="-122"/>
              </a:rPr>
              <a:t>p=(Array *)</a:t>
            </a:r>
          </a:p>
          <a:p>
            <a:pPr algn="l"/>
            <a:r>
              <a:rPr lang="en-US" altLang="zh-CN" sz="1800">
                <a:latin typeface="华文新魏" pitchFamily="2" charset="-122"/>
                <a:ea typeface="华文新魏" pitchFamily="2" charset="-122"/>
              </a:rPr>
              <a:t>malloc(sizeof(Array))</a:t>
            </a:r>
          </a:p>
        </p:txBody>
      </p:sp>
      <p:sp>
        <p:nvSpPr>
          <p:cNvPr id="14" name="Text Box 14"/>
          <p:cNvSpPr txBox="1">
            <a:spLocks noChangeArrowheads="1"/>
          </p:cNvSpPr>
          <p:nvPr/>
        </p:nvSpPr>
        <p:spPr bwMode="auto">
          <a:xfrm>
            <a:off x="3132138" y="5370513"/>
            <a:ext cx="1873250" cy="915987"/>
          </a:xfrm>
          <a:prstGeom prst="rect">
            <a:avLst/>
          </a:prstGeom>
          <a:noFill/>
          <a:ln w="12700">
            <a:noFill/>
            <a:miter lim="800000"/>
            <a:headEnd/>
            <a:tailEnd/>
          </a:ln>
        </p:spPr>
        <p:txBody>
          <a:bodyPr>
            <a:spAutoFit/>
          </a:bodyPr>
          <a:lstStyle/>
          <a:p>
            <a:pPr algn="l"/>
            <a:r>
              <a:rPr lang="en-US" altLang="zh-CN" sz="1800">
                <a:latin typeface="华文新魏" pitchFamily="2" charset="-122"/>
                <a:ea typeface="华文新魏" pitchFamily="2" charset="-122"/>
              </a:rPr>
              <a:t>Step 2: </a:t>
            </a:r>
          </a:p>
          <a:p>
            <a:pPr algn="l"/>
            <a:r>
              <a:rPr lang="zh-CN" altLang="en-US" sz="1800">
                <a:latin typeface="华文新魏" pitchFamily="2" charset="-122"/>
                <a:ea typeface="华文新魏" pitchFamily="2" charset="-122"/>
              </a:rPr>
              <a:t>调用构造函数</a:t>
            </a:r>
          </a:p>
          <a:p>
            <a:pPr algn="l"/>
            <a:r>
              <a:rPr lang="en-US" altLang="zh-CN" sz="1800">
                <a:latin typeface="华文新魏" pitchFamily="2" charset="-122"/>
                <a:ea typeface="华文新魏" pitchFamily="2" charset="-122"/>
              </a:rPr>
              <a:t>a=new </a:t>
            </a:r>
            <a:r>
              <a:rPr lang="en-US" altLang="zh-CN" sz="1800">
                <a:solidFill>
                  <a:srgbClr val="FF0000"/>
                </a:solidFill>
                <a:latin typeface="华文新魏" pitchFamily="2" charset="-122"/>
                <a:ea typeface="华文新魏" pitchFamily="2" charset="-122"/>
              </a:rPr>
              <a:t>int</a:t>
            </a:r>
            <a:r>
              <a:rPr lang="en-US" altLang="zh-CN" sz="1800">
                <a:latin typeface="华文新魏" pitchFamily="2" charset="-122"/>
                <a:ea typeface="华文新魏" pitchFamily="2" charset="-122"/>
              </a:rPr>
              <a:t>[ r * c]</a:t>
            </a:r>
          </a:p>
        </p:txBody>
      </p:sp>
      <p:sp>
        <p:nvSpPr>
          <p:cNvPr id="15" name="Text Box 15"/>
          <p:cNvSpPr txBox="1">
            <a:spLocks noChangeArrowheads="1"/>
          </p:cNvSpPr>
          <p:nvPr/>
        </p:nvSpPr>
        <p:spPr bwMode="auto">
          <a:xfrm>
            <a:off x="4695825" y="2139950"/>
            <a:ext cx="4597734" cy="400110"/>
          </a:xfrm>
          <a:prstGeom prst="rect">
            <a:avLst/>
          </a:prstGeom>
          <a:noFill/>
          <a:ln w="12700">
            <a:noFill/>
            <a:miter lim="800000"/>
            <a:headEnd/>
            <a:tailEnd/>
          </a:ln>
        </p:spPr>
        <p:txBody>
          <a:bodyPr wrap="none">
            <a:spAutoFit/>
          </a:bodyPr>
          <a:lstStyle/>
          <a:p>
            <a:r>
              <a:rPr lang="en-US" altLang="zh-CN" sz="2000">
                <a:latin typeface="华文新魏" pitchFamily="2" charset="-122"/>
                <a:ea typeface="华文新魏" pitchFamily="2" charset="-122"/>
              </a:rPr>
              <a:t>(b) p = (Array *)malloc(sizeof(ARRAY))</a:t>
            </a:r>
          </a:p>
        </p:txBody>
      </p:sp>
      <p:sp>
        <p:nvSpPr>
          <p:cNvPr id="16" name="Text Box 17"/>
          <p:cNvSpPr txBox="1">
            <a:spLocks noChangeArrowheads="1"/>
          </p:cNvSpPr>
          <p:nvPr/>
        </p:nvSpPr>
        <p:spPr bwMode="auto">
          <a:xfrm>
            <a:off x="6854825" y="3128963"/>
            <a:ext cx="1101551" cy="400110"/>
          </a:xfrm>
          <a:prstGeom prst="rect">
            <a:avLst/>
          </a:prstGeom>
          <a:noFill/>
          <a:ln w="12700">
            <a:solidFill>
              <a:schemeClr val="tx1"/>
            </a:solidFill>
            <a:miter lim="800000"/>
            <a:headEnd/>
            <a:tailEnd/>
          </a:ln>
        </p:spPr>
        <p:txBody>
          <a:bodyPr wrap="square">
            <a:spAutoFit/>
          </a:bodyPr>
          <a:lstStyle/>
          <a:p>
            <a:pPr algn="l"/>
            <a:r>
              <a:rPr lang="en-US" altLang="zh-CN" sz="2000">
                <a:latin typeface="华文新魏" pitchFamily="2" charset="-122"/>
                <a:ea typeface="华文新魏" pitchFamily="2" charset="-122"/>
              </a:rPr>
              <a:t>a=null</a:t>
            </a:r>
          </a:p>
        </p:txBody>
      </p:sp>
      <p:sp>
        <p:nvSpPr>
          <p:cNvPr id="17" name="Text Box 18"/>
          <p:cNvSpPr txBox="1">
            <a:spLocks noChangeArrowheads="1"/>
          </p:cNvSpPr>
          <p:nvPr/>
        </p:nvSpPr>
        <p:spPr bwMode="auto">
          <a:xfrm>
            <a:off x="6854825" y="3535363"/>
            <a:ext cx="1101551" cy="409575"/>
          </a:xfrm>
          <a:prstGeom prst="rect">
            <a:avLst/>
          </a:prstGeom>
          <a:noFill/>
          <a:ln w="12700">
            <a:solidFill>
              <a:schemeClr val="tx1"/>
            </a:solidFill>
            <a:miter lim="800000"/>
            <a:headEnd/>
            <a:tailEnd/>
          </a:ln>
        </p:spPr>
        <p:txBody>
          <a:bodyPr wrap="square">
            <a:spAutoFit/>
          </a:bodyPr>
          <a:lstStyle/>
          <a:p>
            <a:pPr algn="l"/>
            <a:r>
              <a:rPr lang="en-US" altLang="zh-CN" sz="2000" dirty="0">
                <a:latin typeface="华文新魏" pitchFamily="2" charset="-122"/>
                <a:ea typeface="华文新魏" pitchFamily="2" charset="-122"/>
              </a:rPr>
              <a:t>r=0</a:t>
            </a:r>
          </a:p>
        </p:txBody>
      </p:sp>
      <p:sp>
        <p:nvSpPr>
          <p:cNvPr id="18" name="Text Box 19"/>
          <p:cNvSpPr txBox="1">
            <a:spLocks noChangeArrowheads="1"/>
          </p:cNvSpPr>
          <p:nvPr/>
        </p:nvSpPr>
        <p:spPr bwMode="auto">
          <a:xfrm>
            <a:off x="6854825" y="3954463"/>
            <a:ext cx="1101551" cy="409575"/>
          </a:xfrm>
          <a:prstGeom prst="rect">
            <a:avLst/>
          </a:prstGeom>
          <a:noFill/>
          <a:ln w="12700">
            <a:solidFill>
              <a:schemeClr val="tx1"/>
            </a:solidFill>
            <a:miter lim="800000"/>
            <a:headEnd/>
            <a:tailEnd/>
          </a:ln>
        </p:spPr>
        <p:txBody>
          <a:bodyPr wrap="square">
            <a:spAutoFit/>
          </a:bodyPr>
          <a:lstStyle/>
          <a:p>
            <a:pPr algn="l"/>
            <a:r>
              <a:rPr lang="en-US" altLang="zh-CN" sz="2000">
                <a:latin typeface="华文新魏" pitchFamily="2" charset="-122"/>
                <a:ea typeface="华文新魏" pitchFamily="2" charset="-122"/>
              </a:rPr>
              <a:t>c=0</a:t>
            </a:r>
          </a:p>
        </p:txBody>
      </p:sp>
      <p:sp>
        <p:nvSpPr>
          <p:cNvPr id="19" name="Text Box 20"/>
          <p:cNvSpPr txBox="1">
            <a:spLocks noChangeArrowheads="1"/>
          </p:cNvSpPr>
          <p:nvPr/>
        </p:nvSpPr>
        <p:spPr bwMode="auto">
          <a:xfrm>
            <a:off x="5678488" y="2900363"/>
            <a:ext cx="319318" cy="369332"/>
          </a:xfrm>
          <a:prstGeom prst="rect">
            <a:avLst/>
          </a:prstGeom>
          <a:noFill/>
          <a:ln w="12700">
            <a:noFill/>
            <a:miter lim="800000"/>
            <a:headEnd/>
            <a:tailEnd/>
          </a:ln>
        </p:spPr>
        <p:txBody>
          <a:bodyPr wrap="none">
            <a:spAutoFit/>
          </a:bodyPr>
          <a:lstStyle/>
          <a:p>
            <a:r>
              <a:rPr lang="en-US" altLang="zh-CN">
                <a:latin typeface="华文新魏" pitchFamily="2" charset="-122"/>
                <a:ea typeface="华文新魏" pitchFamily="2" charset="-122"/>
              </a:rPr>
              <a:t>p</a:t>
            </a:r>
          </a:p>
        </p:txBody>
      </p:sp>
      <p:sp>
        <p:nvSpPr>
          <p:cNvPr id="20" name="Line 21"/>
          <p:cNvSpPr>
            <a:spLocks noChangeShapeType="1"/>
          </p:cNvSpPr>
          <p:nvPr/>
        </p:nvSpPr>
        <p:spPr bwMode="auto">
          <a:xfrm>
            <a:off x="5918200" y="3141663"/>
            <a:ext cx="936625" cy="0"/>
          </a:xfrm>
          <a:prstGeom prst="line">
            <a:avLst/>
          </a:prstGeom>
          <a:noFill/>
          <a:ln w="12700">
            <a:solidFill>
              <a:schemeClr val="tx1"/>
            </a:solidFill>
            <a:round/>
            <a:headEnd/>
            <a:tailEnd type="triangle" w="med" len="med"/>
          </a:ln>
        </p:spPr>
        <p:txBody>
          <a:bodyPr/>
          <a:lstStyle/>
          <a:p>
            <a:endParaRPr lang="zh-CN" altLang="en-US">
              <a:latin typeface="华文新魏" pitchFamily="2" charset="-122"/>
              <a:ea typeface="华文新魏" pitchFamily="2" charset="-122"/>
            </a:endParaRPr>
          </a:p>
        </p:txBody>
      </p:sp>
      <p:sp>
        <p:nvSpPr>
          <p:cNvPr id="21" name="Text Box 5"/>
          <p:cNvSpPr txBox="1">
            <a:spLocks noChangeArrowheads="1"/>
          </p:cNvSpPr>
          <p:nvPr/>
        </p:nvSpPr>
        <p:spPr bwMode="auto">
          <a:xfrm>
            <a:off x="1857375" y="3324225"/>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r=5</a:t>
            </a:r>
          </a:p>
        </p:txBody>
      </p:sp>
      <p:sp>
        <p:nvSpPr>
          <p:cNvPr id="22" name="Text Box 6"/>
          <p:cNvSpPr txBox="1">
            <a:spLocks noChangeArrowheads="1"/>
          </p:cNvSpPr>
          <p:nvPr/>
        </p:nvSpPr>
        <p:spPr bwMode="auto">
          <a:xfrm>
            <a:off x="1860550" y="3732213"/>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c=7</a:t>
            </a:r>
          </a:p>
        </p:txBody>
      </p:sp>
      <p:sp>
        <p:nvSpPr>
          <p:cNvPr id="23" name="Rectangle 2"/>
          <p:cNvSpPr txBox="1">
            <a:spLocks noChangeArrowheads="1"/>
          </p:cNvSpPr>
          <p:nvPr/>
        </p:nvSpPr>
        <p:spPr>
          <a:xfrm>
            <a:off x="809625" y="1125220"/>
            <a:ext cx="7772400" cy="94773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600" dirty="0">
                <a:latin typeface="华文新魏" pitchFamily="2" charset="-122"/>
                <a:ea typeface="华文新魏" pitchFamily="2" charset="-122"/>
              </a:rPr>
              <a:t>两种内存管理方式的区别</a:t>
            </a:r>
          </a:p>
        </p:txBody>
      </p:sp>
    </p:spTree>
    <p:extLst>
      <p:ext uri="{BB962C8B-B14F-4D97-AF65-F5344CB8AC3E}">
        <p14:creationId xmlns:p14="http://schemas.microsoft.com/office/powerpoint/2010/main" val="341956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blinds(horizontal)">
                                      <p:cBhvr>
                                        <p:cTn id="15" dur="500"/>
                                        <p:tgtEl>
                                          <p:spTgt spid="6">
                                            <p:bg/>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blinds(horizontal)">
                                      <p:cBhvr>
                                        <p:cTn id="18" dur="500"/>
                                        <p:tgtEl>
                                          <p:spTgt spid="6">
                                            <p:txEl>
                                              <p:pRg st="0" end="0"/>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linds(horizontal)">
                                      <p:cBhvr>
                                        <p:cTn id="35" dur="500"/>
                                        <p:tgtEl>
                                          <p:spTgt spid="8"/>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linds(horizontal)">
                                      <p:cBhvr>
                                        <p:cTn id="38" dur="500"/>
                                        <p:tgtEl>
                                          <p:spTgt spid="11"/>
                                        </p:tgtEl>
                                      </p:cBhvr>
                                    </p:animEffect>
                                  </p:childTnLst>
                                </p:cTn>
                              </p:par>
                              <p:par>
                                <p:cTn id="39" presetID="3" presetClass="entr" presetSubtype="10" fill="hold" grpId="1"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linds(horizontal)">
                                      <p:cBhvr>
                                        <p:cTn id="41" dur="500"/>
                                        <p:tgtEl>
                                          <p:spTgt spid="11"/>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linds(horizontal)">
                                      <p:cBhvr>
                                        <p:cTn id="44" dur="500"/>
                                        <p:tgtEl>
                                          <p:spTgt spid="14"/>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linds(horizontal)">
                                      <p:cBhvr>
                                        <p:cTn id="47" dur="500"/>
                                        <p:tgtEl>
                                          <p:spTgt spid="21"/>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blinds(horizontal)">
                                      <p:cBhvr>
                                        <p:cTn id="50" dur="500"/>
                                        <p:tgtEl>
                                          <p:spTgt spid="22"/>
                                        </p:tgtEl>
                                      </p:cBhvr>
                                    </p:animEffect>
                                  </p:childTnLst>
                                </p:cTn>
                              </p:par>
                              <p:par>
                                <p:cTn id="51" presetID="3" presetClass="exit" presetSubtype="10" fill="hold" grpId="1" nodeType="withEffect">
                                  <p:stCondLst>
                                    <p:cond delay="0"/>
                                  </p:stCondLst>
                                  <p:childTnLst>
                                    <p:animEffect transition="out" filter="blinds(horizontal)">
                                      <p:cBhvr>
                                        <p:cTn id="52" dur="500"/>
                                        <p:tgtEl>
                                          <p:spTgt spid="7"/>
                                        </p:tgtEl>
                                      </p:cBhvr>
                                    </p:animEffect>
                                    <p:set>
                                      <p:cBhvr>
                                        <p:cTn id="53" dur="1" fill="hold">
                                          <p:stCondLst>
                                            <p:cond delay="499"/>
                                          </p:stCondLst>
                                        </p:cTn>
                                        <p:tgtEl>
                                          <p:spTgt spid="7"/>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6">
                                            <p:txEl>
                                              <p:pRg st="0" end="0"/>
                                            </p:txEl>
                                          </p:spTgt>
                                        </p:tgtEl>
                                      </p:cBhvr>
                                    </p:animEffect>
                                    <p:set>
                                      <p:cBhvr>
                                        <p:cTn id="56" dur="1" fill="hold">
                                          <p:stCondLst>
                                            <p:cond delay="499"/>
                                          </p:stCondLst>
                                        </p:cTn>
                                        <p:tgtEl>
                                          <p:spTgt spid="6">
                                            <p:txEl>
                                              <p:pRg st="0" end="0"/>
                                            </p:txEl>
                                          </p:spTgt>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6">
                                            <p:bg/>
                                          </p:spTgt>
                                        </p:tgtEl>
                                      </p:cBhvr>
                                    </p:animEffect>
                                    <p:set>
                                      <p:cBhvr>
                                        <p:cTn id="59" dur="1" fill="hold">
                                          <p:stCondLst>
                                            <p:cond delay="499"/>
                                          </p:stCondLst>
                                        </p:cTn>
                                        <p:tgtEl>
                                          <p:spTgt spid="6">
                                            <p:bg/>
                                          </p:spTgt>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blinds(horizontal)">
                                      <p:cBhvr>
                                        <p:cTn id="64" dur="5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blinds(horizontal)">
                                      <p:cBhvr>
                                        <p:cTn id="69" dur="500"/>
                                        <p:tgtEl>
                                          <p:spTgt spid="16"/>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blinds(horizontal)">
                                      <p:cBhvr>
                                        <p:cTn id="72" dur="500"/>
                                        <p:tgtEl>
                                          <p:spTgt spid="17"/>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blinds(horizontal)">
                                      <p:cBhvr>
                                        <p:cTn id="75" dur="500"/>
                                        <p:tgtEl>
                                          <p:spTgt spid="18"/>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blinds(horizontal)">
                                      <p:cBhvr>
                                        <p:cTn id="78" dur="500"/>
                                        <p:tgtEl>
                                          <p:spTgt spid="19"/>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blinds(horizontal)">
                                      <p:cBhvr>
                                        <p:cTn id="81" dur="500"/>
                                        <p:tgtEl>
                                          <p:spTgt spid="20"/>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xit" presetSubtype="4" fill="hold" nodeType="clickEffect">
                                  <p:stCondLst>
                                    <p:cond delay="0"/>
                                  </p:stCondLst>
                                  <p:childTnLst>
                                    <p:anim calcmode="lin" valueType="num">
                                      <p:cBhvr additive="base">
                                        <p:cTn id="85" dur="500"/>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6" dur="500"/>
                                        <p:tgtEl>
                                          <p:spTgt spid="6">
                                            <p:txEl>
                                              <p:pRg st="0" end="0"/>
                                            </p:txEl>
                                          </p:spTgt>
                                        </p:tgtEl>
                                        <p:attrNameLst>
                                          <p:attrName>ppt_y</p:attrName>
                                        </p:attrNameLst>
                                      </p:cBhvr>
                                      <p:tavLst>
                                        <p:tav tm="0">
                                          <p:val>
                                            <p:strVal val="ppt_y"/>
                                          </p:val>
                                        </p:tav>
                                        <p:tav tm="100000">
                                          <p:val>
                                            <p:strVal val="1+ppt_h/2"/>
                                          </p:val>
                                        </p:tav>
                                      </p:tavLst>
                                    </p:anim>
                                    <p:set>
                                      <p:cBhvr>
                                        <p:cTn id="87" dur="1" fill="hold">
                                          <p:stCondLst>
                                            <p:cond delay="499"/>
                                          </p:stCondLst>
                                        </p:cTn>
                                        <p:tgtEl>
                                          <p:spTgt spid="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allAtOnce" animBg="1"/>
      <p:bldP spid="6" grpId="1" build="allAtOnce" animBg="1"/>
      <p:bldP spid="7" grpId="0" animBg="1"/>
      <p:bldP spid="7" grpId="1" animBg="1"/>
      <p:bldP spid="8" grpId="0" animBg="1"/>
      <p:bldP spid="9" grpId="0"/>
      <p:bldP spid="10" grpId="0" animBg="1"/>
      <p:bldP spid="11" grpId="0" animBg="1"/>
      <p:bldP spid="11" grpId="1" animBg="1"/>
      <p:bldP spid="12" grpId="0"/>
      <p:bldP spid="13" grpId="0"/>
      <p:bldP spid="14" grpId="0"/>
      <p:bldP spid="15" grpId="0"/>
      <p:bldP spid="16" grpId="0" animBg="1"/>
      <p:bldP spid="17" grpId="0" animBg="1"/>
      <p:bldP spid="18" grpId="0" animBg="1"/>
      <p:bldP spid="19" grpId="0"/>
      <p:bldP spid="20" grpId="0" animBg="1"/>
      <p:bldP spid="21" grpId="0" animBg="1"/>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3.1</a:t>
            </a:r>
            <a:r>
              <a:rPr lang="zh-CN" altLang="en-US" sz="3600" b="1" dirty="0">
                <a:solidFill>
                  <a:srgbClr val="FF0000"/>
                </a:solidFill>
                <a:latin typeface="微软雅黑" pitchFamily="34" charset="-122"/>
                <a:ea typeface="微软雅黑" pitchFamily="34" charset="-122"/>
              </a:rPr>
              <a:t>　类的声明和定义</a:t>
            </a:r>
          </a:p>
        </p:txBody>
      </p:sp>
      <p:sp>
        <p:nvSpPr>
          <p:cNvPr id="8196" name="Rectangle 7"/>
          <p:cNvSpPr>
            <a:spLocks noChangeArrowheads="1"/>
          </p:cNvSpPr>
          <p:nvPr/>
        </p:nvSpPr>
        <p:spPr bwMode="auto">
          <a:xfrm>
            <a:off x="234752" y="980728"/>
            <a:ext cx="8382000" cy="4968775"/>
          </a:xfrm>
          <a:prstGeom prst="rect">
            <a:avLst/>
          </a:prstGeom>
          <a:noFill/>
          <a:ln w="9525">
            <a:noFill/>
            <a:miter lim="800000"/>
            <a:headEnd/>
            <a:tailEnd/>
          </a:ln>
        </p:spPr>
        <p:txBody>
          <a:bodyPr>
            <a:noAutofit/>
          </a:bodyPr>
          <a:lstStyle/>
          <a:p>
            <a:r>
              <a:rPr lang="en-US" altLang="zh-CN" sz="2400" b="1" dirty="0">
                <a:latin typeface="华文新魏" pitchFamily="2" charset="-122"/>
                <a:ea typeface="华文新魏" pitchFamily="2" charset="-122"/>
              </a:rPr>
              <a:t>	</a:t>
            </a:r>
            <a:r>
              <a:rPr lang="zh-CN" altLang="en-US" sz="2400" b="1" dirty="0">
                <a:solidFill>
                  <a:srgbClr val="FF0000"/>
                </a:solidFill>
                <a:latin typeface="华文新魏" pitchFamily="2" charset="-122"/>
                <a:ea typeface="华文新魏" pitchFamily="2" charset="-122"/>
              </a:rPr>
              <a:t>类保留字</a:t>
            </a:r>
            <a:r>
              <a:rPr lang="zh-CN" altLang="en-US" sz="2400" b="1" dirty="0">
                <a:latin typeface="华文新魏" pitchFamily="2" charset="-122"/>
                <a:ea typeface="华文新魏" pitchFamily="2" charset="-122"/>
              </a:rPr>
              <a:t>：</a:t>
            </a:r>
            <a:r>
              <a:rPr lang="en-US" altLang="zh-CN" sz="2400" b="1" dirty="0">
                <a:latin typeface="华文新魏" pitchFamily="2" charset="-122"/>
                <a:ea typeface="华文新魏" pitchFamily="2" charset="-122"/>
              </a:rPr>
              <a:t>class</a:t>
            </a:r>
            <a:r>
              <a:rPr lang="zh-CN" altLang="en-US" sz="2400" b="1" dirty="0">
                <a:latin typeface="华文新魏" pitchFamily="2" charset="-122"/>
                <a:ea typeface="华文新魏" pitchFamily="2" charset="-122"/>
              </a:rPr>
              <a:t>、</a:t>
            </a:r>
            <a:r>
              <a:rPr lang="en-US" altLang="zh-CN" sz="2400" b="1" dirty="0" err="1">
                <a:latin typeface="华文新魏" pitchFamily="2" charset="-122"/>
                <a:ea typeface="华文新魏" pitchFamily="2" charset="-122"/>
              </a:rPr>
              <a:t>struct</a:t>
            </a:r>
            <a:r>
              <a:rPr lang="zh-CN" altLang="en-US" sz="2400" b="1" dirty="0">
                <a:latin typeface="华文新魏" pitchFamily="2" charset="-122"/>
                <a:ea typeface="华文新魏" pitchFamily="2" charset="-122"/>
              </a:rPr>
              <a:t>或</a:t>
            </a:r>
            <a:r>
              <a:rPr lang="en-US" altLang="zh-CN" sz="2400" b="1" dirty="0">
                <a:latin typeface="华文新魏" pitchFamily="2" charset="-122"/>
                <a:ea typeface="华文新魏" pitchFamily="2" charset="-122"/>
              </a:rPr>
              <a:t>union</a:t>
            </a:r>
            <a:r>
              <a:rPr lang="zh-CN" altLang="en-US" sz="2400" b="1" dirty="0">
                <a:latin typeface="华文新魏" pitchFamily="2" charset="-122"/>
                <a:ea typeface="华文新魏" pitchFamily="2" charset="-122"/>
              </a:rPr>
              <a:t>可用来声明和定义类。</a:t>
            </a:r>
          </a:p>
        </p:txBody>
      </p:sp>
      <p:sp>
        <p:nvSpPr>
          <p:cNvPr id="18" name="Text Box 5"/>
          <p:cNvSpPr txBox="1">
            <a:spLocks noChangeArrowheads="1"/>
          </p:cNvSpPr>
          <p:nvPr/>
        </p:nvSpPr>
        <p:spPr bwMode="auto">
          <a:xfrm>
            <a:off x="323528" y="2060848"/>
            <a:ext cx="3733800"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20000"/>
              </a:spcBef>
              <a:buClr>
                <a:schemeClr val="folHlink"/>
              </a:buClr>
              <a:buFont typeface="Wingdings" pitchFamily="2" charset="2"/>
              <a:buNone/>
            </a:pPr>
            <a:r>
              <a:rPr kumimoji="0" lang="zh-CN" altLang="en-US" b="1" dirty="0">
                <a:solidFill>
                  <a:srgbClr val="FF0000"/>
                </a:solidFill>
                <a:latin typeface="华文新魏" pitchFamily="2" charset="-122"/>
                <a:ea typeface="华文新魏" pitchFamily="2" charset="-122"/>
              </a:rPr>
              <a:t>类的声明：</a:t>
            </a:r>
            <a:r>
              <a:rPr kumimoji="0" lang="zh-CN" altLang="en-US" b="1" dirty="0">
                <a:latin typeface="华文新魏" pitchFamily="2" charset="-122"/>
                <a:ea typeface="华文新魏" pitchFamily="2" charset="-122"/>
              </a:rPr>
              <a:t>由保留字</a:t>
            </a:r>
            <a:r>
              <a:rPr kumimoji="0" lang="en-US" altLang="zh-CN" b="1" dirty="0">
                <a:latin typeface="华文新魏" pitchFamily="2" charset="-122"/>
                <a:ea typeface="华文新魏" pitchFamily="2" charset="-122"/>
              </a:rPr>
              <a:t>class</a:t>
            </a:r>
            <a:r>
              <a:rPr kumimoji="0" lang="zh-CN" altLang="en-US" b="1" dirty="0">
                <a:latin typeface="华文新魏" pitchFamily="2" charset="-122"/>
                <a:ea typeface="华文新魏" pitchFamily="2" charset="-122"/>
              </a:rPr>
              <a:t>、</a:t>
            </a:r>
            <a:r>
              <a:rPr kumimoji="0" lang="en-US" altLang="zh-CN" b="1" dirty="0" err="1">
                <a:latin typeface="华文新魏" pitchFamily="2" charset="-122"/>
                <a:ea typeface="华文新魏" pitchFamily="2" charset="-122"/>
              </a:rPr>
              <a:t>struct</a:t>
            </a:r>
            <a:r>
              <a:rPr kumimoji="0" lang="zh-CN" altLang="en-US" b="1" dirty="0">
                <a:latin typeface="华文新魏" pitchFamily="2" charset="-122"/>
                <a:ea typeface="华文新魏" pitchFamily="2" charset="-122"/>
              </a:rPr>
              <a:t>或</a:t>
            </a:r>
            <a:r>
              <a:rPr kumimoji="0" lang="en-US" altLang="zh-CN" b="1" dirty="0">
                <a:latin typeface="华文新魏" pitchFamily="2" charset="-122"/>
                <a:ea typeface="华文新魏" pitchFamily="2" charset="-122"/>
              </a:rPr>
              <a:t>union</a:t>
            </a:r>
            <a:r>
              <a:rPr kumimoji="0" lang="zh-CN" altLang="en-US" b="1" dirty="0">
                <a:latin typeface="华文新魏" pitchFamily="2" charset="-122"/>
                <a:ea typeface="华文新魏" pitchFamily="2" charset="-122"/>
              </a:rPr>
              <a:t>加上类的名称构成。</a:t>
            </a:r>
          </a:p>
          <a:p>
            <a:pPr algn="just" eaLnBrk="1" hangingPunct="1">
              <a:spcBef>
                <a:spcPct val="20000"/>
              </a:spcBef>
              <a:buClr>
                <a:schemeClr val="folHlink"/>
              </a:buClr>
              <a:buFont typeface="Wingdings" pitchFamily="2" charset="2"/>
              <a:buNone/>
            </a:pPr>
            <a:r>
              <a:rPr kumimoji="0" lang="zh-CN" altLang="en-US" b="1" dirty="0">
                <a:solidFill>
                  <a:srgbClr val="FF0000"/>
                </a:solidFill>
                <a:latin typeface="华文新魏" pitchFamily="2" charset="-122"/>
                <a:ea typeface="华文新魏" pitchFamily="2" charset="-122"/>
              </a:rPr>
              <a:t>类的定义：</a:t>
            </a:r>
            <a:r>
              <a:rPr kumimoji="0" lang="zh-CN" altLang="en-US" b="1" dirty="0">
                <a:latin typeface="华文新魏" pitchFamily="2" charset="-122"/>
                <a:ea typeface="华文新魏" pitchFamily="2" charset="-122"/>
              </a:rPr>
              <a:t>包括类名的声明部分和由</a:t>
            </a:r>
            <a:r>
              <a:rPr kumimoji="0" lang="en-US" altLang="zh-CN" b="1" dirty="0">
                <a:latin typeface="华文新魏" pitchFamily="2" charset="-122"/>
                <a:ea typeface="华文新魏" pitchFamily="2" charset="-122"/>
              </a:rPr>
              <a:t>{ }</a:t>
            </a:r>
            <a:r>
              <a:rPr kumimoji="0" lang="zh-CN" altLang="en-US" b="1" dirty="0">
                <a:latin typeface="华文新魏" pitchFamily="2" charset="-122"/>
                <a:ea typeface="华文新魏" pitchFamily="2" charset="-122"/>
              </a:rPr>
              <a:t>括起来的主体两部分构成。</a:t>
            </a:r>
          </a:p>
          <a:p>
            <a:pPr algn="just" eaLnBrk="1" hangingPunct="1">
              <a:spcBef>
                <a:spcPct val="20000"/>
              </a:spcBef>
              <a:buClr>
                <a:schemeClr val="folHlink"/>
              </a:buClr>
              <a:buFont typeface="Wingdings" pitchFamily="2" charset="2"/>
              <a:buNone/>
            </a:pPr>
            <a:r>
              <a:rPr kumimoji="0" lang="zh-CN" altLang="en-US" b="1" dirty="0">
                <a:solidFill>
                  <a:srgbClr val="FF0000"/>
                </a:solidFill>
                <a:latin typeface="华文新魏" pitchFamily="2" charset="-122"/>
                <a:ea typeface="华文新魏" pitchFamily="2" charset="-122"/>
              </a:rPr>
              <a:t>类的实现：</a:t>
            </a:r>
            <a:r>
              <a:rPr kumimoji="0" lang="zh-CN" altLang="en-US" b="1" dirty="0">
                <a:latin typeface="华文新魏" pitchFamily="2" charset="-122"/>
                <a:ea typeface="华文新魏" pitchFamily="2" charset="-122"/>
              </a:rPr>
              <a:t>通常指类的函数成员的实现：即定义类的函数成员的函数体。</a:t>
            </a:r>
          </a:p>
        </p:txBody>
      </p:sp>
      <p:sp>
        <p:nvSpPr>
          <p:cNvPr id="19" name="Text Box 6"/>
          <p:cNvSpPr txBox="1">
            <a:spLocks noChangeArrowheads="1"/>
          </p:cNvSpPr>
          <p:nvPr/>
        </p:nvSpPr>
        <p:spPr bwMode="auto">
          <a:xfrm>
            <a:off x="4644008" y="2158053"/>
            <a:ext cx="4248472" cy="4007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t" hangingPunct="1">
              <a:spcBef>
                <a:spcPct val="20000"/>
              </a:spcBef>
              <a:buClr>
                <a:schemeClr val="tx1"/>
              </a:buClr>
              <a:buSzPct val="75000"/>
              <a:buFont typeface="Wingdings" pitchFamily="2" charset="2"/>
              <a:buNone/>
            </a:pPr>
            <a:r>
              <a:rPr kumimoji="0" lang="en-US" altLang="zh-CN" b="1" dirty="0">
                <a:solidFill>
                  <a:srgbClr val="FF0000"/>
                </a:solidFill>
                <a:latin typeface="华文新魏" pitchFamily="2" charset="-122"/>
                <a:ea typeface="华文新魏" pitchFamily="2" charset="-122"/>
              </a:rPr>
              <a:t>class </a:t>
            </a:r>
            <a:r>
              <a:rPr kumimoji="0" lang="zh-CN" altLang="en-US" b="1" dirty="0">
                <a:solidFill>
                  <a:srgbClr val="FF0000"/>
                </a:solidFill>
                <a:latin typeface="华文新魏" pitchFamily="2" charset="-122"/>
                <a:ea typeface="华文新魏" pitchFamily="2" charset="-122"/>
              </a:rPr>
              <a:t>类型名</a:t>
            </a:r>
            <a:r>
              <a:rPr kumimoji="0" lang="en-US" altLang="zh-CN" b="1" dirty="0">
                <a:solidFill>
                  <a:srgbClr val="FF0000"/>
                </a:solidFill>
                <a:latin typeface="华文新魏" pitchFamily="2" charset="-122"/>
                <a:ea typeface="华文新魏" pitchFamily="2" charset="-122"/>
              </a:rPr>
              <a:t>;//</a:t>
            </a:r>
            <a:r>
              <a:rPr kumimoji="0" lang="zh-CN" altLang="en-US" b="1" dirty="0">
                <a:solidFill>
                  <a:srgbClr val="FF0000"/>
                </a:solidFill>
                <a:latin typeface="华文新魏" pitchFamily="2" charset="-122"/>
                <a:ea typeface="华文新魏" pitchFamily="2" charset="-122"/>
              </a:rPr>
              <a:t>前向声明</a:t>
            </a:r>
          </a:p>
          <a:p>
            <a:pPr eaLnBrk="1" fontAlgn="t" hangingPunct="1">
              <a:spcBef>
                <a:spcPct val="20000"/>
              </a:spcBef>
              <a:buClr>
                <a:schemeClr val="tx1"/>
              </a:buClr>
              <a:buSzPct val="75000"/>
              <a:buFont typeface="Wingdings" pitchFamily="2" charset="2"/>
              <a:buNone/>
            </a:pPr>
            <a:r>
              <a:rPr kumimoji="0" lang="en-US" altLang="zh-CN" b="1" dirty="0">
                <a:solidFill>
                  <a:srgbClr val="FF0000"/>
                </a:solidFill>
                <a:latin typeface="华文新魏" pitchFamily="2" charset="-122"/>
                <a:ea typeface="华文新魏" pitchFamily="2" charset="-122"/>
              </a:rPr>
              <a:t>class </a:t>
            </a:r>
            <a:r>
              <a:rPr kumimoji="0" lang="zh-CN" altLang="en-US" b="1" dirty="0">
                <a:solidFill>
                  <a:srgbClr val="FF0000"/>
                </a:solidFill>
                <a:latin typeface="华文新魏" pitchFamily="2" charset="-122"/>
                <a:ea typeface="华文新魏" pitchFamily="2" charset="-122"/>
              </a:rPr>
              <a:t>类型名</a:t>
            </a:r>
            <a:r>
              <a:rPr kumimoji="0" lang="en-US" altLang="zh-CN" b="1" dirty="0">
                <a:solidFill>
                  <a:srgbClr val="FF0000"/>
                </a:solidFill>
                <a:latin typeface="华文新魏" pitchFamily="2" charset="-122"/>
                <a:ea typeface="华文新魏" pitchFamily="2" charset="-122"/>
              </a:rPr>
              <a:t>{//</a:t>
            </a:r>
            <a:r>
              <a:rPr kumimoji="0" lang="zh-CN" altLang="en-US" b="1" dirty="0">
                <a:solidFill>
                  <a:srgbClr val="FF0000"/>
                </a:solidFill>
                <a:latin typeface="华文新魏" pitchFamily="2" charset="-122"/>
                <a:ea typeface="华文新魏" pitchFamily="2" charset="-122"/>
              </a:rPr>
              <a:t>类的定义</a:t>
            </a:r>
          </a:p>
          <a:p>
            <a:pPr eaLnBrk="1" fontAlgn="t" hangingPunct="1">
              <a:spcBef>
                <a:spcPct val="20000"/>
              </a:spcBef>
              <a:buClr>
                <a:schemeClr val="tx1"/>
              </a:buClr>
              <a:buSzPct val="75000"/>
              <a:buFont typeface="Wingdings" pitchFamily="2" charset="2"/>
              <a:buNone/>
            </a:pPr>
            <a:r>
              <a:rPr kumimoji="0" lang="en-US" altLang="zh-CN" b="1" dirty="0">
                <a:solidFill>
                  <a:srgbClr val="FF0000"/>
                </a:solidFill>
                <a:latin typeface="华文新魏" pitchFamily="2" charset="-122"/>
                <a:ea typeface="华文新魏" pitchFamily="2" charset="-122"/>
              </a:rPr>
              <a:t>private:</a:t>
            </a:r>
          </a:p>
          <a:p>
            <a:pPr eaLnBrk="1" fontAlgn="t" hangingPunct="1">
              <a:spcBef>
                <a:spcPct val="20000"/>
              </a:spcBef>
              <a:buClr>
                <a:schemeClr val="tx1"/>
              </a:buClr>
              <a:buSzPct val="75000"/>
              <a:buFont typeface="Wingdings" pitchFamily="2" charset="2"/>
              <a:buNone/>
            </a:pPr>
            <a:r>
              <a:rPr kumimoji="0" lang="en-US" altLang="zh-CN" b="1" dirty="0">
                <a:solidFill>
                  <a:srgbClr val="FF0000"/>
                </a:solidFill>
                <a:latin typeface="华文新魏" pitchFamily="2" charset="-122"/>
                <a:ea typeface="华文新魏" pitchFamily="2" charset="-122"/>
              </a:rPr>
              <a:t>    </a:t>
            </a:r>
            <a:r>
              <a:rPr kumimoji="0" lang="zh-CN" altLang="en-US" b="1" dirty="0">
                <a:solidFill>
                  <a:srgbClr val="FF0000"/>
                </a:solidFill>
                <a:latin typeface="华文新魏" pitchFamily="2" charset="-122"/>
                <a:ea typeface="华文新魏" pitchFamily="2" charset="-122"/>
              </a:rPr>
              <a:t>私有成员声明或定义</a:t>
            </a:r>
            <a:r>
              <a:rPr kumimoji="0" lang="en-US" altLang="zh-CN" b="1" dirty="0">
                <a:solidFill>
                  <a:srgbClr val="FF0000"/>
                </a:solidFill>
                <a:latin typeface="华文新魏" pitchFamily="2" charset="-122"/>
                <a:ea typeface="华文新魏" pitchFamily="2" charset="-122"/>
              </a:rPr>
              <a:t>;</a:t>
            </a:r>
          </a:p>
          <a:p>
            <a:pPr eaLnBrk="1" fontAlgn="t" hangingPunct="1">
              <a:spcBef>
                <a:spcPct val="20000"/>
              </a:spcBef>
              <a:buClr>
                <a:schemeClr val="tx1"/>
              </a:buClr>
              <a:buSzPct val="75000"/>
              <a:buFont typeface="Wingdings" pitchFamily="2" charset="2"/>
              <a:buNone/>
            </a:pPr>
            <a:r>
              <a:rPr kumimoji="0" lang="en-US" altLang="zh-CN" b="1" dirty="0">
                <a:solidFill>
                  <a:srgbClr val="FF0000"/>
                </a:solidFill>
                <a:latin typeface="华文新魏" pitchFamily="2" charset="-122"/>
                <a:ea typeface="华文新魏" pitchFamily="2" charset="-122"/>
              </a:rPr>
              <a:t>protected:</a:t>
            </a:r>
          </a:p>
          <a:p>
            <a:pPr eaLnBrk="1" fontAlgn="t" hangingPunct="1">
              <a:spcBef>
                <a:spcPct val="20000"/>
              </a:spcBef>
              <a:buClr>
                <a:schemeClr val="tx1"/>
              </a:buClr>
              <a:buSzPct val="75000"/>
              <a:buFont typeface="Wingdings" pitchFamily="2" charset="2"/>
              <a:buNone/>
            </a:pPr>
            <a:r>
              <a:rPr kumimoji="0" lang="en-US" altLang="zh-CN" b="1" dirty="0">
                <a:solidFill>
                  <a:srgbClr val="FF0000"/>
                </a:solidFill>
                <a:latin typeface="华文新魏" pitchFamily="2" charset="-122"/>
                <a:ea typeface="华文新魏" pitchFamily="2" charset="-122"/>
              </a:rPr>
              <a:t>    </a:t>
            </a:r>
            <a:r>
              <a:rPr kumimoji="0" lang="zh-CN" altLang="en-US" b="1" dirty="0">
                <a:solidFill>
                  <a:srgbClr val="FF0000"/>
                </a:solidFill>
                <a:latin typeface="华文新魏" pitchFamily="2" charset="-122"/>
                <a:ea typeface="华文新魏" pitchFamily="2" charset="-122"/>
              </a:rPr>
              <a:t>保护成员声明或定义</a:t>
            </a:r>
            <a:r>
              <a:rPr kumimoji="0" lang="en-US" altLang="zh-CN" b="1" dirty="0">
                <a:solidFill>
                  <a:srgbClr val="FF0000"/>
                </a:solidFill>
                <a:latin typeface="华文新魏" pitchFamily="2" charset="-122"/>
                <a:ea typeface="华文新魏" pitchFamily="2" charset="-122"/>
              </a:rPr>
              <a:t>;</a:t>
            </a:r>
          </a:p>
          <a:p>
            <a:pPr eaLnBrk="1" fontAlgn="t" hangingPunct="1">
              <a:spcBef>
                <a:spcPct val="20000"/>
              </a:spcBef>
              <a:buClr>
                <a:schemeClr val="tx1"/>
              </a:buClr>
              <a:buSzPct val="75000"/>
              <a:buFont typeface="Wingdings" pitchFamily="2" charset="2"/>
              <a:buNone/>
            </a:pPr>
            <a:r>
              <a:rPr kumimoji="0" lang="en-US" altLang="zh-CN" b="1" dirty="0">
                <a:solidFill>
                  <a:srgbClr val="FF0000"/>
                </a:solidFill>
                <a:latin typeface="华文新魏" pitchFamily="2" charset="-122"/>
                <a:ea typeface="华文新魏" pitchFamily="2" charset="-122"/>
              </a:rPr>
              <a:t>public:</a:t>
            </a:r>
          </a:p>
          <a:p>
            <a:pPr eaLnBrk="1" fontAlgn="t" hangingPunct="1">
              <a:spcBef>
                <a:spcPct val="20000"/>
              </a:spcBef>
              <a:buClr>
                <a:schemeClr val="tx1"/>
              </a:buClr>
              <a:buSzPct val="75000"/>
              <a:buFont typeface="Wingdings" pitchFamily="2" charset="2"/>
              <a:buNone/>
            </a:pPr>
            <a:r>
              <a:rPr kumimoji="0" lang="en-US" altLang="zh-CN" b="1" dirty="0">
                <a:solidFill>
                  <a:srgbClr val="FF0000"/>
                </a:solidFill>
                <a:latin typeface="华文新魏" pitchFamily="2" charset="-122"/>
                <a:ea typeface="华文新魏" pitchFamily="2" charset="-122"/>
              </a:rPr>
              <a:t>    </a:t>
            </a:r>
            <a:r>
              <a:rPr kumimoji="0" lang="zh-CN" altLang="en-US" b="1" dirty="0">
                <a:solidFill>
                  <a:srgbClr val="FF0000"/>
                </a:solidFill>
                <a:latin typeface="华文新魏" pitchFamily="2" charset="-122"/>
                <a:ea typeface="华文新魏" pitchFamily="2" charset="-122"/>
              </a:rPr>
              <a:t>公有成员声明或定义</a:t>
            </a:r>
            <a:r>
              <a:rPr kumimoji="0" lang="en-US" altLang="zh-CN" b="1" dirty="0">
                <a:solidFill>
                  <a:srgbClr val="FF0000"/>
                </a:solidFill>
                <a:latin typeface="华文新魏" pitchFamily="2" charset="-122"/>
                <a:ea typeface="华文新魏" pitchFamily="2" charset="-122"/>
              </a:rPr>
              <a:t>;</a:t>
            </a:r>
          </a:p>
          <a:p>
            <a:pPr eaLnBrk="1" fontAlgn="t" hangingPunct="1">
              <a:spcBef>
                <a:spcPct val="20000"/>
              </a:spcBef>
              <a:buClr>
                <a:schemeClr val="tx1"/>
              </a:buClr>
              <a:buSzPct val="75000"/>
              <a:buFont typeface="Wingdings" pitchFamily="2" charset="2"/>
              <a:buNone/>
            </a:pPr>
            <a:r>
              <a:rPr kumimoji="0" lang="en-US" altLang="zh-CN" b="1" dirty="0">
                <a:solidFill>
                  <a:srgbClr val="FF0000"/>
                </a:solidFill>
                <a:latin typeface="华文新魏" pitchFamily="2" charset="-122"/>
                <a:ea typeface="华文新魏" pitchFamily="2" charset="-122"/>
              </a:rPr>
              <a:t>};</a:t>
            </a:r>
          </a:p>
        </p:txBody>
      </p:sp>
    </p:spTree>
    <p:extLst>
      <p:ext uri="{BB962C8B-B14F-4D97-AF65-F5344CB8AC3E}">
        <p14:creationId xmlns:p14="http://schemas.microsoft.com/office/powerpoint/2010/main" val="91696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P spid="19"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3.4 new</a:t>
            </a:r>
            <a:r>
              <a:rPr lang="zh-CN" altLang="en-US" sz="3600" b="1" dirty="0">
                <a:solidFill>
                  <a:srgbClr val="FF0000"/>
                </a:solidFill>
                <a:latin typeface="微软雅黑" pitchFamily="34" charset="-122"/>
                <a:ea typeface="微软雅黑" pitchFamily="34" charset="-122"/>
              </a:rPr>
              <a:t>和</a:t>
            </a:r>
            <a:r>
              <a:rPr lang="en-US" altLang="zh-CN" sz="3600" b="1" dirty="0">
                <a:solidFill>
                  <a:srgbClr val="FF0000"/>
                </a:solidFill>
                <a:latin typeface="微软雅黑" pitchFamily="34" charset="-122"/>
                <a:ea typeface="微软雅黑" pitchFamily="34" charset="-122"/>
              </a:rPr>
              <a:t>delete</a:t>
            </a:r>
            <a:endParaRPr lang="zh-CN" altLang="en-US" sz="3600" b="1" dirty="0">
              <a:solidFill>
                <a:srgbClr val="FF0000"/>
              </a:solidFill>
              <a:latin typeface="微软雅黑" pitchFamily="34" charset="-122"/>
              <a:ea typeface="微软雅黑" pitchFamily="34" charset="-122"/>
            </a:endParaRPr>
          </a:p>
        </p:txBody>
      </p:sp>
      <p:sp>
        <p:nvSpPr>
          <p:cNvPr id="23" name="Rectangle 2"/>
          <p:cNvSpPr txBox="1">
            <a:spLocks noChangeArrowheads="1"/>
          </p:cNvSpPr>
          <p:nvPr/>
        </p:nvSpPr>
        <p:spPr>
          <a:xfrm>
            <a:off x="809625" y="1125220"/>
            <a:ext cx="7772400" cy="94773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600" dirty="0">
                <a:latin typeface="华文新魏" pitchFamily="2" charset="-122"/>
                <a:ea typeface="华文新魏" pitchFamily="2" charset="-122"/>
              </a:rPr>
              <a:t>两种内存管理方式的区别</a:t>
            </a:r>
          </a:p>
        </p:txBody>
      </p:sp>
      <p:sp>
        <p:nvSpPr>
          <p:cNvPr id="24" name="Text Box 3"/>
          <p:cNvSpPr txBox="1">
            <a:spLocks noChangeArrowheads="1"/>
          </p:cNvSpPr>
          <p:nvPr/>
        </p:nvSpPr>
        <p:spPr bwMode="auto">
          <a:xfrm>
            <a:off x="1543050" y="2913063"/>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a</a:t>
            </a:r>
          </a:p>
        </p:txBody>
      </p:sp>
      <p:sp>
        <p:nvSpPr>
          <p:cNvPr id="25" name="Text Box 4"/>
          <p:cNvSpPr txBox="1">
            <a:spLocks noChangeArrowheads="1"/>
          </p:cNvSpPr>
          <p:nvPr/>
        </p:nvSpPr>
        <p:spPr bwMode="auto">
          <a:xfrm>
            <a:off x="1543050" y="3319463"/>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r=5</a:t>
            </a:r>
          </a:p>
        </p:txBody>
      </p:sp>
      <p:sp>
        <p:nvSpPr>
          <p:cNvPr id="26" name="Text Box 5"/>
          <p:cNvSpPr txBox="1">
            <a:spLocks noChangeArrowheads="1"/>
          </p:cNvSpPr>
          <p:nvPr/>
        </p:nvSpPr>
        <p:spPr bwMode="auto">
          <a:xfrm>
            <a:off x="1543050" y="3725863"/>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c=7</a:t>
            </a:r>
          </a:p>
        </p:txBody>
      </p:sp>
      <p:sp>
        <p:nvSpPr>
          <p:cNvPr id="27" name="Text Box 6"/>
          <p:cNvSpPr txBox="1">
            <a:spLocks noChangeArrowheads="1"/>
          </p:cNvSpPr>
          <p:nvPr/>
        </p:nvSpPr>
        <p:spPr bwMode="auto">
          <a:xfrm>
            <a:off x="3063875" y="3090863"/>
            <a:ext cx="1435100" cy="7143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r.C =35</a:t>
            </a:r>
            <a:r>
              <a:rPr lang="zh-CN" altLang="en-US" sz="2000">
                <a:latin typeface="华文新魏" pitchFamily="2" charset="-122"/>
                <a:ea typeface="华文新魏" pitchFamily="2" charset="-122"/>
              </a:rPr>
              <a:t>个</a:t>
            </a:r>
          </a:p>
          <a:p>
            <a:pPr algn="l"/>
            <a:r>
              <a:rPr lang="zh-CN" altLang="en-US" sz="2000">
                <a:latin typeface="华文新魏" pitchFamily="2" charset="-122"/>
                <a:ea typeface="华文新魏" pitchFamily="2" charset="-122"/>
              </a:rPr>
              <a:t>整型元素</a:t>
            </a:r>
            <a:endParaRPr lang="zh-CN" altLang="en-US">
              <a:latin typeface="华文新魏" pitchFamily="2" charset="-122"/>
              <a:ea typeface="华文新魏" pitchFamily="2" charset="-122"/>
            </a:endParaRPr>
          </a:p>
        </p:txBody>
      </p:sp>
      <p:sp>
        <p:nvSpPr>
          <p:cNvPr id="28" name="Text Box 7"/>
          <p:cNvSpPr txBox="1">
            <a:spLocks noChangeArrowheads="1"/>
          </p:cNvSpPr>
          <p:nvPr/>
        </p:nvSpPr>
        <p:spPr bwMode="auto">
          <a:xfrm>
            <a:off x="366713" y="2684463"/>
            <a:ext cx="319318" cy="369332"/>
          </a:xfrm>
          <a:prstGeom prst="rect">
            <a:avLst/>
          </a:prstGeom>
          <a:noFill/>
          <a:ln w="12700">
            <a:noFill/>
            <a:miter lim="800000"/>
            <a:headEnd/>
            <a:tailEnd/>
          </a:ln>
        </p:spPr>
        <p:txBody>
          <a:bodyPr wrap="none">
            <a:spAutoFit/>
          </a:bodyPr>
          <a:lstStyle/>
          <a:p>
            <a:r>
              <a:rPr lang="en-US" altLang="zh-CN">
                <a:latin typeface="华文新魏" pitchFamily="2" charset="-122"/>
                <a:ea typeface="华文新魏" pitchFamily="2" charset="-122"/>
              </a:rPr>
              <a:t>p</a:t>
            </a:r>
          </a:p>
        </p:txBody>
      </p:sp>
      <p:sp>
        <p:nvSpPr>
          <p:cNvPr id="29" name="Line 8"/>
          <p:cNvSpPr>
            <a:spLocks noChangeShapeType="1"/>
          </p:cNvSpPr>
          <p:nvPr/>
        </p:nvSpPr>
        <p:spPr bwMode="auto">
          <a:xfrm>
            <a:off x="606425" y="2925763"/>
            <a:ext cx="936625" cy="0"/>
          </a:xfrm>
          <a:prstGeom prst="line">
            <a:avLst/>
          </a:prstGeom>
          <a:noFill/>
          <a:ln w="12700">
            <a:solidFill>
              <a:schemeClr val="tx1"/>
            </a:solidFill>
            <a:round/>
            <a:headEnd/>
            <a:tailEnd type="triangle" w="med" len="med"/>
          </a:ln>
        </p:spPr>
        <p:txBody>
          <a:bodyPr/>
          <a:lstStyle/>
          <a:p>
            <a:endParaRPr lang="zh-CN" altLang="en-US">
              <a:latin typeface="华文新魏" pitchFamily="2" charset="-122"/>
              <a:ea typeface="华文新魏" pitchFamily="2" charset="-122"/>
            </a:endParaRPr>
          </a:p>
        </p:txBody>
      </p:sp>
      <p:sp>
        <p:nvSpPr>
          <p:cNvPr id="30" name="Line 9"/>
          <p:cNvSpPr>
            <a:spLocks noChangeShapeType="1"/>
          </p:cNvSpPr>
          <p:nvPr/>
        </p:nvSpPr>
        <p:spPr bwMode="auto">
          <a:xfrm>
            <a:off x="2432050" y="3094038"/>
            <a:ext cx="647700" cy="0"/>
          </a:xfrm>
          <a:prstGeom prst="line">
            <a:avLst/>
          </a:prstGeom>
          <a:noFill/>
          <a:ln w="12700">
            <a:solidFill>
              <a:schemeClr val="tx1"/>
            </a:solidFill>
            <a:round/>
            <a:headEnd/>
            <a:tailEnd type="triangle" w="med" len="med"/>
          </a:ln>
        </p:spPr>
        <p:txBody>
          <a:bodyPr/>
          <a:lstStyle/>
          <a:p>
            <a:endParaRPr lang="zh-CN" altLang="en-US">
              <a:latin typeface="华文新魏" pitchFamily="2" charset="-122"/>
              <a:ea typeface="华文新魏" pitchFamily="2" charset="-122"/>
            </a:endParaRPr>
          </a:p>
        </p:txBody>
      </p:sp>
      <p:sp>
        <p:nvSpPr>
          <p:cNvPr id="31" name="Text Box 10"/>
          <p:cNvSpPr txBox="1">
            <a:spLocks noChangeArrowheads="1"/>
          </p:cNvSpPr>
          <p:nvPr/>
        </p:nvSpPr>
        <p:spPr bwMode="auto">
          <a:xfrm>
            <a:off x="1639888" y="2139950"/>
            <a:ext cx="1467068" cy="400110"/>
          </a:xfrm>
          <a:prstGeom prst="rect">
            <a:avLst/>
          </a:prstGeom>
          <a:noFill/>
          <a:ln w="12700">
            <a:noFill/>
            <a:miter lim="800000"/>
            <a:headEnd/>
            <a:tailEnd/>
          </a:ln>
        </p:spPr>
        <p:txBody>
          <a:bodyPr wrap="none">
            <a:spAutoFit/>
          </a:bodyPr>
          <a:lstStyle/>
          <a:p>
            <a:r>
              <a:rPr lang="en-US" altLang="zh-CN" sz="2000">
                <a:latin typeface="华文新魏" pitchFamily="2" charset="-122"/>
                <a:ea typeface="华文新魏" pitchFamily="2" charset="-122"/>
              </a:rPr>
              <a:t>(d) delete p</a:t>
            </a:r>
          </a:p>
        </p:txBody>
      </p:sp>
      <p:sp>
        <p:nvSpPr>
          <p:cNvPr id="32" name="Text Box 11"/>
          <p:cNvSpPr txBox="1">
            <a:spLocks noChangeArrowheads="1"/>
          </p:cNvSpPr>
          <p:nvPr/>
        </p:nvSpPr>
        <p:spPr bwMode="auto">
          <a:xfrm>
            <a:off x="395288" y="4283075"/>
            <a:ext cx="2520950" cy="915988"/>
          </a:xfrm>
          <a:prstGeom prst="rect">
            <a:avLst/>
          </a:prstGeom>
          <a:noFill/>
          <a:ln w="12700">
            <a:noFill/>
            <a:miter lim="800000"/>
            <a:headEnd/>
            <a:tailEnd/>
          </a:ln>
        </p:spPr>
        <p:txBody>
          <a:bodyPr>
            <a:spAutoFit/>
          </a:bodyPr>
          <a:lstStyle/>
          <a:p>
            <a:pPr algn="l"/>
            <a:r>
              <a:rPr lang="en-US" altLang="zh-CN" sz="1800">
                <a:latin typeface="华文新魏" pitchFamily="2" charset="-122"/>
                <a:ea typeface="华文新魏" pitchFamily="2" charset="-122"/>
              </a:rPr>
              <a:t>Step 2: </a:t>
            </a:r>
          </a:p>
          <a:p>
            <a:pPr algn="l"/>
            <a:r>
              <a:rPr lang="zh-CN" altLang="en-US" sz="1800">
                <a:latin typeface="华文新魏" pitchFamily="2" charset="-122"/>
                <a:ea typeface="华文新魏" pitchFamily="2" charset="-122"/>
              </a:rPr>
              <a:t>释放</a:t>
            </a:r>
            <a:r>
              <a:rPr lang="en-US" altLang="zh-CN" sz="1800">
                <a:latin typeface="华文新魏" pitchFamily="2" charset="-122"/>
                <a:ea typeface="华文新魏" pitchFamily="2" charset="-122"/>
              </a:rPr>
              <a:t>Array</a:t>
            </a:r>
            <a:r>
              <a:rPr lang="zh-CN" altLang="en-US" sz="1800">
                <a:latin typeface="华文新魏" pitchFamily="2" charset="-122"/>
                <a:ea typeface="华文新魏" pitchFamily="2" charset="-122"/>
              </a:rPr>
              <a:t>对象内存</a:t>
            </a:r>
          </a:p>
          <a:p>
            <a:pPr algn="l"/>
            <a:r>
              <a:rPr lang="en-US" altLang="zh-CN" sz="1800">
                <a:latin typeface="华文新魏" pitchFamily="2" charset="-122"/>
                <a:ea typeface="华文新魏" pitchFamily="2" charset="-122"/>
              </a:rPr>
              <a:t>free(p)</a:t>
            </a:r>
          </a:p>
        </p:txBody>
      </p:sp>
      <p:sp>
        <p:nvSpPr>
          <p:cNvPr id="33" name="Text Box 12"/>
          <p:cNvSpPr txBox="1">
            <a:spLocks noChangeArrowheads="1"/>
          </p:cNvSpPr>
          <p:nvPr/>
        </p:nvSpPr>
        <p:spPr bwMode="auto">
          <a:xfrm>
            <a:off x="3132138" y="4310063"/>
            <a:ext cx="1873250" cy="1477328"/>
          </a:xfrm>
          <a:prstGeom prst="rect">
            <a:avLst/>
          </a:prstGeom>
          <a:noFill/>
          <a:ln w="12700">
            <a:noFill/>
            <a:miter lim="800000"/>
            <a:headEnd/>
            <a:tailEnd/>
          </a:ln>
        </p:spPr>
        <p:txBody>
          <a:bodyPr>
            <a:spAutoFit/>
          </a:bodyPr>
          <a:lstStyle/>
          <a:p>
            <a:pPr algn="l"/>
            <a:r>
              <a:rPr lang="en-US" altLang="zh-CN" sz="1800">
                <a:latin typeface="华文新魏" pitchFamily="2" charset="-122"/>
                <a:ea typeface="华文新魏" pitchFamily="2" charset="-122"/>
              </a:rPr>
              <a:t>Step 1: </a:t>
            </a:r>
          </a:p>
          <a:p>
            <a:pPr algn="l"/>
            <a:r>
              <a:rPr lang="zh-CN" altLang="en-US" sz="1800">
                <a:latin typeface="华文新魏" pitchFamily="2" charset="-122"/>
                <a:ea typeface="华文新魏" pitchFamily="2" charset="-122"/>
              </a:rPr>
              <a:t>先调析构函数</a:t>
            </a:r>
          </a:p>
          <a:p>
            <a:pPr algn="l"/>
            <a:r>
              <a:rPr lang="en-US" altLang="zh-CN" sz="1800">
                <a:latin typeface="华文新魏" pitchFamily="2" charset="-122"/>
                <a:ea typeface="华文新魏" pitchFamily="2" charset="-122"/>
              </a:rPr>
              <a:t>delete[] a</a:t>
            </a:r>
            <a:r>
              <a:rPr lang="zh-CN" altLang="en-US" sz="1800">
                <a:latin typeface="华文新魏" pitchFamily="2" charset="-122"/>
                <a:ea typeface="华文新魏" pitchFamily="2" charset="-122"/>
              </a:rPr>
              <a:t>，释放</a:t>
            </a:r>
            <a:r>
              <a:rPr lang="en-US" altLang="zh-CN" sz="1800">
                <a:latin typeface="华文新魏" pitchFamily="2" charset="-122"/>
                <a:ea typeface="华文新魏" pitchFamily="2" charset="-122"/>
              </a:rPr>
              <a:t>a</a:t>
            </a:r>
          </a:p>
          <a:p>
            <a:pPr algn="l"/>
            <a:r>
              <a:rPr lang="zh-CN" altLang="en-US" sz="1800">
                <a:latin typeface="华文新魏" pitchFamily="2" charset="-122"/>
                <a:ea typeface="华文新魏" pitchFamily="2" charset="-122"/>
              </a:rPr>
              <a:t>指向的内存</a:t>
            </a:r>
          </a:p>
        </p:txBody>
      </p:sp>
      <p:sp>
        <p:nvSpPr>
          <p:cNvPr id="34" name="Text Box 13"/>
          <p:cNvSpPr txBox="1">
            <a:spLocks noChangeArrowheads="1"/>
          </p:cNvSpPr>
          <p:nvPr/>
        </p:nvSpPr>
        <p:spPr bwMode="auto">
          <a:xfrm>
            <a:off x="6288088" y="2139950"/>
            <a:ext cx="1324402" cy="400110"/>
          </a:xfrm>
          <a:prstGeom prst="rect">
            <a:avLst/>
          </a:prstGeom>
          <a:noFill/>
          <a:ln w="12700">
            <a:noFill/>
            <a:miter lim="800000"/>
            <a:headEnd/>
            <a:tailEnd/>
          </a:ln>
        </p:spPr>
        <p:txBody>
          <a:bodyPr wrap="none">
            <a:spAutoFit/>
          </a:bodyPr>
          <a:lstStyle/>
          <a:p>
            <a:r>
              <a:rPr lang="en-US" altLang="zh-CN" sz="2000">
                <a:latin typeface="华文新魏" pitchFamily="2" charset="-122"/>
                <a:ea typeface="华文新魏" pitchFamily="2" charset="-122"/>
              </a:rPr>
              <a:t>(b) free(p)</a:t>
            </a:r>
          </a:p>
        </p:txBody>
      </p:sp>
      <p:sp>
        <p:nvSpPr>
          <p:cNvPr id="35" name="Text Box 19"/>
          <p:cNvSpPr txBox="1">
            <a:spLocks noChangeArrowheads="1"/>
          </p:cNvSpPr>
          <p:nvPr/>
        </p:nvSpPr>
        <p:spPr bwMode="auto">
          <a:xfrm>
            <a:off x="6080125" y="2936875"/>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a</a:t>
            </a:r>
          </a:p>
        </p:txBody>
      </p:sp>
      <p:sp>
        <p:nvSpPr>
          <p:cNvPr id="36" name="Text Box 20"/>
          <p:cNvSpPr txBox="1">
            <a:spLocks noChangeArrowheads="1"/>
          </p:cNvSpPr>
          <p:nvPr/>
        </p:nvSpPr>
        <p:spPr bwMode="auto">
          <a:xfrm>
            <a:off x="6080125" y="3343275"/>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r=5</a:t>
            </a:r>
          </a:p>
        </p:txBody>
      </p:sp>
      <p:sp>
        <p:nvSpPr>
          <p:cNvPr id="37" name="Text Box 21"/>
          <p:cNvSpPr txBox="1">
            <a:spLocks noChangeArrowheads="1"/>
          </p:cNvSpPr>
          <p:nvPr/>
        </p:nvSpPr>
        <p:spPr bwMode="auto">
          <a:xfrm>
            <a:off x="6080125" y="3749675"/>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c=7</a:t>
            </a:r>
          </a:p>
        </p:txBody>
      </p:sp>
      <p:sp>
        <p:nvSpPr>
          <p:cNvPr id="38" name="Text Box 22"/>
          <p:cNvSpPr txBox="1">
            <a:spLocks noChangeArrowheads="1"/>
          </p:cNvSpPr>
          <p:nvPr/>
        </p:nvSpPr>
        <p:spPr bwMode="auto">
          <a:xfrm>
            <a:off x="7600950" y="3114675"/>
            <a:ext cx="1435100" cy="7143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r.C =35</a:t>
            </a:r>
            <a:r>
              <a:rPr lang="zh-CN" altLang="en-US" sz="2000">
                <a:latin typeface="华文新魏" pitchFamily="2" charset="-122"/>
                <a:ea typeface="华文新魏" pitchFamily="2" charset="-122"/>
              </a:rPr>
              <a:t>个</a:t>
            </a:r>
          </a:p>
          <a:p>
            <a:pPr algn="l"/>
            <a:r>
              <a:rPr lang="zh-CN" altLang="en-US" sz="2000">
                <a:latin typeface="华文新魏" pitchFamily="2" charset="-122"/>
                <a:ea typeface="华文新魏" pitchFamily="2" charset="-122"/>
              </a:rPr>
              <a:t>整型元素</a:t>
            </a:r>
            <a:endParaRPr lang="zh-CN" altLang="en-US">
              <a:latin typeface="华文新魏" pitchFamily="2" charset="-122"/>
              <a:ea typeface="华文新魏" pitchFamily="2" charset="-122"/>
            </a:endParaRPr>
          </a:p>
        </p:txBody>
      </p:sp>
      <p:sp>
        <p:nvSpPr>
          <p:cNvPr id="39" name="Text Box 23"/>
          <p:cNvSpPr txBox="1">
            <a:spLocks noChangeArrowheads="1"/>
          </p:cNvSpPr>
          <p:nvPr/>
        </p:nvSpPr>
        <p:spPr bwMode="auto">
          <a:xfrm>
            <a:off x="4903788" y="2708275"/>
            <a:ext cx="319318" cy="369332"/>
          </a:xfrm>
          <a:prstGeom prst="rect">
            <a:avLst/>
          </a:prstGeom>
          <a:noFill/>
          <a:ln w="12700">
            <a:noFill/>
            <a:miter lim="800000"/>
            <a:headEnd/>
            <a:tailEnd/>
          </a:ln>
        </p:spPr>
        <p:txBody>
          <a:bodyPr wrap="none">
            <a:spAutoFit/>
          </a:bodyPr>
          <a:lstStyle/>
          <a:p>
            <a:r>
              <a:rPr lang="en-US" altLang="zh-CN">
                <a:latin typeface="华文新魏" pitchFamily="2" charset="-122"/>
                <a:ea typeface="华文新魏" pitchFamily="2" charset="-122"/>
              </a:rPr>
              <a:t>p</a:t>
            </a:r>
          </a:p>
        </p:txBody>
      </p:sp>
      <p:sp>
        <p:nvSpPr>
          <p:cNvPr id="40" name="Line 24"/>
          <p:cNvSpPr>
            <a:spLocks noChangeShapeType="1"/>
          </p:cNvSpPr>
          <p:nvPr/>
        </p:nvSpPr>
        <p:spPr bwMode="auto">
          <a:xfrm>
            <a:off x="5143500" y="2949575"/>
            <a:ext cx="936625" cy="0"/>
          </a:xfrm>
          <a:prstGeom prst="line">
            <a:avLst/>
          </a:prstGeom>
          <a:noFill/>
          <a:ln w="12700">
            <a:solidFill>
              <a:schemeClr val="tx1"/>
            </a:solidFill>
            <a:round/>
            <a:headEnd/>
            <a:tailEnd type="triangle" w="med" len="med"/>
          </a:ln>
        </p:spPr>
        <p:txBody>
          <a:bodyPr/>
          <a:lstStyle/>
          <a:p>
            <a:endParaRPr lang="zh-CN" altLang="en-US">
              <a:latin typeface="华文新魏" pitchFamily="2" charset="-122"/>
              <a:ea typeface="华文新魏" pitchFamily="2" charset="-122"/>
            </a:endParaRPr>
          </a:p>
        </p:txBody>
      </p:sp>
      <p:sp>
        <p:nvSpPr>
          <p:cNvPr id="41" name="Line 25"/>
          <p:cNvSpPr>
            <a:spLocks noChangeShapeType="1"/>
          </p:cNvSpPr>
          <p:nvPr/>
        </p:nvSpPr>
        <p:spPr bwMode="auto">
          <a:xfrm>
            <a:off x="6969125" y="3117850"/>
            <a:ext cx="647700" cy="0"/>
          </a:xfrm>
          <a:prstGeom prst="line">
            <a:avLst/>
          </a:prstGeom>
          <a:noFill/>
          <a:ln w="12700">
            <a:solidFill>
              <a:schemeClr val="tx1"/>
            </a:solidFill>
            <a:round/>
            <a:headEnd/>
            <a:tailEnd type="triangle" w="med" len="med"/>
          </a:ln>
        </p:spPr>
        <p:txBody>
          <a:bodyPr/>
          <a:lstStyle/>
          <a:p>
            <a:endParaRPr lang="zh-CN" altLang="en-US">
              <a:latin typeface="华文新魏" pitchFamily="2" charset="-122"/>
              <a:ea typeface="华文新魏" pitchFamily="2" charset="-122"/>
            </a:endParaRPr>
          </a:p>
        </p:txBody>
      </p:sp>
      <p:sp>
        <p:nvSpPr>
          <p:cNvPr id="42" name="Text Box 26"/>
          <p:cNvSpPr txBox="1">
            <a:spLocks noChangeArrowheads="1"/>
          </p:cNvSpPr>
          <p:nvPr/>
        </p:nvSpPr>
        <p:spPr bwMode="auto">
          <a:xfrm>
            <a:off x="5940425" y="4313238"/>
            <a:ext cx="2879725" cy="1190625"/>
          </a:xfrm>
          <a:prstGeom prst="rect">
            <a:avLst/>
          </a:prstGeom>
          <a:noFill/>
          <a:ln w="12700">
            <a:noFill/>
            <a:miter lim="800000"/>
            <a:headEnd/>
            <a:tailEnd/>
          </a:ln>
        </p:spPr>
        <p:txBody>
          <a:bodyPr>
            <a:spAutoFit/>
          </a:bodyPr>
          <a:lstStyle/>
          <a:p>
            <a:pPr algn="l"/>
            <a:r>
              <a:rPr lang="zh-CN" altLang="en-US" sz="1800">
                <a:latin typeface="华文新魏" pitchFamily="2" charset="-122"/>
                <a:ea typeface="华文新魏" pitchFamily="2" charset="-122"/>
              </a:rPr>
              <a:t>直接释放</a:t>
            </a:r>
            <a:r>
              <a:rPr lang="en-US" altLang="zh-CN" sz="1800">
                <a:latin typeface="华文新魏" pitchFamily="2" charset="-122"/>
                <a:ea typeface="华文新魏" pitchFamily="2" charset="-122"/>
              </a:rPr>
              <a:t>Array</a:t>
            </a:r>
            <a:r>
              <a:rPr lang="zh-CN" altLang="en-US" sz="1800">
                <a:latin typeface="华文新魏" pitchFamily="2" charset="-122"/>
                <a:ea typeface="华文新魏" pitchFamily="2" charset="-122"/>
              </a:rPr>
              <a:t>对象内存，没有调析构函数，导致</a:t>
            </a:r>
            <a:r>
              <a:rPr lang="en-US" altLang="zh-CN" sz="1800">
                <a:latin typeface="华文新魏" pitchFamily="2" charset="-122"/>
                <a:ea typeface="华文新魏" pitchFamily="2" charset="-122"/>
              </a:rPr>
              <a:t>a</a:t>
            </a:r>
            <a:r>
              <a:rPr lang="zh-CN" altLang="en-US" sz="1800">
                <a:latin typeface="华文新魏" pitchFamily="2" charset="-122"/>
                <a:ea typeface="华文新魏" pitchFamily="2" charset="-122"/>
              </a:rPr>
              <a:t>指向的</a:t>
            </a:r>
            <a:r>
              <a:rPr lang="en-US" altLang="zh-CN" sz="1800">
                <a:latin typeface="华文新魏" pitchFamily="2" charset="-122"/>
                <a:ea typeface="华文新魏" pitchFamily="2" charset="-122"/>
              </a:rPr>
              <a:t>35</a:t>
            </a:r>
            <a:r>
              <a:rPr lang="zh-CN" altLang="en-US" sz="1800">
                <a:latin typeface="华文新魏" pitchFamily="2" charset="-122"/>
                <a:ea typeface="华文新魏" pitchFamily="2" charset="-122"/>
              </a:rPr>
              <a:t>个整型元素所占内存没释放</a:t>
            </a:r>
          </a:p>
        </p:txBody>
      </p:sp>
    </p:spTree>
    <p:extLst>
      <p:ext uri="{BB962C8B-B14F-4D97-AF65-F5344CB8AC3E}">
        <p14:creationId xmlns:p14="http://schemas.microsoft.com/office/powerpoint/2010/main" val="44264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27"/>
                                        </p:tgtEl>
                                      </p:cBhvr>
                                    </p:animEffect>
                                    <p:set>
                                      <p:cBhvr>
                                        <p:cTn id="17" dur="1" fill="hold">
                                          <p:stCondLst>
                                            <p:cond delay="499"/>
                                          </p:stCondLst>
                                        </p:cTn>
                                        <p:tgtEl>
                                          <p:spTgt spid="27"/>
                                        </p:tgtEl>
                                        <p:attrNameLst>
                                          <p:attrName>style.visibility</p:attrName>
                                        </p:attrNameLst>
                                      </p:cBhvr>
                                      <p:to>
                                        <p:strVal val="hidden"/>
                                      </p:to>
                                    </p:set>
                                  </p:childTnLst>
                                </p:cTn>
                              </p:par>
                              <p:par>
                                <p:cTn id="18" presetID="3" presetClass="exit" presetSubtype="10" fill="hold" grpId="0" nodeType="withEffect">
                                  <p:stCondLst>
                                    <p:cond delay="0"/>
                                  </p:stCondLst>
                                  <p:childTnLst>
                                    <p:animEffect transition="out" filter="blinds(horizontal)">
                                      <p:cBhvr>
                                        <p:cTn id="19" dur="500"/>
                                        <p:tgtEl>
                                          <p:spTgt spid="30"/>
                                        </p:tgtEl>
                                      </p:cBhvr>
                                    </p:animEffect>
                                    <p:set>
                                      <p:cBhvr>
                                        <p:cTn id="20" dur="1" fill="hold">
                                          <p:stCondLst>
                                            <p:cond delay="499"/>
                                          </p:stCondLst>
                                        </p:cTn>
                                        <p:tgtEl>
                                          <p:spTgt spid="3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blinds(horizontal)">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xit" presetSubtype="10" fill="hold" grpId="0" nodeType="clickEffect">
                                  <p:stCondLst>
                                    <p:cond delay="0"/>
                                  </p:stCondLst>
                                  <p:childTnLst>
                                    <p:animEffect transition="out" filter="blinds(horizontal)">
                                      <p:cBhvr>
                                        <p:cTn id="29" dur="500"/>
                                        <p:tgtEl>
                                          <p:spTgt spid="24"/>
                                        </p:tgtEl>
                                      </p:cBhvr>
                                    </p:animEffect>
                                    <p:set>
                                      <p:cBhvr>
                                        <p:cTn id="30" dur="1" fill="hold">
                                          <p:stCondLst>
                                            <p:cond delay="499"/>
                                          </p:stCondLst>
                                        </p:cTn>
                                        <p:tgtEl>
                                          <p:spTgt spid="24"/>
                                        </p:tgtEl>
                                        <p:attrNameLst>
                                          <p:attrName>style.visibility</p:attrName>
                                        </p:attrNameLst>
                                      </p:cBhvr>
                                      <p:to>
                                        <p:strVal val="hidden"/>
                                      </p:to>
                                    </p:set>
                                  </p:childTnLst>
                                </p:cTn>
                              </p:par>
                              <p:par>
                                <p:cTn id="31" presetID="3" presetClass="exit" presetSubtype="10" fill="hold" grpId="0" nodeType="withEffect">
                                  <p:stCondLst>
                                    <p:cond delay="0"/>
                                  </p:stCondLst>
                                  <p:childTnLst>
                                    <p:animEffect transition="out" filter="blinds(horizontal)">
                                      <p:cBhvr>
                                        <p:cTn id="32" dur="500"/>
                                        <p:tgtEl>
                                          <p:spTgt spid="26"/>
                                        </p:tgtEl>
                                      </p:cBhvr>
                                    </p:animEffect>
                                    <p:set>
                                      <p:cBhvr>
                                        <p:cTn id="33" dur="1" fill="hold">
                                          <p:stCondLst>
                                            <p:cond delay="499"/>
                                          </p:stCondLst>
                                        </p:cTn>
                                        <p:tgtEl>
                                          <p:spTgt spid="26"/>
                                        </p:tgtEl>
                                        <p:attrNameLst>
                                          <p:attrName>style.visibility</p:attrName>
                                        </p:attrNameLst>
                                      </p:cBhvr>
                                      <p:to>
                                        <p:strVal val="hidden"/>
                                      </p:to>
                                    </p:set>
                                  </p:childTnLst>
                                </p:cTn>
                              </p:par>
                              <p:par>
                                <p:cTn id="34" presetID="3" presetClass="exit" presetSubtype="10" fill="hold" grpId="0" nodeType="withEffect">
                                  <p:stCondLst>
                                    <p:cond delay="0"/>
                                  </p:stCondLst>
                                  <p:childTnLst>
                                    <p:animEffect transition="out" filter="blinds(horizontal)">
                                      <p:cBhvr>
                                        <p:cTn id="35" dur="500"/>
                                        <p:tgtEl>
                                          <p:spTgt spid="25"/>
                                        </p:tgtEl>
                                      </p:cBhvr>
                                    </p:animEffect>
                                    <p:set>
                                      <p:cBhvr>
                                        <p:cTn id="36" dur="1" fill="hold">
                                          <p:stCondLst>
                                            <p:cond delay="499"/>
                                          </p:stCondLst>
                                        </p:cTn>
                                        <p:tgtEl>
                                          <p:spTgt spid="2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blinds(horizontal)">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xit" presetSubtype="10" fill="hold" grpId="0" nodeType="clickEffect">
                                  <p:stCondLst>
                                    <p:cond delay="0"/>
                                  </p:stCondLst>
                                  <p:childTnLst>
                                    <p:animEffect transition="out" filter="blinds(horizontal)">
                                      <p:cBhvr>
                                        <p:cTn id="45" dur="500"/>
                                        <p:tgtEl>
                                          <p:spTgt spid="35"/>
                                        </p:tgtEl>
                                      </p:cBhvr>
                                    </p:animEffect>
                                    <p:set>
                                      <p:cBhvr>
                                        <p:cTn id="46" dur="1" fill="hold">
                                          <p:stCondLst>
                                            <p:cond delay="499"/>
                                          </p:stCondLst>
                                        </p:cTn>
                                        <p:tgtEl>
                                          <p:spTgt spid="35"/>
                                        </p:tgtEl>
                                        <p:attrNameLst>
                                          <p:attrName>style.visibility</p:attrName>
                                        </p:attrNameLst>
                                      </p:cBhvr>
                                      <p:to>
                                        <p:strVal val="hidden"/>
                                      </p:to>
                                    </p:set>
                                  </p:childTnLst>
                                </p:cTn>
                              </p:par>
                              <p:par>
                                <p:cTn id="47" presetID="3" presetClass="exit" presetSubtype="10" fill="hold" grpId="0" nodeType="withEffect">
                                  <p:stCondLst>
                                    <p:cond delay="0"/>
                                  </p:stCondLst>
                                  <p:childTnLst>
                                    <p:animEffect transition="out" filter="blinds(horizontal)">
                                      <p:cBhvr>
                                        <p:cTn id="48" dur="500"/>
                                        <p:tgtEl>
                                          <p:spTgt spid="36"/>
                                        </p:tgtEl>
                                      </p:cBhvr>
                                    </p:animEffect>
                                    <p:set>
                                      <p:cBhvr>
                                        <p:cTn id="49" dur="1" fill="hold">
                                          <p:stCondLst>
                                            <p:cond delay="499"/>
                                          </p:stCondLst>
                                        </p:cTn>
                                        <p:tgtEl>
                                          <p:spTgt spid="36"/>
                                        </p:tgtEl>
                                        <p:attrNameLst>
                                          <p:attrName>style.visibility</p:attrName>
                                        </p:attrNameLst>
                                      </p:cBhvr>
                                      <p:to>
                                        <p:strVal val="hidden"/>
                                      </p:to>
                                    </p:set>
                                  </p:childTnLst>
                                </p:cTn>
                              </p:par>
                              <p:par>
                                <p:cTn id="50" presetID="3" presetClass="exit" presetSubtype="10" fill="hold" grpId="0" nodeType="withEffect">
                                  <p:stCondLst>
                                    <p:cond delay="0"/>
                                  </p:stCondLst>
                                  <p:childTnLst>
                                    <p:animEffect transition="out" filter="blinds(horizontal)">
                                      <p:cBhvr>
                                        <p:cTn id="51" dur="500"/>
                                        <p:tgtEl>
                                          <p:spTgt spid="37"/>
                                        </p:tgtEl>
                                      </p:cBhvr>
                                    </p:animEffect>
                                    <p:set>
                                      <p:cBhvr>
                                        <p:cTn id="52" dur="1" fill="hold">
                                          <p:stCondLst>
                                            <p:cond delay="499"/>
                                          </p:stCondLst>
                                        </p:cTn>
                                        <p:tgtEl>
                                          <p:spTgt spid="37"/>
                                        </p:tgtEl>
                                        <p:attrNameLst>
                                          <p:attrName>style.visibility</p:attrName>
                                        </p:attrNameLst>
                                      </p:cBhvr>
                                      <p:to>
                                        <p:strVal val="hidden"/>
                                      </p:to>
                                    </p:set>
                                  </p:childTnLst>
                                </p:cTn>
                              </p:par>
                              <p:par>
                                <p:cTn id="53" presetID="3" presetClass="exit" presetSubtype="10" fill="hold" grpId="0" nodeType="withEffect">
                                  <p:stCondLst>
                                    <p:cond delay="0"/>
                                  </p:stCondLst>
                                  <p:childTnLst>
                                    <p:animEffect transition="out" filter="blinds(horizontal)">
                                      <p:cBhvr>
                                        <p:cTn id="54" dur="500"/>
                                        <p:tgtEl>
                                          <p:spTgt spid="41"/>
                                        </p:tgtEl>
                                      </p:cBhvr>
                                    </p:animEffect>
                                    <p:set>
                                      <p:cBhvr>
                                        <p:cTn id="55" dur="1" fill="hold">
                                          <p:stCondLst>
                                            <p:cond delay="499"/>
                                          </p:stCondLst>
                                        </p:cTn>
                                        <p:tgtEl>
                                          <p:spTgt spid="41"/>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blinds(horizontal)">
                                      <p:cBhvr>
                                        <p:cTn id="6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30" grpId="0" animBg="1"/>
      <p:bldP spid="31" grpId="0"/>
      <p:bldP spid="32" grpId="0"/>
      <p:bldP spid="33" grpId="0"/>
      <p:bldP spid="34" grpId="0"/>
      <p:bldP spid="35" grpId="0" animBg="1"/>
      <p:bldP spid="36" grpId="0" animBg="1"/>
      <p:bldP spid="37" grpId="0" animBg="1"/>
      <p:bldP spid="41" grpId="0" animBg="1"/>
      <p:bldP spid="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3.4 </a:t>
            </a:r>
            <a:r>
              <a:rPr lang="zh-CN" altLang="en-US" sz="3600" b="1" dirty="0">
                <a:solidFill>
                  <a:srgbClr val="FF0000"/>
                </a:solidFill>
                <a:latin typeface="微软雅黑" pitchFamily="34" charset="-122"/>
                <a:ea typeface="微软雅黑" pitchFamily="34" charset="-122"/>
              </a:rPr>
              <a:t>隐含参数</a:t>
            </a:r>
            <a:r>
              <a:rPr lang="en-US" altLang="zh-CN" sz="3600" b="1" dirty="0">
                <a:solidFill>
                  <a:srgbClr val="FF0000"/>
                </a:solidFill>
                <a:latin typeface="微软雅黑" pitchFamily="34" charset="-122"/>
                <a:ea typeface="微软雅黑" pitchFamily="34" charset="-122"/>
              </a:rPr>
              <a:t>this</a:t>
            </a:r>
            <a:endParaRPr lang="zh-CN" altLang="en-US" sz="3600" b="1" dirty="0">
              <a:solidFill>
                <a:srgbClr val="FF0000"/>
              </a:solidFill>
              <a:latin typeface="微软雅黑" pitchFamily="34" charset="-122"/>
              <a:ea typeface="微软雅黑" pitchFamily="34" charset="-122"/>
            </a:endParaRPr>
          </a:p>
        </p:txBody>
      </p:sp>
      <p:sp>
        <p:nvSpPr>
          <p:cNvPr id="8196" name="Rectangle 7"/>
          <p:cNvSpPr>
            <a:spLocks noChangeArrowheads="1"/>
          </p:cNvSpPr>
          <p:nvPr/>
        </p:nvSpPr>
        <p:spPr bwMode="auto">
          <a:xfrm>
            <a:off x="234752" y="980728"/>
            <a:ext cx="8585720" cy="4968775"/>
          </a:xfrm>
          <a:prstGeom prst="rect">
            <a:avLst/>
          </a:prstGeom>
          <a:noFill/>
          <a:ln w="9525">
            <a:noFill/>
            <a:miter lim="800000"/>
            <a:headEnd/>
            <a:tailEnd/>
          </a:ln>
        </p:spPr>
        <p:txBody>
          <a:bodyPr>
            <a:noAutofit/>
          </a:bodyPr>
          <a:lstStyle/>
          <a:p>
            <a:pPr>
              <a:lnSpc>
                <a:spcPct val="130000"/>
              </a:lnSpc>
            </a:pPr>
            <a:r>
              <a:rPr lang="en-US" altLang="zh-CN" sz="2400" b="1" dirty="0">
                <a:solidFill>
                  <a:srgbClr val="FF0000"/>
                </a:solidFill>
                <a:latin typeface="华文新魏" pitchFamily="2" charset="-122"/>
                <a:ea typeface="华文新魏" pitchFamily="2" charset="-122"/>
              </a:rPr>
              <a:t>	this</a:t>
            </a:r>
            <a:r>
              <a:rPr lang="zh-CN" altLang="en-US" sz="2400" b="1" dirty="0">
                <a:solidFill>
                  <a:srgbClr val="FF0000"/>
                </a:solidFill>
                <a:latin typeface="华文新魏" pitchFamily="2" charset="-122"/>
                <a:ea typeface="华文新魏" pitchFamily="2" charset="-122"/>
              </a:rPr>
              <a:t>指针</a:t>
            </a:r>
            <a:r>
              <a:rPr lang="zh-CN" altLang="en-US" sz="2400" b="1" dirty="0">
                <a:latin typeface="华文新魏" pitchFamily="2" charset="-122"/>
                <a:ea typeface="华文新魏" pitchFamily="2" charset="-122"/>
              </a:rPr>
              <a:t>是一个隐含的</a:t>
            </a:r>
            <a:r>
              <a:rPr lang="en-US" altLang="zh-CN" sz="2400" b="1" dirty="0" err="1">
                <a:latin typeface="华文新魏" pitchFamily="2" charset="-122"/>
                <a:ea typeface="华文新魏" pitchFamily="2" charset="-122"/>
              </a:rPr>
              <a:t>const</a:t>
            </a:r>
            <a:r>
              <a:rPr lang="zh-CN" altLang="en-US" sz="2400" b="1" dirty="0">
                <a:latin typeface="华文新魏" pitchFamily="2" charset="-122"/>
                <a:ea typeface="华文新魏" pitchFamily="2" charset="-122"/>
              </a:rPr>
              <a:t>指针，不能移动或对该指针赋值（即该指针是</a:t>
            </a:r>
            <a:r>
              <a:rPr lang="en-US" altLang="zh-CN" sz="2400" b="1" dirty="0" err="1">
                <a:latin typeface="华文新魏" pitchFamily="2" charset="-122"/>
                <a:ea typeface="华文新魏" pitchFamily="2" charset="-122"/>
              </a:rPr>
              <a:t>const</a:t>
            </a:r>
            <a:r>
              <a:rPr lang="zh-CN" altLang="en-US" sz="2400" b="1" dirty="0">
                <a:latin typeface="华文新魏" pitchFamily="2" charset="-122"/>
                <a:ea typeface="华文新魏" pitchFamily="2" charset="-122"/>
              </a:rPr>
              <a:t>的）。它是</a:t>
            </a:r>
            <a:r>
              <a:rPr lang="zh-CN" altLang="en-US" sz="2400" b="1" dirty="0">
                <a:solidFill>
                  <a:srgbClr val="FF0000"/>
                </a:solidFill>
                <a:latin typeface="华文新魏" pitchFamily="2" charset="-122"/>
                <a:ea typeface="华文新魏" pitchFamily="2" charset="-122"/>
              </a:rPr>
              <a:t>普通函数成员</a:t>
            </a:r>
            <a:r>
              <a:rPr lang="zh-CN" altLang="en-US" sz="2400" b="1" dirty="0">
                <a:latin typeface="华文新魏" pitchFamily="2" charset="-122"/>
                <a:ea typeface="华文新魏" pitchFamily="2" charset="-122"/>
              </a:rPr>
              <a:t>的第一个参数，</a:t>
            </a:r>
            <a:r>
              <a:rPr lang="zh-CN" altLang="en-US" sz="2400" b="1" dirty="0">
                <a:solidFill>
                  <a:srgbClr val="FF0000"/>
                </a:solidFill>
                <a:latin typeface="华文新魏" pitchFamily="2" charset="-122"/>
                <a:ea typeface="华文新魏" pitchFamily="2" charset="-122"/>
              </a:rPr>
              <a:t>指向要调用该函数成员的对象</a:t>
            </a:r>
            <a:r>
              <a:rPr lang="zh-CN" altLang="en-US" sz="2400" b="1" dirty="0">
                <a:latin typeface="华文新魏" pitchFamily="2" charset="-122"/>
                <a:ea typeface="华文新魏" pitchFamily="2" charset="-122"/>
              </a:rPr>
              <a:t>。*</a:t>
            </a:r>
            <a:r>
              <a:rPr lang="en-US" altLang="zh-CN" sz="2400" b="1" dirty="0">
                <a:latin typeface="华文新魏" pitchFamily="2" charset="-122"/>
                <a:ea typeface="华文新魏" pitchFamily="2" charset="-122"/>
              </a:rPr>
              <a:t>this</a:t>
            </a:r>
            <a:r>
              <a:rPr lang="zh-CN" altLang="en-US" sz="2400" b="1" dirty="0">
                <a:latin typeface="华文新魏" pitchFamily="2" charset="-122"/>
                <a:ea typeface="华文新魏" pitchFamily="2" charset="-122"/>
              </a:rPr>
              <a:t>代表当前被指向的对象。</a:t>
            </a:r>
          </a:p>
          <a:p>
            <a:pPr>
              <a:lnSpc>
                <a:spcPct val="130000"/>
              </a:lnSpc>
            </a:pPr>
            <a:r>
              <a:rPr lang="en-US" altLang="zh-CN" sz="2400" b="1" dirty="0">
                <a:latin typeface="华文新魏" pitchFamily="2" charset="-122"/>
                <a:ea typeface="华文新魏" pitchFamily="2" charset="-122"/>
              </a:rPr>
              <a:t>	</a:t>
            </a:r>
            <a:r>
              <a:rPr lang="zh-CN" altLang="en-US" sz="2400" b="1" dirty="0">
                <a:latin typeface="华文新魏" pitchFamily="2" charset="-122"/>
                <a:ea typeface="华文新魏" pitchFamily="2" charset="-122"/>
              </a:rPr>
              <a:t>当通过对象调用函数成员时，对象的地址作为函数的第一个实参首先压栈，通过这种方式将对象地址传递给隐含参数</a:t>
            </a:r>
            <a:r>
              <a:rPr lang="en-US" altLang="zh-CN" sz="2400" b="1" dirty="0">
                <a:latin typeface="华文新魏" pitchFamily="2" charset="-122"/>
                <a:ea typeface="华文新魏" pitchFamily="2" charset="-122"/>
              </a:rPr>
              <a:t>this</a:t>
            </a:r>
            <a:r>
              <a:rPr lang="zh-CN" altLang="en-US" sz="2400" b="1" dirty="0">
                <a:latin typeface="华文新魏" pitchFamily="2" charset="-122"/>
                <a:ea typeface="华文新魏" pitchFamily="2" charset="-122"/>
              </a:rPr>
              <a:t>。</a:t>
            </a:r>
          </a:p>
          <a:p>
            <a:pPr>
              <a:lnSpc>
                <a:spcPct val="130000"/>
              </a:lnSpc>
            </a:pPr>
            <a:r>
              <a:rPr lang="en-US" altLang="zh-CN" sz="2400" b="1" dirty="0">
                <a:latin typeface="华文新魏" pitchFamily="2" charset="-122"/>
                <a:ea typeface="华文新魏" pitchFamily="2" charset="-122"/>
              </a:rPr>
              <a:t>	</a:t>
            </a:r>
            <a:r>
              <a:rPr lang="zh-CN" altLang="en-US" sz="2400" b="1" dirty="0">
                <a:latin typeface="华文新魏" pitchFamily="2" charset="-122"/>
                <a:ea typeface="华文新魏" pitchFamily="2" charset="-122"/>
              </a:rPr>
              <a:t>构造函数和析构函数的</a:t>
            </a:r>
            <a:r>
              <a:rPr lang="en-US" altLang="zh-CN" sz="2400" b="1" dirty="0">
                <a:latin typeface="华文新魏" pitchFamily="2" charset="-122"/>
                <a:ea typeface="华文新魏" pitchFamily="2" charset="-122"/>
              </a:rPr>
              <a:t>this</a:t>
            </a:r>
            <a:r>
              <a:rPr lang="zh-CN" altLang="en-US" sz="2400" b="1" dirty="0">
                <a:latin typeface="华文新魏" pitchFamily="2" charset="-122"/>
                <a:ea typeface="华文新魏" pitchFamily="2" charset="-122"/>
              </a:rPr>
              <a:t>参数类型固定。由于析构函数的参数表必须为空，</a:t>
            </a:r>
            <a:r>
              <a:rPr lang="en-US" altLang="zh-CN" sz="2400" b="1" dirty="0">
                <a:latin typeface="华文新魏" pitchFamily="2" charset="-122"/>
                <a:ea typeface="华文新魏" pitchFamily="2" charset="-122"/>
              </a:rPr>
              <a:t>this</a:t>
            </a:r>
            <a:r>
              <a:rPr lang="zh-CN" altLang="en-US" sz="2400" b="1" dirty="0">
                <a:latin typeface="华文新魏" pitchFamily="2" charset="-122"/>
                <a:ea typeface="华文新魏" pitchFamily="2" charset="-122"/>
              </a:rPr>
              <a:t>参数又无类型变化，故析构函数不能重载。</a:t>
            </a:r>
          </a:p>
          <a:p>
            <a:pPr>
              <a:lnSpc>
                <a:spcPct val="130000"/>
              </a:lnSpc>
            </a:pPr>
            <a:r>
              <a:rPr lang="en-US" altLang="zh-CN" sz="2400" b="1" dirty="0">
                <a:latin typeface="华文新魏" pitchFamily="2" charset="-122"/>
                <a:ea typeface="华文新魏" pitchFamily="2" charset="-122"/>
              </a:rPr>
              <a:t>	</a:t>
            </a:r>
            <a:r>
              <a:rPr lang="zh-CN" altLang="en-US" sz="2400" b="1" dirty="0">
                <a:latin typeface="华文新魏" pitchFamily="2" charset="-122"/>
                <a:ea typeface="华文新魏" pitchFamily="2" charset="-122"/>
              </a:rPr>
              <a:t>类的静态函数成员没有隐含的</a:t>
            </a:r>
            <a:r>
              <a:rPr lang="en-US" altLang="zh-CN" sz="2400" b="1" dirty="0">
                <a:latin typeface="华文新魏" pitchFamily="2" charset="-122"/>
                <a:ea typeface="华文新魏" pitchFamily="2" charset="-122"/>
              </a:rPr>
              <a:t>this</a:t>
            </a:r>
            <a:r>
              <a:rPr lang="zh-CN" altLang="en-US" sz="2400" b="1" dirty="0">
                <a:latin typeface="华文新魏" pitchFamily="2" charset="-122"/>
                <a:ea typeface="华文新魏" pitchFamily="2" charset="-122"/>
              </a:rPr>
              <a:t>指针。</a:t>
            </a:r>
          </a:p>
        </p:txBody>
      </p:sp>
    </p:spTree>
    <p:extLst>
      <p:ext uri="{BB962C8B-B14F-4D97-AF65-F5344CB8AC3E}">
        <p14:creationId xmlns:p14="http://schemas.microsoft.com/office/powerpoint/2010/main" val="1984096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3.5 </a:t>
            </a:r>
            <a:r>
              <a:rPr lang="zh-CN" altLang="en-US" sz="3600" b="1" dirty="0">
                <a:solidFill>
                  <a:srgbClr val="FF0000"/>
                </a:solidFill>
                <a:latin typeface="微软雅黑" pitchFamily="34" charset="-122"/>
                <a:ea typeface="微软雅黑" pitchFamily="34" charset="-122"/>
              </a:rPr>
              <a:t>隐含参数</a:t>
            </a:r>
            <a:r>
              <a:rPr lang="en-US" altLang="zh-CN" sz="3600" b="1" dirty="0">
                <a:solidFill>
                  <a:srgbClr val="FF0000"/>
                </a:solidFill>
                <a:latin typeface="微软雅黑" pitchFamily="34" charset="-122"/>
                <a:ea typeface="微软雅黑" pitchFamily="34" charset="-122"/>
              </a:rPr>
              <a:t>this</a:t>
            </a:r>
            <a:endParaRPr lang="zh-CN" altLang="en-US" sz="3600" b="1" dirty="0">
              <a:solidFill>
                <a:srgbClr val="FF0000"/>
              </a:solidFill>
              <a:latin typeface="微软雅黑" pitchFamily="34" charset="-122"/>
              <a:ea typeface="微软雅黑" pitchFamily="34" charset="-122"/>
            </a:endParaRPr>
          </a:p>
        </p:txBody>
      </p:sp>
      <p:sp>
        <p:nvSpPr>
          <p:cNvPr id="8196" name="Rectangle 7"/>
          <p:cNvSpPr>
            <a:spLocks noChangeArrowheads="1"/>
          </p:cNvSpPr>
          <p:nvPr/>
        </p:nvSpPr>
        <p:spPr bwMode="auto">
          <a:xfrm>
            <a:off x="234752" y="980729"/>
            <a:ext cx="8585720" cy="648072"/>
          </a:xfrm>
          <a:prstGeom prst="rect">
            <a:avLst/>
          </a:prstGeom>
          <a:noFill/>
          <a:ln w="9525">
            <a:noFill/>
            <a:miter lim="800000"/>
            <a:headEnd/>
            <a:tailEnd/>
          </a:ln>
        </p:spPr>
        <p:txBody>
          <a:bodyPr>
            <a:noAutofit/>
          </a:bodyPr>
          <a:lstStyle/>
          <a:p>
            <a:pPr>
              <a:lnSpc>
                <a:spcPct val="130000"/>
              </a:lnSpc>
            </a:pPr>
            <a:r>
              <a:rPr lang="en-US" altLang="zh-CN" sz="2400" b="1" dirty="0">
                <a:solidFill>
                  <a:srgbClr val="FF0000"/>
                </a:solidFill>
                <a:latin typeface="华文新魏" pitchFamily="2" charset="-122"/>
                <a:ea typeface="华文新魏" pitchFamily="2" charset="-122"/>
              </a:rPr>
              <a:t>	this</a:t>
            </a:r>
            <a:r>
              <a:rPr lang="zh-CN" altLang="en-US" sz="2400" b="1" dirty="0">
                <a:solidFill>
                  <a:srgbClr val="FF0000"/>
                </a:solidFill>
                <a:latin typeface="华文新魏" pitchFamily="2" charset="-122"/>
                <a:ea typeface="华文新魏" pitchFamily="2" charset="-122"/>
              </a:rPr>
              <a:t>指针</a:t>
            </a:r>
            <a:endParaRPr lang="zh-CN" altLang="en-US" sz="2400" b="1" dirty="0">
              <a:latin typeface="华文新魏" pitchFamily="2" charset="-122"/>
              <a:ea typeface="华文新魏" pitchFamily="2" charset="-122"/>
            </a:endParaRPr>
          </a:p>
        </p:txBody>
      </p:sp>
      <p:sp>
        <p:nvSpPr>
          <p:cNvPr id="4" name="Text Box 4"/>
          <p:cNvSpPr txBox="1">
            <a:spLocks noChangeArrowheads="1"/>
          </p:cNvSpPr>
          <p:nvPr/>
        </p:nvSpPr>
        <p:spPr bwMode="auto">
          <a:xfrm>
            <a:off x="250825" y="1640989"/>
            <a:ext cx="8642350" cy="4524315"/>
          </a:xfrm>
          <a:prstGeom prst="rect">
            <a:avLst/>
          </a:prstGeom>
          <a:noFill/>
          <a:ln w="12700">
            <a:noFill/>
            <a:miter lim="800000"/>
            <a:headEnd/>
            <a:tailEnd/>
          </a:ln>
        </p:spPr>
        <p:txBody>
          <a:bodyPr>
            <a:spAutoFit/>
          </a:bodyPr>
          <a:lstStyle/>
          <a:p>
            <a:pPr algn="l"/>
            <a:r>
              <a:rPr lang="en-US" altLang="zh-CN" dirty="0">
                <a:latin typeface="华文新魏" pitchFamily="2" charset="-122"/>
                <a:ea typeface="华文新魏" pitchFamily="2" charset="-122"/>
              </a:rPr>
              <a:t>class A{</a:t>
            </a:r>
          </a:p>
          <a:p>
            <a:pPr algn="l"/>
            <a:r>
              <a:rPr lang="en-US" altLang="zh-CN" dirty="0">
                <a:latin typeface="华文新魏" pitchFamily="2" charset="-122"/>
                <a:ea typeface="华文新魏" pitchFamily="2" charset="-122"/>
              </a:rPr>
              <a:t>    int age;</a:t>
            </a:r>
          </a:p>
          <a:p>
            <a:pPr algn="l"/>
            <a:r>
              <a:rPr lang="en-US" altLang="zh-CN" dirty="0">
                <a:latin typeface="华文新魏" pitchFamily="2" charset="-122"/>
                <a:ea typeface="华文新魏" pitchFamily="2" charset="-122"/>
              </a:rPr>
              <a:t>public:	</a:t>
            </a:r>
          </a:p>
          <a:p>
            <a:pPr algn="l"/>
            <a:r>
              <a:rPr lang="en-US" altLang="zh-CN" dirty="0">
                <a:latin typeface="华文新魏" pitchFamily="2" charset="-122"/>
                <a:ea typeface="华文新魏" pitchFamily="2" charset="-122"/>
              </a:rPr>
              <a:t>    void </a:t>
            </a:r>
            <a:r>
              <a:rPr lang="en-US" altLang="zh-CN" dirty="0" err="1">
                <a:latin typeface="华文新魏" pitchFamily="2" charset="-122"/>
                <a:ea typeface="华文新魏" pitchFamily="2" charset="-122"/>
              </a:rPr>
              <a:t>setAge</a:t>
            </a:r>
            <a:r>
              <a:rPr lang="en-US" altLang="zh-CN" dirty="0">
                <a:latin typeface="华文新魏" pitchFamily="2" charset="-122"/>
                <a:ea typeface="华文新魏" pitchFamily="2" charset="-122"/>
              </a:rPr>
              <a:t>( int age){</a:t>
            </a:r>
          </a:p>
          <a:p>
            <a:pPr algn="l"/>
            <a:r>
              <a:rPr lang="en-US" altLang="zh-CN" dirty="0">
                <a:latin typeface="华文新魏" pitchFamily="2" charset="-122"/>
                <a:ea typeface="华文新魏" pitchFamily="2" charset="-122"/>
              </a:rPr>
              <a:t>        this-&gt;age = age;	//</a:t>
            </a:r>
            <a:r>
              <a:rPr lang="en-US" altLang="zh-CN" dirty="0">
                <a:solidFill>
                  <a:srgbClr val="FF0000"/>
                </a:solidFill>
                <a:latin typeface="华文新魏" pitchFamily="2" charset="-122"/>
                <a:ea typeface="华文新魏" pitchFamily="2" charset="-122"/>
              </a:rPr>
              <a:t>this</a:t>
            </a:r>
            <a:r>
              <a:rPr lang="zh-CN" altLang="en-US" dirty="0">
                <a:solidFill>
                  <a:srgbClr val="FF0000"/>
                </a:solidFill>
                <a:latin typeface="华文新魏" pitchFamily="2" charset="-122"/>
                <a:ea typeface="华文新魏" pitchFamily="2" charset="-122"/>
              </a:rPr>
              <a:t>类型：</a:t>
            </a:r>
            <a:r>
              <a:rPr lang="en-US" altLang="zh-CN" dirty="0">
                <a:solidFill>
                  <a:srgbClr val="FF0000"/>
                </a:solidFill>
                <a:latin typeface="华文新魏" pitchFamily="2" charset="-122"/>
                <a:ea typeface="华文新魏" pitchFamily="2" charset="-122"/>
              </a:rPr>
              <a:t>A*</a:t>
            </a:r>
            <a:r>
              <a:rPr lang="en-US" altLang="zh-CN" dirty="0" err="1">
                <a:solidFill>
                  <a:srgbClr val="FF0000"/>
                </a:solidFill>
                <a:latin typeface="华文新魏" pitchFamily="2" charset="-122"/>
                <a:ea typeface="华文新魏" pitchFamily="2" charset="-122"/>
              </a:rPr>
              <a:t>const</a:t>
            </a:r>
            <a:r>
              <a:rPr lang="en-US" altLang="zh-CN" dirty="0">
                <a:solidFill>
                  <a:srgbClr val="FF0000"/>
                </a:solidFill>
                <a:latin typeface="华文新魏" pitchFamily="2" charset="-122"/>
                <a:ea typeface="华文新魏" pitchFamily="2" charset="-122"/>
              </a:rPr>
              <a:t> this</a:t>
            </a:r>
          </a:p>
          <a:p>
            <a:pPr algn="l"/>
            <a:r>
              <a:rPr lang="en-US" altLang="zh-CN" dirty="0">
                <a:latin typeface="华文新魏" pitchFamily="2" charset="-122"/>
                <a:ea typeface="华文新魏" pitchFamily="2" charset="-122"/>
              </a:rPr>
              <a:t>    }</a:t>
            </a:r>
          </a:p>
          <a:p>
            <a:pPr algn="l"/>
            <a:r>
              <a:rPr lang="en-US" altLang="zh-CN" dirty="0">
                <a:latin typeface="华文新魏" pitchFamily="2" charset="-122"/>
                <a:ea typeface="华文新魏" pitchFamily="2" charset="-122"/>
              </a:rPr>
              <a:t>}</a:t>
            </a:r>
          </a:p>
          <a:p>
            <a:pPr algn="l"/>
            <a:endParaRPr lang="en-US" altLang="zh-CN" dirty="0">
              <a:latin typeface="华文新魏" pitchFamily="2" charset="-122"/>
              <a:ea typeface="华文新魏" pitchFamily="2" charset="-122"/>
            </a:endParaRPr>
          </a:p>
          <a:p>
            <a:pPr algn="l"/>
            <a:r>
              <a:rPr lang="en-US" altLang="zh-CN" dirty="0">
                <a:latin typeface="华文新魏" pitchFamily="2" charset="-122"/>
                <a:ea typeface="华文新魏" pitchFamily="2" charset="-122"/>
              </a:rPr>
              <a:t>A </a:t>
            </a:r>
            <a:r>
              <a:rPr lang="en-US" altLang="zh-CN" dirty="0" err="1">
                <a:latin typeface="华文新魏" pitchFamily="2" charset="-122"/>
                <a:ea typeface="华文新魏" pitchFamily="2" charset="-122"/>
              </a:rPr>
              <a:t>a</a:t>
            </a:r>
            <a:r>
              <a:rPr lang="en-US" altLang="zh-CN" dirty="0">
                <a:latin typeface="华文新魏" pitchFamily="2" charset="-122"/>
                <a:ea typeface="华文新魏" pitchFamily="2" charset="-122"/>
              </a:rPr>
              <a:t>; </a:t>
            </a:r>
          </a:p>
          <a:p>
            <a:pPr algn="l"/>
            <a:r>
              <a:rPr lang="en-US" altLang="zh-CN" dirty="0" err="1">
                <a:latin typeface="华文新魏" pitchFamily="2" charset="-122"/>
                <a:ea typeface="华文新魏" pitchFamily="2" charset="-122"/>
              </a:rPr>
              <a:t>a.setAge</a:t>
            </a:r>
            <a:r>
              <a:rPr lang="en-US" altLang="zh-CN" dirty="0">
                <a:latin typeface="华文新魏" pitchFamily="2" charset="-122"/>
                <a:ea typeface="华文新魏" pitchFamily="2" charset="-122"/>
              </a:rPr>
              <a:t>(30); </a:t>
            </a:r>
          </a:p>
          <a:p>
            <a:pPr algn="l"/>
            <a:endParaRPr lang="en-US" altLang="zh-CN" dirty="0">
              <a:latin typeface="华文新魏" pitchFamily="2" charset="-122"/>
              <a:ea typeface="华文新魏" pitchFamily="2" charset="-122"/>
            </a:endParaRPr>
          </a:p>
          <a:p>
            <a:pPr algn="l"/>
            <a:endParaRPr lang="en-US" altLang="zh-CN" dirty="0">
              <a:latin typeface="华文新魏" pitchFamily="2" charset="-122"/>
              <a:ea typeface="华文新魏" pitchFamily="2" charset="-122"/>
            </a:endParaRPr>
          </a:p>
          <a:p>
            <a:pPr algn="l"/>
            <a:endParaRPr lang="en-US" altLang="zh-CN" dirty="0">
              <a:latin typeface="华文新魏" pitchFamily="2" charset="-122"/>
              <a:ea typeface="华文新魏" pitchFamily="2" charset="-122"/>
            </a:endParaRPr>
          </a:p>
          <a:p>
            <a:pPr algn="l"/>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函数</a:t>
            </a:r>
            <a:r>
              <a:rPr lang="en-US" altLang="zh-CN" dirty="0" err="1">
                <a:latin typeface="华文新魏" pitchFamily="2" charset="-122"/>
                <a:ea typeface="华文新魏" pitchFamily="2" charset="-122"/>
              </a:rPr>
              <a:t>setAge</a:t>
            </a:r>
            <a:r>
              <a:rPr lang="zh-CN" altLang="en-US" dirty="0">
                <a:latin typeface="华文新魏" pitchFamily="2" charset="-122"/>
                <a:ea typeface="华文新魏" pitchFamily="2" charset="-122"/>
              </a:rPr>
              <a:t>通过对象</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被调用时，</a:t>
            </a:r>
            <a:r>
              <a:rPr lang="en-US" altLang="zh-CN" dirty="0" err="1">
                <a:latin typeface="华文新魏" pitchFamily="2" charset="-122"/>
                <a:ea typeface="华文新魏" pitchFamily="2" charset="-122"/>
              </a:rPr>
              <a:t>setAge</a:t>
            </a:r>
            <a:r>
              <a:rPr lang="zh-CN" altLang="en-US" dirty="0">
                <a:latin typeface="华文新魏" pitchFamily="2" charset="-122"/>
                <a:ea typeface="华文新魏" pitchFamily="2" charset="-122"/>
              </a:rPr>
              <a:t>函数的第一个参数是</a:t>
            </a:r>
          </a:p>
          <a:p>
            <a:pPr algn="l"/>
            <a:r>
              <a:rPr lang="en-US" altLang="zh-CN" dirty="0">
                <a:latin typeface="华文新魏" pitchFamily="2" charset="-122"/>
                <a:ea typeface="华文新魏" pitchFamily="2" charset="-122"/>
              </a:rPr>
              <a:t>//</a:t>
            </a:r>
            <a:r>
              <a:rPr lang="en-US" altLang="zh-CN" dirty="0">
                <a:solidFill>
                  <a:srgbClr val="FF0000"/>
                </a:solidFill>
                <a:latin typeface="华文新魏" pitchFamily="2" charset="-122"/>
                <a:ea typeface="华文新魏" pitchFamily="2" charset="-122"/>
              </a:rPr>
              <a:t>A*</a:t>
            </a:r>
            <a:r>
              <a:rPr lang="en-US" altLang="zh-CN" dirty="0" err="1">
                <a:solidFill>
                  <a:srgbClr val="FF0000"/>
                </a:solidFill>
                <a:latin typeface="华文新魏" pitchFamily="2" charset="-122"/>
                <a:ea typeface="华文新魏" pitchFamily="2" charset="-122"/>
              </a:rPr>
              <a:t>const</a:t>
            </a:r>
            <a:r>
              <a:rPr lang="en-US" altLang="zh-CN" dirty="0">
                <a:solidFill>
                  <a:srgbClr val="FF0000"/>
                </a:solidFill>
                <a:latin typeface="华文新魏" pitchFamily="2" charset="-122"/>
                <a:ea typeface="华文新魏" pitchFamily="2" charset="-122"/>
              </a:rPr>
              <a:t> this</a:t>
            </a:r>
            <a:r>
              <a:rPr lang="zh-CN" altLang="en-US" dirty="0">
                <a:latin typeface="华文新魏" pitchFamily="2" charset="-122"/>
                <a:ea typeface="华文新魏" pitchFamily="2" charset="-122"/>
              </a:rPr>
              <a:t>指针，指向调用对象</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this-&gt;age = </a:t>
            </a:r>
            <a:r>
              <a:rPr lang="en-US" altLang="zh-CN" dirty="0" err="1">
                <a:latin typeface="华文新魏" pitchFamily="2" charset="-122"/>
                <a:ea typeface="华文新魏" pitchFamily="2" charset="-122"/>
              </a:rPr>
              <a:t>a.age</a:t>
            </a:r>
            <a:r>
              <a:rPr lang="en-US" altLang="zh-CN" dirty="0">
                <a:latin typeface="华文新魏" pitchFamily="2" charset="-122"/>
                <a:ea typeface="华文新魏" pitchFamily="2" charset="-122"/>
              </a:rPr>
              <a:t> = 30</a:t>
            </a:r>
          </a:p>
          <a:p>
            <a:pPr algn="l"/>
            <a:endParaRPr lang="en-US" altLang="zh-CN" dirty="0"/>
          </a:p>
        </p:txBody>
      </p:sp>
      <p:sp>
        <p:nvSpPr>
          <p:cNvPr id="5" name="Line 8"/>
          <p:cNvSpPr>
            <a:spLocks noChangeShapeType="1"/>
          </p:cNvSpPr>
          <p:nvPr/>
        </p:nvSpPr>
        <p:spPr bwMode="auto">
          <a:xfrm flipV="1">
            <a:off x="395536" y="2996952"/>
            <a:ext cx="571504" cy="1246018"/>
          </a:xfrm>
          <a:prstGeom prst="line">
            <a:avLst/>
          </a:prstGeom>
          <a:noFill/>
          <a:ln w="12700">
            <a:solidFill>
              <a:schemeClr val="tx1"/>
            </a:solidFill>
            <a:round/>
            <a:headEnd type="arrow"/>
            <a:tailEnd type="none" w="med" len="med"/>
          </a:ln>
        </p:spPr>
        <p:txBody>
          <a:bodyPr/>
          <a:lstStyle/>
          <a:p>
            <a:endParaRPr lang="zh-CN" altLang="en-US"/>
          </a:p>
        </p:txBody>
      </p:sp>
    </p:spTree>
    <p:extLst>
      <p:ext uri="{BB962C8B-B14F-4D97-AF65-F5344CB8AC3E}">
        <p14:creationId xmlns:p14="http://schemas.microsoft.com/office/powerpoint/2010/main" val="2051983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3.5 </a:t>
            </a:r>
            <a:r>
              <a:rPr lang="zh-CN" altLang="en-US" sz="3600" b="1" dirty="0">
                <a:solidFill>
                  <a:srgbClr val="FF0000"/>
                </a:solidFill>
                <a:latin typeface="微软雅黑" pitchFamily="34" charset="-122"/>
                <a:ea typeface="微软雅黑" pitchFamily="34" charset="-122"/>
              </a:rPr>
              <a:t>隐含参数</a:t>
            </a:r>
            <a:r>
              <a:rPr lang="en-US" altLang="zh-CN" sz="3600" b="1" dirty="0">
                <a:solidFill>
                  <a:srgbClr val="FF0000"/>
                </a:solidFill>
                <a:latin typeface="微软雅黑" pitchFamily="34" charset="-122"/>
                <a:ea typeface="微软雅黑" pitchFamily="34" charset="-122"/>
              </a:rPr>
              <a:t>this</a:t>
            </a:r>
            <a:endParaRPr lang="zh-CN" altLang="en-US" sz="3600" b="1" dirty="0">
              <a:solidFill>
                <a:srgbClr val="FF0000"/>
              </a:solidFill>
              <a:latin typeface="微软雅黑" pitchFamily="34" charset="-122"/>
              <a:ea typeface="微软雅黑" pitchFamily="34" charset="-122"/>
            </a:endParaRPr>
          </a:p>
        </p:txBody>
      </p:sp>
      <p:sp>
        <p:nvSpPr>
          <p:cNvPr id="6" name="TextBox 5"/>
          <p:cNvSpPr txBox="1">
            <a:spLocks noChangeArrowheads="1"/>
          </p:cNvSpPr>
          <p:nvPr/>
        </p:nvSpPr>
        <p:spPr bwMode="auto">
          <a:xfrm>
            <a:off x="323528" y="1052736"/>
            <a:ext cx="8712968" cy="561662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90000"/>
              </a:lnSpc>
              <a:spcBef>
                <a:spcPct val="0"/>
              </a:spcBef>
            </a:pPr>
            <a:r>
              <a:rPr lang="en-US" altLang="zh-CN" sz="2000" b="1" dirty="0">
                <a:latin typeface="华文新魏" pitchFamily="2" charset="-122"/>
                <a:ea typeface="华文新魏" pitchFamily="2" charset="-122"/>
              </a:rPr>
              <a:t>class  TREE{</a:t>
            </a:r>
          </a:p>
          <a:p>
            <a:pPr>
              <a:lnSpc>
                <a:spcPct val="90000"/>
              </a:lnSpc>
              <a:spcBef>
                <a:spcPct val="0"/>
              </a:spcBef>
            </a:pPr>
            <a:r>
              <a:rPr lang="en-US" altLang="zh-CN" sz="2000" b="1" dirty="0">
                <a:latin typeface="华文新魏" pitchFamily="2" charset="-122"/>
                <a:ea typeface="华文新魏" pitchFamily="2" charset="-122"/>
              </a:rPr>
              <a:t>	 int   value;  	//</a:t>
            </a:r>
            <a:r>
              <a:rPr lang="zh-CN" altLang="en-US" sz="2000" b="1" dirty="0">
                <a:latin typeface="华文新魏" pitchFamily="2" charset="-122"/>
                <a:ea typeface="华文新魏" pitchFamily="2" charset="-122"/>
              </a:rPr>
              <a:t>保存节点值</a:t>
            </a:r>
            <a:endParaRPr lang="en-US" altLang="zh-CN" sz="2000" b="1" dirty="0">
              <a:latin typeface="华文新魏" pitchFamily="2" charset="-122"/>
              <a:ea typeface="华文新魏" pitchFamily="2" charset="-122"/>
            </a:endParaRPr>
          </a:p>
          <a:p>
            <a:pPr>
              <a:lnSpc>
                <a:spcPct val="90000"/>
              </a:lnSpc>
              <a:spcBef>
                <a:spcPct val="0"/>
              </a:spcBef>
            </a:pPr>
            <a:r>
              <a:rPr lang="en-US" altLang="zh-CN" sz="2000" b="1" dirty="0">
                <a:latin typeface="华文新魏" pitchFamily="2" charset="-122"/>
                <a:ea typeface="华文新魏" pitchFamily="2" charset="-122"/>
              </a:rPr>
              <a:t>     	</a:t>
            </a:r>
            <a:r>
              <a:rPr lang="en-US" altLang="zh-CN" sz="2000" b="1" dirty="0">
                <a:solidFill>
                  <a:srgbClr val="FF0000"/>
                </a:solidFill>
                <a:latin typeface="华文新魏" pitchFamily="2" charset="-122"/>
                <a:ea typeface="华文新魏" pitchFamily="2" charset="-122"/>
              </a:rPr>
              <a:t>TREE</a:t>
            </a:r>
            <a:r>
              <a:rPr lang="en-US" altLang="zh-CN" sz="2000" b="1" dirty="0">
                <a:latin typeface="华文新魏" pitchFamily="2" charset="-122"/>
                <a:ea typeface="华文新魏" pitchFamily="2" charset="-122"/>
              </a:rPr>
              <a:t>  *left,  *right; </a:t>
            </a:r>
          </a:p>
          <a:p>
            <a:pPr>
              <a:lnSpc>
                <a:spcPct val="90000"/>
              </a:lnSpc>
              <a:spcBef>
                <a:spcPct val="0"/>
              </a:spcBef>
            </a:pPr>
            <a:r>
              <a:rPr lang="en-US" altLang="zh-CN" sz="2000" b="1" dirty="0">
                <a:latin typeface="华文新魏" pitchFamily="2" charset="-122"/>
                <a:ea typeface="华文新魏" pitchFamily="2" charset="-122"/>
              </a:rPr>
              <a:t>public</a:t>
            </a:r>
            <a:r>
              <a:rPr lang="zh-CN" altLang="en-US" sz="2000" b="1" dirty="0">
                <a:latin typeface="华文新魏" pitchFamily="2" charset="-122"/>
                <a:ea typeface="华文新魏" pitchFamily="2" charset="-122"/>
              </a:rPr>
              <a:t>：</a:t>
            </a:r>
          </a:p>
          <a:p>
            <a:pPr>
              <a:lnSpc>
                <a:spcPct val="90000"/>
              </a:lnSpc>
              <a:spcBef>
                <a:spcPct val="0"/>
              </a:spcBef>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TREE(int)   ; 			//</a:t>
            </a:r>
            <a:r>
              <a:rPr lang="en-US" altLang="zh-CN" sz="2000" b="1" dirty="0">
                <a:solidFill>
                  <a:srgbClr val="FF0000"/>
                </a:solidFill>
                <a:latin typeface="华文新魏" pitchFamily="2" charset="-122"/>
                <a:ea typeface="华文新魏" pitchFamily="2" charset="-122"/>
              </a:rPr>
              <a:t>TREE * </a:t>
            </a:r>
            <a:r>
              <a:rPr lang="en-US" altLang="zh-CN" sz="2000" b="1" dirty="0" err="1">
                <a:solidFill>
                  <a:srgbClr val="FF0000"/>
                </a:solidFill>
                <a:latin typeface="华文新魏" pitchFamily="2" charset="-122"/>
                <a:ea typeface="华文新魏" pitchFamily="2" charset="-122"/>
              </a:rPr>
              <a:t>const</a:t>
            </a:r>
            <a:r>
              <a:rPr lang="en-US" altLang="zh-CN" sz="2000" b="1" dirty="0">
                <a:solidFill>
                  <a:srgbClr val="FF0000"/>
                </a:solidFill>
                <a:latin typeface="华文新魏" pitchFamily="2" charset="-122"/>
                <a:ea typeface="华文新魏" pitchFamily="2" charset="-122"/>
              </a:rPr>
              <a:t> this</a:t>
            </a:r>
            <a:endParaRPr lang="en-US" altLang="zh-CN" sz="2000" b="1" dirty="0">
              <a:latin typeface="华文新魏" pitchFamily="2" charset="-122"/>
              <a:ea typeface="华文新魏" pitchFamily="2" charset="-122"/>
            </a:endParaRPr>
          </a:p>
          <a:p>
            <a:pPr>
              <a:lnSpc>
                <a:spcPct val="90000"/>
              </a:lnSpc>
              <a:spcBef>
                <a:spcPct val="0"/>
              </a:spcBef>
            </a:pPr>
            <a:r>
              <a:rPr lang="en-US" altLang="zh-CN" sz="2000" b="1" dirty="0">
                <a:latin typeface="华文新魏" pitchFamily="2" charset="-122"/>
                <a:ea typeface="华文新魏" pitchFamily="2" charset="-122"/>
              </a:rPr>
              <a:t>      	~TREE( )   ;                             	//</a:t>
            </a:r>
            <a:r>
              <a:rPr lang="en-US" altLang="zh-CN" sz="2000" b="1" dirty="0">
                <a:solidFill>
                  <a:srgbClr val="FF0000"/>
                </a:solidFill>
                <a:latin typeface="华文新魏" pitchFamily="2" charset="-122"/>
                <a:ea typeface="华文新魏" pitchFamily="2" charset="-122"/>
              </a:rPr>
              <a:t>TREE * </a:t>
            </a:r>
            <a:r>
              <a:rPr lang="en-US" altLang="zh-CN" sz="2000" b="1" dirty="0" err="1">
                <a:solidFill>
                  <a:srgbClr val="FF0000"/>
                </a:solidFill>
                <a:latin typeface="华文新魏" pitchFamily="2" charset="-122"/>
                <a:ea typeface="华文新魏" pitchFamily="2" charset="-122"/>
              </a:rPr>
              <a:t>const</a:t>
            </a:r>
            <a:r>
              <a:rPr lang="en-US" altLang="zh-CN" sz="2000" b="1" dirty="0">
                <a:solidFill>
                  <a:srgbClr val="FF0000"/>
                </a:solidFill>
                <a:latin typeface="华文新魏" pitchFamily="2" charset="-122"/>
                <a:ea typeface="华文新魏" pitchFamily="2" charset="-122"/>
              </a:rPr>
              <a:t> this</a:t>
            </a:r>
          </a:p>
          <a:p>
            <a:pPr>
              <a:lnSpc>
                <a:spcPct val="90000"/>
              </a:lnSpc>
              <a:spcBef>
                <a:spcPct val="0"/>
              </a:spcBef>
            </a:pPr>
            <a:r>
              <a:rPr lang="en-US" altLang="zh-CN"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TREE *find (int) </a:t>
            </a:r>
            <a:r>
              <a:rPr lang="en-US" altLang="zh-CN" sz="2000" b="1" dirty="0" err="1">
                <a:solidFill>
                  <a:srgbClr val="FF0000"/>
                </a:solidFill>
                <a:latin typeface="华文新魏" pitchFamily="2" charset="-122"/>
                <a:ea typeface="华文新魏" pitchFamily="2" charset="-122"/>
              </a:rPr>
              <a:t>const</a:t>
            </a:r>
            <a:r>
              <a:rPr lang="en-US" altLang="zh-CN" sz="2000" b="1" dirty="0">
                <a:latin typeface="华文新魏" pitchFamily="2" charset="-122"/>
                <a:ea typeface="华文新魏" pitchFamily="2" charset="-122"/>
              </a:rPr>
              <a:t>;   	//</a:t>
            </a:r>
            <a:r>
              <a:rPr lang="en-US" altLang="zh-CN" sz="2000" b="1" dirty="0">
                <a:solidFill>
                  <a:srgbClr val="FF0000"/>
                </a:solidFill>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这个</a:t>
            </a:r>
            <a:r>
              <a:rPr lang="en-US" altLang="zh-CN" sz="2000" b="1" dirty="0" err="1">
                <a:solidFill>
                  <a:srgbClr val="FF0000"/>
                </a:solidFill>
                <a:latin typeface="华文新魏" pitchFamily="2" charset="-122"/>
                <a:ea typeface="华文新魏" pitchFamily="2" charset="-122"/>
              </a:rPr>
              <a:t>const</a:t>
            </a:r>
            <a:r>
              <a:rPr lang="zh-CN" altLang="en-US" sz="2000" b="1" dirty="0">
                <a:solidFill>
                  <a:srgbClr val="FF0000"/>
                </a:solidFill>
                <a:latin typeface="华文新魏" pitchFamily="2" charset="-122"/>
                <a:ea typeface="华文新魏" pitchFamily="2" charset="-122"/>
              </a:rPr>
              <a:t>是修饰</a:t>
            </a:r>
            <a:r>
              <a:rPr lang="en-US" altLang="zh-CN" sz="2000" b="1" dirty="0">
                <a:solidFill>
                  <a:srgbClr val="FF0000"/>
                </a:solidFill>
                <a:latin typeface="华文新魏" pitchFamily="2" charset="-122"/>
                <a:ea typeface="华文新魏" pitchFamily="2" charset="-122"/>
              </a:rPr>
              <a:t>this</a:t>
            </a:r>
            <a:r>
              <a:rPr lang="zh-CN" altLang="en-US" sz="2000" b="1" dirty="0">
                <a:solidFill>
                  <a:srgbClr val="FF0000"/>
                </a:solidFill>
                <a:latin typeface="华文新魏" pitchFamily="2" charset="-122"/>
                <a:ea typeface="华文新魏" pitchFamily="2" charset="-122"/>
              </a:rPr>
              <a:t>指针，				</a:t>
            </a:r>
            <a:r>
              <a:rPr lang="en-US" altLang="zh-CN" sz="2000" b="1" dirty="0">
                <a:solidFill>
                  <a:srgbClr val="FF0000"/>
                </a:solidFill>
                <a:latin typeface="华文新魏" pitchFamily="2" charset="-122"/>
                <a:ea typeface="华文新魏" pitchFamily="2" charset="-122"/>
              </a:rPr>
              <a:t>		//</a:t>
            </a:r>
            <a:r>
              <a:rPr lang="en-US" altLang="zh-CN" sz="2000" b="1" dirty="0" err="1">
                <a:solidFill>
                  <a:srgbClr val="FF0000"/>
                </a:solidFill>
                <a:latin typeface="华文新魏" pitchFamily="2" charset="-122"/>
                <a:ea typeface="华文新魏" pitchFamily="2" charset="-122"/>
              </a:rPr>
              <a:t>const</a:t>
            </a:r>
            <a:r>
              <a:rPr lang="en-US" altLang="zh-CN" sz="2000" b="1" dirty="0">
                <a:solidFill>
                  <a:srgbClr val="FF0000"/>
                </a:solidFill>
                <a:latin typeface="华文新魏" pitchFamily="2" charset="-122"/>
                <a:ea typeface="华文新魏" pitchFamily="2" charset="-122"/>
              </a:rPr>
              <a:t> TREE * </a:t>
            </a:r>
            <a:r>
              <a:rPr lang="en-US" altLang="zh-CN" sz="2000" b="1" dirty="0" err="1">
                <a:solidFill>
                  <a:srgbClr val="FF0000"/>
                </a:solidFill>
                <a:latin typeface="华文新魏" pitchFamily="2" charset="-122"/>
                <a:ea typeface="华文新魏" pitchFamily="2" charset="-122"/>
              </a:rPr>
              <a:t>const</a:t>
            </a:r>
            <a:r>
              <a:rPr lang="en-US" altLang="zh-CN" sz="2000" b="1" dirty="0">
                <a:solidFill>
                  <a:srgbClr val="FF0000"/>
                </a:solidFill>
                <a:latin typeface="华文新魏" pitchFamily="2" charset="-122"/>
                <a:ea typeface="华文新魏" pitchFamily="2" charset="-122"/>
              </a:rPr>
              <a:t> this</a:t>
            </a:r>
          </a:p>
          <a:p>
            <a:pPr>
              <a:lnSpc>
                <a:spcPct val="90000"/>
              </a:lnSpc>
              <a:spcBef>
                <a:spcPct val="0"/>
              </a:spcBef>
            </a:pPr>
            <a:r>
              <a:rPr lang="en-US" altLang="zh-CN" sz="2000" b="1" dirty="0">
                <a:latin typeface="华文新魏" pitchFamily="2" charset="-122"/>
                <a:ea typeface="华文新魏" pitchFamily="2" charset="-122"/>
              </a:rPr>
              <a:t>}; </a:t>
            </a:r>
          </a:p>
          <a:p>
            <a:pPr>
              <a:lnSpc>
                <a:spcPct val="90000"/>
              </a:lnSpc>
              <a:spcBef>
                <a:spcPct val="0"/>
              </a:spcBef>
            </a:pPr>
            <a:r>
              <a:rPr lang="en-US" altLang="zh-CN" sz="2000" b="1" dirty="0">
                <a:latin typeface="华文新魏" pitchFamily="2" charset="-122"/>
                <a:ea typeface="华文新魏" pitchFamily="2" charset="-122"/>
              </a:rPr>
              <a:t>TREE::TREE (int value) {//</a:t>
            </a:r>
            <a:r>
              <a:rPr lang="zh-CN" altLang="en-US" sz="2000" b="1" dirty="0">
                <a:solidFill>
                  <a:srgbClr val="FF0000"/>
                </a:solidFill>
                <a:latin typeface="华文新魏" pitchFamily="2" charset="-122"/>
                <a:ea typeface="华文新魏" pitchFamily="2" charset="-122"/>
              </a:rPr>
              <a:t>隐含参数</a:t>
            </a:r>
            <a:r>
              <a:rPr lang="en-US" altLang="zh-CN" sz="2000" b="1" dirty="0">
                <a:solidFill>
                  <a:srgbClr val="FF0000"/>
                </a:solidFill>
                <a:latin typeface="华文新魏" pitchFamily="2" charset="-122"/>
                <a:ea typeface="华文新魏" pitchFamily="2" charset="-122"/>
              </a:rPr>
              <a:t>this</a:t>
            </a:r>
            <a:r>
              <a:rPr lang="zh-CN" altLang="en-US" sz="2000" b="1" dirty="0">
                <a:solidFill>
                  <a:srgbClr val="FF0000"/>
                </a:solidFill>
                <a:latin typeface="华文新魏" pitchFamily="2" charset="-122"/>
                <a:ea typeface="华文新魏" pitchFamily="2" charset="-122"/>
              </a:rPr>
              <a:t>指向要构造的对象</a:t>
            </a:r>
          </a:p>
          <a:p>
            <a:pPr>
              <a:lnSpc>
                <a:spcPct val="90000"/>
              </a:lnSpc>
              <a:spcBef>
                <a:spcPct val="0"/>
              </a:spcBef>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this-&gt;value=value;         //</a:t>
            </a:r>
            <a:r>
              <a:rPr lang="zh-CN" altLang="en-US" sz="2000" b="1" dirty="0">
                <a:solidFill>
                  <a:srgbClr val="FF0000"/>
                </a:solidFill>
                <a:latin typeface="华文新魏" pitchFamily="2" charset="-122"/>
                <a:ea typeface="华文新魏" pitchFamily="2" charset="-122"/>
              </a:rPr>
              <a:t>等价于</a:t>
            </a:r>
            <a:r>
              <a:rPr lang="en-US" altLang="zh-CN" sz="2000" b="1" dirty="0">
                <a:solidFill>
                  <a:srgbClr val="FF0000"/>
                </a:solidFill>
                <a:latin typeface="华文新魏" pitchFamily="2" charset="-122"/>
                <a:ea typeface="华文新魏" pitchFamily="2" charset="-122"/>
              </a:rPr>
              <a:t>TREE::value=value</a:t>
            </a:r>
          </a:p>
          <a:p>
            <a:pPr>
              <a:lnSpc>
                <a:spcPct val="90000"/>
              </a:lnSpc>
              <a:spcBef>
                <a:spcPct val="0"/>
              </a:spcBef>
            </a:pPr>
            <a:r>
              <a:rPr lang="en-US" altLang="zh-CN" sz="2000" b="1" dirty="0">
                <a:latin typeface="华文新魏" pitchFamily="2" charset="-122"/>
                <a:ea typeface="华文新魏" pitchFamily="2" charset="-122"/>
              </a:rPr>
              <a:t>	left=right=0; 	         //C++</a:t>
            </a:r>
            <a:r>
              <a:rPr lang="zh-CN" altLang="en-US" sz="2000" b="1" dirty="0">
                <a:latin typeface="华文新魏" pitchFamily="2" charset="-122"/>
                <a:ea typeface="华文新魏" pitchFamily="2" charset="-122"/>
              </a:rPr>
              <a:t>提倡空指针</a:t>
            </a:r>
            <a:r>
              <a:rPr lang="en-US" altLang="zh-CN" sz="2000" b="1" dirty="0">
                <a:latin typeface="华文新魏" pitchFamily="2" charset="-122"/>
                <a:ea typeface="华文新魏" pitchFamily="2" charset="-122"/>
              </a:rPr>
              <a:t>NULL</a:t>
            </a:r>
            <a:r>
              <a:rPr lang="zh-CN" altLang="en-US" sz="2000" b="1" dirty="0">
                <a:latin typeface="华文新魏" pitchFamily="2" charset="-122"/>
                <a:ea typeface="华文新魏" pitchFamily="2" charset="-122"/>
              </a:rPr>
              <a:t>用</a:t>
            </a:r>
            <a:r>
              <a:rPr lang="en-US" altLang="zh-CN" sz="2000" b="1" dirty="0">
                <a:latin typeface="华文新魏" pitchFamily="2" charset="-122"/>
                <a:ea typeface="华文新魏" pitchFamily="2" charset="-122"/>
              </a:rPr>
              <a:t>0</a:t>
            </a:r>
            <a:r>
              <a:rPr lang="zh-CN" altLang="en-US" sz="2000" b="1" dirty="0">
                <a:latin typeface="华文新魏" pitchFamily="2" charset="-122"/>
                <a:ea typeface="华文新魏" pitchFamily="2" charset="-122"/>
              </a:rPr>
              <a:t>表示</a:t>
            </a:r>
          </a:p>
          <a:p>
            <a:pPr>
              <a:lnSpc>
                <a:spcPct val="90000"/>
              </a:lnSpc>
              <a:spcBef>
                <a:spcPct val="0"/>
              </a:spcBef>
            </a:pPr>
            <a:r>
              <a:rPr lang="en-US" altLang="zh-CN" sz="2000" b="1" dirty="0">
                <a:latin typeface="华文新魏" pitchFamily="2" charset="-122"/>
                <a:ea typeface="华文新魏" pitchFamily="2" charset="-122"/>
              </a:rPr>
              <a:t>}</a:t>
            </a:r>
          </a:p>
          <a:p>
            <a:pPr>
              <a:lnSpc>
                <a:spcPct val="85000"/>
              </a:lnSpc>
              <a:spcBef>
                <a:spcPct val="0"/>
              </a:spcBef>
            </a:pPr>
            <a:r>
              <a:rPr lang="en-US" altLang="zh-CN" sz="2000" b="1" dirty="0" err="1">
                <a:solidFill>
                  <a:srgbClr val="FF0000"/>
                </a:solidFill>
                <a:latin typeface="华文新魏" pitchFamily="2" charset="-122"/>
                <a:ea typeface="华文新魏" pitchFamily="2" charset="-122"/>
              </a:rPr>
              <a:t>const</a:t>
            </a:r>
            <a:r>
              <a:rPr lang="en-US" altLang="zh-CN" sz="2000" b="1" dirty="0">
                <a:solidFill>
                  <a:srgbClr val="FF0000"/>
                </a:solidFill>
                <a:latin typeface="华文新魏" pitchFamily="2" charset="-122"/>
                <a:ea typeface="华文新魏" pitchFamily="2" charset="-122"/>
              </a:rPr>
              <a:t> </a:t>
            </a:r>
            <a:r>
              <a:rPr lang="en-US" altLang="zh-CN" sz="2000" b="1" dirty="0">
                <a:latin typeface="华文新魏" pitchFamily="2" charset="-122"/>
                <a:ea typeface="华文新魏" pitchFamily="2" charset="-122"/>
              </a:rPr>
              <a:t>TREE* TREE::find (int v) </a:t>
            </a:r>
            <a:r>
              <a:rPr lang="en-US" altLang="zh-CN" sz="2000" b="1" dirty="0" err="1">
                <a:solidFill>
                  <a:srgbClr val="FF0000"/>
                </a:solidFill>
                <a:latin typeface="华文新魏" pitchFamily="2" charset="-122"/>
                <a:ea typeface="华文新魏" pitchFamily="2" charset="-122"/>
              </a:rPr>
              <a:t>const</a:t>
            </a:r>
            <a:r>
              <a:rPr lang="en-US" altLang="zh-CN" sz="2000" b="1" dirty="0">
                <a:solidFill>
                  <a:srgbClr val="FF0000"/>
                </a:solidFill>
                <a:latin typeface="华文新魏" pitchFamily="2" charset="-122"/>
                <a:ea typeface="华文新魏" pitchFamily="2" charset="-122"/>
              </a:rPr>
              <a:t> </a:t>
            </a:r>
            <a:r>
              <a:rPr lang="en-US" altLang="zh-CN" sz="2000" b="1" dirty="0">
                <a:latin typeface="华文新魏" pitchFamily="2" charset="-122"/>
                <a:ea typeface="华文新魏" pitchFamily="2" charset="-122"/>
              </a:rPr>
              <a:t>{ //this</a:t>
            </a:r>
            <a:r>
              <a:rPr lang="zh-CN" altLang="en-US" sz="2000" b="1" dirty="0">
                <a:latin typeface="华文新魏" pitchFamily="2" charset="-122"/>
                <a:ea typeface="华文新魏" pitchFamily="2" charset="-122"/>
              </a:rPr>
              <a:t>指向调用对象</a:t>
            </a:r>
          </a:p>
          <a:p>
            <a:pPr>
              <a:lnSpc>
                <a:spcPct val="85000"/>
              </a:lnSpc>
              <a:spcBef>
                <a:spcPct val="0"/>
              </a:spcBef>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if (v==value)    return  </a:t>
            </a:r>
            <a:r>
              <a:rPr lang="en-US" altLang="zh-CN" sz="2000" b="1" dirty="0">
                <a:solidFill>
                  <a:srgbClr val="FF0000"/>
                </a:solidFill>
                <a:latin typeface="华文新魏" pitchFamily="2" charset="-122"/>
                <a:ea typeface="华文新魏" pitchFamily="2" charset="-122"/>
              </a:rPr>
              <a:t>this</a:t>
            </a:r>
            <a:r>
              <a:rPr lang="en-US" altLang="zh-CN" sz="2000" b="1" dirty="0">
                <a:latin typeface="华文新魏" pitchFamily="2" charset="-122"/>
                <a:ea typeface="华文新魏" pitchFamily="2" charset="-122"/>
              </a:rPr>
              <a:t>; 	        //this</a:t>
            </a:r>
            <a:r>
              <a:rPr lang="zh-CN" altLang="en-US" sz="2000" b="1" dirty="0">
                <a:latin typeface="华文新魏" pitchFamily="2" charset="-122"/>
                <a:ea typeface="华文新魏" pitchFamily="2" charset="-122"/>
              </a:rPr>
              <a:t>指向找到的节点</a:t>
            </a:r>
          </a:p>
          <a:p>
            <a:pPr>
              <a:lnSpc>
                <a:spcPct val="85000"/>
              </a:lnSpc>
              <a:spcBef>
                <a:spcPct val="0"/>
              </a:spcBef>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if (v&lt;value)    return  left!=0</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left-&gt;find (v) : 0; //</a:t>
            </a:r>
            <a:r>
              <a:rPr lang="zh-CN" altLang="en-US" sz="2000" b="1" dirty="0">
                <a:latin typeface="华文新魏" pitchFamily="2" charset="-122"/>
                <a:ea typeface="华文新魏" pitchFamily="2" charset="-122"/>
              </a:rPr>
              <a:t>递归查左子树</a:t>
            </a:r>
          </a:p>
          <a:p>
            <a:pPr>
              <a:lnSpc>
                <a:spcPct val="85000"/>
              </a:lnSpc>
              <a:spcBef>
                <a:spcPct val="0"/>
              </a:spcBef>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return  right!=0</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right-&gt;find (v) </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0; //</a:t>
            </a:r>
            <a:r>
              <a:rPr lang="zh-CN" altLang="en-US" sz="2000" b="1" dirty="0">
                <a:latin typeface="华文新魏" pitchFamily="2" charset="-122"/>
                <a:ea typeface="华文新魏" pitchFamily="2" charset="-122"/>
              </a:rPr>
              <a:t>递归查右子树</a:t>
            </a:r>
          </a:p>
          <a:p>
            <a:pPr>
              <a:lnSpc>
                <a:spcPct val="85000"/>
              </a:lnSpc>
              <a:spcBef>
                <a:spcPct val="0"/>
              </a:spcBef>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查右子树</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调用时新</a:t>
            </a:r>
            <a:r>
              <a:rPr lang="en-US" altLang="zh-CN" sz="2000" b="1" dirty="0">
                <a:latin typeface="华文新魏" pitchFamily="2" charset="-122"/>
                <a:ea typeface="华文新魏" pitchFamily="2" charset="-122"/>
              </a:rPr>
              <a:t>this=right</a:t>
            </a:r>
          </a:p>
          <a:p>
            <a:pPr>
              <a:lnSpc>
                <a:spcPct val="85000"/>
              </a:lnSpc>
              <a:spcBef>
                <a:spcPct val="0"/>
              </a:spcBef>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注意</a:t>
            </a:r>
            <a:r>
              <a:rPr lang="en-US" altLang="zh-CN" sz="2000" b="1" dirty="0">
                <a:latin typeface="华文新魏" pitchFamily="2" charset="-122"/>
                <a:ea typeface="华文新魏" pitchFamily="2" charset="-122"/>
              </a:rPr>
              <a:t>find</a:t>
            </a:r>
            <a:r>
              <a:rPr lang="zh-CN" altLang="en-US" sz="2000" b="1" dirty="0">
                <a:latin typeface="华文新魏" pitchFamily="2" charset="-122"/>
                <a:ea typeface="华文新魏" pitchFamily="2" charset="-122"/>
              </a:rPr>
              <a:t>函数返回类型必须是</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TREE </a:t>
            </a:r>
            <a:r>
              <a:rPr lang="zh-CN" altLang="en-US" sz="2000" b="1" dirty="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a:p>
            <a:pPr>
              <a:spcBef>
                <a:spcPct val="0"/>
              </a:spcBef>
            </a:pPr>
            <a:endParaRPr lang="zh-CN" altLang="en-US" b="1" dirty="0">
              <a:latin typeface="华文新魏" pitchFamily="2" charset="-122"/>
              <a:ea typeface="华文新魏" pitchFamily="2" charset="-122"/>
            </a:endParaRPr>
          </a:p>
        </p:txBody>
      </p:sp>
    </p:spTree>
    <p:extLst>
      <p:ext uri="{BB962C8B-B14F-4D97-AF65-F5344CB8AC3E}">
        <p14:creationId xmlns:p14="http://schemas.microsoft.com/office/powerpoint/2010/main" val="3978736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3.6 </a:t>
            </a:r>
            <a:r>
              <a:rPr lang="zh-CN" altLang="en-US" sz="3600" b="1" dirty="0">
                <a:solidFill>
                  <a:srgbClr val="FF0000"/>
                </a:solidFill>
                <a:latin typeface="微软雅黑" pitchFamily="34" charset="-122"/>
                <a:ea typeface="微软雅黑" pitchFamily="34" charset="-122"/>
              </a:rPr>
              <a:t>非静态数据成员初始化</a:t>
            </a:r>
          </a:p>
        </p:txBody>
      </p:sp>
      <p:sp>
        <p:nvSpPr>
          <p:cNvPr id="8196" name="Rectangle 7"/>
          <p:cNvSpPr>
            <a:spLocks noChangeArrowheads="1"/>
          </p:cNvSpPr>
          <p:nvPr/>
        </p:nvSpPr>
        <p:spPr bwMode="auto">
          <a:xfrm>
            <a:off x="234752" y="980728"/>
            <a:ext cx="8585720" cy="4968775"/>
          </a:xfrm>
          <a:prstGeom prst="rect">
            <a:avLst/>
          </a:prstGeom>
          <a:noFill/>
          <a:ln w="9525">
            <a:noFill/>
            <a:miter lim="800000"/>
            <a:headEnd/>
            <a:tailEnd/>
          </a:ln>
        </p:spPr>
        <p:txBody>
          <a:bodyPr>
            <a:noAutofit/>
          </a:bodyPr>
          <a:lstStyle/>
          <a:p>
            <a:pPr>
              <a:lnSpc>
                <a:spcPct val="150000"/>
              </a:lnSpc>
            </a:pPr>
            <a:r>
              <a:rPr lang="en-US" altLang="zh-CN" sz="2400" b="1" dirty="0">
                <a:solidFill>
                  <a:srgbClr val="FF0000"/>
                </a:solidFill>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类的非静态数据成员</a:t>
            </a:r>
            <a:r>
              <a:rPr lang="zh-CN" altLang="en-US" sz="2000" b="1" dirty="0">
                <a:latin typeface="华文新魏" pitchFamily="2" charset="-122"/>
                <a:ea typeface="华文新魏" pitchFamily="2" charset="-122"/>
              </a:rPr>
              <a:t>可以在如下位置初始化：</a:t>
            </a:r>
            <a:endParaRPr lang="en-US" altLang="zh-CN" sz="2000" b="1" dirty="0">
              <a:latin typeface="华文新魏" pitchFamily="2" charset="-122"/>
              <a:ea typeface="华文新魏" pitchFamily="2" charset="-122"/>
            </a:endParaRPr>
          </a:p>
          <a:p>
            <a:pPr marL="1257300" lvl="2" indent="-342900">
              <a:lnSpc>
                <a:spcPct val="150000"/>
              </a:lnSpc>
              <a:buFont typeface="Wingdings" pitchFamily="2" charset="2"/>
              <a:buChar char="u"/>
            </a:pPr>
            <a:r>
              <a:rPr lang="zh-CN" altLang="en-US" sz="2000" b="1" dirty="0">
                <a:latin typeface="华文新魏" pitchFamily="2" charset="-122"/>
                <a:ea typeface="华文新魏" pitchFamily="2" charset="-122"/>
              </a:rPr>
              <a:t>类体中进行就地初始化（称为就地初始化）（</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或</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都可以），但初始化列表的效果优于就地初始化。</a:t>
            </a:r>
            <a:endParaRPr lang="en-US" altLang="zh-CN" sz="2000" b="1" dirty="0">
              <a:latin typeface="华文新魏" pitchFamily="2" charset="-122"/>
              <a:ea typeface="华文新魏" pitchFamily="2" charset="-122"/>
            </a:endParaRPr>
          </a:p>
          <a:p>
            <a:pPr marL="1257300" lvl="2" indent="-342900">
              <a:lnSpc>
                <a:spcPct val="150000"/>
              </a:lnSpc>
              <a:buFont typeface="Wingdings" pitchFamily="2" charset="2"/>
              <a:buChar char="u"/>
            </a:pPr>
            <a:r>
              <a:rPr lang="zh-CN" altLang="en-US" sz="2000" b="1" dirty="0">
                <a:latin typeface="华文新魏" pitchFamily="2" charset="-122"/>
                <a:ea typeface="华文新魏" pitchFamily="2" charset="-122"/>
              </a:rPr>
              <a:t>成员初始化列表初始化</a:t>
            </a:r>
            <a:endParaRPr lang="en-US" altLang="zh-CN" sz="2000" b="1" dirty="0">
              <a:latin typeface="华文新魏" pitchFamily="2" charset="-122"/>
              <a:ea typeface="华文新魏" pitchFamily="2" charset="-122"/>
            </a:endParaRPr>
          </a:p>
          <a:p>
            <a:pPr marL="1257300" lvl="2" indent="-342900">
              <a:lnSpc>
                <a:spcPct val="150000"/>
              </a:lnSpc>
              <a:buFont typeface="Wingdings" pitchFamily="2" charset="2"/>
              <a:buChar char="u"/>
            </a:pPr>
            <a:r>
              <a:rPr lang="zh-CN" altLang="en-US" sz="2000" b="1" dirty="0">
                <a:latin typeface="华文新魏" pitchFamily="2" charset="-122"/>
                <a:ea typeface="华文新魏" pitchFamily="2" charset="-122"/>
              </a:rPr>
              <a:t>可以同时就地初始化和在成员初始化列表里初始化，当二者同时使用时，并不冲突，初始化列表发生在就地初始化之后，即最终的初始化结果以初始化列表为准。</a:t>
            </a:r>
            <a:endParaRPr lang="en-US" altLang="zh-CN" sz="2000" b="1" dirty="0">
              <a:latin typeface="华文新魏" pitchFamily="2" charset="-122"/>
              <a:ea typeface="华文新魏" pitchFamily="2" charset="-122"/>
            </a:endParaRPr>
          </a:p>
          <a:p>
            <a:pPr marL="1257300" lvl="2" indent="-342900">
              <a:lnSpc>
                <a:spcPct val="150000"/>
              </a:lnSpc>
              <a:buFont typeface="Wingdings" pitchFamily="2" charset="2"/>
              <a:buChar char="u"/>
            </a:pPr>
            <a:r>
              <a:rPr lang="zh-CN" altLang="en-US" sz="2000" b="1" dirty="0">
                <a:latin typeface="华文新魏" pitchFamily="2" charset="-122"/>
                <a:ea typeface="华文新魏" pitchFamily="2" charset="-122"/>
              </a:rPr>
              <a:t>在构造函数体内严格来说不叫初始化，叫赋值</a:t>
            </a:r>
            <a:endParaRPr lang="en-US" altLang="zh-CN" sz="2000" b="1" dirty="0">
              <a:latin typeface="华文新魏" pitchFamily="2" charset="-122"/>
              <a:ea typeface="华文新魏" pitchFamily="2" charset="-122"/>
            </a:endParaRPr>
          </a:p>
          <a:p>
            <a:pPr>
              <a:lnSpc>
                <a:spcPct val="150000"/>
              </a:lnSpc>
            </a:pPr>
            <a:r>
              <a:rPr lang="en-US" altLang="zh-CN" sz="2000" b="1" dirty="0">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非常量静态数据成员</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C++11</a:t>
            </a:r>
            <a:r>
              <a:rPr lang="zh-CN" altLang="en-US" sz="2000" b="1" dirty="0">
                <a:latin typeface="华文新魏" pitchFamily="2" charset="-122"/>
                <a:ea typeface="华文新魏" pitchFamily="2" charset="-122"/>
              </a:rPr>
              <a:t>与</a:t>
            </a:r>
            <a:r>
              <a:rPr lang="en-US" altLang="zh-CN" sz="2000" b="1" dirty="0">
                <a:latin typeface="华文新魏" pitchFamily="2" charset="-122"/>
                <a:ea typeface="华文新魏" pitchFamily="2" charset="-122"/>
              </a:rPr>
              <a:t>C++98</a:t>
            </a:r>
            <a:r>
              <a:rPr lang="zh-CN" altLang="en-US" sz="2000" b="1" dirty="0">
                <a:latin typeface="华文新魏" pitchFamily="2" charset="-122"/>
                <a:ea typeface="华文新魏" pitchFamily="2" charset="-122"/>
              </a:rPr>
              <a:t>保持一致，需要到头文件以外定义它。</a:t>
            </a:r>
          </a:p>
        </p:txBody>
      </p:sp>
    </p:spTree>
    <p:extLst>
      <p:ext uri="{BB962C8B-B14F-4D97-AF65-F5344CB8AC3E}">
        <p14:creationId xmlns:p14="http://schemas.microsoft.com/office/powerpoint/2010/main" val="3740810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3.6 </a:t>
            </a:r>
            <a:r>
              <a:rPr lang="zh-CN" altLang="en-US" sz="3600" b="1" dirty="0">
                <a:solidFill>
                  <a:srgbClr val="FF0000"/>
                </a:solidFill>
                <a:latin typeface="微软雅黑" pitchFamily="34" charset="-122"/>
                <a:ea typeface="微软雅黑" pitchFamily="34" charset="-122"/>
              </a:rPr>
              <a:t>非静态数据成员初始化</a:t>
            </a:r>
          </a:p>
        </p:txBody>
      </p:sp>
      <p:sp>
        <p:nvSpPr>
          <p:cNvPr id="4" name="TextBox 3"/>
          <p:cNvSpPr txBox="1">
            <a:spLocks noChangeArrowheads="1"/>
          </p:cNvSpPr>
          <p:nvPr/>
        </p:nvSpPr>
        <p:spPr bwMode="auto">
          <a:xfrm>
            <a:off x="323528" y="980728"/>
            <a:ext cx="8712968" cy="5760640"/>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2000" b="1" dirty="0">
                <a:latin typeface="华文新魏" pitchFamily="2" charset="-122"/>
                <a:ea typeface="华文新魏" pitchFamily="2" charset="-122"/>
              </a:rPr>
              <a:t>class Person {</a:t>
            </a:r>
          </a:p>
          <a:p>
            <a:r>
              <a:rPr lang="en-US" altLang="zh-CN" sz="2000" b="1" dirty="0">
                <a:latin typeface="华文新魏" pitchFamily="2" charset="-122"/>
                <a:ea typeface="华文新魏" pitchFamily="2" charset="-122"/>
              </a:rPr>
              <a:t>private:</a:t>
            </a:r>
          </a:p>
          <a:p>
            <a:r>
              <a:rPr lang="en-US" altLang="zh-CN" sz="2000" b="1" dirty="0">
                <a:latin typeface="华文新魏" pitchFamily="2" charset="-122"/>
                <a:ea typeface="华文新魏" pitchFamily="2" charset="-122"/>
              </a:rPr>
              <a:t>	int id;</a:t>
            </a:r>
          </a:p>
          <a:p>
            <a:r>
              <a:rPr lang="en-US" altLang="zh-CN" sz="2000" b="1" dirty="0">
                <a:latin typeface="华文新魏" pitchFamily="2" charset="-122"/>
                <a:ea typeface="华文新魏" pitchFamily="2" charset="-122"/>
              </a:rPr>
              <a:t>public:</a:t>
            </a:r>
          </a:p>
          <a:p>
            <a:r>
              <a:rPr lang="en-US" altLang="zh-CN" sz="2000" b="1" dirty="0">
                <a:latin typeface="华文新魏" pitchFamily="2" charset="-122"/>
                <a:ea typeface="华文新魏" pitchFamily="2" charset="-122"/>
              </a:rPr>
              <a:t>	Person(int id){ this-&gt;id = id; }</a:t>
            </a:r>
          </a:p>
          <a:p>
            <a:r>
              <a:rPr lang="en-US" altLang="zh-CN" sz="2000" b="1" dirty="0">
                <a:latin typeface="华文新魏" pitchFamily="2" charset="-122"/>
                <a:ea typeface="华文新魏" pitchFamily="2" charset="-122"/>
              </a:rPr>
              <a:t>};</a:t>
            </a:r>
          </a:p>
          <a:p>
            <a:endParaRPr lang="en-US" altLang="zh-CN" sz="2000" b="1" dirty="0">
              <a:latin typeface="华文新魏" pitchFamily="2" charset="-122"/>
              <a:ea typeface="华文新魏" pitchFamily="2" charset="-122"/>
            </a:endParaRPr>
          </a:p>
          <a:p>
            <a:r>
              <a:rPr lang="en-US" altLang="zh-CN" sz="2000" b="1" dirty="0">
                <a:latin typeface="华文新魏" pitchFamily="2" charset="-122"/>
                <a:ea typeface="华文新魏" pitchFamily="2" charset="-122"/>
              </a:rPr>
              <a:t>class A {</a:t>
            </a:r>
          </a:p>
          <a:p>
            <a:r>
              <a:rPr lang="en-US" altLang="zh-CN" sz="2000" b="1" dirty="0">
                <a:latin typeface="华文新魏" pitchFamily="2" charset="-122"/>
                <a:ea typeface="华文新魏" pitchFamily="2" charset="-122"/>
              </a:rPr>
              <a:t>public:</a:t>
            </a:r>
          </a:p>
          <a:p>
            <a:r>
              <a:rPr lang="en-US" altLang="zh-CN" sz="2000" b="1" dirty="0">
                <a:latin typeface="华文新魏" pitchFamily="2" charset="-122"/>
                <a:ea typeface="华文新魏" pitchFamily="2" charset="-122"/>
              </a:rPr>
              <a:t>	int i = 10;		//</a:t>
            </a:r>
            <a:r>
              <a:rPr lang="zh-CN" altLang="en-US" sz="2000" b="1" dirty="0">
                <a:latin typeface="华文新魏" pitchFamily="2" charset="-122"/>
                <a:ea typeface="华文新魏" pitchFamily="2" charset="-122"/>
              </a:rPr>
              <a:t>可以用</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号初始化</a:t>
            </a:r>
          </a:p>
          <a:p>
            <a:r>
              <a:rPr lang="fr-FR" altLang="zh-CN" sz="2000" b="1" dirty="0">
                <a:latin typeface="华文新魏" pitchFamily="2" charset="-122"/>
                <a:ea typeface="华文新魏" pitchFamily="2" charset="-122"/>
              </a:rPr>
              <a:t>	double d{ 3.14 };		//</a:t>
            </a:r>
            <a:r>
              <a:rPr lang="zh-CN" altLang="fr-FR" sz="2000" b="1" dirty="0">
                <a:latin typeface="华文新魏" pitchFamily="2" charset="-122"/>
                <a:ea typeface="华文新魏" pitchFamily="2" charset="-122"/>
              </a:rPr>
              <a:t>可以用</a:t>
            </a:r>
            <a:r>
              <a:rPr lang="fr-FR" altLang="zh-CN" sz="2000" b="1" dirty="0">
                <a:latin typeface="华文新魏" pitchFamily="2" charset="-122"/>
                <a:ea typeface="华文新魏" pitchFamily="2" charset="-122"/>
              </a:rPr>
              <a:t>{}</a:t>
            </a:r>
            <a:r>
              <a:rPr lang="zh-CN" altLang="fr-FR" sz="2000" b="1" dirty="0">
                <a:latin typeface="华文新魏" pitchFamily="2" charset="-122"/>
                <a:ea typeface="华文新魏" pitchFamily="2" charset="-122"/>
              </a:rPr>
              <a:t>初始化</a:t>
            </a:r>
            <a:endParaRPr lang="fr-FR" altLang="zh-CN" sz="2000" b="1" dirty="0">
              <a:latin typeface="华文新魏" pitchFamily="2" charset="-122"/>
              <a:ea typeface="华文新魏" pitchFamily="2" charset="-122"/>
            </a:endParaRPr>
          </a:p>
          <a:p>
            <a:r>
              <a:rPr lang="en-US" altLang="zh-CN" sz="2000" b="1" dirty="0">
                <a:latin typeface="华文新魏" pitchFamily="2" charset="-122"/>
                <a:ea typeface="华文新魏" pitchFamily="2" charset="-122"/>
              </a:rPr>
              <a:t>	int j = { 0 };		//</a:t>
            </a:r>
            <a:r>
              <a:rPr lang="zh-CN" altLang="en-US" sz="2000" b="1" dirty="0">
                <a:latin typeface="华文新魏" pitchFamily="2" charset="-122"/>
                <a:ea typeface="华文新魏" pitchFamily="2" charset="-122"/>
              </a:rPr>
              <a:t>可以用 </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来初始化</a:t>
            </a:r>
          </a:p>
          <a:p>
            <a:r>
              <a:rPr lang="en-US" altLang="zh-CN" sz="2000" b="1" dirty="0">
                <a:latin typeface="华文新魏" pitchFamily="2" charset="-122"/>
                <a:ea typeface="华文新魏" pitchFamily="2" charset="-122"/>
              </a:rPr>
              <a:t>	Person</a:t>
            </a: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p{ 100 };		//</a:t>
            </a:r>
            <a:r>
              <a:rPr lang="zh-CN" altLang="en-US" sz="2000" b="1" dirty="0">
                <a:latin typeface="华文新魏" pitchFamily="2" charset="-122"/>
                <a:ea typeface="华文新魏" pitchFamily="2" charset="-122"/>
              </a:rPr>
              <a:t>没有默认构造函数的类成员也可以就地初始化而不用出现在成员初始化列表里</a:t>
            </a:r>
          </a:p>
          <a:p>
            <a:r>
              <a:rPr lang="en-US" altLang="zh-CN" sz="2000" b="1" dirty="0">
                <a:latin typeface="华文新魏" pitchFamily="2" charset="-122"/>
                <a:ea typeface="华文新魏" pitchFamily="2" charset="-122"/>
              </a:rPr>
              <a:t>	//int k(0);		//</a:t>
            </a:r>
            <a:r>
              <a:rPr lang="zh-CN" altLang="en-US" sz="2000" b="1" dirty="0">
                <a:latin typeface="华文新魏" pitchFamily="2" charset="-122"/>
                <a:ea typeface="华文新魏" pitchFamily="2" charset="-122"/>
              </a:rPr>
              <a:t>不能用</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来初始化</a:t>
            </a:r>
          </a:p>
          <a:p>
            <a:r>
              <a:rPr lang="en-US" altLang="zh-CN" sz="2000" b="1" dirty="0">
                <a:latin typeface="华文新魏" pitchFamily="2" charset="-122"/>
                <a:ea typeface="华文新魏" pitchFamily="2" charset="-122"/>
              </a:rPr>
              <a:t>	//Person p(100);		//</a:t>
            </a:r>
            <a:r>
              <a:rPr lang="zh-CN" altLang="en-US" sz="2000" b="1" dirty="0">
                <a:latin typeface="华文新魏" pitchFamily="2" charset="-122"/>
                <a:ea typeface="华文新魏" pitchFamily="2" charset="-122"/>
              </a:rPr>
              <a:t>不能用</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初始化</a:t>
            </a:r>
            <a:endParaRPr lang="en-US" altLang="zh-CN" sz="2000" b="1" dirty="0">
              <a:latin typeface="华文新魏" pitchFamily="2" charset="-122"/>
              <a:ea typeface="华文新魏" pitchFamily="2" charset="-122"/>
            </a:endParaRPr>
          </a:p>
          <a:p>
            <a:r>
              <a:rPr lang="en-US" altLang="zh-CN" sz="2000" b="1" dirty="0">
                <a:latin typeface="华文新魏" pitchFamily="2" charset="-122"/>
                <a:ea typeface="华文新魏" pitchFamily="2" charset="-122"/>
              </a:rPr>
              <a:t>	</a:t>
            </a:r>
            <a:endParaRPr lang="zh-CN" altLang="en-US" sz="2000" b="1" dirty="0">
              <a:latin typeface="华文新魏" pitchFamily="2" charset="-122"/>
              <a:ea typeface="华文新魏" pitchFamily="2" charset="-122"/>
            </a:endParaRPr>
          </a:p>
          <a:p>
            <a:r>
              <a:rPr lang="en-US" altLang="zh-CN" sz="2000" b="1" dirty="0">
                <a:latin typeface="华文新魏" pitchFamily="2" charset="-122"/>
                <a:ea typeface="华文新魏" pitchFamily="2" charset="-122"/>
              </a:rPr>
              <a:t>} a;</a:t>
            </a:r>
            <a:endParaRPr lang="zh-CN" altLang="en-US" b="1" dirty="0">
              <a:latin typeface="华文新魏" pitchFamily="2" charset="-122"/>
              <a:ea typeface="华文新魏" pitchFamily="2" charset="-122"/>
            </a:endParaRPr>
          </a:p>
        </p:txBody>
      </p:sp>
      <p:sp>
        <p:nvSpPr>
          <p:cNvPr id="2" name="TextBox 1"/>
          <p:cNvSpPr txBox="1"/>
          <p:nvPr/>
        </p:nvSpPr>
        <p:spPr>
          <a:xfrm>
            <a:off x="6343257" y="980728"/>
            <a:ext cx="2698175" cy="523220"/>
          </a:xfrm>
          <a:prstGeom prst="rect">
            <a:avLst/>
          </a:prstGeom>
          <a:noFill/>
        </p:spPr>
        <p:txBody>
          <a:bodyPr wrap="none" rtlCol="0">
            <a:spAutoFit/>
          </a:bodyPr>
          <a:lstStyle/>
          <a:p>
            <a:r>
              <a:rPr lang="zh-CN" altLang="en-US" sz="2800" b="1" dirty="0">
                <a:latin typeface="华文新魏" pitchFamily="2" charset="-122"/>
                <a:ea typeface="华文新魏" pitchFamily="2" charset="-122"/>
              </a:rPr>
              <a:t>类内就地初始化</a:t>
            </a:r>
          </a:p>
        </p:txBody>
      </p:sp>
    </p:spTree>
    <p:extLst>
      <p:ext uri="{BB962C8B-B14F-4D97-AF65-F5344CB8AC3E}">
        <p14:creationId xmlns:p14="http://schemas.microsoft.com/office/powerpoint/2010/main" val="3457043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3.6 </a:t>
            </a:r>
            <a:r>
              <a:rPr lang="zh-CN" altLang="en-US" sz="3600" b="1" dirty="0">
                <a:solidFill>
                  <a:srgbClr val="FF0000"/>
                </a:solidFill>
                <a:latin typeface="微软雅黑" pitchFamily="34" charset="-122"/>
                <a:ea typeface="微软雅黑" pitchFamily="34" charset="-122"/>
              </a:rPr>
              <a:t>非静态数据成员初始化</a:t>
            </a:r>
          </a:p>
        </p:txBody>
      </p:sp>
      <p:sp>
        <p:nvSpPr>
          <p:cNvPr id="4" name="TextBox 3"/>
          <p:cNvSpPr txBox="1">
            <a:spLocks noChangeArrowheads="1"/>
          </p:cNvSpPr>
          <p:nvPr/>
        </p:nvSpPr>
        <p:spPr bwMode="auto">
          <a:xfrm>
            <a:off x="323528" y="980728"/>
            <a:ext cx="8712968" cy="5760640"/>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20000"/>
              </a:lnSpc>
            </a:pP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可以同时就地初始化和在成员初始化列表里初始化，当二者同时使用时，即最终的初始化结果以初始化列表为准（即使是引用和</a:t>
            </a:r>
            <a:r>
              <a:rPr lang="en-US" altLang="zh-CN" b="1" dirty="0">
                <a:latin typeface="华文新魏" panose="02010800040101010101" pitchFamily="2" charset="-122"/>
                <a:ea typeface="华文新魏" panose="02010800040101010101" pitchFamily="2" charset="-122"/>
              </a:rPr>
              <a:t>const</a:t>
            </a:r>
            <a:r>
              <a:rPr lang="zh-CN" altLang="en-US" b="1" dirty="0">
                <a:latin typeface="华文新魏" panose="02010800040101010101" pitchFamily="2" charset="-122"/>
                <a:ea typeface="华文新魏" panose="02010800040101010101" pitchFamily="2" charset="-122"/>
              </a:rPr>
              <a:t>成员）。</a:t>
            </a:r>
          </a:p>
          <a:p>
            <a:pPr>
              <a:lnSpc>
                <a:spcPct val="120000"/>
              </a:lnSpc>
            </a:pPr>
            <a:r>
              <a:rPr lang="en-US" altLang="zh-CN" b="1" dirty="0">
                <a:latin typeface="华文新魏" panose="02010800040101010101" pitchFamily="2" charset="-122"/>
                <a:ea typeface="华文新魏" panose="02010800040101010101" pitchFamily="2" charset="-122"/>
              </a:rPr>
              <a:t>class B {</a:t>
            </a:r>
          </a:p>
          <a:p>
            <a:pPr>
              <a:lnSpc>
                <a:spcPct val="120000"/>
              </a:lnSpc>
            </a:pPr>
            <a:r>
              <a:rPr lang="en-US" altLang="zh-CN" b="1" dirty="0">
                <a:latin typeface="华文新魏" panose="02010800040101010101" pitchFamily="2" charset="-122"/>
                <a:ea typeface="华文新魏" panose="02010800040101010101" pitchFamily="2" charset="-122"/>
              </a:rPr>
              <a:t>public:</a:t>
            </a:r>
          </a:p>
          <a:p>
            <a:pPr>
              <a:lnSpc>
                <a:spcPct val="120000"/>
              </a:lnSpc>
            </a:pPr>
            <a:r>
              <a:rPr lang="en-US" altLang="zh-CN" b="1" dirty="0">
                <a:latin typeface="华文新魏" panose="02010800040101010101" pitchFamily="2" charset="-122"/>
                <a:ea typeface="华文新魏" panose="02010800040101010101" pitchFamily="2" charset="-122"/>
              </a:rPr>
              <a:t>	int i = 0;		//</a:t>
            </a:r>
            <a:r>
              <a:rPr lang="zh-CN" altLang="en-US" b="1" dirty="0">
                <a:latin typeface="华文新魏" panose="02010800040101010101" pitchFamily="2" charset="-122"/>
                <a:ea typeface="华文新魏" panose="02010800040101010101" pitchFamily="2" charset="-122"/>
              </a:rPr>
              <a:t>就地初始化</a:t>
            </a:r>
          </a:p>
          <a:p>
            <a:pPr>
              <a:lnSpc>
                <a:spcPct val="120000"/>
              </a:lnSpc>
            </a:pPr>
            <a:r>
              <a:rPr lang="en-US" altLang="zh-CN" b="1" dirty="0">
                <a:latin typeface="华文新魏" panose="02010800040101010101" pitchFamily="2" charset="-122"/>
                <a:ea typeface="华文新魏" panose="02010800040101010101" pitchFamily="2" charset="-122"/>
              </a:rPr>
              <a:t>	int &amp;r = i;	//</a:t>
            </a:r>
            <a:r>
              <a:rPr lang="zh-CN" altLang="en-US" b="1" dirty="0">
                <a:latin typeface="华文新魏" panose="02010800040101010101" pitchFamily="2" charset="-122"/>
                <a:ea typeface="华文新魏" panose="02010800040101010101" pitchFamily="2" charset="-122"/>
              </a:rPr>
              <a:t>引用也可以就地初始化而不用出现在成员初始化列表里 </a:t>
            </a:r>
            <a:endParaRPr lang="en-US" altLang="zh-CN" b="1" dirty="0">
              <a:latin typeface="华文新魏" panose="02010800040101010101" pitchFamily="2" charset="-122"/>
              <a:ea typeface="华文新魏" panose="02010800040101010101" pitchFamily="2" charset="-122"/>
            </a:endParaRPr>
          </a:p>
          <a:p>
            <a:pPr>
              <a:lnSpc>
                <a:spcPct val="120000"/>
              </a:lnSpc>
            </a:pPr>
            <a:r>
              <a:rPr lang="en-US" altLang="zh-CN" b="1" dirty="0">
                <a:latin typeface="华文新魏" panose="02010800040101010101" pitchFamily="2" charset="-122"/>
                <a:ea typeface="华文新魏" panose="02010800040101010101" pitchFamily="2" charset="-122"/>
              </a:rPr>
              <a:t>	int j;</a:t>
            </a:r>
          </a:p>
          <a:p>
            <a:pPr>
              <a:lnSpc>
                <a:spcPct val="120000"/>
              </a:lnSpc>
            </a:pPr>
            <a:r>
              <a:rPr lang="en-US" altLang="zh-CN" b="1" dirty="0">
                <a:latin typeface="华文新魏" panose="02010800040101010101" pitchFamily="2" charset="-122"/>
                <a:ea typeface="华文新魏" panose="02010800040101010101" pitchFamily="2" charset="-122"/>
              </a:rPr>
              <a:t>	 //const</a:t>
            </a:r>
            <a:r>
              <a:rPr lang="zh-CN" altLang="en-US" b="1" dirty="0">
                <a:latin typeface="华文新魏" panose="02010800040101010101" pitchFamily="2" charset="-122"/>
                <a:ea typeface="华文新魏" panose="02010800040101010101" pitchFamily="2" charset="-122"/>
              </a:rPr>
              <a:t>成员也可以就地初始化而不用出现在成员初始化列表里</a:t>
            </a:r>
            <a:endParaRPr lang="en-US" altLang="zh-CN" b="1" dirty="0">
              <a:latin typeface="华文新魏" panose="02010800040101010101" pitchFamily="2" charset="-122"/>
              <a:ea typeface="华文新魏" panose="02010800040101010101" pitchFamily="2" charset="-122"/>
            </a:endParaRPr>
          </a:p>
          <a:p>
            <a:pPr>
              <a:lnSpc>
                <a:spcPct val="120000"/>
              </a:lnSpc>
            </a:pPr>
            <a:r>
              <a:rPr lang="en-US" altLang="zh-CN" b="1" dirty="0">
                <a:latin typeface="华文新魏" panose="02010800040101010101" pitchFamily="2" charset="-122"/>
                <a:ea typeface="华文新魏" panose="02010800040101010101" pitchFamily="2" charset="-122"/>
              </a:rPr>
              <a:t>	const double PI = 3.14; </a:t>
            </a:r>
            <a:endParaRPr lang="zh-CN" altLang="en-US" b="1" dirty="0">
              <a:latin typeface="华文新魏" panose="02010800040101010101" pitchFamily="2" charset="-122"/>
              <a:ea typeface="华文新魏" panose="02010800040101010101" pitchFamily="2" charset="-122"/>
            </a:endParaRPr>
          </a:p>
          <a:p>
            <a:pPr>
              <a:lnSpc>
                <a:spcPct val="120000"/>
              </a:lnSpc>
            </a:pPr>
            <a:r>
              <a:rPr lang="en-US" altLang="zh-CN" b="1" dirty="0">
                <a:latin typeface="华文新魏" panose="02010800040101010101" pitchFamily="2" charset="-122"/>
                <a:ea typeface="华文新魏" panose="02010800040101010101" pitchFamily="2" charset="-122"/>
              </a:rPr>
              <a:t>public:</a:t>
            </a:r>
          </a:p>
          <a:p>
            <a:pPr>
              <a:lnSpc>
                <a:spcPct val="120000"/>
              </a:lnSpc>
            </a:pPr>
            <a:r>
              <a:rPr lang="en-US" altLang="zh-CN" b="1" dirty="0">
                <a:latin typeface="华文新魏" panose="02010800040101010101" pitchFamily="2" charset="-122"/>
                <a:ea typeface="华文新魏" panose="02010800040101010101" pitchFamily="2" charset="-122"/>
              </a:rPr>
              <a:t>	B() :i(10),j(100),r(j),PI(6.28) { }// </a:t>
            </a:r>
            <a:r>
              <a:rPr lang="zh-CN" altLang="en-US" b="1" dirty="0">
                <a:latin typeface="华文新魏" panose="02010800040101010101" pitchFamily="2" charset="-122"/>
                <a:ea typeface="华文新魏" panose="02010800040101010101" pitchFamily="2" charset="-122"/>
              </a:rPr>
              <a:t>成员初始化列表初始化</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这时</a:t>
            </a:r>
          </a:p>
          <a:p>
            <a:pPr>
              <a:lnSpc>
                <a:spcPct val="120000"/>
              </a:lnSpc>
            </a:pPr>
            <a:r>
              <a:rPr lang="en-US" altLang="zh-CN" b="1" dirty="0">
                <a:latin typeface="华文新魏" panose="02010800040101010101" pitchFamily="2" charset="-122"/>
                <a:ea typeface="华文新魏" panose="02010800040101010101" pitchFamily="2" charset="-122"/>
              </a:rPr>
              <a:t>} b;</a:t>
            </a:r>
          </a:p>
          <a:p>
            <a:pPr>
              <a:lnSpc>
                <a:spcPct val="120000"/>
              </a:lnSpc>
            </a:pPr>
            <a:endParaRPr lang="zh-CN" altLang="en-US" b="1" dirty="0">
              <a:latin typeface="华文新魏" panose="02010800040101010101" pitchFamily="2" charset="-122"/>
              <a:ea typeface="华文新魏" panose="02010800040101010101" pitchFamily="2" charset="-122"/>
            </a:endParaRPr>
          </a:p>
          <a:p>
            <a:pPr>
              <a:lnSpc>
                <a:spcPct val="120000"/>
              </a:lnSpc>
            </a:pPr>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testB</a:t>
            </a:r>
            <a:r>
              <a:rPr lang="en-US" altLang="zh-CN" b="1" dirty="0">
                <a:latin typeface="华文新魏" panose="02010800040101010101" pitchFamily="2" charset="-122"/>
                <a:ea typeface="华文新魏" panose="02010800040101010101" pitchFamily="2" charset="-122"/>
              </a:rPr>
              <a:t>() {</a:t>
            </a:r>
          </a:p>
          <a:p>
            <a:pPr>
              <a:lnSpc>
                <a:spcPct val="12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b.i</a:t>
            </a:r>
            <a:r>
              <a:rPr lang="en-US" altLang="zh-CN" b="1" dirty="0">
                <a:latin typeface="华文新魏" panose="02010800040101010101" pitchFamily="2" charset="-122"/>
                <a:ea typeface="华文新魏" panose="02010800040101010101" pitchFamily="2" charset="-122"/>
              </a:rPr>
              <a:t> &lt;&lt; “ ” &lt;&lt; </a:t>
            </a:r>
            <a:r>
              <a:rPr lang="en-US" altLang="zh-CN" b="1" dirty="0" err="1">
                <a:latin typeface="华文新魏" panose="02010800040101010101" pitchFamily="2" charset="-122"/>
                <a:ea typeface="华文新魏" panose="02010800040101010101" pitchFamily="2" charset="-122"/>
              </a:rPr>
              <a:t>b.r</a:t>
            </a:r>
            <a:r>
              <a:rPr lang="en-US" altLang="zh-CN" b="1" dirty="0">
                <a:latin typeface="华文新魏" panose="02010800040101010101" pitchFamily="2" charset="-122"/>
                <a:ea typeface="华文新魏" panose="02010800040101010101" pitchFamily="2" charset="-122"/>
              </a:rPr>
              <a:t> &lt;&lt; “ ” &lt;&lt; </a:t>
            </a:r>
            <a:r>
              <a:rPr lang="en-US" altLang="zh-CN" b="1" dirty="0" err="1">
                <a:latin typeface="华文新魏" panose="02010800040101010101" pitchFamily="2" charset="-122"/>
                <a:ea typeface="华文新魏" panose="02010800040101010101" pitchFamily="2" charset="-122"/>
              </a:rPr>
              <a:t>b.PI</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 </a:t>
            </a:r>
          </a:p>
          <a:p>
            <a:pPr>
              <a:lnSpc>
                <a:spcPct val="120000"/>
              </a:lnSpc>
            </a:pP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输出：</a:t>
            </a:r>
            <a:r>
              <a:rPr lang="en-US" altLang="zh-CN" b="1" dirty="0">
                <a:latin typeface="华文新魏" panose="02010800040101010101" pitchFamily="2" charset="-122"/>
                <a:ea typeface="华文新魏" panose="02010800040101010101" pitchFamily="2" charset="-122"/>
              </a:rPr>
              <a:t>10 100 6.28  </a:t>
            </a:r>
            <a:r>
              <a:rPr lang="zh-CN" altLang="en-US" b="1" dirty="0">
                <a:latin typeface="华文新魏" panose="02010800040101010101" pitchFamily="2" charset="-122"/>
                <a:ea typeface="华文新魏" panose="02010800040101010101" pitchFamily="2" charset="-122"/>
              </a:rPr>
              <a:t>，说明</a:t>
            </a:r>
            <a:r>
              <a:rPr lang="en-US" altLang="zh-CN" b="1" dirty="0">
                <a:latin typeface="华文新魏" panose="02010800040101010101" pitchFamily="2" charset="-122"/>
                <a:ea typeface="华文新魏" panose="02010800040101010101" pitchFamily="2" charset="-122"/>
              </a:rPr>
              <a:t>r</a:t>
            </a:r>
            <a:r>
              <a:rPr lang="zh-CN" altLang="en-US" b="1" dirty="0">
                <a:latin typeface="华文新魏" panose="02010800040101010101" pitchFamily="2" charset="-122"/>
                <a:ea typeface="华文新魏" panose="02010800040101010101" pitchFamily="2" charset="-122"/>
              </a:rPr>
              <a:t>绑定到</a:t>
            </a:r>
            <a:r>
              <a:rPr lang="en-US" altLang="zh-CN" b="1" dirty="0">
                <a:latin typeface="华文新魏" panose="02010800040101010101" pitchFamily="2" charset="-122"/>
                <a:ea typeface="华文新魏" panose="02010800040101010101" pitchFamily="2" charset="-122"/>
              </a:rPr>
              <a:t>j</a:t>
            </a:r>
            <a:r>
              <a:rPr lang="zh-CN" altLang="en-US"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const</a:t>
            </a:r>
            <a:r>
              <a:rPr lang="zh-CN" altLang="en-US" b="1" dirty="0">
                <a:latin typeface="华文新魏" panose="02010800040101010101" pitchFamily="2" charset="-122"/>
                <a:ea typeface="华文新魏" panose="02010800040101010101" pitchFamily="2" charset="-122"/>
              </a:rPr>
              <a:t>常量</a:t>
            </a:r>
            <a:r>
              <a:rPr lang="en-US" altLang="zh-CN" b="1" dirty="0">
                <a:latin typeface="华文新魏" panose="02010800040101010101" pitchFamily="2" charset="-122"/>
                <a:ea typeface="华文新魏" panose="02010800040101010101" pitchFamily="2" charset="-122"/>
              </a:rPr>
              <a:t>PI</a:t>
            </a:r>
            <a:r>
              <a:rPr lang="zh-CN" altLang="en-US" b="1" dirty="0">
                <a:latin typeface="华文新魏" panose="02010800040101010101" pitchFamily="2" charset="-122"/>
                <a:ea typeface="华文新魏" panose="02010800040101010101" pitchFamily="2" charset="-122"/>
              </a:rPr>
              <a:t>的值为</a:t>
            </a:r>
            <a:r>
              <a:rPr lang="en-US" altLang="zh-CN" b="1" dirty="0">
                <a:latin typeface="华文新魏" panose="02010800040101010101" pitchFamily="2" charset="-122"/>
                <a:ea typeface="华文新魏" panose="02010800040101010101" pitchFamily="2" charset="-122"/>
              </a:rPr>
              <a:t>6.28</a:t>
            </a:r>
            <a:endParaRPr lang="zh-CN" altLang="en-US" b="1" dirty="0">
              <a:latin typeface="华文新魏" panose="02010800040101010101" pitchFamily="2" charset="-122"/>
              <a:ea typeface="华文新魏" panose="02010800040101010101" pitchFamily="2" charset="-122"/>
            </a:endParaRPr>
          </a:p>
          <a:p>
            <a:pPr>
              <a:lnSpc>
                <a:spcPct val="120000"/>
              </a:lnSpc>
            </a:pPr>
            <a:r>
              <a:rPr lang="en-US" altLang="zh-CN" b="1" dirty="0">
                <a:latin typeface="华文新魏" panose="02010800040101010101" pitchFamily="2" charset="-122"/>
                <a:ea typeface="华文新魏" panose="02010800040101010101" pitchFamily="2" charset="-122"/>
              </a:rPr>
              <a:t>}</a:t>
            </a:r>
            <a:endParaRPr lang="zh-CN" altLang="en-US"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281045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3.6 </a:t>
            </a:r>
            <a:r>
              <a:rPr lang="zh-CN" altLang="en-US" sz="3600" b="1" dirty="0">
                <a:solidFill>
                  <a:srgbClr val="FF0000"/>
                </a:solidFill>
                <a:latin typeface="微软雅黑" pitchFamily="34" charset="-122"/>
                <a:ea typeface="微软雅黑" pitchFamily="34" charset="-122"/>
              </a:rPr>
              <a:t>非静态数据成员初始化</a:t>
            </a:r>
          </a:p>
        </p:txBody>
      </p:sp>
      <p:sp>
        <p:nvSpPr>
          <p:cNvPr id="4" name="TextBox 3"/>
          <p:cNvSpPr txBox="1">
            <a:spLocks noChangeArrowheads="1"/>
          </p:cNvSpPr>
          <p:nvPr/>
        </p:nvSpPr>
        <p:spPr bwMode="auto">
          <a:xfrm>
            <a:off x="323528" y="980728"/>
            <a:ext cx="8712968" cy="5760640"/>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20000"/>
              </a:lnSpc>
            </a:pPr>
            <a:r>
              <a:rPr lang="zh-CN" altLang="en-US" sz="2000" b="1" dirty="0">
                <a:latin typeface="华文新魏" pitchFamily="2" charset="-122"/>
                <a:ea typeface="华文新魏" pitchFamily="2" charset="-122"/>
              </a:rPr>
              <a:t>为什么不能用</a:t>
            </a:r>
            <a:r>
              <a:rPr lang="en-US" altLang="zh-CN" sz="2000" b="1" dirty="0">
                <a:latin typeface="华文新魏" pitchFamily="2" charset="-122"/>
                <a:ea typeface="华文新魏" pitchFamily="2" charset="-122"/>
              </a:rPr>
              <a:t>A</a:t>
            </a:r>
            <a:r>
              <a:rPr lang="zh-CN" altLang="en-US" sz="2000" b="1" dirty="0">
                <a:latin typeface="华文新魏" pitchFamily="2" charset="-122"/>
                <a:ea typeface="华文新魏" pitchFamily="2" charset="-122"/>
              </a:rPr>
              <a:t>进行类内初始化</a:t>
            </a:r>
            <a:endParaRPr lang="en-US" altLang="zh-CN" sz="2000" b="1" dirty="0">
              <a:latin typeface="华文新魏" pitchFamily="2" charset="-122"/>
              <a:ea typeface="华文新魏" pitchFamily="2" charset="-122"/>
            </a:endParaRPr>
          </a:p>
          <a:p>
            <a:pPr>
              <a:lnSpc>
                <a:spcPct val="120000"/>
              </a:lnSpc>
            </a:pPr>
            <a:r>
              <a:rPr lang="en-US" altLang="zh-CN" b="1" dirty="0">
                <a:latin typeface="华文新魏" pitchFamily="2" charset="-122"/>
                <a:ea typeface="华文新魏" pitchFamily="2" charset="-122"/>
              </a:rPr>
              <a:t>int</a:t>
            </a:r>
            <a:r>
              <a:rPr lang="zh-CN" altLang="en-US" b="1" dirty="0">
                <a:latin typeface="华文新魏" pitchFamily="2" charset="-122"/>
                <a:ea typeface="华文新魏" pitchFamily="2" charset="-122"/>
              </a:rPr>
              <a:t> </a:t>
            </a:r>
            <a:r>
              <a:rPr lang="en-US" altLang="zh-CN" b="1" dirty="0">
                <a:latin typeface="华文新魏" pitchFamily="2" charset="-122"/>
                <a:ea typeface="华文新魏" pitchFamily="2" charset="-122"/>
              </a:rPr>
              <a:t>C = 7;		//</a:t>
            </a:r>
            <a:r>
              <a:rPr lang="zh-CN" altLang="en-US" b="1" dirty="0">
                <a:latin typeface="华文新魏" pitchFamily="2" charset="-122"/>
                <a:ea typeface="华文新魏" pitchFamily="2" charset="-122"/>
              </a:rPr>
              <a:t>定义整型变量</a:t>
            </a:r>
            <a:r>
              <a:rPr lang="en-US" altLang="zh-CN" b="1" dirty="0">
                <a:latin typeface="华文新魏" pitchFamily="2" charset="-122"/>
                <a:ea typeface="华文新魏" pitchFamily="2" charset="-122"/>
              </a:rPr>
              <a:t>C</a:t>
            </a:r>
            <a:endParaRPr lang="zh-CN" altLang="en-US" b="1" dirty="0">
              <a:latin typeface="华文新魏" pitchFamily="2" charset="-122"/>
              <a:ea typeface="华文新魏" pitchFamily="2" charset="-122"/>
            </a:endParaRPr>
          </a:p>
          <a:p>
            <a:pPr>
              <a:lnSpc>
                <a:spcPct val="120000"/>
              </a:lnSpc>
            </a:pPr>
            <a:r>
              <a:rPr lang="en-US" altLang="zh-CN" b="1" dirty="0" err="1">
                <a:latin typeface="华文新魏" pitchFamily="2" charset="-122"/>
                <a:ea typeface="华文新魏" pitchFamily="2" charset="-122"/>
              </a:rPr>
              <a:t>struct</a:t>
            </a:r>
            <a:r>
              <a:rPr lang="en-US" altLang="zh-CN" b="1" dirty="0">
                <a:latin typeface="华文新魏" pitchFamily="2" charset="-122"/>
                <a:ea typeface="华文新魏" pitchFamily="2" charset="-122"/>
              </a:rPr>
              <a:t> C {			//</a:t>
            </a:r>
            <a:r>
              <a:rPr lang="zh-CN" altLang="en-US" b="1" dirty="0">
                <a:latin typeface="华文新魏" pitchFamily="2" charset="-122"/>
                <a:ea typeface="华文新魏" pitchFamily="2" charset="-122"/>
              </a:rPr>
              <a:t>定义类型</a:t>
            </a:r>
            <a:r>
              <a:rPr lang="en-US" altLang="zh-CN" b="1" dirty="0">
                <a:latin typeface="华文新魏" pitchFamily="2" charset="-122"/>
                <a:ea typeface="华文新魏" pitchFamily="2" charset="-122"/>
              </a:rPr>
              <a:t>C</a:t>
            </a:r>
          </a:p>
          <a:p>
            <a:pPr>
              <a:lnSpc>
                <a:spcPct val="120000"/>
              </a:lnSpc>
            </a:pPr>
            <a:r>
              <a:rPr lang="en-US" altLang="zh-CN" b="1" dirty="0">
                <a:latin typeface="华文新魏" pitchFamily="2" charset="-122"/>
                <a:ea typeface="华文新魏" pitchFamily="2" charset="-122"/>
              </a:rPr>
              <a:t>	C(int i) {}</a:t>
            </a:r>
          </a:p>
          <a:p>
            <a:pPr>
              <a:lnSpc>
                <a:spcPct val="120000"/>
              </a:lnSpc>
            </a:pPr>
            <a:r>
              <a:rPr lang="en-US" altLang="zh-CN" b="1" dirty="0">
                <a:latin typeface="华文新魏" pitchFamily="2" charset="-122"/>
                <a:ea typeface="华文新魏" pitchFamily="2" charset="-122"/>
              </a:rPr>
              <a:t>};</a:t>
            </a:r>
          </a:p>
          <a:p>
            <a:pPr>
              <a:lnSpc>
                <a:spcPct val="120000"/>
              </a:lnSpc>
            </a:pP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当要使用类型</a:t>
            </a:r>
            <a:r>
              <a:rPr lang="en-US" altLang="zh-CN" b="1" dirty="0">
                <a:latin typeface="华文新魏" pitchFamily="2" charset="-122"/>
                <a:ea typeface="华文新魏" pitchFamily="2" charset="-122"/>
              </a:rPr>
              <a:t>C</a:t>
            </a:r>
            <a:r>
              <a:rPr lang="zh-CN" altLang="en-US" b="1" dirty="0">
                <a:latin typeface="华文新魏" pitchFamily="2" charset="-122"/>
                <a:ea typeface="华文新魏" pitchFamily="2" charset="-122"/>
              </a:rPr>
              <a:t>时，必须加</a:t>
            </a:r>
            <a:r>
              <a:rPr lang="en-US" altLang="zh-CN" b="1" dirty="0">
                <a:latin typeface="华文新魏" pitchFamily="2" charset="-122"/>
                <a:ea typeface="华文新魏" pitchFamily="2" charset="-122"/>
              </a:rPr>
              <a:t>class</a:t>
            </a:r>
            <a:r>
              <a:rPr lang="zh-CN" altLang="en-US" b="1" dirty="0">
                <a:latin typeface="华文新魏" pitchFamily="2" charset="-122"/>
                <a:ea typeface="华文新魏" pitchFamily="2" charset="-122"/>
              </a:rPr>
              <a:t>来修饰，让编译器知道是用</a:t>
            </a:r>
            <a:r>
              <a:rPr lang="en-US" altLang="zh-CN" b="1" dirty="0">
                <a:latin typeface="华文新魏" pitchFamily="2" charset="-122"/>
                <a:ea typeface="华文新魏" pitchFamily="2" charset="-122"/>
              </a:rPr>
              <a:t>class C</a:t>
            </a:r>
            <a:endParaRPr lang="zh-CN" altLang="en-US" b="1" dirty="0">
              <a:latin typeface="华文新魏" pitchFamily="2" charset="-122"/>
              <a:ea typeface="华文新魏" pitchFamily="2" charset="-122"/>
            </a:endParaRPr>
          </a:p>
          <a:p>
            <a:pPr>
              <a:lnSpc>
                <a:spcPct val="120000"/>
              </a:lnSpc>
            </a:pPr>
            <a:r>
              <a:rPr lang="en-US" altLang="zh-CN" b="1" dirty="0">
                <a:latin typeface="华文新魏" pitchFamily="2" charset="-122"/>
                <a:ea typeface="华文新魏" pitchFamily="2" charset="-122"/>
              </a:rPr>
              <a:t>class</a:t>
            </a:r>
            <a:r>
              <a:rPr lang="zh-CN" altLang="en-US" b="1" dirty="0">
                <a:latin typeface="华文新魏" pitchFamily="2" charset="-122"/>
                <a:ea typeface="华文新魏" pitchFamily="2" charset="-122"/>
              </a:rPr>
              <a:t> </a:t>
            </a:r>
            <a:r>
              <a:rPr lang="en-US" altLang="zh-CN" b="1" dirty="0">
                <a:latin typeface="华文新魏" pitchFamily="2" charset="-122"/>
                <a:ea typeface="华文新魏" pitchFamily="2" charset="-122"/>
              </a:rPr>
              <a:t>C</a:t>
            </a:r>
            <a:r>
              <a:rPr lang="zh-CN" altLang="en-US" b="1" dirty="0">
                <a:latin typeface="华文新魏" pitchFamily="2" charset="-122"/>
                <a:ea typeface="华文新魏" pitchFamily="2" charset="-122"/>
              </a:rPr>
              <a:t> </a:t>
            </a:r>
            <a:r>
              <a:rPr lang="en-US" altLang="zh-CN" b="1" dirty="0">
                <a:latin typeface="华文新魏" pitchFamily="2" charset="-122"/>
                <a:ea typeface="华文新魏" pitchFamily="2" charset="-122"/>
              </a:rPr>
              <a:t>o{C}	//</a:t>
            </a:r>
            <a:r>
              <a:rPr lang="zh-CN" altLang="en-US" b="1" dirty="0">
                <a:latin typeface="华文新魏" pitchFamily="2" charset="-122"/>
                <a:ea typeface="华文新魏" pitchFamily="2" charset="-122"/>
              </a:rPr>
              <a:t>定义一个</a:t>
            </a:r>
            <a:r>
              <a:rPr lang="en-US" altLang="zh-CN" b="1" dirty="0">
                <a:latin typeface="华文新魏" pitchFamily="2" charset="-122"/>
                <a:ea typeface="华文新魏" pitchFamily="2" charset="-122"/>
              </a:rPr>
              <a:t>C</a:t>
            </a:r>
            <a:r>
              <a:rPr lang="zh-CN" altLang="en-US" b="1" dirty="0">
                <a:latin typeface="华文新魏" pitchFamily="2" charset="-122"/>
                <a:ea typeface="华文新魏" pitchFamily="2" charset="-122"/>
              </a:rPr>
              <a:t>类型的对象</a:t>
            </a:r>
            <a:r>
              <a:rPr lang="en-US" altLang="zh-CN" b="1" dirty="0">
                <a:latin typeface="华文新魏" pitchFamily="2" charset="-122"/>
                <a:ea typeface="华文新魏" pitchFamily="2" charset="-122"/>
              </a:rPr>
              <a:t>o</a:t>
            </a:r>
            <a:r>
              <a:rPr lang="zh-CN" altLang="en-US" b="1" dirty="0">
                <a:latin typeface="华文新魏" pitchFamily="2" charset="-122"/>
                <a:ea typeface="华文新魏" pitchFamily="2" charset="-122"/>
              </a:rPr>
              <a:t>，构造函数的实参是变量</a:t>
            </a:r>
            <a:r>
              <a:rPr lang="en-US" altLang="zh-CN" b="1" dirty="0">
                <a:latin typeface="华文新魏" pitchFamily="2" charset="-122"/>
                <a:ea typeface="华文新魏" pitchFamily="2" charset="-122"/>
              </a:rPr>
              <a:t>C</a:t>
            </a:r>
            <a:endParaRPr lang="zh-CN" altLang="en-US" b="1" dirty="0">
              <a:latin typeface="华文新魏" pitchFamily="2" charset="-122"/>
              <a:ea typeface="华文新魏" pitchFamily="2" charset="-122"/>
            </a:endParaRPr>
          </a:p>
          <a:p>
            <a:pPr>
              <a:lnSpc>
                <a:spcPct val="120000"/>
              </a:lnSpc>
            </a:pPr>
            <a:endParaRPr lang="zh-CN" altLang="en-US" b="1" dirty="0">
              <a:latin typeface="华文新魏" pitchFamily="2" charset="-122"/>
              <a:ea typeface="华文新魏" pitchFamily="2" charset="-122"/>
            </a:endParaRPr>
          </a:p>
          <a:p>
            <a:pPr>
              <a:lnSpc>
                <a:spcPct val="120000"/>
              </a:lnSpc>
            </a:pPr>
            <a:r>
              <a:rPr lang="en-US" altLang="zh-CN" b="1" dirty="0" err="1">
                <a:latin typeface="华文新魏" pitchFamily="2" charset="-122"/>
                <a:ea typeface="华文新魏" pitchFamily="2" charset="-122"/>
              </a:rPr>
              <a:t>struct</a:t>
            </a:r>
            <a:r>
              <a:rPr lang="en-US" altLang="zh-CN" b="1" dirty="0">
                <a:latin typeface="华文新魏" pitchFamily="2" charset="-122"/>
                <a:ea typeface="华文新魏" pitchFamily="2" charset="-122"/>
              </a:rPr>
              <a:t> D {</a:t>
            </a:r>
          </a:p>
          <a:p>
            <a:pPr>
              <a:lnSpc>
                <a:spcPct val="120000"/>
              </a:lnSpc>
            </a:pP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定义一个</a:t>
            </a:r>
            <a:r>
              <a:rPr lang="en-US" altLang="zh-CN" b="1" dirty="0">
                <a:latin typeface="华文新魏" pitchFamily="2" charset="-122"/>
                <a:ea typeface="华文新魏" pitchFamily="2" charset="-122"/>
              </a:rPr>
              <a:t>C</a:t>
            </a:r>
            <a:r>
              <a:rPr lang="zh-CN" altLang="en-US" b="1" dirty="0">
                <a:latin typeface="华文新魏" pitchFamily="2" charset="-122"/>
                <a:ea typeface="华文新魏" pitchFamily="2" charset="-122"/>
              </a:rPr>
              <a:t>类型的数据成员</a:t>
            </a:r>
            <a:r>
              <a:rPr lang="en-US" altLang="zh-CN" b="1" dirty="0">
                <a:latin typeface="华文新魏" pitchFamily="2" charset="-122"/>
                <a:ea typeface="华文新魏" pitchFamily="2" charset="-122"/>
              </a:rPr>
              <a:t>x</a:t>
            </a:r>
            <a:r>
              <a:rPr lang="zh-CN" altLang="en-US" b="1" dirty="0">
                <a:latin typeface="华文新魏" pitchFamily="2" charset="-122"/>
                <a:ea typeface="华文新魏" pitchFamily="2" charset="-122"/>
              </a:rPr>
              <a:t>，并用变量</a:t>
            </a:r>
            <a:r>
              <a:rPr lang="en-US" altLang="zh-CN" b="1" dirty="0">
                <a:latin typeface="华文新魏" pitchFamily="2" charset="-122"/>
                <a:ea typeface="华文新魏" pitchFamily="2" charset="-122"/>
              </a:rPr>
              <a:t>C</a:t>
            </a:r>
            <a:r>
              <a:rPr lang="zh-CN" altLang="en-US" b="1" dirty="0">
                <a:latin typeface="华文新魏" pitchFamily="2" charset="-122"/>
                <a:ea typeface="华文新魏" pitchFamily="2" charset="-122"/>
              </a:rPr>
              <a:t>作为构造函数实参，若可用</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来就地初始化，</a:t>
            </a:r>
          </a:p>
          <a:p>
            <a:pPr>
              <a:lnSpc>
                <a:spcPct val="120000"/>
              </a:lnSpc>
            </a:pPr>
            <a:endParaRPr lang="en-US" altLang="zh-CN" b="1" dirty="0">
              <a:latin typeface="华文新魏" pitchFamily="2" charset="-122"/>
              <a:ea typeface="华文新魏" pitchFamily="2" charset="-122"/>
            </a:endParaRPr>
          </a:p>
          <a:p>
            <a:pPr>
              <a:lnSpc>
                <a:spcPct val="120000"/>
              </a:lnSpc>
            </a:pPr>
            <a:r>
              <a:rPr lang="en-US" altLang="zh-CN" b="1" dirty="0">
                <a:latin typeface="华文新魏" pitchFamily="2" charset="-122"/>
                <a:ea typeface="华文新魏" pitchFamily="2" charset="-122"/>
              </a:rPr>
              <a:t>//</a:t>
            </a:r>
            <a:r>
              <a:rPr lang="en-US" altLang="zh-CN" b="1" dirty="0">
                <a:solidFill>
                  <a:srgbClr val="FF0000"/>
                </a:solidFill>
                <a:latin typeface="华文新魏" pitchFamily="2" charset="-122"/>
                <a:ea typeface="华文新魏" pitchFamily="2" charset="-122"/>
              </a:rPr>
              <a:t>class C x(C);  </a:t>
            </a:r>
            <a:r>
              <a:rPr lang="en-US" altLang="zh-CN" b="1" dirty="0">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这时编译器很难区分这是不是一个成员函数声明：函数名</a:t>
            </a:r>
            <a:r>
              <a:rPr lang="en-US" altLang="zh-CN" b="1" dirty="0">
                <a:solidFill>
                  <a:srgbClr val="FF0000"/>
                </a:solidFill>
                <a:latin typeface="华文新魏" pitchFamily="2" charset="-122"/>
                <a:ea typeface="华文新魏" pitchFamily="2" charset="-122"/>
              </a:rPr>
              <a:t>x</a:t>
            </a:r>
            <a:r>
              <a:rPr lang="zh-CN" altLang="en-US" b="1" dirty="0">
                <a:solidFill>
                  <a:srgbClr val="FF0000"/>
                </a:solidFill>
                <a:latin typeface="华文新魏" pitchFamily="2" charset="-122"/>
                <a:ea typeface="华文新魏" pitchFamily="2" charset="-122"/>
              </a:rPr>
              <a:t>，形参类型，返回</a:t>
            </a:r>
            <a:r>
              <a:rPr lang="en-US" altLang="zh-CN" b="1" dirty="0">
                <a:solidFill>
                  <a:srgbClr val="FF0000"/>
                </a:solidFill>
                <a:latin typeface="华文新魏" pitchFamily="2" charset="-122"/>
                <a:ea typeface="华文新魏" pitchFamily="2" charset="-122"/>
              </a:rPr>
              <a:t>C</a:t>
            </a:r>
            <a:r>
              <a:rPr lang="zh-CN" altLang="en-US" b="1" dirty="0">
                <a:solidFill>
                  <a:srgbClr val="FF0000"/>
                </a:solidFill>
                <a:latin typeface="华文新魏" pitchFamily="2" charset="-122"/>
                <a:ea typeface="华文新魏" pitchFamily="2" charset="-122"/>
              </a:rPr>
              <a:t>类型</a:t>
            </a:r>
          </a:p>
          <a:p>
            <a:pPr>
              <a:lnSpc>
                <a:spcPct val="120000"/>
              </a:lnSpc>
            </a:pPr>
            <a:r>
              <a:rPr lang="en-US" altLang="zh-CN" b="1" dirty="0">
                <a:latin typeface="华文新魏" pitchFamily="2" charset="-122"/>
                <a:ea typeface="华文新魏" pitchFamily="2" charset="-122"/>
              </a:rPr>
              <a:t>};</a:t>
            </a:r>
          </a:p>
          <a:p>
            <a:pPr>
              <a:lnSpc>
                <a:spcPct val="120000"/>
              </a:lnSpc>
            </a:pPr>
            <a:endParaRPr lang="zh-CN" altLang="en-US" b="1" dirty="0">
              <a:latin typeface="华文新魏" pitchFamily="2" charset="-122"/>
              <a:ea typeface="华文新魏" pitchFamily="2" charset="-122"/>
            </a:endParaRPr>
          </a:p>
          <a:p>
            <a:pPr>
              <a:lnSpc>
                <a:spcPct val="120000"/>
              </a:lnSpc>
            </a:pP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顺便说明，如果要声明一个函数成员：函数名</a:t>
            </a:r>
            <a:r>
              <a:rPr lang="en-US" altLang="zh-CN" b="1" dirty="0">
                <a:latin typeface="华文新魏" pitchFamily="2" charset="-122"/>
                <a:ea typeface="华文新魏" pitchFamily="2" charset="-122"/>
              </a:rPr>
              <a:t>x</a:t>
            </a:r>
            <a:r>
              <a:rPr lang="zh-CN" altLang="en-US" b="1" dirty="0">
                <a:latin typeface="华文新魏" pitchFamily="2" charset="-122"/>
                <a:ea typeface="华文新魏" pitchFamily="2" charset="-122"/>
              </a:rPr>
              <a:t>，形参类型，返回</a:t>
            </a:r>
            <a:r>
              <a:rPr lang="en-US" altLang="zh-CN" b="1" dirty="0">
                <a:latin typeface="华文新魏" pitchFamily="2" charset="-122"/>
                <a:ea typeface="华文新魏" pitchFamily="2" charset="-122"/>
              </a:rPr>
              <a:t>C</a:t>
            </a:r>
            <a:r>
              <a:rPr lang="zh-CN" altLang="en-US" b="1" dirty="0">
                <a:latin typeface="华文新魏" pitchFamily="2" charset="-122"/>
                <a:ea typeface="华文新魏" pitchFamily="2" charset="-122"/>
              </a:rPr>
              <a:t>类型，应该写成</a:t>
            </a:r>
          </a:p>
          <a:p>
            <a:pPr>
              <a:lnSpc>
                <a:spcPct val="120000"/>
              </a:lnSpc>
            </a:pPr>
            <a:r>
              <a:rPr lang="en-US" altLang="zh-CN" b="1" dirty="0">
                <a:latin typeface="华文新魏" pitchFamily="2" charset="-122"/>
                <a:ea typeface="华文新魏" pitchFamily="2" charset="-122"/>
              </a:rPr>
              <a:t>class C x(class C);</a:t>
            </a:r>
            <a:endParaRPr lang="zh-CN" altLang="en-US" b="1" dirty="0">
              <a:latin typeface="华文新魏" pitchFamily="2" charset="-122"/>
              <a:ea typeface="华文新魏" pitchFamily="2" charset="-122"/>
            </a:endParaRPr>
          </a:p>
        </p:txBody>
      </p:sp>
      <p:sp>
        <p:nvSpPr>
          <p:cNvPr id="2" name="TextBox 1"/>
          <p:cNvSpPr txBox="1"/>
          <p:nvPr/>
        </p:nvSpPr>
        <p:spPr>
          <a:xfrm>
            <a:off x="6343257" y="980728"/>
            <a:ext cx="2698175" cy="523220"/>
          </a:xfrm>
          <a:prstGeom prst="rect">
            <a:avLst/>
          </a:prstGeom>
          <a:noFill/>
        </p:spPr>
        <p:txBody>
          <a:bodyPr wrap="none" rtlCol="0">
            <a:spAutoFit/>
          </a:bodyPr>
          <a:lstStyle/>
          <a:p>
            <a:r>
              <a:rPr lang="zh-CN" altLang="en-US" sz="2800" b="1" dirty="0">
                <a:latin typeface="华文新魏" pitchFamily="2" charset="-122"/>
                <a:ea typeface="华文新魏" pitchFamily="2" charset="-122"/>
              </a:rPr>
              <a:t>类内就地初始化</a:t>
            </a:r>
          </a:p>
        </p:txBody>
      </p:sp>
    </p:spTree>
    <p:extLst>
      <p:ext uri="{BB962C8B-B14F-4D97-AF65-F5344CB8AC3E}">
        <p14:creationId xmlns:p14="http://schemas.microsoft.com/office/powerpoint/2010/main" val="72575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3.6 </a:t>
            </a:r>
            <a:r>
              <a:rPr lang="zh-CN" altLang="en-US" sz="3600" b="1" dirty="0">
                <a:solidFill>
                  <a:srgbClr val="FF0000"/>
                </a:solidFill>
                <a:latin typeface="微软雅黑" pitchFamily="34" charset="-122"/>
                <a:ea typeface="微软雅黑" pitchFamily="34" charset="-122"/>
              </a:rPr>
              <a:t>非静态数据成员初始化</a:t>
            </a:r>
          </a:p>
        </p:txBody>
      </p:sp>
      <p:sp>
        <p:nvSpPr>
          <p:cNvPr id="4" name="TextBox 3"/>
          <p:cNvSpPr txBox="1">
            <a:spLocks noChangeArrowheads="1"/>
          </p:cNvSpPr>
          <p:nvPr/>
        </p:nvSpPr>
        <p:spPr bwMode="auto">
          <a:xfrm>
            <a:off x="323528" y="980728"/>
            <a:ext cx="8712968" cy="5760640"/>
          </a:xfrm>
          <a:prstGeom prst="rect">
            <a:avLst/>
          </a:prstGeom>
          <a:solidFill>
            <a:schemeClr val="accent6">
              <a:lumMod val="75000"/>
              <a:alpha val="44000"/>
            </a:schemeClr>
          </a:solidFill>
          <a:ln w="9525">
            <a:solidFill>
              <a:schemeClr val="accent1"/>
            </a:solidFill>
            <a:miter lim="800000"/>
            <a:headEnd/>
            <a:tailEnd/>
          </a:ln>
        </p:spPr>
        <p:txBody>
          <a:bodyPr/>
          <a:lstStyle/>
          <a:p>
            <a:pPr marL="0" lvl="1" algn="just">
              <a:lnSpc>
                <a:spcPct val="130000"/>
              </a:lnSpc>
            </a:pPr>
            <a:r>
              <a:rPr lang="en-US" altLang="zh-CN" sz="2000" b="1" dirty="0">
                <a:latin typeface="华文新魏" pitchFamily="2" charset="-122"/>
                <a:ea typeface="华文新魏" pitchFamily="2" charset="-122"/>
              </a:rPr>
              <a:t>class A {</a:t>
            </a:r>
          </a:p>
          <a:p>
            <a:pPr marL="0" lvl="1" algn="just">
              <a:lnSpc>
                <a:spcPct val="130000"/>
              </a:lnSpc>
            </a:pPr>
            <a:r>
              <a:rPr lang="en-US" altLang="zh-CN" sz="2000" b="1" dirty="0">
                <a:latin typeface="华文新魏" pitchFamily="2" charset="-122"/>
                <a:ea typeface="华文新魏" pitchFamily="2" charset="-122"/>
              </a:rPr>
              <a:t>	int i;</a:t>
            </a:r>
          </a:p>
          <a:p>
            <a:pPr marL="0" lvl="1" algn="just">
              <a:lnSpc>
                <a:spcPct val="130000"/>
              </a:lnSpc>
            </a:pPr>
            <a:r>
              <a:rPr lang="en-US" altLang="zh-CN" sz="2000" b="1" dirty="0">
                <a:latin typeface="华文新魏" pitchFamily="2" charset="-122"/>
                <a:ea typeface="华文新魏" pitchFamily="2" charset="-122"/>
              </a:rPr>
              <a:t>	int j;</a:t>
            </a:r>
          </a:p>
          <a:p>
            <a:pPr marL="0" lvl="1" algn="just">
              <a:lnSpc>
                <a:spcPct val="130000"/>
              </a:lnSpc>
            </a:pPr>
            <a:r>
              <a:rPr lang="en-US" altLang="zh-CN" sz="2000" b="1" dirty="0">
                <a:latin typeface="华文新魏" pitchFamily="2" charset="-122"/>
                <a:ea typeface="华文新魏" pitchFamily="2" charset="-122"/>
              </a:rPr>
              <a:t>public:</a:t>
            </a:r>
          </a:p>
          <a:p>
            <a:pPr marL="0" lvl="1" algn="just">
              <a:lnSpc>
                <a:spcPct val="130000"/>
              </a:lnSpc>
            </a:pPr>
            <a:r>
              <a:rPr lang="en-US" altLang="zh-CN" sz="2000" b="1" dirty="0">
                <a:latin typeface="华文新魏" pitchFamily="2" charset="-122"/>
                <a:ea typeface="华文新魏" pitchFamily="2" charset="-122"/>
              </a:rPr>
              <a:t>	A( ):</a:t>
            </a:r>
            <a:r>
              <a:rPr lang="en-US" altLang="zh-CN" sz="2000" b="1" dirty="0">
                <a:solidFill>
                  <a:srgbClr val="FF0000"/>
                </a:solidFill>
                <a:latin typeface="华文新魏" pitchFamily="2" charset="-122"/>
                <a:ea typeface="华文新魏" pitchFamily="2" charset="-122"/>
              </a:rPr>
              <a:t>j(0),i(0)</a:t>
            </a:r>
            <a:r>
              <a:rPr lang="en-US" altLang="zh-CN" sz="2000" b="1" dirty="0">
                <a:latin typeface="华文新魏" pitchFamily="2" charset="-122"/>
                <a:ea typeface="华文新魏" pitchFamily="2" charset="-122"/>
              </a:rPr>
              <a:t> {	//</a:t>
            </a:r>
            <a:r>
              <a:rPr lang="zh-CN" altLang="en-US" sz="2000" b="1" dirty="0">
                <a:latin typeface="华文新魏" pitchFamily="2" charset="-122"/>
                <a:ea typeface="华文新魏" pitchFamily="2" charset="-122"/>
              </a:rPr>
              <a:t>还是先初始化</a:t>
            </a:r>
            <a:r>
              <a:rPr lang="en-US" altLang="zh-CN" sz="2000" b="1" dirty="0">
                <a:latin typeface="华文新魏" pitchFamily="2" charset="-122"/>
                <a:ea typeface="华文新魏" pitchFamily="2" charset="-122"/>
              </a:rPr>
              <a:t>i, </a:t>
            </a:r>
            <a:r>
              <a:rPr lang="zh-CN" altLang="en-US" sz="2000" b="1" dirty="0">
                <a:latin typeface="华文新魏" pitchFamily="2" charset="-122"/>
                <a:ea typeface="华文新魏" pitchFamily="2" charset="-122"/>
              </a:rPr>
              <a:t>后初始化</a:t>
            </a:r>
            <a:r>
              <a:rPr lang="en-US" altLang="zh-CN" sz="2000" b="1" dirty="0">
                <a:latin typeface="华文新魏" pitchFamily="2" charset="-122"/>
                <a:ea typeface="华文新魏" pitchFamily="2" charset="-122"/>
              </a:rPr>
              <a:t>j</a:t>
            </a:r>
            <a:r>
              <a:rPr lang="zh-CN" altLang="en-US" sz="2000" b="1" dirty="0">
                <a:latin typeface="华文新魏" pitchFamily="2" charset="-122"/>
                <a:ea typeface="华文新魏" pitchFamily="2" charset="-122"/>
              </a:rPr>
              <a:t>。初始化按定义顺序</a:t>
            </a:r>
          </a:p>
          <a:p>
            <a:pPr marL="0" lvl="1" algn="just">
              <a:lnSpc>
                <a:spcPct val="130000"/>
              </a:lnSpc>
            </a:pPr>
            <a:r>
              <a:rPr lang="en-US" altLang="zh-CN" sz="2000" b="1" dirty="0">
                <a:latin typeface="华文新魏" pitchFamily="2" charset="-122"/>
                <a:ea typeface="华文新魏" pitchFamily="2" charset="-122"/>
              </a:rPr>
              <a:t>		i = 1; j = 1; 	//</a:t>
            </a:r>
            <a:r>
              <a:rPr lang="zh-CN" altLang="en-US" sz="2000" b="1" dirty="0">
                <a:latin typeface="华文新魏" pitchFamily="2" charset="-122"/>
                <a:ea typeface="华文新魏" pitchFamily="2" charset="-122"/>
              </a:rPr>
              <a:t>在函数体内不应看做初始化，而是赋值	</a:t>
            </a:r>
          </a:p>
          <a:p>
            <a:pPr marL="0" lvl="1" algn="just">
              <a:lnSpc>
                <a:spcPct val="13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 	</a:t>
            </a:r>
          </a:p>
          <a:p>
            <a:pPr marL="0" lvl="1" algn="just">
              <a:lnSpc>
                <a:spcPct val="130000"/>
              </a:lnSpc>
            </a:pPr>
            <a:r>
              <a:rPr lang="en-US" altLang="zh-CN" sz="2000" b="1" dirty="0">
                <a:latin typeface="华文新魏" pitchFamily="2" charset="-122"/>
                <a:ea typeface="华文新魏" pitchFamily="2" charset="-122"/>
              </a:rPr>
              <a:t>    };</a:t>
            </a:r>
          </a:p>
        </p:txBody>
      </p:sp>
      <p:sp>
        <p:nvSpPr>
          <p:cNvPr id="2" name="TextBox 1"/>
          <p:cNvSpPr txBox="1"/>
          <p:nvPr/>
        </p:nvSpPr>
        <p:spPr>
          <a:xfrm>
            <a:off x="5261103" y="991156"/>
            <a:ext cx="3775393" cy="523220"/>
          </a:xfrm>
          <a:prstGeom prst="rect">
            <a:avLst/>
          </a:prstGeom>
          <a:noFill/>
        </p:spPr>
        <p:txBody>
          <a:bodyPr wrap="none" rtlCol="0">
            <a:spAutoFit/>
          </a:bodyPr>
          <a:lstStyle/>
          <a:p>
            <a:r>
              <a:rPr lang="zh-CN" altLang="en-US" sz="2800" b="1" dirty="0">
                <a:latin typeface="华文新魏" pitchFamily="2" charset="-122"/>
                <a:ea typeface="华文新魏" pitchFamily="2" charset="-122"/>
              </a:rPr>
              <a:t>成员初始化列表初始化</a:t>
            </a:r>
          </a:p>
        </p:txBody>
      </p:sp>
      <p:sp>
        <p:nvSpPr>
          <p:cNvPr id="3" name="矩形 2"/>
          <p:cNvSpPr/>
          <p:nvPr/>
        </p:nvSpPr>
        <p:spPr>
          <a:xfrm>
            <a:off x="2195736" y="4673578"/>
            <a:ext cx="4572000" cy="1532727"/>
          </a:xfrm>
          <a:prstGeom prst="rect">
            <a:avLst/>
          </a:prstGeom>
        </p:spPr>
        <p:txBody>
          <a:bodyPr>
            <a:spAutoFit/>
          </a:bodyPr>
          <a:lstStyle/>
          <a:p>
            <a:pPr marL="0" lvl="1" algn="just">
              <a:lnSpc>
                <a:spcPct val="130000"/>
              </a:lnSpc>
            </a:pPr>
            <a:r>
              <a:rPr lang="zh-CN" altLang="en-US" sz="2400" b="1" dirty="0">
                <a:solidFill>
                  <a:srgbClr val="FF0000"/>
                </a:solidFill>
                <a:latin typeface="华文新魏" pitchFamily="2" charset="-122"/>
                <a:ea typeface="华文新魏" pitchFamily="2" charset="-122"/>
              </a:rPr>
              <a:t>成员按照在类体内定义的先后次序初始化，与出现在初始化位置列表的次序无关</a:t>
            </a:r>
            <a:r>
              <a:rPr lang="en-US" altLang="zh-CN" sz="2400" b="1" dirty="0">
                <a:solidFill>
                  <a:srgbClr val="FF0000"/>
                </a:solidFill>
                <a:latin typeface="华文新魏" pitchFamily="2" charset="-122"/>
                <a:ea typeface="华文新魏" pitchFamily="2" charset="-122"/>
              </a:rPr>
              <a:t>; </a:t>
            </a:r>
          </a:p>
        </p:txBody>
      </p:sp>
    </p:spTree>
    <p:extLst>
      <p:ext uri="{BB962C8B-B14F-4D97-AF65-F5344CB8AC3E}">
        <p14:creationId xmlns:p14="http://schemas.microsoft.com/office/powerpoint/2010/main" val="633224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3.6 </a:t>
            </a:r>
            <a:r>
              <a:rPr lang="zh-CN" altLang="en-US" sz="3600" b="1" dirty="0">
                <a:solidFill>
                  <a:srgbClr val="FF0000"/>
                </a:solidFill>
                <a:latin typeface="微软雅黑" pitchFamily="34" charset="-122"/>
                <a:ea typeface="微软雅黑" pitchFamily="34" charset="-122"/>
              </a:rPr>
              <a:t>非静态数据成员初始化</a:t>
            </a:r>
          </a:p>
        </p:txBody>
      </p:sp>
      <p:sp>
        <p:nvSpPr>
          <p:cNvPr id="4" name="TextBox 3"/>
          <p:cNvSpPr txBox="1">
            <a:spLocks noChangeArrowheads="1"/>
          </p:cNvSpPr>
          <p:nvPr/>
        </p:nvSpPr>
        <p:spPr bwMode="auto">
          <a:xfrm>
            <a:off x="323528" y="980728"/>
            <a:ext cx="8712968" cy="5760640"/>
          </a:xfrm>
          <a:prstGeom prst="rect">
            <a:avLst/>
          </a:prstGeom>
          <a:solidFill>
            <a:schemeClr val="accent6">
              <a:lumMod val="75000"/>
              <a:alpha val="44000"/>
            </a:schemeClr>
          </a:solidFill>
          <a:ln w="9525">
            <a:solidFill>
              <a:schemeClr val="accent1"/>
            </a:solidFill>
            <a:miter lim="800000"/>
            <a:headEnd/>
            <a:tailEnd/>
          </a:ln>
        </p:spPr>
        <p:txBody>
          <a:bodyPr/>
          <a:lstStyle/>
          <a:p>
            <a:pPr marL="0" lvl="1" algn="just">
              <a:lnSpc>
                <a:spcPct val="130000"/>
              </a:lnSpc>
            </a:pPr>
            <a:r>
              <a:rPr lang="en-US" altLang="zh-CN" sz="2000" b="1" dirty="0">
                <a:latin typeface="华文新魏" pitchFamily="2" charset="-122"/>
                <a:ea typeface="华文新魏" pitchFamily="2" charset="-122"/>
              </a:rPr>
              <a:t>class A {</a:t>
            </a:r>
          </a:p>
          <a:p>
            <a:pPr marL="0" lvl="1" algn="just">
              <a:lnSpc>
                <a:spcPct val="130000"/>
              </a:lnSpc>
            </a:pPr>
            <a:r>
              <a:rPr lang="en-US" altLang="zh-CN" sz="2000" b="1" dirty="0">
                <a:latin typeface="华文新魏" pitchFamily="2" charset="-122"/>
                <a:ea typeface="华文新魏" pitchFamily="2" charset="-122"/>
              </a:rPr>
              <a:t>	int i;</a:t>
            </a:r>
          </a:p>
          <a:p>
            <a:pPr marL="0" lvl="1" algn="just">
              <a:lnSpc>
                <a:spcPct val="130000"/>
              </a:lnSpc>
            </a:pPr>
            <a:r>
              <a:rPr lang="en-US" altLang="zh-CN" sz="2000" b="1" dirty="0">
                <a:latin typeface="华文新魏" pitchFamily="2" charset="-122"/>
                <a:ea typeface="华文新魏" pitchFamily="2" charset="-122"/>
              </a:rPr>
              <a:t>	int j;</a:t>
            </a:r>
          </a:p>
          <a:p>
            <a:pPr marL="0" lvl="1" algn="just">
              <a:lnSpc>
                <a:spcPct val="130000"/>
              </a:lnSpc>
            </a:pPr>
            <a:r>
              <a:rPr lang="en-US" altLang="zh-CN" sz="2000" b="1" dirty="0">
                <a:latin typeface="华文新魏" pitchFamily="2" charset="-122"/>
                <a:ea typeface="华文新魏" pitchFamily="2" charset="-122"/>
              </a:rPr>
              <a:t>public:</a:t>
            </a:r>
          </a:p>
          <a:p>
            <a:pPr marL="0" lvl="1" algn="just">
              <a:lnSpc>
                <a:spcPct val="130000"/>
              </a:lnSpc>
            </a:pPr>
            <a:r>
              <a:rPr lang="en-US" altLang="zh-CN" sz="2000" b="1" dirty="0">
                <a:latin typeface="华文新魏" pitchFamily="2" charset="-122"/>
                <a:ea typeface="华文新魏" pitchFamily="2" charset="-122"/>
              </a:rPr>
              <a:t>	A( ):</a:t>
            </a:r>
            <a:r>
              <a:rPr lang="en-US" altLang="zh-CN" sz="2000" b="1" dirty="0">
                <a:solidFill>
                  <a:srgbClr val="FF0000"/>
                </a:solidFill>
                <a:latin typeface="华文新魏" pitchFamily="2" charset="-122"/>
                <a:ea typeface="华文新魏" pitchFamily="2" charset="-122"/>
              </a:rPr>
              <a:t>j(0),i(0)</a:t>
            </a:r>
            <a:r>
              <a:rPr lang="en-US" altLang="zh-CN" sz="2000" b="1" dirty="0">
                <a:latin typeface="华文新魏" pitchFamily="2" charset="-122"/>
                <a:ea typeface="华文新魏" pitchFamily="2" charset="-122"/>
              </a:rPr>
              <a:t> {	//</a:t>
            </a:r>
            <a:r>
              <a:rPr lang="zh-CN" altLang="en-US" sz="2000" b="1" dirty="0">
                <a:latin typeface="华文新魏" pitchFamily="2" charset="-122"/>
                <a:ea typeface="华文新魏" pitchFamily="2" charset="-122"/>
              </a:rPr>
              <a:t>还是先初始化</a:t>
            </a:r>
            <a:r>
              <a:rPr lang="en-US" altLang="zh-CN" sz="2000" b="1" dirty="0">
                <a:latin typeface="华文新魏" pitchFamily="2" charset="-122"/>
                <a:ea typeface="华文新魏" pitchFamily="2" charset="-122"/>
              </a:rPr>
              <a:t>i, </a:t>
            </a:r>
            <a:r>
              <a:rPr lang="zh-CN" altLang="en-US" sz="2000" b="1" dirty="0">
                <a:latin typeface="华文新魏" pitchFamily="2" charset="-122"/>
                <a:ea typeface="华文新魏" pitchFamily="2" charset="-122"/>
              </a:rPr>
              <a:t>后初始化</a:t>
            </a:r>
            <a:r>
              <a:rPr lang="en-US" altLang="zh-CN" sz="2000" b="1" dirty="0">
                <a:latin typeface="华文新魏" pitchFamily="2" charset="-122"/>
                <a:ea typeface="华文新魏" pitchFamily="2" charset="-122"/>
              </a:rPr>
              <a:t>j</a:t>
            </a:r>
            <a:r>
              <a:rPr lang="zh-CN" altLang="en-US" sz="2000" b="1" dirty="0">
                <a:latin typeface="华文新魏" pitchFamily="2" charset="-122"/>
                <a:ea typeface="华文新魏" pitchFamily="2" charset="-122"/>
              </a:rPr>
              <a:t>。初始化按定义顺序</a:t>
            </a:r>
          </a:p>
          <a:p>
            <a:pPr marL="0" lvl="1" algn="just">
              <a:lnSpc>
                <a:spcPct val="130000"/>
              </a:lnSpc>
            </a:pPr>
            <a:r>
              <a:rPr lang="en-US" altLang="zh-CN" sz="2000" b="1" dirty="0">
                <a:latin typeface="华文新魏" pitchFamily="2" charset="-122"/>
                <a:ea typeface="华文新魏" pitchFamily="2" charset="-122"/>
              </a:rPr>
              <a:t>		i = 1; j = 1; 	//</a:t>
            </a:r>
            <a:r>
              <a:rPr lang="zh-CN" altLang="en-US" sz="2000" b="1" dirty="0">
                <a:latin typeface="华文新魏" pitchFamily="2" charset="-122"/>
                <a:ea typeface="华文新魏" pitchFamily="2" charset="-122"/>
              </a:rPr>
              <a:t>在函数体内不应看做初始化，而是赋值	</a:t>
            </a:r>
          </a:p>
          <a:p>
            <a:pPr marL="0" lvl="1" algn="just">
              <a:lnSpc>
                <a:spcPct val="13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 	</a:t>
            </a:r>
          </a:p>
          <a:p>
            <a:pPr marL="0" lvl="1" algn="just">
              <a:lnSpc>
                <a:spcPct val="130000"/>
              </a:lnSpc>
            </a:pPr>
            <a:r>
              <a:rPr lang="en-US" altLang="zh-CN" sz="2000" b="1" dirty="0">
                <a:latin typeface="华文新魏" pitchFamily="2" charset="-122"/>
                <a:ea typeface="华文新魏" pitchFamily="2" charset="-122"/>
              </a:rPr>
              <a:t>    };</a:t>
            </a:r>
          </a:p>
        </p:txBody>
      </p:sp>
      <p:sp>
        <p:nvSpPr>
          <p:cNvPr id="2" name="TextBox 1"/>
          <p:cNvSpPr txBox="1"/>
          <p:nvPr/>
        </p:nvSpPr>
        <p:spPr>
          <a:xfrm>
            <a:off x="5261103" y="991156"/>
            <a:ext cx="3775393" cy="523220"/>
          </a:xfrm>
          <a:prstGeom prst="rect">
            <a:avLst/>
          </a:prstGeom>
          <a:noFill/>
        </p:spPr>
        <p:txBody>
          <a:bodyPr wrap="none" rtlCol="0">
            <a:spAutoFit/>
          </a:bodyPr>
          <a:lstStyle/>
          <a:p>
            <a:r>
              <a:rPr lang="zh-CN" altLang="en-US" sz="2800" b="1" dirty="0">
                <a:latin typeface="华文新魏" pitchFamily="2" charset="-122"/>
                <a:ea typeface="华文新魏" pitchFamily="2" charset="-122"/>
              </a:rPr>
              <a:t>成员初始化列表初始化</a:t>
            </a:r>
          </a:p>
        </p:txBody>
      </p:sp>
      <p:sp>
        <p:nvSpPr>
          <p:cNvPr id="3" name="矩形 2"/>
          <p:cNvSpPr/>
          <p:nvPr/>
        </p:nvSpPr>
        <p:spPr>
          <a:xfrm>
            <a:off x="2195736" y="4673578"/>
            <a:ext cx="4572000" cy="1532727"/>
          </a:xfrm>
          <a:prstGeom prst="rect">
            <a:avLst/>
          </a:prstGeom>
        </p:spPr>
        <p:txBody>
          <a:bodyPr>
            <a:spAutoFit/>
          </a:bodyPr>
          <a:lstStyle/>
          <a:p>
            <a:pPr marL="0" lvl="1" algn="just">
              <a:lnSpc>
                <a:spcPct val="130000"/>
              </a:lnSpc>
            </a:pPr>
            <a:r>
              <a:rPr lang="zh-CN" altLang="en-US" sz="2400" b="1" dirty="0">
                <a:solidFill>
                  <a:srgbClr val="FF0000"/>
                </a:solidFill>
                <a:latin typeface="华文新魏" pitchFamily="2" charset="-122"/>
                <a:ea typeface="华文新魏" pitchFamily="2" charset="-122"/>
              </a:rPr>
              <a:t>成员按照在类体内定义的先后次序初始化，与出现在初始化位置列表的次序无关</a:t>
            </a:r>
            <a:r>
              <a:rPr lang="en-US" altLang="zh-CN" sz="2400" b="1" dirty="0">
                <a:solidFill>
                  <a:srgbClr val="FF0000"/>
                </a:solidFill>
                <a:latin typeface="华文新魏" pitchFamily="2" charset="-122"/>
                <a:ea typeface="华文新魏" pitchFamily="2" charset="-122"/>
              </a:rPr>
              <a:t>; </a:t>
            </a:r>
          </a:p>
        </p:txBody>
      </p:sp>
    </p:spTree>
    <p:extLst>
      <p:ext uri="{BB962C8B-B14F-4D97-AF65-F5344CB8AC3E}">
        <p14:creationId xmlns:p14="http://schemas.microsoft.com/office/powerpoint/2010/main" val="3524556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矩形 22"/>
          <p:cNvSpPr>
            <a:spLocks noChangeArrowheads="1"/>
          </p:cNvSpPr>
          <p:nvPr/>
        </p:nvSpPr>
        <p:spPr bwMode="auto">
          <a:xfrm>
            <a:off x="1428750" y="4286250"/>
            <a:ext cx="4500563" cy="2571750"/>
          </a:xfrm>
          <a:prstGeom prst="rect">
            <a:avLst/>
          </a:prstGeom>
          <a:noFill/>
          <a:ln w="12700" algn="ctr">
            <a:solidFill>
              <a:schemeClr val="tx1"/>
            </a:solidFill>
            <a:round/>
            <a:headEnd/>
            <a:tailEnd type="triangle" w="med" len="med"/>
          </a:ln>
        </p:spPr>
        <p:txBody>
          <a:bodyPr/>
          <a:lstStyle/>
          <a:p>
            <a:endParaRPr lang="zh-CN" altLang="en-US"/>
          </a:p>
        </p:txBody>
      </p:sp>
      <p:sp>
        <p:nvSpPr>
          <p:cNvPr id="58371" name="矩形 20"/>
          <p:cNvSpPr>
            <a:spLocks noChangeArrowheads="1"/>
          </p:cNvSpPr>
          <p:nvPr/>
        </p:nvSpPr>
        <p:spPr bwMode="auto">
          <a:xfrm>
            <a:off x="1428750" y="1143000"/>
            <a:ext cx="4429125" cy="3071813"/>
          </a:xfrm>
          <a:prstGeom prst="rect">
            <a:avLst/>
          </a:prstGeom>
          <a:noFill/>
          <a:ln w="12700" algn="ctr">
            <a:solidFill>
              <a:schemeClr val="tx1"/>
            </a:solidFill>
            <a:round/>
            <a:headEnd/>
            <a:tailEnd type="triangle" w="med" len="med"/>
          </a:ln>
        </p:spPr>
        <p:txBody>
          <a:bodyPr/>
          <a:lstStyle/>
          <a:p>
            <a:endParaRPr lang="zh-CN" altLang="en-US"/>
          </a:p>
        </p:txBody>
      </p:sp>
      <p:sp>
        <p:nvSpPr>
          <p:cNvPr id="58372" name="Rectangle 3"/>
          <p:cNvSpPr>
            <a:spLocks noGrp="1" noChangeArrowheads="1"/>
          </p:cNvSpPr>
          <p:nvPr>
            <p:ph type="body" idx="1"/>
          </p:nvPr>
        </p:nvSpPr>
        <p:spPr>
          <a:xfrm>
            <a:off x="214313" y="714375"/>
            <a:ext cx="8001000" cy="4678363"/>
          </a:xfrm>
        </p:spPr>
        <p:txBody>
          <a:bodyPr/>
          <a:lstStyle/>
          <a:p>
            <a:pPr eaLnBrk="1" hangingPunct="1"/>
            <a:r>
              <a:rPr lang="zh-CN" altLang="en-US" sz="2400" dirty="0">
                <a:latin typeface="华文新魏" pitchFamily="2" charset="-122"/>
                <a:ea typeface="华文新魏" pitchFamily="2" charset="-122"/>
              </a:rPr>
              <a:t>下面是一个圆类</a:t>
            </a:r>
            <a:r>
              <a:rPr lang="zh-CN" altLang="en-US" sz="2400" dirty="0"/>
              <a:t>：</a:t>
            </a:r>
          </a:p>
        </p:txBody>
      </p:sp>
      <p:sp>
        <p:nvSpPr>
          <p:cNvPr id="58373" name="Text Box 5"/>
          <p:cNvSpPr txBox="1">
            <a:spLocks noChangeArrowheads="1"/>
          </p:cNvSpPr>
          <p:nvPr/>
        </p:nvSpPr>
        <p:spPr bwMode="auto">
          <a:xfrm>
            <a:off x="1571625" y="1071563"/>
            <a:ext cx="4364038" cy="5632450"/>
          </a:xfrm>
          <a:prstGeom prst="rect">
            <a:avLst/>
          </a:prstGeom>
          <a:noFill/>
          <a:ln w="9525" algn="ctr">
            <a:noFill/>
            <a:miter lim="800000"/>
            <a:headEnd/>
            <a:tailEnd/>
          </a:ln>
        </p:spPr>
        <p:txBody>
          <a:bodyPr>
            <a:spAutoFit/>
          </a:bodyPr>
          <a:lstStyle/>
          <a:p>
            <a:pPr algn="l"/>
            <a:r>
              <a:rPr lang="en-US" altLang="zh-CN" sz="2000" dirty="0">
                <a:latin typeface="华文新魏" pitchFamily="2" charset="-122"/>
                <a:ea typeface="华文新魏" pitchFamily="2" charset="-122"/>
              </a:rPr>
              <a:t>class Circle {</a:t>
            </a:r>
          </a:p>
          <a:p>
            <a:pPr algn="l"/>
            <a:r>
              <a:rPr lang="en-US" altLang="zh-CN" sz="2000" dirty="0">
                <a:latin typeface="华文新魏" pitchFamily="2" charset="-122"/>
                <a:ea typeface="华文新魏" pitchFamily="2" charset="-122"/>
              </a:rPr>
              <a:t>   private:</a:t>
            </a:r>
          </a:p>
          <a:p>
            <a:pPr algn="l"/>
            <a:r>
              <a:rPr lang="en-US" altLang="zh-CN" sz="2000" dirty="0">
                <a:latin typeface="华文新魏" pitchFamily="2" charset="-122"/>
                <a:ea typeface="华文新魏" pitchFamily="2" charset="-122"/>
              </a:rPr>
              <a:t>         double radius ;</a:t>
            </a:r>
          </a:p>
          <a:p>
            <a:pPr algn="l"/>
            <a:endParaRPr lang="en-US" altLang="zh-CN" sz="2000" dirty="0">
              <a:latin typeface="华文新魏" pitchFamily="2" charset="-122"/>
              <a:ea typeface="华文新魏" pitchFamily="2" charset="-122"/>
            </a:endParaRPr>
          </a:p>
          <a:p>
            <a:pPr algn="l"/>
            <a:r>
              <a:rPr lang="en-US" altLang="zh-CN" sz="2000" dirty="0">
                <a:latin typeface="华文新魏" pitchFamily="2" charset="-122"/>
                <a:ea typeface="华文新魏" pitchFamily="2" charset="-122"/>
              </a:rPr>
              <a:t>   public:</a:t>
            </a:r>
          </a:p>
          <a:p>
            <a:pPr algn="l"/>
            <a:r>
              <a:rPr lang="en-US" altLang="zh-CN" sz="2000" dirty="0">
                <a:latin typeface="华文新魏" pitchFamily="2" charset="-122"/>
                <a:ea typeface="华文新魏" pitchFamily="2" charset="-122"/>
              </a:rPr>
              <a:t>        Circle() </a:t>
            </a:r>
            <a:r>
              <a:rPr lang="zh-CN" altLang="en-US" sz="2000" dirty="0">
                <a:latin typeface="华文新魏" pitchFamily="2" charset="-122"/>
                <a:ea typeface="华文新魏" pitchFamily="2" charset="-122"/>
              </a:rPr>
              <a:t>；</a:t>
            </a:r>
            <a:endParaRPr lang="en-US" altLang="zh-CN" sz="2000" dirty="0">
              <a:latin typeface="华文新魏" pitchFamily="2" charset="-122"/>
              <a:ea typeface="华文新魏" pitchFamily="2" charset="-122"/>
            </a:endParaRPr>
          </a:p>
          <a:p>
            <a:pPr algn="l"/>
            <a:r>
              <a:rPr lang="en-US" altLang="zh-CN" sz="2000" dirty="0">
                <a:latin typeface="华文新魏" pitchFamily="2" charset="-122"/>
                <a:ea typeface="华文新魏" pitchFamily="2" charset="-122"/>
              </a:rPr>
              <a:t>        Circle(double r)</a:t>
            </a:r>
            <a:r>
              <a:rPr lang="zh-CN" altLang="en-US" sz="2000" dirty="0">
                <a:latin typeface="华文新魏" pitchFamily="2" charset="-122"/>
                <a:ea typeface="华文新魏" pitchFamily="2" charset="-122"/>
              </a:rPr>
              <a:t>；</a:t>
            </a:r>
            <a:endParaRPr lang="en-US" altLang="zh-CN" sz="2000" dirty="0">
              <a:latin typeface="华文新魏" pitchFamily="2" charset="-122"/>
              <a:ea typeface="华文新魏" pitchFamily="2" charset="-122"/>
            </a:endParaRPr>
          </a:p>
          <a:p>
            <a:pPr algn="l"/>
            <a:endParaRPr lang="en-US" altLang="zh-CN" sz="2000" dirty="0">
              <a:latin typeface="华文新魏" pitchFamily="2" charset="-122"/>
              <a:ea typeface="华文新魏" pitchFamily="2" charset="-122"/>
            </a:endParaRPr>
          </a:p>
          <a:p>
            <a:pPr algn="l"/>
            <a:r>
              <a:rPr lang="en-US" altLang="zh-CN" sz="2000" dirty="0">
                <a:latin typeface="华文新魏" pitchFamily="2" charset="-122"/>
                <a:ea typeface="华文新魏" pitchFamily="2" charset="-122"/>
              </a:rPr>
              <a:t>        double </a:t>
            </a:r>
            <a:r>
              <a:rPr lang="en-US" altLang="zh-CN" sz="2000" dirty="0" err="1">
                <a:latin typeface="华文新魏" pitchFamily="2" charset="-122"/>
                <a:ea typeface="华文新魏" pitchFamily="2" charset="-122"/>
              </a:rPr>
              <a:t>findArea</a:t>
            </a:r>
            <a:r>
              <a:rPr lang="en-US" altLang="zh-CN" sz="2000" dirty="0">
                <a:latin typeface="华文新魏" pitchFamily="2" charset="-122"/>
                <a:ea typeface="华文新魏" pitchFamily="2" charset="-122"/>
              </a:rPr>
              <a:t>() </a:t>
            </a:r>
            <a:r>
              <a:rPr lang="zh-CN" altLang="en-US" sz="2000" dirty="0">
                <a:latin typeface="华文新魏" pitchFamily="2" charset="-122"/>
                <a:ea typeface="华文新魏" pitchFamily="2" charset="-122"/>
              </a:rPr>
              <a:t>；</a:t>
            </a:r>
            <a:br>
              <a:rPr lang="en-US" altLang="zh-CN" sz="2000" dirty="0">
                <a:latin typeface="华文新魏" pitchFamily="2" charset="-122"/>
                <a:ea typeface="华文新魏" pitchFamily="2" charset="-122"/>
              </a:rPr>
            </a:br>
            <a:r>
              <a:rPr lang="en-US" altLang="zh-CN" sz="2000" dirty="0">
                <a:latin typeface="华文新魏" pitchFamily="2" charset="-122"/>
                <a:ea typeface="华文新魏" pitchFamily="2" charset="-122"/>
              </a:rPr>
              <a:t>};</a:t>
            </a:r>
          </a:p>
          <a:p>
            <a:pPr algn="l"/>
            <a:endParaRPr lang="en-US" altLang="zh-CN" sz="2000" dirty="0"/>
          </a:p>
          <a:p>
            <a:pPr algn="l"/>
            <a:r>
              <a:rPr lang="en-US" altLang="zh-CN" sz="2000" dirty="0">
                <a:latin typeface="华文新魏" pitchFamily="2" charset="-122"/>
                <a:ea typeface="华文新魏" pitchFamily="2" charset="-122"/>
              </a:rPr>
              <a:t>#include “</a:t>
            </a:r>
            <a:r>
              <a:rPr lang="en-US" altLang="zh-CN" sz="2000" dirty="0" err="1">
                <a:latin typeface="华文新魏" pitchFamily="2" charset="-122"/>
                <a:ea typeface="华文新魏" pitchFamily="2" charset="-122"/>
              </a:rPr>
              <a:t>Circle.h</a:t>
            </a:r>
            <a:r>
              <a:rPr lang="en-US" altLang="zh-CN" sz="2000" dirty="0">
                <a:latin typeface="华文新魏" pitchFamily="2" charset="-122"/>
                <a:ea typeface="华文新魏" pitchFamily="2" charset="-122"/>
              </a:rPr>
              <a:t>”</a:t>
            </a:r>
          </a:p>
          <a:p>
            <a:pPr algn="l"/>
            <a:r>
              <a:rPr lang="en-US" altLang="zh-CN" sz="2000" dirty="0">
                <a:latin typeface="华文新魏" pitchFamily="2" charset="-122"/>
                <a:ea typeface="华文新魏" pitchFamily="2" charset="-122"/>
              </a:rPr>
              <a:t>Circle::Circle() { radius = 1.0;}</a:t>
            </a:r>
          </a:p>
          <a:p>
            <a:pPr algn="l"/>
            <a:r>
              <a:rPr lang="en-US" altLang="zh-CN" sz="2000" dirty="0">
                <a:latin typeface="华文新魏" pitchFamily="2" charset="-122"/>
                <a:ea typeface="华文新魏" pitchFamily="2" charset="-122"/>
              </a:rPr>
              <a:t>Circle::Circle(double r) { radius = r;}</a:t>
            </a:r>
          </a:p>
          <a:p>
            <a:pPr algn="l"/>
            <a:endParaRPr lang="en-US" altLang="zh-CN" sz="2000" dirty="0">
              <a:latin typeface="华文新魏" pitchFamily="2" charset="-122"/>
              <a:ea typeface="华文新魏" pitchFamily="2" charset="-122"/>
            </a:endParaRPr>
          </a:p>
          <a:p>
            <a:pPr algn="l"/>
            <a:r>
              <a:rPr lang="en-US" altLang="zh-CN" sz="2000" dirty="0">
                <a:latin typeface="华文新魏" pitchFamily="2" charset="-122"/>
                <a:ea typeface="华文新魏" pitchFamily="2" charset="-122"/>
              </a:rPr>
              <a:t>double  Circle::</a:t>
            </a:r>
            <a:r>
              <a:rPr lang="en-US" altLang="zh-CN" sz="2000" dirty="0" err="1">
                <a:latin typeface="华文新魏" pitchFamily="2" charset="-122"/>
                <a:ea typeface="华文新魏" pitchFamily="2" charset="-122"/>
              </a:rPr>
              <a:t>findArea</a:t>
            </a:r>
            <a:r>
              <a:rPr lang="en-US" altLang="zh-CN" sz="2000" dirty="0">
                <a:latin typeface="华文新魏" pitchFamily="2" charset="-122"/>
                <a:ea typeface="华文新魏" pitchFamily="2" charset="-122"/>
              </a:rPr>
              <a:t>(){</a:t>
            </a:r>
          </a:p>
          <a:p>
            <a:pPr algn="l"/>
            <a:r>
              <a:rPr lang="en-US" altLang="zh-CN" sz="2000" dirty="0">
                <a:latin typeface="华文新魏" pitchFamily="2" charset="-122"/>
                <a:ea typeface="华文新魏" pitchFamily="2" charset="-122"/>
              </a:rPr>
              <a:t>    return radius * radius * 3.14;</a:t>
            </a:r>
          </a:p>
          <a:p>
            <a:pPr algn="l"/>
            <a:r>
              <a:rPr lang="en-US" altLang="zh-CN" sz="2000" dirty="0"/>
              <a:t>}</a:t>
            </a:r>
          </a:p>
        </p:txBody>
      </p:sp>
      <p:sp>
        <p:nvSpPr>
          <p:cNvPr id="176181" name="Rectangle 53"/>
          <p:cNvSpPr>
            <a:spLocks noChangeArrowheads="1"/>
          </p:cNvSpPr>
          <p:nvPr/>
        </p:nvSpPr>
        <p:spPr bwMode="auto">
          <a:xfrm>
            <a:off x="1857375" y="2286000"/>
            <a:ext cx="2928938" cy="1000125"/>
          </a:xfrm>
          <a:prstGeom prst="rect">
            <a:avLst/>
          </a:prstGeom>
          <a:solidFill>
            <a:srgbClr val="002060">
              <a:alpha val="20000"/>
            </a:srgbClr>
          </a:solidFill>
          <a:ln w="9525" algn="ctr">
            <a:solidFill>
              <a:srgbClr val="99CCFF"/>
            </a:solidFill>
            <a:miter lim="800000"/>
            <a:headEnd/>
            <a:tailEnd/>
          </a:ln>
        </p:spPr>
        <p:txBody>
          <a:bodyPr wrap="none" anchor="ctr"/>
          <a:lstStyle/>
          <a:p>
            <a:endParaRPr lang="zh-CN" altLang="en-US"/>
          </a:p>
        </p:txBody>
      </p:sp>
      <p:sp>
        <p:nvSpPr>
          <p:cNvPr id="58375" name="Rectangle 2"/>
          <p:cNvSpPr>
            <a:spLocks noGrp="1" noChangeArrowheads="1"/>
          </p:cNvSpPr>
          <p:nvPr>
            <p:ph type="title"/>
          </p:nvPr>
        </p:nvSpPr>
        <p:spPr>
          <a:xfrm>
            <a:off x="685800" y="0"/>
            <a:ext cx="7772400" cy="1143000"/>
          </a:xfrm>
        </p:spPr>
        <p:txBody>
          <a:bodyPr/>
          <a:lstStyle/>
          <a:p>
            <a:pPr eaLnBrk="1" hangingPunct="1"/>
            <a:r>
              <a:rPr lang="zh-CN" altLang="en-US" dirty="0">
                <a:latin typeface="微软雅黑" pitchFamily="34" charset="-122"/>
                <a:ea typeface="微软雅黑" pitchFamily="34" charset="-122"/>
              </a:rPr>
              <a:t>示例</a:t>
            </a:r>
          </a:p>
        </p:txBody>
      </p:sp>
      <p:sp>
        <p:nvSpPr>
          <p:cNvPr id="176139" name="Rectangle 11"/>
          <p:cNvSpPr>
            <a:spLocks noChangeArrowheads="1"/>
          </p:cNvSpPr>
          <p:nvPr/>
        </p:nvSpPr>
        <p:spPr bwMode="auto">
          <a:xfrm>
            <a:off x="1857375" y="3429000"/>
            <a:ext cx="2857500" cy="428625"/>
          </a:xfrm>
          <a:prstGeom prst="rect">
            <a:avLst/>
          </a:prstGeom>
          <a:solidFill>
            <a:srgbClr val="FF99CC">
              <a:alpha val="20000"/>
            </a:srgbClr>
          </a:solidFill>
          <a:ln w="9525" algn="ctr">
            <a:solidFill>
              <a:srgbClr val="FF99CC"/>
            </a:solidFill>
            <a:miter lim="800000"/>
            <a:headEnd/>
            <a:tailEnd/>
          </a:ln>
        </p:spPr>
        <p:txBody>
          <a:bodyPr wrap="none" anchor="ctr"/>
          <a:lstStyle/>
          <a:p>
            <a:endParaRPr lang="zh-CN" altLang="en-US"/>
          </a:p>
        </p:txBody>
      </p:sp>
      <p:sp>
        <p:nvSpPr>
          <p:cNvPr id="176142" name="AutoShape 14"/>
          <p:cNvSpPr>
            <a:spLocks/>
          </p:cNvSpPr>
          <p:nvPr/>
        </p:nvSpPr>
        <p:spPr bwMode="auto">
          <a:xfrm>
            <a:off x="214313" y="1563688"/>
            <a:ext cx="1214437" cy="579437"/>
          </a:xfrm>
          <a:prstGeom prst="accentCallout2">
            <a:avLst>
              <a:gd name="adj1" fmla="val 51431"/>
              <a:gd name="adj2" fmla="val 107079"/>
              <a:gd name="adj3" fmla="val 51431"/>
              <a:gd name="adj4" fmla="val 117255"/>
              <a:gd name="adj5" fmla="val -2144"/>
              <a:gd name="adj6" fmla="val 127875"/>
            </a:avLst>
          </a:prstGeom>
          <a:noFill/>
          <a:ln w="9525">
            <a:solidFill>
              <a:srgbClr val="0000CC"/>
            </a:solidFill>
            <a:miter lim="800000"/>
            <a:headEnd/>
            <a:tailEnd/>
          </a:ln>
        </p:spPr>
        <p:txBody>
          <a:bodyPr anchor="ctr"/>
          <a:lstStyle/>
          <a:p>
            <a:pPr algn="r"/>
            <a:r>
              <a:rPr lang="zh-CN" altLang="en-US" sz="2000" dirty="0">
                <a:solidFill>
                  <a:srgbClr val="0000CC"/>
                </a:solidFill>
                <a:latin typeface="华文新魏" pitchFamily="2" charset="-122"/>
                <a:ea typeface="华文新魏" pitchFamily="2" charset="-122"/>
              </a:rPr>
              <a:t>数据</a:t>
            </a:r>
            <a:endParaRPr lang="en-US" altLang="zh-CN" sz="2000" dirty="0">
              <a:solidFill>
                <a:srgbClr val="0000CC"/>
              </a:solidFill>
              <a:latin typeface="华文新魏" pitchFamily="2" charset="-122"/>
              <a:ea typeface="华文新魏" pitchFamily="2" charset="-122"/>
            </a:endParaRPr>
          </a:p>
          <a:p>
            <a:pPr algn="r"/>
            <a:r>
              <a:rPr lang="zh-CN" altLang="en-US" sz="2000" dirty="0">
                <a:solidFill>
                  <a:srgbClr val="0000CC"/>
                </a:solidFill>
                <a:latin typeface="华文新魏" pitchFamily="2" charset="-122"/>
                <a:ea typeface="华文新魏" pitchFamily="2" charset="-122"/>
              </a:rPr>
              <a:t>成员</a:t>
            </a:r>
          </a:p>
        </p:txBody>
      </p:sp>
      <p:sp>
        <p:nvSpPr>
          <p:cNvPr id="176146" name="AutoShape 18"/>
          <p:cNvSpPr>
            <a:spLocks/>
          </p:cNvSpPr>
          <p:nvPr/>
        </p:nvSpPr>
        <p:spPr bwMode="auto">
          <a:xfrm>
            <a:off x="142875" y="3563938"/>
            <a:ext cx="1343025" cy="150812"/>
          </a:xfrm>
          <a:prstGeom prst="accentCallout2">
            <a:avLst>
              <a:gd name="adj1" fmla="val 51431"/>
              <a:gd name="adj2" fmla="val 108333"/>
              <a:gd name="adj3" fmla="val 51431"/>
              <a:gd name="adj4" fmla="val 120315"/>
              <a:gd name="adj5" fmla="val -2144"/>
              <a:gd name="adj6" fmla="val 132815"/>
            </a:avLst>
          </a:prstGeom>
          <a:noFill/>
          <a:ln w="9525">
            <a:solidFill>
              <a:srgbClr val="0000CC"/>
            </a:solidFill>
            <a:miter lim="800000"/>
            <a:headEnd/>
            <a:tailEnd/>
          </a:ln>
        </p:spPr>
        <p:txBody>
          <a:bodyPr anchor="ctr"/>
          <a:lstStyle/>
          <a:p>
            <a:r>
              <a:rPr lang="zh-CN" altLang="en-US" sz="2000" dirty="0">
                <a:solidFill>
                  <a:srgbClr val="0000CC"/>
                </a:solidFill>
                <a:latin typeface="华文新魏" pitchFamily="2" charset="-122"/>
                <a:ea typeface="华文新魏" pitchFamily="2" charset="-122"/>
              </a:rPr>
              <a:t>函数成员</a:t>
            </a:r>
            <a:endParaRPr lang="en-US" altLang="zh-CN" sz="2000" dirty="0">
              <a:solidFill>
                <a:srgbClr val="0000CC"/>
              </a:solidFill>
              <a:latin typeface="华文新魏" pitchFamily="2" charset="-122"/>
              <a:ea typeface="华文新魏" pitchFamily="2" charset="-122"/>
            </a:endParaRPr>
          </a:p>
          <a:p>
            <a:r>
              <a:rPr lang="zh-CN" altLang="en-US" sz="2000" dirty="0">
                <a:solidFill>
                  <a:srgbClr val="0000CC"/>
                </a:solidFill>
                <a:latin typeface="华文新魏" pitchFamily="2" charset="-122"/>
                <a:ea typeface="华文新魏" pitchFamily="2" charset="-122"/>
              </a:rPr>
              <a:t>声明</a:t>
            </a:r>
          </a:p>
        </p:txBody>
      </p:sp>
      <p:sp>
        <p:nvSpPr>
          <p:cNvPr id="176182" name="AutoShape 54"/>
          <p:cNvSpPr>
            <a:spLocks/>
          </p:cNvSpPr>
          <p:nvPr/>
        </p:nvSpPr>
        <p:spPr bwMode="auto">
          <a:xfrm>
            <a:off x="169595" y="2846388"/>
            <a:ext cx="1433513" cy="153987"/>
          </a:xfrm>
          <a:prstGeom prst="accentCallout2">
            <a:avLst>
              <a:gd name="adj1" fmla="val 51431"/>
              <a:gd name="adj2" fmla="val 107079"/>
              <a:gd name="adj3" fmla="val 51431"/>
              <a:gd name="adj4" fmla="val 117255"/>
              <a:gd name="adj5" fmla="val -2144"/>
              <a:gd name="adj6" fmla="val 127875"/>
            </a:avLst>
          </a:prstGeom>
          <a:noFill/>
          <a:ln w="9525">
            <a:solidFill>
              <a:srgbClr val="0000CC"/>
            </a:solidFill>
            <a:miter lim="800000"/>
            <a:headEnd/>
            <a:tailEnd/>
          </a:ln>
        </p:spPr>
        <p:txBody>
          <a:bodyPr anchor="ctr"/>
          <a:lstStyle/>
          <a:p>
            <a:r>
              <a:rPr lang="zh-CN" altLang="en-US" sz="2000" dirty="0">
                <a:solidFill>
                  <a:srgbClr val="0000CC"/>
                </a:solidFill>
                <a:latin typeface="华文新魏" pitchFamily="2" charset="-122"/>
                <a:ea typeface="华文新魏" pitchFamily="2" charset="-122"/>
              </a:rPr>
              <a:t>构造函数</a:t>
            </a:r>
            <a:endParaRPr lang="en-US" altLang="zh-CN" sz="2000" dirty="0">
              <a:solidFill>
                <a:srgbClr val="0000CC"/>
              </a:solidFill>
              <a:latin typeface="华文新魏" pitchFamily="2" charset="-122"/>
              <a:ea typeface="华文新魏" pitchFamily="2" charset="-122"/>
            </a:endParaRPr>
          </a:p>
          <a:p>
            <a:r>
              <a:rPr lang="zh-CN" altLang="en-US" sz="2000" dirty="0">
                <a:solidFill>
                  <a:srgbClr val="0000CC"/>
                </a:solidFill>
                <a:latin typeface="华文新魏" pitchFamily="2" charset="-122"/>
                <a:ea typeface="华文新魏" pitchFamily="2" charset="-122"/>
              </a:rPr>
              <a:t>声明</a:t>
            </a:r>
          </a:p>
        </p:txBody>
      </p:sp>
      <p:sp>
        <p:nvSpPr>
          <p:cNvPr id="7180" name="Text Box 12"/>
          <p:cNvSpPr txBox="1">
            <a:spLocks noChangeArrowheads="1"/>
          </p:cNvSpPr>
          <p:nvPr/>
        </p:nvSpPr>
        <p:spPr bwMode="auto">
          <a:xfrm>
            <a:off x="6372225" y="1716088"/>
            <a:ext cx="1386918" cy="707886"/>
          </a:xfrm>
          <a:prstGeom prst="rect">
            <a:avLst/>
          </a:prstGeom>
          <a:noFill/>
          <a:ln w="9525" algn="ctr">
            <a:solidFill>
              <a:schemeClr val="tx1"/>
            </a:solidFill>
            <a:miter lim="800000"/>
            <a:headEnd/>
            <a:tailEnd/>
          </a:ln>
        </p:spPr>
        <p:txBody>
          <a:bodyPr wrap="none">
            <a:spAutoFit/>
          </a:bodyPr>
          <a:lstStyle/>
          <a:p>
            <a:r>
              <a:rPr lang="en-US" altLang="zh-CN" sz="2000" dirty="0">
                <a:latin typeface="华文新魏" pitchFamily="2" charset="-122"/>
                <a:ea typeface="华文新魏" pitchFamily="2" charset="-122"/>
              </a:rPr>
              <a:t>Circle:c1</a:t>
            </a:r>
          </a:p>
          <a:p>
            <a:r>
              <a:rPr lang="en-US" altLang="zh-CN" sz="2000" dirty="0">
                <a:latin typeface="华文新魏" pitchFamily="2" charset="-122"/>
                <a:ea typeface="华文新魏" pitchFamily="2" charset="-122"/>
              </a:rPr>
              <a:t>radius=1.0</a:t>
            </a:r>
          </a:p>
        </p:txBody>
      </p:sp>
      <p:sp>
        <p:nvSpPr>
          <p:cNvPr id="7181" name="Text Box 13"/>
          <p:cNvSpPr txBox="1">
            <a:spLocks noChangeArrowheads="1"/>
          </p:cNvSpPr>
          <p:nvPr/>
        </p:nvSpPr>
        <p:spPr bwMode="auto">
          <a:xfrm>
            <a:off x="6591300" y="2846388"/>
            <a:ext cx="1537600" cy="707886"/>
          </a:xfrm>
          <a:prstGeom prst="rect">
            <a:avLst/>
          </a:prstGeom>
          <a:noFill/>
          <a:ln w="9525" algn="ctr">
            <a:solidFill>
              <a:schemeClr val="tx1"/>
            </a:solidFill>
            <a:miter lim="800000"/>
            <a:headEnd/>
            <a:tailEnd/>
          </a:ln>
        </p:spPr>
        <p:txBody>
          <a:bodyPr wrap="none">
            <a:spAutoFit/>
          </a:bodyPr>
          <a:lstStyle/>
          <a:p>
            <a:r>
              <a:rPr lang="en-US" altLang="zh-CN" sz="2000" dirty="0">
                <a:latin typeface="华文新魏" pitchFamily="2" charset="-122"/>
                <a:ea typeface="华文新魏" pitchFamily="2" charset="-122"/>
              </a:rPr>
              <a:t>Circle:c2</a:t>
            </a:r>
          </a:p>
          <a:p>
            <a:r>
              <a:rPr lang="en-US" altLang="zh-CN" sz="2000" dirty="0">
                <a:latin typeface="华文新魏" pitchFamily="2" charset="-122"/>
                <a:ea typeface="华文新魏" pitchFamily="2" charset="-122"/>
              </a:rPr>
              <a:t>radius=10.0</a:t>
            </a:r>
          </a:p>
        </p:txBody>
      </p:sp>
      <p:sp>
        <p:nvSpPr>
          <p:cNvPr id="7182" name="Text Box 14"/>
          <p:cNvSpPr txBox="1">
            <a:spLocks noChangeArrowheads="1"/>
          </p:cNvSpPr>
          <p:nvPr/>
        </p:nvSpPr>
        <p:spPr bwMode="auto">
          <a:xfrm>
            <a:off x="6686550" y="4143375"/>
            <a:ext cx="1532792" cy="707886"/>
          </a:xfrm>
          <a:prstGeom prst="rect">
            <a:avLst/>
          </a:prstGeom>
          <a:noFill/>
          <a:ln w="9525" algn="ctr">
            <a:solidFill>
              <a:schemeClr val="tx1"/>
            </a:solidFill>
            <a:miter lim="800000"/>
            <a:headEnd/>
            <a:tailEnd/>
          </a:ln>
        </p:spPr>
        <p:txBody>
          <a:bodyPr wrap="none">
            <a:spAutoFit/>
          </a:bodyPr>
          <a:lstStyle/>
          <a:p>
            <a:r>
              <a:rPr lang="en-US" altLang="zh-CN" sz="2000" dirty="0">
                <a:latin typeface="华文新魏" pitchFamily="2" charset="-122"/>
                <a:ea typeface="华文新魏" pitchFamily="2" charset="-122"/>
              </a:rPr>
              <a:t>Circle:c3</a:t>
            </a:r>
          </a:p>
          <a:p>
            <a:r>
              <a:rPr lang="en-US" altLang="zh-CN" sz="2000" dirty="0">
                <a:latin typeface="华文新魏" pitchFamily="2" charset="-122"/>
                <a:ea typeface="华文新魏" pitchFamily="2" charset="-122"/>
              </a:rPr>
              <a:t>radius=15.0</a:t>
            </a:r>
          </a:p>
        </p:txBody>
      </p:sp>
      <p:sp>
        <p:nvSpPr>
          <p:cNvPr id="7183" name="Line 15"/>
          <p:cNvSpPr>
            <a:spLocks noChangeShapeType="1"/>
          </p:cNvSpPr>
          <p:nvPr/>
        </p:nvSpPr>
        <p:spPr bwMode="auto">
          <a:xfrm flipV="1">
            <a:off x="5021263" y="2168525"/>
            <a:ext cx="1350962" cy="900113"/>
          </a:xfrm>
          <a:prstGeom prst="line">
            <a:avLst/>
          </a:prstGeom>
          <a:noFill/>
          <a:ln w="9525">
            <a:solidFill>
              <a:schemeClr val="accent1"/>
            </a:solidFill>
            <a:round/>
            <a:headEnd/>
            <a:tailEnd type="triangle" w="med" len="med"/>
          </a:ln>
        </p:spPr>
        <p:txBody>
          <a:bodyPr wrap="none" anchor="ctr"/>
          <a:lstStyle/>
          <a:p>
            <a:endParaRPr lang="zh-CN" altLang="en-US"/>
          </a:p>
        </p:txBody>
      </p:sp>
      <p:sp>
        <p:nvSpPr>
          <p:cNvPr id="7184" name="Line 16"/>
          <p:cNvSpPr>
            <a:spLocks noChangeShapeType="1"/>
          </p:cNvSpPr>
          <p:nvPr/>
        </p:nvSpPr>
        <p:spPr bwMode="auto">
          <a:xfrm>
            <a:off x="5021263" y="3203575"/>
            <a:ext cx="1570037" cy="0"/>
          </a:xfrm>
          <a:prstGeom prst="line">
            <a:avLst/>
          </a:prstGeom>
          <a:noFill/>
          <a:ln w="9525">
            <a:solidFill>
              <a:schemeClr val="accent1"/>
            </a:solidFill>
            <a:round/>
            <a:headEnd/>
            <a:tailEnd type="triangle" w="med" len="med"/>
          </a:ln>
        </p:spPr>
        <p:txBody>
          <a:bodyPr wrap="none" anchor="ctr"/>
          <a:lstStyle/>
          <a:p>
            <a:endParaRPr lang="zh-CN" altLang="en-US"/>
          </a:p>
        </p:txBody>
      </p:sp>
      <p:sp>
        <p:nvSpPr>
          <p:cNvPr id="7185" name="Line 17"/>
          <p:cNvSpPr>
            <a:spLocks noChangeShapeType="1"/>
          </p:cNvSpPr>
          <p:nvPr/>
        </p:nvSpPr>
        <p:spPr bwMode="auto">
          <a:xfrm>
            <a:off x="5021263" y="3563938"/>
            <a:ext cx="1570037" cy="809625"/>
          </a:xfrm>
          <a:prstGeom prst="line">
            <a:avLst/>
          </a:prstGeom>
          <a:noFill/>
          <a:ln w="9525">
            <a:solidFill>
              <a:schemeClr val="accent1"/>
            </a:solidFill>
            <a:round/>
            <a:headEnd/>
            <a:tailEnd type="triangle" w="med" len="med"/>
          </a:ln>
        </p:spPr>
        <p:txBody>
          <a:bodyPr wrap="none" anchor="ctr"/>
          <a:lstStyle/>
          <a:p>
            <a:endParaRPr lang="zh-CN" altLang="en-US"/>
          </a:p>
        </p:txBody>
      </p:sp>
      <p:sp>
        <p:nvSpPr>
          <p:cNvPr id="17" name="Rectangle 53"/>
          <p:cNvSpPr>
            <a:spLocks noChangeArrowheads="1"/>
          </p:cNvSpPr>
          <p:nvPr/>
        </p:nvSpPr>
        <p:spPr bwMode="auto">
          <a:xfrm>
            <a:off x="1500188" y="4786313"/>
            <a:ext cx="4357687" cy="571500"/>
          </a:xfrm>
          <a:prstGeom prst="rect">
            <a:avLst/>
          </a:prstGeom>
          <a:solidFill>
            <a:srgbClr val="002060">
              <a:alpha val="20000"/>
            </a:srgbClr>
          </a:solidFill>
          <a:ln w="9525" algn="ctr">
            <a:solidFill>
              <a:srgbClr val="99CCFF"/>
            </a:solidFill>
            <a:miter lim="800000"/>
            <a:headEnd/>
            <a:tailEnd/>
          </a:ln>
        </p:spPr>
        <p:txBody>
          <a:bodyPr wrap="none" anchor="ctr"/>
          <a:lstStyle/>
          <a:p>
            <a:endParaRPr lang="zh-CN" altLang="en-US"/>
          </a:p>
        </p:txBody>
      </p:sp>
      <p:sp>
        <p:nvSpPr>
          <p:cNvPr id="18" name="Rectangle 11"/>
          <p:cNvSpPr>
            <a:spLocks noChangeArrowheads="1"/>
          </p:cNvSpPr>
          <p:nvPr/>
        </p:nvSpPr>
        <p:spPr bwMode="auto">
          <a:xfrm>
            <a:off x="1500188" y="5429250"/>
            <a:ext cx="3643312" cy="1000125"/>
          </a:xfrm>
          <a:prstGeom prst="rect">
            <a:avLst/>
          </a:prstGeom>
          <a:solidFill>
            <a:srgbClr val="FF99CC">
              <a:alpha val="20000"/>
            </a:srgbClr>
          </a:solidFill>
          <a:ln w="9525" algn="ctr">
            <a:solidFill>
              <a:srgbClr val="FF99CC"/>
            </a:solidFill>
            <a:miter lim="800000"/>
            <a:headEnd/>
            <a:tailEnd/>
          </a:ln>
        </p:spPr>
        <p:txBody>
          <a:bodyPr wrap="none" anchor="ctr"/>
          <a:lstStyle/>
          <a:p>
            <a:endParaRPr lang="zh-CN" altLang="en-US"/>
          </a:p>
        </p:txBody>
      </p:sp>
      <p:sp>
        <p:nvSpPr>
          <p:cNvPr id="19" name="AutoShape 54"/>
          <p:cNvSpPr>
            <a:spLocks/>
          </p:cNvSpPr>
          <p:nvPr/>
        </p:nvSpPr>
        <p:spPr bwMode="auto">
          <a:xfrm>
            <a:off x="66675" y="4989513"/>
            <a:ext cx="1433513" cy="153987"/>
          </a:xfrm>
          <a:prstGeom prst="accentCallout2">
            <a:avLst>
              <a:gd name="adj1" fmla="val 51431"/>
              <a:gd name="adj2" fmla="val 107079"/>
              <a:gd name="adj3" fmla="val 51431"/>
              <a:gd name="adj4" fmla="val 117255"/>
              <a:gd name="adj5" fmla="val -2144"/>
              <a:gd name="adj6" fmla="val 127875"/>
            </a:avLst>
          </a:prstGeom>
          <a:noFill/>
          <a:ln w="9525">
            <a:solidFill>
              <a:srgbClr val="0000CC"/>
            </a:solidFill>
            <a:miter lim="800000"/>
            <a:headEnd/>
            <a:tailEnd/>
          </a:ln>
        </p:spPr>
        <p:txBody>
          <a:bodyPr anchor="ctr"/>
          <a:lstStyle/>
          <a:p>
            <a:r>
              <a:rPr lang="zh-CN" altLang="en-US" sz="2000" dirty="0">
                <a:solidFill>
                  <a:srgbClr val="0000CC"/>
                </a:solidFill>
                <a:latin typeface="华文新魏" pitchFamily="2" charset="-122"/>
                <a:ea typeface="华文新魏" pitchFamily="2" charset="-122"/>
              </a:rPr>
              <a:t>构造函数</a:t>
            </a:r>
            <a:endParaRPr lang="en-US" altLang="zh-CN" sz="2000" dirty="0">
              <a:solidFill>
                <a:srgbClr val="0000CC"/>
              </a:solidFill>
              <a:latin typeface="华文新魏" pitchFamily="2" charset="-122"/>
              <a:ea typeface="华文新魏" pitchFamily="2" charset="-122"/>
            </a:endParaRPr>
          </a:p>
          <a:p>
            <a:r>
              <a:rPr lang="zh-CN" altLang="en-US" sz="2000" dirty="0">
                <a:solidFill>
                  <a:srgbClr val="0000CC"/>
                </a:solidFill>
                <a:latin typeface="华文新魏" pitchFamily="2" charset="-122"/>
                <a:ea typeface="华文新魏" pitchFamily="2" charset="-122"/>
              </a:rPr>
              <a:t>定义</a:t>
            </a:r>
          </a:p>
        </p:txBody>
      </p:sp>
      <p:sp>
        <p:nvSpPr>
          <p:cNvPr id="20" name="AutoShape 18"/>
          <p:cNvSpPr>
            <a:spLocks/>
          </p:cNvSpPr>
          <p:nvPr/>
        </p:nvSpPr>
        <p:spPr bwMode="auto">
          <a:xfrm>
            <a:off x="71438" y="5921375"/>
            <a:ext cx="1343025" cy="150813"/>
          </a:xfrm>
          <a:prstGeom prst="accentCallout2">
            <a:avLst>
              <a:gd name="adj1" fmla="val 51431"/>
              <a:gd name="adj2" fmla="val 108333"/>
              <a:gd name="adj3" fmla="val 51431"/>
              <a:gd name="adj4" fmla="val 120315"/>
              <a:gd name="adj5" fmla="val -2144"/>
              <a:gd name="adj6" fmla="val 132815"/>
            </a:avLst>
          </a:prstGeom>
          <a:noFill/>
          <a:ln w="9525">
            <a:solidFill>
              <a:srgbClr val="0000CC"/>
            </a:solidFill>
            <a:miter lim="800000"/>
            <a:headEnd/>
            <a:tailEnd/>
          </a:ln>
        </p:spPr>
        <p:txBody>
          <a:bodyPr anchor="ctr"/>
          <a:lstStyle/>
          <a:p>
            <a:r>
              <a:rPr lang="zh-CN" altLang="en-US" sz="2000" dirty="0">
                <a:solidFill>
                  <a:srgbClr val="0000CC"/>
                </a:solidFill>
                <a:latin typeface="华文新魏" pitchFamily="2" charset="-122"/>
                <a:ea typeface="华文新魏" pitchFamily="2" charset="-122"/>
              </a:rPr>
              <a:t>函数成员</a:t>
            </a:r>
            <a:endParaRPr lang="en-US" altLang="zh-CN" sz="2000" dirty="0">
              <a:solidFill>
                <a:srgbClr val="0000CC"/>
              </a:solidFill>
              <a:latin typeface="华文新魏" pitchFamily="2" charset="-122"/>
              <a:ea typeface="华文新魏" pitchFamily="2" charset="-122"/>
            </a:endParaRPr>
          </a:p>
          <a:p>
            <a:r>
              <a:rPr lang="zh-CN" altLang="en-US" sz="2000" dirty="0">
                <a:solidFill>
                  <a:srgbClr val="0000CC"/>
                </a:solidFill>
                <a:latin typeface="华文新魏" pitchFamily="2" charset="-122"/>
                <a:ea typeface="华文新魏" pitchFamily="2" charset="-122"/>
              </a:rPr>
              <a:t>定义</a:t>
            </a:r>
          </a:p>
        </p:txBody>
      </p:sp>
      <p:sp>
        <p:nvSpPr>
          <p:cNvPr id="58390" name="TextBox 21"/>
          <p:cNvSpPr txBox="1">
            <a:spLocks noChangeArrowheads="1"/>
          </p:cNvSpPr>
          <p:nvPr/>
        </p:nvSpPr>
        <p:spPr bwMode="auto">
          <a:xfrm>
            <a:off x="4429125" y="1285875"/>
            <a:ext cx="941283" cy="369332"/>
          </a:xfrm>
          <a:prstGeom prst="rect">
            <a:avLst/>
          </a:prstGeom>
          <a:noFill/>
          <a:ln w="9525">
            <a:noFill/>
            <a:miter lim="800000"/>
            <a:headEnd/>
            <a:tailEnd/>
          </a:ln>
        </p:spPr>
        <p:txBody>
          <a:bodyPr wrap="none">
            <a:spAutoFit/>
          </a:bodyPr>
          <a:lstStyle/>
          <a:p>
            <a:r>
              <a:rPr lang="en-US" altLang="zh-CN" dirty="0" err="1">
                <a:solidFill>
                  <a:srgbClr val="FF0000"/>
                </a:solidFill>
                <a:latin typeface="华文新魏" pitchFamily="2" charset="-122"/>
                <a:ea typeface="华文新魏" pitchFamily="2" charset="-122"/>
              </a:rPr>
              <a:t>Circle.h</a:t>
            </a:r>
            <a:endParaRPr lang="zh-CN" altLang="en-US" dirty="0">
              <a:solidFill>
                <a:srgbClr val="FF0000"/>
              </a:solidFill>
              <a:latin typeface="华文新魏" pitchFamily="2" charset="-122"/>
              <a:ea typeface="华文新魏" pitchFamily="2" charset="-122"/>
            </a:endParaRPr>
          </a:p>
        </p:txBody>
      </p:sp>
      <p:sp>
        <p:nvSpPr>
          <p:cNvPr id="58391" name="TextBox 23"/>
          <p:cNvSpPr txBox="1">
            <a:spLocks noChangeArrowheads="1"/>
          </p:cNvSpPr>
          <p:nvPr/>
        </p:nvSpPr>
        <p:spPr bwMode="auto">
          <a:xfrm>
            <a:off x="4470386" y="6444044"/>
            <a:ext cx="1181734" cy="369332"/>
          </a:xfrm>
          <a:prstGeom prst="rect">
            <a:avLst/>
          </a:prstGeom>
          <a:noFill/>
          <a:ln w="9525">
            <a:noFill/>
            <a:miter lim="800000"/>
            <a:headEnd/>
            <a:tailEnd/>
          </a:ln>
        </p:spPr>
        <p:txBody>
          <a:bodyPr wrap="none">
            <a:spAutoFit/>
          </a:bodyPr>
          <a:lstStyle/>
          <a:p>
            <a:r>
              <a:rPr lang="en-US" altLang="zh-CN" dirty="0">
                <a:solidFill>
                  <a:srgbClr val="FF0000"/>
                </a:solidFill>
                <a:latin typeface="华文新魏" pitchFamily="2" charset="-122"/>
                <a:ea typeface="华文新魏" pitchFamily="2" charset="-122"/>
              </a:rPr>
              <a:t>Circle.cpp</a:t>
            </a:r>
            <a:endParaRPr lang="zh-CN" altLang="en-US" dirty="0">
              <a:solidFill>
                <a:srgbClr val="FF0000"/>
              </a:solidFill>
              <a:latin typeface="华文新魏" pitchFamily="2" charset="-122"/>
              <a:ea typeface="华文新魏" pitchFamily="2" charset="-122"/>
            </a:endParaRPr>
          </a:p>
        </p:txBody>
      </p:sp>
      <p:sp>
        <p:nvSpPr>
          <p:cNvPr id="24" name="TextBox 23"/>
          <p:cNvSpPr txBox="1"/>
          <p:nvPr/>
        </p:nvSpPr>
        <p:spPr>
          <a:xfrm>
            <a:off x="6357950" y="5143512"/>
            <a:ext cx="2357454" cy="923330"/>
          </a:xfrm>
          <a:prstGeom prst="rect">
            <a:avLst/>
          </a:prstGeom>
          <a:noFill/>
        </p:spPr>
        <p:txBody>
          <a:bodyPr wrap="square" rtlCol="0">
            <a:spAutoFit/>
          </a:bodyPr>
          <a:lstStyle/>
          <a:p>
            <a:r>
              <a:rPr lang="en-US" altLang="zh-CN" dirty="0">
                <a:latin typeface="华文新魏" pitchFamily="2" charset="-122"/>
                <a:ea typeface="华文新魏" pitchFamily="2" charset="-122"/>
              </a:rPr>
              <a:t>Circle c1(10.0);</a:t>
            </a:r>
          </a:p>
          <a:p>
            <a:r>
              <a:rPr lang="en-US" altLang="zh-CN" dirty="0" err="1">
                <a:latin typeface="华文新魏" pitchFamily="2" charset="-122"/>
                <a:ea typeface="华文新魏" pitchFamily="2" charset="-122"/>
              </a:rPr>
              <a:t>int</a:t>
            </a:r>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i</a:t>
            </a:r>
            <a:r>
              <a:rPr lang="en-US" altLang="zh-CN" dirty="0">
                <a:latin typeface="华文新魏" pitchFamily="2" charset="-122"/>
                <a:ea typeface="华文新魏" pitchFamily="2" charset="-122"/>
              </a:rPr>
              <a:t>(0;)  //C++ Style</a:t>
            </a:r>
          </a:p>
          <a:p>
            <a:r>
              <a:rPr lang="en-US" altLang="zh-CN" dirty="0" err="1">
                <a:latin typeface="华文新魏" pitchFamily="2" charset="-122"/>
                <a:ea typeface="华文新魏" pitchFamily="2" charset="-122"/>
              </a:rPr>
              <a:t>int</a:t>
            </a:r>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i</a:t>
            </a:r>
            <a:r>
              <a:rPr lang="en-US" altLang="zh-CN" dirty="0">
                <a:latin typeface="华文新魏" pitchFamily="2" charset="-122"/>
                <a:ea typeface="华文新魏" pitchFamily="2" charset="-122"/>
              </a:rPr>
              <a:t> = 0; //C Style</a:t>
            </a:r>
            <a:endParaRPr lang="zh-CN" altLang="en-US" dirty="0">
              <a:latin typeface="华文新魏" pitchFamily="2" charset="-122"/>
              <a:ea typeface="华文新魏" pitchFamily="2" charset="-122"/>
            </a:endParaRPr>
          </a:p>
        </p:txBody>
      </p:sp>
    </p:spTree>
    <p:extLst>
      <p:ext uri="{BB962C8B-B14F-4D97-AF65-F5344CB8AC3E}">
        <p14:creationId xmlns:p14="http://schemas.microsoft.com/office/powerpoint/2010/main" val="247871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6142"/>
                                        </p:tgtEl>
                                        <p:attrNameLst>
                                          <p:attrName>style.visibility</p:attrName>
                                        </p:attrNameLst>
                                      </p:cBhvr>
                                      <p:to>
                                        <p:strVal val="visible"/>
                                      </p:to>
                                    </p:set>
                                    <p:animEffect transition="in" filter="blinds(horizontal)">
                                      <p:cBhvr>
                                        <p:cTn id="7" dur="500"/>
                                        <p:tgtEl>
                                          <p:spTgt spid="1761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6182"/>
                                        </p:tgtEl>
                                        <p:attrNameLst>
                                          <p:attrName>style.visibility</p:attrName>
                                        </p:attrNameLst>
                                      </p:cBhvr>
                                      <p:to>
                                        <p:strVal val="visible"/>
                                      </p:to>
                                    </p:set>
                                    <p:animEffect transition="in" filter="blinds(horizontal)">
                                      <p:cBhvr>
                                        <p:cTn id="12" dur="500"/>
                                        <p:tgtEl>
                                          <p:spTgt spid="17618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76181"/>
                                        </p:tgtEl>
                                        <p:attrNameLst>
                                          <p:attrName>style.visibility</p:attrName>
                                        </p:attrNameLst>
                                      </p:cBhvr>
                                      <p:to>
                                        <p:strVal val="visible"/>
                                      </p:to>
                                    </p:set>
                                    <p:animEffect transition="in" filter="blinds(horizontal)">
                                      <p:cBhvr>
                                        <p:cTn id="15" dur="500"/>
                                        <p:tgtEl>
                                          <p:spTgt spid="17618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76146"/>
                                        </p:tgtEl>
                                        <p:attrNameLst>
                                          <p:attrName>style.visibility</p:attrName>
                                        </p:attrNameLst>
                                      </p:cBhvr>
                                      <p:to>
                                        <p:strVal val="visible"/>
                                      </p:to>
                                    </p:set>
                                    <p:animEffect transition="in" filter="blinds(horizontal)">
                                      <p:cBhvr>
                                        <p:cTn id="20" dur="500"/>
                                        <p:tgtEl>
                                          <p:spTgt spid="17614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76139"/>
                                        </p:tgtEl>
                                        <p:attrNameLst>
                                          <p:attrName>style.visibility</p:attrName>
                                        </p:attrNameLst>
                                      </p:cBhvr>
                                      <p:to>
                                        <p:strVal val="visible"/>
                                      </p:to>
                                    </p:set>
                                    <p:animEffect transition="in" filter="blinds(horizontal)">
                                      <p:cBhvr>
                                        <p:cTn id="23" dur="500"/>
                                        <p:tgtEl>
                                          <p:spTgt spid="17613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blinds(horizontal)">
                                      <p:cBhvr>
                                        <p:cTn id="36" dur="500"/>
                                        <p:tgtEl>
                                          <p:spTgt spid="20"/>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linds(horizontal)">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7183"/>
                                        </p:tgtEl>
                                        <p:attrNameLst>
                                          <p:attrName>style.visibility</p:attrName>
                                        </p:attrNameLst>
                                      </p:cBhvr>
                                      <p:to>
                                        <p:strVal val="visible"/>
                                      </p:to>
                                    </p:set>
                                    <p:animEffect transition="in" filter="blinds(horizontal)">
                                      <p:cBhvr>
                                        <p:cTn id="44" dur="500"/>
                                        <p:tgtEl>
                                          <p:spTgt spid="7183"/>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7180"/>
                                        </p:tgtEl>
                                        <p:attrNameLst>
                                          <p:attrName>style.visibility</p:attrName>
                                        </p:attrNameLst>
                                      </p:cBhvr>
                                      <p:to>
                                        <p:strVal val="visible"/>
                                      </p:to>
                                    </p:set>
                                    <p:animEffect transition="in" filter="blinds(horizontal)">
                                      <p:cBhvr>
                                        <p:cTn id="47" dur="500"/>
                                        <p:tgtEl>
                                          <p:spTgt spid="718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184"/>
                                        </p:tgtEl>
                                        <p:attrNameLst>
                                          <p:attrName>style.visibility</p:attrName>
                                        </p:attrNameLst>
                                      </p:cBhvr>
                                      <p:to>
                                        <p:strVal val="visible"/>
                                      </p:to>
                                    </p:set>
                                    <p:animEffect transition="in" filter="blinds(horizontal)">
                                      <p:cBhvr>
                                        <p:cTn id="52" dur="500"/>
                                        <p:tgtEl>
                                          <p:spTgt spid="7184"/>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7181"/>
                                        </p:tgtEl>
                                        <p:attrNameLst>
                                          <p:attrName>style.visibility</p:attrName>
                                        </p:attrNameLst>
                                      </p:cBhvr>
                                      <p:to>
                                        <p:strVal val="visible"/>
                                      </p:to>
                                    </p:set>
                                    <p:animEffect transition="in" filter="blinds(horizontal)">
                                      <p:cBhvr>
                                        <p:cTn id="55" dur="500"/>
                                        <p:tgtEl>
                                          <p:spTgt spid="7181"/>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7185"/>
                                        </p:tgtEl>
                                        <p:attrNameLst>
                                          <p:attrName>style.visibility</p:attrName>
                                        </p:attrNameLst>
                                      </p:cBhvr>
                                      <p:to>
                                        <p:strVal val="visible"/>
                                      </p:to>
                                    </p:set>
                                    <p:animEffect transition="in" filter="blinds(horizontal)">
                                      <p:cBhvr>
                                        <p:cTn id="60" dur="500"/>
                                        <p:tgtEl>
                                          <p:spTgt spid="7185"/>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7182"/>
                                        </p:tgtEl>
                                        <p:attrNameLst>
                                          <p:attrName>style.visibility</p:attrName>
                                        </p:attrNameLst>
                                      </p:cBhvr>
                                      <p:to>
                                        <p:strVal val="visible"/>
                                      </p:to>
                                    </p:set>
                                    <p:animEffect transition="in" filter="blinds(horizontal)">
                                      <p:cBhvr>
                                        <p:cTn id="63" dur="500"/>
                                        <p:tgtEl>
                                          <p:spTgt spid="7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81" grpId="0" animBg="1"/>
      <p:bldP spid="176139" grpId="0" animBg="1"/>
      <p:bldP spid="176142" grpId="0" animBg="1"/>
      <p:bldP spid="176146" grpId="0" animBg="1"/>
      <p:bldP spid="176182" grpId="0" animBg="1"/>
      <p:bldP spid="7180" grpId="0" animBg="1"/>
      <p:bldP spid="7181" grpId="0" animBg="1"/>
      <p:bldP spid="7182" grpId="0" animBg="1"/>
      <p:bldP spid="7183" grpId="0" animBg="1"/>
      <p:bldP spid="7184" grpId="0" animBg="1"/>
      <p:bldP spid="7185" grpId="0" animBg="1"/>
      <p:bldP spid="17" grpId="0" animBg="1"/>
      <p:bldP spid="18" grpId="0" animBg="1"/>
      <p:bldP spid="19" grpId="0" animBg="1"/>
      <p:bldP spid="2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3.7 </a:t>
            </a:r>
            <a:r>
              <a:rPr lang="zh-CN" altLang="en-US" sz="3600" b="1" dirty="0">
                <a:solidFill>
                  <a:srgbClr val="FF0000"/>
                </a:solidFill>
                <a:latin typeface="微软雅黑" pitchFamily="34" charset="-122"/>
                <a:ea typeface="微软雅黑" pitchFamily="34" charset="-122"/>
              </a:rPr>
              <a:t>合成的默认构造函数</a:t>
            </a:r>
          </a:p>
        </p:txBody>
      </p:sp>
      <p:sp>
        <p:nvSpPr>
          <p:cNvPr id="8196" name="Rectangle 7"/>
          <p:cNvSpPr>
            <a:spLocks noChangeArrowheads="1"/>
          </p:cNvSpPr>
          <p:nvPr/>
        </p:nvSpPr>
        <p:spPr bwMode="auto">
          <a:xfrm>
            <a:off x="234752" y="980728"/>
            <a:ext cx="8585720" cy="4968775"/>
          </a:xfrm>
          <a:prstGeom prst="rect">
            <a:avLst/>
          </a:prstGeom>
          <a:noFill/>
          <a:ln w="9525">
            <a:noFill/>
            <a:miter lim="800000"/>
            <a:headEnd/>
            <a:tailEnd/>
          </a:ln>
        </p:spPr>
        <p:txBody>
          <a:bodyPr>
            <a:noAutofit/>
          </a:bodyPr>
          <a:lstStyle/>
          <a:p>
            <a:pPr>
              <a:lnSpc>
                <a:spcPct val="150000"/>
              </a:lnSpc>
            </a:pPr>
            <a:r>
              <a:rPr lang="en-US" altLang="zh-CN" sz="2400" b="1" dirty="0">
                <a:solidFill>
                  <a:srgbClr val="FF0000"/>
                </a:solidFill>
                <a:latin typeface="华文新魏" pitchFamily="2" charset="-122"/>
                <a:ea typeface="华文新魏" pitchFamily="2" charset="-122"/>
              </a:rPr>
              <a:t>	</a:t>
            </a:r>
            <a:r>
              <a:rPr lang="zh-CN" altLang="en-US" sz="2800" b="1" dirty="0">
                <a:solidFill>
                  <a:srgbClr val="FF0000"/>
                </a:solidFill>
                <a:latin typeface="华文新魏" pitchFamily="2" charset="-122"/>
                <a:ea typeface="华文新魏" pitchFamily="2" charset="-122"/>
              </a:rPr>
              <a:t>合成的默认构造函数：</a:t>
            </a:r>
            <a:r>
              <a:rPr lang="zh-CN" altLang="en-US" sz="2800" b="1" dirty="0">
                <a:latin typeface="华文新魏" pitchFamily="2" charset="-122"/>
                <a:ea typeface="华文新魏" pitchFamily="2" charset="-122"/>
              </a:rPr>
              <a:t>当没有自定义类的构造函数时，编译器会提供一个默认构造函数，称为</a:t>
            </a:r>
            <a:r>
              <a:rPr lang="zh-CN" altLang="en-US" sz="2800" b="1" dirty="0">
                <a:solidFill>
                  <a:srgbClr val="FF0000"/>
                </a:solidFill>
                <a:latin typeface="华文新魏" pitchFamily="2" charset="-122"/>
                <a:ea typeface="华文新魏" pitchFamily="2" charset="-122"/>
              </a:rPr>
              <a:t>合成的默认构造函数。</a:t>
            </a:r>
            <a:r>
              <a:rPr lang="zh-CN" altLang="en-US" sz="2800" b="1" dirty="0">
                <a:latin typeface="华文新魏" pitchFamily="2" charset="-122"/>
                <a:ea typeface="华文新魏" pitchFamily="2" charset="-122"/>
              </a:rPr>
              <a:t>合成的默认构造函数会按如下规则工作：</a:t>
            </a:r>
            <a:endParaRPr lang="en-US" altLang="zh-CN" sz="2800" b="1" dirty="0">
              <a:latin typeface="华文新魏" pitchFamily="2" charset="-122"/>
              <a:ea typeface="华文新魏" pitchFamily="2" charset="-122"/>
            </a:endParaRPr>
          </a:p>
          <a:p>
            <a:pPr marL="1257300" lvl="2" indent="-342900">
              <a:lnSpc>
                <a:spcPct val="150000"/>
              </a:lnSpc>
              <a:buFont typeface="Wingdings" pitchFamily="2" charset="2"/>
              <a:buChar char="u"/>
            </a:pPr>
            <a:r>
              <a:rPr lang="zh-CN" altLang="en-US" sz="2800" b="1" dirty="0">
                <a:latin typeface="华文新魏" pitchFamily="2" charset="-122"/>
                <a:ea typeface="华文新魏" pitchFamily="2" charset="-122"/>
              </a:rPr>
              <a:t>如果为数据成员提供了类内初始值，则按类内初始值进行初始化</a:t>
            </a:r>
            <a:endParaRPr lang="en-US" altLang="zh-CN" sz="2800" b="1" dirty="0">
              <a:latin typeface="华文新魏" pitchFamily="2" charset="-122"/>
              <a:ea typeface="华文新魏" pitchFamily="2" charset="-122"/>
            </a:endParaRPr>
          </a:p>
          <a:p>
            <a:pPr marL="1257300" lvl="2" indent="-342900">
              <a:lnSpc>
                <a:spcPct val="150000"/>
              </a:lnSpc>
              <a:buFont typeface="Wingdings" pitchFamily="2" charset="2"/>
              <a:buChar char="u"/>
            </a:pPr>
            <a:r>
              <a:rPr lang="zh-CN" altLang="en-US" sz="2800" b="1" dirty="0">
                <a:latin typeface="华文新魏" pitchFamily="2" charset="-122"/>
                <a:ea typeface="华文新魏" pitchFamily="2" charset="-122"/>
              </a:rPr>
              <a:t>否则，执行默认初始化</a:t>
            </a:r>
            <a:endParaRPr lang="en-US" altLang="zh-CN" sz="2800" b="1" dirty="0">
              <a:latin typeface="华文新魏" pitchFamily="2" charset="-122"/>
              <a:ea typeface="华文新魏" pitchFamily="2" charset="-122"/>
            </a:endParaRPr>
          </a:p>
          <a:p>
            <a:pPr marL="0" lvl="2">
              <a:lnSpc>
                <a:spcPct val="150000"/>
              </a:lnSpc>
            </a:pPr>
            <a:r>
              <a:rPr lang="en-US" altLang="zh-CN" sz="2800" b="1" dirty="0">
                <a:latin typeface="华文新魏" pitchFamily="2" charset="-122"/>
                <a:ea typeface="华文新魏" pitchFamily="2" charset="-122"/>
              </a:rPr>
              <a:t>	</a:t>
            </a:r>
            <a:r>
              <a:rPr lang="zh-CN" altLang="en-US" sz="2800" b="1" dirty="0">
                <a:latin typeface="华文新魏" pitchFamily="2" charset="-122"/>
                <a:ea typeface="华文新魏" pitchFamily="2" charset="-122"/>
              </a:rPr>
              <a:t>但是有些场合下合成的默认构造函数会工作失败。</a:t>
            </a:r>
            <a:endParaRPr lang="en-US" altLang="zh-CN" sz="2800" b="1" dirty="0">
              <a:latin typeface="华文新魏" pitchFamily="2" charset="-122"/>
              <a:ea typeface="华文新魏" pitchFamily="2" charset="-122"/>
            </a:endParaRPr>
          </a:p>
          <a:p>
            <a:pPr marL="0" lvl="2">
              <a:lnSpc>
                <a:spcPct val="150000"/>
              </a:lnSpc>
            </a:pPr>
            <a:r>
              <a:rPr lang="en-US" altLang="zh-CN" sz="2000" b="1" dirty="0">
                <a:latin typeface="华文新魏" pitchFamily="2" charset="-122"/>
                <a:ea typeface="华文新魏" pitchFamily="2" charset="-122"/>
              </a:rPr>
              <a:t>	</a:t>
            </a:r>
          </a:p>
        </p:txBody>
      </p:sp>
    </p:spTree>
    <p:extLst>
      <p:ext uri="{BB962C8B-B14F-4D97-AF65-F5344CB8AC3E}">
        <p14:creationId xmlns:p14="http://schemas.microsoft.com/office/powerpoint/2010/main" val="3181505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lstStyle/>
          <a:p>
            <a:pPr algn="l"/>
            <a:r>
              <a:rPr lang="en-US" altLang="zh-CN" sz="3600" b="1" dirty="0">
                <a:solidFill>
                  <a:srgbClr val="FF0000"/>
                </a:solidFill>
                <a:latin typeface="微软雅黑" pitchFamily="34" charset="-122"/>
                <a:ea typeface="微软雅黑" pitchFamily="34" charset="-122"/>
              </a:rPr>
              <a:t>3.7 </a:t>
            </a:r>
            <a:r>
              <a:rPr lang="zh-CN" altLang="en-US" sz="3600" b="1" dirty="0">
                <a:solidFill>
                  <a:srgbClr val="FF0000"/>
                </a:solidFill>
                <a:latin typeface="微软雅黑" pitchFamily="34" charset="-122"/>
                <a:ea typeface="微软雅黑" pitchFamily="34" charset="-122"/>
              </a:rPr>
              <a:t>合成的默认构造函数</a:t>
            </a:r>
          </a:p>
        </p:txBody>
      </p:sp>
      <p:sp>
        <p:nvSpPr>
          <p:cNvPr id="8196" name="Rectangle 7"/>
          <p:cNvSpPr>
            <a:spLocks noChangeArrowheads="1"/>
          </p:cNvSpPr>
          <p:nvPr/>
        </p:nvSpPr>
        <p:spPr bwMode="auto">
          <a:xfrm>
            <a:off x="126740" y="692696"/>
            <a:ext cx="8837748" cy="4968775"/>
          </a:xfrm>
          <a:prstGeom prst="rect">
            <a:avLst/>
          </a:prstGeom>
          <a:noFill/>
          <a:ln w="9525">
            <a:noFill/>
            <a:miter lim="800000"/>
            <a:headEnd/>
            <a:tailEnd/>
          </a:ln>
        </p:spPr>
        <p:txBody>
          <a:bodyPr>
            <a:noAutofit/>
          </a:bodyPr>
          <a:lstStyle/>
          <a:p>
            <a:pPr>
              <a:lnSpc>
                <a:spcPct val="120000"/>
              </a:lnSpc>
            </a:pPr>
            <a:r>
              <a:rPr lang="en-US" altLang="zh-CN" sz="2400" b="1" dirty="0">
                <a:solidFill>
                  <a:srgbClr val="FF0000"/>
                </a:solidFill>
                <a:latin typeface="华文新魏" pitchFamily="2" charset="-122"/>
                <a:ea typeface="华文新魏" pitchFamily="2" charset="-122"/>
              </a:rPr>
              <a:t>	</a:t>
            </a:r>
            <a:r>
              <a:rPr lang="zh-CN" altLang="en-US" sz="2000" b="1" dirty="0">
                <a:latin typeface="华文新魏" pitchFamily="2" charset="-122"/>
                <a:ea typeface="华文新魏" pitchFamily="2" charset="-122"/>
              </a:rPr>
              <a:t>合成的默认构造函数会工作是否成功，分以下情况</a:t>
            </a:r>
            <a:endParaRPr lang="en-US" altLang="zh-CN" sz="2000" b="1" dirty="0">
              <a:latin typeface="华文新魏" pitchFamily="2" charset="-122"/>
              <a:ea typeface="华文新魏" pitchFamily="2" charset="-122"/>
            </a:endParaRPr>
          </a:p>
          <a:p>
            <a:pPr>
              <a:lnSpc>
                <a:spcPct val="120000"/>
              </a:lnSpc>
            </a:pPr>
            <a:r>
              <a:rPr lang="en-US" altLang="zh-CN" sz="2000" b="1" dirty="0">
                <a:latin typeface="华文新魏" pitchFamily="2" charset="-122"/>
                <a:ea typeface="华文新魏" pitchFamily="2" charset="-122"/>
              </a:rPr>
              <a:t>	1</a:t>
            </a:r>
            <a:r>
              <a:rPr lang="zh-CN" altLang="en-US" sz="2000" b="1" dirty="0">
                <a:latin typeface="华文新魏" pitchFamily="2" charset="-122"/>
                <a:ea typeface="华文新魏" pitchFamily="2" charset="-122"/>
              </a:rPr>
              <a:t>）如果为数据成员提供了类内初始值，则工作成功；</a:t>
            </a:r>
            <a:endParaRPr lang="en-US" altLang="zh-CN" sz="2000" b="1" dirty="0">
              <a:latin typeface="华文新魏" pitchFamily="2" charset="-122"/>
              <a:ea typeface="华文新魏" pitchFamily="2" charset="-122"/>
            </a:endParaRPr>
          </a:p>
          <a:p>
            <a:pPr>
              <a:lnSpc>
                <a:spcPct val="120000"/>
              </a:lnSpc>
            </a:pPr>
            <a:r>
              <a:rPr lang="en-US" altLang="zh-CN" sz="2000" b="1" dirty="0">
                <a:latin typeface="华文新魏" pitchFamily="2" charset="-122"/>
                <a:ea typeface="华文新魏" pitchFamily="2" charset="-122"/>
              </a:rPr>
              <a:t>	2</a:t>
            </a:r>
            <a:r>
              <a:rPr lang="zh-CN" altLang="en-US" sz="2000" b="1" dirty="0">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如果没有为数据成员提供类内初始值</a:t>
            </a:r>
            <a:r>
              <a:rPr lang="zh-CN" altLang="en-US" sz="2000" b="1" dirty="0">
                <a:latin typeface="华文新魏" pitchFamily="2" charset="-122"/>
                <a:ea typeface="华文新魏" pitchFamily="2" charset="-122"/>
              </a:rPr>
              <a:t>，则：</a:t>
            </a:r>
            <a:endParaRPr lang="en-US" altLang="zh-CN" sz="2000" b="1" dirty="0">
              <a:latin typeface="华文新魏" pitchFamily="2" charset="-122"/>
              <a:ea typeface="华文新魏" pitchFamily="2" charset="-122"/>
            </a:endParaRPr>
          </a:p>
          <a:p>
            <a:pPr marL="1382400" lvl="2" indent="-342900">
              <a:lnSpc>
                <a:spcPct val="120000"/>
              </a:lnSpc>
              <a:buFont typeface="Wingdings" pitchFamily="2" charset="2"/>
              <a:buChar char="u"/>
            </a:pPr>
            <a:r>
              <a:rPr lang="en-US" altLang="zh-CN" sz="2000" b="1" dirty="0">
                <a:latin typeface="华文新魏" pitchFamily="2" charset="-122"/>
                <a:ea typeface="华文新魏" pitchFamily="2" charset="-122"/>
              </a:rPr>
              <a:t>A</a:t>
            </a:r>
            <a:r>
              <a:rPr lang="zh-CN" altLang="en-US" sz="2000" b="1" dirty="0">
                <a:latin typeface="华文新魏" pitchFamily="2" charset="-122"/>
                <a:ea typeface="华文新魏" pitchFamily="2" charset="-122"/>
              </a:rPr>
              <a:t>：如果只包含非</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、非引用内置类型数据成员，如果类的对象是全局的或局部静态的，则这些成员被默认初始化为</a:t>
            </a:r>
            <a:r>
              <a:rPr lang="en-US" altLang="zh-CN" sz="2000" b="1" dirty="0">
                <a:latin typeface="华文新魏" pitchFamily="2" charset="-122"/>
                <a:ea typeface="华文新魏" pitchFamily="2" charset="-122"/>
              </a:rPr>
              <a:t>0</a:t>
            </a:r>
            <a:r>
              <a:rPr lang="zh-CN" altLang="en-US" sz="2000" b="1" dirty="0">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如果类的对象是局部的，如果程序要访问这些成员，则编译器报错；合成的默认构造函数工作失败；如果对象是</a:t>
            </a:r>
            <a:r>
              <a:rPr lang="en-US" altLang="zh-CN" sz="2000" b="1" dirty="0">
                <a:solidFill>
                  <a:srgbClr val="FF0000"/>
                </a:solidFill>
                <a:latin typeface="华文新魏" pitchFamily="2" charset="-122"/>
                <a:ea typeface="华文新魏" pitchFamily="2" charset="-122"/>
              </a:rPr>
              <a:t>new</a:t>
            </a:r>
            <a:r>
              <a:rPr lang="zh-CN" altLang="en-US" sz="2000" b="1" dirty="0">
                <a:solidFill>
                  <a:srgbClr val="FF0000"/>
                </a:solidFill>
                <a:latin typeface="华文新魏" pitchFamily="2" charset="-122"/>
                <a:ea typeface="华文新魏" pitchFamily="2" charset="-122"/>
              </a:rPr>
              <a:t>出来的（在堆里），访问这些成员编译器不报错，但值为随机值；</a:t>
            </a:r>
            <a:endParaRPr lang="en-US" altLang="zh-CN" sz="2000" b="1" dirty="0">
              <a:solidFill>
                <a:srgbClr val="FF0000"/>
              </a:solidFill>
              <a:latin typeface="华文新魏" pitchFamily="2" charset="-122"/>
              <a:ea typeface="华文新魏" pitchFamily="2" charset="-122"/>
            </a:endParaRPr>
          </a:p>
          <a:p>
            <a:pPr marL="1382400" lvl="2" indent="-342900">
              <a:lnSpc>
                <a:spcPct val="120000"/>
              </a:lnSpc>
              <a:buFont typeface="Wingdings" pitchFamily="2" charset="2"/>
              <a:buChar char="u"/>
            </a:pPr>
            <a:r>
              <a:rPr lang="en-US" altLang="zh-CN" sz="2000" b="1" dirty="0">
                <a:latin typeface="华文新魏" pitchFamily="2" charset="-122"/>
                <a:ea typeface="华文新魏" pitchFamily="2" charset="-122"/>
              </a:rPr>
              <a:t>B</a:t>
            </a:r>
            <a:r>
              <a:rPr lang="zh-CN" altLang="en-US" sz="2000" b="1" dirty="0">
                <a:latin typeface="华文新魏" pitchFamily="2" charset="-122"/>
                <a:ea typeface="华文新魏" pitchFamily="2" charset="-122"/>
              </a:rPr>
              <a:t>：如果包含了</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、引用数据成员，一旦实例化对象，</a:t>
            </a:r>
            <a:r>
              <a:rPr lang="zh-CN" altLang="en-US" sz="2000" b="1" dirty="0">
                <a:solidFill>
                  <a:srgbClr val="FF0000"/>
                </a:solidFill>
                <a:latin typeface="华文新魏" pitchFamily="2" charset="-122"/>
                <a:ea typeface="华文新魏" pitchFamily="2" charset="-122"/>
              </a:rPr>
              <a:t>编译器会报错；合成的默认构造函数工作失败；</a:t>
            </a:r>
            <a:endParaRPr lang="en-US" altLang="zh-CN" sz="2000" b="1" dirty="0">
              <a:solidFill>
                <a:srgbClr val="FF0000"/>
              </a:solidFill>
              <a:latin typeface="华文新魏" pitchFamily="2" charset="-122"/>
              <a:ea typeface="华文新魏" pitchFamily="2" charset="-122"/>
            </a:endParaRPr>
          </a:p>
          <a:p>
            <a:pPr marL="1382400" lvl="2" indent="-342900">
              <a:lnSpc>
                <a:spcPct val="120000"/>
              </a:lnSpc>
              <a:buFont typeface="Wingdings" pitchFamily="2" charset="2"/>
              <a:buChar char="u"/>
            </a:pPr>
            <a:r>
              <a:rPr lang="en-US" altLang="zh-CN" sz="2000" b="1" dirty="0">
                <a:latin typeface="华文新魏" pitchFamily="2" charset="-122"/>
                <a:ea typeface="华文新魏" pitchFamily="2" charset="-122"/>
              </a:rPr>
              <a:t>C: </a:t>
            </a:r>
            <a:r>
              <a:rPr lang="zh-CN" altLang="en-US" sz="2000" b="1" dirty="0">
                <a:latin typeface="华文新魏" pitchFamily="2" charset="-122"/>
                <a:ea typeface="华文新魏" pitchFamily="2" charset="-122"/>
              </a:rPr>
              <a:t>如果包含了其他</a:t>
            </a:r>
            <a:r>
              <a:rPr lang="en-US" altLang="zh-CN" sz="2000" b="1" dirty="0">
                <a:latin typeface="华文新魏" pitchFamily="2" charset="-122"/>
                <a:ea typeface="华文新魏" pitchFamily="2" charset="-122"/>
              </a:rPr>
              <a:t>class</a:t>
            </a:r>
            <a:r>
              <a:rPr lang="zh-CN" altLang="en-US" sz="2000" b="1" dirty="0">
                <a:latin typeface="华文新魏" pitchFamily="2" charset="-122"/>
                <a:ea typeface="华文新魏" pitchFamily="2" charset="-122"/>
              </a:rPr>
              <a:t>类型成员且这个类型没有默认构造函数，那么编译器无法默认初始化该成员；</a:t>
            </a:r>
            <a:r>
              <a:rPr lang="zh-CN" altLang="en-US" sz="2000" b="1" dirty="0">
                <a:solidFill>
                  <a:srgbClr val="FF0000"/>
                </a:solidFill>
                <a:latin typeface="华文新魏" pitchFamily="2" charset="-122"/>
                <a:ea typeface="华文新魏" pitchFamily="2" charset="-122"/>
              </a:rPr>
              <a:t>编译器会报错；合成的默认构造函数工作失败；</a:t>
            </a:r>
            <a:r>
              <a:rPr lang="en-US" altLang="zh-CN" sz="2000" b="1" dirty="0">
                <a:solidFill>
                  <a:srgbClr val="FF0000"/>
                </a:solidFill>
                <a:latin typeface="华文新魏" pitchFamily="2" charset="-122"/>
                <a:ea typeface="华文新魏" pitchFamily="2" charset="-122"/>
              </a:rPr>
              <a:t>		</a:t>
            </a:r>
          </a:p>
        </p:txBody>
      </p:sp>
      <p:sp>
        <p:nvSpPr>
          <p:cNvPr id="2" name="TextBox 1"/>
          <p:cNvSpPr txBox="1"/>
          <p:nvPr/>
        </p:nvSpPr>
        <p:spPr>
          <a:xfrm>
            <a:off x="533400" y="5910371"/>
            <a:ext cx="8186857" cy="830997"/>
          </a:xfrm>
          <a:prstGeom prst="rect">
            <a:avLst/>
          </a:prstGeom>
          <a:noFill/>
        </p:spPr>
        <p:txBody>
          <a:bodyPr wrap="none" rtlCol="0">
            <a:spAutoFit/>
          </a:bodyPr>
          <a:lstStyle/>
          <a:p>
            <a:r>
              <a:rPr lang="zh-CN" altLang="en-US" sz="2400" b="1" dirty="0">
                <a:solidFill>
                  <a:srgbClr val="002060"/>
                </a:solidFill>
                <a:latin typeface="华文新魏" pitchFamily="2" charset="-122"/>
                <a:ea typeface="华文新魏" pitchFamily="2" charset="-122"/>
              </a:rPr>
              <a:t>任何情况下，只要合成的默认构造函数工作失败，编译器会</a:t>
            </a:r>
            <a:endParaRPr lang="en-US" altLang="zh-CN" sz="2400" b="1" dirty="0">
              <a:solidFill>
                <a:srgbClr val="002060"/>
              </a:solidFill>
              <a:latin typeface="华文新魏" pitchFamily="2" charset="-122"/>
              <a:ea typeface="华文新魏" pitchFamily="2" charset="-122"/>
            </a:endParaRPr>
          </a:p>
          <a:p>
            <a:r>
              <a:rPr lang="zh-CN" altLang="en-US" sz="2400" b="1" dirty="0">
                <a:solidFill>
                  <a:srgbClr val="002060"/>
                </a:solidFill>
                <a:latin typeface="华文新魏" pitchFamily="2" charset="-122"/>
                <a:ea typeface="华文新魏" pitchFamily="2" charset="-122"/>
              </a:rPr>
              <a:t>报错。</a:t>
            </a:r>
          </a:p>
        </p:txBody>
      </p:sp>
    </p:spTree>
    <p:extLst>
      <p:ext uri="{BB962C8B-B14F-4D97-AF65-F5344CB8AC3E}">
        <p14:creationId xmlns:p14="http://schemas.microsoft.com/office/powerpoint/2010/main" val="420917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lstStyle/>
          <a:p>
            <a:pPr algn="l"/>
            <a:r>
              <a:rPr lang="en-US" altLang="zh-CN" sz="3600" b="1" dirty="0">
                <a:solidFill>
                  <a:srgbClr val="FF0000"/>
                </a:solidFill>
                <a:latin typeface="微软雅黑" pitchFamily="34" charset="-122"/>
                <a:ea typeface="微软雅黑" pitchFamily="34" charset="-122"/>
              </a:rPr>
              <a:t>3.7 </a:t>
            </a:r>
            <a:r>
              <a:rPr lang="zh-CN" altLang="en-US" sz="3600" b="1" dirty="0">
                <a:solidFill>
                  <a:srgbClr val="FF0000"/>
                </a:solidFill>
                <a:latin typeface="微软雅黑" pitchFamily="34" charset="-122"/>
                <a:ea typeface="微软雅黑" pitchFamily="34" charset="-122"/>
              </a:rPr>
              <a:t>合成的默认构造函数</a:t>
            </a:r>
          </a:p>
        </p:txBody>
      </p:sp>
      <p:sp>
        <p:nvSpPr>
          <p:cNvPr id="5" name="TextBox 3">
            <a:extLst>
              <a:ext uri="{FF2B5EF4-FFF2-40B4-BE49-F238E27FC236}">
                <a16:creationId xmlns:a16="http://schemas.microsoft.com/office/drawing/2014/main" id="{351D65AF-6CFA-4068-A7AF-A50C15410A35}"/>
              </a:ext>
            </a:extLst>
          </p:cNvPr>
          <p:cNvSpPr txBox="1">
            <a:spLocks noChangeArrowheads="1"/>
          </p:cNvSpPr>
          <p:nvPr/>
        </p:nvSpPr>
        <p:spPr bwMode="auto">
          <a:xfrm>
            <a:off x="323528" y="980728"/>
            <a:ext cx="8712968" cy="5760640"/>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如果非引用，非</a:t>
            </a:r>
            <a:r>
              <a:rPr lang="en-US" altLang="zh-CN" b="1" dirty="0">
                <a:solidFill>
                  <a:srgbClr val="FF0000"/>
                </a:solidFill>
                <a:latin typeface="华文新魏" panose="02010800040101010101" pitchFamily="2" charset="-122"/>
                <a:ea typeface="华文新魏" panose="02010800040101010101" pitchFamily="2" charset="-122"/>
              </a:rPr>
              <a:t>const</a:t>
            </a:r>
            <a:r>
              <a:rPr lang="zh-CN" altLang="en-US" b="1" dirty="0">
                <a:solidFill>
                  <a:srgbClr val="FF0000"/>
                </a:solidFill>
                <a:latin typeface="华文新魏" panose="02010800040101010101" pitchFamily="2" charset="-122"/>
                <a:ea typeface="华文新魏" panose="02010800040101010101" pitchFamily="2" charset="-122"/>
              </a:rPr>
              <a:t>的内置数据成员没有进行任何形式的初始化</a:t>
            </a:r>
          </a:p>
          <a:p>
            <a:r>
              <a:rPr lang="en-US" altLang="zh-CN" b="1" dirty="0">
                <a:latin typeface="华文新魏" panose="02010800040101010101" pitchFamily="2" charset="-122"/>
                <a:ea typeface="华文新魏" panose="02010800040101010101" pitchFamily="2" charset="-122"/>
              </a:rPr>
              <a:t>class A {</a:t>
            </a:r>
          </a:p>
          <a:p>
            <a:r>
              <a:rPr lang="en-US" altLang="zh-CN" b="1" dirty="0">
                <a:latin typeface="华文新魏" panose="02010800040101010101" pitchFamily="2" charset="-122"/>
                <a:ea typeface="华文新魏" panose="02010800040101010101" pitchFamily="2" charset="-122"/>
              </a:rPr>
              <a:t>public:</a:t>
            </a:r>
          </a:p>
          <a:p>
            <a:r>
              <a:rPr lang="en-US" altLang="zh-CN" b="1" dirty="0">
                <a:latin typeface="华文新魏" panose="02010800040101010101" pitchFamily="2" charset="-122"/>
                <a:ea typeface="华文新魏" panose="02010800040101010101" pitchFamily="2" charset="-122"/>
              </a:rPr>
              <a:t>	int i;</a:t>
            </a:r>
          </a:p>
          <a:p>
            <a:r>
              <a:rPr lang="en-US" altLang="zh-CN" b="1" dirty="0">
                <a:latin typeface="华文新魏" panose="02010800040101010101" pitchFamily="2" charset="-122"/>
                <a:ea typeface="华文新魏" panose="02010800040101010101" pitchFamily="2" charset="-122"/>
              </a:rPr>
              <a:t>} e;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全局对象，在数据段</a:t>
            </a:r>
          </a:p>
          <a:p>
            <a:endParaRPr lang="zh-CN" altLang="en-US" b="1" dirty="0">
              <a:latin typeface="华文新魏" panose="02010800040101010101" pitchFamily="2" charset="-122"/>
              <a:ea typeface="华文新魏" panose="02010800040101010101" pitchFamily="2" charset="-122"/>
            </a:endParaRPr>
          </a:p>
          <a:p>
            <a:endParaRPr lang="zh-CN" altLang="en-US"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testA</a:t>
            </a:r>
            <a:r>
              <a:rPr lang="en-US" altLang="zh-CN" b="1" dirty="0">
                <a:latin typeface="华文新魏" panose="02010800040101010101" pitchFamily="2" charset="-122"/>
                <a:ea typeface="华文新魏" panose="02010800040101010101" pitchFamily="2" charset="-122"/>
              </a:rPr>
              <a:t>() {</a:t>
            </a:r>
          </a:p>
          <a:p>
            <a:r>
              <a:rPr lang="en-US" altLang="zh-CN" b="1" dirty="0">
                <a:latin typeface="华文新魏" panose="02010800040101010101" pitchFamily="2" charset="-122"/>
                <a:ea typeface="华文新魏" panose="02010800040101010101" pitchFamily="2" charset="-122"/>
              </a:rPr>
              <a:t>	static A se;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局部静态对象，在数据段</a:t>
            </a:r>
          </a:p>
          <a:p>
            <a:r>
              <a:rPr lang="en-US" altLang="zh-CN" b="1" dirty="0">
                <a:latin typeface="华文新魏" panose="02010800040101010101" pitchFamily="2" charset="-122"/>
                <a:ea typeface="华文新魏" panose="02010800040101010101" pitchFamily="2" charset="-122"/>
              </a:rPr>
              <a:t>	A</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o;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局部对象，在堆栈段，只要不访问对象成员，编译器不报错</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e.i</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对</a:t>
            </a:r>
            <a:r>
              <a:rPr lang="en-US" altLang="zh-CN" b="1" dirty="0" err="1">
                <a:latin typeface="华文新魏" panose="02010800040101010101" pitchFamily="2" charset="-122"/>
                <a:ea typeface="华文新魏" panose="02010800040101010101" pitchFamily="2" charset="-122"/>
              </a:rPr>
              <a:t>e.i</a:t>
            </a:r>
            <a:r>
              <a:rPr lang="zh-CN" altLang="en-US" b="1" dirty="0">
                <a:latin typeface="华文新魏" panose="02010800040101010101" pitchFamily="2" charset="-122"/>
                <a:ea typeface="华文新魏" panose="02010800040101010101" pitchFamily="2" charset="-122"/>
              </a:rPr>
              <a:t>执行了默认初始化，为</a:t>
            </a:r>
            <a:r>
              <a:rPr lang="en-US" altLang="zh-CN" b="1" dirty="0">
                <a:latin typeface="华文新魏" panose="02010800040101010101" pitchFamily="2" charset="-122"/>
                <a:ea typeface="华文新魏" panose="02010800040101010101" pitchFamily="2" charset="-122"/>
              </a:rPr>
              <a:t>0</a:t>
            </a:r>
            <a:endParaRPr lang="zh-CN" altLang="en-US"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se.i</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对</a:t>
            </a:r>
            <a:r>
              <a:rPr lang="en-US" altLang="zh-CN" b="1" dirty="0" err="1">
                <a:latin typeface="华文新魏" panose="02010800040101010101" pitchFamily="2" charset="-122"/>
                <a:ea typeface="华文新魏" panose="02010800040101010101" pitchFamily="2" charset="-122"/>
              </a:rPr>
              <a:t>se.i</a:t>
            </a:r>
            <a:r>
              <a:rPr lang="zh-CN" altLang="en-US" b="1" dirty="0">
                <a:latin typeface="华文新魏" panose="02010800040101010101" pitchFamily="2" charset="-122"/>
                <a:ea typeface="华文新魏" panose="02010800040101010101" pitchFamily="2" charset="-122"/>
              </a:rPr>
              <a:t>执行了默认初始化，为</a:t>
            </a:r>
            <a:r>
              <a:rPr lang="en-US" altLang="zh-CN" b="1" dirty="0">
                <a:latin typeface="华文新魏" panose="02010800040101010101" pitchFamily="2" charset="-122"/>
                <a:ea typeface="华文新魏" panose="02010800040101010101" pitchFamily="2" charset="-122"/>
              </a:rPr>
              <a:t>0</a:t>
            </a:r>
            <a:endParaRPr lang="zh-CN" altLang="en-US"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o.i</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一旦访问局部对象的未初始化数据成员，编译器就报错：使用了未初始化的局部变量“</a:t>
            </a:r>
            <a:r>
              <a:rPr lang="en-US" altLang="zh-CN" b="1" dirty="0">
                <a:solidFill>
                  <a:srgbClr val="FF0000"/>
                </a:solidFill>
                <a:latin typeface="华文新魏" panose="02010800040101010101" pitchFamily="2" charset="-122"/>
                <a:ea typeface="华文新魏" panose="02010800040101010101" pitchFamily="2" charset="-122"/>
              </a:rPr>
              <a:t>o”</a:t>
            </a:r>
            <a:r>
              <a:rPr lang="zh-CN" altLang="en-US" b="1" dirty="0">
                <a:solidFill>
                  <a:srgbClr val="FF0000"/>
                </a:solidFill>
                <a:latin typeface="华文新魏" panose="02010800040101010101" pitchFamily="2" charset="-122"/>
                <a:ea typeface="华文新魏" panose="02010800040101010101" pitchFamily="2" charset="-122"/>
              </a:rPr>
              <a:t>。因为</a:t>
            </a:r>
            <a:r>
              <a:rPr lang="en-US" altLang="zh-CN" b="1" dirty="0" err="1">
                <a:solidFill>
                  <a:srgbClr val="FF0000"/>
                </a:solidFill>
                <a:latin typeface="华文新魏" panose="02010800040101010101" pitchFamily="2" charset="-122"/>
                <a:ea typeface="华文新魏" panose="02010800040101010101" pitchFamily="2" charset="-122"/>
              </a:rPr>
              <a:t>o.i</a:t>
            </a:r>
            <a:r>
              <a:rPr lang="zh-CN" altLang="en-US" b="1" dirty="0">
                <a:solidFill>
                  <a:srgbClr val="FF0000"/>
                </a:solidFill>
                <a:latin typeface="华文新魏" panose="02010800040101010101" pitchFamily="2" charset="-122"/>
                <a:ea typeface="华文新魏" panose="02010800040101010101" pitchFamily="2" charset="-122"/>
              </a:rPr>
              <a:t>初始化失败</a:t>
            </a:r>
            <a:endParaRPr lang="en-US" altLang="zh-CN" b="1" dirty="0">
              <a:solidFill>
                <a:srgbClr val="FF0000"/>
              </a:solidFill>
              <a:latin typeface="华文新魏" panose="02010800040101010101" pitchFamily="2" charset="-122"/>
              <a:ea typeface="华文新魏" panose="02010800040101010101" pitchFamily="2" charset="-122"/>
            </a:endParaRPr>
          </a:p>
          <a:p>
            <a:endParaRPr lang="en-US" altLang="zh-CN" b="1" dirty="0">
              <a:solidFill>
                <a:srgbClr val="FF0000"/>
              </a:solidFill>
              <a:latin typeface="华文新魏" panose="02010800040101010101" pitchFamily="2" charset="-122"/>
              <a:ea typeface="华文新魏" panose="02010800040101010101" pitchFamily="2" charset="-122"/>
            </a:endParaRPr>
          </a:p>
          <a:p>
            <a:r>
              <a:rPr lang="en-US" altLang="zh-CN" b="1" dirty="0">
                <a:solidFill>
                  <a:srgbClr val="FF0000"/>
                </a:solidFill>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 *p = new A;  //p</a:t>
            </a:r>
            <a:r>
              <a:rPr lang="zh-CN" altLang="en-US" b="1" dirty="0">
                <a:latin typeface="华文新魏" panose="02010800040101010101" pitchFamily="2" charset="-122"/>
                <a:ea typeface="华文新魏" panose="02010800040101010101" pitchFamily="2" charset="-122"/>
              </a:rPr>
              <a:t>指向堆里</a:t>
            </a:r>
            <a:r>
              <a:rPr lang="en-US" altLang="zh-CN" b="1" dirty="0">
                <a:latin typeface="华文新魏" panose="02010800040101010101" pitchFamily="2" charset="-122"/>
                <a:ea typeface="华文新魏" panose="02010800040101010101" pitchFamily="2" charset="-122"/>
              </a:rPr>
              <a:t>new</a:t>
            </a:r>
            <a:r>
              <a:rPr lang="zh-CN" altLang="en-US" b="1" dirty="0">
                <a:latin typeface="华文新魏" panose="02010800040101010101" pitchFamily="2" charset="-122"/>
                <a:ea typeface="华文新魏" panose="02010800040101010101" pitchFamily="2" charset="-122"/>
              </a:rPr>
              <a:t>出来的对象</a:t>
            </a:r>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p-&gt;i &lt;&lt;</a:t>
            </a: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编译器不报错，但</a:t>
            </a:r>
            <a:r>
              <a:rPr lang="en-US" altLang="zh-CN" b="1" dirty="0">
                <a:latin typeface="华文新魏" panose="02010800040101010101" pitchFamily="2" charset="-122"/>
                <a:ea typeface="华文新魏" panose="02010800040101010101" pitchFamily="2" charset="-122"/>
              </a:rPr>
              <a:t>i</a:t>
            </a:r>
            <a:r>
              <a:rPr lang="zh-CN" altLang="en-US" b="1" dirty="0">
                <a:latin typeface="华文新魏" panose="02010800040101010101" pitchFamily="2" charset="-122"/>
                <a:ea typeface="华文新魏" panose="02010800040101010101" pitchFamily="2" charset="-122"/>
              </a:rPr>
              <a:t>的值是一个随机值</a:t>
            </a:r>
            <a:r>
              <a:rPr lang="en-US" altLang="zh-CN" b="1" dirty="0">
                <a:latin typeface="华文新魏" panose="02010800040101010101" pitchFamily="2" charset="-122"/>
                <a:ea typeface="华文新魏" panose="02010800040101010101" pitchFamily="2" charset="-122"/>
              </a:rPr>
              <a:t>-842150451</a:t>
            </a:r>
            <a:endParaRPr lang="zh-CN" altLang="en-US"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delete p;</a:t>
            </a:r>
            <a:endParaRPr lang="zh-CN" altLang="en-US"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a:t>
            </a:r>
            <a:endParaRPr lang="en-US" altLang="zh-CN" sz="4800" b="1" dirty="0">
              <a:latin typeface="华文新魏" panose="02010800040101010101" pitchFamily="2" charset="-122"/>
              <a:ea typeface="华文新魏" panose="02010800040101010101" pitchFamily="2" charset="-122"/>
            </a:endParaRPr>
          </a:p>
        </p:txBody>
      </p:sp>
      <p:sp>
        <p:nvSpPr>
          <p:cNvPr id="6" name="TextBox 1">
            <a:extLst>
              <a:ext uri="{FF2B5EF4-FFF2-40B4-BE49-F238E27FC236}">
                <a16:creationId xmlns:a16="http://schemas.microsoft.com/office/drawing/2014/main" id="{4795746D-D8FB-4CCB-BDA9-EC5AA0047327}"/>
              </a:ext>
            </a:extLst>
          </p:cNvPr>
          <p:cNvSpPr txBox="1"/>
          <p:nvPr/>
        </p:nvSpPr>
        <p:spPr>
          <a:xfrm>
            <a:off x="7236296" y="980728"/>
            <a:ext cx="1705916" cy="523220"/>
          </a:xfrm>
          <a:prstGeom prst="rect">
            <a:avLst/>
          </a:prstGeom>
          <a:noFill/>
        </p:spPr>
        <p:txBody>
          <a:bodyPr wrap="none" rtlCol="0">
            <a:spAutoFit/>
          </a:bodyPr>
          <a:lstStyle/>
          <a:p>
            <a:r>
              <a:rPr lang="zh-CN" altLang="en-US" sz="2800" b="1" dirty="0">
                <a:latin typeface="华文新魏" pitchFamily="2" charset="-122"/>
                <a:ea typeface="华文新魏" pitchFamily="2" charset="-122"/>
              </a:rPr>
              <a:t>情况</a:t>
            </a:r>
            <a:r>
              <a:rPr lang="en-US" altLang="zh-CN" sz="2800" b="1" dirty="0">
                <a:latin typeface="华文新魏" pitchFamily="2" charset="-122"/>
                <a:ea typeface="华文新魏" pitchFamily="2" charset="-122"/>
              </a:rPr>
              <a:t>2</a:t>
            </a:r>
            <a:r>
              <a:rPr lang="zh-CN" altLang="en-US" sz="2800" b="1" dirty="0">
                <a:latin typeface="华文新魏" pitchFamily="2" charset="-122"/>
                <a:ea typeface="华文新魏" pitchFamily="2" charset="-122"/>
              </a:rPr>
              <a:t>）</a:t>
            </a:r>
            <a:r>
              <a:rPr lang="en-US" altLang="zh-CN" sz="2800" b="1" dirty="0">
                <a:latin typeface="华文新魏" pitchFamily="2" charset="-122"/>
                <a:ea typeface="华文新魏" pitchFamily="2" charset="-122"/>
              </a:rPr>
              <a:t>A</a:t>
            </a:r>
            <a:endParaRPr lang="zh-CN" altLang="en-US" sz="2800" b="1" dirty="0">
              <a:latin typeface="华文新魏" pitchFamily="2" charset="-122"/>
              <a:ea typeface="华文新魏" pitchFamily="2" charset="-122"/>
            </a:endParaRPr>
          </a:p>
        </p:txBody>
      </p:sp>
    </p:spTree>
    <p:extLst>
      <p:ext uri="{BB962C8B-B14F-4D97-AF65-F5344CB8AC3E}">
        <p14:creationId xmlns:p14="http://schemas.microsoft.com/office/powerpoint/2010/main" val="3800752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lstStyle/>
          <a:p>
            <a:pPr algn="l"/>
            <a:r>
              <a:rPr lang="en-US" altLang="zh-CN" sz="3600" b="1" dirty="0">
                <a:solidFill>
                  <a:srgbClr val="FF0000"/>
                </a:solidFill>
                <a:latin typeface="微软雅黑" pitchFamily="34" charset="-122"/>
                <a:ea typeface="微软雅黑" pitchFamily="34" charset="-122"/>
              </a:rPr>
              <a:t>3.7 </a:t>
            </a:r>
            <a:r>
              <a:rPr lang="zh-CN" altLang="en-US" sz="3600" b="1" dirty="0">
                <a:solidFill>
                  <a:srgbClr val="FF0000"/>
                </a:solidFill>
                <a:latin typeface="微软雅黑" pitchFamily="34" charset="-122"/>
                <a:ea typeface="微软雅黑" pitchFamily="34" charset="-122"/>
              </a:rPr>
              <a:t>合成的默认构造函数</a:t>
            </a:r>
          </a:p>
        </p:txBody>
      </p:sp>
      <p:sp>
        <p:nvSpPr>
          <p:cNvPr id="5" name="TextBox 3">
            <a:extLst>
              <a:ext uri="{FF2B5EF4-FFF2-40B4-BE49-F238E27FC236}">
                <a16:creationId xmlns:a16="http://schemas.microsoft.com/office/drawing/2014/main" id="{351D65AF-6CFA-4068-A7AF-A50C15410A35}"/>
              </a:ext>
            </a:extLst>
          </p:cNvPr>
          <p:cNvSpPr txBox="1">
            <a:spLocks noChangeArrowheads="1"/>
          </p:cNvSpPr>
          <p:nvPr/>
        </p:nvSpPr>
        <p:spPr bwMode="auto">
          <a:xfrm>
            <a:off x="323528" y="980728"/>
            <a:ext cx="8712968" cy="5760640"/>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b="1" dirty="0">
                <a:latin typeface="华文新魏" panose="02010800040101010101" pitchFamily="2" charset="-122"/>
                <a:ea typeface="华文新魏" panose="02010800040101010101" pitchFamily="2" charset="-122"/>
              </a:rPr>
              <a:t>class B {</a:t>
            </a:r>
          </a:p>
          <a:p>
            <a:r>
              <a:rPr lang="en-US" altLang="zh-CN" b="1" dirty="0">
                <a:latin typeface="华文新魏" panose="02010800040101010101" pitchFamily="2" charset="-122"/>
                <a:ea typeface="华文新魏" panose="02010800040101010101" pitchFamily="2" charset="-122"/>
              </a:rPr>
              <a:t>public:</a:t>
            </a:r>
          </a:p>
          <a:p>
            <a:r>
              <a:rPr lang="en-US" altLang="zh-CN" b="1" dirty="0">
                <a:latin typeface="华文新魏" panose="02010800040101010101" pitchFamily="2" charset="-122"/>
                <a:ea typeface="华文新魏" panose="02010800040101010101" pitchFamily="2" charset="-122"/>
              </a:rPr>
              <a:t>	int i = 0;</a:t>
            </a:r>
          </a:p>
          <a:p>
            <a:r>
              <a:rPr lang="en-US" altLang="zh-CN" b="1" dirty="0">
                <a:latin typeface="华文新魏" panose="02010800040101010101" pitchFamily="2" charset="-122"/>
                <a:ea typeface="华文新魏" panose="02010800040101010101" pitchFamily="2" charset="-122"/>
              </a:rPr>
              <a:t>	int &amp;</a:t>
            </a:r>
            <a:r>
              <a:rPr lang="en-US" altLang="zh-CN" b="1" dirty="0" err="1">
                <a:latin typeface="华文新魏" panose="02010800040101010101" pitchFamily="2" charset="-122"/>
                <a:ea typeface="华文新魏" panose="02010800040101010101" pitchFamily="2" charset="-122"/>
              </a:rPr>
              <a:t>ri</a:t>
            </a:r>
            <a:r>
              <a:rPr lang="en-US" altLang="zh-CN" b="1" dirty="0">
                <a:latin typeface="华文新魏" panose="02010800040101010101" pitchFamily="2" charset="-122"/>
                <a:ea typeface="华文新魏" panose="02010800040101010101" pitchFamily="2" charset="-122"/>
              </a:rPr>
              <a:t>;</a:t>
            </a:r>
          </a:p>
          <a:p>
            <a:pPr lvl="2"/>
            <a:r>
              <a:rPr lang="en-US" altLang="zh-CN" b="1" dirty="0">
                <a:latin typeface="华文新魏" panose="02010800040101010101" pitchFamily="2" charset="-122"/>
                <a:ea typeface="华文新魏" panose="02010800040101010101" pitchFamily="2" charset="-122"/>
              </a:rPr>
              <a:t>const int c;</a:t>
            </a:r>
          </a:p>
          <a:p>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只要不实例化对象，编译器不报错</a:t>
            </a:r>
          </a:p>
          <a:p>
            <a:endParaRPr lang="zh-CN" altLang="en-US"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B</a:t>
            </a: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ob</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只要实例化对象，编译器立刻报错</a:t>
            </a:r>
            <a:endParaRPr lang="en-US" altLang="zh-CN" sz="4800" b="1" dirty="0">
              <a:latin typeface="华文新魏" panose="02010800040101010101" pitchFamily="2" charset="-122"/>
              <a:ea typeface="华文新魏" panose="02010800040101010101" pitchFamily="2" charset="-122"/>
            </a:endParaRPr>
          </a:p>
        </p:txBody>
      </p:sp>
      <p:sp>
        <p:nvSpPr>
          <p:cNvPr id="6" name="TextBox 1">
            <a:extLst>
              <a:ext uri="{FF2B5EF4-FFF2-40B4-BE49-F238E27FC236}">
                <a16:creationId xmlns:a16="http://schemas.microsoft.com/office/drawing/2014/main" id="{4795746D-D8FB-4CCB-BDA9-EC5AA0047327}"/>
              </a:ext>
            </a:extLst>
          </p:cNvPr>
          <p:cNvSpPr txBox="1"/>
          <p:nvPr/>
        </p:nvSpPr>
        <p:spPr>
          <a:xfrm>
            <a:off x="7236296" y="980728"/>
            <a:ext cx="1705916" cy="523220"/>
          </a:xfrm>
          <a:prstGeom prst="rect">
            <a:avLst/>
          </a:prstGeom>
          <a:noFill/>
        </p:spPr>
        <p:txBody>
          <a:bodyPr wrap="none" rtlCol="0">
            <a:spAutoFit/>
          </a:bodyPr>
          <a:lstStyle/>
          <a:p>
            <a:r>
              <a:rPr lang="zh-CN" altLang="en-US" sz="2800" b="1" dirty="0">
                <a:latin typeface="华文新魏" pitchFamily="2" charset="-122"/>
                <a:ea typeface="华文新魏" pitchFamily="2" charset="-122"/>
              </a:rPr>
              <a:t>情况</a:t>
            </a:r>
            <a:r>
              <a:rPr lang="en-US" altLang="zh-CN" sz="2800" b="1" dirty="0">
                <a:latin typeface="华文新魏" pitchFamily="2" charset="-122"/>
                <a:ea typeface="华文新魏" pitchFamily="2" charset="-122"/>
              </a:rPr>
              <a:t>2</a:t>
            </a:r>
            <a:r>
              <a:rPr lang="zh-CN" altLang="en-US" sz="2800" b="1" dirty="0">
                <a:latin typeface="华文新魏" pitchFamily="2" charset="-122"/>
                <a:ea typeface="华文新魏" pitchFamily="2" charset="-122"/>
              </a:rPr>
              <a:t>）</a:t>
            </a:r>
            <a:r>
              <a:rPr lang="en-US" altLang="zh-CN" sz="2800" b="1" dirty="0">
                <a:latin typeface="华文新魏" pitchFamily="2" charset="-122"/>
                <a:ea typeface="华文新魏" pitchFamily="2" charset="-122"/>
              </a:rPr>
              <a:t>B</a:t>
            </a:r>
            <a:endParaRPr lang="zh-CN" altLang="en-US" sz="2800" b="1" dirty="0">
              <a:latin typeface="华文新魏" pitchFamily="2" charset="-122"/>
              <a:ea typeface="华文新魏" pitchFamily="2" charset="-122"/>
            </a:endParaRPr>
          </a:p>
        </p:txBody>
      </p:sp>
      <p:sp>
        <p:nvSpPr>
          <p:cNvPr id="2" name="矩形 1">
            <a:extLst>
              <a:ext uri="{FF2B5EF4-FFF2-40B4-BE49-F238E27FC236}">
                <a16:creationId xmlns:a16="http://schemas.microsoft.com/office/drawing/2014/main" id="{E11FFFE6-609B-49BA-A646-65F2525D2260}"/>
              </a:ext>
            </a:extLst>
          </p:cNvPr>
          <p:cNvSpPr/>
          <p:nvPr/>
        </p:nvSpPr>
        <p:spPr>
          <a:xfrm>
            <a:off x="269776" y="3861048"/>
            <a:ext cx="8820472" cy="2862322"/>
          </a:xfrm>
          <a:prstGeom prst="rect">
            <a:avLst/>
          </a:prstGeom>
        </p:spPr>
        <p:txBody>
          <a:bodyPr wrap="square">
            <a:spAutoFit/>
          </a:bodyPr>
          <a:lstStyle/>
          <a:p>
            <a:r>
              <a:rPr lang="zh-CN" altLang="en-US" dirty="0">
                <a:solidFill>
                  <a:srgbClr val="FF0000"/>
                </a:solidFill>
                <a:latin typeface="华文新魏" panose="02010800040101010101" pitchFamily="2" charset="-122"/>
                <a:ea typeface="华文新魏" panose="02010800040101010101" pitchFamily="2" charset="-122"/>
              </a:rPr>
              <a:t>编译器报错信息（</a:t>
            </a:r>
            <a:r>
              <a:rPr lang="en-US" altLang="zh-CN" dirty="0">
                <a:solidFill>
                  <a:srgbClr val="FF0000"/>
                </a:solidFill>
                <a:latin typeface="华文新魏" panose="02010800040101010101" pitchFamily="2" charset="-122"/>
                <a:ea typeface="华文新魏" panose="02010800040101010101" pitchFamily="2" charset="-122"/>
              </a:rPr>
              <a:t>VS2017</a:t>
            </a:r>
            <a:r>
              <a:rPr lang="zh-CN" altLang="en-US" dirty="0">
                <a:solidFill>
                  <a:srgbClr val="FF0000"/>
                </a:solidFill>
                <a:latin typeface="华文新魏" panose="02010800040101010101" pitchFamily="2" charset="-122"/>
                <a:ea typeface="华文新魏" panose="02010800040101010101" pitchFamily="2" charset="-122"/>
              </a:rPr>
              <a:t>）：</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solidFill>
                  <a:srgbClr val="FF0000"/>
                </a:solidFill>
                <a:latin typeface="华文新魏" panose="02010800040101010101" pitchFamily="2" charset="-122"/>
                <a:ea typeface="华文新魏" panose="02010800040101010101" pitchFamily="2" charset="-122"/>
              </a:rPr>
              <a:t>error C2280: “</a:t>
            </a:r>
            <a:r>
              <a:rPr lang="en-US" altLang="zh-CN" dirty="0" err="1">
                <a:solidFill>
                  <a:srgbClr val="FF0000"/>
                </a:solidFill>
                <a:latin typeface="华文新魏" panose="02010800040101010101" pitchFamily="2" charset="-122"/>
                <a:ea typeface="华文新魏" panose="02010800040101010101" pitchFamily="2" charset="-122"/>
              </a:rPr>
              <a:t>synthesized_default_constructor</a:t>
            </a:r>
            <a:r>
              <a:rPr lang="en-US" altLang="zh-CN" dirty="0">
                <a:solidFill>
                  <a:srgbClr val="FF0000"/>
                </a:solidFill>
                <a:latin typeface="华文新魏" panose="02010800040101010101" pitchFamily="2" charset="-122"/>
                <a:ea typeface="华文新魏" panose="02010800040101010101" pitchFamily="2" charset="-122"/>
              </a:rPr>
              <a:t>::B::B(void)”: </a:t>
            </a:r>
            <a:r>
              <a:rPr lang="zh-CN" altLang="en-US" dirty="0">
                <a:solidFill>
                  <a:srgbClr val="FF0000"/>
                </a:solidFill>
                <a:latin typeface="华文新魏" panose="02010800040101010101" pitchFamily="2" charset="-122"/>
                <a:ea typeface="华文新魏" panose="02010800040101010101" pitchFamily="2" charset="-122"/>
              </a:rPr>
              <a:t>尝试引用已删除的函数</a:t>
            </a:r>
            <a:endParaRPr lang="en-US" altLang="zh-CN" dirty="0">
              <a:solidFill>
                <a:srgbClr val="FF0000"/>
              </a:solidFill>
              <a:latin typeface="华文新魏" panose="02010800040101010101" pitchFamily="2" charset="-122"/>
              <a:ea typeface="华文新魏" panose="02010800040101010101" pitchFamily="2" charset="-122"/>
            </a:endParaRPr>
          </a:p>
          <a:p>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solidFill>
                  <a:srgbClr val="FF0000"/>
                </a:solidFill>
                <a:latin typeface="华文新魏" panose="02010800040101010101" pitchFamily="2" charset="-122"/>
                <a:ea typeface="华文新魏" panose="02010800040101010101" pitchFamily="2" charset="-122"/>
              </a:rPr>
              <a:t>note: </a:t>
            </a:r>
            <a:r>
              <a:rPr lang="zh-CN" altLang="en-US" dirty="0">
                <a:solidFill>
                  <a:srgbClr val="FF0000"/>
                </a:solidFill>
                <a:latin typeface="华文新魏" panose="02010800040101010101" pitchFamily="2" charset="-122"/>
                <a:ea typeface="华文新魏" panose="02010800040101010101" pitchFamily="2" charset="-122"/>
              </a:rPr>
              <a:t>编译器已在此处生成“</a:t>
            </a:r>
            <a:r>
              <a:rPr lang="en-US" altLang="zh-CN" dirty="0" err="1">
                <a:solidFill>
                  <a:srgbClr val="FF0000"/>
                </a:solidFill>
                <a:latin typeface="华文新魏" panose="02010800040101010101" pitchFamily="2" charset="-122"/>
                <a:ea typeface="华文新魏" panose="02010800040101010101" pitchFamily="2" charset="-122"/>
              </a:rPr>
              <a:t>synthesized_default_constructor</a:t>
            </a:r>
            <a:r>
              <a:rPr lang="en-US" altLang="zh-CN" dirty="0">
                <a:solidFill>
                  <a:srgbClr val="FF0000"/>
                </a:solidFill>
                <a:latin typeface="华文新魏" panose="02010800040101010101" pitchFamily="2" charset="-122"/>
                <a:ea typeface="华文新魏" panose="02010800040101010101" pitchFamily="2" charset="-122"/>
              </a:rPr>
              <a:t>::B::B”</a:t>
            </a:r>
          </a:p>
          <a:p>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solidFill>
                  <a:srgbClr val="FF0000"/>
                </a:solidFill>
                <a:latin typeface="华文新魏" panose="02010800040101010101" pitchFamily="2" charset="-122"/>
                <a:ea typeface="华文新魏" panose="02010800040101010101" pitchFamily="2" charset="-122"/>
              </a:rPr>
              <a:t>note: “</a:t>
            </a:r>
            <a:r>
              <a:rPr lang="en-US" altLang="zh-CN" dirty="0" err="1">
                <a:solidFill>
                  <a:srgbClr val="FF0000"/>
                </a:solidFill>
                <a:latin typeface="华文新魏" panose="02010800040101010101" pitchFamily="2" charset="-122"/>
                <a:ea typeface="华文新魏" panose="02010800040101010101" pitchFamily="2" charset="-122"/>
              </a:rPr>
              <a:t>synthesized_default_constructor</a:t>
            </a:r>
            <a:r>
              <a:rPr lang="en-US" altLang="zh-CN" dirty="0">
                <a:solidFill>
                  <a:srgbClr val="FF0000"/>
                </a:solidFill>
                <a:latin typeface="华文新魏" panose="02010800040101010101" pitchFamily="2" charset="-122"/>
                <a:ea typeface="华文新魏" panose="02010800040101010101" pitchFamily="2" charset="-122"/>
              </a:rPr>
              <a:t>::B::B(void)”: </a:t>
            </a:r>
            <a:r>
              <a:rPr lang="zh-CN" altLang="en-US" dirty="0">
                <a:solidFill>
                  <a:srgbClr val="FF0000"/>
                </a:solidFill>
                <a:latin typeface="华文新魏" panose="02010800040101010101" pitchFamily="2" charset="-122"/>
                <a:ea typeface="华文新魏" panose="02010800040101010101" pitchFamily="2" charset="-122"/>
              </a:rPr>
              <a:t>因为</a:t>
            </a:r>
            <a:endParaRPr lang="en-US" altLang="zh-CN" dirty="0">
              <a:solidFill>
                <a:srgbClr val="FF0000"/>
              </a:solidFill>
              <a:latin typeface="华文新魏" panose="02010800040101010101" pitchFamily="2" charset="-122"/>
              <a:ea typeface="华文新魏" panose="02010800040101010101" pitchFamily="2" charset="-122"/>
            </a:endParaRPr>
          </a:p>
          <a:p>
            <a:r>
              <a:rPr lang="zh-CN" altLang="en-US" dirty="0">
                <a:solidFill>
                  <a:srgbClr val="FF0000"/>
                </a:solidFill>
                <a:latin typeface="华文新魏" panose="02010800040101010101" pitchFamily="2" charset="-122"/>
                <a:ea typeface="华文新魏" panose="02010800040101010101" pitchFamily="2" charset="-122"/>
              </a:rPr>
              <a:t>“</a:t>
            </a:r>
            <a:r>
              <a:rPr lang="en-US" altLang="zh-CN" dirty="0" err="1">
                <a:solidFill>
                  <a:srgbClr val="FF0000"/>
                </a:solidFill>
                <a:latin typeface="华文新魏" panose="02010800040101010101" pitchFamily="2" charset="-122"/>
                <a:ea typeface="华文新魏" panose="02010800040101010101" pitchFamily="2" charset="-122"/>
              </a:rPr>
              <a:t>synthesized_default_constructor</a:t>
            </a:r>
            <a:r>
              <a:rPr lang="en-US" altLang="zh-CN" dirty="0">
                <a:solidFill>
                  <a:srgbClr val="FF0000"/>
                </a:solidFill>
                <a:latin typeface="华文新魏" panose="02010800040101010101" pitchFamily="2" charset="-122"/>
                <a:ea typeface="华文新魏" panose="02010800040101010101" pitchFamily="2" charset="-122"/>
              </a:rPr>
              <a:t>::B”</a:t>
            </a:r>
            <a:r>
              <a:rPr lang="zh-CN" altLang="en-US" dirty="0">
                <a:solidFill>
                  <a:srgbClr val="FF0000"/>
                </a:solidFill>
                <a:latin typeface="华文新魏" panose="02010800040101010101" pitchFamily="2" charset="-122"/>
                <a:ea typeface="华文新魏" panose="02010800040101010101" pitchFamily="2" charset="-122"/>
              </a:rPr>
              <a:t>有一个未初始化的常量限定的数据成员“</a:t>
            </a:r>
            <a:r>
              <a:rPr lang="en-US" altLang="zh-CN" dirty="0" err="1">
                <a:solidFill>
                  <a:srgbClr val="FF0000"/>
                </a:solidFill>
                <a:latin typeface="华文新魏" panose="02010800040101010101" pitchFamily="2" charset="-122"/>
                <a:ea typeface="华文新魏" panose="02010800040101010101" pitchFamily="2" charset="-122"/>
              </a:rPr>
              <a:t>synthesized_default_constructor</a:t>
            </a:r>
            <a:r>
              <a:rPr lang="en-US" altLang="zh-CN" dirty="0">
                <a:solidFill>
                  <a:srgbClr val="FF0000"/>
                </a:solidFill>
                <a:latin typeface="华文新魏" panose="02010800040101010101" pitchFamily="2" charset="-122"/>
                <a:ea typeface="华文新魏" panose="02010800040101010101" pitchFamily="2" charset="-122"/>
              </a:rPr>
              <a:t>::B::c”</a:t>
            </a:r>
            <a:r>
              <a:rPr lang="zh-CN" altLang="en-US" dirty="0">
                <a:solidFill>
                  <a:srgbClr val="FF0000"/>
                </a:solidFill>
                <a:latin typeface="华文新魏" panose="02010800040101010101" pitchFamily="2" charset="-122"/>
                <a:ea typeface="华文新魏" panose="02010800040101010101" pitchFamily="2" charset="-122"/>
              </a:rPr>
              <a:t>，所以已隐式删除函数</a:t>
            </a:r>
          </a:p>
          <a:p>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solidFill>
                  <a:srgbClr val="FF0000"/>
                </a:solidFill>
                <a:latin typeface="华文新魏" panose="02010800040101010101" pitchFamily="2" charset="-122"/>
                <a:ea typeface="华文新魏" panose="02010800040101010101" pitchFamily="2" charset="-122"/>
              </a:rPr>
              <a:t>note: </a:t>
            </a:r>
            <a:r>
              <a:rPr lang="zh-CN" altLang="en-US" dirty="0">
                <a:solidFill>
                  <a:srgbClr val="FF0000"/>
                </a:solidFill>
                <a:latin typeface="华文新魏" panose="02010800040101010101" pitchFamily="2" charset="-122"/>
                <a:ea typeface="华文新魏" panose="02010800040101010101" pitchFamily="2" charset="-122"/>
              </a:rPr>
              <a:t>参见“</a:t>
            </a:r>
            <a:r>
              <a:rPr lang="en-US" altLang="zh-CN" dirty="0" err="1">
                <a:solidFill>
                  <a:srgbClr val="FF0000"/>
                </a:solidFill>
                <a:latin typeface="华文新魏" panose="02010800040101010101" pitchFamily="2" charset="-122"/>
                <a:ea typeface="华文新魏" panose="02010800040101010101" pitchFamily="2" charset="-122"/>
              </a:rPr>
              <a:t>synthesized_default_constructor</a:t>
            </a:r>
            <a:r>
              <a:rPr lang="en-US" altLang="zh-CN" dirty="0">
                <a:solidFill>
                  <a:srgbClr val="FF0000"/>
                </a:solidFill>
                <a:latin typeface="华文新魏" panose="02010800040101010101" pitchFamily="2" charset="-122"/>
                <a:ea typeface="华文新魏" panose="02010800040101010101" pitchFamily="2" charset="-122"/>
              </a:rPr>
              <a:t>::B::c”</a:t>
            </a:r>
            <a:r>
              <a:rPr lang="zh-CN" altLang="en-US" dirty="0">
                <a:solidFill>
                  <a:srgbClr val="FF0000"/>
                </a:solidFill>
                <a:latin typeface="华文新魏" panose="02010800040101010101" pitchFamily="2" charset="-122"/>
                <a:ea typeface="华文新魏" panose="02010800040101010101" pitchFamily="2" charset="-122"/>
              </a:rPr>
              <a:t>的声明</a:t>
            </a:r>
          </a:p>
        </p:txBody>
      </p:sp>
    </p:spTree>
    <p:extLst>
      <p:ext uri="{BB962C8B-B14F-4D97-AF65-F5344CB8AC3E}">
        <p14:creationId xmlns:p14="http://schemas.microsoft.com/office/powerpoint/2010/main" val="2415450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lstStyle/>
          <a:p>
            <a:pPr algn="l"/>
            <a:r>
              <a:rPr lang="en-US" altLang="zh-CN" sz="3600" b="1" dirty="0">
                <a:solidFill>
                  <a:srgbClr val="FF0000"/>
                </a:solidFill>
                <a:latin typeface="微软雅黑" pitchFamily="34" charset="-122"/>
                <a:ea typeface="微软雅黑" pitchFamily="34" charset="-122"/>
              </a:rPr>
              <a:t>3.7 </a:t>
            </a:r>
            <a:r>
              <a:rPr lang="zh-CN" altLang="en-US" sz="3600" b="1" dirty="0">
                <a:solidFill>
                  <a:srgbClr val="FF0000"/>
                </a:solidFill>
                <a:latin typeface="微软雅黑" pitchFamily="34" charset="-122"/>
                <a:ea typeface="微软雅黑" pitchFamily="34" charset="-122"/>
              </a:rPr>
              <a:t>合成的默认构造函数</a:t>
            </a:r>
          </a:p>
        </p:txBody>
      </p:sp>
      <p:sp>
        <p:nvSpPr>
          <p:cNvPr id="5" name="TextBox 3">
            <a:extLst>
              <a:ext uri="{FF2B5EF4-FFF2-40B4-BE49-F238E27FC236}">
                <a16:creationId xmlns:a16="http://schemas.microsoft.com/office/drawing/2014/main" id="{351D65AF-6CFA-4068-A7AF-A50C15410A35}"/>
              </a:ext>
            </a:extLst>
          </p:cNvPr>
          <p:cNvSpPr txBox="1">
            <a:spLocks noChangeArrowheads="1"/>
          </p:cNvSpPr>
          <p:nvPr/>
        </p:nvSpPr>
        <p:spPr bwMode="auto">
          <a:xfrm>
            <a:off x="323528" y="980728"/>
            <a:ext cx="8712968" cy="5760640"/>
          </a:xfrm>
          <a:prstGeom prst="rect">
            <a:avLst/>
          </a:prstGeom>
          <a:solidFill>
            <a:schemeClr val="accent6">
              <a:lumMod val="75000"/>
              <a:alpha val="44000"/>
            </a:schemeClr>
          </a:solidFill>
          <a:ln w="9525">
            <a:solidFill>
              <a:schemeClr val="accent1"/>
            </a:solidFill>
            <a:miter lim="800000"/>
            <a:headEnd/>
            <a:tailEnd/>
          </a:ln>
        </p:spPr>
        <p:txBody>
          <a:bodyPr/>
          <a:lstStyle/>
          <a:p>
            <a:endParaRPr lang="en-US" altLang="zh-CN"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//Person</a:t>
            </a:r>
            <a:r>
              <a:rPr lang="zh-CN" altLang="en-US" b="1" dirty="0">
                <a:latin typeface="华文新魏" panose="02010800040101010101" pitchFamily="2" charset="-122"/>
                <a:ea typeface="华文新魏" panose="02010800040101010101" pitchFamily="2" charset="-122"/>
              </a:rPr>
              <a:t>自定义构造函数，因此编译器不再提供合成的构造函数</a:t>
            </a:r>
          </a:p>
          <a:p>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更糟糕的是</a:t>
            </a:r>
            <a:r>
              <a:rPr lang="en-US" altLang="zh-CN" b="1" dirty="0">
                <a:latin typeface="华文新魏" panose="02010800040101010101" pitchFamily="2" charset="-122"/>
                <a:ea typeface="华文新魏" panose="02010800040101010101" pitchFamily="2" charset="-122"/>
              </a:rPr>
              <a:t>Person</a:t>
            </a:r>
            <a:r>
              <a:rPr lang="zh-CN" altLang="en-US" b="1" dirty="0">
                <a:latin typeface="华文新魏" panose="02010800040101010101" pitchFamily="2" charset="-122"/>
                <a:ea typeface="华文新魏" panose="02010800040101010101" pitchFamily="2" charset="-122"/>
              </a:rPr>
              <a:t>自定义的构造函数是带参数的，这就意味着</a:t>
            </a:r>
            <a:r>
              <a:rPr lang="en-US" altLang="zh-CN" b="1" dirty="0">
                <a:latin typeface="华文新魏" panose="02010800040101010101" pitchFamily="2" charset="-122"/>
                <a:ea typeface="华文新魏" panose="02010800040101010101" pitchFamily="2" charset="-122"/>
              </a:rPr>
              <a:t>Person</a:t>
            </a:r>
            <a:r>
              <a:rPr lang="zh-CN" altLang="en-US" b="1" dirty="0">
                <a:latin typeface="华文新魏" panose="02010800040101010101" pitchFamily="2" charset="-122"/>
                <a:ea typeface="华文新魏" panose="02010800040101010101" pitchFamily="2" charset="-122"/>
              </a:rPr>
              <a:t>类无法默认初始化，即该类对象没有默认值</a:t>
            </a:r>
          </a:p>
          <a:p>
            <a:r>
              <a:rPr lang="en-US" altLang="zh-CN" b="1" dirty="0">
                <a:latin typeface="华文新魏" panose="02010800040101010101" pitchFamily="2" charset="-122"/>
                <a:ea typeface="华文新魏" panose="02010800040101010101" pitchFamily="2" charset="-122"/>
              </a:rPr>
              <a:t>class Person {</a:t>
            </a:r>
          </a:p>
          <a:p>
            <a:r>
              <a:rPr lang="en-US" altLang="zh-CN" b="1" dirty="0">
                <a:latin typeface="华文新魏" panose="02010800040101010101" pitchFamily="2" charset="-122"/>
                <a:ea typeface="华文新魏" panose="02010800040101010101" pitchFamily="2" charset="-122"/>
              </a:rPr>
              <a:t>public:</a:t>
            </a:r>
          </a:p>
          <a:p>
            <a:r>
              <a:rPr lang="en-US" altLang="zh-CN" b="1" dirty="0">
                <a:latin typeface="华文新魏" panose="02010800040101010101" pitchFamily="2" charset="-122"/>
                <a:ea typeface="华文新魏" panose="02010800040101010101" pitchFamily="2" charset="-122"/>
              </a:rPr>
              <a:t>	int i;</a:t>
            </a:r>
          </a:p>
          <a:p>
            <a:r>
              <a:rPr lang="en-US" altLang="zh-CN" b="1" dirty="0">
                <a:latin typeface="华文新魏" panose="02010800040101010101" pitchFamily="2" charset="-122"/>
                <a:ea typeface="华文新魏" panose="02010800040101010101" pitchFamily="2" charset="-122"/>
              </a:rPr>
              <a:t>public:</a:t>
            </a:r>
          </a:p>
          <a:p>
            <a:r>
              <a:rPr lang="en-US" altLang="zh-CN" b="1" dirty="0">
                <a:latin typeface="华文新魏" panose="02010800040101010101" pitchFamily="2" charset="-122"/>
                <a:ea typeface="华文新魏" panose="02010800040101010101" pitchFamily="2" charset="-122"/>
              </a:rPr>
              <a:t>	Person(int i) { this-&gt;i = i; }</a:t>
            </a:r>
          </a:p>
          <a:p>
            <a:r>
              <a:rPr lang="en-US" altLang="zh-CN" b="1" dirty="0">
                <a:latin typeface="华文新魏" panose="02010800040101010101" pitchFamily="2" charset="-122"/>
                <a:ea typeface="华文新魏" panose="02010800040101010101" pitchFamily="2" charset="-122"/>
              </a:rPr>
              <a:t>};</a:t>
            </a:r>
          </a:p>
          <a:p>
            <a:endParaRPr lang="zh-CN" altLang="en-US"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class C {</a:t>
            </a:r>
          </a:p>
          <a:p>
            <a:r>
              <a:rPr lang="en-US" altLang="zh-CN" b="1" dirty="0">
                <a:latin typeface="华文新魏" panose="02010800040101010101" pitchFamily="2" charset="-122"/>
                <a:ea typeface="华文新魏" panose="02010800040101010101" pitchFamily="2" charset="-122"/>
              </a:rPr>
              <a:t>public:</a:t>
            </a:r>
          </a:p>
          <a:p>
            <a:r>
              <a:rPr lang="en-US" altLang="zh-CN" b="1" dirty="0">
                <a:latin typeface="华文新魏" panose="02010800040101010101" pitchFamily="2" charset="-122"/>
                <a:ea typeface="华文新魏" panose="02010800040101010101" pitchFamily="2" charset="-122"/>
              </a:rPr>
              <a:t>	Person</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p; //</a:t>
            </a:r>
            <a:r>
              <a:rPr lang="zh-CN" altLang="en-US" b="1" dirty="0">
                <a:latin typeface="华文新魏" panose="02010800040101010101" pitchFamily="2" charset="-122"/>
                <a:ea typeface="华文新魏" panose="02010800040101010101" pitchFamily="2" charset="-122"/>
              </a:rPr>
              <a:t>包含一个</a:t>
            </a:r>
            <a:r>
              <a:rPr lang="en-US" altLang="zh-CN" b="1" dirty="0">
                <a:latin typeface="华文新魏" panose="02010800040101010101" pitchFamily="2" charset="-122"/>
                <a:ea typeface="华文新魏" panose="02010800040101010101" pitchFamily="2" charset="-122"/>
              </a:rPr>
              <a:t>Person</a:t>
            </a:r>
            <a:r>
              <a:rPr lang="zh-CN" altLang="en-US" b="1" dirty="0">
                <a:latin typeface="华文新魏" panose="02010800040101010101" pitchFamily="2" charset="-122"/>
                <a:ea typeface="华文新魏" panose="02010800040101010101" pitchFamily="2" charset="-122"/>
              </a:rPr>
              <a:t>类型成员，且这个类没有默认构造函数</a:t>
            </a:r>
          </a:p>
          <a:p>
            <a:r>
              <a:rPr lang="en-US" altLang="zh-CN" b="1" dirty="0">
                <a:latin typeface="华文新魏" panose="02010800040101010101" pitchFamily="2" charset="-122"/>
                <a:ea typeface="华文新魏" panose="02010800040101010101" pitchFamily="2" charset="-122"/>
              </a:rPr>
              <a:t>};</a:t>
            </a:r>
          </a:p>
          <a:p>
            <a:endParaRPr lang="zh-CN" altLang="en-US"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C</a:t>
            </a: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oc</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只要实例化对象，编译器立刻报错，报错信息如下（</a:t>
            </a:r>
            <a:r>
              <a:rPr lang="en-US" altLang="zh-CN" b="1" dirty="0">
                <a:latin typeface="华文新魏" panose="02010800040101010101" pitchFamily="2" charset="-122"/>
                <a:ea typeface="华文新魏" panose="02010800040101010101" pitchFamily="2" charset="-122"/>
              </a:rPr>
              <a:t>VS2017</a:t>
            </a:r>
            <a:r>
              <a:rPr lang="zh-CN" altLang="en-US" b="1" dirty="0">
                <a:latin typeface="华文新魏" panose="02010800040101010101" pitchFamily="2" charset="-122"/>
                <a:ea typeface="华文新魏" panose="02010800040101010101" pitchFamily="2" charset="-122"/>
              </a:rPr>
              <a:t>）</a:t>
            </a:r>
            <a:endParaRPr lang="en-US" altLang="zh-CN" sz="4800" b="1" dirty="0">
              <a:latin typeface="华文新魏" panose="02010800040101010101" pitchFamily="2" charset="-122"/>
              <a:ea typeface="华文新魏" panose="02010800040101010101" pitchFamily="2" charset="-122"/>
            </a:endParaRPr>
          </a:p>
        </p:txBody>
      </p:sp>
      <p:sp>
        <p:nvSpPr>
          <p:cNvPr id="6" name="TextBox 1">
            <a:extLst>
              <a:ext uri="{FF2B5EF4-FFF2-40B4-BE49-F238E27FC236}">
                <a16:creationId xmlns:a16="http://schemas.microsoft.com/office/drawing/2014/main" id="{4795746D-D8FB-4CCB-BDA9-EC5AA0047327}"/>
              </a:ext>
            </a:extLst>
          </p:cNvPr>
          <p:cNvSpPr txBox="1"/>
          <p:nvPr/>
        </p:nvSpPr>
        <p:spPr>
          <a:xfrm>
            <a:off x="7236296" y="980728"/>
            <a:ext cx="1705916" cy="523220"/>
          </a:xfrm>
          <a:prstGeom prst="rect">
            <a:avLst/>
          </a:prstGeom>
          <a:noFill/>
        </p:spPr>
        <p:txBody>
          <a:bodyPr wrap="none" rtlCol="0">
            <a:spAutoFit/>
          </a:bodyPr>
          <a:lstStyle/>
          <a:p>
            <a:r>
              <a:rPr lang="zh-CN" altLang="en-US" sz="2800" b="1" dirty="0">
                <a:latin typeface="华文新魏" pitchFamily="2" charset="-122"/>
                <a:ea typeface="华文新魏" pitchFamily="2" charset="-122"/>
              </a:rPr>
              <a:t>情况</a:t>
            </a:r>
            <a:r>
              <a:rPr lang="en-US" altLang="zh-CN" sz="2800" b="1" dirty="0">
                <a:latin typeface="华文新魏" pitchFamily="2" charset="-122"/>
                <a:ea typeface="华文新魏" pitchFamily="2" charset="-122"/>
              </a:rPr>
              <a:t>2</a:t>
            </a:r>
            <a:r>
              <a:rPr lang="zh-CN" altLang="en-US" sz="2800" b="1" dirty="0">
                <a:latin typeface="华文新魏" pitchFamily="2" charset="-122"/>
                <a:ea typeface="华文新魏" pitchFamily="2" charset="-122"/>
              </a:rPr>
              <a:t>）</a:t>
            </a:r>
            <a:r>
              <a:rPr lang="en-US" altLang="zh-CN" sz="2800" b="1" dirty="0">
                <a:latin typeface="华文新魏" pitchFamily="2" charset="-122"/>
                <a:ea typeface="华文新魏" pitchFamily="2" charset="-122"/>
              </a:rPr>
              <a:t>C</a:t>
            </a:r>
            <a:endParaRPr lang="zh-CN" altLang="en-US" sz="2800" b="1" dirty="0">
              <a:latin typeface="华文新魏" pitchFamily="2" charset="-122"/>
              <a:ea typeface="华文新魏" pitchFamily="2" charset="-122"/>
            </a:endParaRPr>
          </a:p>
        </p:txBody>
      </p:sp>
      <p:pic>
        <p:nvPicPr>
          <p:cNvPr id="3" name="图片 2">
            <a:extLst>
              <a:ext uri="{FF2B5EF4-FFF2-40B4-BE49-F238E27FC236}">
                <a16:creationId xmlns:a16="http://schemas.microsoft.com/office/drawing/2014/main" id="{C730279A-915F-43F2-8BAA-40098959DE2B}"/>
              </a:ext>
            </a:extLst>
          </p:cNvPr>
          <p:cNvPicPr>
            <a:picLocks noChangeAspect="1"/>
          </p:cNvPicPr>
          <p:nvPr/>
        </p:nvPicPr>
        <p:blipFill>
          <a:blip r:embed="rId2"/>
          <a:stretch>
            <a:fillRect/>
          </a:stretch>
        </p:blipFill>
        <p:spPr>
          <a:xfrm>
            <a:off x="323528" y="6021288"/>
            <a:ext cx="8712968" cy="541817"/>
          </a:xfrm>
          <a:prstGeom prst="rect">
            <a:avLst/>
          </a:prstGeom>
        </p:spPr>
      </p:pic>
    </p:spTree>
    <p:extLst>
      <p:ext uri="{BB962C8B-B14F-4D97-AF65-F5344CB8AC3E}">
        <p14:creationId xmlns:p14="http://schemas.microsoft.com/office/powerpoint/2010/main" val="152451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lstStyle/>
          <a:p>
            <a:pPr algn="l"/>
            <a:r>
              <a:rPr lang="en-US" altLang="zh-CN" sz="3600" b="1" dirty="0">
                <a:solidFill>
                  <a:srgbClr val="FF0000"/>
                </a:solidFill>
                <a:latin typeface="微软雅黑" pitchFamily="34" charset="-122"/>
                <a:ea typeface="微软雅黑" pitchFamily="34" charset="-122"/>
              </a:rPr>
              <a:t>3.7 </a:t>
            </a:r>
            <a:r>
              <a:rPr lang="zh-CN" altLang="en-US" sz="3600" b="1" dirty="0">
                <a:solidFill>
                  <a:srgbClr val="FF0000"/>
                </a:solidFill>
                <a:latin typeface="微软雅黑" pitchFamily="34" charset="-122"/>
                <a:ea typeface="微软雅黑" pitchFamily="34" charset="-122"/>
              </a:rPr>
              <a:t>合成的默认构造函数</a:t>
            </a:r>
          </a:p>
        </p:txBody>
      </p:sp>
      <p:sp>
        <p:nvSpPr>
          <p:cNvPr id="2" name="TextBox 1"/>
          <p:cNvSpPr txBox="1"/>
          <p:nvPr/>
        </p:nvSpPr>
        <p:spPr>
          <a:xfrm>
            <a:off x="107504" y="1700808"/>
            <a:ext cx="8557925" cy="3363549"/>
          </a:xfrm>
          <a:prstGeom prst="rect">
            <a:avLst/>
          </a:prstGeom>
          <a:noFill/>
        </p:spPr>
        <p:txBody>
          <a:bodyPr wrap="square" rtlCol="0">
            <a:spAutoFit/>
          </a:bodyPr>
          <a:lstStyle/>
          <a:p>
            <a:pPr>
              <a:lnSpc>
                <a:spcPct val="150000"/>
              </a:lnSpc>
            </a:pPr>
            <a:r>
              <a:rPr lang="en-US" altLang="zh-CN" sz="2400" b="1" dirty="0">
                <a:solidFill>
                  <a:srgbClr val="002060"/>
                </a:solidFill>
                <a:latin typeface="华文新魏" pitchFamily="2" charset="-122"/>
                <a:ea typeface="华文新魏" pitchFamily="2" charset="-122"/>
              </a:rPr>
              <a:t>	</a:t>
            </a:r>
            <a:r>
              <a:rPr lang="zh-CN" altLang="en-US" sz="2400" b="1" dirty="0">
                <a:solidFill>
                  <a:srgbClr val="002060"/>
                </a:solidFill>
                <a:latin typeface="华文新魏" pitchFamily="2" charset="-122"/>
                <a:ea typeface="华文新魏" pitchFamily="2" charset="-122"/>
              </a:rPr>
              <a:t>任何情况下，只要合成的默认构造函数工作失败，编译器会报错。</a:t>
            </a:r>
            <a:r>
              <a:rPr lang="zh-CN" altLang="en-US" sz="2400" b="1" dirty="0">
                <a:solidFill>
                  <a:srgbClr val="FF0000"/>
                </a:solidFill>
                <a:latin typeface="华文新魏" pitchFamily="2" charset="-122"/>
                <a:ea typeface="华文新魏" pitchFamily="2" charset="-122"/>
              </a:rPr>
              <a:t>工作失败的原因就是有成员没有初始值，而且也不能默认初始化该成员。</a:t>
            </a:r>
            <a:r>
              <a:rPr lang="zh-CN" altLang="en-US" sz="2400" b="1" dirty="0">
                <a:solidFill>
                  <a:srgbClr val="002060"/>
                </a:solidFill>
                <a:latin typeface="华文新魏" pitchFamily="2" charset="-122"/>
                <a:ea typeface="华文新魏" pitchFamily="2" charset="-122"/>
              </a:rPr>
              <a:t>因此，我们一定要保证类的所有数据成员或者有初始值，或者能默认初始化。</a:t>
            </a:r>
            <a:endParaRPr lang="en-US" altLang="zh-CN" sz="2400" b="1" dirty="0">
              <a:solidFill>
                <a:srgbClr val="002060"/>
              </a:solidFill>
              <a:latin typeface="华文新魏" pitchFamily="2" charset="-122"/>
              <a:ea typeface="华文新魏" pitchFamily="2" charset="-122"/>
            </a:endParaRPr>
          </a:p>
          <a:p>
            <a:pPr>
              <a:lnSpc>
                <a:spcPct val="150000"/>
              </a:lnSpc>
            </a:pPr>
            <a:r>
              <a:rPr lang="en-US" altLang="zh-CN" sz="2400" b="1" dirty="0">
                <a:solidFill>
                  <a:srgbClr val="002060"/>
                </a:solidFill>
                <a:latin typeface="华文新魏" pitchFamily="2" charset="-122"/>
                <a:ea typeface="华文新魏" pitchFamily="2" charset="-122"/>
              </a:rPr>
              <a:t>	</a:t>
            </a:r>
            <a:r>
              <a:rPr lang="zh-CN" altLang="en-US" sz="2400" b="1" dirty="0">
                <a:solidFill>
                  <a:srgbClr val="002060"/>
                </a:solidFill>
                <a:latin typeface="华文新魏" pitchFamily="2" charset="-122"/>
                <a:ea typeface="华文新魏" pitchFamily="2" charset="-122"/>
              </a:rPr>
              <a:t>对于</a:t>
            </a:r>
            <a:r>
              <a:rPr lang="en-US" altLang="zh-CN" sz="2400" b="1" dirty="0">
                <a:solidFill>
                  <a:srgbClr val="002060"/>
                </a:solidFill>
                <a:latin typeface="华文新魏" pitchFamily="2" charset="-122"/>
                <a:ea typeface="华文新魏" pitchFamily="2" charset="-122"/>
              </a:rPr>
              <a:t>const</a:t>
            </a:r>
            <a:r>
              <a:rPr lang="zh-CN" altLang="en-US" sz="2400" b="1" dirty="0">
                <a:solidFill>
                  <a:srgbClr val="002060"/>
                </a:solidFill>
                <a:latin typeface="华文新魏" pitchFamily="2" charset="-122"/>
                <a:ea typeface="华文新魏" pitchFamily="2" charset="-122"/>
              </a:rPr>
              <a:t>、引用成员，只能就地初始化和在成员初始化列表里初始化，不能在构造函数体内被赋值。</a:t>
            </a:r>
            <a:endParaRPr lang="en-US" altLang="zh-CN" sz="2400" b="1" dirty="0">
              <a:solidFill>
                <a:srgbClr val="002060"/>
              </a:solidFill>
              <a:latin typeface="华文新魏" pitchFamily="2" charset="-122"/>
              <a:ea typeface="华文新魏" pitchFamily="2" charset="-122"/>
            </a:endParaRPr>
          </a:p>
        </p:txBody>
      </p:sp>
    </p:spTree>
    <p:extLst>
      <p:ext uri="{BB962C8B-B14F-4D97-AF65-F5344CB8AC3E}">
        <p14:creationId xmlns:p14="http://schemas.microsoft.com/office/powerpoint/2010/main" val="586071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lstStyle/>
          <a:p>
            <a:pPr algn="l"/>
            <a:r>
              <a:rPr lang="en-US" altLang="zh-CN" sz="3600" b="1" dirty="0">
                <a:solidFill>
                  <a:srgbClr val="FF0000"/>
                </a:solidFill>
                <a:latin typeface="微软雅黑" pitchFamily="34" charset="-122"/>
                <a:ea typeface="微软雅黑" pitchFamily="34" charset="-122"/>
              </a:rPr>
              <a:t>3.8 =default</a:t>
            </a:r>
            <a:endParaRPr lang="zh-CN" altLang="en-US" sz="3600" b="1" dirty="0">
              <a:solidFill>
                <a:srgbClr val="FF0000"/>
              </a:solidFill>
              <a:latin typeface="微软雅黑" pitchFamily="34" charset="-122"/>
              <a:ea typeface="微软雅黑" pitchFamily="34" charset="-122"/>
            </a:endParaRPr>
          </a:p>
        </p:txBody>
      </p:sp>
      <p:sp>
        <p:nvSpPr>
          <p:cNvPr id="2" name="TextBox 1"/>
          <p:cNvSpPr txBox="1"/>
          <p:nvPr/>
        </p:nvSpPr>
        <p:spPr>
          <a:xfrm>
            <a:off x="140637" y="1124744"/>
            <a:ext cx="8557925" cy="3672408"/>
          </a:xfrm>
          <a:prstGeom prst="rect">
            <a:avLst/>
          </a:prstGeom>
          <a:noFill/>
        </p:spPr>
        <p:txBody>
          <a:bodyPr wrap="square" rtlCol="0">
            <a:noAutofit/>
          </a:bodyPr>
          <a:lstStyle/>
          <a:p>
            <a:pPr>
              <a:lnSpc>
                <a:spcPct val="150000"/>
              </a:lnSpc>
            </a:pPr>
            <a:r>
              <a:rPr lang="en-US" altLang="zh-CN" sz="2400" b="1" dirty="0">
                <a:solidFill>
                  <a:srgbClr val="002060"/>
                </a:solidFill>
                <a:latin typeface="华文新魏" pitchFamily="2" charset="-122"/>
                <a:ea typeface="华文新魏" pitchFamily="2" charset="-122"/>
              </a:rPr>
              <a:t>	</a:t>
            </a:r>
            <a:r>
              <a:rPr lang="zh-CN" altLang="en-US" sz="2400" b="1" dirty="0">
                <a:latin typeface="华文新魏" pitchFamily="2" charset="-122"/>
                <a:ea typeface="华文新魏" pitchFamily="2" charset="-122"/>
              </a:rPr>
              <a:t>当没有自定义类的构造函数时，编译器会提供一个合成的默认构造函数。但自定义了构造函数后，能否要求编译器仍然提供合成的默认构造函数呢？可以，使用</a:t>
            </a:r>
            <a:r>
              <a:rPr lang="en-US" altLang="zh-CN" sz="2400" b="1" dirty="0">
                <a:latin typeface="华文新魏" pitchFamily="2" charset="-122"/>
                <a:ea typeface="华文新魏" pitchFamily="2" charset="-122"/>
              </a:rPr>
              <a:t>=default</a:t>
            </a:r>
          </a:p>
        </p:txBody>
      </p:sp>
    </p:spTree>
    <p:extLst>
      <p:ext uri="{BB962C8B-B14F-4D97-AF65-F5344CB8AC3E}">
        <p14:creationId xmlns:p14="http://schemas.microsoft.com/office/powerpoint/2010/main" val="30462988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lstStyle/>
          <a:p>
            <a:pPr algn="l"/>
            <a:r>
              <a:rPr lang="en-US" altLang="zh-CN" sz="3600" b="1" dirty="0">
                <a:solidFill>
                  <a:srgbClr val="FF0000"/>
                </a:solidFill>
                <a:latin typeface="微软雅黑" pitchFamily="34" charset="-122"/>
                <a:ea typeface="微软雅黑" pitchFamily="34" charset="-122"/>
              </a:rPr>
              <a:t>3.8 =default</a:t>
            </a:r>
            <a:endParaRPr lang="zh-CN" altLang="en-US" sz="3600" b="1" dirty="0">
              <a:solidFill>
                <a:srgbClr val="FF0000"/>
              </a:solidFill>
              <a:latin typeface="微软雅黑" pitchFamily="34" charset="-122"/>
              <a:ea typeface="微软雅黑" pitchFamily="34" charset="-122"/>
            </a:endParaRPr>
          </a:p>
        </p:txBody>
      </p:sp>
      <p:sp>
        <p:nvSpPr>
          <p:cNvPr id="4" name="TextBox 3">
            <a:extLst>
              <a:ext uri="{FF2B5EF4-FFF2-40B4-BE49-F238E27FC236}">
                <a16:creationId xmlns:a16="http://schemas.microsoft.com/office/drawing/2014/main" id="{BFAF71AE-002C-4282-A3DE-81F362E0B1F6}"/>
              </a:ext>
            </a:extLst>
          </p:cNvPr>
          <p:cNvSpPr txBox="1">
            <a:spLocks noChangeArrowheads="1"/>
          </p:cNvSpPr>
          <p:nvPr/>
        </p:nvSpPr>
        <p:spPr bwMode="auto">
          <a:xfrm>
            <a:off x="323528" y="764704"/>
            <a:ext cx="8712968" cy="6048672"/>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b="1" dirty="0">
                <a:latin typeface="华文新魏" panose="02010800040101010101" pitchFamily="2" charset="-122"/>
                <a:ea typeface="华文新魏" panose="02010800040101010101" pitchFamily="2" charset="-122"/>
              </a:rPr>
              <a:t>class </a:t>
            </a:r>
            <a:r>
              <a:rPr lang="en-US" altLang="zh-CN" b="1" dirty="0" err="1">
                <a:latin typeface="华文新魏" panose="02010800040101010101" pitchFamily="2" charset="-122"/>
                <a:ea typeface="华文新魏" panose="02010800040101010101" pitchFamily="2" charset="-122"/>
              </a:rPr>
              <a:t>PersonWithoutDefaultConstructor</a:t>
            </a:r>
            <a:r>
              <a:rPr lang="en-US" altLang="zh-CN" b="1" dirty="0">
                <a:latin typeface="华文新魏" panose="02010800040101010101" pitchFamily="2" charset="-122"/>
                <a:ea typeface="华文新魏" panose="02010800040101010101" pitchFamily="2" charset="-122"/>
              </a:rPr>
              <a:t> {</a:t>
            </a:r>
          </a:p>
          <a:p>
            <a:r>
              <a:rPr lang="en-US" altLang="zh-CN" b="1" dirty="0">
                <a:latin typeface="华文新魏" panose="02010800040101010101" pitchFamily="2" charset="-122"/>
                <a:ea typeface="华文新魏" panose="02010800040101010101" pitchFamily="2" charset="-122"/>
              </a:rPr>
              <a:t>public:</a:t>
            </a:r>
          </a:p>
          <a:p>
            <a:r>
              <a:rPr lang="en-US" altLang="zh-CN" b="1" dirty="0">
                <a:latin typeface="华文新魏" panose="02010800040101010101" pitchFamily="2" charset="-122"/>
                <a:ea typeface="华文新魏" panose="02010800040101010101" pitchFamily="2" charset="-122"/>
              </a:rPr>
              <a:t>	int i = 100;	//</a:t>
            </a:r>
            <a:r>
              <a:rPr lang="zh-CN" altLang="en-US" b="1" dirty="0">
                <a:latin typeface="华文新魏" panose="02010800040101010101" pitchFamily="2" charset="-122"/>
                <a:ea typeface="华文新魏" panose="02010800040101010101" pitchFamily="2" charset="-122"/>
              </a:rPr>
              <a:t>就地初始化</a:t>
            </a:r>
          </a:p>
          <a:p>
            <a:r>
              <a:rPr lang="en-US" altLang="zh-CN" b="1" dirty="0">
                <a:latin typeface="华文新魏" panose="02010800040101010101" pitchFamily="2" charset="-122"/>
                <a:ea typeface="华文新魏" panose="02010800040101010101" pitchFamily="2" charset="-122"/>
              </a:rPr>
              <a:t>public:</a:t>
            </a:r>
          </a:p>
          <a:p>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自定义带参数构造函数，因此没有默认构造函数</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PersonWithoutDefaultConstructor</a:t>
            </a:r>
            <a:r>
              <a:rPr lang="en-US" altLang="zh-CN" b="1" dirty="0">
                <a:latin typeface="华文新魏" panose="02010800040101010101" pitchFamily="2" charset="-122"/>
                <a:ea typeface="华文新魏" panose="02010800040101010101" pitchFamily="2" charset="-122"/>
              </a:rPr>
              <a:t>(int i) { this-&gt;i = i; }</a:t>
            </a:r>
          </a:p>
          <a:p>
            <a:r>
              <a:rPr lang="en-US" altLang="zh-CN" b="1" dirty="0">
                <a:latin typeface="华文新魏" panose="02010800040101010101" pitchFamily="2" charset="-122"/>
                <a:ea typeface="华文新魏" panose="02010800040101010101" pitchFamily="2" charset="-122"/>
              </a:rPr>
              <a:t>};</a:t>
            </a:r>
            <a:endParaRPr lang="zh-CN" altLang="en-US"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PersonWithoutDefaultConstructor</a:t>
            </a:r>
            <a:r>
              <a:rPr lang="en-US" altLang="zh-CN" b="1" dirty="0">
                <a:latin typeface="华文新魏" panose="02010800040101010101" pitchFamily="2" charset="-122"/>
                <a:ea typeface="华文新魏" panose="02010800040101010101" pitchFamily="2" charset="-122"/>
              </a:rPr>
              <a:t> p; //</a:t>
            </a:r>
            <a:r>
              <a:rPr lang="zh-CN" altLang="en-US" b="1" dirty="0">
                <a:latin typeface="华文新魏" panose="02010800040101010101" pitchFamily="2" charset="-122"/>
                <a:ea typeface="华文新魏" panose="02010800040101010101" pitchFamily="2" charset="-122"/>
              </a:rPr>
              <a:t>编译保错：没有合适的默认构造函数可用</a:t>
            </a:r>
            <a:endParaRPr lang="en-US" altLang="zh-CN" b="1" dirty="0">
              <a:latin typeface="华文新魏" panose="02010800040101010101" pitchFamily="2" charset="-122"/>
              <a:ea typeface="华文新魏" panose="02010800040101010101" pitchFamily="2" charset="-122"/>
            </a:endParaRPr>
          </a:p>
          <a:p>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class </a:t>
            </a:r>
            <a:r>
              <a:rPr lang="en-US" altLang="zh-CN" b="1" dirty="0" err="1">
                <a:latin typeface="华文新魏" panose="02010800040101010101" pitchFamily="2" charset="-122"/>
                <a:ea typeface="华文新魏" panose="02010800040101010101" pitchFamily="2" charset="-122"/>
              </a:rPr>
              <a:t>PersonWithDefaultConstructor</a:t>
            </a:r>
            <a:r>
              <a:rPr lang="en-US" altLang="zh-CN" b="1" dirty="0">
                <a:latin typeface="华文新魏" panose="02010800040101010101" pitchFamily="2" charset="-122"/>
                <a:ea typeface="华文新魏" panose="02010800040101010101" pitchFamily="2" charset="-122"/>
              </a:rPr>
              <a:t> {</a:t>
            </a:r>
          </a:p>
          <a:p>
            <a:r>
              <a:rPr lang="en-US" altLang="zh-CN" b="1" dirty="0">
                <a:latin typeface="华文新魏" panose="02010800040101010101" pitchFamily="2" charset="-122"/>
                <a:ea typeface="华文新魏" panose="02010800040101010101" pitchFamily="2" charset="-122"/>
              </a:rPr>
              <a:t>public:</a:t>
            </a:r>
          </a:p>
          <a:p>
            <a:r>
              <a:rPr lang="en-US" altLang="zh-CN" b="1" dirty="0">
                <a:latin typeface="华文新魏" panose="02010800040101010101" pitchFamily="2" charset="-122"/>
                <a:ea typeface="华文新魏" panose="02010800040101010101" pitchFamily="2" charset="-122"/>
              </a:rPr>
              <a:t>	int i = 100;//</a:t>
            </a:r>
            <a:r>
              <a:rPr lang="zh-CN" altLang="en-US" b="1" dirty="0">
                <a:latin typeface="华文新魏" panose="02010800040101010101" pitchFamily="2" charset="-122"/>
                <a:ea typeface="华文新魏" panose="02010800040101010101" pitchFamily="2" charset="-122"/>
              </a:rPr>
              <a:t>就地初始化</a:t>
            </a:r>
          </a:p>
          <a:p>
            <a:r>
              <a:rPr lang="en-US" altLang="zh-CN" b="1" dirty="0">
                <a:latin typeface="华文新魏" panose="02010800040101010101" pitchFamily="2" charset="-122"/>
                <a:ea typeface="华文新魏" panose="02010800040101010101" pitchFamily="2" charset="-122"/>
              </a:rPr>
              <a:t>public:</a:t>
            </a:r>
          </a:p>
          <a:p>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自定义带参数构造函数</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PersonWithDefaultConstructor</a:t>
            </a:r>
            <a:r>
              <a:rPr lang="en-US" altLang="zh-CN" b="1" dirty="0">
                <a:latin typeface="华文新魏" panose="02010800040101010101" pitchFamily="2" charset="-122"/>
                <a:ea typeface="华文新魏" panose="02010800040101010101" pitchFamily="2" charset="-122"/>
              </a:rPr>
              <a:t>(int i) { this-&gt;i = i; }</a:t>
            </a:r>
          </a:p>
          <a:p>
            <a:endParaRPr lang="zh-CN" altLang="en-US"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要求编译器提供合成的默认构造函数</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PersonWithDefaultConstructor</a:t>
            </a:r>
            <a:r>
              <a:rPr lang="en-US" altLang="zh-CN" b="1" dirty="0">
                <a:latin typeface="华文新魏" panose="02010800040101010101" pitchFamily="2" charset="-122"/>
                <a:ea typeface="华文新魏" panose="02010800040101010101" pitchFamily="2" charset="-122"/>
              </a:rPr>
              <a:t>() = default; </a:t>
            </a:r>
            <a:r>
              <a:rPr lang="en-US" altLang="zh-CN" b="1" dirty="0">
                <a:solidFill>
                  <a:srgbClr val="FF0000"/>
                </a:solidFill>
                <a:latin typeface="华文新魏" panose="02010800040101010101" pitchFamily="2" charset="-122"/>
                <a:ea typeface="华文新魏" panose="02010800040101010101" pitchFamily="2" charset="-122"/>
              </a:rPr>
              <a:t>//=default</a:t>
            </a:r>
            <a:r>
              <a:rPr lang="zh-CN" altLang="en-US" b="1" dirty="0">
                <a:solidFill>
                  <a:srgbClr val="FF0000"/>
                </a:solidFill>
                <a:latin typeface="华文新魏" panose="02010800040101010101" pitchFamily="2" charset="-122"/>
                <a:ea typeface="华文新魏" panose="02010800040101010101" pitchFamily="2" charset="-122"/>
              </a:rPr>
              <a:t>出现在类内部，这时默认构造函数是内联的</a:t>
            </a:r>
          </a:p>
          <a:p>
            <a:r>
              <a:rPr lang="en-US" altLang="zh-CN" b="1" dirty="0">
                <a:latin typeface="华文新魏" panose="02010800040101010101" pitchFamily="2" charset="-122"/>
                <a:ea typeface="华文新魏" panose="02010800040101010101" pitchFamily="2" charset="-122"/>
              </a:rPr>
              <a:t>};</a:t>
            </a:r>
          </a:p>
          <a:p>
            <a:r>
              <a:rPr lang="en-US" altLang="zh-CN" b="1" dirty="0" err="1">
                <a:latin typeface="华文新魏" panose="02010800040101010101" pitchFamily="2" charset="-122"/>
                <a:ea typeface="华文新魏" panose="02010800040101010101" pitchFamily="2" charset="-122"/>
              </a:rPr>
              <a:t>PersonWithDefaultConstructor</a:t>
            </a:r>
            <a:r>
              <a:rPr lang="en-US" altLang="zh-CN" b="1" dirty="0">
                <a:latin typeface="华文新魏" panose="02010800040101010101" pitchFamily="2" charset="-122"/>
                <a:ea typeface="华文新魏" panose="02010800040101010101" pitchFamily="2" charset="-122"/>
              </a:rPr>
              <a:t> p; //</a:t>
            </a:r>
            <a:r>
              <a:rPr lang="zh-CN" altLang="en-US" b="1" dirty="0">
                <a:latin typeface="华文新魏" panose="02010800040101010101" pitchFamily="2" charset="-122"/>
                <a:ea typeface="华文新魏" panose="02010800040101010101" pitchFamily="2" charset="-122"/>
              </a:rPr>
              <a:t>这时</a:t>
            </a:r>
            <a:r>
              <a:rPr lang="en-US" altLang="zh-CN" b="1" dirty="0">
                <a:latin typeface="华文新魏" panose="02010800040101010101" pitchFamily="2" charset="-122"/>
                <a:ea typeface="华文新魏" panose="02010800040101010101" pitchFamily="2" charset="-122"/>
              </a:rPr>
              <a:t>p</a:t>
            </a:r>
            <a:r>
              <a:rPr lang="zh-CN" altLang="en-US" b="1" dirty="0">
                <a:latin typeface="华文新魏" panose="02010800040101010101" pitchFamily="2" charset="-122"/>
                <a:ea typeface="华文新魏" panose="02010800040101010101" pitchFamily="2" charset="-122"/>
              </a:rPr>
              <a:t>可以执行默认构造了</a:t>
            </a:r>
            <a:endParaRPr lang="en-US" altLang="zh-CN" b="1" dirty="0">
              <a:latin typeface="华文新魏" panose="02010800040101010101" pitchFamily="2" charset="-122"/>
              <a:ea typeface="华文新魏" panose="02010800040101010101" pitchFamily="2" charset="-122"/>
            </a:endParaRPr>
          </a:p>
          <a:p>
            <a:endParaRPr lang="en-US" altLang="zh-CN"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178663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lstStyle/>
          <a:p>
            <a:pPr algn="l"/>
            <a:r>
              <a:rPr lang="en-US" altLang="zh-CN" sz="3600" b="1" dirty="0">
                <a:solidFill>
                  <a:srgbClr val="FF0000"/>
                </a:solidFill>
                <a:latin typeface="微软雅黑" pitchFamily="34" charset="-122"/>
                <a:ea typeface="微软雅黑" pitchFamily="34" charset="-122"/>
              </a:rPr>
              <a:t>3.8 =default</a:t>
            </a:r>
            <a:endParaRPr lang="zh-CN" altLang="en-US" sz="3600" b="1" dirty="0">
              <a:solidFill>
                <a:srgbClr val="FF0000"/>
              </a:solidFill>
              <a:latin typeface="微软雅黑" pitchFamily="34" charset="-122"/>
              <a:ea typeface="微软雅黑" pitchFamily="34" charset="-122"/>
            </a:endParaRPr>
          </a:p>
        </p:txBody>
      </p:sp>
      <p:sp>
        <p:nvSpPr>
          <p:cNvPr id="4" name="TextBox 3">
            <a:extLst>
              <a:ext uri="{FF2B5EF4-FFF2-40B4-BE49-F238E27FC236}">
                <a16:creationId xmlns:a16="http://schemas.microsoft.com/office/drawing/2014/main" id="{BFAF71AE-002C-4282-A3DE-81F362E0B1F6}"/>
              </a:ext>
            </a:extLst>
          </p:cNvPr>
          <p:cNvSpPr txBox="1">
            <a:spLocks noChangeArrowheads="1"/>
          </p:cNvSpPr>
          <p:nvPr/>
        </p:nvSpPr>
        <p:spPr bwMode="auto">
          <a:xfrm>
            <a:off x="179512" y="764704"/>
            <a:ext cx="8712968" cy="6048672"/>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40000"/>
              </a:lnSpc>
            </a:pPr>
            <a:r>
              <a:rPr lang="en-US" altLang="zh-CN" b="1" dirty="0">
                <a:latin typeface="华文新魏" panose="02010800040101010101" pitchFamily="2" charset="-122"/>
                <a:ea typeface="华文新魏" panose="02010800040101010101" pitchFamily="2" charset="-122"/>
              </a:rPr>
              <a:t>class </a:t>
            </a:r>
            <a:r>
              <a:rPr lang="en-US" altLang="zh-CN" b="1" dirty="0" err="1">
                <a:latin typeface="华文新魏" panose="02010800040101010101" pitchFamily="2" charset="-122"/>
                <a:ea typeface="华文新魏" panose="02010800040101010101" pitchFamily="2" charset="-122"/>
              </a:rPr>
              <a:t>PersonWithDefaultConstructor</a:t>
            </a:r>
            <a:r>
              <a:rPr lang="en-US" altLang="zh-CN" b="1" dirty="0">
                <a:latin typeface="华文新魏" panose="02010800040101010101" pitchFamily="2" charset="-122"/>
                <a:ea typeface="华文新魏" panose="02010800040101010101" pitchFamily="2" charset="-122"/>
              </a:rPr>
              <a:t> {</a:t>
            </a:r>
          </a:p>
          <a:p>
            <a:pPr>
              <a:lnSpc>
                <a:spcPct val="140000"/>
              </a:lnSpc>
            </a:pPr>
            <a:r>
              <a:rPr lang="en-US" altLang="zh-CN" b="1" dirty="0">
                <a:latin typeface="华文新魏" panose="02010800040101010101" pitchFamily="2" charset="-122"/>
                <a:ea typeface="华文新魏" panose="02010800040101010101" pitchFamily="2" charset="-122"/>
              </a:rPr>
              <a:t>public:</a:t>
            </a:r>
          </a:p>
          <a:p>
            <a:pPr>
              <a:lnSpc>
                <a:spcPct val="140000"/>
              </a:lnSpc>
            </a:pPr>
            <a:r>
              <a:rPr lang="en-US" altLang="zh-CN" b="1" dirty="0">
                <a:latin typeface="华文新魏" panose="02010800040101010101" pitchFamily="2" charset="-122"/>
                <a:ea typeface="华文新魏" panose="02010800040101010101" pitchFamily="2" charset="-122"/>
              </a:rPr>
              <a:t>	int i = 100;	//</a:t>
            </a:r>
            <a:r>
              <a:rPr lang="zh-CN" altLang="en-US" b="1" dirty="0">
                <a:latin typeface="华文新魏" panose="02010800040101010101" pitchFamily="2" charset="-122"/>
                <a:ea typeface="华文新魏" panose="02010800040101010101" pitchFamily="2" charset="-122"/>
              </a:rPr>
              <a:t>就地初始化</a:t>
            </a:r>
          </a:p>
          <a:p>
            <a:pPr>
              <a:lnSpc>
                <a:spcPct val="140000"/>
              </a:lnSpc>
            </a:pPr>
            <a:r>
              <a:rPr lang="en-US" altLang="zh-CN" b="1" dirty="0">
                <a:latin typeface="华文新魏" panose="02010800040101010101" pitchFamily="2" charset="-122"/>
                <a:ea typeface="华文新魏" panose="02010800040101010101" pitchFamily="2" charset="-122"/>
              </a:rPr>
              <a:t>public:</a:t>
            </a:r>
          </a:p>
          <a:p>
            <a:pPr>
              <a:lnSpc>
                <a:spcPct val="140000"/>
              </a:lnSpc>
            </a:pP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自定义带参数构造函数</a:t>
            </a:r>
          </a:p>
          <a:p>
            <a:pPr>
              <a:lnSpc>
                <a:spcPct val="14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PersonWithDefaultConstructor</a:t>
            </a:r>
            <a:r>
              <a:rPr lang="en-US" altLang="zh-CN" b="1" dirty="0">
                <a:latin typeface="华文新魏" panose="02010800040101010101" pitchFamily="2" charset="-122"/>
                <a:ea typeface="华文新魏" panose="02010800040101010101" pitchFamily="2" charset="-122"/>
              </a:rPr>
              <a:t>(int i) { this-&gt;i = i; }</a:t>
            </a:r>
          </a:p>
          <a:p>
            <a:pPr>
              <a:lnSpc>
                <a:spcPct val="140000"/>
              </a:lnSpc>
            </a:pPr>
            <a:endParaRPr lang="zh-CN" altLang="en-US" b="1" dirty="0">
              <a:latin typeface="华文新魏" panose="02010800040101010101" pitchFamily="2" charset="-122"/>
              <a:ea typeface="华文新魏" panose="02010800040101010101" pitchFamily="2" charset="-122"/>
            </a:endParaRPr>
          </a:p>
          <a:p>
            <a:pPr>
              <a:lnSpc>
                <a:spcPct val="14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PersonWithDefaultConstructor</a:t>
            </a:r>
            <a:r>
              <a:rPr lang="en-US" altLang="zh-CN" b="1" dirty="0">
                <a:latin typeface="华文新魏" panose="02010800040101010101" pitchFamily="2" charset="-122"/>
                <a:ea typeface="华文新魏" panose="02010800040101010101" pitchFamily="2" charset="-122"/>
              </a:rPr>
              <a:t>();</a:t>
            </a:r>
          </a:p>
          <a:p>
            <a:pPr>
              <a:lnSpc>
                <a:spcPct val="140000"/>
              </a:lnSpc>
            </a:pPr>
            <a:r>
              <a:rPr lang="en-US" altLang="zh-CN" b="1" dirty="0">
                <a:latin typeface="华文新魏" panose="02010800040101010101" pitchFamily="2" charset="-122"/>
                <a:ea typeface="华文新魏" panose="02010800040101010101" pitchFamily="2" charset="-122"/>
              </a:rPr>
              <a:t>};</a:t>
            </a:r>
          </a:p>
          <a:p>
            <a:pPr>
              <a:lnSpc>
                <a:spcPct val="140000"/>
              </a:lnSpc>
            </a:pPr>
            <a:r>
              <a:rPr lang="en-US" altLang="zh-CN" b="1" dirty="0" err="1">
                <a:latin typeface="华文新魏" panose="02010800040101010101" pitchFamily="2" charset="-122"/>
                <a:ea typeface="华文新魏" panose="02010800040101010101" pitchFamily="2" charset="-122"/>
              </a:rPr>
              <a:t>PersonWithDefaultConstructor</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PersonWithDefaultConstructor</a:t>
            </a:r>
            <a:r>
              <a:rPr lang="en-US" altLang="zh-CN" b="1" dirty="0">
                <a:latin typeface="华文新魏" panose="02010800040101010101" pitchFamily="2" charset="-122"/>
                <a:ea typeface="华文新魏" panose="02010800040101010101" pitchFamily="2" charset="-122"/>
              </a:rPr>
              <a:t>() = default;</a:t>
            </a:r>
          </a:p>
          <a:p>
            <a:pPr>
              <a:lnSpc>
                <a:spcPct val="140000"/>
              </a:lnSpc>
            </a:pPr>
            <a:r>
              <a:rPr lang="en-US" altLang="zh-CN" b="1" dirty="0">
                <a:solidFill>
                  <a:srgbClr val="FF0000"/>
                </a:solidFill>
                <a:latin typeface="华文新魏" panose="02010800040101010101" pitchFamily="2" charset="-122"/>
                <a:ea typeface="华文新魏" panose="02010800040101010101" pitchFamily="2" charset="-122"/>
              </a:rPr>
              <a:t>//=default</a:t>
            </a:r>
            <a:r>
              <a:rPr lang="zh-CN" altLang="en-US" b="1" dirty="0">
                <a:solidFill>
                  <a:srgbClr val="FF0000"/>
                </a:solidFill>
                <a:latin typeface="华文新魏" panose="02010800040101010101" pitchFamily="2" charset="-122"/>
                <a:ea typeface="华文新魏" panose="02010800040101010101" pitchFamily="2" charset="-122"/>
              </a:rPr>
              <a:t>也可以作为实现出现在类外部，这时默认构造函数不是内联的</a:t>
            </a:r>
            <a:endParaRPr lang="en-US" altLang="zh-CN"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9537423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lstStyle/>
          <a:p>
            <a:pPr algn="l"/>
            <a:r>
              <a:rPr lang="en-US" altLang="zh-CN" sz="3600" b="1" dirty="0">
                <a:solidFill>
                  <a:srgbClr val="FF0000"/>
                </a:solidFill>
                <a:latin typeface="微软雅黑" pitchFamily="34" charset="-122"/>
                <a:ea typeface="微软雅黑" pitchFamily="34" charset="-122"/>
              </a:rPr>
              <a:t>3.9 </a:t>
            </a:r>
            <a:r>
              <a:rPr lang="zh-CN" altLang="en-US" sz="3600" b="1" dirty="0">
                <a:solidFill>
                  <a:srgbClr val="FF0000"/>
                </a:solidFill>
                <a:latin typeface="微软雅黑" pitchFamily="34" charset="-122"/>
                <a:ea typeface="微软雅黑" pitchFamily="34" charset="-122"/>
              </a:rPr>
              <a:t>隐式的类型转换和显式构造函数</a:t>
            </a:r>
          </a:p>
        </p:txBody>
      </p:sp>
      <p:sp>
        <p:nvSpPr>
          <p:cNvPr id="2" name="TextBox 1"/>
          <p:cNvSpPr txBox="1"/>
          <p:nvPr/>
        </p:nvSpPr>
        <p:spPr>
          <a:xfrm>
            <a:off x="140637" y="1124744"/>
            <a:ext cx="8557925" cy="3672408"/>
          </a:xfrm>
          <a:prstGeom prst="rect">
            <a:avLst/>
          </a:prstGeom>
          <a:noFill/>
        </p:spPr>
        <p:txBody>
          <a:bodyPr wrap="square" rtlCol="0">
            <a:noAutofit/>
          </a:bodyPr>
          <a:lstStyle/>
          <a:p>
            <a:pPr>
              <a:lnSpc>
                <a:spcPct val="150000"/>
              </a:lnSpc>
            </a:pPr>
            <a:r>
              <a:rPr lang="en-US" altLang="zh-CN" sz="2400" b="1" dirty="0">
                <a:solidFill>
                  <a:srgbClr val="002060"/>
                </a:solidFill>
                <a:latin typeface="华文新魏" pitchFamily="2" charset="-122"/>
                <a:ea typeface="华文新魏" pitchFamily="2" charset="-122"/>
              </a:rPr>
              <a:t>	</a:t>
            </a:r>
            <a:r>
              <a:rPr lang="zh-CN" altLang="en-US" sz="2400" b="1" dirty="0">
                <a:latin typeface="华文新魏" pitchFamily="2" charset="-122"/>
                <a:ea typeface="华文新魏" pitchFamily="2" charset="-122"/>
              </a:rPr>
              <a:t>如果构造函数只接受一个实参时，实际上它定义了转换为此类类型的转换机制，这种构造函数称为转换构造函数。如果想抑制这种隐式转换，必须将转换构造函数声明为</a:t>
            </a:r>
            <a:r>
              <a:rPr lang="en-US" altLang="zh-CN" sz="2400" b="1" dirty="0">
                <a:latin typeface="华文新魏" pitchFamily="2" charset="-122"/>
                <a:ea typeface="华文新魏" pitchFamily="2" charset="-122"/>
              </a:rPr>
              <a:t>explicit</a:t>
            </a:r>
            <a:r>
              <a:rPr lang="zh-CN" altLang="en-US" sz="2400" b="1" dirty="0">
                <a:latin typeface="华文新魏" pitchFamily="2" charset="-122"/>
                <a:ea typeface="华文新魏" pitchFamily="2" charset="-122"/>
              </a:rPr>
              <a:t>。</a:t>
            </a:r>
            <a:endParaRPr lang="en-US" altLang="zh-CN" sz="2400" b="1" dirty="0">
              <a:latin typeface="华文新魏" pitchFamily="2" charset="-122"/>
              <a:ea typeface="华文新魏" pitchFamily="2" charset="-122"/>
            </a:endParaRPr>
          </a:p>
          <a:p>
            <a:pPr>
              <a:lnSpc>
                <a:spcPct val="150000"/>
              </a:lnSpc>
            </a:pPr>
            <a:r>
              <a:rPr lang="en-US" altLang="zh-CN" sz="2400" b="1" dirty="0">
                <a:latin typeface="华文新魏" pitchFamily="2" charset="-122"/>
                <a:ea typeface="华文新魏" pitchFamily="2" charset="-122"/>
              </a:rPr>
              <a:t>	explicit</a:t>
            </a:r>
            <a:r>
              <a:rPr lang="zh-CN" altLang="en-US" sz="2400" b="1" dirty="0">
                <a:latin typeface="华文新魏" pitchFamily="2" charset="-122"/>
                <a:ea typeface="华文新魏" pitchFamily="2" charset="-122"/>
              </a:rPr>
              <a:t>只对</a:t>
            </a:r>
            <a:r>
              <a:rPr lang="zh-CN" altLang="en-US" sz="2400" b="1" dirty="0">
                <a:solidFill>
                  <a:srgbClr val="FF0000"/>
                </a:solidFill>
                <a:latin typeface="华文新魏" pitchFamily="2" charset="-122"/>
                <a:ea typeface="华文新魏" pitchFamily="2" charset="-122"/>
              </a:rPr>
              <a:t>接受一个实参</a:t>
            </a:r>
            <a:r>
              <a:rPr lang="zh-CN" altLang="en-US" sz="2400" b="1" dirty="0">
                <a:latin typeface="华文新魏" pitchFamily="2" charset="-122"/>
                <a:ea typeface="华文新魏" pitchFamily="2" charset="-122"/>
              </a:rPr>
              <a:t>的构造函数有效，需要多个实参的构造函数不能用于执行隐式转换。</a:t>
            </a:r>
            <a:endParaRPr lang="en-US" altLang="zh-CN" sz="2400" b="1" dirty="0">
              <a:latin typeface="华文新魏" pitchFamily="2" charset="-122"/>
              <a:ea typeface="华文新魏" pitchFamily="2" charset="-122"/>
            </a:endParaRPr>
          </a:p>
          <a:p>
            <a:pPr>
              <a:lnSpc>
                <a:spcPct val="150000"/>
              </a:lnSpc>
            </a:pPr>
            <a:r>
              <a:rPr lang="en-US" altLang="zh-CN" sz="2400" b="1" dirty="0">
                <a:latin typeface="华文新魏" pitchFamily="2" charset="-122"/>
                <a:ea typeface="华文新魏" pitchFamily="2" charset="-122"/>
              </a:rPr>
              <a:t>	</a:t>
            </a:r>
            <a:r>
              <a:rPr lang="zh-CN" altLang="en-US" sz="2400" b="1" dirty="0">
                <a:latin typeface="华文新魏" pitchFamily="2" charset="-122"/>
                <a:ea typeface="华文新魏" pitchFamily="2" charset="-122"/>
              </a:rPr>
              <a:t>只能在类内声明构造函数时使用</a:t>
            </a:r>
            <a:r>
              <a:rPr lang="en-US" altLang="zh-CN" sz="2400" b="1" dirty="0">
                <a:latin typeface="华文新魏" pitchFamily="2" charset="-122"/>
                <a:ea typeface="华文新魏" pitchFamily="2" charset="-122"/>
              </a:rPr>
              <a:t>explicit</a:t>
            </a:r>
            <a:r>
              <a:rPr lang="zh-CN" altLang="en-US" sz="2400" b="1" dirty="0">
                <a:latin typeface="华文新魏" pitchFamily="2" charset="-122"/>
                <a:ea typeface="华文新魏" pitchFamily="2" charset="-122"/>
              </a:rPr>
              <a:t>关键字</a:t>
            </a:r>
            <a:endParaRPr lang="en-US" altLang="zh-CN" sz="2400" b="1" dirty="0">
              <a:latin typeface="华文新魏" pitchFamily="2" charset="-122"/>
              <a:ea typeface="华文新魏" pitchFamily="2" charset="-122"/>
            </a:endParaRPr>
          </a:p>
        </p:txBody>
      </p:sp>
    </p:spTree>
    <p:extLst>
      <p:ext uri="{BB962C8B-B14F-4D97-AF65-F5344CB8AC3E}">
        <p14:creationId xmlns:p14="http://schemas.microsoft.com/office/powerpoint/2010/main" val="219618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3.1</a:t>
            </a:r>
            <a:r>
              <a:rPr lang="zh-CN" altLang="en-US" sz="3600" b="1" dirty="0">
                <a:solidFill>
                  <a:srgbClr val="FF0000"/>
                </a:solidFill>
                <a:latin typeface="微软雅黑" pitchFamily="34" charset="-122"/>
                <a:ea typeface="微软雅黑" pitchFamily="34" charset="-122"/>
              </a:rPr>
              <a:t>　类的声明和定义</a:t>
            </a:r>
          </a:p>
        </p:txBody>
      </p:sp>
      <p:sp>
        <p:nvSpPr>
          <p:cNvPr id="8196" name="Rectangle 7"/>
          <p:cNvSpPr>
            <a:spLocks noChangeArrowheads="1"/>
          </p:cNvSpPr>
          <p:nvPr/>
        </p:nvSpPr>
        <p:spPr bwMode="auto">
          <a:xfrm>
            <a:off x="234752" y="980728"/>
            <a:ext cx="8382000" cy="4968775"/>
          </a:xfrm>
          <a:prstGeom prst="rect">
            <a:avLst/>
          </a:prstGeom>
          <a:noFill/>
          <a:ln w="9525">
            <a:noFill/>
            <a:miter lim="800000"/>
            <a:headEnd/>
            <a:tailEnd/>
          </a:ln>
        </p:spPr>
        <p:txBody>
          <a:bodyPr>
            <a:noAutofit/>
          </a:bodyPr>
          <a:lstStyle/>
          <a:p>
            <a:pPr algn="just">
              <a:lnSpc>
                <a:spcPct val="135000"/>
              </a:lnSpc>
            </a:pPr>
            <a:r>
              <a:rPr lang="en-US" altLang="zh-CN" sz="24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使用</a:t>
            </a:r>
            <a:r>
              <a:rPr lang="en-US" altLang="zh-CN" sz="2000" b="1" dirty="0">
                <a:latin typeface="华文新魏" pitchFamily="2" charset="-122"/>
                <a:ea typeface="华文新魏" pitchFamily="2" charset="-122"/>
              </a:rPr>
              <a:t>private</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protected</a:t>
            </a:r>
            <a:r>
              <a:rPr lang="zh-CN" altLang="en-US" sz="2000" b="1" dirty="0">
                <a:latin typeface="华文新魏" pitchFamily="2" charset="-122"/>
                <a:ea typeface="华文新魏" pitchFamily="2" charset="-122"/>
              </a:rPr>
              <a:t>和</a:t>
            </a:r>
            <a:r>
              <a:rPr lang="en-US" altLang="zh-CN" sz="2000" b="1" dirty="0">
                <a:latin typeface="华文新魏" pitchFamily="2" charset="-122"/>
                <a:ea typeface="华文新魏" pitchFamily="2" charset="-122"/>
              </a:rPr>
              <a:t>public</a:t>
            </a:r>
            <a:r>
              <a:rPr lang="zh-CN" altLang="en-US" sz="2000" b="1" dirty="0">
                <a:latin typeface="华文新魏" pitchFamily="2" charset="-122"/>
                <a:ea typeface="华文新魏" pitchFamily="2" charset="-122"/>
              </a:rPr>
              <a:t>保留字标识每一区间的访问权限，同一保留字可以多次出现</a:t>
            </a:r>
            <a:r>
              <a:rPr lang="en-US" altLang="zh-CN" sz="2000" b="1" dirty="0">
                <a:latin typeface="华文新魏" pitchFamily="2" charset="-122"/>
                <a:ea typeface="华文新魏" pitchFamily="2" charset="-122"/>
                <a:sym typeface="Wingdings" pitchFamily="2" charset="2"/>
              </a:rPr>
              <a:t>; </a:t>
            </a:r>
          </a:p>
          <a:p>
            <a:pPr algn="just">
              <a:lnSpc>
                <a:spcPct val="135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同一区间内可以有数据成员、函数成员和类型成员，习惯上按类型成员、数据成员和函数成员分开</a:t>
            </a:r>
            <a:r>
              <a:rPr lang="en-US" altLang="zh-CN" sz="2000" b="1" dirty="0">
                <a:latin typeface="华文新魏" pitchFamily="2" charset="-122"/>
                <a:ea typeface="华文新魏" pitchFamily="2" charset="-122"/>
              </a:rPr>
              <a:t>; </a:t>
            </a:r>
          </a:p>
          <a:p>
            <a:pPr algn="just">
              <a:lnSpc>
                <a:spcPct val="135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成员可以任意顺序出现在类定义中，</a:t>
            </a:r>
            <a:r>
              <a:rPr lang="zh-CN" altLang="en-US" sz="2000" b="1" dirty="0">
                <a:solidFill>
                  <a:srgbClr val="FF0000"/>
                </a:solidFill>
                <a:latin typeface="华文新魏" pitchFamily="2" charset="-122"/>
                <a:ea typeface="华文新魏" pitchFamily="2" charset="-122"/>
              </a:rPr>
              <a:t>函数成员的实现既可放在类体外面；也可内嵌在类体定义中，此时会自动成为内联函数</a:t>
            </a:r>
            <a:r>
              <a:rPr lang="en-US" altLang="zh-CN" sz="2000" b="1" dirty="0">
                <a:solidFill>
                  <a:srgbClr val="FF0000"/>
                </a:solidFill>
                <a:latin typeface="华文新魏" pitchFamily="2" charset="-122"/>
                <a:ea typeface="华文新魏" pitchFamily="2" charset="-122"/>
              </a:rPr>
              <a:t>; </a:t>
            </a:r>
          </a:p>
          <a:p>
            <a:pPr algn="just">
              <a:lnSpc>
                <a:spcPct val="135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若函数成员在类的定义体外实现，则须在函数返回类型和函数名之间，使用</a:t>
            </a:r>
            <a:r>
              <a:rPr lang="zh-CN" altLang="en-US" sz="2000" b="1" dirty="0">
                <a:solidFill>
                  <a:srgbClr val="FF0000"/>
                </a:solidFill>
                <a:latin typeface="华文新魏" pitchFamily="2" charset="-122"/>
                <a:ea typeface="华文新魏" pitchFamily="2" charset="-122"/>
              </a:rPr>
              <a:t>类名</a:t>
            </a:r>
            <a:r>
              <a:rPr lang="zh-CN" altLang="en-US" sz="2000" b="1" dirty="0">
                <a:latin typeface="华文新魏" pitchFamily="2" charset="-122"/>
                <a:ea typeface="华文新魏" pitchFamily="2" charset="-122"/>
              </a:rPr>
              <a:t>和作用域运算符“</a:t>
            </a:r>
            <a:r>
              <a:rPr lang="en-US" altLang="zh-CN" sz="2000" b="1" dirty="0">
                <a:solidFill>
                  <a:srgbClr val="FF0000"/>
                </a:solidFill>
                <a:latin typeface="华文新魏" pitchFamily="2" charset="-122"/>
                <a:ea typeface="华文新魏" pitchFamily="2" charset="-122"/>
              </a:rPr>
              <a:t>::</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指明该函数成员所属的类</a:t>
            </a:r>
            <a:r>
              <a:rPr lang="en-US" altLang="zh-CN" sz="2000" b="1" dirty="0">
                <a:latin typeface="华文新魏" pitchFamily="2" charset="-122"/>
                <a:ea typeface="华文新魏" pitchFamily="2" charset="-122"/>
                <a:sym typeface="Wingdings" pitchFamily="2" charset="2"/>
              </a:rPr>
              <a:t>; </a:t>
            </a:r>
          </a:p>
          <a:p>
            <a:pPr algn="just">
              <a:lnSpc>
                <a:spcPct val="135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类的定义体花括号后要有分号作为定义体结束标志。</a:t>
            </a:r>
          </a:p>
        </p:txBody>
      </p:sp>
    </p:spTree>
    <p:extLst>
      <p:ext uri="{BB962C8B-B14F-4D97-AF65-F5344CB8AC3E}">
        <p14:creationId xmlns:p14="http://schemas.microsoft.com/office/powerpoint/2010/main" val="42867308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lstStyle/>
          <a:p>
            <a:pPr algn="l"/>
            <a:r>
              <a:rPr lang="en-US" altLang="zh-CN" sz="3600" b="1" dirty="0">
                <a:solidFill>
                  <a:srgbClr val="FF0000"/>
                </a:solidFill>
                <a:latin typeface="微软雅黑" pitchFamily="34" charset="-122"/>
                <a:ea typeface="微软雅黑" pitchFamily="34" charset="-122"/>
              </a:rPr>
              <a:t>3.9 </a:t>
            </a:r>
            <a:r>
              <a:rPr lang="zh-CN" altLang="en-US" sz="3600" b="1" dirty="0">
                <a:solidFill>
                  <a:srgbClr val="FF0000"/>
                </a:solidFill>
                <a:latin typeface="微软雅黑" pitchFamily="34" charset="-122"/>
                <a:ea typeface="微软雅黑" pitchFamily="34" charset="-122"/>
              </a:rPr>
              <a:t>隐式的类型转换和显式构造函数</a:t>
            </a:r>
          </a:p>
        </p:txBody>
      </p:sp>
      <p:sp>
        <p:nvSpPr>
          <p:cNvPr id="4" name="TextBox 3">
            <a:extLst>
              <a:ext uri="{FF2B5EF4-FFF2-40B4-BE49-F238E27FC236}">
                <a16:creationId xmlns:a16="http://schemas.microsoft.com/office/drawing/2014/main" id="{C7EC310F-024D-4544-AA59-49851519EC80}"/>
              </a:ext>
            </a:extLst>
          </p:cNvPr>
          <p:cNvSpPr txBox="1">
            <a:spLocks noChangeArrowheads="1"/>
          </p:cNvSpPr>
          <p:nvPr/>
        </p:nvSpPr>
        <p:spPr bwMode="auto">
          <a:xfrm>
            <a:off x="45760" y="3140968"/>
            <a:ext cx="8990736" cy="3672408"/>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r>
              <a:rPr lang="en-US" altLang="zh-CN" sz="1600" b="1" dirty="0">
                <a:latin typeface="华文新魏" panose="02010800040101010101" pitchFamily="2" charset="-122"/>
                <a:ea typeface="华文新魏" panose="02010800040101010101" pitchFamily="2" charset="-122"/>
              </a:rPr>
              <a:t>void test() {</a:t>
            </a:r>
          </a:p>
          <a:p>
            <a:pPr>
              <a:lnSpc>
                <a:spcPct val="130000"/>
              </a:lnSpc>
            </a:pPr>
            <a:r>
              <a:rPr lang="en-US" altLang="zh-CN" sz="1600" b="1" dirty="0">
                <a:latin typeface="华文新魏" panose="02010800040101010101" pitchFamily="2" charset="-122"/>
                <a:ea typeface="华文新魏" panose="02010800040101010101" pitchFamily="2" charset="-122"/>
              </a:rPr>
              <a:t>// </a:t>
            </a:r>
            <a:r>
              <a:rPr lang="zh-CN" altLang="en-US" sz="1600" b="1" dirty="0">
                <a:latin typeface="华文新魏" panose="02010800040101010101" pitchFamily="2" charset="-122"/>
                <a:ea typeface="华文新魏" panose="02010800040101010101" pitchFamily="2" charset="-122"/>
              </a:rPr>
              <a:t>隐式地将</a:t>
            </a:r>
            <a:r>
              <a:rPr lang="en-US" altLang="zh-CN" sz="1600" b="1" dirty="0">
                <a:latin typeface="华文新魏" panose="02010800040101010101" pitchFamily="2" charset="-122"/>
                <a:ea typeface="华文新魏" panose="02010800040101010101" pitchFamily="2" charset="-122"/>
              </a:rPr>
              <a:t>int</a:t>
            </a:r>
            <a:r>
              <a:rPr lang="zh-CN" altLang="en-US" sz="1600" b="1" dirty="0">
                <a:latin typeface="华文新魏" panose="02010800040101010101" pitchFamily="2" charset="-122"/>
                <a:ea typeface="华文新魏" panose="02010800040101010101" pitchFamily="2" charset="-122"/>
              </a:rPr>
              <a:t>转换成</a:t>
            </a:r>
            <a:r>
              <a:rPr lang="en-US" altLang="zh-CN" sz="1600" b="1" dirty="0">
                <a:latin typeface="华文新魏" panose="02010800040101010101" pitchFamily="2" charset="-122"/>
                <a:ea typeface="华文新魏" panose="02010800040101010101" pitchFamily="2" charset="-122"/>
              </a:rPr>
              <a:t>Integer</a:t>
            </a:r>
            <a:endParaRPr lang="zh-CN" altLang="en-US" sz="1600" b="1" dirty="0">
              <a:latin typeface="华文新魏" panose="02010800040101010101" pitchFamily="2" charset="-122"/>
              <a:ea typeface="华文新魏" panose="02010800040101010101" pitchFamily="2" charset="-122"/>
            </a:endParaRPr>
          </a:p>
          <a:p>
            <a:pPr>
              <a:lnSpc>
                <a:spcPct val="130000"/>
              </a:lnSpc>
            </a:pPr>
            <a:r>
              <a:rPr lang="en-US" altLang="zh-CN" sz="1600" b="1" dirty="0">
                <a:latin typeface="华文新魏" panose="02010800040101010101" pitchFamily="2" charset="-122"/>
                <a:ea typeface="华文新魏" panose="02010800040101010101" pitchFamily="2" charset="-122"/>
              </a:rPr>
              <a:t>Integer </a:t>
            </a:r>
            <a:r>
              <a:rPr lang="en-US" altLang="zh-CN" sz="1600" b="1" dirty="0" err="1">
                <a:latin typeface="华文新魏" panose="02010800040101010101" pitchFamily="2" charset="-122"/>
                <a:ea typeface="华文新魏" panose="02010800040101010101" pitchFamily="2" charset="-122"/>
              </a:rPr>
              <a:t>integer</a:t>
            </a:r>
            <a:r>
              <a:rPr lang="en-US" altLang="zh-CN" sz="1600" b="1" dirty="0">
                <a:latin typeface="华文新魏" panose="02010800040101010101" pitchFamily="2" charset="-122"/>
                <a:ea typeface="华文新魏" panose="02010800040101010101" pitchFamily="2" charset="-122"/>
              </a:rPr>
              <a:t> = 25; // </a:t>
            </a:r>
            <a:r>
              <a:rPr lang="zh-CN" altLang="en-US" sz="1600" b="1" dirty="0">
                <a:solidFill>
                  <a:srgbClr val="FF0000"/>
                </a:solidFill>
                <a:latin typeface="华文新魏" panose="02010800040101010101" pitchFamily="2" charset="-122"/>
                <a:ea typeface="华文新魏" panose="02010800040101010101" pitchFamily="2" charset="-122"/>
              </a:rPr>
              <a:t>对于转换构造函数（单参数），可以用</a:t>
            </a:r>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初始化；也可以</a:t>
            </a:r>
            <a:r>
              <a:rPr lang="en-US" altLang="zh-CN" sz="1600" b="1" dirty="0">
                <a:solidFill>
                  <a:srgbClr val="FF0000"/>
                </a:solidFill>
                <a:latin typeface="华文新魏" panose="02010800040101010101" pitchFamily="2" charset="-122"/>
                <a:ea typeface="华文新魏" panose="02010800040101010101" pitchFamily="2" charset="-122"/>
              </a:rPr>
              <a:t>Integer b(35)</a:t>
            </a:r>
          </a:p>
          <a:p>
            <a:pPr>
              <a:lnSpc>
                <a:spcPct val="130000"/>
              </a:lnSpc>
            </a:pPr>
            <a:r>
              <a:rPr lang="en-US" altLang="zh-CN" sz="1600" b="1" dirty="0">
                <a:latin typeface="华文新魏" panose="02010800040101010101" pitchFamily="2" charset="-122"/>
                <a:ea typeface="华文新魏" panose="02010800040101010101" pitchFamily="2" charset="-122"/>
              </a:rPr>
              <a:t>Age </a:t>
            </a:r>
            <a:r>
              <a:rPr lang="en-US" altLang="zh-CN" sz="1600" b="1" dirty="0" err="1">
                <a:latin typeface="华文新魏" panose="02010800040101010101" pitchFamily="2" charset="-122"/>
                <a:ea typeface="华文新魏" panose="02010800040101010101" pitchFamily="2" charset="-122"/>
              </a:rPr>
              <a:t>age</a:t>
            </a:r>
            <a:r>
              <a:rPr lang="en-US" altLang="zh-CN" sz="1600" b="1" dirty="0">
                <a:latin typeface="华文新魏" panose="02010800040101010101" pitchFamily="2" charset="-122"/>
                <a:ea typeface="华文新魏" panose="02010800040101010101" pitchFamily="2" charset="-122"/>
              </a:rPr>
              <a:t> = integer; 	//</a:t>
            </a:r>
            <a:r>
              <a:rPr lang="zh-CN" altLang="en-US" sz="1600" b="1" dirty="0">
                <a:latin typeface="华文新魏" panose="02010800040101010101" pitchFamily="2" charset="-122"/>
                <a:ea typeface="华文新魏" panose="02010800040101010101" pitchFamily="2" charset="-122"/>
              </a:rPr>
              <a:t>隐式地将</a:t>
            </a:r>
            <a:r>
              <a:rPr lang="en-US" altLang="zh-CN" sz="1600" b="1" dirty="0">
                <a:latin typeface="华文新魏" panose="02010800040101010101" pitchFamily="2" charset="-122"/>
                <a:ea typeface="华文新魏" panose="02010800040101010101" pitchFamily="2" charset="-122"/>
              </a:rPr>
              <a:t>Integer</a:t>
            </a:r>
            <a:r>
              <a:rPr lang="zh-CN" altLang="en-US" sz="1600" b="1" dirty="0">
                <a:latin typeface="华文新魏" panose="02010800040101010101" pitchFamily="2" charset="-122"/>
                <a:ea typeface="华文新魏" panose="02010800040101010101" pitchFamily="2" charset="-122"/>
              </a:rPr>
              <a:t>转换成</a:t>
            </a:r>
            <a:r>
              <a:rPr lang="en-US" altLang="zh-CN" sz="1600" b="1" dirty="0">
                <a:latin typeface="华文新魏" panose="02010800040101010101" pitchFamily="2" charset="-122"/>
                <a:ea typeface="华文新魏" panose="02010800040101010101" pitchFamily="2" charset="-122"/>
              </a:rPr>
              <a:t>Age</a:t>
            </a:r>
          </a:p>
          <a:p>
            <a:pPr>
              <a:lnSpc>
                <a:spcPct val="130000"/>
              </a:lnSpc>
            </a:pPr>
            <a:endParaRPr lang="zh-CN" altLang="en-US" sz="1600" b="1" dirty="0">
              <a:latin typeface="华文新魏" panose="02010800040101010101" pitchFamily="2" charset="-122"/>
              <a:ea typeface="华文新魏" panose="02010800040101010101" pitchFamily="2" charset="-122"/>
            </a:endParaRPr>
          </a:p>
          <a:p>
            <a:pPr>
              <a:lnSpc>
                <a:spcPct val="130000"/>
              </a:lnSpc>
            </a:pPr>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但编译器只能自动进行一次转换</a:t>
            </a:r>
          </a:p>
          <a:p>
            <a:pPr>
              <a:lnSpc>
                <a:spcPct val="130000"/>
              </a:lnSpc>
            </a:pPr>
            <a:r>
              <a:rPr lang="en-US" altLang="zh-CN" sz="1600" b="1" dirty="0">
                <a:latin typeface="华文新魏" panose="02010800040101010101" pitchFamily="2" charset="-122"/>
                <a:ea typeface="华文新魏" panose="02010800040101010101" pitchFamily="2" charset="-122"/>
              </a:rPr>
              <a:t>//Age a = 100; //</a:t>
            </a:r>
            <a:r>
              <a:rPr lang="zh-CN" altLang="en-US" sz="1600" b="1" dirty="0">
                <a:latin typeface="华文新魏" panose="02010800040101010101" pitchFamily="2" charset="-122"/>
                <a:ea typeface="华文新魏" panose="02010800040101010101" pitchFamily="2" charset="-122"/>
              </a:rPr>
              <a:t>编译报错：不存在</a:t>
            </a:r>
            <a:r>
              <a:rPr lang="en-US" altLang="zh-CN" sz="1600" b="1" dirty="0">
                <a:latin typeface="华文新魏" panose="02010800040101010101" pitchFamily="2" charset="-122"/>
                <a:ea typeface="华文新魏" panose="02010800040101010101" pitchFamily="2" charset="-122"/>
              </a:rPr>
              <a:t>int</a:t>
            </a:r>
            <a:r>
              <a:rPr lang="zh-CN" altLang="en-US" sz="1600" b="1" dirty="0">
                <a:latin typeface="华文新魏" panose="02010800040101010101" pitchFamily="2" charset="-122"/>
                <a:ea typeface="华文新魏" panose="02010800040101010101" pitchFamily="2" charset="-122"/>
              </a:rPr>
              <a:t>到</a:t>
            </a:r>
            <a:r>
              <a:rPr lang="en-US" altLang="zh-CN" sz="1600" b="1" dirty="0">
                <a:latin typeface="华文新魏" panose="02010800040101010101" pitchFamily="2" charset="-122"/>
                <a:ea typeface="华文新魏" panose="02010800040101010101" pitchFamily="2" charset="-122"/>
              </a:rPr>
              <a:t>Age</a:t>
            </a:r>
            <a:r>
              <a:rPr lang="zh-CN" altLang="en-US" sz="1600" b="1" dirty="0">
                <a:latin typeface="华文新魏" panose="02010800040101010101" pitchFamily="2" charset="-122"/>
                <a:ea typeface="华文新魏" panose="02010800040101010101" pitchFamily="2" charset="-122"/>
              </a:rPr>
              <a:t>的转换构造函数。如果成立，就有二次隐式转换：</a:t>
            </a:r>
            <a:r>
              <a:rPr lang="en-US" altLang="zh-CN" sz="1600" b="1" dirty="0">
                <a:latin typeface="华文新魏" panose="02010800040101010101" pitchFamily="2" charset="-122"/>
                <a:ea typeface="华文新魏" panose="02010800040101010101" pitchFamily="2" charset="-122"/>
              </a:rPr>
              <a:t>int-&gt;Integer-&gt;Age</a:t>
            </a:r>
            <a:endParaRPr lang="zh-CN" altLang="en-US" sz="1600" b="1" dirty="0">
              <a:latin typeface="华文新魏" panose="02010800040101010101" pitchFamily="2" charset="-122"/>
              <a:ea typeface="华文新魏" panose="02010800040101010101" pitchFamily="2" charset="-122"/>
            </a:endParaRPr>
          </a:p>
          <a:p>
            <a:pPr>
              <a:lnSpc>
                <a:spcPct val="130000"/>
              </a:lnSpc>
            </a:pPr>
            <a:r>
              <a:rPr lang="en-US" altLang="zh-CN" sz="1600" b="1" dirty="0">
                <a:latin typeface="华文新魏" panose="02010800040101010101" pitchFamily="2" charset="-122"/>
                <a:ea typeface="华文新魏" panose="02010800040101010101" pitchFamily="2" charset="-122"/>
              </a:rPr>
              <a:t>//</a:t>
            </a:r>
            <a:r>
              <a:rPr lang="zh-CN" altLang="en-US" sz="1600" b="1" dirty="0">
                <a:latin typeface="华文新魏" panose="02010800040101010101" pitchFamily="2" charset="-122"/>
                <a:ea typeface="华文新魏" panose="02010800040101010101" pitchFamily="2" charset="-122"/>
              </a:rPr>
              <a:t>只能这样</a:t>
            </a:r>
          </a:p>
          <a:p>
            <a:pPr>
              <a:lnSpc>
                <a:spcPct val="130000"/>
              </a:lnSpc>
            </a:pPr>
            <a:r>
              <a:rPr lang="en-US" altLang="zh-CN" sz="1600" b="1" dirty="0">
                <a:latin typeface="华文新魏" panose="02010800040101010101" pitchFamily="2" charset="-122"/>
                <a:ea typeface="华文新魏" panose="02010800040101010101" pitchFamily="2" charset="-122"/>
              </a:rPr>
              <a:t>Age a = Integer(100); 	//</a:t>
            </a:r>
            <a:r>
              <a:rPr lang="zh-CN" altLang="en-US" sz="1600" b="1" dirty="0">
                <a:latin typeface="华文新魏" panose="02010800040101010101" pitchFamily="2" charset="-122"/>
                <a:ea typeface="华文新魏" panose="02010800040101010101" pitchFamily="2" charset="-122"/>
              </a:rPr>
              <a:t>先显式地</a:t>
            </a:r>
            <a:r>
              <a:rPr lang="en-US" altLang="zh-CN" sz="1600" b="1" dirty="0">
                <a:latin typeface="华文新魏" panose="02010800040101010101" pitchFamily="2" charset="-122"/>
                <a:ea typeface="华文新魏" panose="02010800040101010101" pitchFamily="2" charset="-122"/>
              </a:rPr>
              <a:t>int-&gt;Integer,</a:t>
            </a:r>
            <a:r>
              <a:rPr lang="zh-CN" altLang="en-US" sz="1600" b="1" dirty="0">
                <a:latin typeface="华文新魏" panose="02010800040101010101" pitchFamily="2" charset="-122"/>
                <a:ea typeface="华文新魏" panose="02010800040101010101" pitchFamily="2" charset="-122"/>
              </a:rPr>
              <a:t>再隐式地</a:t>
            </a:r>
            <a:r>
              <a:rPr lang="en-US" altLang="zh-CN" sz="1600" b="1" dirty="0">
                <a:latin typeface="华文新魏" panose="02010800040101010101" pitchFamily="2" charset="-122"/>
                <a:ea typeface="华文新魏" panose="02010800040101010101" pitchFamily="2" charset="-122"/>
              </a:rPr>
              <a:t>Integer-&gt;Age</a:t>
            </a:r>
          </a:p>
          <a:p>
            <a:pPr>
              <a:lnSpc>
                <a:spcPct val="130000"/>
              </a:lnSpc>
            </a:pPr>
            <a:r>
              <a:rPr lang="en-US" altLang="zh-CN" sz="1600" b="1" dirty="0">
                <a:latin typeface="华文新魏" panose="02010800040101010101" pitchFamily="2" charset="-122"/>
                <a:ea typeface="华文新魏" panose="02010800040101010101" pitchFamily="2" charset="-122"/>
              </a:rPr>
              <a:t>}</a:t>
            </a:r>
            <a:endParaRPr lang="en-US" altLang="zh-CN" sz="1600" b="1" dirty="0">
              <a:solidFill>
                <a:srgbClr val="FF0000"/>
              </a:solidFill>
              <a:latin typeface="华文新魏" panose="02010800040101010101" pitchFamily="2" charset="-122"/>
              <a:ea typeface="华文新魏" panose="02010800040101010101" pitchFamily="2" charset="-122"/>
            </a:endParaRPr>
          </a:p>
        </p:txBody>
      </p:sp>
      <p:sp>
        <p:nvSpPr>
          <p:cNvPr id="5" name="TextBox 3">
            <a:extLst>
              <a:ext uri="{FF2B5EF4-FFF2-40B4-BE49-F238E27FC236}">
                <a16:creationId xmlns:a16="http://schemas.microsoft.com/office/drawing/2014/main" id="{36AE19A3-9F23-4974-B774-1B3E936A0F83}"/>
              </a:ext>
            </a:extLst>
          </p:cNvPr>
          <p:cNvSpPr txBox="1">
            <a:spLocks noChangeArrowheads="1"/>
          </p:cNvSpPr>
          <p:nvPr/>
        </p:nvSpPr>
        <p:spPr bwMode="auto">
          <a:xfrm>
            <a:off x="13112" y="882824"/>
            <a:ext cx="4270856" cy="211412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b="1" dirty="0">
                <a:latin typeface="华文新魏" panose="02010800040101010101" pitchFamily="2" charset="-122"/>
                <a:ea typeface="华文新魏" panose="02010800040101010101" pitchFamily="2" charset="-122"/>
              </a:rPr>
              <a:t>class Integer {</a:t>
            </a:r>
          </a:p>
          <a:p>
            <a:r>
              <a:rPr lang="en-US" altLang="zh-CN" sz="1600" b="1" dirty="0">
                <a:latin typeface="华文新魏" panose="02010800040101010101" pitchFamily="2" charset="-122"/>
                <a:ea typeface="华文新魏" panose="02010800040101010101" pitchFamily="2" charset="-122"/>
              </a:rPr>
              <a:t>public:</a:t>
            </a:r>
          </a:p>
          <a:p>
            <a:r>
              <a:rPr lang="en-US" altLang="zh-CN" sz="1600" b="1" dirty="0">
                <a:latin typeface="华文新魏" panose="02010800040101010101" pitchFamily="2" charset="-122"/>
                <a:ea typeface="华文新魏" panose="02010800040101010101" pitchFamily="2" charset="-122"/>
              </a:rPr>
              <a:t>    int value;</a:t>
            </a:r>
          </a:p>
          <a:p>
            <a:r>
              <a:rPr lang="en-US" altLang="zh-CN" sz="1600" b="1" dirty="0">
                <a:latin typeface="华文新魏" panose="02010800040101010101" pitchFamily="2" charset="-122"/>
                <a:ea typeface="华文新魏" panose="02010800040101010101" pitchFamily="2" charset="-122"/>
              </a:rPr>
              <a:t>public:</a:t>
            </a:r>
          </a:p>
          <a:p>
            <a:r>
              <a:rPr lang="en-US" altLang="zh-CN" sz="1600" b="1" dirty="0">
                <a:latin typeface="华文新魏" panose="02010800040101010101" pitchFamily="2" charset="-122"/>
                <a:ea typeface="华文新魏" panose="02010800040101010101" pitchFamily="2" charset="-122"/>
              </a:rPr>
              <a:t>    //</a:t>
            </a:r>
            <a:r>
              <a:rPr lang="zh-CN" altLang="en-US" sz="1600" b="1" dirty="0">
                <a:latin typeface="华文新魏" panose="02010800040101010101" pitchFamily="2" charset="-122"/>
                <a:ea typeface="华文新魏" panose="02010800040101010101" pitchFamily="2" charset="-122"/>
              </a:rPr>
              <a:t>隐式地提供了从</a:t>
            </a:r>
            <a:r>
              <a:rPr lang="en-US" altLang="zh-CN" sz="1600" b="1" dirty="0">
                <a:latin typeface="华文新魏" panose="02010800040101010101" pitchFamily="2" charset="-122"/>
                <a:ea typeface="华文新魏" panose="02010800040101010101" pitchFamily="2" charset="-122"/>
              </a:rPr>
              <a:t>int</a:t>
            </a:r>
            <a:r>
              <a:rPr lang="zh-CN" altLang="en-US" sz="1600" b="1" dirty="0">
                <a:latin typeface="华文新魏" panose="02010800040101010101" pitchFamily="2" charset="-122"/>
                <a:ea typeface="华文新魏" panose="02010800040101010101" pitchFamily="2" charset="-122"/>
              </a:rPr>
              <a:t>到</a:t>
            </a:r>
            <a:r>
              <a:rPr lang="en-US" altLang="zh-CN" sz="1600" b="1" dirty="0">
                <a:latin typeface="华文新魏" panose="02010800040101010101" pitchFamily="2" charset="-122"/>
                <a:ea typeface="华文新魏" panose="02010800040101010101" pitchFamily="2" charset="-122"/>
              </a:rPr>
              <a:t>Integer</a:t>
            </a:r>
            <a:r>
              <a:rPr lang="zh-CN" altLang="en-US" sz="1600" b="1" dirty="0">
                <a:latin typeface="华文新魏" panose="02010800040101010101" pitchFamily="2" charset="-122"/>
                <a:ea typeface="华文新魏" panose="02010800040101010101" pitchFamily="2" charset="-122"/>
              </a:rPr>
              <a:t>的转换功能</a:t>
            </a:r>
          </a:p>
          <a:p>
            <a:r>
              <a:rPr lang="en-US" altLang="zh-CN" sz="1600" b="1" dirty="0">
                <a:latin typeface="华文新魏" panose="02010800040101010101" pitchFamily="2" charset="-122"/>
                <a:ea typeface="华文新魏" panose="02010800040101010101" pitchFamily="2" charset="-122"/>
              </a:rPr>
              <a:t>    Integer(int value): value(value){}</a:t>
            </a:r>
          </a:p>
          <a:p>
            <a:r>
              <a:rPr lang="en-US" altLang="zh-CN" sz="1600" b="1" dirty="0">
                <a:latin typeface="华文新魏" panose="02010800040101010101" pitchFamily="2" charset="-122"/>
                <a:ea typeface="华文新魏" panose="02010800040101010101" pitchFamily="2" charset="-122"/>
              </a:rPr>
              <a:t>};</a:t>
            </a:r>
            <a:endParaRPr lang="zh-CN" altLang="en-US" sz="1600" b="1" dirty="0">
              <a:latin typeface="华文新魏" panose="02010800040101010101" pitchFamily="2" charset="-122"/>
              <a:ea typeface="华文新魏" panose="02010800040101010101" pitchFamily="2" charset="-122"/>
            </a:endParaRPr>
          </a:p>
          <a:p>
            <a:endParaRPr lang="en-US" altLang="zh-CN" sz="1600" b="1" dirty="0">
              <a:solidFill>
                <a:srgbClr val="FF0000"/>
              </a:solidFill>
              <a:latin typeface="华文新魏" panose="02010800040101010101" pitchFamily="2" charset="-122"/>
              <a:ea typeface="华文新魏" panose="02010800040101010101" pitchFamily="2" charset="-122"/>
            </a:endParaRPr>
          </a:p>
        </p:txBody>
      </p:sp>
      <p:sp>
        <p:nvSpPr>
          <p:cNvPr id="6" name="TextBox 3">
            <a:extLst>
              <a:ext uri="{FF2B5EF4-FFF2-40B4-BE49-F238E27FC236}">
                <a16:creationId xmlns:a16="http://schemas.microsoft.com/office/drawing/2014/main" id="{90241935-E65C-4B41-9F31-00CC270A5170}"/>
              </a:ext>
            </a:extLst>
          </p:cNvPr>
          <p:cNvSpPr txBox="1">
            <a:spLocks noChangeArrowheads="1"/>
          </p:cNvSpPr>
          <p:nvPr/>
        </p:nvSpPr>
        <p:spPr bwMode="auto">
          <a:xfrm>
            <a:off x="4283968" y="882824"/>
            <a:ext cx="4846920" cy="211412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b="1" dirty="0">
                <a:latin typeface="华文新魏" panose="02010800040101010101" pitchFamily="2" charset="-122"/>
                <a:ea typeface="华文新魏" panose="02010800040101010101" pitchFamily="2" charset="-122"/>
              </a:rPr>
              <a:t>class Age {</a:t>
            </a:r>
          </a:p>
          <a:p>
            <a:r>
              <a:rPr lang="en-US" altLang="zh-CN" sz="1600" b="1" dirty="0">
                <a:latin typeface="华文新魏" panose="02010800040101010101" pitchFamily="2" charset="-122"/>
                <a:ea typeface="华文新魏" panose="02010800040101010101" pitchFamily="2" charset="-122"/>
              </a:rPr>
              <a:t>public:</a:t>
            </a:r>
          </a:p>
          <a:p>
            <a:r>
              <a:rPr lang="en-US" altLang="zh-CN" sz="1600" b="1" dirty="0">
                <a:latin typeface="华文新魏" panose="02010800040101010101" pitchFamily="2" charset="-122"/>
                <a:ea typeface="华文新魏" panose="02010800040101010101" pitchFamily="2" charset="-122"/>
              </a:rPr>
              <a:t>    Integer age{ 0 };</a:t>
            </a:r>
          </a:p>
          <a:p>
            <a:r>
              <a:rPr lang="en-US" altLang="zh-CN" sz="1600" b="1" dirty="0">
                <a:latin typeface="华文新魏" panose="02010800040101010101" pitchFamily="2" charset="-122"/>
                <a:ea typeface="华文新魏" panose="02010800040101010101" pitchFamily="2" charset="-122"/>
              </a:rPr>
              <a:t>public:</a:t>
            </a:r>
          </a:p>
          <a:p>
            <a:r>
              <a:rPr lang="en-US" altLang="zh-CN" sz="1600" b="1" dirty="0">
                <a:latin typeface="华文新魏" panose="02010800040101010101" pitchFamily="2" charset="-122"/>
                <a:ea typeface="华文新魏" panose="02010800040101010101" pitchFamily="2" charset="-122"/>
              </a:rPr>
              <a:t>    //</a:t>
            </a:r>
            <a:r>
              <a:rPr lang="zh-CN" altLang="en-US" sz="1600" b="1" dirty="0">
                <a:latin typeface="华文新魏" panose="02010800040101010101" pitchFamily="2" charset="-122"/>
                <a:ea typeface="华文新魏" panose="02010800040101010101" pitchFamily="2" charset="-122"/>
              </a:rPr>
              <a:t>隐式地提供了从</a:t>
            </a:r>
            <a:r>
              <a:rPr lang="en-US" altLang="zh-CN" sz="1600" b="1" dirty="0">
                <a:latin typeface="华文新魏" panose="02010800040101010101" pitchFamily="2" charset="-122"/>
                <a:ea typeface="华文新魏" panose="02010800040101010101" pitchFamily="2" charset="-122"/>
              </a:rPr>
              <a:t>Integer</a:t>
            </a:r>
            <a:r>
              <a:rPr lang="zh-CN" altLang="en-US" sz="1600" b="1" dirty="0">
                <a:latin typeface="华文新魏" panose="02010800040101010101" pitchFamily="2" charset="-122"/>
                <a:ea typeface="华文新魏" panose="02010800040101010101" pitchFamily="2" charset="-122"/>
              </a:rPr>
              <a:t>到</a:t>
            </a:r>
            <a:r>
              <a:rPr lang="en-US" altLang="zh-CN" sz="1600" b="1" dirty="0">
                <a:latin typeface="华文新魏" panose="02010800040101010101" pitchFamily="2" charset="-122"/>
                <a:ea typeface="华文新魏" panose="02010800040101010101" pitchFamily="2" charset="-122"/>
              </a:rPr>
              <a:t>Age</a:t>
            </a:r>
            <a:r>
              <a:rPr lang="zh-CN" altLang="en-US" sz="1600" b="1" dirty="0">
                <a:latin typeface="华文新魏" panose="02010800040101010101" pitchFamily="2" charset="-122"/>
                <a:ea typeface="华文新魏" panose="02010800040101010101" pitchFamily="2" charset="-122"/>
              </a:rPr>
              <a:t>的转换功能</a:t>
            </a:r>
          </a:p>
          <a:p>
            <a:r>
              <a:rPr lang="en-US" altLang="zh-CN" sz="1600" b="1" dirty="0">
                <a:latin typeface="华文新魏" panose="02010800040101010101" pitchFamily="2" charset="-122"/>
                <a:ea typeface="华文新魏" panose="02010800040101010101" pitchFamily="2" charset="-122"/>
              </a:rPr>
              <a:t>    Age(Integer i) :age(i) {}</a:t>
            </a:r>
          </a:p>
          <a:p>
            <a:r>
              <a:rPr lang="en-US" altLang="zh-CN" sz="1600" b="1" dirty="0">
                <a:latin typeface="华文新魏" panose="02010800040101010101" pitchFamily="2" charset="-122"/>
                <a:ea typeface="华文新魏" panose="02010800040101010101" pitchFamily="2" charset="-122"/>
              </a:rPr>
              <a:t>};</a:t>
            </a:r>
            <a:endParaRPr lang="zh-CN" altLang="en-US" sz="1600" b="1" dirty="0">
              <a:latin typeface="华文新魏" panose="02010800040101010101" pitchFamily="2" charset="-122"/>
              <a:ea typeface="华文新魏" panose="02010800040101010101" pitchFamily="2" charset="-122"/>
            </a:endParaRPr>
          </a:p>
          <a:p>
            <a:endParaRPr lang="en-US" altLang="zh-CN" sz="1600"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2181932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lstStyle/>
          <a:p>
            <a:pPr algn="l"/>
            <a:r>
              <a:rPr lang="en-US" altLang="zh-CN" sz="3600" b="1" dirty="0">
                <a:solidFill>
                  <a:srgbClr val="FF0000"/>
                </a:solidFill>
                <a:latin typeface="微软雅黑" pitchFamily="34" charset="-122"/>
                <a:ea typeface="微软雅黑" pitchFamily="34" charset="-122"/>
              </a:rPr>
              <a:t>3.9 </a:t>
            </a:r>
            <a:r>
              <a:rPr lang="zh-CN" altLang="en-US" sz="3600" b="1" dirty="0">
                <a:solidFill>
                  <a:srgbClr val="FF0000"/>
                </a:solidFill>
                <a:latin typeface="微软雅黑" pitchFamily="34" charset="-122"/>
                <a:ea typeface="微软雅黑" pitchFamily="34" charset="-122"/>
              </a:rPr>
              <a:t>隐式的类型转换和显式构造函数</a:t>
            </a:r>
          </a:p>
        </p:txBody>
      </p:sp>
      <p:sp>
        <p:nvSpPr>
          <p:cNvPr id="4" name="TextBox 3">
            <a:extLst>
              <a:ext uri="{FF2B5EF4-FFF2-40B4-BE49-F238E27FC236}">
                <a16:creationId xmlns:a16="http://schemas.microsoft.com/office/drawing/2014/main" id="{C7EC310F-024D-4544-AA59-49851519EC80}"/>
              </a:ext>
            </a:extLst>
          </p:cNvPr>
          <p:cNvSpPr txBox="1">
            <a:spLocks noChangeArrowheads="1"/>
          </p:cNvSpPr>
          <p:nvPr/>
        </p:nvSpPr>
        <p:spPr bwMode="auto">
          <a:xfrm>
            <a:off x="45760" y="3140968"/>
            <a:ext cx="8990736" cy="3672408"/>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20000"/>
              </a:lnSpc>
            </a:pPr>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test_explicit</a:t>
            </a:r>
            <a:r>
              <a:rPr lang="en-US" altLang="zh-CN" b="1" dirty="0">
                <a:latin typeface="华文新魏" panose="02010800040101010101" pitchFamily="2" charset="-122"/>
                <a:ea typeface="华文新魏" panose="02010800040101010101" pitchFamily="2" charset="-122"/>
              </a:rPr>
              <a:t>() {</a:t>
            </a:r>
          </a:p>
          <a:p>
            <a:pPr>
              <a:lnSpc>
                <a:spcPct val="120000"/>
              </a:lnSpc>
            </a:pP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编译报错：不存在从</a:t>
            </a:r>
            <a:r>
              <a:rPr lang="en-US" altLang="zh-CN" b="1" dirty="0">
                <a:solidFill>
                  <a:srgbClr val="FF0000"/>
                </a:solidFill>
                <a:latin typeface="华文新魏" panose="02010800040101010101" pitchFamily="2" charset="-122"/>
                <a:ea typeface="华文新魏" panose="02010800040101010101" pitchFamily="2" charset="-122"/>
              </a:rPr>
              <a:t>int</a:t>
            </a:r>
            <a:r>
              <a:rPr lang="zh-CN" altLang="en-US" b="1" dirty="0">
                <a:solidFill>
                  <a:srgbClr val="FF0000"/>
                </a:solidFill>
                <a:latin typeface="华文新魏" panose="02010800040101010101" pitchFamily="2" charset="-122"/>
                <a:ea typeface="华文新魏" panose="02010800040101010101" pitchFamily="2" charset="-122"/>
              </a:rPr>
              <a:t>到</a:t>
            </a:r>
            <a:r>
              <a:rPr lang="en-US" altLang="zh-CN" b="1" dirty="0" err="1">
                <a:solidFill>
                  <a:srgbClr val="FF0000"/>
                </a:solidFill>
                <a:latin typeface="华文新魏" panose="02010800040101010101" pitchFamily="2" charset="-122"/>
                <a:ea typeface="华文新魏" panose="02010800040101010101" pitchFamily="2" charset="-122"/>
              </a:rPr>
              <a:t>ExplicitInteger</a:t>
            </a:r>
            <a:r>
              <a:rPr lang="zh-CN" altLang="en-US" b="1" dirty="0">
                <a:solidFill>
                  <a:srgbClr val="FF0000"/>
                </a:solidFill>
                <a:latin typeface="华文新魏" panose="02010800040101010101" pitchFamily="2" charset="-122"/>
                <a:ea typeface="华文新魏" panose="02010800040101010101" pitchFamily="2" charset="-122"/>
              </a:rPr>
              <a:t>的构造函数</a:t>
            </a:r>
            <a:r>
              <a:rPr lang="en-US" altLang="zh-CN" b="1" dirty="0">
                <a:solidFill>
                  <a:srgbClr val="FF0000"/>
                </a:solidFill>
                <a:latin typeface="华文新魏" panose="02010800040101010101" pitchFamily="2" charset="-122"/>
                <a:ea typeface="华文新魏" panose="02010800040101010101" pitchFamily="2" charset="-122"/>
              </a:rPr>
              <a:t>, </a:t>
            </a:r>
            <a:r>
              <a:rPr lang="zh-CN" altLang="en-US" b="1" dirty="0">
                <a:solidFill>
                  <a:srgbClr val="FF0000"/>
                </a:solidFill>
                <a:latin typeface="华文新魏" panose="02010800040101010101" pitchFamily="2" charset="-122"/>
                <a:ea typeface="华文新魏" panose="02010800040101010101" pitchFamily="2" charset="-122"/>
              </a:rPr>
              <a:t>这种用</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来初始化的形式不再支持</a:t>
            </a: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ExplicitInteger</a:t>
            </a:r>
            <a:r>
              <a:rPr lang="en-US" altLang="zh-CN" b="1" dirty="0">
                <a:latin typeface="华文新魏" panose="02010800040101010101" pitchFamily="2" charset="-122"/>
                <a:ea typeface="华文新魏" panose="02010800040101010101" pitchFamily="2" charset="-122"/>
              </a:rPr>
              <a:t> i = 10; </a:t>
            </a:r>
            <a:endParaRPr lang="zh-CN" altLang="en-US" b="1" dirty="0">
              <a:latin typeface="华文新魏" panose="02010800040101010101" pitchFamily="2" charset="-122"/>
              <a:ea typeface="华文新魏" panose="02010800040101010101" pitchFamily="2" charset="-122"/>
            </a:endParaRPr>
          </a:p>
          <a:p>
            <a:pPr>
              <a:lnSpc>
                <a:spcPct val="120000"/>
              </a:lnSpc>
            </a:pP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编译也报错：复制列表初始化不能使用标记为</a:t>
            </a:r>
            <a:r>
              <a:rPr lang="en-US" altLang="zh-CN" b="1" dirty="0">
                <a:solidFill>
                  <a:srgbClr val="FF0000"/>
                </a:solidFill>
                <a:latin typeface="华文新魏" panose="02010800040101010101" pitchFamily="2" charset="-122"/>
                <a:ea typeface="华文新魏" panose="02010800040101010101" pitchFamily="2" charset="-122"/>
              </a:rPr>
              <a:t>explicit</a:t>
            </a:r>
            <a:r>
              <a:rPr lang="zh-CN" altLang="en-US" b="1" dirty="0">
                <a:solidFill>
                  <a:srgbClr val="FF0000"/>
                </a:solidFill>
                <a:latin typeface="华文新魏" panose="02010800040101010101" pitchFamily="2" charset="-122"/>
                <a:ea typeface="华文新魏" panose="02010800040101010101" pitchFamily="2" charset="-122"/>
              </a:rPr>
              <a:t>的构造函数</a:t>
            </a: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ExplicitInteger</a:t>
            </a:r>
            <a:r>
              <a:rPr lang="en-US" altLang="zh-CN" b="1" dirty="0">
                <a:latin typeface="华文新魏" panose="02010800040101010101" pitchFamily="2" charset="-122"/>
                <a:ea typeface="华文新魏" panose="02010800040101010101" pitchFamily="2" charset="-122"/>
              </a:rPr>
              <a:t> j = { 10 }; </a:t>
            </a:r>
            <a:endParaRPr lang="zh-CN" altLang="en-US" b="1" dirty="0">
              <a:latin typeface="华文新魏" panose="02010800040101010101" pitchFamily="2" charset="-122"/>
              <a:ea typeface="华文新魏" panose="02010800040101010101" pitchFamily="2" charset="-122"/>
            </a:endParaRPr>
          </a:p>
          <a:p>
            <a:pPr>
              <a:lnSpc>
                <a:spcPct val="120000"/>
              </a:lnSpc>
            </a:pPr>
            <a:endParaRPr lang="en-US" altLang="zh-CN" b="1" dirty="0">
              <a:latin typeface="华文新魏" panose="02010800040101010101" pitchFamily="2" charset="-122"/>
              <a:ea typeface="华文新魏" panose="02010800040101010101" pitchFamily="2" charset="-122"/>
            </a:endParaRPr>
          </a:p>
          <a:p>
            <a:pPr>
              <a:lnSpc>
                <a:spcPct val="120000"/>
              </a:lnSpc>
            </a:pPr>
            <a:r>
              <a:rPr lang="en-US" altLang="zh-CN" b="1" dirty="0" err="1">
                <a:latin typeface="华文新魏" panose="02010800040101010101" pitchFamily="2" charset="-122"/>
                <a:ea typeface="华文新魏" panose="02010800040101010101" pitchFamily="2" charset="-122"/>
              </a:rPr>
              <a:t>ExplicitInteger</a:t>
            </a:r>
            <a:r>
              <a:rPr lang="en-US" altLang="zh-CN" b="1" dirty="0">
                <a:latin typeface="华文新魏" panose="02010800040101010101" pitchFamily="2" charset="-122"/>
                <a:ea typeface="华文新魏" panose="02010800040101010101" pitchFamily="2" charset="-122"/>
              </a:rPr>
              <a:t> k(0);	//</a:t>
            </a:r>
            <a:r>
              <a:rPr lang="zh-CN" altLang="en-US" b="1" dirty="0">
                <a:latin typeface="华文新魏" panose="02010800040101010101" pitchFamily="2" charset="-122"/>
                <a:ea typeface="华文新魏" panose="02010800040101010101" pitchFamily="2" charset="-122"/>
              </a:rPr>
              <a:t>只能以这种形式</a:t>
            </a:r>
          </a:p>
          <a:p>
            <a:pPr>
              <a:lnSpc>
                <a:spcPct val="120000"/>
              </a:lnSpc>
            </a:pPr>
            <a:endParaRPr lang="en-US" altLang="zh-CN" b="1" dirty="0">
              <a:latin typeface="华文新魏" panose="02010800040101010101" pitchFamily="2" charset="-122"/>
              <a:ea typeface="华文新魏" panose="02010800040101010101" pitchFamily="2" charset="-122"/>
            </a:endParaRPr>
          </a:p>
          <a:p>
            <a:pPr>
              <a:lnSpc>
                <a:spcPct val="120000"/>
              </a:lnSpc>
            </a:pPr>
            <a:r>
              <a:rPr lang="en-US" altLang="zh-CN" b="1" dirty="0" err="1">
                <a:latin typeface="华文新魏" panose="02010800040101010101" pitchFamily="2" charset="-122"/>
                <a:ea typeface="华文新魏" panose="02010800040101010101" pitchFamily="2" charset="-122"/>
              </a:rPr>
              <a:t>ExplicitInteger</a:t>
            </a:r>
            <a:r>
              <a:rPr lang="en-US" altLang="zh-CN" b="1" dirty="0">
                <a:latin typeface="华文新魏" panose="02010800040101010101" pitchFamily="2" charset="-122"/>
                <a:ea typeface="华文新魏" panose="02010800040101010101" pitchFamily="2" charset="-122"/>
              </a:rPr>
              <a:t> l{ 0 };	//</a:t>
            </a:r>
            <a:r>
              <a:rPr lang="zh-CN" altLang="en-US" b="1" dirty="0">
                <a:latin typeface="华文新魏" panose="02010800040101010101" pitchFamily="2" charset="-122"/>
                <a:ea typeface="华文新魏" panose="02010800040101010101" pitchFamily="2" charset="-122"/>
              </a:rPr>
              <a:t>或以这种形式</a:t>
            </a:r>
          </a:p>
          <a:p>
            <a:pPr>
              <a:lnSpc>
                <a:spcPct val="120000"/>
              </a:lnSpc>
            </a:pPr>
            <a:r>
              <a:rPr lang="en-US" altLang="zh-CN" b="1" dirty="0">
                <a:latin typeface="华文新魏" panose="02010800040101010101" pitchFamily="2" charset="-122"/>
                <a:ea typeface="华文新魏" panose="02010800040101010101" pitchFamily="2" charset="-122"/>
              </a:rPr>
              <a:t>}</a:t>
            </a:r>
          </a:p>
        </p:txBody>
      </p:sp>
      <p:sp>
        <p:nvSpPr>
          <p:cNvPr id="5" name="TextBox 3">
            <a:extLst>
              <a:ext uri="{FF2B5EF4-FFF2-40B4-BE49-F238E27FC236}">
                <a16:creationId xmlns:a16="http://schemas.microsoft.com/office/drawing/2014/main" id="{36AE19A3-9F23-4974-B774-1B3E936A0F83}"/>
              </a:ext>
            </a:extLst>
          </p:cNvPr>
          <p:cNvSpPr txBox="1">
            <a:spLocks noChangeArrowheads="1"/>
          </p:cNvSpPr>
          <p:nvPr/>
        </p:nvSpPr>
        <p:spPr bwMode="auto">
          <a:xfrm>
            <a:off x="13112" y="882824"/>
            <a:ext cx="4630896" cy="211412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有时想抑制这种隐式转换，这时必须把构造函数声明为</a:t>
            </a:r>
            <a:r>
              <a:rPr lang="en-US" altLang="zh-CN" sz="1600" b="1" dirty="0">
                <a:solidFill>
                  <a:srgbClr val="FF0000"/>
                </a:solidFill>
                <a:latin typeface="华文新魏" panose="02010800040101010101" pitchFamily="2" charset="-122"/>
                <a:ea typeface="华文新魏" panose="02010800040101010101" pitchFamily="2" charset="-122"/>
              </a:rPr>
              <a:t>explicit</a:t>
            </a:r>
            <a:endParaRPr lang="zh-CN" altLang="en-US" sz="1600" b="1" dirty="0">
              <a:solidFill>
                <a:srgbClr val="FF0000"/>
              </a:solidFill>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class </a:t>
            </a:r>
            <a:r>
              <a:rPr lang="en-US" altLang="zh-CN" sz="1600" b="1" dirty="0" err="1">
                <a:latin typeface="华文新魏" panose="02010800040101010101" pitchFamily="2" charset="-122"/>
                <a:ea typeface="华文新魏" panose="02010800040101010101" pitchFamily="2" charset="-122"/>
              </a:rPr>
              <a:t>ExplicitInteger</a:t>
            </a:r>
            <a:r>
              <a:rPr lang="en-US" altLang="zh-CN" sz="1600" b="1" dirty="0">
                <a:latin typeface="华文新魏" panose="02010800040101010101" pitchFamily="2" charset="-122"/>
                <a:ea typeface="华文新魏" panose="02010800040101010101" pitchFamily="2" charset="-122"/>
              </a:rPr>
              <a:t> {</a:t>
            </a:r>
          </a:p>
          <a:p>
            <a:r>
              <a:rPr lang="en-US" altLang="zh-CN" sz="1600" b="1" dirty="0">
                <a:latin typeface="华文新魏" panose="02010800040101010101" pitchFamily="2" charset="-122"/>
                <a:ea typeface="华文新魏" panose="02010800040101010101" pitchFamily="2" charset="-122"/>
              </a:rPr>
              <a:t>public:</a:t>
            </a:r>
          </a:p>
          <a:p>
            <a:r>
              <a:rPr lang="en-US" altLang="zh-CN" sz="1600" b="1" dirty="0">
                <a:latin typeface="华文新魏" panose="02010800040101010101" pitchFamily="2" charset="-122"/>
                <a:ea typeface="华文新魏" panose="02010800040101010101" pitchFamily="2" charset="-122"/>
              </a:rPr>
              <a:t>    int value;</a:t>
            </a:r>
          </a:p>
          <a:p>
            <a:r>
              <a:rPr lang="en-US" altLang="zh-CN" sz="1600" b="1" dirty="0">
                <a:latin typeface="华文新魏" panose="02010800040101010101" pitchFamily="2" charset="-122"/>
                <a:ea typeface="华文新魏" panose="02010800040101010101" pitchFamily="2" charset="-122"/>
              </a:rPr>
              <a:t>public:</a:t>
            </a:r>
          </a:p>
          <a:p>
            <a:r>
              <a:rPr lang="en-US" altLang="zh-CN" sz="1600" b="1" dirty="0">
                <a:latin typeface="华文新魏" panose="02010800040101010101" pitchFamily="2" charset="-122"/>
                <a:ea typeface="华文新魏" panose="02010800040101010101" pitchFamily="2" charset="-122"/>
              </a:rPr>
              <a:t>    explicit </a:t>
            </a:r>
            <a:r>
              <a:rPr lang="en-US" altLang="zh-CN" sz="1600" b="1" dirty="0" err="1">
                <a:latin typeface="华文新魏" panose="02010800040101010101" pitchFamily="2" charset="-122"/>
                <a:ea typeface="华文新魏" panose="02010800040101010101" pitchFamily="2" charset="-122"/>
              </a:rPr>
              <a:t>ExplicitInteger</a:t>
            </a:r>
            <a:r>
              <a:rPr lang="en-US" altLang="zh-CN" sz="1600" b="1" dirty="0">
                <a:latin typeface="华文新魏" panose="02010800040101010101" pitchFamily="2" charset="-122"/>
                <a:ea typeface="华文新魏" panose="02010800040101010101" pitchFamily="2" charset="-122"/>
              </a:rPr>
              <a:t>(int value) : value(value) {}</a:t>
            </a:r>
          </a:p>
          <a:p>
            <a:r>
              <a:rPr lang="en-US" altLang="zh-CN" sz="1600" b="1" dirty="0">
                <a:latin typeface="华文新魏" panose="02010800040101010101" pitchFamily="2" charset="-122"/>
                <a:ea typeface="华文新魏" panose="02010800040101010101" pitchFamily="2" charset="-122"/>
              </a:rPr>
              <a:t>};</a:t>
            </a:r>
          </a:p>
        </p:txBody>
      </p:sp>
      <p:sp>
        <p:nvSpPr>
          <p:cNvPr id="6" name="TextBox 3">
            <a:extLst>
              <a:ext uri="{FF2B5EF4-FFF2-40B4-BE49-F238E27FC236}">
                <a16:creationId xmlns:a16="http://schemas.microsoft.com/office/drawing/2014/main" id="{90241935-E65C-4B41-9F31-00CC270A5170}"/>
              </a:ext>
            </a:extLst>
          </p:cNvPr>
          <p:cNvSpPr txBox="1">
            <a:spLocks noChangeArrowheads="1"/>
          </p:cNvSpPr>
          <p:nvPr/>
        </p:nvSpPr>
        <p:spPr bwMode="auto">
          <a:xfrm>
            <a:off x="4765640" y="882824"/>
            <a:ext cx="4270856" cy="211412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b="1" dirty="0">
                <a:latin typeface="华文新魏" panose="02010800040101010101" pitchFamily="2" charset="-122"/>
                <a:ea typeface="华文新魏" panose="02010800040101010101" pitchFamily="2" charset="-122"/>
              </a:rPr>
              <a:t>class </a:t>
            </a:r>
            <a:r>
              <a:rPr lang="en-US" altLang="zh-CN" sz="1600" b="1" dirty="0" err="1">
                <a:latin typeface="华文新魏" panose="02010800040101010101" pitchFamily="2" charset="-122"/>
                <a:ea typeface="华文新魏" panose="02010800040101010101" pitchFamily="2" charset="-122"/>
              </a:rPr>
              <a:t>ExplicitAge</a:t>
            </a:r>
            <a:r>
              <a:rPr lang="en-US" altLang="zh-CN" sz="1600" b="1" dirty="0">
                <a:latin typeface="华文新魏" panose="02010800040101010101" pitchFamily="2" charset="-122"/>
                <a:ea typeface="华文新魏" panose="02010800040101010101" pitchFamily="2" charset="-122"/>
              </a:rPr>
              <a:t> {</a:t>
            </a:r>
          </a:p>
          <a:p>
            <a:r>
              <a:rPr lang="en-US" altLang="zh-CN" sz="1600" b="1" dirty="0">
                <a:latin typeface="华文新魏" panose="02010800040101010101" pitchFamily="2" charset="-122"/>
                <a:ea typeface="华文新魏" panose="02010800040101010101" pitchFamily="2" charset="-122"/>
              </a:rPr>
              <a:t>public:</a:t>
            </a:r>
          </a:p>
          <a:p>
            <a:r>
              <a:rPr lang="en-US" altLang="zh-CN" sz="1600" b="1" dirty="0">
                <a:latin typeface="华文新魏" panose="02010800040101010101" pitchFamily="2" charset="-122"/>
                <a:ea typeface="华文新魏" panose="02010800040101010101" pitchFamily="2" charset="-122"/>
              </a:rPr>
              <a:t>    Integer age{ 0 };</a:t>
            </a:r>
          </a:p>
          <a:p>
            <a:r>
              <a:rPr lang="en-US" altLang="zh-CN" sz="1600" b="1" dirty="0">
                <a:latin typeface="华文新魏" panose="02010800040101010101" pitchFamily="2" charset="-122"/>
                <a:ea typeface="华文新魏" panose="02010800040101010101" pitchFamily="2" charset="-122"/>
              </a:rPr>
              <a:t>public:</a:t>
            </a:r>
          </a:p>
          <a:p>
            <a:r>
              <a:rPr lang="da-DK" altLang="zh-CN" sz="1600" b="1" dirty="0">
                <a:latin typeface="华文新魏" panose="02010800040101010101" pitchFamily="2" charset="-122"/>
                <a:ea typeface="华文新魏" panose="02010800040101010101" pitchFamily="2" charset="-122"/>
              </a:rPr>
              <a:t>    ExplicitAge(Integer i) :age(i) {}</a:t>
            </a:r>
          </a:p>
          <a:p>
            <a:r>
              <a:rPr lang="en-US" altLang="zh-CN" sz="1600" b="1" dirty="0">
                <a:latin typeface="华文新魏" panose="02010800040101010101" pitchFamily="2" charset="-122"/>
                <a:ea typeface="华文新魏" panose="02010800040101010101" pitchFamily="2" charset="-122"/>
              </a:rPr>
              <a:t>    </a:t>
            </a:r>
            <a:r>
              <a:rPr lang="en-US" altLang="zh-CN" sz="1600" b="1" dirty="0" err="1">
                <a:latin typeface="华文新魏" panose="02010800040101010101" pitchFamily="2" charset="-122"/>
                <a:ea typeface="华文新魏" panose="02010800040101010101" pitchFamily="2" charset="-122"/>
              </a:rPr>
              <a:t>ExplicitAge</a:t>
            </a:r>
            <a:r>
              <a:rPr lang="en-US" altLang="zh-CN" sz="1600" b="1" dirty="0">
                <a:latin typeface="华文新魏" panose="02010800040101010101" pitchFamily="2" charset="-122"/>
                <a:ea typeface="华文新魏" panose="02010800040101010101" pitchFamily="2" charset="-122"/>
              </a:rPr>
              <a:t>() = default;</a:t>
            </a:r>
          </a:p>
          <a:p>
            <a:r>
              <a:rPr lang="en-US" altLang="zh-CN" sz="1600"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15156025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lstStyle/>
          <a:p>
            <a:pPr algn="l"/>
            <a:r>
              <a:rPr lang="en-US" altLang="zh-CN" sz="3600" b="1" dirty="0">
                <a:solidFill>
                  <a:srgbClr val="FF0000"/>
                </a:solidFill>
                <a:latin typeface="微软雅黑" pitchFamily="34" charset="-122"/>
                <a:ea typeface="微软雅黑" pitchFamily="34" charset="-122"/>
              </a:rPr>
              <a:t>3.9 </a:t>
            </a:r>
            <a:r>
              <a:rPr lang="zh-CN" altLang="en-US" sz="3600" b="1" dirty="0">
                <a:solidFill>
                  <a:srgbClr val="FF0000"/>
                </a:solidFill>
                <a:latin typeface="微软雅黑" pitchFamily="34" charset="-122"/>
                <a:ea typeface="微软雅黑" pitchFamily="34" charset="-122"/>
              </a:rPr>
              <a:t>隐式的类型转换和显式构造函数</a:t>
            </a:r>
          </a:p>
        </p:txBody>
      </p:sp>
      <p:sp>
        <p:nvSpPr>
          <p:cNvPr id="4" name="TextBox 3">
            <a:extLst>
              <a:ext uri="{FF2B5EF4-FFF2-40B4-BE49-F238E27FC236}">
                <a16:creationId xmlns:a16="http://schemas.microsoft.com/office/drawing/2014/main" id="{4708DCF3-4D5B-4DF8-86A1-C03527C1EC7D}"/>
              </a:ext>
            </a:extLst>
          </p:cNvPr>
          <p:cNvSpPr txBox="1">
            <a:spLocks noChangeArrowheads="1"/>
          </p:cNvSpPr>
          <p:nvPr/>
        </p:nvSpPr>
        <p:spPr bwMode="auto">
          <a:xfrm>
            <a:off x="179512" y="764704"/>
            <a:ext cx="8712968" cy="6048672"/>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2400" b="1" dirty="0">
                <a:latin typeface="华文新魏" panose="02010800040101010101" pitchFamily="2" charset="-122"/>
                <a:ea typeface="华文新魏" panose="02010800040101010101" pitchFamily="2" charset="-122"/>
              </a:rPr>
              <a:t>class A {</a:t>
            </a:r>
          </a:p>
          <a:p>
            <a:r>
              <a:rPr lang="en-US" altLang="zh-CN" sz="2400" b="1" dirty="0">
                <a:latin typeface="华文新魏" panose="02010800040101010101" pitchFamily="2" charset="-122"/>
                <a:ea typeface="华文新魏" panose="02010800040101010101" pitchFamily="2" charset="-122"/>
              </a:rPr>
              <a:t>public:</a:t>
            </a:r>
          </a:p>
          <a:p>
            <a:r>
              <a:rPr lang="en-US" altLang="zh-CN" sz="2400" b="1" dirty="0">
                <a:latin typeface="华文新魏" panose="02010800040101010101" pitchFamily="2" charset="-122"/>
                <a:ea typeface="华文新魏" panose="02010800040101010101" pitchFamily="2" charset="-122"/>
              </a:rPr>
              <a:t>	int i;</a:t>
            </a:r>
          </a:p>
          <a:p>
            <a:r>
              <a:rPr lang="en-US" altLang="zh-CN" sz="2400" b="1" dirty="0">
                <a:latin typeface="华文新魏" panose="02010800040101010101" pitchFamily="2" charset="-122"/>
                <a:ea typeface="华文新魏" panose="02010800040101010101" pitchFamily="2" charset="-122"/>
              </a:rPr>
              <a:t>	int j;</a:t>
            </a:r>
          </a:p>
          <a:p>
            <a:r>
              <a:rPr lang="en-US" altLang="zh-CN" sz="2400" b="1" dirty="0">
                <a:latin typeface="华文新魏" panose="02010800040101010101" pitchFamily="2" charset="-122"/>
                <a:ea typeface="华文新魏" panose="02010800040101010101" pitchFamily="2" charset="-122"/>
              </a:rPr>
              <a:t>public:</a:t>
            </a:r>
          </a:p>
          <a:p>
            <a:r>
              <a:rPr lang="en-US" altLang="zh-CN" sz="2400" b="1" dirty="0">
                <a:latin typeface="华文新魏" panose="02010800040101010101" pitchFamily="2" charset="-122"/>
                <a:ea typeface="华文新魏" panose="02010800040101010101" pitchFamily="2" charset="-122"/>
              </a:rPr>
              <a:t>	A(int i, int j = 0) {}  //</a:t>
            </a:r>
            <a:r>
              <a:rPr lang="zh-CN" altLang="en-US" sz="2400" b="1" dirty="0">
                <a:latin typeface="华文新魏" panose="02010800040101010101" pitchFamily="2" charset="-122"/>
                <a:ea typeface="华文新魏" panose="02010800040101010101" pitchFamily="2" charset="-122"/>
              </a:rPr>
              <a:t> 同样是转换构造函数</a:t>
            </a:r>
            <a:endParaRPr lang="en-US" altLang="zh-CN" sz="2400" b="1" dirty="0">
              <a:latin typeface="华文新魏" panose="02010800040101010101" pitchFamily="2" charset="-122"/>
              <a:ea typeface="华文新魏" panose="02010800040101010101" pitchFamily="2" charset="-122"/>
            </a:endParaRPr>
          </a:p>
          <a:p>
            <a:r>
              <a:rPr lang="en-US" altLang="zh-CN" sz="2400" b="1" dirty="0">
                <a:latin typeface="华文新魏" panose="02010800040101010101" pitchFamily="2" charset="-122"/>
                <a:ea typeface="华文新魏" panose="02010800040101010101" pitchFamily="2" charset="-122"/>
              </a:rPr>
              <a:t>};</a:t>
            </a:r>
          </a:p>
          <a:p>
            <a:r>
              <a:rPr lang="en-US" altLang="zh-CN" sz="2400" b="1" dirty="0">
                <a:latin typeface="华文新魏" panose="02010800040101010101" pitchFamily="2" charset="-122"/>
                <a:ea typeface="华文新魏" panose="02010800040101010101" pitchFamily="2" charset="-122"/>
              </a:rPr>
              <a:t>A </a:t>
            </a:r>
            <a:r>
              <a:rPr lang="en-US" altLang="zh-CN" sz="2400" b="1" dirty="0" err="1">
                <a:latin typeface="华文新魏" panose="02010800040101010101" pitchFamily="2" charset="-122"/>
                <a:ea typeface="华文新魏" panose="02010800040101010101" pitchFamily="2" charset="-122"/>
              </a:rPr>
              <a:t>a</a:t>
            </a:r>
            <a:r>
              <a:rPr lang="en-US" altLang="zh-CN" sz="2400" b="1" dirty="0">
                <a:latin typeface="华文新魏" panose="02010800040101010101" pitchFamily="2" charset="-122"/>
                <a:ea typeface="华文新魏" panose="02010800040101010101" pitchFamily="2" charset="-122"/>
              </a:rPr>
              <a:t> = 0;  	//</a:t>
            </a:r>
            <a:r>
              <a:rPr lang="zh-CN" altLang="en-US" sz="2400" b="1" dirty="0">
                <a:latin typeface="华文新魏" panose="02010800040101010101" pitchFamily="2" charset="-122"/>
                <a:ea typeface="华文新魏" panose="02010800040101010101" pitchFamily="2" charset="-122"/>
              </a:rPr>
              <a:t>这样初始化也成立</a:t>
            </a:r>
            <a:endParaRPr lang="en-US" altLang="zh-CN" sz="2400" b="1" dirty="0">
              <a:latin typeface="华文新魏" panose="02010800040101010101" pitchFamily="2" charset="-122"/>
              <a:ea typeface="华文新魏" panose="02010800040101010101" pitchFamily="2" charset="-122"/>
            </a:endParaRPr>
          </a:p>
          <a:p>
            <a:r>
              <a:rPr lang="en-US" altLang="zh-CN" sz="2400" b="1" dirty="0">
                <a:latin typeface="华文新魏" panose="02010800040101010101" pitchFamily="2" charset="-122"/>
                <a:ea typeface="华文新魏" panose="02010800040101010101" pitchFamily="2" charset="-122"/>
              </a:rPr>
              <a:t>class A {</a:t>
            </a:r>
          </a:p>
          <a:p>
            <a:r>
              <a:rPr lang="en-US" altLang="zh-CN" sz="2400" b="1" dirty="0">
                <a:latin typeface="华文新魏" panose="02010800040101010101" pitchFamily="2" charset="-122"/>
                <a:ea typeface="华文新魏" panose="02010800040101010101" pitchFamily="2" charset="-122"/>
              </a:rPr>
              <a:t>public:</a:t>
            </a:r>
          </a:p>
          <a:p>
            <a:r>
              <a:rPr lang="en-US" altLang="zh-CN" sz="2400" b="1" dirty="0">
                <a:latin typeface="华文新魏" panose="02010800040101010101" pitchFamily="2" charset="-122"/>
                <a:ea typeface="华文新魏" panose="02010800040101010101" pitchFamily="2" charset="-122"/>
              </a:rPr>
              <a:t>	int i;</a:t>
            </a:r>
          </a:p>
          <a:p>
            <a:r>
              <a:rPr lang="en-US" altLang="zh-CN" sz="2400" b="1" dirty="0">
                <a:latin typeface="华文新魏" panose="02010800040101010101" pitchFamily="2" charset="-122"/>
                <a:ea typeface="华文新魏" panose="02010800040101010101" pitchFamily="2" charset="-122"/>
              </a:rPr>
              <a:t>	int j;</a:t>
            </a:r>
          </a:p>
          <a:p>
            <a:r>
              <a:rPr lang="en-US" altLang="zh-CN" sz="2400" b="1" dirty="0">
                <a:latin typeface="华文新魏" panose="02010800040101010101" pitchFamily="2" charset="-122"/>
                <a:ea typeface="华文新魏" panose="02010800040101010101" pitchFamily="2" charset="-122"/>
              </a:rPr>
              <a:t>public:</a:t>
            </a:r>
          </a:p>
          <a:p>
            <a:r>
              <a:rPr lang="en-US" altLang="zh-CN" sz="2400" b="1" dirty="0">
                <a:latin typeface="华文新魏" panose="02010800040101010101" pitchFamily="2" charset="-122"/>
                <a:ea typeface="华文新魏" panose="02010800040101010101" pitchFamily="2" charset="-122"/>
              </a:rPr>
              <a:t>	explicit A(int i, int j = 0) {}  //</a:t>
            </a:r>
            <a:r>
              <a:rPr lang="zh-CN" altLang="en-US" sz="2400" b="1" dirty="0">
                <a:latin typeface="华文新魏" panose="02010800040101010101" pitchFamily="2" charset="-122"/>
                <a:ea typeface="华文新魏" panose="02010800040101010101" pitchFamily="2" charset="-122"/>
              </a:rPr>
              <a:t> 同样是转换构造函数</a:t>
            </a:r>
            <a:endParaRPr lang="en-US" altLang="zh-CN" sz="2400" b="1" dirty="0">
              <a:latin typeface="华文新魏" panose="02010800040101010101" pitchFamily="2" charset="-122"/>
              <a:ea typeface="华文新魏" panose="02010800040101010101" pitchFamily="2" charset="-122"/>
            </a:endParaRPr>
          </a:p>
          <a:p>
            <a:r>
              <a:rPr lang="en-US" altLang="zh-CN" sz="2400" b="1" dirty="0">
                <a:latin typeface="华文新魏" panose="02010800040101010101" pitchFamily="2" charset="-122"/>
                <a:ea typeface="华文新魏" panose="02010800040101010101" pitchFamily="2" charset="-122"/>
              </a:rPr>
              <a:t>};</a:t>
            </a:r>
          </a:p>
          <a:p>
            <a:r>
              <a:rPr lang="en-US" altLang="zh-CN" sz="2400" b="1">
                <a:latin typeface="华文新魏" panose="02010800040101010101" pitchFamily="2" charset="-122"/>
                <a:ea typeface="华文新魏" panose="02010800040101010101" pitchFamily="2" charset="-122"/>
              </a:rPr>
              <a:t>//A </a:t>
            </a:r>
            <a:r>
              <a:rPr lang="en-US" altLang="zh-CN" sz="2400" b="1" dirty="0" err="1">
                <a:latin typeface="华文新魏" panose="02010800040101010101" pitchFamily="2" charset="-122"/>
                <a:ea typeface="华文新魏" panose="02010800040101010101" pitchFamily="2" charset="-122"/>
              </a:rPr>
              <a:t>a</a:t>
            </a:r>
            <a:r>
              <a:rPr lang="en-US" altLang="zh-CN" sz="2400" b="1" dirty="0">
                <a:latin typeface="华文新魏" panose="02010800040101010101" pitchFamily="2" charset="-122"/>
                <a:ea typeface="华文新魏" panose="02010800040101010101" pitchFamily="2" charset="-122"/>
              </a:rPr>
              <a:t> = 0;  	//</a:t>
            </a:r>
            <a:r>
              <a:rPr lang="zh-CN" altLang="en-US" sz="2400" b="1" dirty="0">
                <a:latin typeface="华文新魏" panose="02010800040101010101" pitchFamily="2" charset="-122"/>
                <a:ea typeface="华文新魏" panose="02010800040101010101" pitchFamily="2" charset="-122"/>
              </a:rPr>
              <a:t>这样就不成立成立</a:t>
            </a:r>
            <a:endParaRPr lang="en-US" altLang="zh-CN" sz="2400" b="1" dirty="0">
              <a:solidFill>
                <a:srgbClr val="FF0000"/>
              </a:solidFill>
              <a:latin typeface="华文新魏" panose="02010800040101010101" pitchFamily="2" charset="-122"/>
              <a:ea typeface="华文新魏" panose="02010800040101010101" pitchFamily="2" charset="-122"/>
            </a:endParaRPr>
          </a:p>
          <a:p>
            <a:endParaRPr lang="en-US" altLang="zh-CN" sz="2400"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37790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3.1</a:t>
            </a:r>
            <a:r>
              <a:rPr lang="zh-CN" altLang="en-US" sz="3600" b="1" dirty="0">
                <a:solidFill>
                  <a:srgbClr val="FF0000"/>
                </a:solidFill>
                <a:latin typeface="微软雅黑" pitchFamily="34" charset="-122"/>
                <a:ea typeface="微软雅黑" pitchFamily="34" charset="-122"/>
              </a:rPr>
              <a:t>　类的声明和定义</a:t>
            </a:r>
          </a:p>
        </p:txBody>
      </p:sp>
      <p:sp>
        <p:nvSpPr>
          <p:cNvPr id="8196" name="Rectangle 7"/>
          <p:cNvSpPr>
            <a:spLocks noChangeArrowheads="1"/>
          </p:cNvSpPr>
          <p:nvPr/>
        </p:nvSpPr>
        <p:spPr bwMode="auto">
          <a:xfrm>
            <a:off x="234752" y="980728"/>
            <a:ext cx="8382000" cy="4968775"/>
          </a:xfrm>
          <a:prstGeom prst="rect">
            <a:avLst/>
          </a:prstGeom>
          <a:noFill/>
          <a:ln w="9525">
            <a:noFill/>
            <a:miter lim="800000"/>
            <a:headEnd/>
            <a:tailEnd/>
          </a:ln>
        </p:spPr>
        <p:txBody>
          <a:bodyPr>
            <a:noAutofit/>
          </a:bodyPr>
          <a:lstStyle/>
          <a:p>
            <a:pPr>
              <a:lnSpc>
                <a:spcPct val="90000"/>
              </a:lnSpc>
            </a:pPr>
            <a:r>
              <a:rPr lang="en-US" altLang="zh-CN" sz="2400" b="1" dirty="0">
                <a:latin typeface="华文新魏" pitchFamily="2" charset="-122"/>
                <a:ea typeface="华文新魏" pitchFamily="2" charset="-122"/>
              </a:rPr>
              <a:t>	</a:t>
            </a:r>
            <a:r>
              <a:rPr lang="zh-CN" altLang="en-US" sz="2400" b="1" dirty="0">
                <a:solidFill>
                  <a:srgbClr val="FF0000"/>
                </a:solidFill>
                <a:latin typeface="华文新魏" pitchFamily="2" charset="-122"/>
                <a:ea typeface="华文新魏" pitchFamily="2" charset="-122"/>
              </a:rPr>
              <a:t>构造函数：</a:t>
            </a:r>
            <a:r>
              <a:rPr lang="zh-CN" altLang="en-US" sz="2400" b="1" dirty="0">
                <a:latin typeface="华文新魏" pitchFamily="2" charset="-122"/>
                <a:ea typeface="华文新魏" pitchFamily="2" charset="-122"/>
              </a:rPr>
              <a:t>用来</a:t>
            </a:r>
            <a:r>
              <a:rPr lang="zh-CN" altLang="en-US" sz="2400" b="1" dirty="0">
                <a:solidFill>
                  <a:srgbClr val="FF0000"/>
                </a:solidFill>
                <a:latin typeface="华文新魏" pitchFamily="2" charset="-122"/>
                <a:ea typeface="华文新魏" pitchFamily="2" charset="-122"/>
              </a:rPr>
              <a:t>产生</a:t>
            </a:r>
            <a:r>
              <a:rPr lang="zh-CN" altLang="en-US" sz="2400" b="1" dirty="0">
                <a:latin typeface="华文新魏" pitchFamily="2" charset="-122"/>
                <a:ea typeface="华文新魏" pitchFamily="2" charset="-122"/>
              </a:rPr>
              <a:t>对象，为对象申请资源，初始化数据成员。</a:t>
            </a:r>
          </a:p>
        </p:txBody>
      </p:sp>
      <p:sp>
        <p:nvSpPr>
          <p:cNvPr id="2" name="矩形 1"/>
          <p:cNvSpPr/>
          <p:nvPr/>
        </p:nvSpPr>
        <p:spPr>
          <a:xfrm>
            <a:off x="455240" y="1700808"/>
            <a:ext cx="8509248" cy="4330416"/>
          </a:xfrm>
          <a:prstGeom prst="rect">
            <a:avLst/>
          </a:prstGeom>
        </p:spPr>
        <p:txBody>
          <a:bodyPr wrap="square">
            <a:spAutoFit/>
          </a:bodyPr>
          <a:lstStyle/>
          <a:p>
            <a:pPr>
              <a:lnSpc>
                <a:spcPct val="90000"/>
              </a:lnSpc>
            </a:pPr>
            <a:r>
              <a:rPr lang="zh-CN" altLang="en-US" sz="1600" b="1" dirty="0">
                <a:latin typeface="华文新魏" pitchFamily="2" charset="-122"/>
                <a:ea typeface="华文新魏" pitchFamily="2" charset="-122"/>
              </a:rPr>
              <a:t> </a:t>
            </a:r>
            <a:r>
              <a:rPr lang="en-US" altLang="zh-CN" b="1" dirty="0">
                <a:latin typeface="华文新魏" pitchFamily="2" charset="-122"/>
                <a:ea typeface="华文新魏" pitchFamily="2" charset="-122"/>
              </a:rPr>
              <a:t>class Circle{</a:t>
            </a:r>
          </a:p>
          <a:p>
            <a:pPr>
              <a:lnSpc>
                <a:spcPct val="90000"/>
              </a:lnSpc>
            </a:pPr>
            <a:r>
              <a:rPr lang="en-US" altLang="zh-CN" b="1" dirty="0">
                <a:latin typeface="华文新魏" pitchFamily="2" charset="-122"/>
                <a:ea typeface="华文新魏" pitchFamily="2" charset="-122"/>
              </a:rPr>
              <a:t>	public</a:t>
            </a:r>
            <a:r>
              <a:rPr lang="zh-CN" altLang="en-US" b="1" dirty="0">
                <a:latin typeface="华文新魏" pitchFamily="2" charset="-122"/>
                <a:ea typeface="华文新魏" pitchFamily="2" charset="-122"/>
              </a:rPr>
              <a:t>：</a:t>
            </a:r>
          </a:p>
          <a:p>
            <a:pPr>
              <a:lnSpc>
                <a:spcPct val="90000"/>
              </a:lnSpc>
            </a:pPr>
            <a:r>
              <a:rPr lang="zh-CN" altLang="en-US" b="1" dirty="0">
                <a:latin typeface="华文新魏" pitchFamily="2" charset="-122"/>
                <a:ea typeface="华文新魏" pitchFamily="2" charset="-122"/>
              </a:rPr>
              <a:t>		</a:t>
            </a:r>
            <a:r>
              <a:rPr lang="en-US" altLang="zh-CN" b="1" dirty="0">
                <a:latin typeface="华文新魏" pitchFamily="2" charset="-122"/>
                <a:ea typeface="华文新魏" pitchFamily="2" charset="-122"/>
              </a:rPr>
              <a:t>double radius;</a:t>
            </a:r>
          </a:p>
          <a:p>
            <a:pPr>
              <a:lnSpc>
                <a:spcPct val="90000"/>
              </a:lnSpc>
            </a:pPr>
            <a:r>
              <a:rPr lang="en-US" altLang="zh-CN" b="1" dirty="0">
                <a:latin typeface="华文新魏" pitchFamily="2" charset="-122"/>
                <a:ea typeface="华文新魏" pitchFamily="2" charset="-122"/>
              </a:rPr>
              <a:t>	public:</a:t>
            </a:r>
          </a:p>
          <a:p>
            <a:pPr>
              <a:lnSpc>
                <a:spcPct val="90000"/>
              </a:lnSpc>
            </a:pPr>
            <a:r>
              <a:rPr lang="en-US" altLang="zh-CN" b="1" dirty="0">
                <a:latin typeface="华文新魏" pitchFamily="2" charset="-122"/>
                <a:ea typeface="华文新魏" pitchFamily="2" charset="-122"/>
              </a:rPr>
              <a:t>		Circle() { radius = 1.0;}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缺省构造函数，将半径设为</a:t>
            </a:r>
            <a:r>
              <a:rPr lang="en-US" altLang="zh-CN" b="1" dirty="0">
                <a:solidFill>
                  <a:srgbClr val="FF0000"/>
                </a:solidFill>
                <a:latin typeface="华文新魏" pitchFamily="2" charset="-122"/>
                <a:ea typeface="华文新魏" pitchFamily="2" charset="-122"/>
              </a:rPr>
              <a:t>1.0</a:t>
            </a:r>
          </a:p>
          <a:p>
            <a:pPr>
              <a:lnSpc>
                <a:spcPct val="90000"/>
              </a:lnSpc>
            </a:pPr>
            <a:r>
              <a:rPr lang="en-US" altLang="zh-CN" b="1" dirty="0">
                <a:latin typeface="华文新魏" pitchFamily="2" charset="-122"/>
                <a:ea typeface="华文新魏" pitchFamily="2" charset="-122"/>
              </a:rPr>
              <a:t>		Circle (double r) {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带参数构造函数，用户创建</a:t>
            </a:r>
            <a:r>
              <a:rPr lang="en-US" altLang="zh-CN" b="1" dirty="0">
                <a:solidFill>
                  <a:srgbClr val="FF0000"/>
                </a:solidFill>
                <a:latin typeface="华文新魏" pitchFamily="2" charset="-122"/>
                <a:ea typeface="华文新魏" pitchFamily="2" charset="-122"/>
              </a:rPr>
              <a:t>Circle</a:t>
            </a:r>
            <a:r>
              <a:rPr lang="zh-CN" altLang="en-US" b="1" dirty="0">
                <a:solidFill>
                  <a:srgbClr val="FF0000"/>
                </a:solidFill>
                <a:latin typeface="华文新魏" pitchFamily="2" charset="-122"/>
                <a:ea typeface="华文新魏" pitchFamily="2" charset="-122"/>
              </a:rPr>
              <a:t>对象时可以</a:t>
            </a:r>
          </a:p>
          <a:p>
            <a:pPr>
              <a:lnSpc>
                <a:spcPct val="90000"/>
              </a:lnSpc>
            </a:pPr>
            <a:r>
              <a:rPr lang="zh-CN" altLang="en-US" b="1" dirty="0">
                <a:solidFill>
                  <a:srgbClr val="FF0000"/>
                </a:solidFill>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指定圆的半径</a:t>
            </a:r>
            <a:r>
              <a:rPr lang="en-US" altLang="zh-CN" b="1" dirty="0">
                <a:solidFill>
                  <a:srgbClr val="FF0000"/>
                </a:solidFill>
                <a:latin typeface="华文新魏" pitchFamily="2" charset="-122"/>
                <a:ea typeface="华文新魏" pitchFamily="2" charset="-122"/>
              </a:rPr>
              <a:t>r</a:t>
            </a:r>
          </a:p>
          <a:p>
            <a:pPr>
              <a:lnSpc>
                <a:spcPct val="90000"/>
              </a:lnSpc>
            </a:pPr>
            <a:r>
              <a:rPr lang="en-US" altLang="zh-CN" b="1" dirty="0">
                <a:latin typeface="华文新魏" pitchFamily="2" charset="-122"/>
                <a:ea typeface="华文新魏" pitchFamily="2" charset="-122"/>
              </a:rPr>
              <a:t>			if( r &gt; 0.0 ) radius = r;</a:t>
            </a:r>
          </a:p>
          <a:p>
            <a:pPr>
              <a:lnSpc>
                <a:spcPct val="90000"/>
              </a:lnSpc>
            </a:pPr>
            <a:r>
              <a:rPr lang="en-US" altLang="zh-CN" b="1" dirty="0">
                <a:latin typeface="华文新魏" pitchFamily="2" charset="-122"/>
                <a:ea typeface="华文新魏" pitchFamily="2" charset="-122"/>
              </a:rPr>
              <a:t>			else radius = 1.0;</a:t>
            </a:r>
          </a:p>
          <a:p>
            <a:pPr>
              <a:lnSpc>
                <a:spcPct val="90000"/>
              </a:lnSpc>
            </a:pPr>
            <a:r>
              <a:rPr lang="en-US" altLang="zh-CN" b="1" dirty="0">
                <a:latin typeface="华文新魏" pitchFamily="2" charset="-122"/>
                <a:ea typeface="华文新魏" pitchFamily="2" charset="-122"/>
              </a:rPr>
              <a:t>		}</a:t>
            </a:r>
          </a:p>
          <a:p>
            <a:pPr>
              <a:lnSpc>
                <a:spcPct val="90000"/>
              </a:lnSpc>
            </a:pPr>
            <a:r>
              <a:rPr lang="en-US" altLang="zh-CN" b="1" dirty="0">
                <a:latin typeface="华文新魏" pitchFamily="2" charset="-122"/>
                <a:ea typeface="华文新魏" pitchFamily="2" charset="-122"/>
              </a:rPr>
              <a:t>	};</a:t>
            </a:r>
          </a:p>
          <a:p>
            <a:pPr>
              <a:lnSpc>
                <a:spcPct val="90000"/>
              </a:lnSpc>
            </a:pPr>
            <a:endParaRPr lang="en-US" altLang="zh-CN" b="1" dirty="0">
              <a:latin typeface="华文新魏" pitchFamily="2" charset="-122"/>
              <a:ea typeface="华文新魏" pitchFamily="2" charset="-122"/>
            </a:endParaRPr>
          </a:p>
          <a:p>
            <a:pPr>
              <a:lnSpc>
                <a:spcPct val="90000"/>
              </a:lnSpc>
            </a:pPr>
            <a:r>
              <a:rPr lang="en-US" altLang="zh-CN" b="1" dirty="0">
                <a:latin typeface="华文新魏" pitchFamily="2" charset="-122"/>
                <a:ea typeface="华文新魏" pitchFamily="2" charset="-122"/>
              </a:rPr>
              <a:t>     Circle c1;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用户没指定参数，调用缺省构造函数</a:t>
            </a:r>
            <a:r>
              <a:rPr lang="zh-CN" altLang="en-US" b="1" dirty="0">
                <a:latin typeface="华文新魏" pitchFamily="2" charset="-122"/>
                <a:ea typeface="华文新魏" pitchFamily="2" charset="-122"/>
              </a:rPr>
              <a:t> </a:t>
            </a:r>
          </a:p>
          <a:p>
            <a:pPr>
              <a:lnSpc>
                <a:spcPct val="90000"/>
              </a:lnSpc>
            </a:pPr>
            <a:r>
              <a:rPr lang="zh-CN" altLang="en-US" b="1" dirty="0">
                <a:latin typeface="华文新魏" pitchFamily="2" charset="-122"/>
                <a:ea typeface="华文新魏" pitchFamily="2" charset="-122"/>
              </a:rPr>
              <a:t>     </a:t>
            </a:r>
            <a:r>
              <a:rPr lang="en-US" altLang="zh-CN" b="1" dirty="0">
                <a:latin typeface="华文新魏" pitchFamily="2" charset="-122"/>
                <a:ea typeface="华文新魏" pitchFamily="2" charset="-122"/>
              </a:rPr>
              <a:t>Circle c2( </a:t>
            </a:r>
            <a:r>
              <a:rPr lang="en-US" altLang="zh-CN" b="1" dirty="0">
                <a:solidFill>
                  <a:srgbClr val="FF0000"/>
                </a:solidFill>
                <a:latin typeface="华文新魏" pitchFamily="2" charset="-122"/>
                <a:ea typeface="华文新魏" pitchFamily="2" charset="-122"/>
              </a:rPr>
              <a:t>5.0</a:t>
            </a:r>
            <a:r>
              <a:rPr lang="en-US" altLang="zh-CN" b="1" dirty="0">
                <a:latin typeface="华文新魏" pitchFamily="2" charset="-122"/>
                <a:ea typeface="华文新魏" pitchFamily="2" charset="-122"/>
              </a:rPr>
              <a:t> );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调用带参数构造函数，实参</a:t>
            </a:r>
            <a:r>
              <a:rPr lang="en-US" altLang="zh-CN" b="1" dirty="0">
                <a:solidFill>
                  <a:srgbClr val="FF0000"/>
                </a:solidFill>
                <a:latin typeface="华文新魏" pitchFamily="2" charset="-122"/>
                <a:ea typeface="华文新魏" pitchFamily="2" charset="-122"/>
              </a:rPr>
              <a:t>5.0</a:t>
            </a:r>
            <a:r>
              <a:rPr lang="zh-CN" altLang="en-US" b="1" dirty="0">
                <a:solidFill>
                  <a:srgbClr val="FF0000"/>
                </a:solidFill>
                <a:latin typeface="华文新魏" pitchFamily="2" charset="-122"/>
                <a:ea typeface="华文新魏" pitchFamily="2" charset="-122"/>
              </a:rPr>
              <a:t>传给形参</a:t>
            </a:r>
            <a:r>
              <a:rPr lang="en-US" altLang="zh-CN" b="1" dirty="0">
                <a:solidFill>
                  <a:srgbClr val="FF0000"/>
                </a:solidFill>
                <a:latin typeface="华文新魏" pitchFamily="2" charset="-122"/>
                <a:ea typeface="华文新魏" pitchFamily="2" charset="-122"/>
              </a:rPr>
              <a:t>r</a:t>
            </a:r>
            <a:r>
              <a:rPr lang="zh-CN" altLang="en-US" b="1" dirty="0">
                <a:solidFill>
                  <a:srgbClr val="FF0000"/>
                </a:solidFill>
                <a:latin typeface="华文新魏" pitchFamily="2" charset="-122"/>
                <a:ea typeface="华文新魏" pitchFamily="2" charset="-122"/>
              </a:rPr>
              <a:t>，将对象</a:t>
            </a:r>
            <a:r>
              <a:rPr lang="en-US" altLang="zh-CN" b="1" dirty="0">
                <a:solidFill>
                  <a:srgbClr val="FF0000"/>
                </a:solidFill>
                <a:latin typeface="华文新魏" pitchFamily="2" charset="-122"/>
                <a:ea typeface="华文新魏" pitchFamily="2" charset="-122"/>
              </a:rPr>
              <a:t>c2</a:t>
            </a:r>
            <a:r>
              <a:rPr lang="zh-CN" altLang="en-US" b="1" dirty="0">
                <a:solidFill>
                  <a:srgbClr val="FF0000"/>
                </a:solidFill>
                <a:latin typeface="华文新魏" pitchFamily="2" charset="-122"/>
                <a:ea typeface="华文新魏" pitchFamily="2" charset="-122"/>
              </a:rPr>
              <a:t>的半径设为</a:t>
            </a:r>
            <a:r>
              <a:rPr lang="en-US" altLang="zh-CN" b="1" dirty="0">
                <a:solidFill>
                  <a:srgbClr val="FF0000"/>
                </a:solidFill>
                <a:latin typeface="华文新魏" pitchFamily="2" charset="-122"/>
                <a:ea typeface="华文新魏" pitchFamily="2" charset="-122"/>
              </a:rPr>
              <a:t>5.0</a:t>
            </a:r>
          </a:p>
          <a:p>
            <a:pPr>
              <a:lnSpc>
                <a:spcPct val="90000"/>
              </a:lnSpc>
            </a:pPr>
            <a:r>
              <a:rPr lang="en-US" altLang="zh-CN" b="1" dirty="0">
                <a:solidFill>
                  <a:srgbClr val="FF0000"/>
                </a:solidFill>
                <a:latin typeface="华文新魏" pitchFamily="2" charset="-122"/>
                <a:ea typeface="华文新魏" pitchFamily="2" charset="-122"/>
              </a:rPr>
              <a:t>     </a:t>
            </a:r>
            <a:r>
              <a:rPr lang="en-US" altLang="zh-CN" b="1" dirty="0" err="1">
                <a:latin typeface="华文新魏" pitchFamily="2" charset="-122"/>
                <a:ea typeface="华文新魏" pitchFamily="2" charset="-122"/>
              </a:rPr>
              <a:t>cout</a:t>
            </a:r>
            <a:r>
              <a:rPr lang="en-US" altLang="zh-CN" b="1" dirty="0">
                <a:latin typeface="华文新魏" pitchFamily="2" charset="-122"/>
                <a:ea typeface="华文新魏" pitchFamily="2" charset="-122"/>
              </a:rPr>
              <a:t>  &lt;&lt; c1.radiuse; //1.0</a:t>
            </a:r>
          </a:p>
          <a:p>
            <a:pPr>
              <a:lnSpc>
                <a:spcPct val="90000"/>
              </a:lnSpc>
            </a:pP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cout</a:t>
            </a:r>
            <a:r>
              <a:rPr lang="en-US" altLang="zh-CN" b="1" dirty="0">
                <a:latin typeface="华文新魏" pitchFamily="2" charset="-122"/>
                <a:ea typeface="华文新魏" pitchFamily="2" charset="-122"/>
              </a:rPr>
              <a:t>  &lt;&lt; c2.radiuse; //5.0</a:t>
            </a:r>
            <a:endParaRPr lang="zh-CN" altLang="en-US" dirty="0">
              <a:latin typeface="华文新魏" pitchFamily="2" charset="-122"/>
              <a:ea typeface="华文新魏" pitchFamily="2" charset="-122"/>
            </a:endParaRPr>
          </a:p>
        </p:txBody>
      </p:sp>
      <p:sp>
        <p:nvSpPr>
          <p:cNvPr id="5" name="Line 4"/>
          <p:cNvSpPr>
            <a:spLocks noChangeShapeType="1"/>
          </p:cNvSpPr>
          <p:nvPr/>
        </p:nvSpPr>
        <p:spPr bwMode="auto">
          <a:xfrm flipV="1">
            <a:off x="2051720" y="3161288"/>
            <a:ext cx="1872208" cy="1800200"/>
          </a:xfrm>
          <a:prstGeom prst="line">
            <a:avLst/>
          </a:prstGeom>
          <a:noFill/>
          <a:ln w="38100">
            <a:solidFill>
              <a:srgbClr val="000080"/>
            </a:solidFill>
            <a:round/>
            <a:headEnd/>
            <a:tailEnd type="triangle" w="med" len="med"/>
          </a:ln>
        </p:spPr>
        <p:txBody>
          <a:bodyPr/>
          <a:lstStyle/>
          <a:p>
            <a:endParaRPr lang="zh-CN" altLang="en-US"/>
          </a:p>
        </p:txBody>
      </p:sp>
    </p:spTree>
    <p:extLst>
      <p:ext uri="{BB962C8B-B14F-4D97-AF65-F5344CB8AC3E}">
        <p14:creationId xmlns:p14="http://schemas.microsoft.com/office/powerpoint/2010/main" val="2920483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3.1</a:t>
            </a:r>
            <a:r>
              <a:rPr lang="zh-CN" altLang="en-US" sz="3600" b="1" dirty="0">
                <a:solidFill>
                  <a:srgbClr val="FF0000"/>
                </a:solidFill>
                <a:latin typeface="微软雅黑" pitchFamily="34" charset="-122"/>
                <a:ea typeface="微软雅黑" pitchFamily="34" charset="-122"/>
              </a:rPr>
              <a:t>　类的声明和定义</a:t>
            </a:r>
          </a:p>
        </p:txBody>
      </p:sp>
      <p:sp>
        <p:nvSpPr>
          <p:cNvPr id="6" name="TextBox 5"/>
          <p:cNvSpPr txBox="1">
            <a:spLocks noChangeArrowheads="1"/>
          </p:cNvSpPr>
          <p:nvPr/>
        </p:nvSpPr>
        <p:spPr bwMode="auto">
          <a:xfrm>
            <a:off x="323528" y="1052736"/>
            <a:ext cx="8712968" cy="5616624"/>
          </a:xfrm>
          <a:prstGeom prst="rect">
            <a:avLst/>
          </a:prstGeom>
          <a:solidFill>
            <a:schemeClr val="accent6">
              <a:lumMod val="75000"/>
              <a:alpha val="44000"/>
            </a:schemeClr>
          </a:solidFill>
          <a:ln w="9525">
            <a:solidFill>
              <a:schemeClr val="accent1"/>
            </a:solidFill>
            <a:miter lim="800000"/>
            <a:headEnd/>
            <a:tailEnd/>
          </a:ln>
        </p:spPr>
        <p:txBody>
          <a:bodyPr/>
          <a:lstStyle/>
          <a:p>
            <a:pPr>
              <a:spcBef>
                <a:spcPct val="0"/>
              </a:spcBef>
            </a:pPr>
            <a:r>
              <a:rPr lang="en-US" altLang="zh-CN" b="1" dirty="0">
                <a:latin typeface="华文新魏" pitchFamily="2" charset="-122"/>
                <a:ea typeface="华文新魏" pitchFamily="2" charset="-122"/>
              </a:rPr>
              <a:t>#include &lt;</a:t>
            </a:r>
            <a:r>
              <a:rPr lang="en-US" altLang="zh-CN" b="1" dirty="0" err="1">
                <a:latin typeface="华文新魏" pitchFamily="2" charset="-122"/>
                <a:ea typeface="华文新魏" pitchFamily="2" charset="-122"/>
              </a:rPr>
              <a:t>alloc.h</a:t>
            </a:r>
            <a:r>
              <a:rPr lang="en-US" altLang="zh-CN" b="1" dirty="0">
                <a:latin typeface="华文新魏" pitchFamily="2" charset="-122"/>
                <a:ea typeface="华文新魏" pitchFamily="2" charset="-122"/>
              </a:rPr>
              <a:t>&gt;</a:t>
            </a:r>
          </a:p>
          <a:p>
            <a:pPr>
              <a:spcBef>
                <a:spcPct val="0"/>
              </a:spcBef>
            </a:pPr>
            <a:r>
              <a:rPr lang="en-US" altLang="zh-CN" b="1" dirty="0">
                <a:latin typeface="华文新魏" pitchFamily="2" charset="-122"/>
                <a:ea typeface="华文新魏" pitchFamily="2" charset="-122"/>
              </a:rPr>
              <a:t>#include &lt;</a:t>
            </a:r>
            <a:r>
              <a:rPr lang="en-US" altLang="zh-CN" b="1" dirty="0" err="1">
                <a:latin typeface="华文新魏" pitchFamily="2" charset="-122"/>
                <a:ea typeface="华文新魏" pitchFamily="2" charset="-122"/>
              </a:rPr>
              <a:t>string.h</a:t>
            </a:r>
            <a:r>
              <a:rPr lang="en-US" altLang="zh-CN" b="1" dirty="0">
                <a:latin typeface="华文新魏" pitchFamily="2" charset="-122"/>
                <a:ea typeface="华文新魏" pitchFamily="2" charset="-122"/>
              </a:rPr>
              <a:t>&gt; //</a:t>
            </a:r>
            <a:r>
              <a:rPr lang="zh-CN" altLang="en-US" b="1" dirty="0">
                <a:latin typeface="华文新魏" pitchFamily="2" charset="-122"/>
                <a:ea typeface="华文新魏" pitchFamily="2" charset="-122"/>
              </a:rPr>
              <a:t>如果函数同名</a:t>
            </a:r>
            <a:r>
              <a:rPr lang="en-US" altLang="zh-CN" b="1" dirty="0">
                <a:latin typeface="华文新魏" pitchFamily="2" charset="-122"/>
                <a:ea typeface="华文新魏" pitchFamily="2" charset="-122"/>
              </a:rPr>
              <a:t>, </a:t>
            </a:r>
            <a:r>
              <a:rPr lang="zh-CN" altLang="en-US" b="1" dirty="0">
                <a:latin typeface="华文新魏" pitchFamily="2" charset="-122"/>
                <a:ea typeface="华文新魏" pitchFamily="2" charset="-122"/>
              </a:rPr>
              <a:t>可用</a:t>
            </a:r>
            <a:r>
              <a:rPr lang="zh-CN" altLang="en-US" b="1" dirty="0">
                <a:solidFill>
                  <a:srgbClr val="FF0000"/>
                </a:solidFill>
                <a:latin typeface="华文新魏" pitchFamily="2" charset="-122"/>
                <a:ea typeface="华文新魏" pitchFamily="2" charset="-122"/>
              </a:rPr>
              <a:t>单目</a:t>
            </a:r>
            <a:r>
              <a:rPr lang="en-US" altLang="zh-CN" b="1" dirty="0">
                <a:solidFill>
                  <a:srgbClr val="FF0000"/>
                </a:solidFill>
                <a:latin typeface="华文新魏" pitchFamily="2" charset="-122"/>
                <a:ea typeface="华文新魏" pitchFamily="2" charset="-122"/>
              </a:rPr>
              <a:t>::</a:t>
            </a:r>
            <a:r>
              <a:rPr lang="zh-CN" altLang="en-US" b="1" dirty="0">
                <a:latin typeface="华文新魏" pitchFamily="2" charset="-122"/>
                <a:ea typeface="华文新魏" pitchFamily="2" charset="-122"/>
              </a:rPr>
              <a:t>访问全局函数</a:t>
            </a:r>
          </a:p>
          <a:p>
            <a:pPr>
              <a:spcBef>
                <a:spcPct val="0"/>
              </a:spcBef>
            </a:pPr>
            <a:r>
              <a:rPr lang="en-US" altLang="zh-CN" b="1" dirty="0" err="1">
                <a:latin typeface="华文新魏" pitchFamily="2" charset="-122"/>
                <a:ea typeface="华文新魏" pitchFamily="2" charset="-122"/>
              </a:rPr>
              <a:t>struct</a:t>
            </a:r>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STRING</a:t>
            </a:r>
            <a:r>
              <a:rPr lang="en-US" altLang="zh-CN" b="1" dirty="0">
                <a:latin typeface="华文新魏" pitchFamily="2" charset="-122"/>
                <a:ea typeface="华文新魏" pitchFamily="2" charset="-122"/>
              </a:rPr>
              <a:t> {      //</a:t>
            </a:r>
            <a:r>
              <a:rPr lang="zh-CN" altLang="en-US" b="1" dirty="0">
                <a:latin typeface="华文新魏" pitchFamily="2" charset="-122"/>
                <a:ea typeface="华文新魏" pitchFamily="2" charset="-122"/>
              </a:rPr>
              <a:t>定义存放字符串的类</a:t>
            </a:r>
            <a:r>
              <a:rPr lang="en-US" altLang="zh-CN" b="1" dirty="0">
                <a:latin typeface="华文新魏" pitchFamily="2" charset="-122"/>
                <a:ea typeface="华文新魏" pitchFamily="2" charset="-122"/>
              </a:rPr>
              <a:t>, </a:t>
            </a:r>
            <a:r>
              <a:rPr lang="zh-CN" altLang="en-US" b="1" dirty="0">
                <a:latin typeface="华文新魏" pitchFamily="2" charset="-122"/>
                <a:ea typeface="华文新魏" pitchFamily="2" charset="-122"/>
              </a:rPr>
              <a:t>可用</a:t>
            </a:r>
            <a:r>
              <a:rPr lang="en-US" altLang="zh-CN" b="1" dirty="0" err="1">
                <a:latin typeface="华文新魏" pitchFamily="2" charset="-122"/>
                <a:ea typeface="华文新魏" pitchFamily="2" charset="-122"/>
              </a:rPr>
              <a:t>struct</a:t>
            </a:r>
            <a:r>
              <a:rPr lang="en-US" altLang="zh-CN" b="1" dirty="0">
                <a:latin typeface="华文新魏" pitchFamily="2" charset="-122"/>
                <a:ea typeface="华文新魏" pitchFamily="2" charset="-122"/>
              </a:rPr>
              <a:t>,  class</a:t>
            </a:r>
          </a:p>
          <a:p>
            <a:pPr>
              <a:spcBef>
                <a:spcPct val="0"/>
              </a:spcBef>
            </a:pP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typedef</a:t>
            </a:r>
            <a:r>
              <a:rPr lang="en-US" altLang="zh-CN" b="1" dirty="0">
                <a:latin typeface="华文新魏" pitchFamily="2" charset="-122"/>
                <a:ea typeface="华文新魏" pitchFamily="2" charset="-122"/>
              </a:rPr>
              <a:t>   char *CHARPTR; 	//</a:t>
            </a:r>
            <a:r>
              <a:rPr lang="zh-CN" altLang="en-US" b="1" dirty="0">
                <a:latin typeface="华文新魏" pitchFamily="2" charset="-122"/>
                <a:ea typeface="华文新魏" pitchFamily="2" charset="-122"/>
              </a:rPr>
              <a:t>类型成员</a:t>
            </a:r>
          </a:p>
          <a:p>
            <a:pPr>
              <a:spcBef>
                <a:spcPct val="0"/>
              </a:spcBef>
            </a:pPr>
            <a:r>
              <a:rPr lang="zh-CN" altLang="en-US" b="1" dirty="0">
                <a:latin typeface="华文新魏" pitchFamily="2" charset="-122"/>
                <a:ea typeface="华文新魏" pitchFamily="2" charset="-122"/>
              </a:rPr>
              <a:t>	    </a:t>
            </a:r>
            <a:r>
              <a:rPr lang="en-US" altLang="zh-CN" b="1" dirty="0">
                <a:latin typeface="华文新魏" pitchFamily="2" charset="-122"/>
                <a:ea typeface="华文新魏" pitchFamily="2" charset="-122"/>
              </a:rPr>
              <a:t>CHARPTR   s; 	   //</a:t>
            </a:r>
            <a:r>
              <a:rPr lang="zh-CN" altLang="en-US" b="1" dirty="0">
                <a:latin typeface="华文新魏" pitchFamily="2" charset="-122"/>
                <a:ea typeface="华文新魏" pitchFamily="2" charset="-122"/>
              </a:rPr>
              <a:t>数据成员，等价于</a:t>
            </a:r>
            <a:r>
              <a:rPr lang="en-US" altLang="zh-CN" b="1" dirty="0">
                <a:latin typeface="华文新魏" pitchFamily="2" charset="-122"/>
                <a:ea typeface="华文新魏" pitchFamily="2" charset="-122"/>
              </a:rPr>
              <a:t>char *s; </a:t>
            </a:r>
          </a:p>
          <a:p>
            <a:pPr>
              <a:spcBef>
                <a:spcPct val="0"/>
              </a:spcBef>
            </a:pPr>
            <a:r>
              <a:rPr lang="en-US" altLang="zh-CN" b="1" dirty="0">
                <a:latin typeface="华文新魏" pitchFamily="2" charset="-122"/>
                <a:ea typeface="华文新魏" pitchFamily="2" charset="-122"/>
              </a:rPr>
              <a:t>	    int   </a:t>
            </a:r>
            <a:r>
              <a:rPr lang="en-US" altLang="zh-CN" b="1" dirty="0" err="1">
                <a:latin typeface="华文新魏" pitchFamily="2" charset="-122"/>
                <a:ea typeface="华文新魏" pitchFamily="2" charset="-122"/>
              </a:rPr>
              <a:t>strlen</a:t>
            </a:r>
            <a:r>
              <a:rPr lang="en-US" altLang="zh-CN" b="1" dirty="0">
                <a:latin typeface="华文新魏" pitchFamily="2" charset="-122"/>
                <a:ea typeface="华文新魏" pitchFamily="2" charset="-122"/>
              </a:rPr>
              <a:t> ( ); 	   //</a:t>
            </a:r>
            <a:r>
              <a:rPr lang="zh-CN" altLang="en-US" b="1" dirty="0">
                <a:latin typeface="华文新魏" pitchFamily="2" charset="-122"/>
                <a:ea typeface="华文新魏" pitchFamily="2" charset="-122"/>
              </a:rPr>
              <a:t>函数成员，求串长，</a:t>
            </a:r>
            <a:r>
              <a:rPr lang="zh-CN" altLang="en-US" b="1" dirty="0">
                <a:solidFill>
                  <a:srgbClr val="FF0000"/>
                </a:solidFill>
                <a:latin typeface="华文新魏" pitchFamily="2" charset="-122"/>
                <a:ea typeface="华文新魏" pitchFamily="2" charset="-122"/>
              </a:rPr>
              <a:t>普通函数成员</a:t>
            </a:r>
            <a:r>
              <a:rPr lang="en-US" altLang="zh-CN" b="1" dirty="0">
                <a:solidFill>
                  <a:srgbClr val="FF0000"/>
                </a:solidFill>
                <a:latin typeface="华文新魏" pitchFamily="2" charset="-122"/>
                <a:ea typeface="华文新魏" pitchFamily="2" charset="-122"/>
              </a:rPr>
              <a:t>, </a:t>
            </a:r>
            <a:r>
              <a:rPr lang="zh-CN" altLang="en-US" b="1" dirty="0">
                <a:solidFill>
                  <a:srgbClr val="FF0000"/>
                </a:solidFill>
                <a:latin typeface="华文新魏" pitchFamily="2" charset="-122"/>
                <a:ea typeface="华文新魏" pitchFamily="2" charset="-122"/>
              </a:rPr>
              <a:t>隐含</a:t>
            </a:r>
            <a:r>
              <a:rPr lang="en-US" altLang="zh-CN" b="1" dirty="0">
                <a:solidFill>
                  <a:srgbClr val="FF0000"/>
                </a:solidFill>
                <a:latin typeface="华文新魏" pitchFamily="2" charset="-122"/>
                <a:ea typeface="华文新魏" pitchFamily="2" charset="-122"/>
              </a:rPr>
              <a:t>this</a:t>
            </a:r>
            <a:r>
              <a:rPr lang="zh-CN" altLang="en-US" b="1" dirty="0">
                <a:solidFill>
                  <a:srgbClr val="FF0000"/>
                </a:solidFill>
                <a:latin typeface="华文新魏" pitchFamily="2" charset="-122"/>
                <a:ea typeface="华文新魏" pitchFamily="2" charset="-122"/>
              </a:rPr>
              <a:t>参数</a:t>
            </a:r>
          </a:p>
          <a:p>
            <a:pPr>
              <a:spcBef>
                <a:spcPct val="0"/>
              </a:spcBef>
            </a:pPr>
            <a:r>
              <a:rPr lang="zh-CN" altLang="en-US"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STRING</a:t>
            </a:r>
            <a:r>
              <a:rPr lang="en-US" altLang="zh-CN" b="1" dirty="0">
                <a:latin typeface="华文新魏" pitchFamily="2" charset="-122"/>
                <a:ea typeface="华文新魏" pitchFamily="2" charset="-122"/>
              </a:rPr>
              <a:t> (CHARPTR);//</a:t>
            </a:r>
            <a:r>
              <a:rPr lang="zh-CN" altLang="en-US" b="1" dirty="0">
                <a:solidFill>
                  <a:srgbClr val="FF0000"/>
                </a:solidFill>
                <a:latin typeface="华文新魏" pitchFamily="2" charset="-122"/>
                <a:ea typeface="华文新魏" pitchFamily="2" charset="-122"/>
              </a:rPr>
              <a:t>构造函数无返回类型</a:t>
            </a:r>
            <a:r>
              <a:rPr lang="zh-CN" altLang="en-US" b="1" dirty="0">
                <a:latin typeface="华文新魏" pitchFamily="2" charset="-122"/>
                <a:ea typeface="华文新魏" pitchFamily="2" charset="-122"/>
              </a:rPr>
              <a:t>，有</a:t>
            </a:r>
            <a:r>
              <a:rPr lang="en-US" altLang="zh-CN" b="1" dirty="0">
                <a:latin typeface="华文新魏" pitchFamily="2" charset="-122"/>
                <a:ea typeface="华文新魏" pitchFamily="2" charset="-122"/>
              </a:rPr>
              <a:t>this</a:t>
            </a:r>
          </a:p>
          <a:p>
            <a:pPr>
              <a:spcBef>
                <a:spcPct val="0"/>
              </a:spcBef>
            </a:pPr>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STRING</a:t>
            </a:r>
            <a:r>
              <a:rPr lang="en-US" altLang="zh-CN" b="1" dirty="0">
                <a:latin typeface="华文新魏" pitchFamily="2" charset="-122"/>
                <a:ea typeface="华文新魏" pitchFamily="2" charset="-122"/>
              </a:rPr>
              <a:t>( ) //</a:t>
            </a:r>
            <a:r>
              <a:rPr lang="zh-CN" altLang="en-US" b="1" dirty="0">
                <a:solidFill>
                  <a:srgbClr val="FF0000"/>
                </a:solidFill>
                <a:latin typeface="华文新魏" pitchFamily="2" charset="-122"/>
                <a:ea typeface="华文新魏" pitchFamily="2" charset="-122"/>
              </a:rPr>
              <a:t>析构函数</a:t>
            </a:r>
          </a:p>
          <a:p>
            <a:pPr>
              <a:spcBef>
                <a:spcPct val="0"/>
              </a:spcBef>
            </a:pPr>
            <a:r>
              <a:rPr lang="zh-CN" altLang="en-US" b="1" dirty="0">
                <a:latin typeface="华文新魏" pitchFamily="2" charset="-122"/>
                <a:ea typeface="华文新魏" pitchFamily="2" charset="-122"/>
              </a:rPr>
              <a:t>        </a:t>
            </a:r>
            <a:r>
              <a:rPr lang="en-US" altLang="zh-CN" b="1" dirty="0">
                <a:latin typeface="华文新魏" pitchFamily="2" charset="-122"/>
                <a:ea typeface="华文新魏" pitchFamily="2" charset="-122"/>
              </a:rPr>
              <a:t>	  { free(s); }//</a:t>
            </a:r>
            <a:r>
              <a:rPr lang="zh-CN" altLang="en-US" b="1" dirty="0">
                <a:solidFill>
                  <a:srgbClr val="FF0000"/>
                </a:solidFill>
                <a:latin typeface="华文新魏" pitchFamily="2" charset="-122"/>
                <a:ea typeface="华文新魏" pitchFamily="2" charset="-122"/>
              </a:rPr>
              <a:t>析构函数无返回类型</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有</a:t>
            </a:r>
            <a:r>
              <a:rPr lang="en-US" altLang="zh-CN" b="1" dirty="0">
                <a:latin typeface="华文新魏" pitchFamily="2" charset="-122"/>
                <a:ea typeface="华文新魏" pitchFamily="2" charset="-122"/>
              </a:rPr>
              <a:t>this)</a:t>
            </a:r>
            <a:r>
              <a:rPr lang="zh-CN" altLang="en-US" b="1" dirty="0">
                <a:latin typeface="华文新魏" pitchFamily="2" charset="-122"/>
                <a:ea typeface="华文新魏" pitchFamily="2" charset="-122"/>
              </a:rPr>
              <a:t>，自动内联</a:t>
            </a:r>
          </a:p>
          <a:p>
            <a:pPr>
              <a:spcBef>
                <a:spcPct val="0"/>
              </a:spcBef>
            </a:pPr>
            <a:r>
              <a:rPr lang="en-US" altLang="zh-CN" b="1" dirty="0">
                <a:latin typeface="华文新魏" pitchFamily="2" charset="-122"/>
                <a:ea typeface="华文新魏" pitchFamily="2" charset="-122"/>
              </a:rPr>
              <a:t>}</a:t>
            </a:r>
            <a:r>
              <a:rPr lang="en-US" altLang="zh-CN" b="1" dirty="0">
                <a:solidFill>
                  <a:srgbClr val="FF0000"/>
                </a:solidFill>
                <a:latin typeface="华文新魏" pitchFamily="2" charset="-122"/>
                <a:ea typeface="华文新魏" pitchFamily="2" charset="-122"/>
              </a:rPr>
              <a:t>; </a:t>
            </a:r>
          </a:p>
          <a:p>
            <a:pPr>
              <a:spcBef>
                <a:spcPct val="0"/>
              </a:spcBef>
            </a:pP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必须用</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限制</a:t>
            </a:r>
            <a:r>
              <a:rPr lang="en-US" altLang="zh-CN" b="1" dirty="0" err="1">
                <a:solidFill>
                  <a:srgbClr val="FF0000"/>
                </a:solidFill>
                <a:latin typeface="华文新魏" pitchFamily="2" charset="-122"/>
                <a:ea typeface="华文新魏" pitchFamily="2" charset="-122"/>
              </a:rPr>
              <a:t>strlen</a:t>
            </a:r>
            <a:r>
              <a:rPr lang="en-US" altLang="zh-CN" b="1" dirty="0">
                <a:solidFill>
                  <a:srgbClr val="FF0000"/>
                </a:solidFill>
                <a:latin typeface="华文新魏" pitchFamily="2" charset="-122"/>
                <a:ea typeface="华文新魏" pitchFamily="2" charset="-122"/>
              </a:rPr>
              <a:t>, </a:t>
            </a:r>
            <a:r>
              <a:rPr lang="zh-CN" altLang="en-US" b="1" dirty="0">
                <a:solidFill>
                  <a:srgbClr val="FF0000"/>
                </a:solidFill>
                <a:latin typeface="华文新魏" pitchFamily="2" charset="-122"/>
                <a:ea typeface="华文新魏" pitchFamily="2" charset="-122"/>
              </a:rPr>
              <a:t>否则自递归</a:t>
            </a:r>
          </a:p>
          <a:p>
            <a:pPr>
              <a:spcBef>
                <a:spcPct val="0"/>
              </a:spcBef>
            </a:pPr>
            <a:r>
              <a:rPr lang="en-US" altLang="zh-CN" b="1" dirty="0">
                <a:latin typeface="华文新魏" pitchFamily="2" charset="-122"/>
                <a:ea typeface="华文新魏" pitchFamily="2" charset="-122"/>
              </a:rPr>
              <a:t>int </a:t>
            </a:r>
            <a:r>
              <a:rPr lang="en-US" altLang="zh-CN" b="1" dirty="0">
                <a:solidFill>
                  <a:srgbClr val="FF0000"/>
                </a:solidFill>
                <a:latin typeface="华文新魏" pitchFamily="2" charset="-122"/>
                <a:ea typeface="华文新魏" pitchFamily="2" charset="-122"/>
              </a:rPr>
              <a:t>STRING::</a:t>
            </a:r>
            <a:r>
              <a:rPr lang="en-US" altLang="zh-CN" b="1" dirty="0" err="1">
                <a:latin typeface="华文新魏" pitchFamily="2" charset="-122"/>
                <a:ea typeface="华文新魏" pitchFamily="2" charset="-122"/>
              </a:rPr>
              <a:t>strlen</a:t>
            </a:r>
            <a:r>
              <a:rPr lang="en-US" altLang="zh-CN" b="1" dirty="0">
                <a:latin typeface="华文新魏" pitchFamily="2" charset="-122"/>
                <a:ea typeface="华文新魏" pitchFamily="2" charset="-122"/>
              </a:rPr>
              <a:t> (  )  { return   </a:t>
            </a:r>
            <a:r>
              <a:rPr lang="en-US" altLang="zh-CN" b="1" dirty="0">
                <a:solidFill>
                  <a:srgbClr val="FF0000"/>
                </a:solidFill>
                <a:latin typeface="华文新魏" pitchFamily="2" charset="-122"/>
                <a:ea typeface="华文新魏" pitchFamily="2" charset="-122"/>
              </a:rPr>
              <a:t>::</a:t>
            </a:r>
            <a:r>
              <a:rPr lang="en-US" altLang="zh-CN" b="1" dirty="0" err="1">
                <a:solidFill>
                  <a:srgbClr val="FF0000"/>
                </a:solidFill>
                <a:latin typeface="华文新魏" pitchFamily="2" charset="-122"/>
                <a:ea typeface="华文新魏" pitchFamily="2" charset="-122"/>
              </a:rPr>
              <a:t>strlen</a:t>
            </a:r>
            <a:r>
              <a:rPr lang="en-US" altLang="zh-CN" b="1" dirty="0">
                <a:latin typeface="华文新魏" pitchFamily="2" charset="-122"/>
                <a:ea typeface="华文新魏" pitchFamily="2" charset="-122"/>
              </a:rPr>
              <a:t> (s);  }//</a:t>
            </a:r>
            <a:r>
              <a:rPr lang="zh-CN" altLang="en-US" b="1" dirty="0">
                <a:latin typeface="华文新魏" pitchFamily="2" charset="-122"/>
                <a:ea typeface="华文新魏" pitchFamily="2" charset="-122"/>
              </a:rPr>
              <a:t>类方法的实现</a:t>
            </a:r>
            <a:endParaRPr lang="zh-CN" altLang="en-US" b="1" dirty="0">
              <a:solidFill>
                <a:srgbClr val="FF0000"/>
              </a:solidFill>
              <a:latin typeface="华文新魏" pitchFamily="2" charset="-122"/>
              <a:ea typeface="华文新魏" pitchFamily="2" charset="-122"/>
            </a:endParaRPr>
          </a:p>
          <a:p>
            <a:pPr>
              <a:spcBef>
                <a:spcPct val="0"/>
              </a:spcBef>
            </a:pPr>
            <a:r>
              <a:rPr lang="en-US" altLang="zh-CN" b="1" dirty="0">
                <a:solidFill>
                  <a:srgbClr val="FF0000"/>
                </a:solidFill>
                <a:latin typeface="华文新魏" pitchFamily="2" charset="-122"/>
                <a:ea typeface="华文新魏" pitchFamily="2" charset="-122"/>
              </a:rPr>
              <a:t>STRING::</a:t>
            </a:r>
            <a:r>
              <a:rPr lang="en-US" altLang="zh-CN" b="1" dirty="0">
                <a:latin typeface="华文新魏" pitchFamily="2" charset="-122"/>
                <a:ea typeface="华文新魏" pitchFamily="2" charset="-122"/>
              </a:rPr>
              <a:t>STRING (char  *t) </a:t>
            </a:r>
          </a:p>
          <a:p>
            <a:pPr>
              <a:spcBef>
                <a:spcPct val="0"/>
              </a:spcBef>
            </a:pP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strcpy</a:t>
            </a:r>
            <a:r>
              <a:rPr lang="en-US" altLang="zh-CN" b="1" dirty="0">
                <a:latin typeface="华文新魏" pitchFamily="2" charset="-122"/>
                <a:ea typeface="华文新魏" pitchFamily="2" charset="-122"/>
              </a:rPr>
              <a:t> (s= (char *)   </a:t>
            </a:r>
            <a:r>
              <a:rPr lang="en-US" altLang="zh-CN" b="1" dirty="0" err="1">
                <a:latin typeface="华文新魏" pitchFamily="2" charset="-122"/>
                <a:ea typeface="华文新魏" pitchFamily="2" charset="-122"/>
              </a:rPr>
              <a:t>malloc</a:t>
            </a:r>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en-US" altLang="zh-CN" b="1" dirty="0" err="1">
                <a:solidFill>
                  <a:srgbClr val="FF0000"/>
                </a:solidFill>
                <a:latin typeface="华文新魏" pitchFamily="2" charset="-122"/>
                <a:ea typeface="华文新魏" pitchFamily="2" charset="-122"/>
              </a:rPr>
              <a:t>strlen</a:t>
            </a:r>
            <a:r>
              <a:rPr lang="en-US" altLang="zh-CN" b="1" dirty="0">
                <a:latin typeface="华文新魏" pitchFamily="2" charset="-122"/>
                <a:ea typeface="华文新魏" pitchFamily="2" charset="-122"/>
              </a:rPr>
              <a:t> (t)+1),  t);  }</a:t>
            </a:r>
          </a:p>
          <a:p>
            <a:pPr>
              <a:spcBef>
                <a:spcPct val="0"/>
              </a:spcBef>
            </a:pPr>
            <a:r>
              <a:rPr lang="en-US" altLang="zh-CN" b="1" dirty="0" err="1">
                <a:latin typeface="华文新魏" pitchFamily="2" charset="-122"/>
                <a:ea typeface="华文新魏" pitchFamily="2" charset="-122"/>
              </a:rPr>
              <a:t>struct</a:t>
            </a:r>
            <a:r>
              <a:rPr lang="en-US" altLang="zh-CN" b="1" dirty="0">
                <a:solidFill>
                  <a:schemeClr val="hlink"/>
                </a:solidFill>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STRING  x ("simple") </a:t>
            </a:r>
            <a:r>
              <a:rPr lang="en-US" altLang="zh-CN" b="1" dirty="0">
                <a:latin typeface="华文新魏" pitchFamily="2" charset="-122"/>
                <a:ea typeface="华文新魏" pitchFamily="2" charset="-122"/>
              </a:rPr>
              <a:t>; </a:t>
            </a:r>
            <a:r>
              <a:rPr lang="en-US" altLang="zh-CN" b="1" dirty="0">
                <a:solidFill>
                  <a:schemeClr val="hlink"/>
                </a:solidFill>
                <a:latin typeface="华文新魏" pitchFamily="2" charset="-122"/>
                <a:ea typeface="华文新魏" pitchFamily="2" charset="-122"/>
              </a:rPr>
              <a:t> </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可省略</a:t>
            </a:r>
            <a:r>
              <a:rPr lang="en-US" altLang="zh-CN" b="1" dirty="0" err="1">
                <a:latin typeface="华文新魏" pitchFamily="2" charset="-122"/>
                <a:ea typeface="华文新魏" pitchFamily="2" charset="-122"/>
              </a:rPr>
              <a:t>struct</a:t>
            </a:r>
            <a:r>
              <a:rPr lang="en-US" altLang="zh-CN" b="1" dirty="0">
                <a:latin typeface="华文新魏" pitchFamily="2" charset="-122"/>
                <a:ea typeface="华文新魏" pitchFamily="2" charset="-122"/>
              </a:rPr>
              <a:t>, </a:t>
            </a:r>
            <a:r>
              <a:rPr lang="zh-CN" altLang="en-US" b="1" dirty="0">
                <a:latin typeface="华文新魏" pitchFamily="2" charset="-122"/>
                <a:ea typeface="华文新魏" pitchFamily="2" charset="-122"/>
              </a:rPr>
              <a:t>自动调构造函数</a:t>
            </a:r>
          </a:p>
          <a:p>
            <a:pPr>
              <a:spcBef>
                <a:spcPct val="0"/>
              </a:spcBef>
            </a:pPr>
            <a:r>
              <a:rPr lang="en-US" altLang="zh-CN" b="1" dirty="0">
                <a:latin typeface="华文新魏" pitchFamily="2" charset="-122"/>
                <a:ea typeface="华文新魏" pitchFamily="2" charset="-122"/>
              </a:rPr>
              <a:t>void main (  )   { </a:t>
            </a:r>
          </a:p>
          <a:p>
            <a:pPr>
              <a:spcBef>
                <a:spcPct val="0"/>
              </a:spcBef>
            </a:pPr>
            <a:r>
              <a:rPr lang="en-US" altLang="zh-CN" b="1" dirty="0">
                <a:latin typeface="华文新魏" pitchFamily="2" charset="-122"/>
                <a:ea typeface="华文新魏" pitchFamily="2" charset="-122"/>
              </a:rPr>
              <a:t>	    STRING</a:t>
            </a:r>
            <a:r>
              <a:rPr lang="en-US" altLang="zh-CN" b="1" dirty="0">
                <a:solidFill>
                  <a:srgbClr val="FF0000"/>
                </a:solidFill>
                <a:latin typeface="华文新魏" pitchFamily="2" charset="-122"/>
                <a:ea typeface="华文新魏" pitchFamily="2" charset="-122"/>
              </a:rPr>
              <a:t>  y</a:t>
            </a:r>
            <a:r>
              <a:rPr lang="en-US" altLang="zh-CN" b="1" dirty="0">
                <a:latin typeface="华文新魏" pitchFamily="2" charset="-122"/>
                <a:ea typeface="华文新魏" pitchFamily="2" charset="-122"/>
              </a:rPr>
              <a:t> ("complex"), </a:t>
            </a:r>
            <a:r>
              <a:rPr lang="en-US" altLang="zh-CN" b="1" dirty="0">
                <a:solidFill>
                  <a:srgbClr val="FF0000"/>
                </a:solidFill>
                <a:latin typeface="华文新魏" pitchFamily="2" charset="-122"/>
                <a:ea typeface="华文新魏" pitchFamily="2" charset="-122"/>
              </a:rPr>
              <a:t>*z</a:t>
            </a:r>
            <a:r>
              <a:rPr lang="en-US" altLang="zh-CN" b="1" dirty="0">
                <a:latin typeface="华文新魏" pitchFamily="2" charset="-122"/>
                <a:ea typeface="华文新魏" pitchFamily="2" charset="-122"/>
              </a:rPr>
              <a:t>=&amp;x;   //y</a:t>
            </a:r>
            <a:r>
              <a:rPr lang="zh-CN" altLang="en-US" b="1" dirty="0">
                <a:latin typeface="华文新魏" pitchFamily="2" charset="-122"/>
                <a:ea typeface="华文新魏" pitchFamily="2" charset="-122"/>
              </a:rPr>
              <a:t>自动调用构造函数</a:t>
            </a:r>
          </a:p>
          <a:p>
            <a:pPr>
              <a:spcBef>
                <a:spcPct val="0"/>
              </a:spcBef>
            </a:pPr>
            <a:r>
              <a:rPr lang="zh-CN" altLang="en-US" b="1" dirty="0">
                <a:latin typeface="华文新魏" pitchFamily="2" charset="-122"/>
                <a:ea typeface="华文新魏" pitchFamily="2" charset="-122"/>
              </a:rPr>
              <a:t>	    </a:t>
            </a:r>
            <a:r>
              <a:rPr lang="en-US" altLang="zh-CN" b="1" dirty="0">
                <a:latin typeface="华文新魏" pitchFamily="2" charset="-122"/>
                <a:ea typeface="华文新魏" pitchFamily="2" charset="-122"/>
              </a:rPr>
              <a:t>int  m=</a:t>
            </a:r>
            <a:r>
              <a:rPr lang="en-US" altLang="zh-CN" b="1" dirty="0" err="1">
                <a:solidFill>
                  <a:srgbClr val="FF0000"/>
                </a:solidFill>
                <a:latin typeface="华文新魏" pitchFamily="2" charset="-122"/>
                <a:ea typeface="华文新魏" pitchFamily="2" charset="-122"/>
              </a:rPr>
              <a:t>y.</a:t>
            </a:r>
            <a:r>
              <a:rPr lang="en-US" altLang="zh-CN" b="1" dirty="0" err="1">
                <a:latin typeface="华文新魏" pitchFamily="2" charset="-122"/>
                <a:ea typeface="华文新魏" pitchFamily="2" charset="-122"/>
              </a:rPr>
              <a:t>strlen</a:t>
            </a:r>
            <a:r>
              <a:rPr lang="en-US" altLang="zh-CN" b="1" dirty="0">
                <a:latin typeface="华文新魏" pitchFamily="2" charset="-122"/>
                <a:ea typeface="华文新魏" pitchFamily="2" charset="-122"/>
              </a:rPr>
              <a:t> ( )+</a:t>
            </a:r>
            <a:r>
              <a:rPr lang="en-US" altLang="zh-CN" b="1" dirty="0">
                <a:solidFill>
                  <a:srgbClr val="FF0000"/>
                </a:solidFill>
                <a:latin typeface="华文新魏" pitchFamily="2" charset="-122"/>
                <a:ea typeface="华文新魏" pitchFamily="2" charset="-122"/>
              </a:rPr>
              <a:t>z-&gt;</a:t>
            </a:r>
            <a:r>
              <a:rPr lang="en-US" altLang="zh-CN" b="1" dirty="0" err="1">
                <a:latin typeface="华文新魏" pitchFamily="2" charset="-122"/>
                <a:ea typeface="华文新魏" pitchFamily="2" charset="-122"/>
              </a:rPr>
              <a:t>strlen</a:t>
            </a:r>
            <a:r>
              <a:rPr lang="en-US" altLang="zh-CN" b="1" dirty="0">
                <a:latin typeface="华文新魏" pitchFamily="2" charset="-122"/>
                <a:ea typeface="华文新魏" pitchFamily="2" charset="-122"/>
              </a:rPr>
              <a:t> ( ); //</a:t>
            </a:r>
            <a:r>
              <a:rPr lang="zh-CN" altLang="en-US" b="1" dirty="0">
                <a:latin typeface="华文新魏" pitchFamily="2" charset="-122"/>
                <a:ea typeface="华文新魏" pitchFamily="2" charset="-122"/>
              </a:rPr>
              <a:t>注意 </a:t>
            </a:r>
            <a:r>
              <a:rPr lang="en-US" altLang="zh-CN" b="1" dirty="0">
                <a:latin typeface="华文新魏" pitchFamily="2" charset="-122"/>
                <a:ea typeface="华文新魏" pitchFamily="2" charset="-122"/>
              </a:rPr>
              <a:t>. </a:t>
            </a:r>
            <a:r>
              <a:rPr lang="zh-CN" altLang="en-US" b="1" dirty="0">
                <a:latin typeface="华文新魏" pitchFamily="2" charset="-122"/>
                <a:ea typeface="华文新魏" pitchFamily="2" charset="-122"/>
              </a:rPr>
              <a:t>调用和</a:t>
            </a:r>
            <a:r>
              <a:rPr lang="en-US" altLang="zh-CN" b="1" dirty="0">
                <a:latin typeface="华文新魏" pitchFamily="2" charset="-122"/>
                <a:ea typeface="华文新魏" pitchFamily="2" charset="-122"/>
              </a:rPr>
              <a:t>-&gt;</a:t>
            </a:r>
            <a:r>
              <a:rPr lang="zh-CN" altLang="en-US" b="1" dirty="0">
                <a:latin typeface="华文新魏" pitchFamily="2" charset="-122"/>
                <a:ea typeface="华文新魏" pitchFamily="2" charset="-122"/>
              </a:rPr>
              <a:t>调用区别</a:t>
            </a:r>
          </a:p>
          <a:p>
            <a:pPr>
              <a:spcBef>
                <a:spcPct val="0"/>
              </a:spcBef>
            </a:pPr>
            <a:r>
              <a:rPr lang="en-US" altLang="zh-CN" b="1" dirty="0">
                <a:latin typeface="华文新魏" pitchFamily="2" charset="-122"/>
                <a:ea typeface="华文新魏" pitchFamily="2" charset="-122"/>
              </a:rPr>
              <a:t>}   //</a:t>
            </a:r>
            <a:r>
              <a:rPr lang="zh-CN" altLang="en-US" b="1" dirty="0">
                <a:latin typeface="华文新魏" pitchFamily="2" charset="-122"/>
                <a:ea typeface="华文新魏" pitchFamily="2" charset="-122"/>
              </a:rPr>
              <a:t>返回前自动调</a:t>
            </a:r>
            <a:r>
              <a:rPr lang="en-US" altLang="zh-CN" b="1" dirty="0">
                <a:latin typeface="华文新魏" pitchFamily="2" charset="-122"/>
                <a:ea typeface="华文新魏" pitchFamily="2" charset="-122"/>
              </a:rPr>
              <a:t>y</a:t>
            </a:r>
            <a:r>
              <a:rPr lang="zh-CN" altLang="en-US" b="1" dirty="0">
                <a:latin typeface="华文新魏" pitchFamily="2" charset="-122"/>
                <a:ea typeface="华文新魏" pitchFamily="2" charset="-122"/>
              </a:rPr>
              <a:t>的析构函数，返回后自动调</a:t>
            </a:r>
            <a:r>
              <a:rPr lang="en-US" altLang="zh-CN" b="1" dirty="0">
                <a:latin typeface="华文新魏" pitchFamily="2" charset="-122"/>
                <a:ea typeface="华文新魏" pitchFamily="2" charset="-122"/>
              </a:rPr>
              <a:t>x</a:t>
            </a:r>
            <a:r>
              <a:rPr lang="zh-CN" altLang="en-US" b="1" dirty="0">
                <a:latin typeface="华文新魏" pitchFamily="2" charset="-122"/>
                <a:ea typeface="华文新魏" pitchFamily="2" charset="-122"/>
              </a:rPr>
              <a:t>的析构函数</a:t>
            </a:r>
          </a:p>
        </p:txBody>
      </p:sp>
    </p:spTree>
    <p:extLst>
      <p:ext uri="{BB962C8B-B14F-4D97-AF65-F5344CB8AC3E}">
        <p14:creationId xmlns:p14="http://schemas.microsoft.com/office/powerpoint/2010/main" val="170243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3.1</a:t>
            </a:r>
            <a:r>
              <a:rPr lang="zh-CN" altLang="en-US" sz="3600" b="1" dirty="0">
                <a:solidFill>
                  <a:srgbClr val="FF0000"/>
                </a:solidFill>
                <a:latin typeface="微软雅黑" pitchFamily="34" charset="-122"/>
                <a:ea typeface="微软雅黑" pitchFamily="34" charset="-122"/>
              </a:rPr>
              <a:t>　类的声明和定义</a:t>
            </a:r>
          </a:p>
        </p:txBody>
      </p:sp>
      <p:sp>
        <p:nvSpPr>
          <p:cNvPr id="8196" name="Rectangle 7"/>
          <p:cNvSpPr>
            <a:spLocks noChangeArrowheads="1"/>
          </p:cNvSpPr>
          <p:nvPr/>
        </p:nvSpPr>
        <p:spPr bwMode="auto">
          <a:xfrm>
            <a:off x="234752" y="980728"/>
            <a:ext cx="8585720" cy="4968775"/>
          </a:xfrm>
          <a:prstGeom prst="rect">
            <a:avLst/>
          </a:prstGeom>
          <a:noFill/>
          <a:ln w="9525">
            <a:noFill/>
            <a:miter lim="800000"/>
            <a:headEnd/>
            <a:tailEnd/>
          </a:ln>
        </p:spPr>
        <p:txBody>
          <a:bodyPr>
            <a:noAutofit/>
          </a:bodyPr>
          <a:lstStyle/>
          <a:p>
            <a:pPr algn="just">
              <a:lnSpc>
                <a:spcPct val="150000"/>
              </a:lnSpc>
              <a:buClr>
                <a:schemeClr val="tx1"/>
              </a:buClr>
            </a:pPr>
            <a:r>
              <a:rPr lang="en-US" altLang="zh-CN" sz="2000" b="1" dirty="0">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构造函数和析构函数</a:t>
            </a:r>
            <a:r>
              <a:rPr lang="zh-CN" altLang="en-US" sz="2000" b="1" dirty="0">
                <a:latin typeface="华文新魏" pitchFamily="2" charset="-122"/>
                <a:ea typeface="华文新魏" pitchFamily="2" charset="-122"/>
              </a:rPr>
              <a:t>：是类封装的两个特殊函数成员，都有</a:t>
            </a:r>
            <a:r>
              <a:rPr lang="zh-CN" altLang="en-US" sz="2000" b="1" dirty="0">
                <a:solidFill>
                  <a:srgbClr val="FF0000"/>
                </a:solidFill>
                <a:latin typeface="华文新魏" pitchFamily="2" charset="-122"/>
                <a:ea typeface="华文新魏" pitchFamily="2" charset="-122"/>
              </a:rPr>
              <a:t>类型固定</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现为</a:t>
            </a:r>
            <a:r>
              <a:rPr lang="en-US" altLang="zh-CN" sz="2000" b="1" dirty="0">
                <a:solidFill>
                  <a:srgbClr val="FF0000"/>
                </a:solidFill>
                <a:latin typeface="华文新魏" pitchFamily="2" charset="-122"/>
                <a:ea typeface="华文新魏" pitchFamily="2" charset="-122"/>
              </a:rPr>
              <a:t>STRING *</a:t>
            </a:r>
            <a:r>
              <a:rPr lang="en-US" altLang="zh-CN" sz="2000" b="1" dirty="0" err="1">
                <a:solidFill>
                  <a:srgbClr val="FF0000"/>
                </a:solidFill>
                <a:latin typeface="华文新魏" pitchFamily="2" charset="-122"/>
                <a:ea typeface="华文新魏" pitchFamily="2" charset="-122"/>
              </a:rPr>
              <a:t>const</a:t>
            </a:r>
            <a:r>
              <a:rPr lang="en-US" altLang="zh-CN" sz="2000" b="1" dirty="0">
                <a:solidFill>
                  <a:srgbClr val="FF0000"/>
                </a:solidFill>
                <a:latin typeface="华文新魏" pitchFamily="2" charset="-122"/>
                <a:ea typeface="华文新魏" pitchFamily="2" charset="-122"/>
              </a:rPr>
              <a:t> this)</a:t>
            </a:r>
            <a:r>
              <a:rPr lang="zh-CN" altLang="en-US" sz="2000" b="1" dirty="0">
                <a:latin typeface="华文新魏" pitchFamily="2" charset="-122"/>
                <a:ea typeface="华文新魏" pitchFamily="2" charset="-122"/>
              </a:rPr>
              <a:t>的隐含参数</a:t>
            </a:r>
            <a:r>
              <a:rPr lang="en-US" altLang="zh-CN" sz="2000" b="1" dirty="0">
                <a:latin typeface="华文新魏" pitchFamily="2" charset="-122"/>
                <a:ea typeface="华文新魏" pitchFamily="2" charset="-122"/>
              </a:rPr>
              <a:t>this</a:t>
            </a:r>
            <a:r>
              <a:rPr lang="zh-CN" altLang="en-US" sz="2000" b="1" dirty="0">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没有返回类型</a:t>
            </a:r>
            <a:r>
              <a:rPr lang="zh-CN" altLang="en-US" sz="2000" b="1" dirty="0">
                <a:latin typeface="华文新魏" pitchFamily="2" charset="-122"/>
                <a:ea typeface="华文新魏" pitchFamily="2" charset="-122"/>
              </a:rPr>
              <a:t>。</a:t>
            </a:r>
            <a:endParaRPr lang="zh-CN" altLang="en-US" sz="2000" b="1" dirty="0">
              <a:solidFill>
                <a:schemeClr val="hlink"/>
              </a:solidFill>
              <a:latin typeface="华文新魏" pitchFamily="2" charset="-122"/>
              <a:ea typeface="华文新魏" pitchFamily="2" charset="-122"/>
            </a:endParaRPr>
          </a:p>
          <a:p>
            <a:pPr lvl="1" algn="just">
              <a:lnSpc>
                <a:spcPct val="150000"/>
              </a:lnSpc>
              <a:buClr>
                <a:schemeClr val="tx1"/>
              </a:buClr>
              <a:buFont typeface="Wingdings" pitchFamily="2" charset="2"/>
              <a:buChar char="§"/>
            </a:pPr>
            <a:r>
              <a:rPr lang="zh-CN" altLang="en-US" sz="2000" b="1" dirty="0">
                <a:latin typeface="华文新魏" pitchFamily="2" charset="-122"/>
                <a:ea typeface="华文新魏" pitchFamily="2" charset="-122"/>
              </a:rPr>
              <a:t>构造函数：函数名和类名相同。除</a:t>
            </a:r>
            <a:r>
              <a:rPr lang="en-US" altLang="zh-CN" sz="2000" b="1" dirty="0">
                <a:latin typeface="华文新魏" pitchFamily="2" charset="-122"/>
                <a:ea typeface="华文新魏" pitchFamily="2" charset="-122"/>
              </a:rPr>
              <a:t>this</a:t>
            </a:r>
            <a:r>
              <a:rPr lang="zh-CN" altLang="en-US" sz="2000" b="1" dirty="0">
                <a:latin typeface="华文新魏" pitchFamily="2" charset="-122"/>
                <a:ea typeface="华文新魏" pitchFamily="2" charset="-122"/>
              </a:rPr>
              <a:t>外，还可在参数表定义其它参数。</a:t>
            </a:r>
          </a:p>
          <a:p>
            <a:pPr lvl="1" algn="just">
              <a:lnSpc>
                <a:spcPct val="150000"/>
              </a:lnSpc>
              <a:buClr>
                <a:schemeClr val="tx1"/>
              </a:buClr>
              <a:buFont typeface="Wingdings" pitchFamily="2" charset="2"/>
              <a:buChar char="§"/>
            </a:pPr>
            <a:r>
              <a:rPr lang="zh-CN" altLang="en-US" sz="2000" b="1" dirty="0">
                <a:latin typeface="华文新魏" pitchFamily="2" charset="-122"/>
                <a:ea typeface="华文新魏" pitchFamily="2" charset="-122"/>
              </a:rPr>
              <a:t>析构函数：函数名和类名同且带</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，不能在参数表显式定义任何参数。</a:t>
            </a:r>
          </a:p>
          <a:p>
            <a:pPr algn="just">
              <a:lnSpc>
                <a:spcPct val="150000"/>
              </a:lnSpc>
              <a:buClr>
                <a:schemeClr val="tx1"/>
              </a:buClr>
            </a:pPr>
            <a:r>
              <a:rPr lang="zh-CN" altLang="en-US" sz="2000" b="1" dirty="0">
                <a:solidFill>
                  <a:srgbClr val="FF0000"/>
                </a:solidFill>
                <a:latin typeface="华文新魏" pitchFamily="2" charset="-122"/>
                <a:ea typeface="华文新魏" pitchFamily="2" charset="-122"/>
              </a:rPr>
              <a:t>如果类没有自定义</a:t>
            </a:r>
            <a:r>
              <a:rPr lang="zh-CN" altLang="en-US" sz="2000" b="1" dirty="0">
                <a:latin typeface="华文新魏" pitchFamily="2" charset="-122"/>
                <a:ea typeface="华文新魏" pitchFamily="2" charset="-122"/>
              </a:rPr>
              <a:t>构造函数和析构函数，则</a:t>
            </a:r>
            <a:r>
              <a:rPr lang="en-US" altLang="zh-CN" sz="2000" b="1" dirty="0">
                <a:latin typeface="华文新魏" pitchFamily="2" charset="-122"/>
                <a:ea typeface="华文新魏" pitchFamily="2" charset="-122"/>
              </a:rPr>
              <a:t>C++</a:t>
            </a:r>
            <a:r>
              <a:rPr lang="zh-CN" altLang="en-US" sz="2000" b="1" dirty="0">
                <a:latin typeface="华文新魏" pitchFamily="2" charset="-122"/>
                <a:ea typeface="华文新魏" pitchFamily="2" charset="-122"/>
              </a:rPr>
              <a:t>为类提供缺省的</a:t>
            </a:r>
            <a:r>
              <a:rPr lang="zh-CN" altLang="en-US" sz="2000" b="1" dirty="0">
                <a:solidFill>
                  <a:srgbClr val="FF0000"/>
                </a:solidFill>
                <a:latin typeface="华文新魏" pitchFamily="2" charset="-122"/>
                <a:ea typeface="华文新魏" pitchFamily="2" charset="-122"/>
              </a:rPr>
              <a:t>参数表无参</a:t>
            </a:r>
            <a:r>
              <a:rPr lang="zh-CN" altLang="en-US" sz="2000" b="1" dirty="0">
                <a:latin typeface="华文新魏" pitchFamily="2" charset="-122"/>
                <a:ea typeface="华文新魏" pitchFamily="2" charset="-122"/>
              </a:rPr>
              <a:t>的构造函数和析构函数。</a:t>
            </a:r>
          </a:p>
          <a:p>
            <a:pPr algn="just">
              <a:lnSpc>
                <a:spcPct val="150000"/>
              </a:lnSpc>
              <a:buClr>
                <a:schemeClr val="tx1"/>
              </a:buClr>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构造函数用来</a:t>
            </a:r>
            <a:r>
              <a:rPr lang="zh-CN" altLang="en-US" sz="2000" b="1" dirty="0">
                <a:solidFill>
                  <a:srgbClr val="FF0000"/>
                </a:solidFill>
                <a:latin typeface="华文新魏" pitchFamily="2" charset="-122"/>
                <a:ea typeface="华文新魏" pitchFamily="2" charset="-122"/>
              </a:rPr>
              <a:t>产生</a:t>
            </a:r>
            <a:r>
              <a:rPr lang="zh-CN" altLang="en-US" sz="2000" b="1" dirty="0">
                <a:latin typeface="华文新魏" pitchFamily="2" charset="-122"/>
                <a:ea typeface="华文新魏" pitchFamily="2" charset="-122"/>
              </a:rPr>
              <a:t>对象，为对象申请资源，初始化数据成员。可在参数表显式定义参数，</a:t>
            </a:r>
            <a:r>
              <a:rPr lang="zh-CN" altLang="en-US" sz="2000" b="1" dirty="0">
                <a:solidFill>
                  <a:srgbClr val="FF0000"/>
                </a:solidFill>
                <a:latin typeface="华文新魏" pitchFamily="2" charset="-122"/>
                <a:ea typeface="华文新魏" pitchFamily="2" charset="-122"/>
              </a:rPr>
              <a:t>通过参数变化实现重载</a:t>
            </a:r>
            <a:r>
              <a:rPr lang="zh-CN" altLang="en-US" sz="2000" b="1" dirty="0">
                <a:latin typeface="华文新魏" pitchFamily="2" charset="-122"/>
                <a:ea typeface="华文新魏" pitchFamily="2" charset="-122"/>
              </a:rPr>
              <a:t>。</a:t>
            </a:r>
          </a:p>
          <a:p>
            <a:pPr algn="just">
              <a:lnSpc>
                <a:spcPct val="150000"/>
              </a:lnSpc>
              <a:buClr>
                <a:schemeClr val="tx1"/>
              </a:buClr>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析构函数用来</a:t>
            </a:r>
            <a:r>
              <a:rPr lang="zh-CN" altLang="en-US" sz="2000" b="1" dirty="0">
                <a:solidFill>
                  <a:srgbClr val="FF0000"/>
                </a:solidFill>
                <a:latin typeface="华文新魏" pitchFamily="2" charset="-122"/>
                <a:ea typeface="华文新魏" pitchFamily="2" charset="-122"/>
              </a:rPr>
              <a:t>毁灭</a:t>
            </a:r>
            <a:r>
              <a:rPr lang="zh-CN" altLang="en-US" sz="2000" b="1" dirty="0">
                <a:latin typeface="华文新魏" pitchFamily="2" charset="-122"/>
                <a:ea typeface="华文新魏" pitchFamily="2" charset="-122"/>
              </a:rPr>
              <a:t>对象，释放对象申请的资源。析构函数的参数</a:t>
            </a:r>
            <a:r>
              <a:rPr lang="en-US" altLang="zh-CN" sz="2000" b="1" dirty="0">
                <a:latin typeface="华文新魏" pitchFamily="2" charset="-122"/>
                <a:ea typeface="华文新魏" pitchFamily="2" charset="-122"/>
              </a:rPr>
              <a:t>this</a:t>
            </a:r>
            <a:r>
              <a:rPr lang="zh-CN" altLang="en-US" sz="2000" b="1" dirty="0">
                <a:latin typeface="华文新魏" pitchFamily="2" charset="-122"/>
                <a:ea typeface="华文新魏" pitchFamily="2" charset="-122"/>
              </a:rPr>
              <a:t>类型固定，且参数表不能显式定义参数，故</a:t>
            </a:r>
            <a:r>
              <a:rPr lang="zh-CN" altLang="en-US" sz="2000" b="1" dirty="0">
                <a:solidFill>
                  <a:srgbClr val="FF0000"/>
                </a:solidFill>
                <a:latin typeface="华文新魏" pitchFamily="2" charset="-122"/>
                <a:ea typeface="华文新魏" pitchFamily="2" charset="-122"/>
              </a:rPr>
              <a:t>无法通过参数变化重载析构函数</a:t>
            </a:r>
            <a:r>
              <a:rPr lang="zh-CN" altLang="en-US" sz="2000" b="1" dirty="0">
                <a:latin typeface="华文新魏" pitchFamily="2" charset="-122"/>
                <a:ea typeface="华文新魏" pitchFamily="2" charset="-122"/>
              </a:rPr>
              <a:t>。</a:t>
            </a:r>
          </a:p>
        </p:txBody>
      </p:sp>
    </p:spTree>
    <p:extLst>
      <p:ext uri="{BB962C8B-B14F-4D97-AF65-F5344CB8AC3E}">
        <p14:creationId xmlns:p14="http://schemas.microsoft.com/office/powerpoint/2010/main" val="3516851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3.1</a:t>
            </a:r>
            <a:r>
              <a:rPr lang="zh-CN" altLang="en-US" sz="3600" b="1" dirty="0">
                <a:solidFill>
                  <a:srgbClr val="FF0000"/>
                </a:solidFill>
                <a:latin typeface="微软雅黑" pitchFamily="34" charset="-122"/>
                <a:ea typeface="微软雅黑" pitchFamily="34" charset="-122"/>
              </a:rPr>
              <a:t>　类的声明和定义</a:t>
            </a:r>
          </a:p>
        </p:txBody>
      </p:sp>
      <p:sp>
        <p:nvSpPr>
          <p:cNvPr id="8196" name="Rectangle 7"/>
          <p:cNvSpPr>
            <a:spLocks noChangeArrowheads="1"/>
          </p:cNvSpPr>
          <p:nvPr/>
        </p:nvSpPr>
        <p:spPr bwMode="auto">
          <a:xfrm>
            <a:off x="234752" y="980728"/>
            <a:ext cx="8585720" cy="4968775"/>
          </a:xfrm>
          <a:prstGeom prst="rect">
            <a:avLst/>
          </a:prstGeom>
          <a:noFill/>
          <a:ln w="9525">
            <a:noFill/>
            <a:miter lim="800000"/>
            <a:headEnd/>
            <a:tailEnd/>
          </a:ln>
        </p:spPr>
        <p:txBody>
          <a:bodyPr>
            <a:noAutofit/>
          </a:bodyPr>
          <a:lstStyle/>
          <a:p>
            <a:pPr>
              <a:lnSpc>
                <a:spcPct val="120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构造函数在自动变量 </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对象</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被实例化或通过</a:t>
            </a:r>
            <a:r>
              <a:rPr lang="en-US" altLang="zh-CN" sz="2000" b="1" dirty="0">
                <a:solidFill>
                  <a:srgbClr val="FF0000"/>
                </a:solidFill>
                <a:latin typeface="华文新魏" pitchFamily="2" charset="-122"/>
                <a:ea typeface="华文新魏" pitchFamily="2" charset="-122"/>
              </a:rPr>
              <a:t>new</a:t>
            </a:r>
            <a:r>
              <a:rPr lang="zh-CN" altLang="en-US" sz="2000" b="1" dirty="0">
                <a:latin typeface="华文新魏" pitchFamily="2" charset="-122"/>
                <a:ea typeface="华文新魏" pitchFamily="2" charset="-122"/>
              </a:rPr>
              <a:t>产生对象时被自动调用一次，是</a:t>
            </a:r>
            <a:r>
              <a:rPr lang="zh-CN" altLang="en-US" sz="2000" b="1" dirty="0">
                <a:solidFill>
                  <a:srgbClr val="FF0000"/>
                </a:solidFill>
                <a:latin typeface="华文新魏" pitchFamily="2" charset="-122"/>
                <a:ea typeface="华文新魏" pitchFamily="2" charset="-122"/>
              </a:rPr>
              <a:t>唯一不能被显式调用函数成员</a:t>
            </a:r>
            <a:r>
              <a:rPr lang="zh-CN" altLang="en-US" sz="2000" b="1" dirty="0">
                <a:latin typeface="华文新魏" pitchFamily="2" charset="-122"/>
                <a:ea typeface="华文新魏" pitchFamily="2" charset="-122"/>
              </a:rPr>
              <a:t>。</a:t>
            </a:r>
          </a:p>
          <a:p>
            <a:pPr>
              <a:lnSpc>
                <a:spcPct val="120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析构函数在变量 </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对象</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的生命期结束时被自动调用一次，通过</a:t>
            </a:r>
            <a:r>
              <a:rPr lang="en-US" altLang="zh-CN" sz="2000" b="1" dirty="0">
                <a:solidFill>
                  <a:srgbClr val="FF0000"/>
                </a:solidFill>
                <a:latin typeface="华文新魏" pitchFamily="2" charset="-122"/>
                <a:ea typeface="华文新魏" pitchFamily="2" charset="-122"/>
              </a:rPr>
              <a:t>new</a:t>
            </a:r>
            <a:r>
              <a:rPr lang="zh-CN" altLang="en-US" sz="2000" b="1" dirty="0">
                <a:latin typeface="华文新魏" pitchFamily="2" charset="-122"/>
                <a:ea typeface="华文新魏" pitchFamily="2" charset="-122"/>
              </a:rPr>
              <a:t>产生的对象需要用</a:t>
            </a:r>
            <a:r>
              <a:rPr lang="en-US" altLang="zh-CN" sz="2000" b="1" dirty="0">
                <a:latin typeface="华文新魏" pitchFamily="2" charset="-122"/>
                <a:ea typeface="华文新魏" pitchFamily="2" charset="-122"/>
              </a:rPr>
              <a:t>delete</a:t>
            </a:r>
            <a:r>
              <a:rPr lang="zh-CN" altLang="en-US" sz="2000" b="1" dirty="0">
                <a:latin typeface="华文新魏" pitchFamily="2" charset="-122"/>
                <a:ea typeface="华文新魏" pitchFamily="2" charset="-122"/>
              </a:rPr>
              <a:t>手动释放</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调用析构</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析构函数可被显式反复调用。</a:t>
            </a:r>
            <a:r>
              <a:rPr lang="zh-CN" altLang="en-US" sz="2000" b="1" dirty="0">
                <a:latin typeface="华文新魏" pitchFamily="2" charset="-122"/>
                <a:ea typeface="华文新魏" pitchFamily="2" charset="-122"/>
              </a:rPr>
              <a:t>有些资源是不能反复析构的，例如不能反复关闭文件，因此，必要时要防止对象反复释放资源。</a:t>
            </a:r>
          </a:p>
          <a:p>
            <a:pPr>
              <a:lnSpc>
                <a:spcPct val="120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全局变量 </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对象</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main</a:t>
            </a:r>
            <a:r>
              <a:rPr lang="zh-CN" altLang="en-US" sz="2000" b="1" dirty="0">
                <a:latin typeface="华文新魏" pitchFamily="2" charset="-122"/>
                <a:ea typeface="华文新魏" pitchFamily="2" charset="-122"/>
              </a:rPr>
              <a:t>执行之前由开工函数调用构造函数，</a:t>
            </a:r>
            <a:r>
              <a:rPr lang="en-US" altLang="zh-CN" sz="2000" b="1" dirty="0">
                <a:latin typeface="华文新魏" pitchFamily="2" charset="-122"/>
                <a:ea typeface="华文新魏" pitchFamily="2" charset="-122"/>
              </a:rPr>
              <a:t>main</a:t>
            </a:r>
            <a:r>
              <a:rPr lang="zh-CN" altLang="en-US" sz="2000" b="1" dirty="0">
                <a:latin typeface="华文新魏" pitchFamily="2" charset="-122"/>
                <a:ea typeface="华文新魏" pitchFamily="2" charset="-122"/>
              </a:rPr>
              <a:t>执行之后由收工函数调用析构函数。</a:t>
            </a:r>
          </a:p>
          <a:p>
            <a:pPr>
              <a:lnSpc>
                <a:spcPct val="120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局部自动对象 </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非</a:t>
            </a:r>
            <a:r>
              <a:rPr lang="en-US" altLang="zh-CN" sz="2000" b="1" dirty="0">
                <a:latin typeface="华文新魏" pitchFamily="2" charset="-122"/>
                <a:ea typeface="华文新魏" pitchFamily="2" charset="-122"/>
              </a:rPr>
              <a:t>static</a:t>
            </a:r>
            <a:r>
              <a:rPr lang="zh-CN" altLang="en-US" sz="2000" b="1" dirty="0">
                <a:latin typeface="华文新魏" pitchFamily="2" charset="-122"/>
                <a:ea typeface="华文新魏" pitchFamily="2" charset="-122"/>
              </a:rPr>
              <a:t>变量</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：在当前函数内对象实例化时自动调用构造函数</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在当前函数</a:t>
            </a:r>
            <a:r>
              <a:rPr lang="zh-CN" altLang="en-US" sz="2000" b="1" dirty="0">
                <a:solidFill>
                  <a:srgbClr val="FF0000"/>
                </a:solidFill>
                <a:latin typeface="华文新魏" pitchFamily="2" charset="-122"/>
                <a:ea typeface="华文新魏" pitchFamily="2" charset="-122"/>
              </a:rPr>
              <a:t>正常返回</a:t>
            </a:r>
            <a:r>
              <a:rPr lang="zh-CN" altLang="en-US" sz="2000" b="1" dirty="0">
                <a:latin typeface="华文新魏" pitchFamily="2" charset="-122"/>
                <a:ea typeface="华文新魏" pitchFamily="2" charset="-122"/>
              </a:rPr>
              <a:t>时自动调用析构函数。</a:t>
            </a:r>
          </a:p>
          <a:p>
            <a:pPr>
              <a:lnSpc>
                <a:spcPct val="120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局部静态对象  </a:t>
            </a:r>
            <a:r>
              <a:rPr lang="en-US" altLang="zh-CN" sz="2000" b="1" dirty="0">
                <a:latin typeface="华文新魏" pitchFamily="2" charset="-122"/>
                <a:ea typeface="华文新魏" pitchFamily="2" charset="-122"/>
              </a:rPr>
              <a:t>(static</a:t>
            </a:r>
            <a:r>
              <a:rPr lang="zh-CN" altLang="en-US" sz="2000" b="1" dirty="0">
                <a:latin typeface="华文新魏" pitchFamily="2" charset="-122"/>
                <a:ea typeface="华文新魏" pitchFamily="2" charset="-122"/>
              </a:rPr>
              <a:t>变量</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：定义时自动调用构造函数</a:t>
            </a:r>
            <a:r>
              <a:rPr lang="en-US" altLang="zh-CN" sz="2000" b="1" dirty="0">
                <a:latin typeface="华文新魏" pitchFamily="2" charset="-122"/>
                <a:ea typeface="华文新魏" pitchFamily="2" charset="-122"/>
              </a:rPr>
              <a:t>, main</a:t>
            </a:r>
            <a:r>
              <a:rPr lang="zh-CN" altLang="en-US" sz="2000" b="1" dirty="0">
                <a:latin typeface="华文新魏" pitchFamily="2" charset="-122"/>
                <a:ea typeface="华文新魏" pitchFamily="2" charset="-122"/>
              </a:rPr>
              <a:t>执行之后由收工函数调用析构函数。</a:t>
            </a:r>
          </a:p>
          <a:p>
            <a:pPr>
              <a:lnSpc>
                <a:spcPct val="120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常量对象：在当前表达式语句定义时自动调用构造函数，语句结束时自动调用析构函数（例</a:t>
            </a:r>
            <a:r>
              <a:rPr lang="en-US" altLang="zh-CN" sz="2000" b="1" dirty="0">
                <a:latin typeface="华文新魏" pitchFamily="2" charset="-122"/>
                <a:ea typeface="华文新魏" pitchFamily="2" charset="-122"/>
              </a:rPr>
              <a:t>3.3</a:t>
            </a:r>
            <a:r>
              <a:rPr lang="zh-CN" altLang="en-US" sz="2000" b="1" dirty="0">
                <a:latin typeface="华文新魏" pitchFamily="2" charset="-122"/>
                <a:ea typeface="华文新魏" pitchFamily="2" charset="-122"/>
              </a:rPr>
              <a:t>）。</a:t>
            </a:r>
          </a:p>
        </p:txBody>
      </p:sp>
    </p:spTree>
    <p:extLst>
      <p:ext uri="{BB962C8B-B14F-4D97-AF65-F5344CB8AC3E}">
        <p14:creationId xmlns:p14="http://schemas.microsoft.com/office/powerpoint/2010/main" val="1199885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3.1</a:t>
            </a:r>
            <a:r>
              <a:rPr lang="zh-CN" altLang="en-US" sz="3600" b="1" dirty="0">
                <a:solidFill>
                  <a:srgbClr val="FF0000"/>
                </a:solidFill>
                <a:latin typeface="微软雅黑" pitchFamily="34" charset="-122"/>
                <a:ea typeface="微软雅黑" pitchFamily="34" charset="-122"/>
              </a:rPr>
              <a:t>　类的声明和定义</a:t>
            </a:r>
          </a:p>
        </p:txBody>
      </p:sp>
      <p:sp>
        <p:nvSpPr>
          <p:cNvPr id="6" name="TextBox 5"/>
          <p:cNvSpPr txBox="1">
            <a:spLocks noChangeArrowheads="1"/>
          </p:cNvSpPr>
          <p:nvPr/>
        </p:nvSpPr>
        <p:spPr bwMode="auto">
          <a:xfrm>
            <a:off x="323528" y="1052736"/>
            <a:ext cx="8712968" cy="5616624"/>
          </a:xfrm>
          <a:prstGeom prst="rect">
            <a:avLst/>
          </a:prstGeom>
          <a:solidFill>
            <a:schemeClr val="accent6">
              <a:lumMod val="75000"/>
              <a:alpha val="44000"/>
            </a:schemeClr>
          </a:solidFill>
          <a:ln w="9525">
            <a:solidFill>
              <a:schemeClr val="accent1"/>
            </a:solidFill>
            <a:miter lim="800000"/>
            <a:headEnd/>
            <a:tailEnd/>
          </a:ln>
        </p:spPr>
        <p:txBody>
          <a:bodyPr/>
          <a:lstStyle/>
          <a:p>
            <a:pPr>
              <a:buNone/>
            </a:pPr>
            <a:endParaRPr lang="en-US" altLang="zh-CN" dirty="0">
              <a:latin typeface="华文新魏" pitchFamily="2" charset="-122"/>
              <a:ea typeface="华文新魏" pitchFamily="2" charset="-122"/>
            </a:endParaRPr>
          </a:p>
          <a:p>
            <a:pPr>
              <a:buNone/>
            </a:pP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全局对象</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由收工函数自动析构，全局对象在数据段里</a:t>
            </a:r>
            <a:endParaRPr lang="en-US" altLang="zh-CN" dirty="0">
              <a:solidFill>
                <a:srgbClr val="FF0000"/>
              </a:solidFill>
              <a:latin typeface="华文新魏" pitchFamily="2" charset="-122"/>
              <a:ea typeface="华文新魏" pitchFamily="2" charset="-122"/>
            </a:endParaRPr>
          </a:p>
          <a:p>
            <a:pPr>
              <a:buNone/>
            </a:pPr>
            <a:r>
              <a:rPr lang="en-US" altLang="zh-CN" dirty="0">
                <a:latin typeface="华文新魏" pitchFamily="2" charset="-122"/>
                <a:ea typeface="华文新魏" pitchFamily="2" charset="-122"/>
              </a:rPr>
              <a:t>STRING </a:t>
            </a:r>
            <a:r>
              <a:rPr lang="zh-CN" altLang="en-US" dirty="0">
                <a:latin typeface="华文新魏" pitchFamily="2" charset="-122"/>
                <a:ea typeface="华文新魏" pitchFamily="2" charset="-122"/>
              </a:rPr>
              <a:t> </a:t>
            </a:r>
            <a:r>
              <a:rPr lang="en-US" altLang="zh-CN" dirty="0" err="1">
                <a:latin typeface="华文新魏" pitchFamily="2" charset="-122"/>
                <a:ea typeface="华文新魏" pitchFamily="2" charset="-122"/>
              </a:rPr>
              <a:t>gs</a:t>
            </a:r>
            <a:r>
              <a:rPr lang="en-US" altLang="zh-CN" dirty="0">
                <a:latin typeface="华文新魏" pitchFamily="2" charset="-122"/>
                <a:ea typeface="华文新魏" pitchFamily="2" charset="-122"/>
              </a:rPr>
              <a:t>(“Global String”); </a:t>
            </a:r>
            <a:endParaRPr lang="en-US" altLang="zh-CN" dirty="0">
              <a:solidFill>
                <a:srgbClr val="FF0000"/>
              </a:solidFill>
              <a:latin typeface="华文新魏" pitchFamily="2" charset="-122"/>
              <a:ea typeface="华文新魏" pitchFamily="2" charset="-122"/>
            </a:endParaRPr>
          </a:p>
          <a:p>
            <a:pPr>
              <a:buNone/>
            </a:pPr>
            <a:endParaRPr lang="en-US" altLang="zh-CN" dirty="0">
              <a:solidFill>
                <a:srgbClr val="FF0000"/>
              </a:solidFill>
              <a:latin typeface="华文新魏" pitchFamily="2" charset="-122"/>
              <a:ea typeface="华文新魏" pitchFamily="2" charset="-122"/>
            </a:endParaRPr>
          </a:p>
          <a:p>
            <a:pPr>
              <a:buNone/>
            </a:pPr>
            <a:r>
              <a:rPr lang="en-US" altLang="zh-CN" dirty="0">
                <a:latin typeface="华文新魏" pitchFamily="2" charset="-122"/>
                <a:ea typeface="华文新魏" pitchFamily="2" charset="-122"/>
              </a:rPr>
              <a:t>void</a:t>
            </a:r>
            <a:r>
              <a:rPr lang="zh-CN" altLang="en-US" dirty="0">
                <a:latin typeface="华文新魏" pitchFamily="2" charset="-122"/>
                <a:ea typeface="华文新魏" pitchFamily="2" charset="-122"/>
              </a:rPr>
              <a:t> </a:t>
            </a:r>
            <a:r>
              <a:rPr lang="en-US" altLang="zh-CN" dirty="0">
                <a:latin typeface="华文新魏" pitchFamily="2" charset="-122"/>
                <a:ea typeface="华文新魏" pitchFamily="2" charset="-122"/>
              </a:rPr>
              <a:t>f(){</a:t>
            </a:r>
          </a:p>
          <a:p>
            <a:pPr>
              <a:buNone/>
            </a:pPr>
            <a:r>
              <a:rPr lang="en-US" altLang="zh-CN" dirty="0">
                <a:latin typeface="华文新魏" pitchFamily="2" charset="-122"/>
                <a:ea typeface="华文新魏" pitchFamily="2" charset="-122"/>
              </a:rPr>
              <a:t>	</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局部自动变量</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函数返回后自动析构，局部对象在堆栈里</a:t>
            </a:r>
            <a:endParaRPr lang="en-US" altLang="zh-CN" dirty="0">
              <a:latin typeface="华文新魏" pitchFamily="2" charset="-122"/>
              <a:ea typeface="华文新魏" pitchFamily="2" charset="-122"/>
            </a:endParaRPr>
          </a:p>
          <a:p>
            <a:pPr>
              <a:buNone/>
            </a:pPr>
            <a:r>
              <a:rPr lang="en-US" altLang="zh-CN" dirty="0">
                <a:latin typeface="华文新魏" pitchFamily="2" charset="-122"/>
                <a:ea typeface="华文新魏" pitchFamily="2" charset="-122"/>
              </a:rPr>
              <a:t>	STRING x(“Auto local variable”); </a:t>
            </a:r>
          </a:p>
          <a:p>
            <a:pPr>
              <a:buNone/>
            </a:pPr>
            <a:endParaRPr lang="en-US" altLang="zh-CN" dirty="0">
              <a:latin typeface="华文新魏" pitchFamily="2" charset="-122"/>
              <a:ea typeface="华文新魏" pitchFamily="2" charset="-122"/>
            </a:endParaRPr>
          </a:p>
          <a:p>
            <a:r>
              <a:rPr lang="en-US" altLang="zh-CN" dirty="0">
                <a:latin typeface="华文新魏" pitchFamily="2" charset="-122"/>
                <a:ea typeface="华文新魏" pitchFamily="2" charset="-122"/>
              </a:rPr>
              <a:t>	</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静态局部变量，由收工函数自动析构</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静态局部对象在数据段里</a:t>
            </a:r>
            <a:endParaRPr lang="en-US" altLang="zh-CN" dirty="0">
              <a:latin typeface="华文新魏" pitchFamily="2" charset="-122"/>
              <a:ea typeface="华文新魏" pitchFamily="2" charset="-122"/>
            </a:endParaRPr>
          </a:p>
          <a:p>
            <a:pPr>
              <a:buNone/>
            </a:pPr>
            <a:r>
              <a:rPr lang="en-US" altLang="zh-CN" dirty="0">
                <a:latin typeface="华文新魏" pitchFamily="2" charset="-122"/>
                <a:ea typeface="华文新魏" pitchFamily="2" charset="-122"/>
              </a:rPr>
              <a:t>	static STRING y(“Static local variable”); </a:t>
            </a:r>
          </a:p>
          <a:p>
            <a:pPr>
              <a:buNone/>
            </a:pPr>
            <a:r>
              <a:rPr lang="en-US" altLang="zh-CN" dirty="0">
                <a:solidFill>
                  <a:srgbClr val="FF0000"/>
                </a:solidFill>
                <a:latin typeface="华文新魏" pitchFamily="2" charset="-122"/>
                <a:ea typeface="华文新魏" pitchFamily="2" charset="-122"/>
              </a:rPr>
              <a:t>	</a:t>
            </a:r>
          </a:p>
          <a:p>
            <a:r>
              <a:rPr lang="en-US" altLang="zh-CN" dirty="0">
                <a:solidFill>
                  <a:srgbClr val="FF0000"/>
                </a:solidFill>
                <a:latin typeface="华文新魏" pitchFamily="2" charset="-122"/>
                <a:ea typeface="华文新魏" pitchFamily="2" charset="-122"/>
              </a:rPr>
              <a:t>	//new</a:t>
            </a:r>
            <a:r>
              <a:rPr lang="zh-CN" altLang="en-US" dirty="0">
                <a:solidFill>
                  <a:srgbClr val="FF0000"/>
                </a:solidFill>
                <a:latin typeface="华文新魏" pitchFamily="2" charset="-122"/>
                <a:ea typeface="华文新魏" pitchFamily="2" charset="-122"/>
              </a:rPr>
              <a:t>出来的对象在堆里（</a:t>
            </a:r>
            <a:r>
              <a:rPr lang="en-US" altLang="zh-CN" dirty="0">
                <a:solidFill>
                  <a:srgbClr val="FF0000"/>
                </a:solidFill>
                <a:latin typeface="华文新魏" pitchFamily="2" charset="-122"/>
                <a:ea typeface="华文新魏" pitchFamily="2" charset="-122"/>
              </a:rPr>
              <a:t>Heap</a:t>
            </a:r>
            <a:r>
              <a:rPr lang="zh-CN" altLang="en-US" dirty="0">
                <a:solidFill>
                  <a:srgbClr val="FF0000"/>
                </a:solidFill>
                <a:latin typeface="华文新魏" pitchFamily="2" charset="-122"/>
                <a:ea typeface="华文新魏" pitchFamily="2" charset="-122"/>
              </a:rPr>
              <a:t>）</a:t>
            </a:r>
            <a:endParaRPr lang="en-US" altLang="zh-CN" dirty="0">
              <a:solidFill>
                <a:srgbClr val="FF0000"/>
              </a:solidFill>
              <a:latin typeface="华文新魏" pitchFamily="2" charset="-122"/>
              <a:ea typeface="华文新魏" pitchFamily="2" charset="-122"/>
            </a:endParaRPr>
          </a:p>
          <a:p>
            <a:pPr>
              <a:buNone/>
            </a:pPr>
            <a:r>
              <a:rPr lang="en-US" altLang="zh-CN" dirty="0">
                <a:solidFill>
                  <a:srgbClr val="FF0000"/>
                </a:solidFill>
                <a:latin typeface="华文新魏" pitchFamily="2" charset="-122"/>
                <a:ea typeface="华文新魏" pitchFamily="2" charset="-122"/>
              </a:rPr>
              <a:t>	</a:t>
            </a:r>
            <a:r>
              <a:rPr lang="en-US" altLang="zh-CN" dirty="0">
                <a:latin typeface="华文新魏" pitchFamily="2" charset="-122"/>
                <a:ea typeface="华文新魏" pitchFamily="2" charset="-122"/>
              </a:rPr>
              <a:t>STRING *p = new STRING(“ABC”); </a:t>
            </a:r>
            <a:r>
              <a:rPr lang="en-US" altLang="zh-CN" dirty="0">
                <a:solidFill>
                  <a:srgbClr val="FF0000"/>
                </a:solidFill>
                <a:latin typeface="华文新魏" pitchFamily="2" charset="-122"/>
                <a:ea typeface="华文新魏" pitchFamily="2" charset="-122"/>
              </a:rPr>
              <a:t>	</a:t>
            </a:r>
          </a:p>
          <a:p>
            <a:pPr>
              <a:buNone/>
            </a:pPr>
            <a:r>
              <a:rPr lang="en-US" altLang="zh-CN" dirty="0">
                <a:solidFill>
                  <a:srgbClr val="FF0000"/>
                </a:solidFill>
                <a:latin typeface="华文新魏" pitchFamily="2" charset="-122"/>
                <a:ea typeface="华文新魏" pitchFamily="2" charset="-122"/>
              </a:rPr>
              <a:t>	</a:t>
            </a:r>
            <a:r>
              <a:rPr lang="en-US" altLang="zh-CN" dirty="0">
                <a:latin typeface="华文新魏" pitchFamily="2" charset="-122"/>
                <a:ea typeface="华文新魏" pitchFamily="2" charset="-122"/>
              </a:rPr>
              <a:t>delete(p); </a:t>
            </a:r>
            <a:r>
              <a:rPr lang="en-US" altLang="zh-CN" dirty="0">
                <a:solidFill>
                  <a:srgbClr val="FF0000"/>
                </a:solidFill>
                <a:latin typeface="华文新魏" pitchFamily="2" charset="-122"/>
                <a:ea typeface="华文新魏" pitchFamily="2" charset="-122"/>
              </a:rPr>
              <a:t>//delete new</a:t>
            </a:r>
            <a:r>
              <a:rPr lang="zh-CN" altLang="en-US" dirty="0">
                <a:solidFill>
                  <a:srgbClr val="FF0000"/>
                </a:solidFill>
                <a:latin typeface="华文新魏" pitchFamily="2" charset="-122"/>
                <a:ea typeface="华文新魏" pitchFamily="2" charset="-122"/>
              </a:rPr>
              <a:t>出来的对象的析构是程序员的责任</a:t>
            </a:r>
            <a:endParaRPr lang="en-US" altLang="zh-CN" dirty="0">
              <a:latin typeface="华文新魏" pitchFamily="2" charset="-122"/>
              <a:ea typeface="华文新魏" pitchFamily="2" charset="-122"/>
            </a:endParaRPr>
          </a:p>
          <a:p>
            <a:pPr>
              <a:buNone/>
            </a:pPr>
            <a:r>
              <a:rPr lang="en-US" altLang="zh-CN" dirty="0">
                <a:latin typeface="华文新魏" pitchFamily="2" charset="-122"/>
                <a:ea typeface="华文新魏" pitchFamily="2" charset="-122"/>
              </a:rPr>
              <a:t>}</a:t>
            </a:r>
          </a:p>
          <a:p>
            <a:pPr>
              <a:buNone/>
            </a:pPr>
            <a:endParaRPr lang="en-US" altLang="zh-CN" dirty="0">
              <a:latin typeface="华文新魏" pitchFamily="2" charset="-122"/>
              <a:ea typeface="华文新魏" pitchFamily="2" charset="-122"/>
            </a:endParaRPr>
          </a:p>
          <a:p>
            <a:pPr>
              <a:buNone/>
            </a:pPr>
            <a:r>
              <a:rPr lang="en-US" altLang="zh-CN" dirty="0">
                <a:latin typeface="华文新魏" pitchFamily="2" charset="-122"/>
                <a:ea typeface="华文新魏" pitchFamily="2" charset="-122"/>
              </a:rPr>
              <a:t>C++11</a:t>
            </a:r>
            <a:r>
              <a:rPr lang="zh-CN" altLang="en-US" dirty="0">
                <a:latin typeface="华文新魏" pitchFamily="2" charset="-122"/>
                <a:ea typeface="华文新魏" pitchFamily="2" charset="-122"/>
              </a:rPr>
              <a:t>新标准中出现了智能指针的概念，就是要减轻程序员的必须承担的手动</a:t>
            </a:r>
            <a:r>
              <a:rPr lang="en-US" altLang="zh-CN" dirty="0">
                <a:latin typeface="华文新魏" pitchFamily="2" charset="-122"/>
                <a:ea typeface="华文新魏" pitchFamily="2" charset="-122"/>
              </a:rPr>
              <a:t>delete</a:t>
            </a:r>
            <a:r>
              <a:rPr lang="zh-CN" altLang="en-US" dirty="0">
                <a:latin typeface="华文新魏" pitchFamily="2" charset="-122"/>
                <a:ea typeface="华文新魏" pitchFamily="2" charset="-122"/>
              </a:rPr>
              <a:t>动态分配的内存（</a:t>
            </a:r>
            <a:r>
              <a:rPr lang="en-US" altLang="zh-CN" dirty="0">
                <a:latin typeface="华文新魏" pitchFamily="2" charset="-122"/>
                <a:ea typeface="华文新魏" pitchFamily="2" charset="-122"/>
              </a:rPr>
              <a:t>new</a:t>
            </a:r>
            <a:r>
              <a:rPr lang="zh-CN" altLang="en-US" dirty="0">
                <a:latin typeface="华文新魏" pitchFamily="2" charset="-122"/>
                <a:ea typeface="华文新魏" pitchFamily="2" charset="-122"/>
              </a:rPr>
              <a:t>出来的东西）的负担，请感兴趣的同学课后自己看参考书。</a:t>
            </a:r>
            <a:endParaRPr lang="en-US" altLang="zh-CN" dirty="0">
              <a:latin typeface="华文新魏" pitchFamily="2" charset="-122"/>
              <a:ea typeface="华文新魏" pitchFamily="2" charset="-122"/>
            </a:endParaRPr>
          </a:p>
          <a:p>
            <a:pPr>
              <a:spcBef>
                <a:spcPct val="0"/>
              </a:spcBef>
            </a:pPr>
            <a:endParaRPr lang="zh-CN" altLang="en-US" b="1" dirty="0">
              <a:latin typeface="华文新魏" pitchFamily="2" charset="-122"/>
              <a:ea typeface="华文新魏" pitchFamily="2" charset="-122"/>
            </a:endParaRPr>
          </a:p>
        </p:txBody>
      </p:sp>
    </p:spTree>
    <p:extLst>
      <p:ext uri="{BB962C8B-B14F-4D97-AF65-F5344CB8AC3E}">
        <p14:creationId xmlns:p14="http://schemas.microsoft.com/office/powerpoint/2010/main" val="38170109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5400</TotalTime>
  <Words>1992</Words>
  <Application>Microsoft Office PowerPoint</Application>
  <PresentationFormat>全屏显示(4:3)</PresentationFormat>
  <Paragraphs>607</Paragraphs>
  <Slides>42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42</vt:i4>
      </vt:variant>
    </vt:vector>
  </HeadingPairs>
  <TitlesOfParts>
    <vt:vector size="48" baseType="lpstr">
      <vt:lpstr>Wingdings</vt:lpstr>
      <vt:lpstr>Calibri</vt:lpstr>
      <vt:lpstr>微软雅黑</vt:lpstr>
      <vt:lpstr>Arial</vt:lpstr>
      <vt:lpstr>华文新魏</vt:lpstr>
      <vt:lpstr>Office 主题</vt:lpstr>
      <vt:lpstr>第3章　C++的类</vt:lpstr>
      <vt:lpstr>3.1　类的声明和定义</vt:lpstr>
      <vt:lpstr>示例</vt:lpstr>
      <vt:lpstr>3.1　类的声明和定义</vt:lpstr>
      <vt:lpstr>3.1　类的声明和定义</vt:lpstr>
      <vt:lpstr>3.1　类的声明和定义</vt:lpstr>
      <vt:lpstr>3.1　类的声明和定义</vt:lpstr>
      <vt:lpstr>3.1　类的声明和定义</vt:lpstr>
      <vt:lpstr>3.1　类的声明和定义</vt:lpstr>
      <vt:lpstr>3.1　类的声明和定义</vt:lpstr>
      <vt:lpstr>3.2　访问权限</vt:lpstr>
      <vt:lpstr>3.2　访问权限</vt:lpstr>
      <vt:lpstr>3.2　访问权限</vt:lpstr>
      <vt:lpstr>3.3内联和位段</vt:lpstr>
      <vt:lpstr>3.3内联和位段</vt:lpstr>
      <vt:lpstr>3.4 new和delete</vt:lpstr>
      <vt:lpstr>3.4 new和delete</vt:lpstr>
      <vt:lpstr>3.4 new和delete</vt:lpstr>
      <vt:lpstr>3.4 new和delete</vt:lpstr>
      <vt:lpstr>3.4 new和delete</vt:lpstr>
      <vt:lpstr>3.4 隐含参数this</vt:lpstr>
      <vt:lpstr>3.5 隐含参数this</vt:lpstr>
      <vt:lpstr>3.5 隐含参数this</vt:lpstr>
      <vt:lpstr>3.6 非静态数据成员初始化</vt:lpstr>
      <vt:lpstr>3.6 非静态数据成员初始化</vt:lpstr>
      <vt:lpstr>3.6 非静态数据成员初始化</vt:lpstr>
      <vt:lpstr>3.6 非静态数据成员初始化</vt:lpstr>
      <vt:lpstr>3.6 非静态数据成员初始化</vt:lpstr>
      <vt:lpstr>3.6 非静态数据成员初始化</vt:lpstr>
      <vt:lpstr>3.7 合成的默认构造函数</vt:lpstr>
      <vt:lpstr>3.7 合成的默认构造函数</vt:lpstr>
      <vt:lpstr>3.7 合成的默认构造函数</vt:lpstr>
      <vt:lpstr>3.7 合成的默认构造函数</vt:lpstr>
      <vt:lpstr>3.7 合成的默认构造函数</vt:lpstr>
      <vt:lpstr>3.7 合成的默认构造函数</vt:lpstr>
      <vt:lpstr>3.8 =default</vt:lpstr>
      <vt:lpstr>3.8 =default</vt:lpstr>
      <vt:lpstr>3.8 =default</vt:lpstr>
      <vt:lpstr>3.9 隐式的类型转换和显式构造函数</vt:lpstr>
      <vt:lpstr>3.9 隐式的类型转换和显式构造函数</vt:lpstr>
      <vt:lpstr>3.9 隐式的类型转换和显式构造函数</vt:lpstr>
      <vt:lpstr>3.9 隐式的类型转换和显式构造函数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crackryan</cp:lastModifiedBy>
  <cp:revision>417</cp:revision>
  <dcterms:created xsi:type="dcterms:W3CDTF">2014-12-07T17:26:54Z</dcterms:created>
  <dcterms:modified xsi:type="dcterms:W3CDTF">2019-09-21T13:49:16Z</dcterms:modified>
</cp:coreProperties>
</file>