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91" r:id="rId2"/>
    <p:sldId id="292" r:id="rId3"/>
    <p:sldId id="295" r:id="rId4"/>
    <p:sldId id="296" r:id="rId5"/>
    <p:sldId id="297" r:id="rId6"/>
    <p:sldId id="298" r:id="rId7"/>
    <p:sldId id="301" r:id="rId8"/>
    <p:sldId id="299" r:id="rId9"/>
    <p:sldId id="300" r:id="rId10"/>
    <p:sldId id="302" r:id="rId11"/>
    <p:sldId id="293" r:id="rId12"/>
    <p:sldId id="303" r:id="rId13"/>
    <p:sldId id="304" r:id="rId14"/>
    <p:sldId id="316" r:id="rId15"/>
    <p:sldId id="317" r:id="rId16"/>
    <p:sldId id="305" r:id="rId17"/>
    <p:sldId id="306" r:id="rId18"/>
    <p:sldId id="318" r:id="rId19"/>
    <p:sldId id="328" r:id="rId20"/>
    <p:sldId id="307" r:id="rId21"/>
    <p:sldId id="329" r:id="rId22"/>
    <p:sldId id="330" r:id="rId23"/>
    <p:sldId id="327" r:id="rId24"/>
    <p:sldId id="320" r:id="rId25"/>
    <p:sldId id="321" r:id="rId26"/>
    <p:sldId id="319" r:id="rId27"/>
    <p:sldId id="323" r:id="rId28"/>
    <p:sldId id="322" r:id="rId29"/>
    <p:sldId id="324" r:id="rId30"/>
    <p:sldId id="325" r:id="rId31"/>
    <p:sldId id="326" r:id="rId32"/>
    <p:sldId id="334" r:id="rId33"/>
    <p:sldId id="335" r:id="rId34"/>
    <p:sldId id="333" r:id="rId35"/>
    <p:sldId id="336" r:id="rId36"/>
    <p:sldId id="337" r:id="rId37"/>
    <p:sldId id="361" r:id="rId38"/>
    <p:sldId id="362" r:id="rId39"/>
    <p:sldId id="363" r:id="rId40"/>
    <p:sldId id="308" r:id="rId41"/>
    <p:sldId id="339" r:id="rId42"/>
    <p:sldId id="338" r:id="rId43"/>
    <p:sldId id="340" r:id="rId44"/>
    <p:sldId id="309" r:id="rId45"/>
    <p:sldId id="341" r:id="rId46"/>
    <p:sldId id="342" r:id="rId47"/>
    <p:sldId id="343" r:id="rId48"/>
    <p:sldId id="355" r:id="rId49"/>
    <p:sldId id="356" r:id="rId50"/>
    <p:sldId id="357" r:id="rId51"/>
    <p:sldId id="358" r:id="rId52"/>
    <p:sldId id="359" r:id="rId53"/>
    <p:sldId id="360" r:id="rId54"/>
    <p:sldId id="344" r:id="rId55"/>
    <p:sldId id="345" r:id="rId56"/>
    <p:sldId id="346" r:id="rId57"/>
    <p:sldId id="347" r:id="rId58"/>
    <p:sldId id="310" r:id="rId59"/>
    <p:sldId id="294" r:id="rId60"/>
    <p:sldId id="312" r:id="rId61"/>
    <p:sldId id="348" r:id="rId62"/>
    <p:sldId id="349" r:id="rId63"/>
    <p:sldId id="314" r:id="rId64"/>
    <p:sldId id="351" r:id="rId65"/>
    <p:sldId id="313" r:id="rId66"/>
    <p:sldId id="350" r:id="rId67"/>
    <p:sldId id="352" r:id="rId68"/>
    <p:sldId id="315" r:id="rId69"/>
    <p:sldId id="353" r:id="rId70"/>
    <p:sldId id="354" r:id="rId7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55" autoAdjust="0"/>
  </p:normalViewPr>
  <p:slideViewPr>
    <p:cSldViewPr>
      <p:cViewPr>
        <p:scale>
          <a:sx n="75" d="100"/>
          <a:sy n="75" d="100"/>
        </p:scale>
        <p:origin x="-166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922CC2-03D1-41F4-A925-CE1BBD39136B}" type="datetimeFigureOut">
              <a:rPr lang="zh-CN" altLang="en-US" smtClean="0"/>
              <a:pPr/>
              <a:t>2019/9/19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ABF9C2-2F29-4D20-877D-FFCAB441E506}" type="slidenum">
              <a:rPr lang="zh-CN" altLang="en-US" smtClean="0"/>
              <a:pPr/>
              <a:t>‹#›</a:t>
            </a:fld>
            <a:endParaRPr lang="zh-CN" altLang="en-US"/>
          </a:p>
        </p:txBody>
      </p:sp>
    </p:spTree>
    <p:extLst>
      <p:ext uri="{BB962C8B-B14F-4D97-AF65-F5344CB8AC3E}">
        <p14:creationId xmlns:p14="http://schemas.microsoft.com/office/powerpoint/2010/main" val="220767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2019/9/19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2019/9/19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2019/9/19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2019/9/19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p>
            <a:fld id="{BAE22E67-AD6F-4AB2-B4F9-AAFC7AF74C7C}" type="slidenum">
              <a:rPr lang="en-US" altLang="zh-CN" smtClean="0"/>
              <a:pPr/>
              <a:t>1</a:t>
            </a:fld>
            <a:endParaRPr lang="en-US" altLang="zh-CN" smtClean="0"/>
          </a:p>
        </p:txBody>
      </p:sp>
      <p:sp>
        <p:nvSpPr>
          <p:cNvPr id="7171" name="Rectangle 2"/>
          <p:cNvSpPr>
            <a:spLocks noGrp="1" noChangeArrowheads="1"/>
          </p:cNvSpPr>
          <p:nvPr>
            <p:ph type="title"/>
          </p:nvPr>
        </p:nvSpPr>
        <p:spPr>
          <a:xfrm>
            <a:off x="762000" y="2819400"/>
            <a:ext cx="7772400" cy="1143000"/>
          </a:xfrm>
        </p:spPr>
        <p:txBody>
          <a:bodyPr/>
          <a:lstStyle/>
          <a:p>
            <a:r>
              <a:rPr lang="zh-CN" altLang="en-US" sz="4000" b="1" dirty="0" smtClean="0">
                <a:latin typeface="微软雅黑" pitchFamily="34" charset="-122"/>
                <a:ea typeface="微软雅黑" pitchFamily="34" charset="-122"/>
              </a:rPr>
              <a:t>第</a:t>
            </a:r>
            <a:r>
              <a:rPr lang="en-US" altLang="zh-CN" sz="4000" b="1" dirty="0">
                <a:latin typeface="微软雅黑" pitchFamily="34" charset="-122"/>
                <a:ea typeface="微软雅黑" pitchFamily="34" charset="-122"/>
              </a:rPr>
              <a:t>2</a:t>
            </a:r>
            <a:r>
              <a:rPr lang="zh-CN" altLang="en-US" sz="4000" b="1" dirty="0" smtClean="0">
                <a:latin typeface="微软雅黑" pitchFamily="34" charset="-122"/>
                <a:ea typeface="微软雅黑" pitchFamily="34" charset="-122"/>
              </a:rPr>
              <a:t>章　</a:t>
            </a:r>
            <a:r>
              <a:rPr lang="en-US" altLang="zh-CN" sz="4000" b="1" dirty="0">
                <a:latin typeface="微软雅黑" pitchFamily="34" charset="-122"/>
                <a:ea typeface="微软雅黑" pitchFamily="34" charset="-122"/>
              </a:rPr>
              <a:t>C++</a:t>
            </a:r>
            <a:r>
              <a:rPr lang="zh-CN" altLang="en-US" sz="4000" b="1" dirty="0">
                <a:latin typeface="微软雅黑" pitchFamily="34" charset="-122"/>
                <a:ea typeface="微软雅黑" pitchFamily="34" charset="-122"/>
              </a:rPr>
              <a:t>类型、变量及函数</a:t>
            </a:r>
          </a:p>
        </p:txBody>
      </p:sp>
    </p:spTree>
    <p:extLst>
      <p:ext uri="{BB962C8B-B14F-4D97-AF65-F5344CB8AC3E}">
        <p14:creationId xmlns:p14="http://schemas.microsoft.com/office/powerpoint/2010/main" val="1744104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smtClean="0">
                <a:solidFill>
                  <a:srgbClr val="FF0000"/>
                </a:solidFill>
                <a:latin typeface="微软雅黑" pitchFamily="34" charset="-122"/>
                <a:ea typeface="微软雅黑" pitchFamily="34" charset="-122"/>
              </a:rPr>
              <a:t>2.1</a:t>
            </a:r>
            <a:r>
              <a:rPr lang="zh-CN" altLang="en-US" sz="3600" b="1" dirty="0" smtClean="0">
                <a:solidFill>
                  <a:srgbClr val="FF0000"/>
                </a:solidFill>
                <a:latin typeface="微软雅黑" pitchFamily="34" charset="-122"/>
                <a:ea typeface="微软雅黑" pitchFamily="34" charset="-122"/>
              </a:rPr>
              <a:t>　类型</a:t>
            </a:r>
          </a:p>
        </p:txBody>
      </p:sp>
      <p:sp>
        <p:nvSpPr>
          <p:cNvPr id="8196" name="Rectangle 7"/>
          <p:cNvSpPr>
            <a:spLocks noChangeArrowheads="1"/>
          </p:cNvSpPr>
          <p:nvPr/>
        </p:nvSpPr>
        <p:spPr bwMode="auto">
          <a:xfrm>
            <a:off x="234752" y="1556792"/>
            <a:ext cx="8382000" cy="4968775"/>
          </a:xfrm>
          <a:prstGeom prst="rect">
            <a:avLst/>
          </a:prstGeom>
          <a:noFill/>
          <a:ln w="9525">
            <a:noFill/>
            <a:miter lim="800000"/>
            <a:headEnd/>
            <a:tailEnd/>
          </a:ln>
        </p:spPr>
        <p:txBody>
          <a:bodyPr>
            <a:noAutofit/>
          </a:bodyPr>
          <a:lstStyle/>
          <a:p>
            <a:pPr marL="0" lvl="1" algn="l">
              <a:lnSpc>
                <a:spcPct val="120000"/>
              </a:lnSpc>
              <a:spcBef>
                <a:spcPct val="50000"/>
              </a:spcBef>
            </a:pPr>
            <a:r>
              <a:rPr lang="en-US" altLang="zh-CN" sz="2400" b="1" dirty="0" smtClean="0">
                <a:latin typeface="华文新魏" pitchFamily="2" charset="-122"/>
                <a:ea typeface="华文新魏" pitchFamily="2" charset="-122"/>
              </a:rPr>
              <a:t>	</a:t>
            </a:r>
            <a:endParaRPr lang="zh-CN" altLang="en-US" sz="2000" b="1" dirty="0">
              <a:latin typeface="华文新魏" pitchFamily="2" charset="-122"/>
              <a:ea typeface="华文新魏" pitchFamily="2" charset="-122"/>
            </a:endParaRPr>
          </a:p>
        </p:txBody>
      </p:sp>
      <p:sp>
        <p:nvSpPr>
          <p:cNvPr id="5"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2.1.2</a:t>
            </a:r>
            <a:r>
              <a:rPr lang="zh-CN" altLang="en-US" sz="2800" b="1" dirty="0" smtClean="0">
                <a:solidFill>
                  <a:srgbClr val="FF0000"/>
                </a:solidFill>
                <a:latin typeface="微软雅黑" pitchFamily="34" charset="-122"/>
                <a:ea typeface="微软雅黑" pitchFamily="34" charset="-122"/>
              </a:rPr>
              <a:t>　</a:t>
            </a:r>
            <a:r>
              <a:rPr lang="en-US" altLang="zh-CN" sz="2800" b="1" dirty="0" smtClean="0">
                <a:solidFill>
                  <a:srgbClr val="FF0000"/>
                </a:solidFill>
                <a:latin typeface="微软雅黑" pitchFamily="34" charset="-122"/>
                <a:ea typeface="微软雅黑" pitchFamily="34" charset="-122"/>
              </a:rPr>
              <a:t>C++</a:t>
            </a:r>
            <a:r>
              <a:rPr lang="zh-CN" altLang="en-US" sz="2800" b="1" dirty="0" smtClean="0">
                <a:solidFill>
                  <a:srgbClr val="FF0000"/>
                </a:solidFill>
                <a:latin typeface="微软雅黑" pitchFamily="34" charset="-122"/>
                <a:ea typeface="微软雅黑" pitchFamily="34" charset="-122"/>
              </a:rPr>
              <a:t>内置数据类型</a:t>
            </a:r>
          </a:p>
        </p:txBody>
      </p:sp>
      <p:graphicFrame>
        <p:nvGraphicFramePr>
          <p:cNvPr id="2" name="表格 1"/>
          <p:cNvGraphicFramePr>
            <a:graphicFrameLocks noGrp="1"/>
          </p:cNvGraphicFramePr>
          <p:nvPr>
            <p:extLst>
              <p:ext uri="{D42A27DB-BD31-4B8C-83A1-F6EECF244321}">
                <p14:modId xmlns:p14="http://schemas.microsoft.com/office/powerpoint/2010/main" val="707505635"/>
              </p:ext>
            </p:extLst>
          </p:nvPr>
        </p:nvGraphicFramePr>
        <p:xfrm>
          <a:off x="1619672" y="2156863"/>
          <a:ext cx="6096000" cy="4368481"/>
        </p:xfrm>
        <a:graphic>
          <a:graphicData uri="http://schemas.openxmlformats.org/drawingml/2006/table">
            <a:tbl>
              <a:tblPr firstRow="1" bandRow="1">
                <a:tableStyleId>{5C22544A-7EE6-4342-B048-85BDC9FD1C3A}</a:tableStyleId>
              </a:tblPr>
              <a:tblGrid>
                <a:gridCol w="2032000"/>
                <a:gridCol w="2032000"/>
                <a:gridCol w="2032000"/>
              </a:tblGrid>
              <a:tr h="336037">
                <a:tc>
                  <a:txBody>
                    <a:bodyPr/>
                    <a:lstStyle/>
                    <a:p>
                      <a:r>
                        <a:rPr lang="zh-CN" altLang="en-US" sz="1400" dirty="0" smtClean="0">
                          <a:solidFill>
                            <a:schemeClr val="tx1"/>
                          </a:solidFill>
                          <a:latin typeface="华文新魏" pitchFamily="2" charset="-122"/>
                          <a:ea typeface="华文新魏" pitchFamily="2" charset="-122"/>
                        </a:rPr>
                        <a:t>类型</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含义</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最小尺寸</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err="1" smtClean="0">
                          <a:solidFill>
                            <a:schemeClr val="tx1"/>
                          </a:solidFill>
                          <a:latin typeface="华文新魏" pitchFamily="2" charset="-122"/>
                          <a:ea typeface="华文新魏" pitchFamily="2" charset="-122"/>
                        </a:rPr>
                        <a:t>bool</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布尔类型</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未定义</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char</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字符</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8</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err="1" smtClean="0">
                          <a:solidFill>
                            <a:schemeClr val="tx1"/>
                          </a:solidFill>
                          <a:latin typeface="华文新魏" pitchFamily="2" charset="-122"/>
                          <a:ea typeface="华文新魏" pitchFamily="2" charset="-122"/>
                        </a:rPr>
                        <a:t>wchat_t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宽字符</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16</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char16_t</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Unicode</a:t>
                      </a:r>
                      <a:r>
                        <a:rPr lang="zh-CN" altLang="en-US" sz="1400" dirty="0" smtClean="0">
                          <a:solidFill>
                            <a:schemeClr val="tx1"/>
                          </a:solidFill>
                          <a:latin typeface="华文新魏" pitchFamily="2" charset="-122"/>
                          <a:ea typeface="华文新魏" pitchFamily="2" charset="-122"/>
                        </a:rPr>
                        <a:t>字符</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16</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char32_t</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Unicode</a:t>
                      </a:r>
                      <a:r>
                        <a:rPr lang="zh-CN" altLang="en-US" sz="1400" dirty="0" smtClean="0">
                          <a:solidFill>
                            <a:schemeClr val="tx1"/>
                          </a:solidFill>
                          <a:latin typeface="华文新魏" pitchFamily="2" charset="-122"/>
                          <a:ea typeface="华文新魏" pitchFamily="2" charset="-122"/>
                        </a:rPr>
                        <a:t>字符</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32</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short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短整型</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16</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int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整型</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16</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long</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长整型</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32</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long </a:t>
                      </a:r>
                      <a:r>
                        <a:rPr lang="en-US" altLang="zh-CN" sz="1400" dirty="0" err="1" smtClean="0">
                          <a:solidFill>
                            <a:schemeClr val="tx1"/>
                          </a:solidFill>
                          <a:latin typeface="华文新魏" pitchFamily="2" charset="-122"/>
                          <a:ea typeface="华文新魏" pitchFamily="2" charset="-122"/>
                        </a:rPr>
                        <a:t>long</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长整型</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64</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float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单精度浮点数</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6</a:t>
                      </a:r>
                      <a:r>
                        <a:rPr lang="zh-CN" altLang="en-US" sz="1400" dirty="0" smtClean="0">
                          <a:solidFill>
                            <a:schemeClr val="tx1"/>
                          </a:solidFill>
                          <a:latin typeface="华文新魏" pitchFamily="2" charset="-122"/>
                          <a:ea typeface="华文新魏" pitchFamily="2" charset="-122"/>
                        </a:rPr>
                        <a:t>位有效数字</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double</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双精度浮点数</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10</a:t>
                      </a:r>
                      <a:r>
                        <a:rPr lang="zh-CN" altLang="en-US" sz="1400" dirty="0" smtClean="0">
                          <a:solidFill>
                            <a:schemeClr val="tx1"/>
                          </a:solidFill>
                          <a:latin typeface="华文新魏" pitchFamily="2" charset="-122"/>
                          <a:ea typeface="华文新魏" pitchFamily="2" charset="-122"/>
                        </a:rPr>
                        <a:t>位有效数字</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long double</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扩展精度浮点数</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10</a:t>
                      </a:r>
                      <a:r>
                        <a:rPr lang="zh-CN" altLang="en-US" sz="1400" dirty="0" smtClean="0">
                          <a:solidFill>
                            <a:schemeClr val="tx1"/>
                          </a:solidFill>
                          <a:latin typeface="华文新魏" pitchFamily="2" charset="-122"/>
                          <a:ea typeface="华文新魏" pitchFamily="2" charset="-122"/>
                        </a:rPr>
                        <a:t>位有效数字</a:t>
                      </a:r>
                      <a:endParaRPr lang="zh-CN" altLang="en-US" sz="1400" dirty="0">
                        <a:solidFill>
                          <a:schemeClr val="tx1"/>
                        </a:solidFill>
                        <a:latin typeface="华文新魏" pitchFamily="2" charset="-122"/>
                        <a:ea typeface="华文新魏" pitchFamily="2" charset="-122"/>
                      </a:endParaRPr>
                    </a:p>
                  </a:txBody>
                  <a:tcPr/>
                </a:tc>
              </a:tr>
            </a:tbl>
          </a:graphicData>
        </a:graphic>
      </p:graphicFrame>
      <p:sp>
        <p:nvSpPr>
          <p:cNvPr id="3" name="TextBox 2"/>
          <p:cNvSpPr txBox="1"/>
          <p:nvPr/>
        </p:nvSpPr>
        <p:spPr>
          <a:xfrm>
            <a:off x="2885875" y="1700808"/>
            <a:ext cx="3187091" cy="369332"/>
          </a:xfrm>
          <a:prstGeom prst="rect">
            <a:avLst/>
          </a:prstGeom>
          <a:noFill/>
        </p:spPr>
        <p:txBody>
          <a:bodyPr wrap="none" rtlCol="0">
            <a:spAutoFit/>
          </a:bodyPr>
          <a:lstStyle/>
          <a:p>
            <a:r>
              <a:rPr lang="en-US" altLang="zh-CN" dirty="0" smtClean="0">
                <a:latin typeface="华文新魏" pitchFamily="2" charset="-122"/>
                <a:ea typeface="华文新魏" pitchFamily="2" charset="-122"/>
              </a:rPr>
              <a:t>C++</a:t>
            </a:r>
            <a:r>
              <a:rPr lang="zh-CN" altLang="en-US" dirty="0" smtClean="0">
                <a:latin typeface="华文新魏" pitchFamily="2" charset="-122"/>
                <a:ea typeface="华文新魏" pitchFamily="2" charset="-122"/>
              </a:rPr>
              <a:t>标准规定的内置数据类型</a:t>
            </a:r>
            <a:endParaRPr lang="zh-CN" altLang="en-US" dirty="0">
              <a:latin typeface="华文新魏" pitchFamily="2" charset="-122"/>
              <a:ea typeface="华文新魏" pitchFamily="2" charset="-122"/>
            </a:endParaRPr>
          </a:p>
        </p:txBody>
      </p:sp>
      <p:sp>
        <p:nvSpPr>
          <p:cNvPr id="7" name="圆角矩形标注 6"/>
          <p:cNvSpPr/>
          <p:nvPr/>
        </p:nvSpPr>
        <p:spPr>
          <a:xfrm>
            <a:off x="5148064" y="404664"/>
            <a:ext cx="3672408" cy="1127077"/>
          </a:xfrm>
          <a:prstGeom prst="wedgeRoundRectCallout">
            <a:avLst>
              <a:gd name="adj1" fmla="val -35605"/>
              <a:gd name="adj2" fmla="val 72735"/>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sz="1400" b="1" dirty="0" smtClean="0">
                <a:solidFill>
                  <a:schemeClr val="tx1"/>
                </a:solidFill>
                <a:latin typeface="华文新魏" pitchFamily="2" charset="-122"/>
                <a:ea typeface="华文新魏" pitchFamily="2" charset="-122"/>
                <a:sym typeface="Arial" pitchFamily="34" charset="0"/>
              </a:rPr>
              <a:t>对于浮点数，</a:t>
            </a:r>
            <a:r>
              <a:rPr lang="zh-CN" altLang="en-US" sz="1400" b="1" dirty="0">
                <a:solidFill>
                  <a:schemeClr val="tx1"/>
                </a:solidFill>
                <a:latin typeface="华文新魏" pitchFamily="2" charset="-122"/>
                <a:ea typeface="华文新魏" pitchFamily="2" charset="-122"/>
                <a:sym typeface="Arial" pitchFamily="34" charset="0"/>
              </a:rPr>
              <a:t>其表示范围大小</a:t>
            </a:r>
            <a:r>
              <a:rPr lang="zh-CN" altLang="en-US" sz="1400" b="1" dirty="0" smtClean="0">
                <a:solidFill>
                  <a:schemeClr val="tx1"/>
                </a:solidFill>
                <a:latin typeface="华文新魏" pitchFamily="2" charset="-122"/>
                <a:ea typeface="华文新魏" pitchFamily="2" charset="-122"/>
                <a:sym typeface="Arial" pitchFamily="34" charset="0"/>
              </a:rPr>
              <a:t>满足</a:t>
            </a:r>
            <a:endParaRPr lang="en-US" altLang="zh-CN" sz="1400" b="1" dirty="0" smtClean="0">
              <a:solidFill>
                <a:schemeClr val="tx1"/>
              </a:solidFill>
              <a:latin typeface="华文新魏" pitchFamily="2" charset="-122"/>
              <a:ea typeface="华文新魏" pitchFamily="2" charset="-122"/>
              <a:sym typeface="Arial" pitchFamily="34" charset="0"/>
            </a:endParaRPr>
          </a:p>
          <a:p>
            <a:pPr>
              <a:lnSpc>
                <a:spcPct val="125000"/>
              </a:lnSpc>
            </a:pPr>
            <a:r>
              <a:rPr lang="en-US" altLang="zh-CN" sz="1400" b="1" dirty="0" smtClean="0">
                <a:solidFill>
                  <a:schemeClr val="tx1"/>
                </a:solidFill>
                <a:latin typeface="华文新魏" pitchFamily="2" charset="-122"/>
                <a:ea typeface="华文新魏" pitchFamily="2" charset="-122"/>
                <a:sym typeface="Arial" pitchFamily="34" charset="0"/>
              </a:rPr>
              <a:t>float</a:t>
            </a:r>
            <a:r>
              <a:rPr lang="zh-CN" altLang="en-US" sz="1400" b="1" dirty="0" smtClean="0">
                <a:solidFill>
                  <a:schemeClr val="tx1"/>
                </a:solidFill>
                <a:latin typeface="华文新魏" pitchFamily="2" charset="-122"/>
                <a:ea typeface="华文新魏" pitchFamily="2" charset="-122"/>
                <a:sym typeface="Arial" pitchFamily="34" charset="0"/>
              </a:rPr>
              <a:t>≤</a:t>
            </a:r>
            <a:r>
              <a:rPr lang="en-US" altLang="zh-CN" sz="1400" b="1" dirty="0" smtClean="0">
                <a:solidFill>
                  <a:schemeClr val="tx1"/>
                </a:solidFill>
                <a:latin typeface="华文新魏" pitchFamily="2" charset="-122"/>
                <a:ea typeface="华文新魏" pitchFamily="2" charset="-122"/>
                <a:sym typeface="Arial" pitchFamily="34" charset="0"/>
              </a:rPr>
              <a:t>double</a:t>
            </a:r>
            <a:r>
              <a:rPr lang="zh-CN" altLang="en-US" sz="1400" b="1" dirty="0" smtClean="0">
                <a:solidFill>
                  <a:schemeClr val="tx1"/>
                </a:solidFill>
                <a:latin typeface="华文新魏" pitchFamily="2" charset="-122"/>
                <a:ea typeface="华文新魏" pitchFamily="2" charset="-122"/>
                <a:sym typeface="Arial" pitchFamily="34" charset="0"/>
              </a:rPr>
              <a:t>≤ </a:t>
            </a:r>
            <a:r>
              <a:rPr lang="en-US" altLang="zh-CN" sz="1400" b="1" dirty="0" smtClean="0">
                <a:solidFill>
                  <a:schemeClr val="tx1"/>
                </a:solidFill>
                <a:latin typeface="华文新魏" pitchFamily="2" charset="-122"/>
                <a:ea typeface="华文新魏" pitchFamily="2" charset="-122"/>
                <a:sym typeface="Arial" pitchFamily="34" charset="0"/>
              </a:rPr>
              <a:t>long double</a:t>
            </a:r>
          </a:p>
        </p:txBody>
      </p:sp>
    </p:spTree>
    <p:extLst>
      <p:ext uri="{BB962C8B-B14F-4D97-AF65-F5344CB8AC3E}">
        <p14:creationId xmlns:p14="http://schemas.microsoft.com/office/powerpoint/2010/main" val="96526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p>
            <a:fld id="{BBD65196-3890-4CED-A732-2BE6A33164A0}" type="slidenum">
              <a:rPr lang="en-US" altLang="zh-CN" smtClean="0"/>
              <a:pPr/>
              <a:t>11</a:t>
            </a:fld>
            <a:endParaRPr lang="en-US" altLang="zh-CN" smtClean="0"/>
          </a:p>
        </p:txBody>
      </p:sp>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200" b="1" dirty="0">
                <a:solidFill>
                  <a:srgbClr val="FF0000"/>
                </a:solidFill>
                <a:latin typeface="微软雅黑" pitchFamily="34" charset="-122"/>
                <a:ea typeface="微软雅黑" pitchFamily="34" charset="-122"/>
              </a:rPr>
              <a:t>2.2</a:t>
            </a:r>
            <a:r>
              <a:rPr lang="zh-CN" altLang="en-US" sz="3200" b="1" dirty="0">
                <a:solidFill>
                  <a:srgbClr val="FF0000"/>
                </a:solidFill>
                <a:latin typeface="微软雅黑" pitchFamily="34" charset="-122"/>
                <a:ea typeface="微软雅黑" pitchFamily="34" charset="-122"/>
              </a:rPr>
              <a:t>　变量的声明和定义（</a:t>
            </a:r>
            <a:r>
              <a:rPr lang="en-US" altLang="zh-CN" sz="3200" b="1" dirty="0">
                <a:solidFill>
                  <a:srgbClr val="FF0000"/>
                </a:solidFill>
                <a:latin typeface="微软雅黑" pitchFamily="34" charset="-122"/>
                <a:ea typeface="微软雅黑" pitchFamily="34" charset="-122"/>
              </a:rPr>
              <a:t>C++</a:t>
            </a:r>
            <a:r>
              <a:rPr lang="zh-CN" altLang="en-US" sz="3200" b="1" dirty="0">
                <a:solidFill>
                  <a:srgbClr val="FF0000"/>
                </a:solidFill>
                <a:latin typeface="微软雅黑" pitchFamily="34" charset="-122"/>
                <a:ea typeface="微软雅黑" pitchFamily="34" charset="-122"/>
              </a:rPr>
              <a:t>标准</a:t>
            </a:r>
            <a:r>
              <a:rPr lang="en-US" altLang="zh-CN" sz="3200" b="1" dirty="0">
                <a:solidFill>
                  <a:srgbClr val="FF0000"/>
                </a:solidFill>
                <a:latin typeface="微软雅黑" pitchFamily="34" charset="-122"/>
                <a:ea typeface="微软雅黑" pitchFamily="34" charset="-122"/>
              </a:rPr>
              <a:t>3.1</a:t>
            </a:r>
            <a:r>
              <a:rPr lang="zh-CN" altLang="en-US" sz="3200" b="1" dirty="0">
                <a:solidFill>
                  <a:srgbClr val="FF0000"/>
                </a:solidFill>
                <a:latin typeface="微软雅黑" pitchFamily="34" charset="-122"/>
                <a:ea typeface="微软雅黑" pitchFamily="34" charset="-122"/>
              </a:rPr>
              <a:t>节）</a:t>
            </a:r>
          </a:p>
        </p:txBody>
      </p:sp>
      <p:sp>
        <p:nvSpPr>
          <p:cNvPr id="8196" name="Rectangle 7"/>
          <p:cNvSpPr>
            <a:spLocks noChangeArrowheads="1"/>
          </p:cNvSpPr>
          <p:nvPr/>
        </p:nvSpPr>
        <p:spPr bwMode="auto">
          <a:xfrm>
            <a:off x="179512" y="1124744"/>
            <a:ext cx="8801992" cy="5400600"/>
          </a:xfrm>
          <a:prstGeom prst="rect">
            <a:avLst/>
          </a:prstGeom>
          <a:noFill/>
          <a:ln w="9525">
            <a:noFill/>
            <a:miter lim="800000"/>
            <a:headEnd/>
            <a:tailEnd/>
          </a:ln>
        </p:spPr>
        <p:txBody>
          <a:bodyPr>
            <a:noAutofit/>
          </a:bodyPr>
          <a:lstStyle/>
          <a:p>
            <a:pPr marL="0" lvl="1" algn="l">
              <a:lnSpc>
                <a:spcPct val="145000"/>
              </a:lnSpc>
              <a:spcBef>
                <a:spcPct val="50000"/>
              </a:spcBef>
            </a:pPr>
            <a:r>
              <a:rPr lang="en-US" altLang="zh-CN" sz="2400" b="1" dirty="0" smtClean="0">
                <a:latin typeface="华文新魏" pitchFamily="2" charset="-122"/>
                <a:ea typeface="华文新魏" pitchFamily="2" charset="-122"/>
              </a:rPr>
              <a:t>	</a:t>
            </a:r>
            <a:r>
              <a:rPr lang="zh-CN" altLang="en-US" sz="2400" b="1" dirty="0" smtClean="0">
                <a:latin typeface="华文新魏" pitchFamily="2" charset="-122"/>
                <a:ea typeface="华文新魏" pitchFamily="2" charset="-122"/>
              </a:rPr>
              <a:t>为了允许把程序拆分成多个逻辑部分来编写，</a:t>
            </a:r>
            <a:r>
              <a:rPr lang="en-US" altLang="zh-CN" sz="2400" b="1" dirty="0" smtClean="0">
                <a:latin typeface="华文新魏" pitchFamily="2" charset="-122"/>
                <a:ea typeface="华文新魏" pitchFamily="2" charset="-122"/>
              </a:rPr>
              <a:t>C++</a:t>
            </a:r>
            <a:r>
              <a:rPr lang="zh-CN" altLang="en-US" sz="2400" b="1" dirty="0" smtClean="0">
                <a:latin typeface="华文新魏" pitchFamily="2" charset="-122"/>
                <a:ea typeface="华文新魏" pitchFamily="2" charset="-122"/>
              </a:rPr>
              <a:t>支持分离式编译</a:t>
            </a:r>
            <a:r>
              <a:rPr lang="en-US" altLang="zh-CN" sz="2400" b="1" dirty="0" smtClean="0">
                <a:latin typeface="华文新魏" pitchFamily="2" charset="-122"/>
                <a:ea typeface="华文新魏" pitchFamily="2" charset="-122"/>
              </a:rPr>
              <a:t>(separation compilation),</a:t>
            </a:r>
            <a:r>
              <a:rPr lang="zh-CN" altLang="en-US" sz="2400" b="1" dirty="0" smtClean="0">
                <a:latin typeface="华文新魏" pitchFamily="2" charset="-122"/>
                <a:ea typeface="华文新魏" pitchFamily="2" charset="-122"/>
              </a:rPr>
              <a:t>即将程序分成多个文件，每个文件独立编译。</a:t>
            </a:r>
            <a:endParaRPr lang="en-US" altLang="zh-CN" sz="2400" b="1" dirty="0" smtClean="0">
              <a:latin typeface="华文新魏" pitchFamily="2" charset="-122"/>
              <a:ea typeface="华文新魏" pitchFamily="2" charset="-122"/>
            </a:endParaRPr>
          </a:p>
          <a:p>
            <a:pPr marL="0" lvl="1">
              <a:lnSpc>
                <a:spcPct val="145000"/>
              </a:lnSpc>
              <a:spcBef>
                <a:spcPct val="50000"/>
              </a:spcBef>
            </a:pPr>
            <a:r>
              <a:rPr lang="en-US" altLang="zh-CN" sz="2400" b="1" dirty="0">
                <a:latin typeface="华文新魏" pitchFamily="2" charset="-122"/>
                <a:ea typeface="华文新魏" pitchFamily="2" charset="-122"/>
              </a:rPr>
              <a:t>	</a:t>
            </a:r>
            <a:r>
              <a:rPr lang="zh-CN" altLang="en-US" sz="2400" b="1" dirty="0" smtClean="0">
                <a:latin typeface="华文新魏" pitchFamily="2" charset="-122"/>
                <a:ea typeface="华文新魏" pitchFamily="2" charset="-122"/>
              </a:rPr>
              <a:t>为了支持分离式编译，必须将声明</a:t>
            </a:r>
            <a:r>
              <a:rPr lang="en-US" altLang="zh-CN" sz="2400" b="1" dirty="0">
                <a:latin typeface="华文新魏" pitchFamily="2" charset="-122"/>
                <a:ea typeface="华文新魏" pitchFamily="2" charset="-122"/>
              </a:rPr>
              <a:t>(Declaration)</a:t>
            </a:r>
            <a:r>
              <a:rPr lang="zh-CN" altLang="en-US" sz="2400" b="1" dirty="0" smtClean="0">
                <a:latin typeface="华文新魏" pitchFamily="2" charset="-122"/>
                <a:ea typeface="华文新魏" pitchFamily="2" charset="-122"/>
              </a:rPr>
              <a:t>和定义</a:t>
            </a:r>
            <a:r>
              <a:rPr lang="en-US" altLang="zh-CN" sz="2400" b="1" dirty="0">
                <a:latin typeface="华文新魏" pitchFamily="2" charset="-122"/>
                <a:ea typeface="华文新魏" pitchFamily="2" charset="-122"/>
              </a:rPr>
              <a:t>(Definition)</a:t>
            </a:r>
            <a:r>
              <a:rPr lang="zh-CN" altLang="en-US" sz="2400" b="1" dirty="0" smtClean="0">
                <a:latin typeface="华文新魏" pitchFamily="2" charset="-122"/>
                <a:ea typeface="华文新魏" pitchFamily="2" charset="-122"/>
              </a:rPr>
              <a:t>区分开来。</a:t>
            </a:r>
            <a:r>
              <a:rPr lang="zh-CN" altLang="en-US" sz="2400" b="1" dirty="0" smtClean="0">
                <a:solidFill>
                  <a:srgbClr val="FF0000"/>
                </a:solidFill>
                <a:latin typeface="华文新魏" pitchFamily="2" charset="-122"/>
                <a:ea typeface="华文新魏" pitchFamily="2" charset="-122"/>
              </a:rPr>
              <a:t>声明</a:t>
            </a:r>
            <a:r>
              <a:rPr lang="zh-CN" altLang="en-US" sz="2400" b="1" dirty="0" smtClean="0">
                <a:latin typeface="华文新魏" pitchFamily="2" charset="-122"/>
                <a:ea typeface="华文新魏" pitchFamily="2" charset="-122"/>
              </a:rPr>
              <a:t>是使得名字（</a:t>
            </a:r>
            <a:r>
              <a:rPr lang="en-US" altLang="zh-CN" sz="2400" b="1" dirty="0" smtClean="0">
                <a:latin typeface="华文新魏" pitchFamily="2" charset="-122"/>
                <a:ea typeface="华文新魏" pitchFamily="2" charset="-122"/>
              </a:rPr>
              <a:t>Identifier</a:t>
            </a:r>
            <a:r>
              <a:rPr lang="zh-CN" altLang="en-US" sz="2400" b="1" dirty="0" smtClean="0">
                <a:latin typeface="华文新魏" pitchFamily="2" charset="-122"/>
                <a:ea typeface="华文新魏" pitchFamily="2" charset="-122"/>
              </a:rPr>
              <a:t>，如变量名）为其它程序所知。而</a:t>
            </a:r>
            <a:r>
              <a:rPr lang="zh-CN" altLang="en-US" sz="2400" b="1" dirty="0" smtClean="0">
                <a:solidFill>
                  <a:srgbClr val="FF0000"/>
                </a:solidFill>
                <a:latin typeface="华文新魏" pitchFamily="2" charset="-122"/>
                <a:ea typeface="华文新魏" pitchFamily="2" charset="-122"/>
              </a:rPr>
              <a:t>定义</a:t>
            </a:r>
            <a:r>
              <a:rPr lang="zh-CN" altLang="en-US" sz="2400" b="1" dirty="0" smtClean="0">
                <a:latin typeface="华文新魏" pitchFamily="2" charset="-122"/>
                <a:ea typeface="华文新魏" pitchFamily="2" charset="-122"/>
              </a:rPr>
              <a:t>则负责创建与名字</a:t>
            </a:r>
            <a:r>
              <a:rPr lang="zh-CN" altLang="en-US" sz="2400" b="1" dirty="0">
                <a:latin typeface="华文新魏" pitchFamily="2" charset="-122"/>
                <a:ea typeface="华文新魏" pitchFamily="2" charset="-122"/>
              </a:rPr>
              <a:t>（</a:t>
            </a:r>
            <a:r>
              <a:rPr lang="en-US" altLang="zh-CN" sz="2400" b="1" dirty="0">
                <a:latin typeface="华文新魏" pitchFamily="2" charset="-122"/>
                <a:ea typeface="华文新魏" pitchFamily="2" charset="-122"/>
              </a:rPr>
              <a:t>Identifier</a:t>
            </a:r>
            <a:r>
              <a:rPr lang="zh-CN" altLang="en-US" sz="2400" b="1" dirty="0" smtClean="0">
                <a:latin typeface="华文新魏" pitchFamily="2" charset="-122"/>
                <a:ea typeface="华文新魏" pitchFamily="2" charset="-122"/>
              </a:rPr>
              <a:t>）相关联的实体，如为一个变量分配内存单元。因此只有定义才会申请存储空间。</a:t>
            </a:r>
            <a:endParaRPr lang="en-US" altLang="zh-CN" sz="2400" b="1" dirty="0" smtClean="0">
              <a:latin typeface="华文新魏" pitchFamily="2" charset="-122"/>
              <a:ea typeface="华文新魏" pitchFamily="2" charset="-122"/>
            </a:endParaRPr>
          </a:p>
          <a:p>
            <a:pPr marL="0" lvl="1">
              <a:lnSpc>
                <a:spcPct val="145000"/>
              </a:lnSpc>
              <a:spcBef>
                <a:spcPct val="50000"/>
              </a:spcBef>
            </a:pPr>
            <a:r>
              <a:rPr lang="en-US" altLang="zh-CN" sz="2400" b="1" dirty="0">
                <a:latin typeface="华文新魏" pitchFamily="2" charset="-122"/>
                <a:ea typeface="华文新魏" pitchFamily="2" charset="-122"/>
              </a:rPr>
              <a:t>	 </a:t>
            </a:r>
            <a:r>
              <a:rPr lang="en-US" altLang="zh-CN" sz="2400" b="1" dirty="0">
                <a:solidFill>
                  <a:srgbClr val="FF0000"/>
                </a:solidFill>
                <a:latin typeface="华文新魏" pitchFamily="2" charset="-122"/>
                <a:ea typeface="华文新魏" pitchFamily="2" charset="-122"/>
              </a:rPr>
              <a:t>One definition rule</a:t>
            </a:r>
            <a:r>
              <a:rPr lang="zh-CN" altLang="en-US" sz="2400" b="1" dirty="0">
                <a:solidFill>
                  <a:srgbClr val="FF0000"/>
                </a:solidFill>
                <a:latin typeface="华文新魏" pitchFamily="2" charset="-122"/>
                <a:ea typeface="华文新魏" pitchFamily="2" charset="-122"/>
              </a:rPr>
              <a:t>：只能定义一次，但可以多次声明</a:t>
            </a:r>
            <a:endParaRPr lang="en-US" altLang="zh-CN" sz="2400" b="1" dirty="0">
              <a:solidFill>
                <a:srgbClr val="FF0000"/>
              </a:solidFill>
              <a:latin typeface="华文新魏" pitchFamily="2" charset="-122"/>
              <a:ea typeface="华文新魏" pitchFamily="2" charset="-122"/>
            </a:endParaRPr>
          </a:p>
        </p:txBody>
      </p:sp>
    </p:spTree>
    <p:extLst>
      <p:ext uri="{BB962C8B-B14F-4D97-AF65-F5344CB8AC3E}">
        <p14:creationId xmlns:p14="http://schemas.microsoft.com/office/powerpoint/2010/main" val="13600272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p>
            <a:fld id="{BBD65196-3890-4CED-A732-2BE6A33164A0}" type="slidenum">
              <a:rPr lang="en-US" altLang="zh-CN" smtClean="0"/>
              <a:pPr/>
              <a:t>12</a:t>
            </a:fld>
            <a:endParaRPr lang="en-US" altLang="zh-CN" smtClean="0"/>
          </a:p>
        </p:txBody>
      </p:sp>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2800" b="1" dirty="0">
                <a:solidFill>
                  <a:srgbClr val="FF0000"/>
                </a:solidFill>
                <a:latin typeface="微软雅黑" pitchFamily="34" charset="-122"/>
                <a:ea typeface="微软雅黑" pitchFamily="34" charset="-122"/>
              </a:rPr>
              <a:t>2.2</a:t>
            </a:r>
            <a:r>
              <a:rPr lang="zh-CN" altLang="en-US" sz="2800" b="1" dirty="0">
                <a:solidFill>
                  <a:srgbClr val="FF0000"/>
                </a:solidFill>
                <a:latin typeface="微软雅黑" pitchFamily="34" charset="-122"/>
                <a:ea typeface="微软雅黑" pitchFamily="34" charset="-122"/>
              </a:rPr>
              <a:t>　变量的声明和定义（</a:t>
            </a:r>
            <a:r>
              <a:rPr lang="en-US" altLang="zh-CN" sz="2800" b="1" dirty="0">
                <a:solidFill>
                  <a:srgbClr val="FF0000"/>
                </a:solidFill>
                <a:latin typeface="微软雅黑" pitchFamily="34" charset="-122"/>
                <a:ea typeface="微软雅黑" pitchFamily="34" charset="-122"/>
              </a:rPr>
              <a:t>C</a:t>
            </a:r>
            <a:r>
              <a:rPr lang="en-US" altLang="zh-CN" sz="2800" b="1" dirty="0" smtClean="0">
                <a:solidFill>
                  <a:srgbClr val="FF0000"/>
                </a:solidFill>
                <a:latin typeface="微软雅黑" pitchFamily="34" charset="-122"/>
                <a:ea typeface="微软雅黑" pitchFamily="34" charset="-122"/>
              </a:rPr>
              <a:t>++11</a:t>
            </a:r>
            <a:r>
              <a:rPr lang="zh-CN" altLang="en-US" sz="2800" b="1" dirty="0" smtClean="0">
                <a:solidFill>
                  <a:srgbClr val="FF0000"/>
                </a:solidFill>
                <a:latin typeface="微软雅黑" pitchFamily="34" charset="-122"/>
                <a:ea typeface="微软雅黑" pitchFamily="34" charset="-122"/>
              </a:rPr>
              <a:t>标准</a:t>
            </a:r>
            <a:r>
              <a:rPr lang="en-US" altLang="zh-CN" sz="2800" b="1" dirty="0">
                <a:solidFill>
                  <a:srgbClr val="FF0000"/>
                </a:solidFill>
                <a:latin typeface="微软雅黑" pitchFamily="34" charset="-122"/>
                <a:ea typeface="微软雅黑" pitchFamily="34" charset="-122"/>
              </a:rPr>
              <a:t>3.1</a:t>
            </a:r>
            <a:r>
              <a:rPr lang="zh-CN" altLang="en-US" sz="2800" b="1" dirty="0">
                <a:solidFill>
                  <a:srgbClr val="FF0000"/>
                </a:solidFill>
                <a:latin typeface="微软雅黑" pitchFamily="34" charset="-122"/>
                <a:ea typeface="微软雅黑" pitchFamily="34" charset="-122"/>
              </a:rPr>
              <a:t>节）</a:t>
            </a:r>
            <a:endParaRPr lang="zh-CN" altLang="en-US" sz="2800" b="1" dirty="0" smtClean="0">
              <a:solidFill>
                <a:srgbClr val="FF0000"/>
              </a:solidFill>
              <a:latin typeface="微软雅黑" pitchFamily="34" charset="-122"/>
              <a:ea typeface="微软雅黑" pitchFamily="34" charset="-122"/>
            </a:endParaRPr>
          </a:p>
        </p:txBody>
      </p:sp>
      <p:sp>
        <p:nvSpPr>
          <p:cNvPr id="8196" name="Rectangle 7"/>
          <p:cNvSpPr>
            <a:spLocks noChangeArrowheads="1"/>
          </p:cNvSpPr>
          <p:nvPr/>
        </p:nvSpPr>
        <p:spPr bwMode="auto">
          <a:xfrm>
            <a:off x="181244" y="1124744"/>
            <a:ext cx="8801992" cy="5400600"/>
          </a:xfrm>
          <a:prstGeom prst="rect">
            <a:avLst/>
          </a:prstGeom>
          <a:noFill/>
          <a:ln w="9525">
            <a:noFill/>
            <a:miter lim="800000"/>
            <a:headEnd/>
            <a:tailEnd/>
          </a:ln>
        </p:spPr>
        <p:txBody>
          <a:bodyPr>
            <a:noAutofit/>
          </a:bodyPr>
          <a:lstStyle/>
          <a:p>
            <a:pPr marL="0" lvl="1" algn="l">
              <a:lnSpc>
                <a:spcPct val="120000"/>
              </a:lnSpc>
              <a:spcBef>
                <a:spcPct val="50000"/>
              </a:spcBef>
            </a:pPr>
            <a:r>
              <a:rPr lang="en-US" altLang="zh-CN" sz="24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如果想要声明一个变量而非定义它，就在前面加关键字</a:t>
            </a:r>
            <a:r>
              <a:rPr lang="en-US" altLang="zh-CN" sz="2000" b="1" dirty="0" smtClean="0">
                <a:latin typeface="华文新魏" pitchFamily="2" charset="-122"/>
                <a:ea typeface="华文新魏" pitchFamily="2" charset="-122"/>
              </a:rPr>
              <a:t>extern</a:t>
            </a:r>
            <a:r>
              <a:rPr lang="zh-CN" altLang="en-US" sz="2000" b="1" dirty="0" smtClean="0">
                <a:latin typeface="华文新魏" pitchFamily="2" charset="-122"/>
                <a:ea typeface="华文新魏" pitchFamily="2" charset="-122"/>
              </a:rPr>
              <a:t>，而且不要显示地初始化变量：</a:t>
            </a:r>
            <a:endParaRPr lang="en-US" altLang="zh-CN" sz="2000" b="1" dirty="0" smtClean="0">
              <a:latin typeface="华文新魏" pitchFamily="2" charset="-122"/>
              <a:ea typeface="华文新魏" pitchFamily="2" charset="-122"/>
            </a:endParaRPr>
          </a:p>
          <a:p>
            <a:pPr marL="0" lvl="1" algn="l">
              <a:lnSpc>
                <a:spcPct val="145000"/>
              </a:lnSpc>
              <a:spcBef>
                <a:spcPct val="50000"/>
              </a:spcBef>
            </a:pPr>
            <a:endParaRPr lang="en-US" altLang="zh-CN" sz="2400" b="1" dirty="0">
              <a:solidFill>
                <a:srgbClr val="FF0000"/>
              </a:solidFill>
              <a:latin typeface="华文新魏" pitchFamily="2" charset="-122"/>
              <a:ea typeface="华文新魏" pitchFamily="2" charset="-122"/>
            </a:endParaRPr>
          </a:p>
          <a:p>
            <a:pPr marL="0" lvl="1">
              <a:lnSpc>
                <a:spcPct val="145000"/>
              </a:lnSpc>
              <a:spcBef>
                <a:spcPct val="50000"/>
              </a:spcBef>
            </a:pPr>
            <a:r>
              <a:rPr lang="en-US" altLang="zh-CN" sz="2400" b="1" dirty="0" smtClean="0">
                <a:solidFill>
                  <a:srgbClr val="FF0000"/>
                </a:solidFill>
                <a:latin typeface="华文新魏" pitchFamily="2" charset="-122"/>
                <a:ea typeface="华文新魏" pitchFamily="2" charset="-122"/>
              </a:rPr>
              <a:t>	</a:t>
            </a:r>
            <a:r>
              <a:rPr lang="zh-CN" altLang="en-US" sz="2000" b="1" dirty="0">
                <a:latin typeface="华文新魏" pitchFamily="2" charset="-122"/>
                <a:ea typeface="华文新魏" pitchFamily="2" charset="-122"/>
              </a:rPr>
              <a:t>任何包含显式地初始化的声明成为定义。如果对</a:t>
            </a:r>
            <a:r>
              <a:rPr lang="en-US" altLang="zh-CN" sz="2000" b="1" dirty="0">
                <a:latin typeface="华文新魏" pitchFamily="2" charset="-122"/>
                <a:ea typeface="华文新魏" pitchFamily="2" charset="-122"/>
              </a:rPr>
              <a:t>extern</a:t>
            </a:r>
            <a:r>
              <a:rPr lang="zh-CN" altLang="en-US" sz="2000" b="1" dirty="0">
                <a:latin typeface="华文新魏" pitchFamily="2" charset="-122"/>
                <a:ea typeface="华文新魏" pitchFamily="2" charset="-122"/>
              </a:rPr>
              <a:t>的变量显式初始化，则</a:t>
            </a:r>
            <a:r>
              <a:rPr lang="en-US" altLang="zh-CN" sz="2000" b="1" dirty="0">
                <a:latin typeface="华文新魏" pitchFamily="2" charset="-122"/>
                <a:ea typeface="华文新魏" pitchFamily="2" charset="-122"/>
              </a:rPr>
              <a:t>extern</a:t>
            </a:r>
            <a:r>
              <a:rPr lang="zh-CN" altLang="en-US" sz="2000" b="1" dirty="0">
                <a:latin typeface="华文新魏" pitchFamily="2" charset="-122"/>
                <a:ea typeface="华文新魏" pitchFamily="2" charset="-122"/>
              </a:rPr>
              <a:t>的作用被抵消</a:t>
            </a:r>
            <a:r>
              <a:rPr lang="zh-CN" altLang="en-US" sz="2000" b="1" dirty="0" smtClean="0">
                <a:latin typeface="华文新魏" pitchFamily="2" charset="-122"/>
                <a:ea typeface="华文新魏" pitchFamily="2" charset="-122"/>
              </a:rPr>
              <a:t>。</a:t>
            </a:r>
            <a:endParaRPr lang="en-US" altLang="zh-CN" sz="2000" b="1" dirty="0" smtClean="0">
              <a:latin typeface="华文新魏" pitchFamily="2" charset="-122"/>
              <a:ea typeface="华文新魏" pitchFamily="2" charset="-122"/>
            </a:endParaRPr>
          </a:p>
          <a:p>
            <a:pPr marL="0" lvl="1">
              <a:lnSpc>
                <a:spcPct val="145000"/>
              </a:lnSpc>
              <a:spcBef>
                <a:spcPct val="50000"/>
              </a:spcBef>
            </a:pPr>
            <a:endParaRPr lang="en-US" altLang="zh-CN" sz="2000" b="1" dirty="0">
              <a:latin typeface="华文新魏" pitchFamily="2" charset="-122"/>
              <a:ea typeface="华文新魏" pitchFamily="2" charset="-122"/>
            </a:endParaRPr>
          </a:p>
          <a:p>
            <a:pPr marL="0" lvl="1">
              <a:lnSpc>
                <a:spcPct val="145000"/>
              </a:lnSpc>
              <a:spcBef>
                <a:spcPct val="50000"/>
              </a:spcBef>
            </a:pP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声明和定义的区别非常重要，如果要在多个文件中使用同一个变量，就必须将声明和定义分离，变量的定义必须且只能出现在一个文件中，而其他用到该变量的文件必须对其声明，而不能定义。例如，头文件里不要放定义，因为头文件可能会被到处</a:t>
            </a:r>
            <a:r>
              <a:rPr lang="en-US" altLang="zh-CN" sz="2000" b="1" dirty="0" smtClean="0">
                <a:latin typeface="华文新魏" pitchFamily="2" charset="-122"/>
                <a:ea typeface="华文新魏" pitchFamily="2" charset="-122"/>
              </a:rPr>
              <a:t>include</a:t>
            </a:r>
            <a:r>
              <a:rPr lang="zh-CN" altLang="en-US" sz="2000" b="1" dirty="0" smtClean="0">
                <a:latin typeface="华文新魏" pitchFamily="2" charset="-122"/>
                <a:ea typeface="华文新魏" pitchFamily="2" charset="-122"/>
              </a:rPr>
              <a:t>，导致定义多次出现。</a:t>
            </a:r>
            <a:endParaRPr lang="en-US" altLang="zh-CN" sz="2000" b="1" dirty="0">
              <a:latin typeface="华文新魏" pitchFamily="2" charset="-122"/>
              <a:ea typeface="华文新魏" pitchFamily="2" charset="-122"/>
            </a:endParaRPr>
          </a:p>
          <a:p>
            <a:pPr marL="0" lvl="1">
              <a:lnSpc>
                <a:spcPct val="145000"/>
              </a:lnSpc>
              <a:spcBef>
                <a:spcPct val="50000"/>
              </a:spcBef>
            </a:pPr>
            <a:endParaRPr lang="en-US" altLang="zh-CN" sz="2400" b="1" dirty="0">
              <a:latin typeface="华文新魏" pitchFamily="2" charset="-122"/>
              <a:ea typeface="华文新魏" pitchFamily="2" charset="-122"/>
            </a:endParaRPr>
          </a:p>
          <a:p>
            <a:pPr marL="0" lvl="1">
              <a:lnSpc>
                <a:spcPct val="145000"/>
              </a:lnSpc>
              <a:spcBef>
                <a:spcPct val="50000"/>
              </a:spcBef>
            </a:pPr>
            <a:endParaRPr lang="en-US" altLang="zh-CN" sz="2400" b="1" dirty="0">
              <a:latin typeface="华文新魏" pitchFamily="2" charset="-122"/>
              <a:ea typeface="华文新魏" pitchFamily="2" charset="-122"/>
            </a:endParaRPr>
          </a:p>
        </p:txBody>
      </p:sp>
      <p:sp>
        <p:nvSpPr>
          <p:cNvPr id="6" name="TextBox 5"/>
          <p:cNvSpPr txBox="1">
            <a:spLocks noChangeArrowheads="1"/>
          </p:cNvSpPr>
          <p:nvPr/>
        </p:nvSpPr>
        <p:spPr bwMode="auto">
          <a:xfrm>
            <a:off x="478364" y="2132856"/>
            <a:ext cx="8645708" cy="648072"/>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dirty="0" smtClean="0">
                <a:latin typeface="华文新魏" pitchFamily="2" charset="-122"/>
                <a:ea typeface="华文新魏" pitchFamily="2" charset="-122"/>
              </a:rPr>
              <a:t>extern int i;   	//</a:t>
            </a:r>
            <a:r>
              <a:rPr lang="zh-CN" altLang="en-US" sz="1600" dirty="0" smtClean="0">
                <a:latin typeface="华文新魏" pitchFamily="2" charset="-122"/>
                <a:ea typeface="华文新魏" pitchFamily="2" charset="-122"/>
              </a:rPr>
              <a:t>变量的声明</a:t>
            </a:r>
            <a:endParaRPr lang="en-US" altLang="zh-CN" sz="1600" dirty="0" smtClean="0">
              <a:latin typeface="华文新魏" pitchFamily="2" charset="-122"/>
              <a:ea typeface="华文新魏" pitchFamily="2" charset="-122"/>
            </a:endParaRPr>
          </a:p>
          <a:p>
            <a:r>
              <a:rPr lang="en-US" altLang="zh-CN" sz="1600" dirty="0" smtClean="0">
                <a:latin typeface="华文新魏" pitchFamily="2" charset="-122"/>
                <a:ea typeface="华文新魏" pitchFamily="2" charset="-122"/>
              </a:rPr>
              <a:t>int i</a:t>
            </a:r>
            <a:r>
              <a:rPr lang="zh-CN" altLang="en-US" sz="1600" dirty="0" smtClean="0">
                <a:latin typeface="华文新魏" pitchFamily="2" charset="-122"/>
                <a:ea typeface="华文新魏" pitchFamily="2" charset="-122"/>
              </a:rPr>
              <a:t>；</a:t>
            </a:r>
            <a:r>
              <a:rPr lang="en-US" altLang="zh-CN" sz="1600" dirty="0" smtClean="0">
                <a:latin typeface="华文新魏" pitchFamily="2" charset="-122"/>
                <a:ea typeface="华文新魏" pitchFamily="2" charset="-122"/>
              </a:rPr>
              <a:t>//</a:t>
            </a:r>
            <a:r>
              <a:rPr lang="zh-CN" altLang="en-US" sz="1600" dirty="0" smtClean="0">
                <a:latin typeface="华文新魏" pitchFamily="2" charset="-122"/>
                <a:ea typeface="华文新魏" pitchFamily="2" charset="-122"/>
              </a:rPr>
              <a:t>变量的定义（虽没有显示初始化，但会有初始值并分配内存单元存储，即使初始值随机）</a:t>
            </a:r>
            <a:r>
              <a:rPr lang="en-US" altLang="zh-CN" sz="1600" dirty="0" smtClean="0">
                <a:latin typeface="华文新魏" pitchFamily="2" charset="-122"/>
                <a:ea typeface="华文新魏" pitchFamily="2" charset="-122"/>
              </a:rPr>
              <a:t>			</a:t>
            </a:r>
          </a:p>
        </p:txBody>
      </p:sp>
      <p:sp>
        <p:nvSpPr>
          <p:cNvPr id="7" name="TextBox 6"/>
          <p:cNvSpPr txBox="1">
            <a:spLocks noChangeArrowheads="1"/>
          </p:cNvSpPr>
          <p:nvPr/>
        </p:nvSpPr>
        <p:spPr bwMode="auto">
          <a:xfrm>
            <a:off x="435288" y="4005064"/>
            <a:ext cx="8645708" cy="432048"/>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dirty="0" smtClean="0">
                <a:latin typeface="华文新魏" pitchFamily="2" charset="-122"/>
                <a:ea typeface="华文新魏" pitchFamily="2" charset="-122"/>
              </a:rPr>
              <a:t>extern int i = 0;   	//</a:t>
            </a:r>
            <a:r>
              <a:rPr lang="zh-CN" altLang="en-US" sz="1600" dirty="0" smtClean="0">
                <a:latin typeface="华文新魏" pitchFamily="2" charset="-122"/>
                <a:ea typeface="华文新魏" pitchFamily="2" charset="-122"/>
              </a:rPr>
              <a:t>变量的定义</a:t>
            </a:r>
            <a:r>
              <a:rPr lang="en-US" altLang="zh-CN" sz="1600" dirty="0" smtClean="0">
                <a:latin typeface="华文新魏" pitchFamily="2" charset="-122"/>
                <a:ea typeface="华文新魏" pitchFamily="2" charset="-122"/>
              </a:rPr>
              <a:t>			</a:t>
            </a:r>
          </a:p>
        </p:txBody>
      </p:sp>
    </p:spTree>
    <p:extLst>
      <p:ext uri="{BB962C8B-B14F-4D97-AF65-F5344CB8AC3E}">
        <p14:creationId xmlns:p14="http://schemas.microsoft.com/office/powerpoint/2010/main" val="36191209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p>
            <a:fld id="{BBD65196-3890-4CED-A732-2BE6A33164A0}" type="slidenum">
              <a:rPr lang="en-US" altLang="zh-CN" smtClean="0"/>
              <a:pPr/>
              <a:t>13</a:t>
            </a:fld>
            <a:endParaRPr lang="en-US" altLang="zh-CN" smtClean="0"/>
          </a:p>
        </p:txBody>
      </p:sp>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2800" b="1" dirty="0">
                <a:solidFill>
                  <a:srgbClr val="FF0000"/>
                </a:solidFill>
                <a:latin typeface="微软雅黑" pitchFamily="34" charset="-122"/>
                <a:ea typeface="微软雅黑" pitchFamily="34" charset="-122"/>
              </a:rPr>
              <a:t>2.2</a:t>
            </a:r>
            <a:r>
              <a:rPr lang="zh-CN" altLang="en-US" sz="2800" b="1" dirty="0">
                <a:solidFill>
                  <a:srgbClr val="FF0000"/>
                </a:solidFill>
                <a:latin typeface="微软雅黑" pitchFamily="34" charset="-122"/>
                <a:ea typeface="微软雅黑" pitchFamily="34" charset="-122"/>
              </a:rPr>
              <a:t>　变量的声明和定义（</a:t>
            </a:r>
            <a:r>
              <a:rPr lang="en-US" altLang="zh-CN" sz="2800" b="1" dirty="0">
                <a:solidFill>
                  <a:srgbClr val="FF0000"/>
                </a:solidFill>
                <a:latin typeface="微软雅黑" pitchFamily="34" charset="-122"/>
                <a:ea typeface="微软雅黑" pitchFamily="34" charset="-122"/>
              </a:rPr>
              <a:t>C</a:t>
            </a:r>
            <a:r>
              <a:rPr lang="en-US" altLang="zh-CN" sz="2800" b="1" dirty="0" smtClean="0">
                <a:solidFill>
                  <a:srgbClr val="FF0000"/>
                </a:solidFill>
                <a:latin typeface="微软雅黑" pitchFamily="34" charset="-122"/>
                <a:ea typeface="微软雅黑" pitchFamily="34" charset="-122"/>
              </a:rPr>
              <a:t>++11</a:t>
            </a:r>
            <a:r>
              <a:rPr lang="zh-CN" altLang="en-US" sz="2800" b="1" dirty="0" smtClean="0">
                <a:solidFill>
                  <a:srgbClr val="FF0000"/>
                </a:solidFill>
                <a:latin typeface="微软雅黑" pitchFamily="34" charset="-122"/>
                <a:ea typeface="微软雅黑" pitchFamily="34" charset="-122"/>
              </a:rPr>
              <a:t>标准</a:t>
            </a:r>
            <a:r>
              <a:rPr lang="en-US" altLang="zh-CN" sz="2800" b="1" dirty="0">
                <a:solidFill>
                  <a:srgbClr val="FF0000"/>
                </a:solidFill>
                <a:latin typeface="微软雅黑" pitchFamily="34" charset="-122"/>
                <a:ea typeface="微软雅黑" pitchFamily="34" charset="-122"/>
              </a:rPr>
              <a:t>3.1</a:t>
            </a:r>
            <a:r>
              <a:rPr lang="zh-CN" altLang="en-US" sz="2800" b="1" dirty="0">
                <a:solidFill>
                  <a:srgbClr val="FF0000"/>
                </a:solidFill>
                <a:latin typeface="微软雅黑" pitchFamily="34" charset="-122"/>
                <a:ea typeface="微软雅黑" pitchFamily="34" charset="-122"/>
              </a:rPr>
              <a:t>节）</a:t>
            </a:r>
            <a:endParaRPr lang="zh-CN" altLang="en-US" sz="2800" b="1" dirty="0" smtClean="0">
              <a:solidFill>
                <a:srgbClr val="FF0000"/>
              </a:solidFill>
              <a:latin typeface="微软雅黑" pitchFamily="34" charset="-122"/>
              <a:ea typeface="微软雅黑" pitchFamily="34" charset="-122"/>
            </a:endParaRPr>
          </a:p>
        </p:txBody>
      </p:sp>
      <p:sp>
        <p:nvSpPr>
          <p:cNvPr id="6" name="TextBox 5"/>
          <p:cNvSpPr txBox="1">
            <a:spLocks noChangeArrowheads="1"/>
          </p:cNvSpPr>
          <p:nvPr/>
        </p:nvSpPr>
        <p:spPr bwMode="auto">
          <a:xfrm>
            <a:off x="179512" y="980728"/>
            <a:ext cx="3312368" cy="1080120"/>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dirty="0">
                <a:latin typeface="华文新魏" pitchFamily="2" charset="-122"/>
                <a:ea typeface="华文新魏" pitchFamily="2" charset="-122"/>
              </a:rPr>
              <a:t>#pragma once</a:t>
            </a:r>
          </a:p>
          <a:p>
            <a:endParaRPr lang="zh-CN" altLang="en-US" sz="1600" dirty="0">
              <a:latin typeface="华文新魏" pitchFamily="2" charset="-122"/>
              <a:ea typeface="华文新魏" pitchFamily="2" charset="-122"/>
            </a:endParaRPr>
          </a:p>
          <a:p>
            <a:r>
              <a:rPr lang="en-US" altLang="zh-CN" sz="1600" dirty="0">
                <a:latin typeface="华文新魏" pitchFamily="2" charset="-122"/>
                <a:ea typeface="华文新魏" pitchFamily="2" charset="-122"/>
              </a:rPr>
              <a:t>int i = 0;  //</a:t>
            </a:r>
            <a:r>
              <a:rPr lang="zh-CN" altLang="en-US" sz="1600" dirty="0">
                <a:latin typeface="华文新魏" pitchFamily="2" charset="-122"/>
                <a:ea typeface="华文新魏" pitchFamily="2" charset="-122"/>
              </a:rPr>
              <a:t>在头文件里定义变量</a:t>
            </a:r>
            <a:r>
              <a:rPr lang="en-US" altLang="zh-CN" sz="1600" dirty="0">
                <a:latin typeface="华文新魏" pitchFamily="2" charset="-122"/>
                <a:ea typeface="华文新魏" pitchFamily="2" charset="-122"/>
              </a:rPr>
              <a:t>	</a:t>
            </a:r>
            <a:r>
              <a:rPr lang="en-US" altLang="zh-CN" sz="1600" dirty="0" smtClean="0">
                <a:latin typeface="华文新魏" pitchFamily="2" charset="-122"/>
                <a:ea typeface="华文新魏" pitchFamily="2" charset="-122"/>
              </a:rPr>
              <a:t>	</a:t>
            </a:r>
          </a:p>
        </p:txBody>
      </p:sp>
      <p:sp>
        <p:nvSpPr>
          <p:cNvPr id="7" name="TextBox 6"/>
          <p:cNvSpPr txBox="1">
            <a:spLocks noChangeArrowheads="1"/>
          </p:cNvSpPr>
          <p:nvPr/>
        </p:nvSpPr>
        <p:spPr bwMode="auto">
          <a:xfrm>
            <a:off x="3995936" y="980728"/>
            <a:ext cx="4712776" cy="1080120"/>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dirty="0">
                <a:latin typeface="华文新魏" pitchFamily="2" charset="-122"/>
                <a:ea typeface="华文新魏" pitchFamily="2" charset="-122"/>
              </a:rPr>
              <a:t>#include "</a:t>
            </a:r>
            <a:r>
              <a:rPr lang="en-US" altLang="zh-CN" sz="1600" dirty="0" err="1">
                <a:latin typeface="华文新魏" pitchFamily="2" charset="-122"/>
                <a:ea typeface="华文新魏" pitchFamily="2" charset="-122"/>
              </a:rPr>
              <a:t>pch.h</a:t>
            </a:r>
            <a:r>
              <a:rPr lang="en-US" altLang="zh-CN" sz="1600" dirty="0">
                <a:latin typeface="华文新魏" pitchFamily="2" charset="-122"/>
                <a:ea typeface="华文新魏" pitchFamily="2" charset="-122"/>
              </a:rPr>
              <a:t>"</a:t>
            </a:r>
          </a:p>
          <a:p>
            <a:r>
              <a:rPr lang="en-US" altLang="zh-CN" sz="1600" dirty="0">
                <a:latin typeface="华文新魏" pitchFamily="2" charset="-122"/>
                <a:ea typeface="华文新魏" pitchFamily="2" charset="-122"/>
              </a:rPr>
              <a:t>#include &lt;</a:t>
            </a:r>
            <a:r>
              <a:rPr lang="en-US" altLang="zh-CN" sz="1600" dirty="0" err="1" smtClean="0">
                <a:latin typeface="华文新魏" pitchFamily="2" charset="-122"/>
                <a:ea typeface="华文新魏" pitchFamily="2" charset="-122"/>
              </a:rPr>
              <a:t>iostream</a:t>
            </a:r>
            <a:r>
              <a:rPr lang="en-US" altLang="zh-CN" sz="1600" dirty="0" smtClean="0">
                <a:latin typeface="华文新魏" pitchFamily="2" charset="-122"/>
                <a:ea typeface="华文新魏" pitchFamily="2" charset="-122"/>
              </a:rPr>
              <a:t>&gt;</a:t>
            </a:r>
          </a:p>
          <a:p>
            <a:r>
              <a:rPr lang="en-US" altLang="zh-CN" sz="1600" dirty="0" smtClean="0">
                <a:solidFill>
                  <a:srgbClr val="FF0000"/>
                </a:solidFill>
                <a:latin typeface="华文新魏" pitchFamily="2" charset="-122"/>
                <a:ea typeface="华文新魏" pitchFamily="2" charset="-122"/>
              </a:rPr>
              <a:t>include </a:t>
            </a:r>
            <a:r>
              <a:rPr lang="en-US" altLang="zh-CN" sz="1600" dirty="0">
                <a:solidFill>
                  <a:srgbClr val="FF0000"/>
                </a:solidFill>
                <a:latin typeface="华文新魏" pitchFamily="2" charset="-122"/>
                <a:ea typeface="华文新魏" pitchFamily="2" charset="-122"/>
              </a:rPr>
              <a:t>"</a:t>
            </a:r>
            <a:r>
              <a:rPr lang="en-US" altLang="zh-CN" sz="1600" dirty="0" err="1">
                <a:solidFill>
                  <a:srgbClr val="FF0000"/>
                </a:solidFill>
                <a:latin typeface="华文新魏" pitchFamily="2" charset="-122"/>
                <a:ea typeface="华文新魏" pitchFamily="2" charset="-122"/>
              </a:rPr>
              <a:t>Test.h</a:t>
            </a:r>
            <a:r>
              <a:rPr lang="en-US" altLang="zh-CN" sz="1600" dirty="0">
                <a:solidFill>
                  <a:srgbClr val="FF0000"/>
                </a:solidFill>
                <a:latin typeface="华文新魏" pitchFamily="2" charset="-122"/>
                <a:ea typeface="华文新魏" pitchFamily="2" charset="-122"/>
              </a:rPr>
              <a:t>"  </a:t>
            </a:r>
            <a:r>
              <a:rPr lang="en-US" altLang="zh-CN" sz="1600" dirty="0" smtClean="0">
                <a:latin typeface="华文新魏" pitchFamily="2" charset="-122"/>
                <a:ea typeface="华文新魏" pitchFamily="2" charset="-122"/>
              </a:rPr>
              <a:t>	</a:t>
            </a:r>
            <a:r>
              <a:rPr lang="en-US" altLang="zh-CN" sz="1600" dirty="0" smtClean="0">
                <a:solidFill>
                  <a:srgbClr val="FF0000"/>
                </a:solidFill>
                <a:latin typeface="华文新魏" pitchFamily="2" charset="-122"/>
                <a:ea typeface="华文新魏" pitchFamily="2" charset="-122"/>
              </a:rPr>
              <a:t>//</a:t>
            </a:r>
            <a:r>
              <a:rPr lang="en-US" altLang="zh-CN" sz="1600" dirty="0">
                <a:solidFill>
                  <a:srgbClr val="FF0000"/>
                </a:solidFill>
                <a:latin typeface="华文新魏" pitchFamily="2" charset="-122"/>
                <a:ea typeface="华文新魏" pitchFamily="2" charset="-122"/>
              </a:rPr>
              <a:t>Test.cpp</a:t>
            </a:r>
            <a:r>
              <a:rPr lang="zh-CN" altLang="en-US" sz="1600" dirty="0">
                <a:solidFill>
                  <a:srgbClr val="FF0000"/>
                </a:solidFill>
                <a:latin typeface="华文新魏" pitchFamily="2" charset="-122"/>
                <a:ea typeface="华文新魏" pitchFamily="2" charset="-122"/>
              </a:rPr>
              <a:t>包含了</a:t>
            </a:r>
            <a:r>
              <a:rPr lang="en-US" altLang="zh-CN" sz="1600" dirty="0" err="1">
                <a:solidFill>
                  <a:srgbClr val="FF0000"/>
                </a:solidFill>
                <a:latin typeface="华文新魏" pitchFamily="2" charset="-122"/>
                <a:ea typeface="华文新魏" pitchFamily="2" charset="-122"/>
              </a:rPr>
              <a:t>Test.h</a:t>
            </a:r>
            <a:r>
              <a:rPr lang="zh-CN" altLang="en-US" sz="1600" dirty="0" smtClean="0">
                <a:solidFill>
                  <a:srgbClr val="FF0000"/>
                </a:solidFill>
                <a:latin typeface="华文新魏" pitchFamily="2" charset="-122"/>
                <a:ea typeface="华文新魏" pitchFamily="2" charset="-122"/>
              </a:rPr>
              <a:t>头文件</a:t>
            </a:r>
            <a:endParaRPr lang="zh-CN" altLang="en-US" sz="1600" dirty="0">
              <a:latin typeface="华文新魏" pitchFamily="2" charset="-122"/>
              <a:ea typeface="华文新魏" pitchFamily="2" charset="-122"/>
            </a:endParaRPr>
          </a:p>
          <a:p>
            <a:r>
              <a:rPr lang="en-US" altLang="zh-CN" sz="1600" dirty="0">
                <a:latin typeface="华文新魏" pitchFamily="2" charset="-122"/>
                <a:ea typeface="华文新魏" pitchFamily="2" charset="-122"/>
              </a:rPr>
              <a:t>int j = ::i;</a:t>
            </a:r>
            <a:r>
              <a:rPr lang="en-US" altLang="zh-CN" sz="1600" dirty="0" smtClean="0">
                <a:latin typeface="华文新魏" pitchFamily="2" charset="-122"/>
                <a:ea typeface="华文新魏" pitchFamily="2" charset="-122"/>
              </a:rPr>
              <a:t>			</a:t>
            </a:r>
          </a:p>
        </p:txBody>
      </p:sp>
      <p:sp>
        <p:nvSpPr>
          <p:cNvPr id="8" name="TextBox 7"/>
          <p:cNvSpPr txBox="1"/>
          <p:nvPr/>
        </p:nvSpPr>
        <p:spPr>
          <a:xfrm>
            <a:off x="2771800" y="980728"/>
            <a:ext cx="716863" cy="338554"/>
          </a:xfrm>
          <a:prstGeom prst="rect">
            <a:avLst/>
          </a:prstGeom>
          <a:noFill/>
        </p:spPr>
        <p:txBody>
          <a:bodyPr wrap="none" rtlCol="0">
            <a:spAutoFit/>
          </a:bodyPr>
          <a:lstStyle/>
          <a:p>
            <a:r>
              <a:rPr lang="en-US" altLang="zh-CN" sz="1600" b="1" dirty="0" err="1">
                <a:solidFill>
                  <a:srgbClr val="0070C0"/>
                </a:solidFill>
                <a:latin typeface="华文新魏" pitchFamily="2" charset="-122"/>
                <a:ea typeface="华文新魏" pitchFamily="2" charset="-122"/>
              </a:rPr>
              <a:t>Test.h</a:t>
            </a:r>
            <a:endParaRPr lang="zh-CN" altLang="en-US" sz="1600" b="1" dirty="0">
              <a:solidFill>
                <a:srgbClr val="0070C0"/>
              </a:solidFill>
              <a:latin typeface="华文新魏" pitchFamily="2" charset="-122"/>
              <a:ea typeface="华文新魏" pitchFamily="2" charset="-122"/>
            </a:endParaRPr>
          </a:p>
        </p:txBody>
      </p:sp>
      <p:sp>
        <p:nvSpPr>
          <p:cNvPr id="9" name="TextBox 8"/>
          <p:cNvSpPr txBox="1"/>
          <p:nvPr/>
        </p:nvSpPr>
        <p:spPr>
          <a:xfrm>
            <a:off x="7778489" y="980728"/>
            <a:ext cx="930063" cy="338554"/>
          </a:xfrm>
          <a:prstGeom prst="rect">
            <a:avLst/>
          </a:prstGeom>
          <a:noFill/>
        </p:spPr>
        <p:txBody>
          <a:bodyPr wrap="none" rtlCol="0">
            <a:spAutoFit/>
          </a:bodyPr>
          <a:lstStyle/>
          <a:p>
            <a:r>
              <a:rPr lang="en-US" altLang="zh-CN" sz="1600" b="1" dirty="0" smtClean="0">
                <a:solidFill>
                  <a:srgbClr val="0070C0"/>
                </a:solidFill>
                <a:latin typeface="华文新魏" pitchFamily="2" charset="-122"/>
                <a:ea typeface="华文新魏" pitchFamily="2" charset="-122"/>
              </a:rPr>
              <a:t>Test.cpp</a:t>
            </a:r>
            <a:endParaRPr lang="zh-CN" altLang="en-US" sz="1600" b="1" dirty="0">
              <a:solidFill>
                <a:srgbClr val="0070C0"/>
              </a:solidFill>
              <a:latin typeface="华文新魏" pitchFamily="2" charset="-122"/>
              <a:ea typeface="华文新魏" pitchFamily="2" charset="-122"/>
            </a:endParaRPr>
          </a:p>
        </p:txBody>
      </p:sp>
      <p:sp>
        <p:nvSpPr>
          <p:cNvPr id="10" name="TextBox 9"/>
          <p:cNvSpPr txBox="1">
            <a:spLocks noChangeArrowheads="1"/>
          </p:cNvSpPr>
          <p:nvPr/>
        </p:nvSpPr>
        <p:spPr bwMode="auto">
          <a:xfrm>
            <a:off x="182959" y="2132856"/>
            <a:ext cx="8515097" cy="1800200"/>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dirty="0">
                <a:latin typeface="华文新魏" pitchFamily="2" charset="-122"/>
                <a:ea typeface="华文新魏" pitchFamily="2" charset="-122"/>
              </a:rPr>
              <a:t>#include "</a:t>
            </a:r>
            <a:r>
              <a:rPr lang="en-US" altLang="zh-CN" sz="1600" dirty="0" err="1">
                <a:latin typeface="华文新魏" pitchFamily="2" charset="-122"/>
                <a:ea typeface="华文新魏" pitchFamily="2" charset="-122"/>
              </a:rPr>
              <a:t>pch.h</a:t>
            </a:r>
            <a:r>
              <a:rPr lang="en-US" altLang="zh-CN" sz="1600" dirty="0">
                <a:latin typeface="华文新魏" pitchFamily="2" charset="-122"/>
                <a:ea typeface="华文新魏" pitchFamily="2" charset="-122"/>
              </a:rPr>
              <a:t>"</a:t>
            </a:r>
          </a:p>
          <a:p>
            <a:r>
              <a:rPr lang="en-US" altLang="zh-CN" sz="1600" dirty="0">
                <a:latin typeface="华文新魏" pitchFamily="2" charset="-122"/>
                <a:ea typeface="华文新魏" pitchFamily="2" charset="-122"/>
              </a:rPr>
              <a:t>#include &lt;</a:t>
            </a:r>
            <a:r>
              <a:rPr lang="en-US" altLang="zh-CN" sz="1600" dirty="0" err="1">
                <a:latin typeface="华文新魏" pitchFamily="2" charset="-122"/>
                <a:ea typeface="华文新魏" pitchFamily="2" charset="-122"/>
              </a:rPr>
              <a:t>iostream</a:t>
            </a:r>
            <a:r>
              <a:rPr lang="en-US" altLang="zh-CN" sz="1600" dirty="0">
                <a:latin typeface="华文新魏" pitchFamily="2" charset="-122"/>
                <a:ea typeface="华文新魏" pitchFamily="2" charset="-122"/>
              </a:rPr>
              <a:t>&gt;</a:t>
            </a:r>
          </a:p>
          <a:p>
            <a:r>
              <a:rPr lang="en-US" altLang="zh-CN" sz="1600" dirty="0">
                <a:solidFill>
                  <a:srgbClr val="FF0000"/>
                </a:solidFill>
                <a:latin typeface="华文新魏" pitchFamily="2" charset="-122"/>
                <a:ea typeface="华文新魏" pitchFamily="2" charset="-122"/>
              </a:rPr>
              <a:t>#include "</a:t>
            </a:r>
            <a:r>
              <a:rPr lang="en-US" altLang="zh-CN" sz="1600" dirty="0" err="1">
                <a:solidFill>
                  <a:srgbClr val="FF0000"/>
                </a:solidFill>
                <a:latin typeface="华文新魏" pitchFamily="2" charset="-122"/>
                <a:ea typeface="华文新魏" pitchFamily="2" charset="-122"/>
              </a:rPr>
              <a:t>Test.h</a:t>
            </a:r>
            <a:r>
              <a:rPr lang="en-US" altLang="zh-CN" sz="1600" dirty="0">
                <a:solidFill>
                  <a:srgbClr val="FF0000"/>
                </a:solidFill>
                <a:latin typeface="华文新魏" pitchFamily="2" charset="-122"/>
                <a:ea typeface="华文新魏" pitchFamily="2" charset="-122"/>
              </a:rPr>
              <a:t>"  //Ch2_Variable_Declaration_Definition.cpp</a:t>
            </a:r>
            <a:r>
              <a:rPr lang="zh-CN" altLang="en-US" sz="1600" dirty="0">
                <a:solidFill>
                  <a:srgbClr val="FF0000"/>
                </a:solidFill>
                <a:latin typeface="华文新魏" pitchFamily="2" charset="-122"/>
                <a:ea typeface="华文新魏" pitchFamily="2" charset="-122"/>
              </a:rPr>
              <a:t>也包含了</a:t>
            </a:r>
            <a:r>
              <a:rPr lang="en-US" altLang="zh-CN" sz="1600" dirty="0" err="1">
                <a:solidFill>
                  <a:srgbClr val="FF0000"/>
                </a:solidFill>
                <a:latin typeface="华文新魏" pitchFamily="2" charset="-122"/>
                <a:ea typeface="华文新魏" pitchFamily="2" charset="-122"/>
              </a:rPr>
              <a:t>Test.h</a:t>
            </a:r>
            <a:r>
              <a:rPr lang="zh-CN" altLang="en-US" sz="1600" dirty="0">
                <a:solidFill>
                  <a:srgbClr val="FF0000"/>
                </a:solidFill>
                <a:latin typeface="华文新魏" pitchFamily="2" charset="-122"/>
                <a:ea typeface="华文新魏" pitchFamily="2" charset="-122"/>
              </a:rPr>
              <a:t>头文件</a:t>
            </a:r>
          </a:p>
          <a:p>
            <a:endParaRPr lang="zh-CN" altLang="en-US" sz="1600" dirty="0">
              <a:latin typeface="华文新魏" pitchFamily="2" charset="-122"/>
              <a:ea typeface="华文新魏" pitchFamily="2" charset="-122"/>
            </a:endParaRPr>
          </a:p>
          <a:p>
            <a:r>
              <a:rPr lang="en-US" altLang="zh-CN" sz="1600" dirty="0">
                <a:latin typeface="华文新魏" pitchFamily="2" charset="-122"/>
                <a:ea typeface="华文新魏" pitchFamily="2" charset="-122"/>
              </a:rPr>
              <a:t>int main</a:t>
            </a:r>
            <a:r>
              <a:rPr lang="en-US" altLang="zh-CN" sz="1600" dirty="0" smtClean="0">
                <a:latin typeface="华文新魏" pitchFamily="2" charset="-122"/>
                <a:ea typeface="华文新魏" pitchFamily="2" charset="-122"/>
              </a:rPr>
              <a:t>(){</a:t>
            </a:r>
            <a:endParaRPr lang="zh-CN" altLang="en-US" sz="1600" dirty="0">
              <a:latin typeface="华文新魏" pitchFamily="2" charset="-122"/>
              <a:ea typeface="华文新魏" pitchFamily="2" charset="-122"/>
            </a:endParaRPr>
          </a:p>
          <a:p>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std</a:t>
            </a:r>
            <a:r>
              <a:rPr lang="en-US" altLang="zh-CN" sz="1600" dirty="0">
                <a:latin typeface="华文新魏" pitchFamily="2" charset="-122"/>
                <a:ea typeface="华文新魏" pitchFamily="2" charset="-122"/>
              </a:rPr>
              <a:t>::</a:t>
            </a:r>
            <a:r>
              <a:rPr lang="en-US" altLang="zh-CN" sz="1600" dirty="0" err="1">
                <a:latin typeface="华文新魏" pitchFamily="2" charset="-122"/>
                <a:ea typeface="华文新魏" pitchFamily="2" charset="-122"/>
              </a:rPr>
              <a:t>cout</a:t>
            </a:r>
            <a:r>
              <a:rPr lang="en-US" altLang="zh-CN" sz="1600" dirty="0">
                <a:latin typeface="华文新魏" pitchFamily="2" charset="-122"/>
                <a:ea typeface="华文新魏" pitchFamily="2" charset="-122"/>
              </a:rPr>
              <a:t> &lt;&lt; "Hello World!\n"; </a:t>
            </a:r>
          </a:p>
          <a:p>
            <a:r>
              <a:rPr lang="en-US" altLang="zh-CN" sz="1600" dirty="0">
                <a:latin typeface="华文新魏" pitchFamily="2" charset="-122"/>
                <a:ea typeface="华文新魏" pitchFamily="2" charset="-122"/>
              </a:rPr>
              <a:t>}</a:t>
            </a:r>
            <a:r>
              <a:rPr lang="en-US" altLang="zh-CN" sz="1600" dirty="0" smtClean="0">
                <a:latin typeface="华文新魏" pitchFamily="2" charset="-122"/>
                <a:ea typeface="华文新魏" pitchFamily="2" charset="-122"/>
              </a:rPr>
              <a:t>		</a:t>
            </a:r>
          </a:p>
        </p:txBody>
      </p:sp>
      <p:sp>
        <p:nvSpPr>
          <p:cNvPr id="11" name="TextBox 10"/>
          <p:cNvSpPr txBox="1"/>
          <p:nvPr/>
        </p:nvSpPr>
        <p:spPr>
          <a:xfrm>
            <a:off x="4820948" y="2132856"/>
            <a:ext cx="3887603" cy="338554"/>
          </a:xfrm>
          <a:prstGeom prst="rect">
            <a:avLst/>
          </a:prstGeom>
          <a:noFill/>
        </p:spPr>
        <p:txBody>
          <a:bodyPr wrap="none" rtlCol="0">
            <a:spAutoFit/>
          </a:bodyPr>
          <a:lstStyle/>
          <a:p>
            <a:r>
              <a:rPr lang="en-US" altLang="zh-CN" sz="1600" b="1" dirty="0">
                <a:solidFill>
                  <a:srgbClr val="0070C0"/>
                </a:solidFill>
                <a:latin typeface="华文新魏" pitchFamily="2" charset="-122"/>
                <a:ea typeface="华文新魏" pitchFamily="2" charset="-122"/>
              </a:rPr>
              <a:t>Ch2_Variable_Declaration_Definition.cpp</a:t>
            </a:r>
            <a:endParaRPr lang="zh-CN" altLang="en-US" sz="1600" b="1" dirty="0">
              <a:solidFill>
                <a:srgbClr val="0070C0"/>
              </a:solidFill>
              <a:latin typeface="华文新魏" pitchFamily="2" charset="-122"/>
              <a:ea typeface="华文新魏" pitchFamily="2" charset="-122"/>
            </a:endParaRPr>
          </a:p>
        </p:txBody>
      </p:sp>
      <p:sp>
        <p:nvSpPr>
          <p:cNvPr id="12" name="圆角矩形标注 11"/>
          <p:cNvSpPr/>
          <p:nvPr/>
        </p:nvSpPr>
        <p:spPr>
          <a:xfrm>
            <a:off x="795224" y="4149080"/>
            <a:ext cx="7848872" cy="1127077"/>
          </a:xfrm>
          <a:prstGeom prst="wedgeRoundRectCallout">
            <a:avLst>
              <a:gd name="adj1" fmla="val -14294"/>
              <a:gd name="adj2" fmla="val -95836"/>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sz="2000" b="1" dirty="0" smtClean="0">
                <a:solidFill>
                  <a:schemeClr val="tx1"/>
                </a:solidFill>
                <a:latin typeface="华文新魏" pitchFamily="2" charset="-122"/>
                <a:ea typeface="华文新魏" pitchFamily="2" charset="-122"/>
                <a:sym typeface="Arial" pitchFamily="34" charset="0"/>
              </a:rPr>
              <a:t>由于头文件</a:t>
            </a:r>
            <a:r>
              <a:rPr lang="en-US" altLang="zh-CN" sz="2000" b="1" dirty="0" err="1" smtClean="0">
                <a:solidFill>
                  <a:schemeClr val="tx1"/>
                </a:solidFill>
                <a:latin typeface="华文新魏" pitchFamily="2" charset="-122"/>
                <a:ea typeface="华文新魏" pitchFamily="2" charset="-122"/>
                <a:sym typeface="Arial" pitchFamily="34" charset="0"/>
              </a:rPr>
              <a:t>Test.h</a:t>
            </a:r>
            <a:r>
              <a:rPr lang="zh-CN" altLang="en-US" sz="2000" b="1" dirty="0" smtClean="0">
                <a:solidFill>
                  <a:schemeClr val="tx1"/>
                </a:solidFill>
                <a:latin typeface="华文新魏" pitchFamily="2" charset="-122"/>
                <a:ea typeface="华文新魏" pitchFamily="2" charset="-122"/>
                <a:sym typeface="Arial" pitchFamily="34" charset="0"/>
              </a:rPr>
              <a:t>分别在二个</a:t>
            </a:r>
            <a:r>
              <a:rPr lang="en-US" altLang="zh-CN" sz="2000" b="1" dirty="0" err="1" smtClean="0">
                <a:solidFill>
                  <a:schemeClr val="tx1"/>
                </a:solidFill>
                <a:latin typeface="华文新魏" pitchFamily="2" charset="-122"/>
                <a:ea typeface="华文新魏" pitchFamily="2" charset="-122"/>
                <a:sym typeface="Arial" pitchFamily="34" charset="0"/>
              </a:rPr>
              <a:t>cpp</a:t>
            </a:r>
            <a:r>
              <a:rPr lang="zh-CN" altLang="en-US" sz="2000" b="1" dirty="0" smtClean="0">
                <a:solidFill>
                  <a:schemeClr val="tx1"/>
                </a:solidFill>
                <a:latin typeface="华文新魏" pitchFamily="2" charset="-122"/>
                <a:ea typeface="华文新魏" pitchFamily="2" charset="-122"/>
                <a:sym typeface="Arial" pitchFamily="34" charset="0"/>
              </a:rPr>
              <a:t>文件里二次被包含，因此头文件里定义 的变量在二个</a:t>
            </a:r>
            <a:r>
              <a:rPr lang="en-US" altLang="zh-CN" sz="2000" b="1" dirty="0" err="1" smtClean="0">
                <a:solidFill>
                  <a:schemeClr val="tx1"/>
                </a:solidFill>
                <a:latin typeface="华文新魏" pitchFamily="2" charset="-122"/>
                <a:ea typeface="华文新魏" pitchFamily="2" charset="-122"/>
                <a:sym typeface="Arial" pitchFamily="34" charset="0"/>
              </a:rPr>
              <a:t>cpp</a:t>
            </a:r>
            <a:r>
              <a:rPr lang="zh-CN" altLang="en-US" sz="2000" b="1" dirty="0" smtClean="0">
                <a:solidFill>
                  <a:schemeClr val="tx1"/>
                </a:solidFill>
                <a:latin typeface="华文新魏" pitchFamily="2" charset="-122"/>
                <a:ea typeface="华文新魏" pitchFamily="2" charset="-122"/>
                <a:sym typeface="Arial" pitchFamily="34" charset="0"/>
              </a:rPr>
              <a:t>文件里被定义二次，会报链接错误</a:t>
            </a:r>
            <a:endParaRPr lang="en-US" altLang="zh-CN" sz="2000" b="1" dirty="0" smtClean="0">
              <a:solidFill>
                <a:schemeClr val="tx1"/>
              </a:solidFill>
              <a:latin typeface="华文新魏" pitchFamily="2" charset="-122"/>
              <a:ea typeface="华文新魏" pitchFamily="2" charset="-122"/>
              <a:sym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642" y="5373216"/>
            <a:ext cx="7016750"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219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fontScale="90000"/>
          </a:bodyPr>
          <a:lstStyle/>
          <a:p>
            <a:pPr algn="l"/>
            <a:r>
              <a:rPr lang="en-US" altLang="zh-CN" sz="3600" b="1" dirty="0" smtClean="0">
                <a:solidFill>
                  <a:srgbClr val="FF0000"/>
                </a:solidFill>
                <a:latin typeface="微软雅黑" pitchFamily="34" charset="-122"/>
                <a:ea typeface="微软雅黑" pitchFamily="34" charset="-122"/>
              </a:rPr>
              <a:t>2.3</a:t>
            </a:r>
            <a:r>
              <a:rPr lang="zh-CN" altLang="en-US" sz="3600" b="1" dirty="0">
                <a:solidFill>
                  <a:srgbClr val="FF0000"/>
                </a:solidFill>
                <a:latin typeface="微软雅黑" pitchFamily="34" charset="-122"/>
                <a:ea typeface="微软雅黑" pitchFamily="34" charset="-122"/>
              </a:rPr>
              <a:t>　变量</a:t>
            </a:r>
            <a:r>
              <a:rPr lang="zh-CN" altLang="en-US" sz="3600" b="1" dirty="0" smtClean="0">
                <a:solidFill>
                  <a:srgbClr val="FF0000"/>
                </a:solidFill>
                <a:latin typeface="微软雅黑" pitchFamily="34" charset="-122"/>
                <a:ea typeface="微软雅黑" pitchFamily="34" charset="-122"/>
              </a:rPr>
              <a:t>的初始化（</a:t>
            </a:r>
            <a:r>
              <a:rPr lang="en-US" altLang="zh-CN" sz="3600" b="1" dirty="0" smtClean="0">
                <a:solidFill>
                  <a:srgbClr val="FF0000"/>
                </a:solidFill>
                <a:latin typeface="微软雅黑" pitchFamily="34" charset="-122"/>
                <a:ea typeface="微软雅黑" pitchFamily="34" charset="-122"/>
              </a:rPr>
              <a:t>C++11</a:t>
            </a:r>
            <a:r>
              <a:rPr lang="zh-CN" altLang="en-US" sz="3600" b="1" dirty="0" smtClean="0">
                <a:solidFill>
                  <a:srgbClr val="FF0000"/>
                </a:solidFill>
                <a:latin typeface="微软雅黑" pitchFamily="34" charset="-122"/>
                <a:ea typeface="微软雅黑" pitchFamily="34" charset="-122"/>
              </a:rPr>
              <a:t>标准</a:t>
            </a:r>
            <a:r>
              <a:rPr lang="en-US" altLang="zh-CN" sz="3600" b="1" dirty="0" smtClean="0">
                <a:solidFill>
                  <a:srgbClr val="FF0000"/>
                </a:solidFill>
                <a:latin typeface="微软雅黑" pitchFamily="34" charset="-122"/>
                <a:ea typeface="微软雅黑" pitchFamily="34" charset="-122"/>
              </a:rPr>
              <a:t>8.5</a:t>
            </a:r>
            <a:r>
              <a:rPr lang="zh-CN" altLang="en-US" sz="3600" b="1" dirty="0" smtClean="0">
                <a:solidFill>
                  <a:srgbClr val="FF0000"/>
                </a:solidFill>
                <a:latin typeface="微软雅黑" pitchFamily="34" charset="-122"/>
                <a:ea typeface="微软雅黑" pitchFamily="34" charset="-122"/>
              </a:rPr>
              <a:t>节）</a:t>
            </a:r>
          </a:p>
        </p:txBody>
      </p:sp>
      <p:sp>
        <p:nvSpPr>
          <p:cNvPr id="3" name="Rectangle 7"/>
          <p:cNvSpPr>
            <a:spLocks noChangeArrowheads="1"/>
          </p:cNvSpPr>
          <p:nvPr/>
        </p:nvSpPr>
        <p:spPr bwMode="auto">
          <a:xfrm>
            <a:off x="181244" y="1124744"/>
            <a:ext cx="8801992" cy="5400600"/>
          </a:xfrm>
          <a:prstGeom prst="rect">
            <a:avLst/>
          </a:prstGeom>
          <a:noFill/>
          <a:ln w="9525">
            <a:noFill/>
            <a:miter lim="800000"/>
            <a:headEnd/>
            <a:tailEnd/>
          </a:ln>
        </p:spPr>
        <p:txBody>
          <a:bodyPr>
            <a:noAutofit/>
          </a:bodyPr>
          <a:lstStyle/>
          <a:p>
            <a:pPr marL="0" lvl="1" algn="l">
              <a:lnSpc>
                <a:spcPct val="120000"/>
              </a:lnSpc>
              <a:spcBef>
                <a:spcPts val="600"/>
              </a:spcBef>
            </a:pPr>
            <a:r>
              <a:rPr lang="en-US" altLang="zh-CN" sz="2400" b="1" dirty="0" smtClean="0">
                <a:latin typeface="华文新魏" pitchFamily="2" charset="-122"/>
                <a:ea typeface="华文新魏" pitchFamily="2" charset="-122"/>
              </a:rPr>
              <a:t>	</a:t>
            </a:r>
            <a:r>
              <a:rPr lang="zh-CN" altLang="en-US" sz="2000" b="1" dirty="0">
                <a:latin typeface="华文新魏" pitchFamily="2" charset="-122"/>
                <a:ea typeface="华文新魏" pitchFamily="2" charset="-122"/>
              </a:rPr>
              <a:t>变量在创建时获得一个值，我们说这个变量被初始化了</a:t>
            </a:r>
            <a:r>
              <a:rPr lang="en-US" altLang="zh-CN" sz="2000" b="1" dirty="0">
                <a:latin typeface="华文新魏" pitchFamily="2" charset="-122"/>
                <a:ea typeface="华文新魏" pitchFamily="2" charset="-122"/>
              </a:rPr>
              <a:t>(initialized)</a:t>
            </a:r>
            <a:r>
              <a:rPr lang="zh-CN" altLang="en-US" sz="2000" b="1" dirty="0">
                <a:latin typeface="华文新魏" pitchFamily="2" charset="-122"/>
                <a:ea typeface="华文新魏" pitchFamily="2" charset="-122"/>
              </a:rPr>
              <a:t>。最常见的形式为：</a:t>
            </a:r>
            <a:endParaRPr lang="en-US" altLang="zh-CN" sz="2000" b="1" dirty="0">
              <a:latin typeface="华文新魏" pitchFamily="2" charset="-122"/>
              <a:ea typeface="华文新魏" pitchFamily="2" charset="-122"/>
            </a:endParaRPr>
          </a:p>
          <a:p>
            <a:pPr marL="0" lvl="1" algn="l">
              <a:lnSpc>
                <a:spcPct val="120000"/>
              </a:lnSpc>
              <a:spcBef>
                <a:spcPts val="600"/>
              </a:spcBef>
            </a:pPr>
            <a:r>
              <a:rPr lang="en-US" altLang="zh-CN" sz="2000" b="1" dirty="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类型 变量名</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表达式；</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表达式的求值结果为变量的初始值</a:t>
            </a:r>
            <a:endParaRPr lang="en-US" altLang="zh-CN" sz="2000" b="1" dirty="0" smtClean="0">
              <a:latin typeface="华文新魏" pitchFamily="2" charset="-122"/>
              <a:ea typeface="华文新魏" pitchFamily="2" charset="-122"/>
            </a:endParaRPr>
          </a:p>
          <a:p>
            <a:pPr marL="0" lvl="1" algn="l">
              <a:lnSpc>
                <a:spcPct val="120000"/>
              </a:lnSpc>
              <a:spcBef>
                <a:spcPts val="600"/>
              </a:spcBef>
            </a:pPr>
            <a:r>
              <a:rPr lang="en-US" altLang="zh-CN" sz="2000" b="1" dirty="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用</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来初始化的形式让人误以为初始化是赋值的一种。其实完全不同：</a:t>
            </a:r>
            <a:r>
              <a:rPr lang="zh-CN" altLang="en-US" sz="2000" b="1" dirty="0" smtClean="0">
                <a:solidFill>
                  <a:srgbClr val="FF0000"/>
                </a:solidFill>
                <a:latin typeface="华文新魏" pitchFamily="2" charset="-122"/>
                <a:ea typeface="华文新魏" pitchFamily="2" charset="-122"/>
              </a:rPr>
              <a:t>初始化的含义是创建变量时设定一个初始值；而赋值的含义是将变量的当前值擦除，而已一个新值来替代</a:t>
            </a:r>
            <a:r>
              <a:rPr lang="zh-CN" altLang="en-US" sz="2000" b="1" dirty="0" smtClean="0">
                <a:latin typeface="华文新魏" pitchFamily="2" charset="-122"/>
                <a:ea typeface="华文新魏" pitchFamily="2" charset="-122"/>
              </a:rPr>
              <a:t>。</a:t>
            </a:r>
            <a:endParaRPr lang="en-US" altLang="zh-CN" sz="2000" b="1" dirty="0" smtClean="0">
              <a:latin typeface="华文新魏" pitchFamily="2" charset="-122"/>
              <a:ea typeface="华文新魏" pitchFamily="2" charset="-122"/>
            </a:endParaRPr>
          </a:p>
          <a:p>
            <a:pPr marL="0" lvl="1" algn="l">
              <a:lnSpc>
                <a:spcPct val="120000"/>
              </a:lnSpc>
              <a:spcBef>
                <a:spcPts val="600"/>
              </a:spcBef>
            </a:pPr>
            <a:r>
              <a:rPr lang="en-US" altLang="zh-CN" sz="2000" b="1" dirty="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实际上，</a:t>
            </a:r>
            <a:r>
              <a:rPr lang="en-US" altLang="zh-CN" sz="2000" b="1" dirty="0" smtClean="0">
                <a:latin typeface="华文新魏" pitchFamily="2" charset="-122"/>
                <a:ea typeface="华文新魏" pitchFamily="2" charset="-122"/>
              </a:rPr>
              <a:t>C++</a:t>
            </a:r>
            <a:r>
              <a:rPr lang="zh-CN" altLang="en-US" sz="2000" b="1" dirty="0" smtClean="0">
                <a:latin typeface="华文新魏" pitchFamily="2" charset="-122"/>
                <a:ea typeface="华文新魏" pitchFamily="2" charset="-122"/>
              </a:rPr>
              <a:t>定义了多种初始化的形式：</a:t>
            </a:r>
            <a:endParaRPr lang="en-US" altLang="zh-CN" sz="2000" b="1" dirty="0" smtClean="0">
              <a:latin typeface="华文新魏" pitchFamily="2" charset="-122"/>
              <a:ea typeface="华文新魏" pitchFamily="2" charset="-122"/>
            </a:endParaRPr>
          </a:p>
          <a:p>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a:t>
            </a:r>
          </a:p>
          <a:p>
            <a:endParaRPr lang="en-US" altLang="zh-CN" sz="2000" b="1" dirty="0">
              <a:latin typeface="华文新魏" pitchFamily="2" charset="-122"/>
              <a:ea typeface="华文新魏" pitchFamily="2" charset="-122"/>
            </a:endParaRPr>
          </a:p>
          <a:p>
            <a:endParaRPr lang="en-US" altLang="zh-CN" sz="2000" b="1" dirty="0" smtClean="0">
              <a:latin typeface="华文新魏" pitchFamily="2" charset="-122"/>
              <a:ea typeface="华文新魏" pitchFamily="2" charset="-122"/>
            </a:endParaRPr>
          </a:p>
          <a:p>
            <a:endParaRPr lang="en-US" altLang="zh-CN" sz="2000" b="1" dirty="0">
              <a:latin typeface="华文新魏" pitchFamily="2" charset="-122"/>
              <a:ea typeface="华文新魏" pitchFamily="2" charset="-122"/>
            </a:endParaRPr>
          </a:p>
          <a:p>
            <a:r>
              <a:rPr lang="en-US" altLang="zh-CN" sz="2000" b="1" dirty="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其中用</a:t>
            </a: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来初始化作为</a:t>
            </a:r>
            <a:r>
              <a:rPr lang="en-US" altLang="zh-CN" sz="2000" b="1" dirty="0" smtClean="0">
                <a:latin typeface="华文新魏" pitchFamily="2" charset="-122"/>
                <a:ea typeface="华文新魏" pitchFamily="2" charset="-122"/>
              </a:rPr>
              <a:t>C++11</a:t>
            </a:r>
            <a:r>
              <a:rPr lang="zh-CN" altLang="en-US" sz="2000" b="1" dirty="0" smtClean="0">
                <a:latin typeface="华文新魏" pitchFamily="2" charset="-122"/>
                <a:ea typeface="华文新魏" pitchFamily="2" charset="-122"/>
              </a:rPr>
              <a:t>的新标准一部分得到了全面应用（而以前只在一些场合使用，例如初始化结构变量）。这种初始化形式称为</a:t>
            </a:r>
            <a:r>
              <a:rPr lang="zh-CN" altLang="en-US" sz="2000" b="1" dirty="0" smtClean="0">
                <a:solidFill>
                  <a:srgbClr val="FF0000"/>
                </a:solidFill>
                <a:latin typeface="华文新魏" pitchFamily="2" charset="-122"/>
                <a:ea typeface="华文新魏" pitchFamily="2" charset="-122"/>
              </a:rPr>
              <a:t>列表初始化</a:t>
            </a:r>
            <a:r>
              <a:rPr lang="en-US" altLang="zh-CN" sz="2000" b="1" dirty="0" smtClean="0">
                <a:solidFill>
                  <a:srgbClr val="FF0000"/>
                </a:solidFill>
                <a:latin typeface="华文新魏" pitchFamily="2" charset="-122"/>
                <a:ea typeface="华文新魏" pitchFamily="2" charset="-122"/>
              </a:rPr>
              <a:t>(list initialization)</a:t>
            </a:r>
            <a:r>
              <a:rPr lang="zh-CN" altLang="en-US" sz="2000" b="1" dirty="0" smtClean="0">
                <a:solidFill>
                  <a:srgbClr val="FF0000"/>
                </a:solidFill>
                <a:latin typeface="华文新魏" pitchFamily="2" charset="-122"/>
                <a:ea typeface="华文新魏" pitchFamily="2" charset="-122"/>
              </a:rPr>
              <a:t>。</a:t>
            </a:r>
            <a:endParaRPr lang="en-US" altLang="zh-CN" sz="2000" b="1" dirty="0">
              <a:solidFill>
                <a:srgbClr val="FF0000"/>
              </a:solidFill>
              <a:latin typeface="华文新魏" pitchFamily="2" charset="-122"/>
              <a:ea typeface="华文新魏" pitchFamily="2" charset="-122"/>
            </a:endParaRPr>
          </a:p>
          <a:p>
            <a:pPr marL="0" lvl="1">
              <a:lnSpc>
                <a:spcPct val="145000"/>
              </a:lnSpc>
              <a:spcBef>
                <a:spcPts val="600"/>
              </a:spcBef>
            </a:pPr>
            <a:r>
              <a:rPr lang="en-US" altLang="zh-CN" sz="2000" b="1" dirty="0" smtClean="0">
                <a:latin typeface="华文新魏" pitchFamily="2" charset="-122"/>
                <a:ea typeface="华文新魏" pitchFamily="2" charset="-122"/>
              </a:rPr>
              <a:t>	</a:t>
            </a:r>
            <a:endParaRPr lang="en-US" altLang="zh-CN" sz="2400" b="1" dirty="0">
              <a:latin typeface="华文新魏" pitchFamily="2" charset="-122"/>
              <a:ea typeface="华文新魏" pitchFamily="2" charset="-122"/>
            </a:endParaRPr>
          </a:p>
          <a:p>
            <a:pPr marL="0" lvl="1">
              <a:lnSpc>
                <a:spcPct val="145000"/>
              </a:lnSpc>
              <a:spcBef>
                <a:spcPts val="600"/>
              </a:spcBef>
            </a:pPr>
            <a:endParaRPr lang="en-US" altLang="zh-CN" sz="2400" b="1" dirty="0">
              <a:latin typeface="华文新魏" pitchFamily="2" charset="-122"/>
              <a:ea typeface="华文新魏" pitchFamily="2" charset="-122"/>
            </a:endParaRPr>
          </a:p>
        </p:txBody>
      </p:sp>
      <p:sp>
        <p:nvSpPr>
          <p:cNvPr id="4" name="TextBox 3"/>
          <p:cNvSpPr txBox="1">
            <a:spLocks noChangeArrowheads="1"/>
          </p:cNvSpPr>
          <p:nvPr/>
        </p:nvSpPr>
        <p:spPr bwMode="auto">
          <a:xfrm>
            <a:off x="2123728" y="4052664"/>
            <a:ext cx="5813900" cy="1080120"/>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b="1" dirty="0">
                <a:latin typeface="华文新魏" pitchFamily="2" charset="-122"/>
                <a:ea typeface="华文新魏" pitchFamily="2" charset="-122"/>
              </a:rPr>
              <a:t>int a = 0;</a:t>
            </a:r>
          </a:p>
          <a:p>
            <a:r>
              <a:rPr lang="en-US" altLang="zh-CN" sz="1600" b="1" dirty="0" smtClean="0">
                <a:latin typeface="华文新魏" pitchFamily="2" charset="-122"/>
                <a:ea typeface="华文新魏" pitchFamily="2" charset="-122"/>
              </a:rPr>
              <a:t>int </a:t>
            </a:r>
            <a:r>
              <a:rPr lang="en-US" altLang="zh-CN" sz="1600" b="1" dirty="0">
                <a:latin typeface="华文新魏" pitchFamily="2" charset="-122"/>
                <a:ea typeface="华文新魏" pitchFamily="2" charset="-122"/>
              </a:rPr>
              <a:t>b = { 0 };</a:t>
            </a:r>
          </a:p>
          <a:p>
            <a:r>
              <a:rPr lang="en-US" altLang="zh-CN" sz="1600" b="1" dirty="0" smtClean="0">
                <a:latin typeface="华文新魏" pitchFamily="2" charset="-122"/>
                <a:ea typeface="华文新魏" pitchFamily="2" charset="-122"/>
              </a:rPr>
              <a:t>int </a:t>
            </a:r>
            <a:r>
              <a:rPr lang="en-US" altLang="zh-CN" sz="1600" b="1" dirty="0">
                <a:latin typeface="华文新魏" pitchFamily="2" charset="-122"/>
                <a:ea typeface="华文新魏" pitchFamily="2" charset="-122"/>
              </a:rPr>
              <a:t>c(0);</a:t>
            </a:r>
          </a:p>
          <a:p>
            <a:r>
              <a:rPr lang="en-US" altLang="zh-CN" sz="1600" b="1" dirty="0" smtClean="0">
                <a:latin typeface="华文新魏" pitchFamily="2" charset="-122"/>
                <a:ea typeface="华文新魏" pitchFamily="2" charset="-122"/>
              </a:rPr>
              <a:t>int </a:t>
            </a:r>
            <a:r>
              <a:rPr lang="en-US" altLang="zh-CN" sz="1600" b="1" dirty="0">
                <a:latin typeface="华文新魏" pitchFamily="2" charset="-122"/>
                <a:ea typeface="华文新魏" pitchFamily="2" charset="-122"/>
              </a:rPr>
              <a:t>d{ 0 };</a:t>
            </a:r>
          </a:p>
          <a:p>
            <a:r>
              <a:rPr lang="en-US" altLang="zh-CN" sz="1600" dirty="0" smtClean="0">
                <a:latin typeface="华文新魏" pitchFamily="2" charset="-122"/>
                <a:ea typeface="华文新魏" pitchFamily="2" charset="-122"/>
              </a:rPr>
              <a:t>		</a:t>
            </a:r>
          </a:p>
        </p:txBody>
      </p:sp>
    </p:spTree>
    <p:extLst>
      <p:ext uri="{BB962C8B-B14F-4D97-AF65-F5344CB8AC3E}">
        <p14:creationId xmlns:p14="http://schemas.microsoft.com/office/powerpoint/2010/main" val="36712739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fontScale="90000"/>
          </a:bodyPr>
          <a:lstStyle/>
          <a:p>
            <a:pPr algn="l"/>
            <a:r>
              <a:rPr lang="en-US" altLang="zh-CN" sz="3600" b="1" dirty="0" smtClean="0">
                <a:solidFill>
                  <a:srgbClr val="FF0000"/>
                </a:solidFill>
                <a:latin typeface="微软雅黑" pitchFamily="34" charset="-122"/>
                <a:ea typeface="微软雅黑" pitchFamily="34" charset="-122"/>
              </a:rPr>
              <a:t>2.3</a:t>
            </a:r>
            <a:r>
              <a:rPr lang="zh-CN" altLang="en-US" sz="3600" b="1" dirty="0">
                <a:solidFill>
                  <a:srgbClr val="FF0000"/>
                </a:solidFill>
                <a:latin typeface="微软雅黑" pitchFamily="34" charset="-122"/>
                <a:ea typeface="微软雅黑" pitchFamily="34" charset="-122"/>
              </a:rPr>
              <a:t>　变量</a:t>
            </a:r>
            <a:r>
              <a:rPr lang="zh-CN" altLang="en-US" sz="3600" b="1" dirty="0" smtClean="0">
                <a:solidFill>
                  <a:srgbClr val="FF0000"/>
                </a:solidFill>
                <a:latin typeface="微软雅黑" pitchFamily="34" charset="-122"/>
                <a:ea typeface="微软雅黑" pitchFamily="34" charset="-122"/>
              </a:rPr>
              <a:t>的初始化（</a:t>
            </a:r>
            <a:r>
              <a:rPr lang="en-US" altLang="zh-CN" sz="3600" b="1" dirty="0" smtClean="0">
                <a:solidFill>
                  <a:srgbClr val="FF0000"/>
                </a:solidFill>
                <a:latin typeface="微软雅黑" pitchFamily="34" charset="-122"/>
                <a:ea typeface="微软雅黑" pitchFamily="34" charset="-122"/>
              </a:rPr>
              <a:t>C++11</a:t>
            </a:r>
            <a:r>
              <a:rPr lang="zh-CN" altLang="en-US" sz="3600" b="1" dirty="0" smtClean="0">
                <a:solidFill>
                  <a:srgbClr val="FF0000"/>
                </a:solidFill>
                <a:latin typeface="微软雅黑" pitchFamily="34" charset="-122"/>
                <a:ea typeface="微软雅黑" pitchFamily="34" charset="-122"/>
              </a:rPr>
              <a:t>标准</a:t>
            </a:r>
            <a:r>
              <a:rPr lang="en-US" altLang="zh-CN" sz="3600" b="1" dirty="0" smtClean="0">
                <a:solidFill>
                  <a:srgbClr val="FF0000"/>
                </a:solidFill>
                <a:latin typeface="微软雅黑" pitchFamily="34" charset="-122"/>
                <a:ea typeface="微软雅黑" pitchFamily="34" charset="-122"/>
              </a:rPr>
              <a:t>8.5</a:t>
            </a:r>
            <a:r>
              <a:rPr lang="zh-CN" altLang="en-US" sz="3600" b="1" dirty="0" smtClean="0">
                <a:solidFill>
                  <a:srgbClr val="FF0000"/>
                </a:solidFill>
                <a:latin typeface="微软雅黑" pitchFamily="34" charset="-122"/>
                <a:ea typeface="微软雅黑" pitchFamily="34" charset="-122"/>
              </a:rPr>
              <a:t>节）</a:t>
            </a:r>
          </a:p>
        </p:txBody>
      </p:sp>
      <p:sp>
        <p:nvSpPr>
          <p:cNvPr id="3" name="Rectangle 7"/>
          <p:cNvSpPr>
            <a:spLocks noChangeArrowheads="1"/>
          </p:cNvSpPr>
          <p:nvPr/>
        </p:nvSpPr>
        <p:spPr bwMode="auto">
          <a:xfrm>
            <a:off x="181244" y="1124744"/>
            <a:ext cx="8801992" cy="5400600"/>
          </a:xfrm>
          <a:prstGeom prst="rect">
            <a:avLst/>
          </a:prstGeom>
          <a:noFill/>
          <a:ln w="9525">
            <a:noFill/>
            <a:miter lim="800000"/>
            <a:headEnd/>
            <a:tailEnd/>
          </a:ln>
        </p:spPr>
        <p:txBody>
          <a:bodyPr>
            <a:noAutofit/>
          </a:bodyPr>
          <a:lstStyle/>
          <a:p>
            <a:pPr marL="0" lvl="1" algn="l">
              <a:lnSpc>
                <a:spcPct val="120000"/>
              </a:lnSpc>
              <a:spcBef>
                <a:spcPts val="600"/>
              </a:spcBef>
            </a:pPr>
            <a:r>
              <a:rPr lang="en-US" altLang="zh-CN" sz="24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对于</a:t>
            </a:r>
            <a:r>
              <a:rPr lang="zh-CN" altLang="en-US" sz="2000" b="1" dirty="0">
                <a:latin typeface="华文新魏" pitchFamily="2" charset="-122"/>
                <a:ea typeface="华文新魏" pitchFamily="2" charset="-122"/>
              </a:rPr>
              <a:t>内置数据类型，如果存在丢失信息（损失精度）的危险，列表初始化会报编译错误</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而其他形式只会报警告错误</a:t>
            </a:r>
          </a:p>
          <a:p>
            <a:pPr>
              <a:lnSpc>
                <a:spcPct val="150000"/>
              </a:lnSpc>
            </a:pPr>
            <a:r>
              <a:rPr lang="en-US" altLang="zh-CN" sz="2000" b="1" dirty="0">
                <a:latin typeface="华文新魏" pitchFamily="2" charset="-122"/>
                <a:ea typeface="华文新魏" pitchFamily="2" charset="-122"/>
              </a:rPr>
              <a:t>		</a:t>
            </a:r>
          </a:p>
        </p:txBody>
      </p:sp>
      <p:sp>
        <p:nvSpPr>
          <p:cNvPr id="4" name="TextBox 3"/>
          <p:cNvSpPr txBox="1">
            <a:spLocks noChangeArrowheads="1"/>
          </p:cNvSpPr>
          <p:nvPr/>
        </p:nvSpPr>
        <p:spPr bwMode="auto">
          <a:xfrm>
            <a:off x="1125856" y="2348880"/>
            <a:ext cx="6912768" cy="3168352"/>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50000"/>
              </a:lnSpc>
            </a:pPr>
            <a:r>
              <a:rPr lang="en-US" altLang="zh-CN" sz="2400" b="1" dirty="0">
                <a:latin typeface="华文新魏" pitchFamily="2" charset="-122"/>
                <a:ea typeface="华文新魏" pitchFamily="2" charset="-122"/>
              </a:rPr>
              <a:t>long double </a:t>
            </a:r>
            <a:r>
              <a:rPr lang="en-US" altLang="zh-CN" sz="2400" b="1" dirty="0" err="1">
                <a:latin typeface="华文新魏" pitchFamily="2" charset="-122"/>
                <a:ea typeface="华文新魏" pitchFamily="2" charset="-122"/>
              </a:rPr>
              <a:t>ld</a:t>
            </a:r>
            <a:r>
              <a:rPr lang="en-US" altLang="zh-CN" sz="2400" b="1" dirty="0">
                <a:latin typeface="华文新魏" pitchFamily="2" charset="-122"/>
                <a:ea typeface="华文新魏" pitchFamily="2" charset="-122"/>
              </a:rPr>
              <a:t> = 3.1415926536;</a:t>
            </a:r>
          </a:p>
          <a:p>
            <a:pPr>
              <a:lnSpc>
                <a:spcPct val="150000"/>
              </a:lnSpc>
            </a:pPr>
            <a:r>
              <a:rPr lang="en-US" altLang="zh-CN" sz="2400" b="1" dirty="0" smtClean="0">
                <a:latin typeface="华文新魏" pitchFamily="2" charset="-122"/>
                <a:ea typeface="华文新魏" pitchFamily="2" charset="-122"/>
              </a:rPr>
              <a:t>int </a:t>
            </a:r>
            <a:r>
              <a:rPr lang="en-US" altLang="zh-CN" sz="2400" b="1" dirty="0">
                <a:latin typeface="华文新魏" pitchFamily="2" charset="-122"/>
                <a:ea typeface="华文新魏" pitchFamily="2" charset="-122"/>
              </a:rPr>
              <a:t>m = </a:t>
            </a:r>
            <a:r>
              <a:rPr lang="en-US" altLang="zh-CN" sz="2400" b="1" dirty="0" err="1">
                <a:latin typeface="华文新魏" pitchFamily="2" charset="-122"/>
                <a:ea typeface="华文新魏" pitchFamily="2" charset="-122"/>
              </a:rPr>
              <a:t>ld</a:t>
            </a:r>
            <a:r>
              <a:rPr lang="en-US" altLang="zh-CN" sz="2400" b="1" dirty="0">
                <a:latin typeface="华文新魏" pitchFamily="2" charset="-122"/>
                <a:ea typeface="华文新魏" pitchFamily="2" charset="-122"/>
              </a:rPr>
              <a:t>;	//</a:t>
            </a:r>
            <a:r>
              <a:rPr lang="zh-CN" altLang="en-US" sz="2400" b="1" dirty="0">
                <a:latin typeface="华文新魏" pitchFamily="2" charset="-122"/>
                <a:ea typeface="华文新魏" pitchFamily="2" charset="-122"/>
              </a:rPr>
              <a:t>警告</a:t>
            </a:r>
          </a:p>
          <a:p>
            <a:pPr>
              <a:lnSpc>
                <a:spcPct val="150000"/>
              </a:lnSpc>
            </a:pPr>
            <a:r>
              <a:rPr lang="en-US" altLang="zh-CN" sz="2400" b="1" dirty="0" smtClean="0">
                <a:latin typeface="华文新魏" pitchFamily="2" charset="-122"/>
                <a:ea typeface="华文新魏" pitchFamily="2" charset="-122"/>
              </a:rPr>
              <a:t>int </a:t>
            </a:r>
            <a:r>
              <a:rPr lang="en-US" altLang="zh-CN" sz="2400" b="1" dirty="0">
                <a:latin typeface="华文新魏" pitchFamily="2" charset="-122"/>
                <a:ea typeface="华文新魏" pitchFamily="2" charset="-122"/>
              </a:rPr>
              <a:t>n(</a:t>
            </a:r>
            <a:r>
              <a:rPr lang="en-US" altLang="zh-CN" sz="2400" b="1" dirty="0" err="1">
                <a:latin typeface="华文新魏" pitchFamily="2" charset="-122"/>
                <a:ea typeface="华文新魏" pitchFamily="2" charset="-122"/>
              </a:rPr>
              <a:t>ld</a:t>
            </a:r>
            <a:r>
              <a:rPr lang="en-US" altLang="zh-CN" sz="2400" b="1" dirty="0">
                <a:latin typeface="华文新魏" pitchFamily="2" charset="-122"/>
                <a:ea typeface="华文新魏" pitchFamily="2" charset="-122"/>
              </a:rPr>
              <a:t>);	</a:t>
            </a:r>
            <a:r>
              <a:rPr lang="en-US" altLang="zh-CN" sz="2400" b="1" dirty="0" smtClean="0">
                <a:latin typeface="华文新魏" pitchFamily="2" charset="-122"/>
                <a:ea typeface="华文新魏" pitchFamily="2" charset="-122"/>
              </a:rPr>
              <a:t>//</a:t>
            </a:r>
            <a:r>
              <a:rPr lang="zh-CN" altLang="en-US" sz="2400" b="1" dirty="0">
                <a:latin typeface="华文新魏" pitchFamily="2" charset="-122"/>
                <a:ea typeface="华文新魏" pitchFamily="2" charset="-122"/>
              </a:rPr>
              <a:t>警告</a:t>
            </a:r>
          </a:p>
          <a:p>
            <a:pPr>
              <a:lnSpc>
                <a:spcPct val="150000"/>
              </a:lnSpc>
            </a:pPr>
            <a:r>
              <a:rPr lang="en-US" altLang="zh-CN" sz="2400" b="1" dirty="0" smtClean="0">
                <a:latin typeface="华文新魏" pitchFamily="2" charset="-122"/>
                <a:ea typeface="华文新魏" pitchFamily="2" charset="-122"/>
              </a:rPr>
              <a:t>int </a:t>
            </a:r>
            <a:r>
              <a:rPr lang="en-US" altLang="zh-CN" sz="2400" b="1" dirty="0">
                <a:latin typeface="华文新魏" pitchFamily="2" charset="-122"/>
                <a:ea typeface="华文新魏" pitchFamily="2" charset="-122"/>
              </a:rPr>
              <a:t>k = { </a:t>
            </a:r>
            <a:r>
              <a:rPr lang="en-US" altLang="zh-CN" sz="2400" b="1" dirty="0" err="1">
                <a:latin typeface="华文新魏" pitchFamily="2" charset="-122"/>
                <a:ea typeface="华文新魏" pitchFamily="2" charset="-122"/>
              </a:rPr>
              <a:t>ld</a:t>
            </a:r>
            <a:r>
              <a:rPr lang="en-US" altLang="zh-CN" sz="2400" b="1" dirty="0">
                <a:latin typeface="华文新魏" pitchFamily="2" charset="-122"/>
                <a:ea typeface="华文新魏" pitchFamily="2" charset="-122"/>
              </a:rPr>
              <a:t> };	//</a:t>
            </a:r>
            <a:r>
              <a:rPr lang="zh-CN" altLang="en-US" sz="2400" b="1" dirty="0">
                <a:latin typeface="华文新魏" pitchFamily="2" charset="-122"/>
                <a:ea typeface="华文新魏" pitchFamily="2" charset="-122"/>
              </a:rPr>
              <a:t>错误</a:t>
            </a:r>
            <a:endParaRPr lang="en-US" altLang="zh-CN" sz="2400" b="1" dirty="0">
              <a:latin typeface="华文新魏" pitchFamily="2" charset="-122"/>
              <a:ea typeface="华文新魏" pitchFamily="2" charset="-122"/>
            </a:endParaRPr>
          </a:p>
          <a:p>
            <a:pPr>
              <a:lnSpc>
                <a:spcPct val="150000"/>
              </a:lnSpc>
            </a:pPr>
            <a:r>
              <a:rPr lang="en-US" altLang="zh-CN" sz="2400" b="1" dirty="0" smtClean="0">
                <a:latin typeface="华文新魏" pitchFamily="2" charset="-122"/>
                <a:ea typeface="华文新魏" pitchFamily="2" charset="-122"/>
              </a:rPr>
              <a:t>int </a:t>
            </a:r>
            <a:r>
              <a:rPr lang="en-US" altLang="zh-CN" sz="2400" b="1" dirty="0">
                <a:latin typeface="华文新魏" pitchFamily="2" charset="-122"/>
                <a:ea typeface="华文新魏" pitchFamily="2" charset="-122"/>
              </a:rPr>
              <a:t>l{</a:t>
            </a:r>
            <a:r>
              <a:rPr lang="en-US" altLang="zh-CN" sz="2400" b="1" dirty="0" err="1">
                <a:latin typeface="华文新魏" pitchFamily="2" charset="-122"/>
                <a:ea typeface="华文新魏" pitchFamily="2" charset="-122"/>
              </a:rPr>
              <a:t>ld</a:t>
            </a:r>
            <a:r>
              <a:rPr lang="en-US" altLang="zh-CN" sz="2400" b="1" dirty="0">
                <a:latin typeface="华文新魏" pitchFamily="2" charset="-122"/>
                <a:ea typeface="华文新魏" pitchFamily="2" charset="-122"/>
              </a:rPr>
              <a:t>};	</a:t>
            </a:r>
            <a:r>
              <a:rPr lang="en-US" altLang="zh-CN" sz="2400" b="1" dirty="0" smtClean="0">
                <a:latin typeface="华文新魏" pitchFamily="2" charset="-122"/>
                <a:ea typeface="华文新魏" pitchFamily="2" charset="-122"/>
              </a:rPr>
              <a:t>//</a:t>
            </a:r>
            <a:r>
              <a:rPr lang="zh-CN" altLang="en-US" sz="2400" b="1" dirty="0">
                <a:latin typeface="华文新魏" pitchFamily="2" charset="-122"/>
                <a:ea typeface="华文新魏" pitchFamily="2" charset="-122"/>
              </a:rPr>
              <a:t>错误</a:t>
            </a:r>
            <a:endParaRPr lang="en-US" altLang="zh-CN" sz="2400" b="1" dirty="0">
              <a:latin typeface="华文新魏" pitchFamily="2" charset="-122"/>
              <a:ea typeface="华文新魏" pitchFamily="2" charset="-122"/>
            </a:endParaRPr>
          </a:p>
          <a:p>
            <a:r>
              <a:rPr lang="en-US" altLang="zh-CN" sz="1600" dirty="0" smtClean="0">
                <a:latin typeface="华文新魏" pitchFamily="2" charset="-122"/>
                <a:ea typeface="华文新魏" pitchFamily="2" charset="-122"/>
              </a:rPr>
              <a:t>		</a:t>
            </a:r>
          </a:p>
        </p:txBody>
      </p:sp>
    </p:spTree>
    <p:extLst>
      <p:ext uri="{BB962C8B-B14F-4D97-AF65-F5344CB8AC3E}">
        <p14:creationId xmlns:p14="http://schemas.microsoft.com/office/powerpoint/2010/main" val="30805444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fontScale="90000"/>
          </a:bodyPr>
          <a:lstStyle/>
          <a:p>
            <a:pPr algn="l"/>
            <a:r>
              <a:rPr lang="en-US" altLang="zh-CN" sz="3600" b="1" dirty="0" smtClean="0">
                <a:solidFill>
                  <a:srgbClr val="FF0000"/>
                </a:solidFill>
                <a:latin typeface="微软雅黑" pitchFamily="34" charset="-122"/>
                <a:ea typeface="微软雅黑" pitchFamily="34" charset="-122"/>
              </a:rPr>
              <a:t>2.3</a:t>
            </a:r>
            <a:r>
              <a:rPr lang="zh-CN" altLang="en-US" sz="3600" b="1" dirty="0">
                <a:solidFill>
                  <a:srgbClr val="FF0000"/>
                </a:solidFill>
                <a:latin typeface="微软雅黑" pitchFamily="34" charset="-122"/>
                <a:ea typeface="微软雅黑" pitchFamily="34" charset="-122"/>
              </a:rPr>
              <a:t>　变量</a:t>
            </a:r>
            <a:r>
              <a:rPr lang="zh-CN" altLang="en-US" sz="3600" b="1" dirty="0" smtClean="0">
                <a:solidFill>
                  <a:srgbClr val="FF0000"/>
                </a:solidFill>
                <a:latin typeface="微软雅黑" pitchFamily="34" charset="-122"/>
                <a:ea typeface="微软雅黑" pitchFamily="34" charset="-122"/>
              </a:rPr>
              <a:t>的初始化（</a:t>
            </a:r>
            <a:r>
              <a:rPr lang="en-US" altLang="zh-CN" sz="3600" b="1" dirty="0" smtClean="0">
                <a:solidFill>
                  <a:srgbClr val="FF0000"/>
                </a:solidFill>
                <a:latin typeface="微软雅黑" pitchFamily="34" charset="-122"/>
                <a:ea typeface="微软雅黑" pitchFamily="34" charset="-122"/>
              </a:rPr>
              <a:t>C++11</a:t>
            </a:r>
            <a:r>
              <a:rPr lang="zh-CN" altLang="en-US" sz="3600" b="1" dirty="0" smtClean="0">
                <a:solidFill>
                  <a:srgbClr val="FF0000"/>
                </a:solidFill>
                <a:latin typeface="微软雅黑" pitchFamily="34" charset="-122"/>
                <a:ea typeface="微软雅黑" pitchFamily="34" charset="-122"/>
              </a:rPr>
              <a:t>标准</a:t>
            </a:r>
            <a:r>
              <a:rPr lang="en-US" altLang="zh-CN" sz="3600" b="1" dirty="0" smtClean="0">
                <a:solidFill>
                  <a:srgbClr val="FF0000"/>
                </a:solidFill>
                <a:latin typeface="微软雅黑" pitchFamily="34" charset="-122"/>
                <a:ea typeface="微软雅黑" pitchFamily="34" charset="-122"/>
              </a:rPr>
              <a:t>8.5</a:t>
            </a:r>
            <a:r>
              <a:rPr lang="zh-CN" altLang="en-US" sz="3600" b="1" dirty="0" smtClean="0">
                <a:solidFill>
                  <a:srgbClr val="FF0000"/>
                </a:solidFill>
                <a:latin typeface="微软雅黑" pitchFamily="34" charset="-122"/>
                <a:ea typeface="微软雅黑" pitchFamily="34" charset="-122"/>
              </a:rPr>
              <a:t>节）</a:t>
            </a:r>
          </a:p>
        </p:txBody>
      </p:sp>
      <p:sp>
        <p:nvSpPr>
          <p:cNvPr id="3" name="Rectangle 7"/>
          <p:cNvSpPr>
            <a:spLocks noChangeArrowheads="1"/>
          </p:cNvSpPr>
          <p:nvPr/>
        </p:nvSpPr>
        <p:spPr bwMode="auto">
          <a:xfrm>
            <a:off x="181244" y="1124744"/>
            <a:ext cx="8801992" cy="5400600"/>
          </a:xfrm>
          <a:prstGeom prst="rect">
            <a:avLst/>
          </a:prstGeom>
          <a:noFill/>
          <a:ln w="9525">
            <a:noFill/>
            <a:miter lim="800000"/>
            <a:headEnd/>
            <a:tailEnd/>
          </a:ln>
        </p:spPr>
        <p:txBody>
          <a:bodyPr>
            <a:noAutofit/>
          </a:bodyPr>
          <a:lstStyle/>
          <a:p>
            <a:pPr marL="0" lvl="1" algn="l">
              <a:lnSpc>
                <a:spcPct val="120000"/>
              </a:lnSpc>
              <a:spcBef>
                <a:spcPts val="600"/>
              </a:spcBef>
            </a:pPr>
            <a:r>
              <a:rPr lang="en-US" altLang="zh-CN" sz="2400" b="1" dirty="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如果定义变量时没有指定初值，则变量被赋予默认值</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称为</a:t>
            </a:r>
            <a:r>
              <a:rPr lang="zh-CN" altLang="en-US" sz="2000" b="1" dirty="0" smtClean="0">
                <a:solidFill>
                  <a:srgbClr val="FF0000"/>
                </a:solidFill>
                <a:latin typeface="华文新魏" pitchFamily="2" charset="-122"/>
                <a:ea typeface="华文新魏" pitchFamily="2" charset="-122"/>
              </a:rPr>
              <a:t>默认初始化（</a:t>
            </a:r>
            <a:r>
              <a:rPr lang="en-US" altLang="zh-CN" sz="2000" b="1" dirty="0" smtClean="0">
                <a:solidFill>
                  <a:srgbClr val="FF0000"/>
                </a:solidFill>
                <a:latin typeface="华文新魏" pitchFamily="2" charset="-122"/>
                <a:ea typeface="华文新魏" pitchFamily="2" charset="-122"/>
              </a:rPr>
              <a:t>default initialized</a:t>
            </a:r>
            <a:r>
              <a:rPr lang="zh-CN" altLang="en-US" sz="2000" b="1" dirty="0" smtClean="0">
                <a:solidFill>
                  <a:srgbClr val="FF0000"/>
                </a:solidFill>
                <a:latin typeface="华文新魏" pitchFamily="2" charset="-122"/>
                <a:ea typeface="华文新魏" pitchFamily="2" charset="-122"/>
              </a:rPr>
              <a:t>），</a:t>
            </a:r>
            <a:r>
              <a:rPr lang="zh-CN" altLang="en-US" sz="2000" b="1" dirty="0" smtClean="0">
                <a:latin typeface="华文新魏" pitchFamily="2" charset="-122"/>
                <a:ea typeface="华文新魏" pitchFamily="2" charset="-122"/>
              </a:rPr>
              <a:t>默认值取决于变量位置和变量类型。</a:t>
            </a:r>
            <a:endParaRPr lang="en-US" altLang="zh-CN" sz="2000" b="1" dirty="0" smtClean="0">
              <a:latin typeface="华文新魏" pitchFamily="2" charset="-122"/>
              <a:ea typeface="华文新魏" pitchFamily="2" charset="-122"/>
            </a:endParaRPr>
          </a:p>
          <a:p>
            <a:pPr marL="252000" indent="-180000">
              <a:lnSpc>
                <a:spcPct val="150000"/>
              </a:lnSpc>
              <a:buFont typeface="Wingdings" pitchFamily="2" charset="2"/>
              <a:buChar char="u"/>
            </a:pP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内置数据类型的全局变量（定义在任何函数体之外）被默认初始化为</a:t>
            </a:r>
            <a:r>
              <a:rPr lang="en-US" altLang="zh-CN" sz="2000" b="1" dirty="0" smtClean="0">
                <a:latin typeface="华文新魏" pitchFamily="2" charset="-122"/>
                <a:ea typeface="华文新魏" pitchFamily="2" charset="-122"/>
              </a:rPr>
              <a:t>0</a:t>
            </a:r>
          </a:p>
          <a:p>
            <a:pPr marL="252000" indent="-180000">
              <a:lnSpc>
                <a:spcPct val="150000"/>
              </a:lnSpc>
              <a:buFont typeface="Wingdings" pitchFamily="2" charset="2"/>
              <a:buChar char="u"/>
            </a:pPr>
            <a:r>
              <a:rPr lang="zh-CN" altLang="en-US" sz="2000" b="1" dirty="0" smtClean="0">
                <a:latin typeface="华文新魏" pitchFamily="2" charset="-122"/>
                <a:ea typeface="华文新魏" pitchFamily="2" charset="-122"/>
              </a:rPr>
              <a:t>  函数内部的内置类型的局部变量不被初始化（</a:t>
            </a:r>
            <a:r>
              <a:rPr lang="en-US" altLang="zh-CN" sz="2000" b="1" dirty="0" smtClean="0">
                <a:latin typeface="华文新魏" pitchFamily="2" charset="-122"/>
                <a:ea typeface="华文新魏" pitchFamily="2" charset="-122"/>
              </a:rPr>
              <a:t>uninitialized</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其值是未确定的，试图访问这样的未初始化的局部变量会报编译错误</a:t>
            </a:r>
            <a:endParaRPr lang="en-US" altLang="zh-CN" sz="2000" b="1" dirty="0" smtClean="0">
              <a:latin typeface="华文新魏" pitchFamily="2" charset="-122"/>
              <a:ea typeface="华文新魏" pitchFamily="2" charset="-122"/>
            </a:endParaRPr>
          </a:p>
          <a:p>
            <a:pPr marL="252000" indent="-180000">
              <a:lnSpc>
                <a:spcPct val="150000"/>
              </a:lnSpc>
              <a:buFont typeface="Wingdings" pitchFamily="2" charset="2"/>
              <a:buChar char="u"/>
            </a:pPr>
            <a:r>
              <a:rPr lang="zh-CN" altLang="en-US" sz="2000" b="1" dirty="0" smtClean="0">
                <a:latin typeface="华文新魏" pitchFamily="2" charset="-122"/>
                <a:ea typeface="华文新魏" pitchFamily="2" charset="-122"/>
              </a:rPr>
              <a:t>类对象的默认值取决于构造函数的定义</a:t>
            </a:r>
            <a:endParaRPr lang="en-US" altLang="zh-CN" sz="2000" b="1" dirty="0" smtClean="0">
              <a:latin typeface="华文新魏" pitchFamily="2" charset="-122"/>
              <a:ea typeface="华文新魏" pitchFamily="2" charset="-122"/>
            </a:endParaRPr>
          </a:p>
          <a:p>
            <a:r>
              <a:rPr lang="en-US" altLang="zh-CN" sz="2000" b="1" dirty="0">
                <a:latin typeface="华文新魏" pitchFamily="2" charset="-122"/>
                <a:ea typeface="华文新魏" pitchFamily="2" charset="-122"/>
              </a:rPr>
              <a:t>	</a:t>
            </a:r>
          </a:p>
        </p:txBody>
      </p:sp>
      <p:sp>
        <p:nvSpPr>
          <p:cNvPr id="4" name="TextBox 3"/>
          <p:cNvSpPr txBox="1">
            <a:spLocks noChangeArrowheads="1"/>
          </p:cNvSpPr>
          <p:nvPr/>
        </p:nvSpPr>
        <p:spPr bwMode="auto">
          <a:xfrm>
            <a:off x="691576" y="4023072"/>
            <a:ext cx="8200904" cy="2502272"/>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b="1" dirty="0">
                <a:latin typeface="华文新魏" pitchFamily="2" charset="-122"/>
                <a:ea typeface="华文新魏" pitchFamily="2" charset="-122"/>
              </a:rPr>
              <a:t>int </a:t>
            </a:r>
            <a:r>
              <a:rPr lang="en-US" altLang="zh-CN" b="1" dirty="0" err="1">
                <a:latin typeface="华文新魏" pitchFamily="2" charset="-122"/>
                <a:ea typeface="华文新魏" pitchFamily="2" charset="-122"/>
              </a:rPr>
              <a:t>ga</a:t>
            </a:r>
            <a:r>
              <a:rPr lang="en-US" altLang="zh-CN" b="1" dirty="0">
                <a:latin typeface="华文新魏" pitchFamily="2" charset="-122"/>
                <a:ea typeface="华文新魏" pitchFamily="2" charset="-122"/>
              </a:rPr>
              <a:t>; </a:t>
            </a:r>
            <a:r>
              <a:rPr lang="en-US" altLang="zh-CN" b="1" dirty="0" smtClean="0">
                <a:latin typeface="华文新魏" pitchFamily="2" charset="-122"/>
                <a:ea typeface="华文新魏" pitchFamily="2" charset="-122"/>
              </a:rPr>
              <a:t>	</a:t>
            </a:r>
            <a:r>
              <a:rPr lang="en-US" altLang="zh-CN" b="1" dirty="0" smtClean="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内置类型的全局变量默认初始化为</a:t>
            </a:r>
            <a:r>
              <a:rPr lang="en-US" altLang="zh-CN" b="1" dirty="0" smtClean="0">
                <a:solidFill>
                  <a:srgbClr val="FF0000"/>
                </a:solidFill>
                <a:latin typeface="华文新魏" pitchFamily="2" charset="-122"/>
                <a:ea typeface="华文新魏" pitchFamily="2" charset="-122"/>
              </a:rPr>
              <a:t>0</a:t>
            </a:r>
            <a:endParaRPr lang="zh-CN" altLang="en-US" b="1" dirty="0">
              <a:solidFill>
                <a:srgbClr val="FF0000"/>
              </a:solidFill>
              <a:latin typeface="华文新魏" pitchFamily="2" charset="-122"/>
              <a:ea typeface="华文新魏" pitchFamily="2" charset="-122"/>
            </a:endParaRPr>
          </a:p>
          <a:p>
            <a:r>
              <a:rPr lang="en-US" altLang="zh-CN" b="1" dirty="0">
                <a:latin typeface="华文新魏" pitchFamily="2" charset="-122"/>
                <a:ea typeface="华文新魏" pitchFamily="2" charset="-122"/>
              </a:rPr>
              <a:t>void f() {</a:t>
            </a:r>
          </a:p>
          <a:p>
            <a:r>
              <a:rPr lang="en-US" altLang="zh-CN" b="1" dirty="0" smtClean="0">
                <a:latin typeface="华文新魏" pitchFamily="2" charset="-122"/>
                <a:ea typeface="华文新魏" pitchFamily="2" charset="-122"/>
              </a:rPr>
              <a:t>	</a:t>
            </a:r>
            <a:r>
              <a:rPr lang="en-US" altLang="zh-CN" b="1" dirty="0" err="1" smtClean="0">
                <a:latin typeface="华文新魏" pitchFamily="2" charset="-122"/>
                <a:ea typeface="华文新魏" pitchFamily="2" charset="-122"/>
              </a:rPr>
              <a:t>std</a:t>
            </a:r>
            <a:r>
              <a:rPr lang="en-US" altLang="zh-CN" b="1" dirty="0">
                <a:latin typeface="华文新魏" pitchFamily="2" charset="-122"/>
                <a:ea typeface="华文新魏" pitchFamily="2" charset="-122"/>
              </a:rPr>
              <a:t>::</a:t>
            </a:r>
            <a:r>
              <a:rPr lang="en-US" altLang="zh-CN" b="1" dirty="0" err="1">
                <a:latin typeface="华文新魏" pitchFamily="2" charset="-122"/>
                <a:ea typeface="华文新魏" pitchFamily="2" charset="-122"/>
              </a:rPr>
              <a:t>cout</a:t>
            </a:r>
            <a:r>
              <a:rPr lang="en-US" altLang="zh-CN" b="1" dirty="0">
                <a:latin typeface="华文新魏" pitchFamily="2" charset="-122"/>
                <a:ea typeface="华文新魏" pitchFamily="2" charset="-122"/>
              </a:rPr>
              <a:t> &lt;&lt; </a:t>
            </a:r>
            <a:r>
              <a:rPr lang="en-US" altLang="zh-CN" b="1" dirty="0" err="1">
                <a:latin typeface="华文新魏" pitchFamily="2" charset="-122"/>
                <a:ea typeface="华文新魏" pitchFamily="2" charset="-122"/>
              </a:rPr>
              <a:t>ga</a:t>
            </a:r>
            <a:r>
              <a:rPr lang="en-US" altLang="zh-CN" b="1" dirty="0">
                <a:latin typeface="华文新魏" pitchFamily="2" charset="-122"/>
                <a:ea typeface="华文新魏" pitchFamily="2" charset="-122"/>
              </a:rPr>
              <a:t> &lt;&lt; </a:t>
            </a:r>
            <a:r>
              <a:rPr lang="en-US" altLang="zh-CN" b="1" dirty="0" err="1">
                <a:latin typeface="华文新魏" pitchFamily="2" charset="-122"/>
                <a:ea typeface="华文新魏" pitchFamily="2" charset="-122"/>
              </a:rPr>
              <a:t>std</a:t>
            </a:r>
            <a:r>
              <a:rPr lang="en-US" altLang="zh-CN" b="1" dirty="0">
                <a:latin typeface="华文新魏" pitchFamily="2" charset="-122"/>
                <a:ea typeface="华文新魏" pitchFamily="2" charset="-122"/>
              </a:rPr>
              <a:t>::</a:t>
            </a:r>
            <a:r>
              <a:rPr lang="en-US" altLang="zh-CN" b="1" dirty="0" err="1">
                <a:latin typeface="华文新魏" pitchFamily="2" charset="-122"/>
                <a:ea typeface="华文新魏" pitchFamily="2" charset="-122"/>
              </a:rPr>
              <a:t>endl</a:t>
            </a:r>
            <a:r>
              <a:rPr lang="en-US" altLang="zh-CN" b="1" dirty="0" smtClean="0">
                <a:latin typeface="华文新魏" pitchFamily="2" charset="-122"/>
                <a:ea typeface="华文新魏" pitchFamily="2" charset="-122"/>
              </a:rPr>
              <a:t>;	//</a:t>
            </a:r>
            <a:r>
              <a:rPr lang="zh-CN" altLang="en-US" b="1" dirty="0">
                <a:latin typeface="华文新魏" pitchFamily="2" charset="-122"/>
                <a:ea typeface="华文新魏" pitchFamily="2" charset="-122"/>
              </a:rPr>
              <a:t>输出</a:t>
            </a:r>
            <a:r>
              <a:rPr lang="en-US" altLang="zh-CN" b="1" dirty="0">
                <a:latin typeface="华文新魏" pitchFamily="2" charset="-122"/>
                <a:ea typeface="华文新魏" pitchFamily="2" charset="-122"/>
              </a:rPr>
              <a:t>0</a:t>
            </a:r>
            <a:endParaRPr lang="zh-CN" altLang="en-US" b="1" dirty="0">
              <a:latin typeface="华文新魏" pitchFamily="2" charset="-122"/>
              <a:ea typeface="华文新魏" pitchFamily="2" charset="-122"/>
            </a:endParaRPr>
          </a:p>
          <a:p>
            <a:r>
              <a:rPr lang="en-US" altLang="zh-CN" b="1" dirty="0" smtClean="0">
                <a:latin typeface="华文新魏" pitchFamily="2" charset="-122"/>
                <a:ea typeface="华文新魏" pitchFamily="2" charset="-122"/>
              </a:rPr>
              <a:t>	int </a:t>
            </a:r>
            <a:r>
              <a:rPr lang="en-US" altLang="zh-CN" b="1" dirty="0">
                <a:latin typeface="华文新魏" pitchFamily="2" charset="-122"/>
                <a:ea typeface="华文新魏" pitchFamily="2" charset="-122"/>
              </a:rPr>
              <a:t>la</a:t>
            </a:r>
            <a:r>
              <a:rPr lang="en-US" altLang="zh-CN" b="1" dirty="0" smtClean="0">
                <a:latin typeface="华文新魏" pitchFamily="2" charset="-122"/>
                <a:ea typeface="华文新魏" pitchFamily="2" charset="-122"/>
              </a:rPr>
              <a:t>;	//</a:t>
            </a:r>
            <a:r>
              <a:rPr lang="zh-CN" altLang="en-US" b="1" dirty="0">
                <a:latin typeface="华文新魏" pitchFamily="2" charset="-122"/>
                <a:ea typeface="华文新魏" pitchFamily="2" charset="-122"/>
              </a:rPr>
              <a:t>内置类型的局部变量为初始化，其值未定义</a:t>
            </a:r>
          </a:p>
          <a:p>
            <a:r>
              <a:rPr lang="en-US" altLang="zh-CN" b="1" dirty="0" smtClean="0">
                <a:latin typeface="华文新魏" pitchFamily="2" charset="-122"/>
                <a:ea typeface="华文新魏" pitchFamily="2" charset="-122"/>
              </a:rPr>
              <a:t>	//</a:t>
            </a:r>
            <a:r>
              <a:rPr lang="en-US" altLang="zh-CN" b="1" dirty="0" err="1">
                <a:latin typeface="华文新魏" pitchFamily="2" charset="-122"/>
                <a:ea typeface="华文新魏" pitchFamily="2" charset="-122"/>
              </a:rPr>
              <a:t>std</a:t>
            </a:r>
            <a:r>
              <a:rPr lang="en-US" altLang="zh-CN" b="1" dirty="0">
                <a:latin typeface="华文新魏" pitchFamily="2" charset="-122"/>
                <a:ea typeface="华文新魏" pitchFamily="2" charset="-122"/>
              </a:rPr>
              <a:t>::</a:t>
            </a:r>
            <a:r>
              <a:rPr lang="en-US" altLang="zh-CN" b="1" dirty="0" err="1">
                <a:latin typeface="华文新魏" pitchFamily="2" charset="-122"/>
                <a:ea typeface="华文新魏" pitchFamily="2" charset="-122"/>
              </a:rPr>
              <a:t>cout</a:t>
            </a:r>
            <a:r>
              <a:rPr lang="en-US" altLang="zh-CN" b="1" dirty="0">
                <a:latin typeface="华文新魏" pitchFamily="2" charset="-122"/>
                <a:ea typeface="华文新魏" pitchFamily="2" charset="-122"/>
              </a:rPr>
              <a:t> &lt;&lt; la &lt;&lt; </a:t>
            </a:r>
            <a:r>
              <a:rPr lang="en-US" altLang="zh-CN" b="1" dirty="0" err="1">
                <a:latin typeface="华文新魏" pitchFamily="2" charset="-122"/>
                <a:ea typeface="华文新魏" pitchFamily="2" charset="-122"/>
              </a:rPr>
              <a:t>std</a:t>
            </a:r>
            <a:r>
              <a:rPr lang="en-US" altLang="zh-CN" b="1" dirty="0">
                <a:latin typeface="华文新魏" pitchFamily="2" charset="-122"/>
                <a:ea typeface="华文新魏" pitchFamily="2" charset="-122"/>
              </a:rPr>
              <a:t>::</a:t>
            </a:r>
            <a:r>
              <a:rPr lang="en-US" altLang="zh-CN" b="1" dirty="0" err="1">
                <a:latin typeface="华文新魏" pitchFamily="2" charset="-122"/>
                <a:ea typeface="华文新魏" pitchFamily="2" charset="-122"/>
              </a:rPr>
              <a:t>endl</a:t>
            </a:r>
            <a:r>
              <a:rPr lang="en-US" altLang="zh-CN" b="1" dirty="0" smtClean="0">
                <a:latin typeface="华文新魏" pitchFamily="2" charset="-122"/>
                <a:ea typeface="华文新魏" pitchFamily="2" charset="-122"/>
              </a:rPr>
              <a:t>;//</a:t>
            </a:r>
            <a:r>
              <a:rPr lang="zh-CN" altLang="en-US" b="1" dirty="0">
                <a:latin typeface="华文新魏" pitchFamily="2" charset="-122"/>
                <a:ea typeface="华文新魏" pitchFamily="2" charset="-122"/>
              </a:rPr>
              <a:t>错误，未初始化的局部变量不能访问</a:t>
            </a:r>
          </a:p>
          <a:p>
            <a:r>
              <a:rPr lang="en-US" altLang="zh-CN" b="1" dirty="0" smtClean="0">
                <a:latin typeface="华文新魏" pitchFamily="2" charset="-122"/>
                <a:ea typeface="华文新魏" pitchFamily="2" charset="-122"/>
              </a:rPr>
              <a:t>	static </a:t>
            </a:r>
            <a:r>
              <a:rPr lang="en-US" altLang="zh-CN" b="1" dirty="0">
                <a:latin typeface="华文新魏" pitchFamily="2" charset="-122"/>
                <a:ea typeface="华文新魏" pitchFamily="2" charset="-122"/>
              </a:rPr>
              <a:t>int </a:t>
            </a:r>
            <a:r>
              <a:rPr lang="en-US" altLang="zh-CN" b="1" dirty="0" err="1">
                <a:latin typeface="华文新魏" pitchFamily="2" charset="-122"/>
                <a:ea typeface="华文新魏" pitchFamily="2" charset="-122"/>
              </a:rPr>
              <a:t>sla</a:t>
            </a:r>
            <a:r>
              <a:rPr lang="en-US" altLang="zh-CN" b="1" dirty="0" smtClean="0">
                <a:latin typeface="华文新魏" pitchFamily="2" charset="-122"/>
                <a:ea typeface="华文新魏" pitchFamily="2" charset="-122"/>
              </a:rPr>
              <a:t>;	</a:t>
            </a:r>
            <a:r>
              <a:rPr lang="en-US" altLang="zh-CN" b="1" dirty="0" smtClean="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内置类型的局部静态变量默认初始化为</a:t>
            </a:r>
            <a:r>
              <a:rPr lang="en-US" altLang="zh-CN" b="1" dirty="0">
                <a:solidFill>
                  <a:srgbClr val="FF0000"/>
                </a:solidFill>
                <a:latin typeface="华文新魏" pitchFamily="2" charset="-122"/>
                <a:ea typeface="华文新魏" pitchFamily="2" charset="-122"/>
              </a:rPr>
              <a:t>0</a:t>
            </a:r>
            <a:endParaRPr lang="zh-CN" altLang="en-US" b="1" dirty="0">
              <a:solidFill>
                <a:srgbClr val="FF0000"/>
              </a:solidFill>
              <a:latin typeface="华文新魏" pitchFamily="2" charset="-122"/>
              <a:ea typeface="华文新魏" pitchFamily="2" charset="-122"/>
            </a:endParaRPr>
          </a:p>
          <a:p>
            <a:r>
              <a:rPr lang="en-US" altLang="zh-CN" b="1" dirty="0" smtClean="0">
                <a:latin typeface="华文新魏" pitchFamily="2" charset="-122"/>
                <a:ea typeface="华文新魏" pitchFamily="2" charset="-122"/>
              </a:rPr>
              <a:t>	</a:t>
            </a:r>
            <a:r>
              <a:rPr lang="en-US" altLang="zh-CN" b="1" dirty="0" err="1" smtClean="0">
                <a:latin typeface="华文新魏" pitchFamily="2" charset="-122"/>
                <a:ea typeface="华文新魏" pitchFamily="2" charset="-122"/>
              </a:rPr>
              <a:t>std</a:t>
            </a:r>
            <a:r>
              <a:rPr lang="en-US" altLang="zh-CN" b="1" dirty="0">
                <a:latin typeface="华文新魏" pitchFamily="2" charset="-122"/>
                <a:ea typeface="华文新魏" pitchFamily="2" charset="-122"/>
              </a:rPr>
              <a:t>::</a:t>
            </a:r>
            <a:r>
              <a:rPr lang="en-US" altLang="zh-CN" b="1" dirty="0" err="1">
                <a:latin typeface="华文新魏" pitchFamily="2" charset="-122"/>
                <a:ea typeface="华文新魏" pitchFamily="2" charset="-122"/>
              </a:rPr>
              <a:t>cout</a:t>
            </a:r>
            <a:r>
              <a:rPr lang="en-US" altLang="zh-CN" b="1" dirty="0">
                <a:latin typeface="华文新魏" pitchFamily="2" charset="-122"/>
                <a:ea typeface="华文新魏" pitchFamily="2" charset="-122"/>
              </a:rPr>
              <a:t> &lt;&lt; </a:t>
            </a:r>
            <a:r>
              <a:rPr lang="en-US" altLang="zh-CN" b="1" dirty="0" err="1">
                <a:latin typeface="华文新魏" pitchFamily="2" charset="-122"/>
                <a:ea typeface="华文新魏" pitchFamily="2" charset="-122"/>
              </a:rPr>
              <a:t>sla</a:t>
            </a:r>
            <a:r>
              <a:rPr lang="en-US" altLang="zh-CN" b="1" dirty="0">
                <a:latin typeface="华文新魏" pitchFamily="2" charset="-122"/>
                <a:ea typeface="华文新魏" pitchFamily="2" charset="-122"/>
              </a:rPr>
              <a:t> &lt;&lt; </a:t>
            </a:r>
            <a:r>
              <a:rPr lang="en-US" altLang="zh-CN" b="1" dirty="0" err="1">
                <a:latin typeface="华文新魏" pitchFamily="2" charset="-122"/>
                <a:ea typeface="华文新魏" pitchFamily="2" charset="-122"/>
              </a:rPr>
              <a:t>std</a:t>
            </a:r>
            <a:r>
              <a:rPr lang="en-US" altLang="zh-CN" b="1" dirty="0">
                <a:latin typeface="华文新魏" pitchFamily="2" charset="-122"/>
                <a:ea typeface="华文新魏" pitchFamily="2" charset="-122"/>
              </a:rPr>
              <a:t>::</a:t>
            </a:r>
            <a:r>
              <a:rPr lang="en-US" altLang="zh-CN" b="1" dirty="0" err="1">
                <a:latin typeface="华文新魏" pitchFamily="2" charset="-122"/>
                <a:ea typeface="华文新魏" pitchFamily="2" charset="-122"/>
              </a:rPr>
              <a:t>endl</a:t>
            </a:r>
            <a:r>
              <a:rPr lang="en-US" altLang="zh-CN" b="1" dirty="0" smtClean="0">
                <a:latin typeface="华文新魏" pitchFamily="2" charset="-122"/>
                <a:ea typeface="华文新魏" pitchFamily="2" charset="-122"/>
              </a:rPr>
              <a:t>;	//</a:t>
            </a:r>
            <a:r>
              <a:rPr lang="zh-CN" altLang="en-US" b="1" dirty="0">
                <a:latin typeface="华文新魏" pitchFamily="2" charset="-122"/>
                <a:ea typeface="华文新魏" pitchFamily="2" charset="-122"/>
              </a:rPr>
              <a:t>输出</a:t>
            </a:r>
            <a:r>
              <a:rPr lang="en-US" altLang="zh-CN" b="1" dirty="0">
                <a:latin typeface="华文新魏" pitchFamily="2" charset="-122"/>
                <a:ea typeface="华文新魏" pitchFamily="2" charset="-122"/>
              </a:rPr>
              <a:t>0 </a:t>
            </a:r>
            <a:endParaRPr lang="zh-CN" altLang="en-US" b="1" dirty="0">
              <a:latin typeface="华文新魏" pitchFamily="2" charset="-122"/>
              <a:ea typeface="华文新魏" pitchFamily="2" charset="-122"/>
            </a:endParaRPr>
          </a:p>
          <a:p>
            <a:r>
              <a:rPr lang="en-US" altLang="zh-CN" b="1" dirty="0">
                <a:latin typeface="华文新魏" pitchFamily="2" charset="-122"/>
                <a:ea typeface="华文新魏" pitchFamily="2" charset="-122"/>
              </a:rPr>
              <a:t>}</a:t>
            </a:r>
            <a:r>
              <a:rPr lang="en-US" altLang="zh-CN" sz="1600" dirty="0" smtClean="0">
                <a:latin typeface="华文新魏" pitchFamily="2" charset="-122"/>
                <a:ea typeface="华文新魏" pitchFamily="2" charset="-122"/>
              </a:rPr>
              <a:t>		</a:t>
            </a:r>
          </a:p>
        </p:txBody>
      </p:sp>
    </p:spTree>
    <p:extLst>
      <p:ext uri="{BB962C8B-B14F-4D97-AF65-F5344CB8AC3E}">
        <p14:creationId xmlns:p14="http://schemas.microsoft.com/office/powerpoint/2010/main" val="4147377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2.4</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名字的作用域</a:t>
            </a:r>
          </a:p>
        </p:txBody>
      </p:sp>
      <p:sp>
        <p:nvSpPr>
          <p:cNvPr id="3" name="Rectangle 7"/>
          <p:cNvSpPr>
            <a:spLocks noChangeArrowheads="1"/>
          </p:cNvSpPr>
          <p:nvPr/>
        </p:nvSpPr>
        <p:spPr bwMode="auto">
          <a:xfrm>
            <a:off x="181244" y="1124744"/>
            <a:ext cx="8801992" cy="5400600"/>
          </a:xfrm>
          <a:prstGeom prst="rect">
            <a:avLst/>
          </a:prstGeom>
          <a:noFill/>
          <a:ln w="9525">
            <a:noFill/>
            <a:miter lim="800000"/>
            <a:headEnd/>
            <a:tailEnd/>
          </a:ln>
        </p:spPr>
        <p:txBody>
          <a:bodyPr>
            <a:noAutofit/>
          </a:bodyPr>
          <a:lstStyle/>
          <a:p>
            <a:pPr marL="0" lvl="1" algn="l">
              <a:lnSpc>
                <a:spcPct val="140000"/>
              </a:lnSpc>
              <a:spcBef>
                <a:spcPts val="600"/>
              </a:spcBef>
            </a:pPr>
            <a:r>
              <a:rPr lang="en-US" altLang="zh-CN" sz="24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每个名字（</a:t>
            </a:r>
            <a:r>
              <a:rPr lang="zh-CN" altLang="en-US" sz="2000" b="1" dirty="0" smtClean="0">
                <a:latin typeface="华文新魏" pitchFamily="2" charset="-122"/>
                <a:ea typeface="华文新魏" pitchFamily="2" charset="-122"/>
              </a:rPr>
              <a:t>标识符：由程序员命名的名字）都会指向一个实体：变量、函数、类型等。</a:t>
            </a:r>
            <a:endParaRPr lang="en-US" altLang="zh-CN" sz="2000" b="1" dirty="0" smtClean="0">
              <a:latin typeface="华文新魏" pitchFamily="2" charset="-122"/>
              <a:ea typeface="华文新魏" pitchFamily="2" charset="-122"/>
            </a:endParaRPr>
          </a:p>
          <a:p>
            <a:pPr marL="0" lvl="1" algn="l">
              <a:lnSpc>
                <a:spcPct val="140000"/>
              </a:lnSpc>
              <a:spcBef>
                <a:spcPts val="600"/>
              </a:spcBef>
            </a:pPr>
            <a:r>
              <a:rPr lang="en-US" altLang="zh-CN" sz="2000" b="1" dirty="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但同一个名字处于不同的位置，也可能指向不同的实体，这是由名字 的作用域</a:t>
            </a:r>
            <a:r>
              <a:rPr lang="en-US" altLang="zh-CN" sz="2000" b="1" dirty="0" smtClean="0">
                <a:latin typeface="华文新魏" pitchFamily="2" charset="-122"/>
                <a:ea typeface="华文新魏" pitchFamily="2" charset="-122"/>
              </a:rPr>
              <a:t>(scope)</a:t>
            </a:r>
            <a:r>
              <a:rPr lang="zh-CN" altLang="en-US" sz="2000" b="1" dirty="0" smtClean="0">
                <a:latin typeface="华文新魏" pitchFamily="2" charset="-122"/>
                <a:ea typeface="华文新魏" pitchFamily="2" charset="-122"/>
              </a:rPr>
              <a:t>决定的。</a:t>
            </a:r>
            <a:r>
              <a:rPr lang="en-US" altLang="zh-CN" sz="2000" b="1" dirty="0" smtClean="0">
                <a:latin typeface="华文新魏" pitchFamily="2" charset="-122"/>
                <a:ea typeface="华文新魏" pitchFamily="2" charset="-122"/>
              </a:rPr>
              <a:t>C++</a:t>
            </a:r>
            <a:r>
              <a:rPr lang="zh-CN" altLang="en-US" sz="2000" b="1" dirty="0" smtClean="0">
                <a:latin typeface="华文新魏" pitchFamily="2" charset="-122"/>
                <a:ea typeface="华文新魏" pitchFamily="2" charset="-122"/>
              </a:rPr>
              <a:t>绝大多数作用域用</a:t>
            </a: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分割。</a:t>
            </a:r>
            <a:endParaRPr lang="en-US" altLang="zh-CN" sz="2000" b="1" dirty="0" smtClean="0">
              <a:latin typeface="华文新魏" pitchFamily="2" charset="-122"/>
              <a:ea typeface="华文新魏" pitchFamily="2" charset="-122"/>
            </a:endParaRPr>
          </a:p>
          <a:p>
            <a:pPr marL="709200" lvl="1" indent="-180000">
              <a:lnSpc>
                <a:spcPct val="140000"/>
              </a:lnSpc>
              <a:buFont typeface="Wingdings" pitchFamily="2" charset="2"/>
              <a:buChar char="u"/>
            </a:pP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定义于所有花括号之外名字具有</a:t>
            </a:r>
            <a:r>
              <a:rPr lang="zh-CN" altLang="en-US" sz="2000" b="1" dirty="0" smtClean="0">
                <a:solidFill>
                  <a:srgbClr val="FF0000"/>
                </a:solidFill>
                <a:latin typeface="华文新魏" pitchFamily="2" charset="-122"/>
                <a:ea typeface="华文新魏" pitchFamily="2" charset="-122"/>
              </a:rPr>
              <a:t>全局作用域</a:t>
            </a:r>
            <a:r>
              <a:rPr lang="zh-CN" altLang="en-US" sz="2000" b="1" dirty="0" smtClean="0">
                <a:latin typeface="华文新魏" pitchFamily="2" charset="-122"/>
                <a:ea typeface="华文新魏" pitchFamily="2" charset="-122"/>
              </a:rPr>
              <a:t>，在整个程序范围内可见；</a:t>
            </a:r>
            <a:endParaRPr lang="en-US" altLang="zh-CN" sz="2000" b="1" dirty="0" smtClean="0">
              <a:latin typeface="华文新魏" pitchFamily="2" charset="-122"/>
              <a:ea typeface="华文新魏" pitchFamily="2" charset="-122"/>
            </a:endParaRPr>
          </a:p>
          <a:p>
            <a:pPr marL="709200" lvl="1" indent="-180000">
              <a:lnSpc>
                <a:spcPct val="140000"/>
              </a:lnSpc>
              <a:buFont typeface="Wingdings" pitchFamily="2" charset="2"/>
              <a:buChar char="u"/>
            </a:pPr>
            <a:r>
              <a:rPr lang="zh-CN" altLang="en-US" sz="2000" b="1" dirty="0" smtClean="0">
                <a:latin typeface="华文新魏" pitchFamily="2" charset="-122"/>
                <a:ea typeface="华文新魏" pitchFamily="2" charset="-122"/>
              </a:rPr>
              <a:t>  定义于</a:t>
            </a: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之内的名字，其作用域始于名字的声明语句，结束于所在的</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的最后一条语句；这样的名字的作用域是</a:t>
            </a:r>
            <a:r>
              <a:rPr lang="zh-CN" altLang="en-US" sz="2000" b="1" dirty="0" smtClean="0">
                <a:solidFill>
                  <a:srgbClr val="FF0000"/>
                </a:solidFill>
                <a:latin typeface="华文新魏" pitchFamily="2" charset="-122"/>
                <a:ea typeface="华文新魏" pitchFamily="2" charset="-122"/>
              </a:rPr>
              <a:t>块作用域</a:t>
            </a:r>
            <a:r>
              <a:rPr lang="en-US" altLang="zh-CN" sz="2000" b="1" dirty="0" smtClean="0">
                <a:solidFill>
                  <a:srgbClr val="FF0000"/>
                </a:solidFill>
                <a:latin typeface="华文新魏" pitchFamily="2" charset="-122"/>
                <a:ea typeface="华文新魏" pitchFamily="2" charset="-122"/>
              </a:rPr>
              <a:t>(block scope);</a:t>
            </a:r>
          </a:p>
          <a:p>
            <a:pPr marL="709200" lvl="1" indent="-180000">
              <a:lnSpc>
                <a:spcPct val="140000"/>
              </a:lnSpc>
              <a:buFont typeface="Wingdings" pitchFamily="2" charset="2"/>
              <a:buChar char="u"/>
            </a:pPr>
            <a:r>
              <a:rPr lang="zh-CN" altLang="en-US" sz="2000" b="1" dirty="0" smtClean="0">
                <a:latin typeface="华文新魏" pitchFamily="2" charset="-122"/>
                <a:ea typeface="华文新魏" pitchFamily="2" charset="-122"/>
              </a:rPr>
              <a:t>作用域可以嵌套。作用域一旦申明了一个名字，它所嵌套的所有作用域都能访问该名字，同时允许在内部嵌套作用域内定义同名名字。</a:t>
            </a:r>
            <a:endParaRPr lang="en-US" altLang="zh-CN" sz="2000" b="1" dirty="0" smtClean="0">
              <a:latin typeface="华文新魏" pitchFamily="2" charset="-122"/>
              <a:ea typeface="华文新魏" pitchFamily="2" charset="-122"/>
            </a:endParaRPr>
          </a:p>
          <a:p>
            <a:pPr marL="1166400" lvl="2" indent="-180000">
              <a:lnSpc>
                <a:spcPct val="140000"/>
              </a:lnSpc>
              <a:buFont typeface="Wingdings" pitchFamily="2" charset="2"/>
              <a:buChar char="u"/>
            </a:pPr>
            <a:r>
              <a:rPr lang="zh-CN" altLang="en-US" b="1" dirty="0" smtClean="0">
                <a:latin typeface="华文新魏" pitchFamily="2" charset="-122"/>
                <a:ea typeface="华文新魏" pitchFamily="2" charset="-122"/>
              </a:rPr>
              <a:t>作用域越小，访问优先级越高；因此内部嵌套作用域内的名字会隐藏外层作用域里同名名字；</a:t>
            </a:r>
            <a:endParaRPr lang="en-US" altLang="zh-CN" b="1" dirty="0" smtClean="0">
              <a:latin typeface="华文新魏" pitchFamily="2" charset="-122"/>
              <a:ea typeface="华文新魏" pitchFamily="2" charset="-122"/>
            </a:endParaRPr>
          </a:p>
          <a:p>
            <a:pPr marL="1166400" lvl="2" indent="-180000">
              <a:lnSpc>
                <a:spcPct val="140000"/>
              </a:lnSpc>
              <a:buFont typeface="Wingdings" pitchFamily="2" charset="2"/>
              <a:buChar char="u"/>
            </a:pPr>
            <a:r>
              <a:rPr lang="zh-CN" altLang="en-US" b="1" dirty="0" smtClean="0">
                <a:latin typeface="华文新魏" pitchFamily="2" charset="-122"/>
                <a:ea typeface="华文新魏" pitchFamily="2" charset="-122"/>
              </a:rPr>
              <a:t>函数的形参相当于函数里定义的局部变量，其作用域是函数体；</a:t>
            </a:r>
            <a:endParaRPr lang="en-US" altLang="zh-CN" b="1" dirty="0" smtClean="0">
              <a:latin typeface="华文新魏" pitchFamily="2" charset="-122"/>
              <a:ea typeface="华文新魏" pitchFamily="2" charset="-122"/>
            </a:endParaRPr>
          </a:p>
          <a:p>
            <a:r>
              <a:rPr lang="en-US" altLang="zh-CN" sz="2000" b="1" dirty="0">
                <a:latin typeface="华文新魏" pitchFamily="2" charset="-122"/>
                <a:ea typeface="华文新魏" pitchFamily="2" charset="-122"/>
              </a:rPr>
              <a:t>	</a:t>
            </a:r>
          </a:p>
        </p:txBody>
      </p:sp>
    </p:spTree>
    <p:extLst>
      <p:ext uri="{BB962C8B-B14F-4D97-AF65-F5344CB8AC3E}">
        <p14:creationId xmlns:p14="http://schemas.microsoft.com/office/powerpoint/2010/main" val="31127919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2.4</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名字的作用域</a:t>
            </a:r>
          </a:p>
        </p:txBody>
      </p:sp>
      <p:sp>
        <p:nvSpPr>
          <p:cNvPr id="4" name="TextBox 3"/>
          <p:cNvSpPr txBox="1">
            <a:spLocks noChangeArrowheads="1"/>
          </p:cNvSpPr>
          <p:nvPr/>
        </p:nvSpPr>
        <p:spPr bwMode="auto">
          <a:xfrm>
            <a:off x="323528" y="1340768"/>
            <a:ext cx="8640960" cy="5184576"/>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dirty="0" smtClean="0">
                <a:latin typeface="华文新魏" pitchFamily="2" charset="-122"/>
                <a:ea typeface="华文新魏" pitchFamily="2" charset="-122"/>
              </a:rPr>
              <a:t>#</a:t>
            </a:r>
            <a:r>
              <a:rPr lang="en-US" altLang="zh-CN" dirty="0">
                <a:latin typeface="华文新魏" pitchFamily="2" charset="-122"/>
                <a:ea typeface="华文新魏" pitchFamily="2" charset="-122"/>
              </a:rPr>
              <a:t>include &lt;</a:t>
            </a:r>
            <a:r>
              <a:rPr lang="en-US" altLang="zh-CN" dirty="0" err="1">
                <a:latin typeface="华文新魏" pitchFamily="2" charset="-122"/>
                <a:ea typeface="华文新魏" pitchFamily="2" charset="-122"/>
              </a:rPr>
              <a:t>iostream</a:t>
            </a:r>
            <a:r>
              <a:rPr lang="en-US" altLang="zh-CN" dirty="0">
                <a:latin typeface="华文新魏" pitchFamily="2" charset="-122"/>
                <a:ea typeface="华文新魏" pitchFamily="2" charset="-122"/>
              </a:rPr>
              <a:t>&gt;</a:t>
            </a:r>
          </a:p>
          <a:p>
            <a:endParaRPr lang="zh-CN" altLang="en-US" dirty="0">
              <a:latin typeface="华文新魏" pitchFamily="2" charset="-122"/>
              <a:ea typeface="华文新魏" pitchFamily="2" charset="-122"/>
            </a:endParaRPr>
          </a:p>
          <a:p>
            <a:r>
              <a:rPr lang="nb-NO" altLang="zh-CN" dirty="0">
                <a:latin typeface="华文新魏" pitchFamily="2" charset="-122"/>
                <a:ea typeface="华文新魏" pitchFamily="2" charset="-122"/>
              </a:rPr>
              <a:t>int </a:t>
            </a:r>
            <a:r>
              <a:rPr lang="nb-NO" altLang="zh-CN" dirty="0">
                <a:solidFill>
                  <a:srgbClr val="FF0000"/>
                </a:solidFill>
                <a:latin typeface="华文新魏" pitchFamily="2" charset="-122"/>
                <a:ea typeface="华文新魏" pitchFamily="2" charset="-122"/>
              </a:rPr>
              <a:t>gi </a:t>
            </a:r>
            <a:r>
              <a:rPr lang="nb-NO" altLang="zh-CN" dirty="0">
                <a:latin typeface="华文新魏" pitchFamily="2" charset="-122"/>
                <a:ea typeface="华文新魏" pitchFamily="2" charset="-122"/>
              </a:rPr>
              <a:t>= 1; //i</a:t>
            </a:r>
            <a:r>
              <a:rPr lang="zh-CN" altLang="nb-NO" dirty="0">
                <a:latin typeface="华文新魏" pitchFamily="2" charset="-122"/>
                <a:ea typeface="华文新魏" pitchFamily="2" charset="-122"/>
              </a:rPr>
              <a:t>具有全局作用域</a:t>
            </a:r>
            <a:endParaRPr lang="nb-NO" altLang="zh-CN" dirty="0">
              <a:latin typeface="华文新魏" pitchFamily="2" charset="-122"/>
              <a:ea typeface="华文新魏" pitchFamily="2" charset="-122"/>
            </a:endParaRPr>
          </a:p>
          <a:p>
            <a:endParaRPr lang="zh-CN" altLang="en-US" dirty="0">
              <a:latin typeface="华文新魏" pitchFamily="2" charset="-122"/>
              <a:ea typeface="华文新魏" pitchFamily="2" charset="-122"/>
            </a:endParaRPr>
          </a:p>
          <a:p>
            <a:r>
              <a:rPr lang="en-US" altLang="zh-CN" dirty="0">
                <a:latin typeface="华文新魏" pitchFamily="2" charset="-122"/>
                <a:ea typeface="华文新魏" pitchFamily="2" charset="-122"/>
              </a:rPr>
              <a:t>void </a:t>
            </a:r>
            <a:r>
              <a:rPr lang="en-US" altLang="zh-CN" dirty="0" err="1">
                <a:latin typeface="华文新魏" pitchFamily="2" charset="-122"/>
                <a:ea typeface="华文新魏" pitchFamily="2" charset="-122"/>
              </a:rPr>
              <a:t>func</a:t>
            </a:r>
            <a:r>
              <a:rPr lang="en-US" altLang="zh-CN" dirty="0" smtClean="0">
                <a:latin typeface="华文新魏" pitchFamily="2" charset="-122"/>
                <a:ea typeface="华文新魏" pitchFamily="2" charset="-122"/>
              </a:rPr>
              <a:t>(){</a:t>
            </a:r>
          </a:p>
          <a:p>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具有全局作用域的变量</a:t>
            </a:r>
            <a:r>
              <a:rPr lang="en-US" altLang="zh-CN" dirty="0" err="1">
                <a:latin typeface="华文新魏" pitchFamily="2" charset="-122"/>
                <a:ea typeface="华文新魏" pitchFamily="2" charset="-122"/>
              </a:rPr>
              <a:t>gi</a:t>
            </a:r>
            <a:r>
              <a:rPr lang="zh-CN" altLang="en-US" dirty="0">
                <a:latin typeface="华文新魏" pitchFamily="2" charset="-122"/>
                <a:ea typeface="华文新魏" pitchFamily="2" charset="-122"/>
              </a:rPr>
              <a:t>到处可以访问</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输出</a:t>
            </a:r>
            <a:r>
              <a:rPr lang="en-US" altLang="zh-CN" dirty="0">
                <a:latin typeface="华文新魏" pitchFamily="2" charset="-122"/>
                <a:ea typeface="华文新魏" pitchFamily="2" charset="-122"/>
              </a:rPr>
              <a:t>0</a:t>
            </a:r>
          </a:p>
          <a:p>
            <a:r>
              <a:rPr lang="en-US" altLang="zh-CN" dirty="0" smtClean="0">
                <a:latin typeface="华文新魏" pitchFamily="2" charset="-122"/>
                <a:ea typeface="华文新魏" pitchFamily="2" charset="-122"/>
              </a:rPr>
              <a:t>	</a:t>
            </a:r>
            <a:r>
              <a:rPr lang="en-US" altLang="zh-CN" dirty="0" err="1" smtClean="0">
                <a:latin typeface="华文新魏" pitchFamily="2" charset="-122"/>
                <a:ea typeface="华文新魏" pitchFamily="2" charset="-122"/>
              </a:rPr>
              <a:t>std</a:t>
            </a:r>
            <a:r>
              <a:rPr lang="en-US" altLang="zh-CN" dirty="0">
                <a:latin typeface="华文新魏" pitchFamily="2" charset="-122"/>
                <a:ea typeface="华文新魏" pitchFamily="2" charset="-122"/>
              </a:rPr>
              <a:t>::</a:t>
            </a:r>
            <a:r>
              <a:rPr lang="en-US" altLang="zh-CN" dirty="0" err="1">
                <a:latin typeface="华文新魏" pitchFamily="2" charset="-122"/>
                <a:ea typeface="华文新魏" pitchFamily="2" charset="-122"/>
              </a:rPr>
              <a:t>cout</a:t>
            </a:r>
            <a:r>
              <a:rPr lang="en-US" altLang="zh-CN" dirty="0">
                <a:latin typeface="华文新魏" pitchFamily="2" charset="-122"/>
                <a:ea typeface="华文新魏" pitchFamily="2" charset="-122"/>
              </a:rPr>
              <a:t> &lt;&lt; </a:t>
            </a:r>
            <a:r>
              <a:rPr lang="en-US" altLang="zh-CN" dirty="0" err="1">
                <a:solidFill>
                  <a:srgbClr val="FF0000"/>
                </a:solidFill>
                <a:latin typeface="华文新魏" pitchFamily="2" charset="-122"/>
                <a:ea typeface="华文新魏" pitchFamily="2" charset="-122"/>
              </a:rPr>
              <a:t>gi</a:t>
            </a:r>
            <a:r>
              <a:rPr lang="en-US" altLang="zh-CN" dirty="0">
                <a:solidFill>
                  <a:srgbClr val="FF0000"/>
                </a:solidFill>
                <a:latin typeface="华文新魏" pitchFamily="2" charset="-122"/>
                <a:ea typeface="华文新魏" pitchFamily="2" charset="-122"/>
              </a:rPr>
              <a:t> </a:t>
            </a:r>
            <a:r>
              <a:rPr lang="en-US" altLang="zh-CN" dirty="0">
                <a:latin typeface="华文新魏" pitchFamily="2" charset="-122"/>
                <a:ea typeface="华文新魏" pitchFamily="2" charset="-122"/>
              </a:rPr>
              <a:t>&lt;&lt; </a:t>
            </a:r>
            <a:r>
              <a:rPr lang="en-US" altLang="zh-CN" dirty="0" err="1">
                <a:latin typeface="华文新魏" pitchFamily="2" charset="-122"/>
                <a:ea typeface="华文新魏" pitchFamily="2" charset="-122"/>
              </a:rPr>
              <a:t>std</a:t>
            </a:r>
            <a:r>
              <a:rPr lang="en-US" altLang="zh-CN" dirty="0">
                <a:latin typeface="华文新魏" pitchFamily="2" charset="-122"/>
                <a:ea typeface="华文新魏" pitchFamily="2" charset="-122"/>
              </a:rPr>
              <a:t>::</a:t>
            </a:r>
            <a:r>
              <a:rPr lang="en-US" altLang="zh-CN" dirty="0" err="1">
                <a:latin typeface="华文新魏" pitchFamily="2" charset="-122"/>
                <a:ea typeface="华文新魏" pitchFamily="2" charset="-122"/>
              </a:rPr>
              <a:t>endl</a:t>
            </a:r>
            <a:r>
              <a:rPr lang="en-US" altLang="zh-CN" dirty="0">
                <a:latin typeface="华文新魏" pitchFamily="2" charset="-122"/>
                <a:ea typeface="华文新魏" pitchFamily="2" charset="-122"/>
              </a:rPr>
              <a:t>; </a:t>
            </a:r>
            <a:endParaRPr lang="zh-CN" altLang="en-US" dirty="0">
              <a:latin typeface="华文新魏" pitchFamily="2" charset="-122"/>
              <a:ea typeface="华文新魏" pitchFamily="2" charset="-122"/>
            </a:endParaRPr>
          </a:p>
          <a:p>
            <a:endParaRPr lang="zh-CN" altLang="en-US" dirty="0">
              <a:latin typeface="华文新魏" pitchFamily="2" charset="-122"/>
              <a:ea typeface="华文新魏" pitchFamily="2" charset="-122"/>
            </a:endParaRPr>
          </a:p>
          <a:p>
            <a:r>
              <a:rPr lang="en-US" altLang="zh-CN" dirty="0" smtClean="0">
                <a:latin typeface="华文新魏" pitchFamily="2" charset="-122"/>
                <a:ea typeface="华文新魏" pitchFamily="2" charset="-122"/>
              </a:rPr>
              <a:t>	int </a:t>
            </a:r>
            <a:r>
              <a:rPr lang="en-US" altLang="zh-CN" dirty="0">
                <a:solidFill>
                  <a:srgbClr val="0070C0"/>
                </a:solidFill>
                <a:latin typeface="华文新魏" pitchFamily="2" charset="-122"/>
                <a:ea typeface="华文新魏" pitchFamily="2" charset="-122"/>
              </a:rPr>
              <a:t>j</a:t>
            </a:r>
            <a:r>
              <a:rPr lang="en-US" altLang="zh-CN" dirty="0">
                <a:latin typeface="华文新魏" pitchFamily="2" charset="-122"/>
                <a:ea typeface="华文新魏" pitchFamily="2" charset="-122"/>
              </a:rPr>
              <a:t> = 10; //j</a:t>
            </a:r>
            <a:r>
              <a:rPr lang="zh-CN" altLang="en-US" dirty="0">
                <a:latin typeface="华文新魏" pitchFamily="2" charset="-122"/>
                <a:ea typeface="华文新魏" pitchFamily="2" charset="-122"/>
              </a:rPr>
              <a:t>的作用域是函数</a:t>
            </a:r>
            <a:r>
              <a:rPr lang="en-US" altLang="zh-CN" dirty="0">
                <a:latin typeface="华文新魏" pitchFamily="2" charset="-122"/>
                <a:ea typeface="华文新魏" pitchFamily="2" charset="-122"/>
              </a:rPr>
              <a:t>f</a:t>
            </a:r>
          </a:p>
          <a:p>
            <a:r>
              <a:rPr lang="en-US" altLang="zh-CN" dirty="0" smtClean="0">
                <a:latin typeface="华文新魏" pitchFamily="2" charset="-122"/>
                <a:ea typeface="华文新魏" pitchFamily="2" charset="-122"/>
              </a:rPr>
              <a:t>	{</a:t>
            </a:r>
            <a:endParaRPr lang="en-US" altLang="zh-CN" dirty="0">
              <a:latin typeface="华文新魏" pitchFamily="2" charset="-122"/>
              <a:ea typeface="华文新魏" pitchFamily="2" charset="-122"/>
            </a:endParaRPr>
          </a:p>
          <a:p>
            <a:r>
              <a:rPr lang="en-US" altLang="zh-CN" dirty="0" smtClean="0">
                <a:latin typeface="华文新魏" pitchFamily="2" charset="-122"/>
                <a:ea typeface="华文新魏" pitchFamily="2" charset="-122"/>
              </a:rPr>
              <a:t>		int</a:t>
            </a:r>
            <a:r>
              <a:rPr lang="en-US" altLang="zh-CN" dirty="0" smtClean="0">
                <a:solidFill>
                  <a:srgbClr val="7030A0"/>
                </a:solidFill>
                <a:latin typeface="华文新魏" pitchFamily="2" charset="-122"/>
                <a:ea typeface="华文新魏" pitchFamily="2" charset="-122"/>
              </a:rPr>
              <a:t> </a:t>
            </a:r>
            <a:r>
              <a:rPr lang="en-US" altLang="zh-CN" dirty="0">
                <a:solidFill>
                  <a:srgbClr val="7030A0"/>
                </a:solidFill>
                <a:latin typeface="华文新魏" pitchFamily="2" charset="-122"/>
                <a:ea typeface="华文新魏" pitchFamily="2" charset="-122"/>
              </a:rPr>
              <a:t>j </a:t>
            </a:r>
            <a:r>
              <a:rPr lang="en-US" altLang="zh-CN" dirty="0">
                <a:latin typeface="华文新魏" pitchFamily="2" charset="-122"/>
                <a:ea typeface="华文新魏" pitchFamily="2" charset="-122"/>
              </a:rPr>
              <a:t>= 100; //</a:t>
            </a:r>
            <a:r>
              <a:rPr lang="zh-CN" altLang="en-US" dirty="0">
                <a:latin typeface="华文新魏" pitchFamily="2" charset="-122"/>
                <a:ea typeface="华文新魏" pitchFamily="2" charset="-122"/>
              </a:rPr>
              <a:t>嵌套作用域，可以定义同名变量</a:t>
            </a:r>
            <a:r>
              <a:rPr lang="en-US" altLang="zh-CN" dirty="0" smtClean="0">
                <a:latin typeface="华文新魏" pitchFamily="2" charset="-122"/>
                <a:ea typeface="华文新魏" pitchFamily="2" charset="-122"/>
              </a:rPr>
              <a:t>j</a:t>
            </a:r>
          </a:p>
          <a:p>
            <a:endParaRPr lang="en-US" altLang="zh-CN" dirty="0">
              <a:latin typeface="华文新魏" pitchFamily="2" charset="-122"/>
              <a:ea typeface="华文新魏" pitchFamily="2" charset="-122"/>
            </a:endParaRPr>
          </a:p>
          <a:p>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嵌套作用域里的</a:t>
            </a:r>
            <a:r>
              <a:rPr lang="en-US" altLang="zh-CN" dirty="0">
                <a:latin typeface="华文新魏" pitchFamily="2" charset="-122"/>
                <a:ea typeface="华文新魏" pitchFamily="2" charset="-122"/>
              </a:rPr>
              <a:t>j</a:t>
            </a:r>
            <a:r>
              <a:rPr lang="zh-CN" altLang="en-US" dirty="0">
                <a:latin typeface="华文新魏" pitchFamily="2" charset="-122"/>
                <a:ea typeface="华文新魏" pitchFamily="2" charset="-122"/>
              </a:rPr>
              <a:t>隐藏了外面作用域里的</a:t>
            </a:r>
            <a:r>
              <a:rPr lang="en-US" altLang="zh-CN" dirty="0">
                <a:latin typeface="华文新魏" pitchFamily="2" charset="-122"/>
                <a:ea typeface="华文新魏" pitchFamily="2" charset="-122"/>
              </a:rPr>
              <a:t>j</a:t>
            </a:r>
            <a:r>
              <a:rPr lang="zh-CN" altLang="en-US" dirty="0">
                <a:latin typeface="华文新魏" pitchFamily="2" charset="-122"/>
                <a:ea typeface="华文新魏" pitchFamily="2" charset="-122"/>
              </a:rPr>
              <a:t>，输出</a:t>
            </a:r>
            <a:r>
              <a:rPr lang="en-US" altLang="zh-CN" dirty="0" smtClean="0">
                <a:latin typeface="华文新魏" pitchFamily="2" charset="-122"/>
                <a:ea typeface="华文新魏" pitchFamily="2" charset="-122"/>
              </a:rPr>
              <a:t>100</a:t>
            </a:r>
            <a:endParaRPr lang="en-US" altLang="zh-CN" dirty="0">
              <a:latin typeface="华文新魏" pitchFamily="2" charset="-122"/>
              <a:ea typeface="华文新魏" pitchFamily="2" charset="-122"/>
            </a:endParaRPr>
          </a:p>
          <a:p>
            <a:r>
              <a:rPr lang="en-US" altLang="zh-CN" dirty="0" smtClean="0">
                <a:latin typeface="华文新魏" pitchFamily="2" charset="-122"/>
                <a:ea typeface="华文新魏" pitchFamily="2" charset="-122"/>
              </a:rPr>
              <a:t>		</a:t>
            </a:r>
            <a:r>
              <a:rPr lang="en-US" altLang="zh-CN" dirty="0" err="1" smtClean="0">
                <a:latin typeface="华文新魏" pitchFamily="2" charset="-122"/>
                <a:ea typeface="华文新魏" pitchFamily="2" charset="-122"/>
              </a:rPr>
              <a:t>std</a:t>
            </a:r>
            <a:r>
              <a:rPr lang="en-US" altLang="zh-CN" dirty="0">
                <a:latin typeface="华文新魏" pitchFamily="2" charset="-122"/>
                <a:ea typeface="华文新魏" pitchFamily="2" charset="-122"/>
              </a:rPr>
              <a:t>::</a:t>
            </a:r>
            <a:r>
              <a:rPr lang="en-US" altLang="zh-CN" dirty="0" err="1">
                <a:latin typeface="华文新魏" pitchFamily="2" charset="-122"/>
                <a:ea typeface="华文新魏" pitchFamily="2" charset="-122"/>
              </a:rPr>
              <a:t>cout</a:t>
            </a:r>
            <a:r>
              <a:rPr lang="en-US" altLang="zh-CN" dirty="0">
                <a:latin typeface="华文新魏" pitchFamily="2" charset="-122"/>
                <a:ea typeface="华文新魏" pitchFamily="2" charset="-122"/>
              </a:rPr>
              <a:t> &lt;&lt; </a:t>
            </a:r>
            <a:r>
              <a:rPr lang="en-US" altLang="zh-CN" dirty="0">
                <a:solidFill>
                  <a:srgbClr val="7030A0"/>
                </a:solidFill>
                <a:latin typeface="华文新魏" pitchFamily="2" charset="-122"/>
                <a:ea typeface="华文新魏" pitchFamily="2" charset="-122"/>
              </a:rPr>
              <a:t>j</a:t>
            </a:r>
            <a:r>
              <a:rPr lang="en-US" altLang="zh-CN" dirty="0">
                <a:latin typeface="华文新魏" pitchFamily="2" charset="-122"/>
                <a:ea typeface="华文新魏" pitchFamily="2" charset="-122"/>
              </a:rPr>
              <a:t> &lt;&lt; </a:t>
            </a:r>
            <a:r>
              <a:rPr lang="en-US" altLang="zh-CN" dirty="0" err="1">
                <a:latin typeface="华文新魏" pitchFamily="2" charset="-122"/>
                <a:ea typeface="华文新魏" pitchFamily="2" charset="-122"/>
              </a:rPr>
              <a:t>std</a:t>
            </a:r>
            <a:r>
              <a:rPr lang="en-US" altLang="zh-CN" dirty="0">
                <a:latin typeface="华文新魏" pitchFamily="2" charset="-122"/>
                <a:ea typeface="华文新魏" pitchFamily="2" charset="-122"/>
              </a:rPr>
              <a:t>::</a:t>
            </a:r>
            <a:r>
              <a:rPr lang="en-US" altLang="zh-CN" dirty="0" err="1" smtClean="0">
                <a:latin typeface="华文新魏" pitchFamily="2" charset="-122"/>
                <a:ea typeface="华文新魏" pitchFamily="2" charset="-122"/>
              </a:rPr>
              <a:t>endl</a:t>
            </a:r>
            <a:r>
              <a:rPr lang="en-US" altLang="zh-CN" dirty="0">
                <a:latin typeface="华文新魏" pitchFamily="2" charset="-122"/>
                <a:ea typeface="华文新魏" pitchFamily="2" charset="-122"/>
              </a:rPr>
              <a:t>;</a:t>
            </a:r>
            <a:r>
              <a:rPr lang="en-US" altLang="zh-CN" dirty="0" smtClean="0">
                <a:latin typeface="华文新魏" pitchFamily="2" charset="-122"/>
                <a:ea typeface="华文新魏" pitchFamily="2" charset="-122"/>
              </a:rPr>
              <a:t>	</a:t>
            </a:r>
          </a:p>
          <a:p>
            <a:r>
              <a:rPr lang="en-US" altLang="zh-CN" dirty="0">
                <a:latin typeface="华文新魏" pitchFamily="2" charset="-122"/>
                <a:ea typeface="华文新魏" pitchFamily="2" charset="-122"/>
              </a:rPr>
              <a:t>	</a:t>
            </a:r>
            <a:r>
              <a:rPr lang="en-US" altLang="zh-CN" dirty="0" smtClean="0">
                <a:latin typeface="华文新魏" pitchFamily="2" charset="-122"/>
                <a:ea typeface="华文新魏" pitchFamily="2" charset="-122"/>
              </a:rPr>
              <a:t>}</a:t>
            </a:r>
            <a:endParaRPr lang="en-US" altLang="zh-CN" dirty="0">
              <a:latin typeface="华文新魏" pitchFamily="2" charset="-122"/>
              <a:ea typeface="华文新魏" pitchFamily="2" charset="-122"/>
            </a:endParaRPr>
          </a:p>
          <a:p>
            <a:endParaRPr lang="zh-CN" altLang="en-US" dirty="0">
              <a:latin typeface="华文新魏" pitchFamily="2" charset="-122"/>
              <a:ea typeface="华文新魏" pitchFamily="2" charset="-122"/>
            </a:endParaRPr>
          </a:p>
          <a:p>
            <a:r>
              <a:rPr lang="en-US" altLang="zh-CN" dirty="0" smtClean="0">
                <a:latin typeface="华文新魏" pitchFamily="2" charset="-122"/>
                <a:ea typeface="华文新魏" pitchFamily="2" charset="-122"/>
              </a:rPr>
              <a:t>	</a:t>
            </a:r>
            <a:r>
              <a:rPr lang="en-US" altLang="zh-CN" dirty="0" err="1" smtClean="0">
                <a:latin typeface="华文新魏" pitchFamily="2" charset="-122"/>
                <a:ea typeface="华文新魏" pitchFamily="2" charset="-122"/>
              </a:rPr>
              <a:t>std</a:t>
            </a:r>
            <a:r>
              <a:rPr lang="en-US" altLang="zh-CN" dirty="0">
                <a:latin typeface="华文新魏" pitchFamily="2" charset="-122"/>
                <a:ea typeface="华文新魏" pitchFamily="2" charset="-122"/>
              </a:rPr>
              <a:t>::</a:t>
            </a:r>
            <a:r>
              <a:rPr lang="en-US" altLang="zh-CN" dirty="0" err="1">
                <a:latin typeface="华文新魏" pitchFamily="2" charset="-122"/>
                <a:ea typeface="华文新魏" pitchFamily="2" charset="-122"/>
              </a:rPr>
              <a:t>cout</a:t>
            </a:r>
            <a:r>
              <a:rPr lang="en-US" altLang="zh-CN" dirty="0">
                <a:latin typeface="华文新魏" pitchFamily="2" charset="-122"/>
                <a:ea typeface="华文新魏" pitchFamily="2" charset="-122"/>
              </a:rPr>
              <a:t> &lt;&lt;</a:t>
            </a:r>
            <a:r>
              <a:rPr lang="zh-CN" altLang="en-US" dirty="0">
                <a:solidFill>
                  <a:srgbClr val="0070C0"/>
                </a:solidFill>
                <a:latin typeface="华文新魏" pitchFamily="2" charset="-122"/>
                <a:ea typeface="华文新魏" pitchFamily="2" charset="-122"/>
              </a:rPr>
              <a:t> </a:t>
            </a:r>
            <a:r>
              <a:rPr lang="en-US" altLang="zh-CN" dirty="0">
                <a:solidFill>
                  <a:srgbClr val="0070C0"/>
                </a:solidFill>
                <a:latin typeface="华文新魏" pitchFamily="2" charset="-122"/>
                <a:ea typeface="华文新魏" pitchFamily="2" charset="-122"/>
              </a:rPr>
              <a:t>j </a:t>
            </a:r>
            <a:r>
              <a:rPr lang="en-US" altLang="zh-CN" dirty="0">
                <a:latin typeface="华文新魏" pitchFamily="2" charset="-122"/>
                <a:ea typeface="华文新魏" pitchFamily="2" charset="-122"/>
              </a:rPr>
              <a:t>&lt;&lt;</a:t>
            </a:r>
            <a:r>
              <a:rPr lang="zh-CN" altLang="en-US" dirty="0">
                <a:latin typeface="华文新魏" pitchFamily="2" charset="-122"/>
                <a:ea typeface="华文新魏" pitchFamily="2" charset="-122"/>
              </a:rPr>
              <a:t> </a:t>
            </a:r>
            <a:r>
              <a:rPr lang="en-US" altLang="zh-CN" dirty="0" err="1">
                <a:latin typeface="华文新魏" pitchFamily="2" charset="-122"/>
                <a:ea typeface="华文新魏" pitchFamily="2" charset="-122"/>
              </a:rPr>
              <a:t>std</a:t>
            </a:r>
            <a:r>
              <a:rPr lang="en-US" altLang="zh-CN" dirty="0">
                <a:latin typeface="华文新魏" pitchFamily="2" charset="-122"/>
                <a:ea typeface="华文新魏" pitchFamily="2" charset="-122"/>
              </a:rPr>
              <a:t>::</a:t>
            </a:r>
            <a:r>
              <a:rPr lang="en-US" altLang="zh-CN" dirty="0" err="1">
                <a:latin typeface="华文新魏" pitchFamily="2" charset="-122"/>
                <a:ea typeface="华文新魏" pitchFamily="2" charset="-122"/>
              </a:rPr>
              <a:t>endl</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这时访问的是外层作用域里的</a:t>
            </a:r>
            <a:r>
              <a:rPr lang="en-US" altLang="zh-CN" dirty="0">
                <a:latin typeface="华文新魏" pitchFamily="2" charset="-122"/>
                <a:ea typeface="华文新魏" pitchFamily="2" charset="-122"/>
              </a:rPr>
              <a:t>j</a:t>
            </a:r>
            <a:r>
              <a:rPr lang="zh-CN" altLang="en-US" dirty="0">
                <a:latin typeface="华文新魏" pitchFamily="2" charset="-122"/>
                <a:ea typeface="华文新魏" pitchFamily="2" charset="-122"/>
              </a:rPr>
              <a:t>，输出</a:t>
            </a:r>
            <a:r>
              <a:rPr lang="en-US" altLang="zh-CN" dirty="0">
                <a:latin typeface="华文新魏" pitchFamily="2" charset="-122"/>
                <a:ea typeface="华文新魏" pitchFamily="2" charset="-122"/>
              </a:rPr>
              <a:t>10</a:t>
            </a:r>
            <a:endParaRPr lang="zh-CN" altLang="en-US" dirty="0">
              <a:latin typeface="华文新魏" pitchFamily="2" charset="-122"/>
              <a:ea typeface="华文新魏" pitchFamily="2" charset="-122"/>
            </a:endParaRPr>
          </a:p>
          <a:p>
            <a:r>
              <a:rPr lang="en-US" altLang="zh-CN" dirty="0">
                <a:latin typeface="华文新魏" pitchFamily="2" charset="-122"/>
                <a:ea typeface="华文新魏" pitchFamily="2" charset="-122"/>
              </a:rPr>
              <a:t>}</a:t>
            </a:r>
            <a:r>
              <a:rPr lang="en-US" altLang="zh-CN" sz="1600" dirty="0" smtClean="0">
                <a:latin typeface="华文新魏" pitchFamily="2" charset="-122"/>
                <a:ea typeface="华文新魏" pitchFamily="2" charset="-122"/>
              </a:rPr>
              <a:t>	</a:t>
            </a:r>
          </a:p>
        </p:txBody>
      </p:sp>
    </p:spTree>
    <p:extLst>
      <p:ext uri="{BB962C8B-B14F-4D97-AF65-F5344CB8AC3E}">
        <p14:creationId xmlns:p14="http://schemas.microsoft.com/office/powerpoint/2010/main" val="3686262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smtClean="0">
                <a:solidFill>
                  <a:srgbClr val="FF0000"/>
                </a:solidFill>
                <a:latin typeface="微软雅黑" pitchFamily="34" charset="-122"/>
                <a:ea typeface="微软雅黑" pitchFamily="34" charset="-122"/>
              </a:rPr>
              <a:t>2.5</a:t>
            </a:r>
            <a:r>
              <a:rPr lang="zh-CN" altLang="en-US" sz="3600" b="1" dirty="0" smtClean="0">
                <a:solidFill>
                  <a:srgbClr val="FF0000"/>
                </a:solidFill>
                <a:latin typeface="微软雅黑" pitchFamily="34" charset="-122"/>
                <a:ea typeface="微软雅黑" pitchFamily="34" charset="-122"/>
              </a:rPr>
              <a:t>　表达式</a:t>
            </a:r>
          </a:p>
        </p:txBody>
      </p:sp>
      <p:sp>
        <p:nvSpPr>
          <p:cNvPr id="2" name="矩形 1"/>
          <p:cNvSpPr/>
          <p:nvPr/>
        </p:nvSpPr>
        <p:spPr>
          <a:xfrm>
            <a:off x="341080" y="1340768"/>
            <a:ext cx="8424936" cy="3945247"/>
          </a:xfrm>
          <a:prstGeom prst="rect">
            <a:avLst/>
          </a:prstGeom>
        </p:spPr>
        <p:txBody>
          <a:bodyPr wrap="square">
            <a:spAutoFit/>
          </a:bodyPr>
          <a:lstStyle/>
          <a:p>
            <a:pPr>
              <a:lnSpc>
                <a:spcPct val="120000"/>
              </a:lnSpc>
            </a:pPr>
            <a:r>
              <a:rPr lang="zh-CN" altLang="en-US" sz="2400" b="1" dirty="0">
                <a:solidFill>
                  <a:srgbClr val="FF0000"/>
                </a:solidFill>
                <a:latin typeface="华文新魏" pitchFamily="2" charset="-122"/>
                <a:ea typeface="华文新魏" pitchFamily="2" charset="-122"/>
              </a:rPr>
              <a:t>常量表达式</a:t>
            </a:r>
            <a:r>
              <a:rPr lang="zh-CN" altLang="en-US" sz="2400" b="1" dirty="0">
                <a:latin typeface="华文新魏" pitchFamily="2" charset="-122"/>
                <a:ea typeface="华文新魏" pitchFamily="2" charset="-122"/>
              </a:rPr>
              <a:t>：值能被编译程序计算且结果为常量的表达式。单个或多个常量构成的常量表达式如下：</a:t>
            </a:r>
          </a:p>
          <a:p>
            <a:pPr lvl="1" algn="just">
              <a:lnSpc>
                <a:spcPct val="120000"/>
              </a:lnSpc>
              <a:spcBef>
                <a:spcPct val="15000"/>
              </a:spcBef>
              <a:buFont typeface="Wingdings" pitchFamily="2" charset="2"/>
              <a:buChar char="§"/>
            </a:pPr>
            <a:r>
              <a:rPr lang="en-US" altLang="zh-CN" sz="2000" b="1" dirty="0">
                <a:latin typeface="华文新魏" pitchFamily="2" charset="-122"/>
                <a:ea typeface="华文新魏" pitchFamily="2" charset="-122"/>
              </a:rPr>
              <a:t>3</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			//</a:t>
            </a:r>
            <a:r>
              <a:rPr lang="zh-CN" altLang="en-US" sz="2000" b="1" dirty="0">
                <a:latin typeface="华文新魏" pitchFamily="2" charset="-122"/>
                <a:ea typeface="华文新魏" pitchFamily="2" charset="-122"/>
              </a:rPr>
              <a:t>单个常量的常量表达式</a:t>
            </a:r>
          </a:p>
          <a:p>
            <a:pPr lvl="1" algn="just">
              <a:lnSpc>
                <a:spcPct val="120000"/>
              </a:lnSpc>
              <a:spcBef>
                <a:spcPct val="15000"/>
              </a:spcBef>
              <a:buFont typeface="Wingdings" pitchFamily="2" charset="2"/>
              <a:buChar char="§"/>
            </a:pPr>
            <a:r>
              <a:rPr lang="en-US" altLang="zh-CN" sz="2000" b="1" dirty="0">
                <a:latin typeface="华文新魏" pitchFamily="2" charset="-122"/>
                <a:ea typeface="华文新魏" pitchFamily="2" charset="-122"/>
              </a:rPr>
              <a:t>3.14*3*3</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r=3</a:t>
            </a:r>
            <a:r>
              <a:rPr lang="zh-CN" altLang="en-US" sz="2000" b="1" dirty="0">
                <a:latin typeface="华文新魏" pitchFamily="2" charset="-122"/>
                <a:ea typeface="华文新魏" pitchFamily="2" charset="-122"/>
              </a:rPr>
              <a:t>的圆面积，含义明确且不降低效率</a:t>
            </a:r>
          </a:p>
          <a:p>
            <a:pPr lvl="1" algn="just">
              <a:lnSpc>
                <a:spcPct val="120000"/>
              </a:lnSpc>
              <a:spcBef>
                <a:spcPct val="15000"/>
              </a:spcBef>
              <a:buFont typeface="Wingdings" pitchFamily="2" charset="2"/>
              <a:buChar char="§"/>
            </a:pPr>
            <a:r>
              <a:rPr lang="en-US" altLang="zh-CN" sz="2000" b="1" dirty="0" err="1">
                <a:latin typeface="华文新魏" pitchFamily="2" charset="-122"/>
                <a:ea typeface="华文新魏" pitchFamily="2" charset="-122"/>
              </a:rPr>
              <a:t>sizeof</a:t>
            </a:r>
            <a:r>
              <a:rPr lang="en-US" altLang="zh-CN" sz="2000" b="1" dirty="0">
                <a:latin typeface="华文新魏" pitchFamily="2" charset="-122"/>
                <a:ea typeface="华文新魏" pitchFamily="2" charset="-122"/>
              </a:rPr>
              <a:t>  2</a:t>
            </a:r>
            <a:r>
              <a:rPr lang="zh-CN" altLang="en-US" sz="2000" b="1" dirty="0">
                <a:latin typeface="华文新魏" pitchFamily="2" charset="-122"/>
                <a:ea typeface="华文新魏" pitchFamily="2" charset="-122"/>
              </a:rPr>
              <a:t>；</a:t>
            </a:r>
            <a:r>
              <a:rPr lang="en-US" altLang="zh-CN" sz="2000" b="1" dirty="0" err="1">
                <a:latin typeface="华文新魏" pitchFamily="2" charset="-122"/>
                <a:ea typeface="华文新魏" pitchFamily="2" charset="-122"/>
              </a:rPr>
              <a:t>sizeof</a:t>
            </a:r>
            <a:r>
              <a:rPr lang="en-US" altLang="zh-CN" sz="2000" b="1" dirty="0">
                <a:latin typeface="华文新魏" pitchFamily="2" charset="-122"/>
                <a:ea typeface="华文新魏" pitchFamily="2" charset="-122"/>
              </a:rPr>
              <a:t>(int[2</a:t>
            </a:r>
            <a:r>
              <a:rPr lang="en-US" altLang="zh-CN" sz="2000" b="1" dirty="0" smtClean="0">
                <a:latin typeface="华文新魏" pitchFamily="2" charset="-122"/>
                <a:ea typeface="华文新魏" pitchFamily="2" charset="-122"/>
              </a:rPr>
              <a:t>]);	//</a:t>
            </a:r>
            <a:r>
              <a:rPr lang="en-US" altLang="zh-CN" sz="2000" b="1" dirty="0" err="1">
                <a:latin typeface="华文新魏" pitchFamily="2" charset="-122"/>
                <a:ea typeface="华文新魏" pitchFamily="2" charset="-122"/>
              </a:rPr>
              <a:t>sizeof</a:t>
            </a:r>
            <a:r>
              <a:rPr lang="zh-CN" altLang="en-US" sz="2000" b="1" dirty="0">
                <a:latin typeface="华文新魏" pitchFamily="2" charset="-122"/>
                <a:ea typeface="华文新魏" pitchFamily="2" charset="-122"/>
              </a:rPr>
              <a:t>非函数。如是，以下应调</a:t>
            </a:r>
            <a:r>
              <a:rPr lang="en-US" altLang="zh-CN" sz="2000" b="1" dirty="0" err="1">
                <a:latin typeface="华文新魏" pitchFamily="2" charset="-122"/>
                <a:ea typeface="华文新魏" pitchFamily="2" charset="-122"/>
              </a:rPr>
              <a:t>printf</a:t>
            </a:r>
            <a:endParaRPr lang="en-US" altLang="zh-CN" sz="2000" b="1" dirty="0">
              <a:latin typeface="华文新魏" pitchFamily="2" charset="-122"/>
              <a:ea typeface="华文新魏" pitchFamily="2" charset="-122"/>
            </a:endParaRPr>
          </a:p>
          <a:p>
            <a:pPr lvl="1" algn="just">
              <a:lnSpc>
                <a:spcPct val="120000"/>
              </a:lnSpc>
              <a:spcBef>
                <a:spcPct val="15000"/>
              </a:spcBef>
              <a:buFont typeface="Wingdings" pitchFamily="2" charset="2"/>
              <a:buChar char="§"/>
            </a:pPr>
            <a:r>
              <a:rPr lang="en-US" altLang="zh-CN" sz="2000" b="1" dirty="0" err="1">
                <a:latin typeface="华文新魏" pitchFamily="2" charset="-122"/>
                <a:ea typeface="华文新魏" pitchFamily="2" charset="-122"/>
              </a:rPr>
              <a:t>sizeof</a:t>
            </a:r>
            <a:r>
              <a:rPr lang="en-US" altLang="zh-CN" sz="2000" b="1" dirty="0">
                <a:latin typeface="华文新魏" pitchFamily="2" charset="-122"/>
                <a:ea typeface="华文新魏" pitchFamily="2" charset="-122"/>
              </a:rPr>
              <a:t>(3+printf(“ABC</a:t>
            </a:r>
            <a:r>
              <a:rPr lang="en-US" altLang="zh-CN" sz="2000" b="1" dirty="0" smtClean="0">
                <a:latin typeface="华文新魏" pitchFamily="2" charset="-122"/>
                <a:ea typeface="华文新魏" pitchFamily="2" charset="-122"/>
              </a:rPr>
              <a:t>”))	//=</a:t>
            </a:r>
            <a:r>
              <a:rPr lang="en-US" altLang="zh-CN" sz="2000" b="1" dirty="0" err="1">
                <a:latin typeface="华文新魏" pitchFamily="2" charset="-122"/>
                <a:ea typeface="华文新魏" pitchFamily="2" charset="-122"/>
              </a:rPr>
              <a:t>sizeof</a:t>
            </a:r>
            <a:r>
              <a:rPr lang="en-US" altLang="zh-CN" sz="2000" b="1" dirty="0">
                <a:latin typeface="华文新魏" pitchFamily="2" charset="-122"/>
                <a:ea typeface="华文新魏" pitchFamily="2" charset="-122"/>
              </a:rPr>
              <a:t>(int)</a:t>
            </a:r>
            <a:r>
              <a:rPr lang="zh-CN" altLang="en-US" sz="2000" b="1" dirty="0">
                <a:latin typeface="华文新魏" pitchFamily="2" charset="-122"/>
                <a:ea typeface="华文新魏" pitchFamily="2" charset="-122"/>
              </a:rPr>
              <a:t>，未调</a:t>
            </a:r>
            <a:r>
              <a:rPr lang="en-US" altLang="zh-CN" sz="2000" b="1" dirty="0" err="1">
                <a:latin typeface="华文新魏" pitchFamily="2" charset="-122"/>
                <a:ea typeface="华文新魏" pitchFamily="2" charset="-122"/>
              </a:rPr>
              <a:t>printf</a:t>
            </a:r>
            <a:r>
              <a:rPr lang="zh-CN" altLang="en-US" sz="2000" b="1" dirty="0">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不打印</a:t>
            </a:r>
            <a:r>
              <a:rPr lang="en-US" altLang="zh-CN" sz="2000" b="1" dirty="0">
                <a:solidFill>
                  <a:srgbClr val="FF0000"/>
                </a:solidFill>
                <a:latin typeface="华文新魏" pitchFamily="2" charset="-122"/>
                <a:ea typeface="华文新魏" pitchFamily="2" charset="-122"/>
              </a:rPr>
              <a:t>ABC</a:t>
            </a:r>
            <a:endParaRPr lang="en-US" altLang="zh-CN" sz="2000" b="1" dirty="0">
              <a:latin typeface="华文新魏" pitchFamily="2" charset="-122"/>
              <a:ea typeface="华文新魏" pitchFamily="2" charset="-122"/>
            </a:endParaRPr>
          </a:p>
          <a:p>
            <a:pPr>
              <a:lnSpc>
                <a:spcPct val="120000"/>
              </a:lnSpc>
            </a:pPr>
            <a:r>
              <a:rPr lang="zh-CN" altLang="en-US" sz="2400" b="1" dirty="0">
                <a:solidFill>
                  <a:srgbClr val="FF0000"/>
                </a:solidFill>
                <a:latin typeface="华文新魏" pitchFamily="2" charset="-122"/>
                <a:ea typeface="华文新魏" pitchFamily="2" charset="-122"/>
              </a:rPr>
              <a:t>任意表达式</a:t>
            </a:r>
            <a:r>
              <a:rPr lang="zh-CN" altLang="en-US" sz="2400" b="1" dirty="0">
                <a:latin typeface="华文新魏" pitchFamily="2" charset="-122"/>
                <a:ea typeface="华文新魏" pitchFamily="2" charset="-122"/>
              </a:rPr>
              <a:t>：由常量、变量、函数调用等构成的表达式，不能被编译程序计算，只能在程序运行时计算。</a:t>
            </a:r>
          </a:p>
          <a:p>
            <a:pPr>
              <a:lnSpc>
                <a:spcPct val="120000"/>
              </a:lnSpc>
            </a:pPr>
            <a:r>
              <a:rPr lang="zh-CN" altLang="en-US" sz="2400" b="1" dirty="0">
                <a:solidFill>
                  <a:srgbClr val="FF0000"/>
                </a:solidFill>
                <a:latin typeface="华文新魏" pitchFamily="2" charset="-122"/>
                <a:ea typeface="华文新魏" pitchFamily="2" charset="-122"/>
              </a:rPr>
              <a:t>类型表达式： </a:t>
            </a:r>
            <a:r>
              <a:rPr lang="en-US" altLang="zh-CN" sz="2400" b="1" dirty="0">
                <a:latin typeface="华文新魏" pitchFamily="2" charset="-122"/>
                <a:ea typeface="华文新魏" pitchFamily="2" charset="-122"/>
              </a:rPr>
              <a:t>int[2]</a:t>
            </a:r>
            <a:r>
              <a:rPr lang="zh-CN" altLang="en-US" sz="2400" b="1" dirty="0">
                <a:latin typeface="华文新魏" pitchFamily="2" charset="-122"/>
                <a:ea typeface="华文新魏" pitchFamily="2" charset="-122"/>
              </a:rPr>
              <a:t>是</a:t>
            </a:r>
            <a:r>
              <a:rPr lang="zh-CN" altLang="en-US" sz="2400" b="1" dirty="0">
                <a:solidFill>
                  <a:srgbClr val="FF0000"/>
                </a:solidFill>
                <a:latin typeface="华文新魏" pitchFamily="2" charset="-122"/>
                <a:ea typeface="华文新魏" pitchFamily="2" charset="-122"/>
              </a:rPr>
              <a:t>类型</a:t>
            </a:r>
            <a:r>
              <a:rPr lang="zh-CN" altLang="en-US" sz="2400" b="1" dirty="0">
                <a:latin typeface="华文新魏" pitchFamily="2" charset="-122"/>
                <a:ea typeface="华文新魏" pitchFamily="2" charset="-122"/>
              </a:rPr>
              <a:t>表达式，非</a:t>
            </a:r>
            <a:r>
              <a:rPr lang="zh-CN" altLang="en-US" sz="2400" b="1" dirty="0">
                <a:solidFill>
                  <a:srgbClr val="FF0000"/>
                </a:solidFill>
                <a:latin typeface="华文新魏" pitchFamily="2" charset="-122"/>
                <a:ea typeface="华文新魏" pitchFamily="2" charset="-122"/>
              </a:rPr>
              <a:t>数值</a:t>
            </a:r>
            <a:r>
              <a:rPr lang="zh-CN" altLang="en-US" sz="2400" b="1" dirty="0">
                <a:latin typeface="华文新魏" pitchFamily="2" charset="-122"/>
                <a:ea typeface="华文新魏" pitchFamily="2" charset="-122"/>
              </a:rPr>
              <a:t>表达式</a:t>
            </a:r>
            <a:endParaRPr lang="zh-CN" altLang="en-US" b="1" dirty="0">
              <a:latin typeface="华文新魏" pitchFamily="2" charset="-122"/>
              <a:ea typeface="华文新魏" pitchFamily="2" charset="-122"/>
            </a:endParaRPr>
          </a:p>
        </p:txBody>
      </p:sp>
    </p:spTree>
    <p:extLst>
      <p:ext uri="{BB962C8B-B14F-4D97-AF65-F5344CB8AC3E}">
        <p14:creationId xmlns:p14="http://schemas.microsoft.com/office/powerpoint/2010/main" val="3651911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p>
            <a:fld id="{BBD65196-3890-4CED-A732-2BE6A33164A0}" type="slidenum">
              <a:rPr lang="en-US" altLang="zh-CN" smtClean="0"/>
              <a:pPr/>
              <a:t>2</a:t>
            </a:fld>
            <a:endParaRPr lang="en-US" altLang="zh-CN" smtClean="0"/>
          </a:p>
        </p:txBody>
      </p:sp>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smtClean="0">
                <a:solidFill>
                  <a:srgbClr val="FF0000"/>
                </a:solidFill>
                <a:latin typeface="微软雅黑" pitchFamily="34" charset="-122"/>
                <a:ea typeface="微软雅黑" pitchFamily="34" charset="-122"/>
              </a:rPr>
              <a:t>2.1</a:t>
            </a:r>
            <a:r>
              <a:rPr lang="zh-CN" altLang="en-US" sz="3600" b="1" dirty="0" smtClean="0">
                <a:solidFill>
                  <a:srgbClr val="FF0000"/>
                </a:solidFill>
                <a:latin typeface="微软雅黑" pitchFamily="34" charset="-122"/>
                <a:ea typeface="微软雅黑" pitchFamily="34" charset="-122"/>
              </a:rPr>
              <a:t>　类型</a:t>
            </a:r>
          </a:p>
        </p:txBody>
      </p:sp>
      <p:sp>
        <p:nvSpPr>
          <p:cNvPr id="8196" name="Rectangle 7"/>
          <p:cNvSpPr>
            <a:spLocks noChangeArrowheads="1"/>
          </p:cNvSpPr>
          <p:nvPr/>
        </p:nvSpPr>
        <p:spPr bwMode="auto">
          <a:xfrm>
            <a:off x="234752" y="1556792"/>
            <a:ext cx="8382000" cy="4968775"/>
          </a:xfrm>
          <a:prstGeom prst="rect">
            <a:avLst/>
          </a:prstGeom>
          <a:noFill/>
          <a:ln w="9525">
            <a:noFill/>
            <a:miter lim="800000"/>
            <a:headEnd/>
            <a:tailEnd/>
          </a:ln>
        </p:spPr>
        <p:txBody>
          <a:bodyPr>
            <a:noAutofit/>
          </a:bodyPr>
          <a:lstStyle/>
          <a:p>
            <a:pPr marL="0" lvl="1" algn="l">
              <a:lnSpc>
                <a:spcPct val="145000"/>
              </a:lnSpc>
              <a:spcBef>
                <a:spcPct val="50000"/>
              </a:spcBef>
            </a:pPr>
            <a:r>
              <a:rPr lang="en-US" altLang="zh-CN" sz="2400" b="1" dirty="0" smtClean="0">
                <a:latin typeface="华文新魏" pitchFamily="2" charset="-122"/>
                <a:ea typeface="华文新魏" pitchFamily="2" charset="-122"/>
              </a:rPr>
              <a:t>	</a:t>
            </a:r>
            <a:r>
              <a:rPr lang="zh-CN" altLang="en-US" sz="2400" b="1" dirty="0" smtClean="0">
                <a:latin typeface="华文新魏" pitchFamily="2" charset="-122"/>
                <a:ea typeface="华文新魏" pitchFamily="2" charset="-122"/>
              </a:rPr>
              <a:t>数据类型是任何一种编程语言的基础，它告诉我们数据在内存中的表示方式，以及我们能在类型上做的操作。</a:t>
            </a:r>
            <a:endParaRPr lang="zh-CN" altLang="en-US" sz="2400" b="1" dirty="0">
              <a:latin typeface="华文新魏" pitchFamily="2" charset="-122"/>
              <a:ea typeface="华文新魏" pitchFamily="2" charset="-122"/>
            </a:endParaRPr>
          </a:p>
        </p:txBody>
      </p:sp>
      <p:sp>
        <p:nvSpPr>
          <p:cNvPr id="5"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2.1.1</a:t>
            </a:r>
            <a:r>
              <a:rPr lang="zh-CN" altLang="en-US" sz="2800" b="1" dirty="0" smtClean="0">
                <a:solidFill>
                  <a:srgbClr val="FF0000"/>
                </a:solidFill>
                <a:latin typeface="微软雅黑" pitchFamily="34" charset="-122"/>
                <a:ea typeface="微软雅黑" pitchFamily="34" charset="-122"/>
              </a:rPr>
              <a:t>　类型的作用</a:t>
            </a:r>
          </a:p>
        </p:txBody>
      </p:sp>
      <p:graphicFrame>
        <p:nvGraphicFramePr>
          <p:cNvPr id="3" name="表格 2"/>
          <p:cNvGraphicFramePr>
            <a:graphicFrameLocks noGrp="1"/>
          </p:cNvGraphicFramePr>
          <p:nvPr>
            <p:extLst>
              <p:ext uri="{D42A27DB-BD31-4B8C-83A1-F6EECF244321}">
                <p14:modId xmlns:p14="http://schemas.microsoft.com/office/powerpoint/2010/main" val="2119377655"/>
              </p:ext>
            </p:extLst>
          </p:nvPr>
        </p:nvGraphicFramePr>
        <p:xfrm>
          <a:off x="3059832" y="3501008"/>
          <a:ext cx="4176464" cy="365760"/>
        </p:xfrm>
        <a:graphic>
          <a:graphicData uri="http://schemas.openxmlformats.org/drawingml/2006/table">
            <a:tbl>
              <a:tblPr firstRow="1" bandRow="1">
                <a:tableStyleId>{5C22544A-7EE6-4342-B048-85BDC9FD1C3A}</a:tableStyleId>
              </a:tblPr>
              <a:tblGrid>
                <a:gridCol w="522058"/>
                <a:gridCol w="522058"/>
                <a:gridCol w="522058"/>
                <a:gridCol w="522058"/>
                <a:gridCol w="522058"/>
                <a:gridCol w="522058"/>
                <a:gridCol w="522058"/>
                <a:gridCol w="522058"/>
              </a:tblGrid>
              <a:tr h="360040">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273469758"/>
              </p:ext>
            </p:extLst>
          </p:nvPr>
        </p:nvGraphicFramePr>
        <p:xfrm>
          <a:off x="3059832" y="3861048"/>
          <a:ext cx="4176464" cy="365760"/>
        </p:xfrm>
        <a:graphic>
          <a:graphicData uri="http://schemas.openxmlformats.org/drawingml/2006/table">
            <a:tbl>
              <a:tblPr firstRow="1" bandRow="1">
                <a:tableStyleId>{5C22544A-7EE6-4342-B048-85BDC9FD1C3A}</a:tableStyleId>
              </a:tblPr>
              <a:tblGrid>
                <a:gridCol w="522058"/>
                <a:gridCol w="522058"/>
                <a:gridCol w="522058"/>
                <a:gridCol w="522058"/>
                <a:gridCol w="522058"/>
                <a:gridCol w="522058"/>
                <a:gridCol w="522058"/>
                <a:gridCol w="522058"/>
              </a:tblGrid>
              <a:tr h="360040">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733619643"/>
              </p:ext>
            </p:extLst>
          </p:nvPr>
        </p:nvGraphicFramePr>
        <p:xfrm>
          <a:off x="3059832" y="4221088"/>
          <a:ext cx="4176464" cy="365760"/>
        </p:xfrm>
        <a:graphic>
          <a:graphicData uri="http://schemas.openxmlformats.org/drawingml/2006/table">
            <a:tbl>
              <a:tblPr firstRow="1" bandRow="1">
                <a:tableStyleId>{5C22544A-7EE6-4342-B048-85BDC9FD1C3A}</a:tableStyleId>
              </a:tblPr>
              <a:tblGrid>
                <a:gridCol w="522058"/>
                <a:gridCol w="522058"/>
                <a:gridCol w="522058"/>
                <a:gridCol w="522058"/>
                <a:gridCol w="522058"/>
                <a:gridCol w="522058"/>
                <a:gridCol w="522058"/>
                <a:gridCol w="522058"/>
              </a:tblGrid>
              <a:tr h="360040">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2546340621"/>
              </p:ext>
            </p:extLst>
          </p:nvPr>
        </p:nvGraphicFramePr>
        <p:xfrm>
          <a:off x="3059832" y="4581128"/>
          <a:ext cx="4176464" cy="365760"/>
        </p:xfrm>
        <a:graphic>
          <a:graphicData uri="http://schemas.openxmlformats.org/drawingml/2006/table">
            <a:tbl>
              <a:tblPr firstRow="1" bandRow="1">
                <a:tableStyleId>{5C22544A-7EE6-4342-B048-85BDC9FD1C3A}</a:tableStyleId>
              </a:tblPr>
              <a:tblGrid>
                <a:gridCol w="522058"/>
                <a:gridCol w="522058"/>
                <a:gridCol w="522058"/>
                <a:gridCol w="522058"/>
                <a:gridCol w="522058"/>
                <a:gridCol w="522058"/>
                <a:gridCol w="522058"/>
                <a:gridCol w="522058"/>
              </a:tblGrid>
              <a:tr h="360040">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TextBox 3"/>
          <p:cNvSpPr txBox="1"/>
          <p:nvPr/>
        </p:nvSpPr>
        <p:spPr>
          <a:xfrm>
            <a:off x="2015369" y="3521328"/>
            <a:ext cx="973343" cy="369332"/>
          </a:xfrm>
          <a:prstGeom prst="rect">
            <a:avLst/>
          </a:prstGeom>
          <a:noFill/>
        </p:spPr>
        <p:txBody>
          <a:bodyPr wrap="none" rtlCol="0">
            <a:spAutoFit/>
          </a:bodyPr>
          <a:lstStyle/>
          <a:p>
            <a:r>
              <a:rPr lang="en-US" altLang="zh-CN" dirty="0" smtClean="0">
                <a:latin typeface="华文新魏" pitchFamily="2" charset="-122"/>
                <a:ea typeface="华文新魏" pitchFamily="2" charset="-122"/>
              </a:rPr>
              <a:t>736424</a:t>
            </a:r>
            <a:endParaRPr lang="zh-CN" altLang="en-US" dirty="0">
              <a:latin typeface="华文新魏" pitchFamily="2" charset="-122"/>
              <a:ea typeface="华文新魏" pitchFamily="2" charset="-122"/>
            </a:endParaRPr>
          </a:p>
        </p:txBody>
      </p:sp>
      <p:sp>
        <p:nvSpPr>
          <p:cNvPr id="12" name="TextBox 11"/>
          <p:cNvSpPr txBox="1"/>
          <p:nvPr/>
        </p:nvSpPr>
        <p:spPr>
          <a:xfrm>
            <a:off x="2000032" y="3872076"/>
            <a:ext cx="973343" cy="369332"/>
          </a:xfrm>
          <a:prstGeom prst="rect">
            <a:avLst/>
          </a:prstGeom>
          <a:noFill/>
        </p:spPr>
        <p:txBody>
          <a:bodyPr wrap="none" rtlCol="0">
            <a:spAutoFit/>
          </a:bodyPr>
          <a:lstStyle/>
          <a:p>
            <a:r>
              <a:rPr lang="en-US" altLang="zh-CN" dirty="0" smtClean="0">
                <a:latin typeface="华文新魏" pitchFamily="2" charset="-122"/>
                <a:ea typeface="华文新魏" pitchFamily="2" charset="-122"/>
              </a:rPr>
              <a:t>736425</a:t>
            </a:r>
            <a:endParaRPr lang="zh-CN" altLang="en-US" dirty="0">
              <a:latin typeface="华文新魏" pitchFamily="2" charset="-122"/>
              <a:ea typeface="华文新魏" pitchFamily="2" charset="-122"/>
            </a:endParaRPr>
          </a:p>
        </p:txBody>
      </p:sp>
      <p:sp>
        <p:nvSpPr>
          <p:cNvPr id="13" name="TextBox 12"/>
          <p:cNvSpPr txBox="1"/>
          <p:nvPr/>
        </p:nvSpPr>
        <p:spPr>
          <a:xfrm>
            <a:off x="2000032" y="4221088"/>
            <a:ext cx="973343" cy="369332"/>
          </a:xfrm>
          <a:prstGeom prst="rect">
            <a:avLst/>
          </a:prstGeom>
          <a:noFill/>
        </p:spPr>
        <p:txBody>
          <a:bodyPr wrap="none" rtlCol="0">
            <a:spAutoFit/>
          </a:bodyPr>
          <a:lstStyle/>
          <a:p>
            <a:r>
              <a:rPr lang="en-US" altLang="zh-CN" dirty="0" smtClean="0">
                <a:latin typeface="华文新魏" pitchFamily="2" charset="-122"/>
                <a:ea typeface="华文新魏" pitchFamily="2" charset="-122"/>
              </a:rPr>
              <a:t>736426</a:t>
            </a:r>
            <a:endParaRPr lang="zh-CN" altLang="en-US" dirty="0">
              <a:latin typeface="华文新魏" pitchFamily="2" charset="-122"/>
              <a:ea typeface="华文新魏" pitchFamily="2" charset="-122"/>
            </a:endParaRPr>
          </a:p>
        </p:txBody>
      </p:sp>
      <p:sp>
        <p:nvSpPr>
          <p:cNvPr id="14" name="TextBox 13"/>
          <p:cNvSpPr txBox="1"/>
          <p:nvPr/>
        </p:nvSpPr>
        <p:spPr>
          <a:xfrm>
            <a:off x="2000032" y="4582884"/>
            <a:ext cx="973343" cy="369332"/>
          </a:xfrm>
          <a:prstGeom prst="rect">
            <a:avLst/>
          </a:prstGeom>
          <a:noFill/>
        </p:spPr>
        <p:txBody>
          <a:bodyPr wrap="none" rtlCol="0">
            <a:spAutoFit/>
          </a:bodyPr>
          <a:lstStyle/>
          <a:p>
            <a:r>
              <a:rPr lang="en-US" altLang="zh-CN" dirty="0" smtClean="0">
                <a:latin typeface="华文新魏" pitchFamily="2" charset="-122"/>
                <a:ea typeface="华文新魏" pitchFamily="2" charset="-122"/>
              </a:rPr>
              <a:t>736427</a:t>
            </a:r>
            <a:endParaRPr lang="zh-CN" altLang="en-US" dirty="0">
              <a:latin typeface="华文新魏" pitchFamily="2" charset="-122"/>
              <a:ea typeface="华文新魏" pitchFamily="2" charset="-122"/>
            </a:endParaRPr>
          </a:p>
        </p:txBody>
      </p:sp>
      <p:sp>
        <p:nvSpPr>
          <p:cNvPr id="15" name="圆角矩形标注 14"/>
          <p:cNvSpPr/>
          <p:nvPr/>
        </p:nvSpPr>
        <p:spPr>
          <a:xfrm>
            <a:off x="4425752" y="2708920"/>
            <a:ext cx="3886200" cy="500066"/>
          </a:xfrm>
          <a:prstGeom prst="wedgeRoundRectCallout">
            <a:avLst>
              <a:gd name="adj1" fmla="val -47638"/>
              <a:gd name="adj2" fmla="val 97223"/>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sz="1400" b="1" dirty="0" smtClean="0">
                <a:solidFill>
                  <a:schemeClr val="tx1"/>
                </a:solidFill>
                <a:latin typeface="华文新魏" pitchFamily="2" charset="-122"/>
                <a:ea typeface="华文新魏" pitchFamily="2" charset="-122"/>
                <a:sym typeface="Arial" pitchFamily="34" charset="0"/>
              </a:rPr>
              <a:t>内存最小可寻址的单位为字节</a:t>
            </a:r>
            <a:r>
              <a:rPr lang="en-US" altLang="zh-CN" sz="1400" b="1" dirty="0" smtClean="0">
                <a:solidFill>
                  <a:schemeClr val="tx1"/>
                </a:solidFill>
                <a:latin typeface="华文新魏" pitchFamily="2" charset="-122"/>
                <a:ea typeface="华文新魏" pitchFamily="2" charset="-122"/>
                <a:sym typeface="Arial" pitchFamily="34" charset="0"/>
              </a:rPr>
              <a:t>(byte), 8</a:t>
            </a:r>
            <a:r>
              <a:rPr lang="zh-CN" altLang="en-US" sz="1400" b="1" dirty="0" smtClean="0">
                <a:solidFill>
                  <a:schemeClr val="tx1"/>
                </a:solidFill>
                <a:latin typeface="华文新魏" pitchFamily="2" charset="-122"/>
                <a:ea typeface="华文新魏" pitchFamily="2" charset="-122"/>
                <a:sym typeface="Arial" pitchFamily="34" charset="0"/>
              </a:rPr>
              <a:t>个</a:t>
            </a:r>
            <a:r>
              <a:rPr lang="en-US" altLang="zh-CN" sz="1400" b="1" dirty="0" smtClean="0">
                <a:solidFill>
                  <a:schemeClr val="tx1"/>
                </a:solidFill>
                <a:latin typeface="华文新魏" pitchFamily="2" charset="-122"/>
                <a:ea typeface="华文新魏" pitchFamily="2" charset="-122"/>
                <a:sym typeface="Arial" pitchFamily="34" charset="0"/>
              </a:rPr>
              <a:t>bit</a:t>
            </a:r>
            <a:endParaRPr lang="zh-CN" altLang="en-US" sz="1400" b="1" dirty="0" smtClean="0">
              <a:solidFill>
                <a:schemeClr val="tx1"/>
              </a:solidFill>
              <a:latin typeface="华文新魏" pitchFamily="2" charset="-122"/>
              <a:ea typeface="华文新魏" pitchFamily="2" charset="-122"/>
              <a:sym typeface="Arial" pitchFamily="34" charset="0"/>
            </a:endParaRPr>
          </a:p>
        </p:txBody>
      </p:sp>
      <p:sp>
        <p:nvSpPr>
          <p:cNvPr id="16" name="圆角矩形标注 15"/>
          <p:cNvSpPr/>
          <p:nvPr/>
        </p:nvSpPr>
        <p:spPr>
          <a:xfrm>
            <a:off x="914855" y="2707346"/>
            <a:ext cx="1553984" cy="500066"/>
          </a:xfrm>
          <a:prstGeom prst="wedgeRoundRectCallout">
            <a:avLst>
              <a:gd name="adj1" fmla="val 51740"/>
              <a:gd name="adj2" fmla="val 119572"/>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sz="1400" b="1" dirty="0" smtClean="0">
                <a:solidFill>
                  <a:schemeClr val="tx1"/>
                </a:solidFill>
                <a:latin typeface="华文新魏" pitchFamily="2" charset="-122"/>
                <a:ea typeface="华文新魏" pitchFamily="2" charset="-122"/>
                <a:sym typeface="Arial" pitchFamily="34" charset="0"/>
              </a:rPr>
              <a:t>每个字节有地址</a:t>
            </a:r>
          </a:p>
        </p:txBody>
      </p:sp>
      <p:sp>
        <p:nvSpPr>
          <p:cNvPr id="17" name="圆角矩形标注 16"/>
          <p:cNvSpPr/>
          <p:nvPr/>
        </p:nvSpPr>
        <p:spPr>
          <a:xfrm>
            <a:off x="395536" y="5157192"/>
            <a:ext cx="8352928" cy="1584176"/>
          </a:xfrm>
          <a:prstGeom prst="wedgeRoundRectCallout">
            <a:avLst>
              <a:gd name="adj1" fmla="val 20744"/>
              <a:gd name="adj2" fmla="val -66047"/>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sz="1600" b="1" dirty="0" smtClean="0">
                <a:solidFill>
                  <a:schemeClr val="tx1"/>
                </a:solidFill>
                <a:latin typeface="华文新魏" pitchFamily="2" charset="-122"/>
                <a:ea typeface="华文新魏" pitchFamily="2" charset="-122"/>
                <a:sym typeface="Arial" pitchFamily="34" charset="0"/>
              </a:rPr>
              <a:t>数据类型决定了数据所占的字节数以及如何解释这些字节的内容。</a:t>
            </a:r>
            <a:endParaRPr lang="en-US" altLang="zh-CN" sz="1600" b="1" dirty="0" smtClean="0">
              <a:solidFill>
                <a:schemeClr val="tx1"/>
              </a:solidFill>
              <a:latin typeface="华文新魏" pitchFamily="2" charset="-122"/>
              <a:ea typeface="华文新魏" pitchFamily="2" charset="-122"/>
              <a:sym typeface="Arial" pitchFamily="34" charset="0"/>
            </a:endParaRPr>
          </a:p>
          <a:p>
            <a:pPr>
              <a:lnSpc>
                <a:spcPct val="125000"/>
              </a:lnSpc>
            </a:pPr>
            <a:r>
              <a:rPr lang="zh-CN" altLang="en-US" sz="1600" b="1" dirty="0" smtClean="0">
                <a:solidFill>
                  <a:schemeClr val="tx1"/>
                </a:solidFill>
                <a:latin typeface="华文新魏" pitchFamily="2" charset="-122"/>
                <a:ea typeface="华文新魏" pitchFamily="2" charset="-122"/>
                <a:sym typeface="Arial" pitchFamily="34" charset="0"/>
              </a:rPr>
              <a:t>如果定义变量</a:t>
            </a:r>
            <a:r>
              <a:rPr lang="en-US" altLang="zh-CN" sz="1600" b="1" dirty="0" smtClean="0">
                <a:solidFill>
                  <a:schemeClr val="tx1"/>
                </a:solidFill>
                <a:latin typeface="华文新魏" pitchFamily="2" charset="-122"/>
                <a:ea typeface="华文新魏" pitchFamily="2" charset="-122"/>
                <a:sym typeface="Arial" pitchFamily="34" charset="0"/>
              </a:rPr>
              <a:t>short i = 0, </a:t>
            </a:r>
            <a:r>
              <a:rPr lang="zh-CN" altLang="en-US" sz="1600" b="1" dirty="0" smtClean="0">
                <a:solidFill>
                  <a:schemeClr val="tx1"/>
                </a:solidFill>
                <a:latin typeface="华文新魏" pitchFamily="2" charset="-122"/>
                <a:ea typeface="华文新魏" pitchFamily="2" charset="-122"/>
                <a:sym typeface="Arial" pitchFamily="34" charset="0"/>
              </a:rPr>
              <a:t>并且变量</a:t>
            </a:r>
            <a:r>
              <a:rPr lang="en-US" altLang="zh-CN" sz="1600" b="1" dirty="0" smtClean="0">
                <a:solidFill>
                  <a:schemeClr val="tx1"/>
                </a:solidFill>
                <a:latin typeface="华文新魏" pitchFamily="2" charset="-122"/>
                <a:ea typeface="华文新魏" pitchFamily="2" charset="-122"/>
                <a:sym typeface="Arial" pitchFamily="34" charset="0"/>
              </a:rPr>
              <a:t>i</a:t>
            </a:r>
            <a:r>
              <a:rPr lang="zh-CN" altLang="en-US" sz="1600" b="1" dirty="0" smtClean="0">
                <a:solidFill>
                  <a:schemeClr val="tx1"/>
                </a:solidFill>
                <a:latin typeface="华文新魏" pitchFamily="2" charset="-122"/>
                <a:ea typeface="华文新魏" pitchFamily="2" charset="-122"/>
                <a:sym typeface="Arial" pitchFamily="34" charset="0"/>
              </a:rPr>
              <a:t>的首地址为</a:t>
            </a:r>
            <a:r>
              <a:rPr lang="en-US" altLang="zh-CN" sz="1600" b="1" dirty="0" smtClean="0">
                <a:solidFill>
                  <a:schemeClr val="tx1"/>
                </a:solidFill>
                <a:latin typeface="华文新魏" pitchFamily="2" charset="-122"/>
                <a:ea typeface="华文新魏" pitchFamily="2" charset="-122"/>
                <a:sym typeface="Arial" pitchFamily="34" charset="0"/>
              </a:rPr>
              <a:t>736424</a:t>
            </a:r>
            <a:r>
              <a:rPr lang="zh-CN" altLang="en-US" sz="1600" b="1" dirty="0" smtClean="0">
                <a:solidFill>
                  <a:schemeClr val="tx1"/>
                </a:solidFill>
                <a:latin typeface="华文新魏" pitchFamily="2" charset="-122"/>
                <a:ea typeface="华文新魏" pitchFamily="2" charset="-122"/>
                <a:sym typeface="Arial" pitchFamily="34" charset="0"/>
              </a:rPr>
              <a:t>，那么</a:t>
            </a:r>
            <a:r>
              <a:rPr lang="en-US" altLang="zh-CN" sz="1600" b="1" dirty="0" smtClean="0">
                <a:solidFill>
                  <a:schemeClr val="tx1"/>
                </a:solidFill>
                <a:latin typeface="华文新魏" pitchFamily="2" charset="-122"/>
                <a:ea typeface="华文新魏" pitchFamily="2" charset="-122"/>
                <a:sym typeface="Arial" pitchFamily="34" charset="0"/>
              </a:rPr>
              <a:t>CPU</a:t>
            </a:r>
            <a:r>
              <a:rPr lang="zh-CN" altLang="en-US" sz="1600" b="1" dirty="0" smtClean="0">
                <a:solidFill>
                  <a:schemeClr val="tx1"/>
                </a:solidFill>
                <a:latin typeface="华文新魏" pitchFamily="2" charset="-122"/>
                <a:ea typeface="华文新魏" pitchFamily="2" charset="-122"/>
                <a:sym typeface="Arial" pitchFamily="34" charset="0"/>
              </a:rPr>
              <a:t>会读取</a:t>
            </a:r>
            <a:r>
              <a:rPr lang="en-US" altLang="zh-CN" sz="1600" b="1" dirty="0" smtClean="0">
                <a:solidFill>
                  <a:schemeClr val="tx1"/>
                </a:solidFill>
                <a:latin typeface="华文新魏" pitchFamily="2" charset="-122"/>
                <a:ea typeface="华文新魏" pitchFamily="2" charset="-122"/>
                <a:sym typeface="Arial" pitchFamily="34" charset="0"/>
              </a:rPr>
              <a:t>736424</a:t>
            </a:r>
            <a:r>
              <a:rPr lang="zh-CN" altLang="en-US" sz="1600" b="1" dirty="0" smtClean="0">
                <a:solidFill>
                  <a:schemeClr val="tx1"/>
                </a:solidFill>
                <a:latin typeface="华文新魏" pitchFamily="2" charset="-122"/>
                <a:ea typeface="华文新魏" pitchFamily="2" charset="-122"/>
                <a:sym typeface="Arial" pitchFamily="34" charset="0"/>
              </a:rPr>
              <a:t>开始的</a:t>
            </a:r>
            <a:r>
              <a:rPr lang="en-US" altLang="zh-CN" sz="1600" b="1" dirty="0" smtClean="0">
                <a:solidFill>
                  <a:schemeClr val="tx1"/>
                </a:solidFill>
                <a:latin typeface="华文新魏" pitchFamily="2" charset="-122"/>
                <a:ea typeface="华文新魏" pitchFamily="2" charset="-122"/>
                <a:sym typeface="Arial" pitchFamily="34" charset="0"/>
              </a:rPr>
              <a:t>2</a:t>
            </a:r>
            <a:r>
              <a:rPr lang="zh-CN" altLang="en-US" sz="1600" b="1" dirty="0" smtClean="0">
                <a:solidFill>
                  <a:schemeClr val="tx1"/>
                </a:solidFill>
                <a:latin typeface="华文新魏" pitchFamily="2" charset="-122"/>
                <a:ea typeface="华文新魏" pitchFamily="2" charset="-122"/>
                <a:sym typeface="Arial" pitchFamily="34" charset="0"/>
              </a:rPr>
              <a:t>个字节的内容（假设</a:t>
            </a:r>
            <a:r>
              <a:rPr lang="en-US" altLang="zh-CN" sz="1600" b="1" dirty="0" smtClean="0">
                <a:solidFill>
                  <a:schemeClr val="tx1"/>
                </a:solidFill>
                <a:latin typeface="华文新魏" pitchFamily="2" charset="-122"/>
                <a:ea typeface="华文新魏" pitchFamily="2" charset="-122"/>
                <a:sym typeface="Arial" pitchFamily="34" charset="0"/>
              </a:rPr>
              <a:t>short</a:t>
            </a:r>
            <a:r>
              <a:rPr lang="zh-CN" altLang="en-US" sz="1600" b="1" dirty="0" smtClean="0">
                <a:solidFill>
                  <a:schemeClr val="tx1"/>
                </a:solidFill>
                <a:latin typeface="华文新魏" pitchFamily="2" charset="-122"/>
                <a:ea typeface="华文新魏" pitchFamily="2" charset="-122"/>
                <a:sym typeface="Arial" pitchFamily="34" charset="0"/>
              </a:rPr>
              <a:t>为</a:t>
            </a:r>
            <a:r>
              <a:rPr lang="en-US" altLang="zh-CN" sz="1600" b="1" dirty="0" smtClean="0">
                <a:solidFill>
                  <a:schemeClr val="tx1"/>
                </a:solidFill>
                <a:latin typeface="华文新魏" pitchFamily="2" charset="-122"/>
                <a:ea typeface="华文新魏" pitchFamily="2" charset="-122"/>
                <a:sym typeface="Arial" pitchFamily="34" charset="0"/>
              </a:rPr>
              <a:t>2</a:t>
            </a:r>
            <a:r>
              <a:rPr lang="zh-CN" altLang="en-US" sz="1600" b="1" dirty="0" smtClean="0">
                <a:solidFill>
                  <a:schemeClr val="tx1"/>
                </a:solidFill>
                <a:latin typeface="华文新魏" pitchFamily="2" charset="-122"/>
                <a:ea typeface="华文新魏" pitchFamily="2" charset="-122"/>
                <a:sym typeface="Arial" pitchFamily="34" charset="0"/>
              </a:rPr>
              <a:t>个字节）</a:t>
            </a:r>
            <a:endParaRPr lang="en-US" altLang="zh-CN" sz="1600" b="1" dirty="0" smtClean="0">
              <a:solidFill>
                <a:schemeClr val="tx1"/>
              </a:solidFill>
              <a:latin typeface="华文新魏" pitchFamily="2" charset="-122"/>
              <a:ea typeface="华文新魏" pitchFamily="2" charset="-122"/>
              <a:sym typeface="Arial" pitchFamily="34" charset="0"/>
            </a:endParaRPr>
          </a:p>
          <a:p>
            <a:pPr>
              <a:lnSpc>
                <a:spcPct val="125000"/>
              </a:lnSpc>
            </a:pPr>
            <a:r>
              <a:rPr lang="zh-CN" altLang="en-US" sz="1600" b="1" dirty="0">
                <a:solidFill>
                  <a:schemeClr val="tx1"/>
                </a:solidFill>
                <a:latin typeface="华文新魏" pitchFamily="2" charset="-122"/>
                <a:ea typeface="华文新魏" pitchFamily="2" charset="-122"/>
                <a:sym typeface="Arial" pitchFamily="34" charset="0"/>
              </a:rPr>
              <a:t>如果定义</a:t>
            </a:r>
            <a:r>
              <a:rPr lang="zh-CN" altLang="en-US" sz="1600" b="1" dirty="0" smtClean="0">
                <a:solidFill>
                  <a:schemeClr val="tx1"/>
                </a:solidFill>
                <a:latin typeface="华文新魏" pitchFamily="2" charset="-122"/>
                <a:ea typeface="华文新魏" pitchFamily="2" charset="-122"/>
                <a:sym typeface="Arial" pitchFamily="34" charset="0"/>
              </a:rPr>
              <a:t>变量</a:t>
            </a:r>
            <a:r>
              <a:rPr lang="en-US" altLang="zh-CN" sz="1600" b="1" dirty="0" err="1" smtClean="0">
                <a:solidFill>
                  <a:schemeClr val="tx1"/>
                </a:solidFill>
                <a:latin typeface="华文新魏" pitchFamily="2" charset="-122"/>
                <a:ea typeface="华文新魏" pitchFamily="2" charset="-122"/>
                <a:sym typeface="Arial" pitchFamily="34" charset="0"/>
              </a:rPr>
              <a:t>inti</a:t>
            </a:r>
            <a:r>
              <a:rPr lang="en-US" altLang="zh-CN" sz="1600" b="1" dirty="0" smtClean="0">
                <a:solidFill>
                  <a:schemeClr val="tx1"/>
                </a:solidFill>
                <a:latin typeface="华文新魏" pitchFamily="2" charset="-122"/>
                <a:ea typeface="华文新魏" pitchFamily="2" charset="-122"/>
                <a:sym typeface="Arial" pitchFamily="34" charset="0"/>
              </a:rPr>
              <a:t> </a:t>
            </a:r>
            <a:r>
              <a:rPr lang="en-US" altLang="zh-CN" sz="1600" b="1" dirty="0">
                <a:solidFill>
                  <a:schemeClr val="tx1"/>
                </a:solidFill>
                <a:latin typeface="华文新魏" pitchFamily="2" charset="-122"/>
                <a:ea typeface="华文新魏" pitchFamily="2" charset="-122"/>
                <a:sym typeface="Arial" pitchFamily="34" charset="0"/>
              </a:rPr>
              <a:t>= 0, </a:t>
            </a:r>
            <a:r>
              <a:rPr lang="zh-CN" altLang="en-US" sz="1600" b="1" dirty="0">
                <a:solidFill>
                  <a:schemeClr val="tx1"/>
                </a:solidFill>
                <a:latin typeface="华文新魏" pitchFamily="2" charset="-122"/>
                <a:ea typeface="华文新魏" pitchFamily="2" charset="-122"/>
                <a:sym typeface="Arial" pitchFamily="34" charset="0"/>
              </a:rPr>
              <a:t>并且变量</a:t>
            </a:r>
            <a:r>
              <a:rPr lang="en-US" altLang="zh-CN" sz="1600" b="1" dirty="0">
                <a:solidFill>
                  <a:schemeClr val="tx1"/>
                </a:solidFill>
                <a:latin typeface="华文新魏" pitchFamily="2" charset="-122"/>
                <a:ea typeface="华文新魏" pitchFamily="2" charset="-122"/>
                <a:sym typeface="Arial" pitchFamily="34" charset="0"/>
              </a:rPr>
              <a:t>i</a:t>
            </a:r>
            <a:r>
              <a:rPr lang="zh-CN" altLang="en-US" sz="1600" b="1" dirty="0">
                <a:solidFill>
                  <a:schemeClr val="tx1"/>
                </a:solidFill>
                <a:latin typeface="华文新魏" pitchFamily="2" charset="-122"/>
                <a:ea typeface="华文新魏" pitchFamily="2" charset="-122"/>
                <a:sym typeface="Arial" pitchFamily="34" charset="0"/>
              </a:rPr>
              <a:t>的首地址为</a:t>
            </a:r>
            <a:r>
              <a:rPr lang="en-US" altLang="zh-CN" sz="1600" b="1" dirty="0">
                <a:solidFill>
                  <a:schemeClr val="tx1"/>
                </a:solidFill>
                <a:latin typeface="华文新魏" pitchFamily="2" charset="-122"/>
                <a:ea typeface="华文新魏" pitchFamily="2" charset="-122"/>
                <a:sym typeface="Arial" pitchFamily="34" charset="0"/>
              </a:rPr>
              <a:t>736424</a:t>
            </a:r>
            <a:r>
              <a:rPr lang="zh-CN" altLang="en-US" sz="1600" b="1" dirty="0">
                <a:solidFill>
                  <a:schemeClr val="tx1"/>
                </a:solidFill>
                <a:latin typeface="华文新魏" pitchFamily="2" charset="-122"/>
                <a:ea typeface="华文新魏" pitchFamily="2" charset="-122"/>
                <a:sym typeface="Arial" pitchFamily="34" charset="0"/>
              </a:rPr>
              <a:t>，那么</a:t>
            </a:r>
            <a:r>
              <a:rPr lang="en-US" altLang="zh-CN" sz="1600" b="1" dirty="0">
                <a:solidFill>
                  <a:schemeClr val="tx1"/>
                </a:solidFill>
                <a:latin typeface="华文新魏" pitchFamily="2" charset="-122"/>
                <a:ea typeface="华文新魏" pitchFamily="2" charset="-122"/>
                <a:sym typeface="Arial" pitchFamily="34" charset="0"/>
              </a:rPr>
              <a:t>CPU</a:t>
            </a:r>
            <a:r>
              <a:rPr lang="zh-CN" altLang="en-US" sz="1600" b="1" dirty="0">
                <a:solidFill>
                  <a:schemeClr val="tx1"/>
                </a:solidFill>
                <a:latin typeface="华文新魏" pitchFamily="2" charset="-122"/>
                <a:ea typeface="华文新魏" pitchFamily="2" charset="-122"/>
                <a:sym typeface="Arial" pitchFamily="34" charset="0"/>
              </a:rPr>
              <a:t>会读取</a:t>
            </a:r>
            <a:r>
              <a:rPr lang="en-US" altLang="zh-CN" sz="1600" b="1" dirty="0">
                <a:solidFill>
                  <a:schemeClr val="tx1"/>
                </a:solidFill>
                <a:latin typeface="华文新魏" pitchFamily="2" charset="-122"/>
                <a:ea typeface="华文新魏" pitchFamily="2" charset="-122"/>
                <a:sym typeface="Arial" pitchFamily="34" charset="0"/>
              </a:rPr>
              <a:t>736424</a:t>
            </a:r>
            <a:r>
              <a:rPr lang="zh-CN" altLang="en-US" sz="1600" b="1" dirty="0">
                <a:solidFill>
                  <a:schemeClr val="tx1"/>
                </a:solidFill>
                <a:latin typeface="华文新魏" pitchFamily="2" charset="-122"/>
                <a:ea typeface="华文新魏" pitchFamily="2" charset="-122"/>
                <a:sym typeface="Arial" pitchFamily="34" charset="0"/>
              </a:rPr>
              <a:t>开始</a:t>
            </a:r>
            <a:r>
              <a:rPr lang="zh-CN" altLang="en-US" sz="1600" b="1" dirty="0" smtClean="0">
                <a:solidFill>
                  <a:schemeClr val="tx1"/>
                </a:solidFill>
                <a:latin typeface="华文新魏" pitchFamily="2" charset="-122"/>
                <a:ea typeface="华文新魏" pitchFamily="2" charset="-122"/>
                <a:sym typeface="Arial" pitchFamily="34" charset="0"/>
              </a:rPr>
              <a:t>的</a:t>
            </a:r>
            <a:r>
              <a:rPr lang="en-US" altLang="zh-CN" sz="1600" b="1" dirty="0" smtClean="0">
                <a:solidFill>
                  <a:schemeClr val="tx1"/>
                </a:solidFill>
                <a:latin typeface="华文新魏" pitchFamily="2" charset="-122"/>
                <a:ea typeface="华文新魏" pitchFamily="2" charset="-122"/>
                <a:sym typeface="Arial" pitchFamily="34" charset="0"/>
              </a:rPr>
              <a:t>4</a:t>
            </a:r>
            <a:r>
              <a:rPr lang="zh-CN" altLang="en-US" sz="1600" b="1" dirty="0" smtClean="0">
                <a:solidFill>
                  <a:schemeClr val="tx1"/>
                </a:solidFill>
                <a:latin typeface="华文新魏" pitchFamily="2" charset="-122"/>
                <a:ea typeface="华文新魏" pitchFamily="2" charset="-122"/>
                <a:sym typeface="Arial" pitchFamily="34" charset="0"/>
              </a:rPr>
              <a:t>个</a:t>
            </a:r>
            <a:r>
              <a:rPr lang="zh-CN" altLang="en-US" sz="1600" b="1" dirty="0">
                <a:solidFill>
                  <a:schemeClr val="tx1"/>
                </a:solidFill>
                <a:latin typeface="华文新魏" pitchFamily="2" charset="-122"/>
                <a:ea typeface="华文新魏" pitchFamily="2" charset="-122"/>
                <a:sym typeface="Arial" pitchFamily="34" charset="0"/>
              </a:rPr>
              <a:t>字节的内容（</a:t>
            </a:r>
            <a:r>
              <a:rPr lang="zh-CN" altLang="en-US" sz="1600" b="1" dirty="0" smtClean="0">
                <a:solidFill>
                  <a:schemeClr val="tx1"/>
                </a:solidFill>
                <a:latin typeface="华文新魏" pitchFamily="2" charset="-122"/>
                <a:ea typeface="华文新魏" pitchFamily="2" charset="-122"/>
                <a:sym typeface="Arial" pitchFamily="34" charset="0"/>
              </a:rPr>
              <a:t>假设</a:t>
            </a:r>
            <a:r>
              <a:rPr lang="en-US" altLang="zh-CN" sz="1600" b="1" dirty="0" smtClean="0">
                <a:solidFill>
                  <a:schemeClr val="tx1"/>
                </a:solidFill>
                <a:latin typeface="华文新魏" pitchFamily="2" charset="-122"/>
                <a:ea typeface="华文新魏" pitchFamily="2" charset="-122"/>
                <a:sym typeface="Arial" pitchFamily="34" charset="0"/>
              </a:rPr>
              <a:t>int</a:t>
            </a:r>
            <a:r>
              <a:rPr lang="zh-CN" altLang="en-US" sz="1600" b="1" dirty="0" smtClean="0">
                <a:solidFill>
                  <a:schemeClr val="tx1"/>
                </a:solidFill>
                <a:latin typeface="华文新魏" pitchFamily="2" charset="-122"/>
                <a:ea typeface="华文新魏" pitchFamily="2" charset="-122"/>
                <a:sym typeface="Arial" pitchFamily="34" charset="0"/>
              </a:rPr>
              <a:t>为</a:t>
            </a:r>
            <a:r>
              <a:rPr lang="en-US" altLang="zh-CN" sz="1600" b="1" dirty="0" smtClean="0">
                <a:solidFill>
                  <a:schemeClr val="tx1"/>
                </a:solidFill>
                <a:latin typeface="华文新魏" pitchFamily="2" charset="-122"/>
                <a:ea typeface="华文新魏" pitchFamily="2" charset="-122"/>
                <a:sym typeface="Arial" pitchFamily="34" charset="0"/>
              </a:rPr>
              <a:t>4</a:t>
            </a:r>
            <a:r>
              <a:rPr lang="zh-CN" altLang="en-US" sz="1600" b="1" dirty="0" smtClean="0">
                <a:solidFill>
                  <a:schemeClr val="tx1"/>
                </a:solidFill>
                <a:latin typeface="华文新魏" pitchFamily="2" charset="-122"/>
                <a:ea typeface="华文新魏" pitchFamily="2" charset="-122"/>
                <a:sym typeface="Arial" pitchFamily="34" charset="0"/>
              </a:rPr>
              <a:t>个</a:t>
            </a:r>
            <a:r>
              <a:rPr lang="zh-CN" altLang="en-US" sz="1600" b="1" dirty="0">
                <a:solidFill>
                  <a:schemeClr val="tx1"/>
                </a:solidFill>
                <a:latin typeface="华文新魏" pitchFamily="2" charset="-122"/>
                <a:ea typeface="华文新魏" pitchFamily="2" charset="-122"/>
                <a:sym typeface="Arial" pitchFamily="34" charset="0"/>
              </a:rPr>
              <a:t>字节</a:t>
            </a:r>
            <a:r>
              <a:rPr lang="zh-CN" altLang="en-US" sz="1600" b="1" dirty="0" smtClean="0">
                <a:solidFill>
                  <a:schemeClr val="tx1"/>
                </a:solidFill>
                <a:latin typeface="华文新魏" pitchFamily="2" charset="-122"/>
                <a:ea typeface="华文新魏" pitchFamily="2" charset="-122"/>
                <a:sym typeface="Arial" pitchFamily="34" charset="0"/>
              </a:rPr>
              <a:t>）</a:t>
            </a:r>
            <a:endParaRPr lang="zh-CN" altLang="en-US" sz="1600" b="1" dirty="0">
              <a:solidFill>
                <a:schemeClr val="tx1"/>
              </a:solidFill>
              <a:latin typeface="华文新魏" pitchFamily="2" charset="-122"/>
              <a:ea typeface="华文新魏" pitchFamily="2" charset="-122"/>
              <a:sym typeface="Arial" pitchFamily="34" charset="0"/>
            </a:endParaRPr>
          </a:p>
        </p:txBody>
      </p:sp>
    </p:spTree>
    <p:extLst>
      <p:ext uri="{BB962C8B-B14F-4D97-AF65-F5344CB8AC3E}">
        <p14:creationId xmlns:p14="http://schemas.microsoft.com/office/powerpoint/2010/main" val="91696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2.6</a:t>
            </a:r>
            <a:r>
              <a:rPr lang="zh-CN" altLang="en-US" sz="3600" b="1" dirty="0">
                <a:solidFill>
                  <a:srgbClr val="FF0000"/>
                </a:solidFill>
                <a:latin typeface="微软雅黑" pitchFamily="34" charset="-122"/>
                <a:ea typeface="微软雅黑" pitchFamily="34" charset="-122"/>
              </a:rPr>
              <a:t>　左</a:t>
            </a:r>
            <a:r>
              <a:rPr lang="zh-CN" altLang="en-US" sz="3600" b="1" dirty="0" smtClean="0">
                <a:solidFill>
                  <a:srgbClr val="FF0000"/>
                </a:solidFill>
                <a:latin typeface="微软雅黑" pitchFamily="34" charset="-122"/>
                <a:ea typeface="微软雅黑" pitchFamily="34" charset="-122"/>
              </a:rPr>
              <a:t>值和右值</a:t>
            </a:r>
            <a:r>
              <a:rPr lang="en-US" altLang="zh-CN" sz="3600" b="1" dirty="0" smtClean="0">
                <a:solidFill>
                  <a:srgbClr val="FF0000"/>
                </a:solidFill>
                <a:latin typeface="微软雅黑" pitchFamily="34" charset="-122"/>
                <a:ea typeface="微软雅黑" pitchFamily="34" charset="-122"/>
              </a:rPr>
              <a:t>(C++11</a:t>
            </a:r>
            <a:r>
              <a:rPr lang="zh-CN" altLang="en-US" sz="3600" b="1" dirty="0" smtClean="0">
                <a:solidFill>
                  <a:srgbClr val="FF0000"/>
                </a:solidFill>
                <a:latin typeface="微软雅黑" pitchFamily="34" charset="-122"/>
                <a:ea typeface="微软雅黑" pitchFamily="34" charset="-122"/>
              </a:rPr>
              <a:t>标准</a:t>
            </a:r>
            <a:r>
              <a:rPr lang="en-US" altLang="zh-CN" sz="3600" b="1" dirty="0" smtClean="0">
                <a:solidFill>
                  <a:srgbClr val="FF0000"/>
                </a:solidFill>
                <a:latin typeface="微软雅黑" pitchFamily="34" charset="-122"/>
                <a:ea typeface="微软雅黑" pitchFamily="34" charset="-122"/>
              </a:rPr>
              <a:t>3.10)</a:t>
            </a:r>
            <a:endParaRPr lang="zh-CN" altLang="en-US" sz="3600" b="1" dirty="0" smtClean="0">
              <a:solidFill>
                <a:srgbClr val="FF0000"/>
              </a:solidFill>
              <a:latin typeface="微软雅黑" pitchFamily="34" charset="-122"/>
              <a:ea typeface="微软雅黑" pitchFamily="34" charset="-122"/>
            </a:endParaRPr>
          </a:p>
        </p:txBody>
      </p:sp>
      <p:sp>
        <p:nvSpPr>
          <p:cNvPr id="4" name="Rectangle 7"/>
          <p:cNvSpPr>
            <a:spLocks noChangeArrowheads="1"/>
          </p:cNvSpPr>
          <p:nvPr/>
        </p:nvSpPr>
        <p:spPr bwMode="auto">
          <a:xfrm>
            <a:off x="181244" y="1124744"/>
            <a:ext cx="8801992" cy="5400600"/>
          </a:xfrm>
          <a:prstGeom prst="rect">
            <a:avLst/>
          </a:prstGeom>
          <a:noFill/>
          <a:ln w="9525">
            <a:noFill/>
            <a:miter lim="800000"/>
            <a:headEnd/>
            <a:tailEnd/>
          </a:ln>
        </p:spPr>
        <p:txBody>
          <a:bodyPr>
            <a:noAutofit/>
          </a:bodyPr>
          <a:lstStyle/>
          <a:p>
            <a:pPr marL="0" lvl="1">
              <a:lnSpc>
                <a:spcPct val="120000"/>
              </a:lnSpc>
              <a:spcBef>
                <a:spcPts val="600"/>
              </a:spcBef>
            </a:pPr>
            <a:r>
              <a:rPr lang="en-US" altLang="zh-CN" sz="2400" b="1" dirty="0" smtClean="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C++</a:t>
            </a:r>
            <a:r>
              <a:rPr lang="zh-CN" altLang="en-US" sz="2000" b="1" dirty="0" smtClean="0">
                <a:latin typeface="华文新魏" pitchFamily="2" charset="-122"/>
                <a:ea typeface="华文新魏" pitchFamily="2" charset="-122"/>
              </a:rPr>
              <a:t>表达式的求值结果要不是左值</a:t>
            </a:r>
            <a:r>
              <a:rPr lang="en-US" altLang="zh-CN" sz="2000" b="1" dirty="0" smtClean="0">
                <a:latin typeface="华文新魏" pitchFamily="2" charset="-122"/>
                <a:ea typeface="华文新魏" pitchFamily="2" charset="-122"/>
              </a:rPr>
              <a:t>(</a:t>
            </a:r>
            <a:r>
              <a:rPr lang="en-US" altLang="zh-CN" sz="2000" b="1" dirty="0" err="1" smtClean="0">
                <a:latin typeface="华文新魏" pitchFamily="2" charset="-122"/>
                <a:ea typeface="华文新魏" pitchFamily="2" charset="-122"/>
              </a:rPr>
              <a:t>lvaue</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，要不是右值</a:t>
            </a:r>
            <a:r>
              <a:rPr lang="en-US" altLang="zh-CN" sz="2000" b="1" dirty="0" smtClean="0">
                <a:latin typeface="华文新魏" pitchFamily="2" charset="-122"/>
                <a:ea typeface="华文新魏" pitchFamily="2" charset="-122"/>
              </a:rPr>
              <a:t>(</a:t>
            </a:r>
            <a:r>
              <a:rPr lang="en-US" altLang="zh-CN" sz="2000" b="1" dirty="0" err="1" smtClean="0">
                <a:latin typeface="华文新魏" pitchFamily="2" charset="-122"/>
                <a:ea typeface="华文新魏" pitchFamily="2" charset="-122"/>
              </a:rPr>
              <a:t>rvalue</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。在</a:t>
            </a:r>
            <a:r>
              <a:rPr lang="en-US" altLang="zh-CN" sz="2000" b="1" dirty="0" smtClean="0">
                <a:latin typeface="华文新魏" pitchFamily="2" charset="-122"/>
                <a:ea typeface="华文新魏" pitchFamily="2" charset="-122"/>
              </a:rPr>
              <a:t>C</a:t>
            </a:r>
            <a:r>
              <a:rPr lang="zh-CN" altLang="en-US" sz="2000" b="1" dirty="0" smtClean="0">
                <a:latin typeface="华文新魏" pitchFamily="2" charset="-122"/>
                <a:ea typeface="华文新魏" pitchFamily="2" charset="-122"/>
              </a:rPr>
              <a:t>语言里，左值可以出现在赋值语句的左侧</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当然也可以在右侧</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，右值只能出现在赋值语句的右侧。</a:t>
            </a:r>
            <a:endParaRPr lang="en-US" altLang="zh-CN" sz="2000" b="1" dirty="0" smtClean="0">
              <a:latin typeface="华文新魏" pitchFamily="2" charset="-122"/>
              <a:ea typeface="华文新魏" pitchFamily="2" charset="-122"/>
            </a:endParaRPr>
          </a:p>
          <a:p>
            <a:pPr marL="0" lvl="1">
              <a:lnSpc>
                <a:spcPct val="120000"/>
              </a:lnSpc>
              <a:spcBef>
                <a:spcPts val="600"/>
              </a:spcBef>
            </a:pPr>
            <a:r>
              <a:rPr lang="en-US" altLang="zh-CN" sz="2000" b="1" dirty="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但是在</a:t>
            </a:r>
            <a:r>
              <a:rPr lang="en-US" altLang="zh-CN" sz="2000" b="1" dirty="0" smtClean="0">
                <a:latin typeface="华文新魏" pitchFamily="2" charset="-122"/>
                <a:ea typeface="华文新魏" pitchFamily="2" charset="-122"/>
              </a:rPr>
              <a:t>C++</a:t>
            </a:r>
            <a:r>
              <a:rPr lang="zh-CN" altLang="en-US" sz="2000" b="1" dirty="0" smtClean="0">
                <a:latin typeface="华文新魏" pitchFamily="2" charset="-122"/>
                <a:ea typeface="华文新魏" pitchFamily="2" charset="-122"/>
              </a:rPr>
              <a:t>中，情况就不是这样。</a:t>
            </a:r>
            <a:r>
              <a:rPr lang="en-US" altLang="zh-CN" sz="2000" b="1" dirty="0" smtClean="0">
                <a:latin typeface="华文新魏" pitchFamily="2" charset="-122"/>
                <a:ea typeface="华文新魏" pitchFamily="2" charset="-122"/>
              </a:rPr>
              <a:t>C++</a:t>
            </a:r>
            <a:r>
              <a:rPr lang="zh-CN" altLang="en-US" sz="2000" b="1" dirty="0" smtClean="0">
                <a:latin typeface="华文新魏" pitchFamily="2" charset="-122"/>
                <a:ea typeface="华文新魏" pitchFamily="2" charset="-122"/>
              </a:rPr>
              <a:t>中的左值与右值的区别在于是否可以寻址：</a:t>
            </a:r>
            <a:r>
              <a:rPr lang="zh-CN" altLang="en-US" sz="2000" b="1" dirty="0" smtClean="0">
                <a:solidFill>
                  <a:srgbClr val="FF0000"/>
                </a:solidFill>
                <a:latin typeface="华文新魏" pitchFamily="2" charset="-122"/>
                <a:ea typeface="华文新魏" pitchFamily="2" charset="-122"/>
              </a:rPr>
              <a:t>可以寻址的对象（变量）是左值，不可以寻址的对象（变量）是右值</a:t>
            </a:r>
            <a:r>
              <a:rPr lang="zh-CN" altLang="en-US" sz="2000" b="1" dirty="0" smtClean="0">
                <a:latin typeface="华文新魏" pitchFamily="2" charset="-122"/>
                <a:ea typeface="华文新魏" pitchFamily="2" charset="-122"/>
              </a:rPr>
              <a:t>。这里的可以寻址就是指是否可以用</a:t>
            </a:r>
            <a:r>
              <a:rPr lang="en-US" altLang="zh-CN" sz="2000" b="1" dirty="0" smtClean="0">
                <a:latin typeface="华文新魏" pitchFamily="2" charset="-122"/>
                <a:ea typeface="华文新魏" pitchFamily="2" charset="-122"/>
              </a:rPr>
              <a:t>&amp;</a:t>
            </a:r>
            <a:r>
              <a:rPr lang="zh-CN" altLang="en-US" sz="2000" b="1" dirty="0" smtClean="0">
                <a:latin typeface="华文新魏" pitchFamily="2" charset="-122"/>
                <a:ea typeface="华文新魏" pitchFamily="2" charset="-122"/>
              </a:rPr>
              <a:t>运算符取对象（变量）的地址。</a:t>
            </a:r>
            <a:endParaRPr lang="en-US" altLang="zh-CN" sz="2000" b="1" dirty="0" smtClean="0">
              <a:latin typeface="华文新魏" pitchFamily="2" charset="-122"/>
              <a:ea typeface="华文新魏" pitchFamily="2" charset="-122"/>
            </a:endParaRPr>
          </a:p>
          <a:p>
            <a:pPr marL="0" lvl="1">
              <a:lnSpc>
                <a:spcPct val="140000"/>
              </a:lnSpc>
              <a:spcBef>
                <a:spcPts val="600"/>
              </a:spcBef>
            </a:pP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r>
              <a:rPr lang="zh-CN" altLang="en-US" sz="2000" b="1" dirty="0" smtClean="0">
                <a:solidFill>
                  <a:srgbClr val="FF0000"/>
                </a:solidFill>
                <a:latin typeface="华文新魏" pitchFamily="2" charset="-122"/>
                <a:ea typeface="华文新魏" pitchFamily="2" charset="-122"/>
              </a:rPr>
              <a:t>非常量左值可以出现在赋值运算符的左边，其余的只能出现在右边。右值出现的地方都可以用左值替代。</a:t>
            </a:r>
            <a:endParaRPr lang="en-US" altLang="zh-CN" sz="2000" b="1" dirty="0" smtClean="0">
              <a:solidFill>
                <a:srgbClr val="FF0000"/>
              </a:solidFill>
              <a:latin typeface="华文新魏" pitchFamily="2" charset="-122"/>
              <a:ea typeface="华文新魏" pitchFamily="2" charset="-122"/>
            </a:endParaRPr>
          </a:p>
        </p:txBody>
      </p:sp>
      <p:sp>
        <p:nvSpPr>
          <p:cNvPr id="11" name="TextBox 10"/>
          <p:cNvSpPr txBox="1">
            <a:spLocks noChangeArrowheads="1"/>
          </p:cNvSpPr>
          <p:nvPr/>
        </p:nvSpPr>
        <p:spPr bwMode="auto">
          <a:xfrm>
            <a:off x="691576" y="3573016"/>
            <a:ext cx="8200904" cy="2070224"/>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50000"/>
              </a:lnSpc>
            </a:pPr>
            <a:r>
              <a:rPr lang="en-US" altLang="zh-CN" dirty="0">
                <a:latin typeface="华文新魏" pitchFamily="2" charset="-122"/>
                <a:ea typeface="华文新魏" pitchFamily="2" charset="-122"/>
              </a:rPr>
              <a:t>int i = 1;  </a:t>
            </a:r>
            <a:r>
              <a:rPr lang="en-US" altLang="zh-CN" dirty="0" smtClean="0">
                <a:latin typeface="华文新魏" pitchFamily="2" charset="-122"/>
                <a:ea typeface="华文新魏" pitchFamily="2" charset="-122"/>
              </a:rPr>
              <a:t>	//</a:t>
            </a:r>
            <a:r>
              <a:rPr lang="en-US" altLang="zh-CN" dirty="0">
                <a:latin typeface="华文新魏" pitchFamily="2" charset="-122"/>
                <a:ea typeface="华文新魏" pitchFamily="2" charset="-122"/>
              </a:rPr>
              <a:t>i</a:t>
            </a:r>
            <a:r>
              <a:rPr lang="zh-CN" altLang="en-US" dirty="0">
                <a:latin typeface="华文新魏" pitchFamily="2" charset="-122"/>
                <a:ea typeface="华文新魏" pitchFamily="2" charset="-122"/>
              </a:rPr>
              <a:t>可以取地址，是左值；</a:t>
            </a:r>
            <a:r>
              <a:rPr lang="en-US" altLang="zh-CN" dirty="0">
                <a:latin typeface="华文新魏" pitchFamily="2" charset="-122"/>
                <a:ea typeface="华文新魏" pitchFamily="2" charset="-122"/>
              </a:rPr>
              <a:t>1</a:t>
            </a:r>
            <a:r>
              <a:rPr lang="zh-CN" altLang="en-US" dirty="0">
                <a:latin typeface="华文新魏" pitchFamily="2" charset="-122"/>
                <a:ea typeface="华文新魏" pitchFamily="2" charset="-122"/>
              </a:rPr>
              <a:t>不可以取地址，是右值</a:t>
            </a:r>
          </a:p>
          <a:p>
            <a:pPr>
              <a:lnSpc>
                <a:spcPct val="150000"/>
              </a:lnSpc>
            </a:pPr>
            <a:r>
              <a:rPr lang="en-US" altLang="zh-CN" dirty="0">
                <a:latin typeface="华文新魏" pitchFamily="2" charset="-122"/>
                <a:ea typeface="华文新魏" pitchFamily="2" charset="-122"/>
              </a:rPr>
              <a:t>//3 = 4</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错误：</a:t>
            </a:r>
            <a:r>
              <a:rPr lang="en-US" altLang="zh-CN" dirty="0" smtClean="0">
                <a:latin typeface="华文新魏" pitchFamily="2" charset="-122"/>
                <a:ea typeface="华文新魏" pitchFamily="2" charset="-122"/>
              </a:rPr>
              <a:t>3</a:t>
            </a:r>
            <a:r>
              <a:rPr lang="zh-CN" altLang="en-US" dirty="0">
                <a:latin typeface="华文新魏" pitchFamily="2" charset="-122"/>
                <a:ea typeface="华文新魏" pitchFamily="2" charset="-122"/>
              </a:rPr>
              <a:t>是右值，不能出现在赋值语句左边</a:t>
            </a:r>
          </a:p>
          <a:p>
            <a:pPr>
              <a:lnSpc>
                <a:spcPct val="150000"/>
              </a:lnSpc>
            </a:pPr>
            <a:r>
              <a:rPr lang="en-US" altLang="zh-CN" dirty="0" err="1">
                <a:latin typeface="华文新魏" pitchFamily="2" charset="-122"/>
                <a:ea typeface="华文新魏" pitchFamily="2" charset="-122"/>
              </a:rPr>
              <a:t>const</a:t>
            </a:r>
            <a:r>
              <a:rPr lang="en-US" altLang="zh-CN" dirty="0">
                <a:latin typeface="华文新魏" pitchFamily="2" charset="-122"/>
                <a:ea typeface="华文新魏" pitchFamily="2" charset="-122"/>
              </a:rPr>
              <a:t> int j = 10; </a:t>
            </a:r>
            <a:r>
              <a:rPr lang="en-US" altLang="zh-CN" dirty="0" smtClean="0">
                <a:latin typeface="华文新魏" pitchFamily="2" charset="-122"/>
                <a:ea typeface="华文新魏" pitchFamily="2" charset="-122"/>
              </a:rPr>
              <a:t>	//</a:t>
            </a:r>
            <a:r>
              <a:rPr lang="en-US" altLang="zh-CN" dirty="0">
                <a:solidFill>
                  <a:srgbClr val="FF0000"/>
                </a:solidFill>
                <a:latin typeface="华文新魏" pitchFamily="2" charset="-122"/>
                <a:ea typeface="华文新魏" pitchFamily="2" charset="-122"/>
              </a:rPr>
              <a:t>j</a:t>
            </a:r>
            <a:r>
              <a:rPr lang="zh-CN" altLang="en-US" dirty="0">
                <a:solidFill>
                  <a:srgbClr val="FF0000"/>
                </a:solidFill>
                <a:latin typeface="华文新魏" pitchFamily="2" charset="-122"/>
                <a:ea typeface="华文新魏" pitchFamily="2" charset="-122"/>
              </a:rPr>
              <a:t>是左值</a:t>
            </a:r>
            <a:r>
              <a:rPr lang="en-US" altLang="zh-CN" dirty="0" smtClean="0">
                <a:solidFill>
                  <a:srgbClr val="FF0000"/>
                </a:solidFill>
                <a:latin typeface="华文新魏" pitchFamily="2" charset="-122"/>
                <a:ea typeface="华文新魏" pitchFamily="2" charset="-122"/>
              </a:rPr>
              <a:t>, j</a:t>
            </a:r>
            <a:r>
              <a:rPr lang="zh-CN" altLang="en-US" dirty="0">
                <a:solidFill>
                  <a:srgbClr val="FF0000"/>
                </a:solidFill>
                <a:latin typeface="华文新魏" pitchFamily="2" charset="-122"/>
                <a:ea typeface="华文新魏" pitchFamily="2" charset="-122"/>
              </a:rPr>
              <a:t>可以取地址</a:t>
            </a:r>
          </a:p>
          <a:p>
            <a:pPr>
              <a:lnSpc>
                <a:spcPct val="150000"/>
              </a:lnSpc>
            </a:pPr>
            <a:r>
              <a:rPr lang="en-US" altLang="zh-CN" dirty="0" err="1">
                <a:latin typeface="华文新魏" pitchFamily="2" charset="-122"/>
                <a:ea typeface="华文新魏" pitchFamily="2" charset="-122"/>
              </a:rPr>
              <a:t>const</a:t>
            </a:r>
            <a:r>
              <a:rPr lang="en-US" altLang="zh-CN" dirty="0">
                <a:latin typeface="华文新魏" pitchFamily="2" charset="-122"/>
                <a:ea typeface="华文新魏" pitchFamily="2" charset="-122"/>
              </a:rPr>
              <a:t> int *p = &amp;j;</a:t>
            </a:r>
          </a:p>
          <a:p>
            <a:pPr>
              <a:lnSpc>
                <a:spcPct val="150000"/>
              </a:lnSpc>
            </a:pPr>
            <a:r>
              <a:rPr lang="en-US" altLang="zh-CN" dirty="0">
                <a:latin typeface="华文新魏" pitchFamily="2" charset="-122"/>
                <a:ea typeface="华文新魏" pitchFamily="2" charset="-122"/>
              </a:rPr>
              <a:t>// j = 20</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错误：</a:t>
            </a:r>
            <a:r>
              <a:rPr lang="en-US" altLang="zh-CN" dirty="0" err="1" smtClean="0">
                <a:latin typeface="华文新魏" pitchFamily="2" charset="-122"/>
                <a:ea typeface="华文新魏" pitchFamily="2" charset="-122"/>
              </a:rPr>
              <a:t>const</a:t>
            </a:r>
            <a:r>
              <a:rPr lang="zh-CN" altLang="en-US" dirty="0">
                <a:latin typeface="华文新魏" pitchFamily="2" charset="-122"/>
                <a:ea typeface="华文新魏" pitchFamily="2" charset="-122"/>
              </a:rPr>
              <a:t>左值（常量左值）不能出现在赋值语句左边</a:t>
            </a:r>
            <a:r>
              <a:rPr lang="en-US" altLang="zh-CN" sz="1600" dirty="0" smtClean="0">
                <a:latin typeface="华文新魏" pitchFamily="2" charset="-122"/>
                <a:ea typeface="华文新魏" pitchFamily="2" charset="-122"/>
              </a:rPr>
              <a:t>		</a:t>
            </a:r>
          </a:p>
        </p:txBody>
      </p:sp>
    </p:spTree>
    <p:extLst>
      <p:ext uri="{BB962C8B-B14F-4D97-AF65-F5344CB8AC3E}">
        <p14:creationId xmlns:p14="http://schemas.microsoft.com/office/powerpoint/2010/main" val="42735836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2.6</a:t>
            </a:r>
            <a:r>
              <a:rPr lang="zh-CN" altLang="en-US" sz="3600" b="1" dirty="0">
                <a:solidFill>
                  <a:srgbClr val="FF0000"/>
                </a:solidFill>
                <a:latin typeface="微软雅黑" pitchFamily="34" charset="-122"/>
                <a:ea typeface="微软雅黑" pitchFamily="34" charset="-122"/>
              </a:rPr>
              <a:t>　左</a:t>
            </a:r>
            <a:r>
              <a:rPr lang="zh-CN" altLang="en-US" sz="3600" b="1" dirty="0" smtClean="0">
                <a:solidFill>
                  <a:srgbClr val="FF0000"/>
                </a:solidFill>
                <a:latin typeface="微软雅黑" pitchFamily="34" charset="-122"/>
                <a:ea typeface="微软雅黑" pitchFamily="34" charset="-122"/>
              </a:rPr>
              <a:t>值和右值</a:t>
            </a:r>
            <a:r>
              <a:rPr lang="en-US" altLang="zh-CN" sz="3600" b="1" dirty="0" smtClean="0">
                <a:solidFill>
                  <a:srgbClr val="FF0000"/>
                </a:solidFill>
                <a:latin typeface="微软雅黑" pitchFamily="34" charset="-122"/>
                <a:ea typeface="微软雅黑" pitchFamily="34" charset="-122"/>
              </a:rPr>
              <a:t>(C++11</a:t>
            </a:r>
            <a:r>
              <a:rPr lang="zh-CN" altLang="en-US" sz="3600" b="1" dirty="0" smtClean="0">
                <a:solidFill>
                  <a:srgbClr val="FF0000"/>
                </a:solidFill>
                <a:latin typeface="微软雅黑" pitchFamily="34" charset="-122"/>
                <a:ea typeface="微软雅黑" pitchFamily="34" charset="-122"/>
              </a:rPr>
              <a:t>标准</a:t>
            </a:r>
            <a:r>
              <a:rPr lang="en-US" altLang="zh-CN" sz="3600" b="1" dirty="0" smtClean="0">
                <a:solidFill>
                  <a:srgbClr val="FF0000"/>
                </a:solidFill>
                <a:latin typeface="微软雅黑" pitchFamily="34" charset="-122"/>
                <a:ea typeface="微软雅黑" pitchFamily="34" charset="-122"/>
              </a:rPr>
              <a:t>3.10)</a:t>
            </a:r>
            <a:endParaRPr lang="zh-CN" altLang="en-US" sz="3600" b="1" dirty="0" smtClean="0">
              <a:solidFill>
                <a:srgbClr val="FF0000"/>
              </a:solidFill>
              <a:latin typeface="微软雅黑" pitchFamily="34" charset="-122"/>
              <a:ea typeface="微软雅黑" pitchFamily="34" charset="-122"/>
            </a:endParaRPr>
          </a:p>
        </p:txBody>
      </p:sp>
      <p:sp>
        <p:nvSpPr>
          <p:cNvPr id="4" name="Rectangle 7"/>
          <p:cNvSpPr>
            <a:spLocks noChangeArrowheads="1"/>
          </p:cNvSpPr>
          <p:nvPr/>
        </p:nvSpPr>
        <p:spPr bwMode="auto">
          <a:xfrm>
            <a:off x="181244" y="1124744"/>
            <a:ext cx="8801992" cy="5400600"/>
          </a:xfrm>
          <a:prstGeom prst="rect">
            <a:avLst/>
          </a:prstGeom>
          <a:noFill/>
          <a:ln w="9525">
            <a:noFill/>
            <a:miter lim="800000"/>
            <a:headEnd/>
            <a:tailEnd/>
          </a:ln>
        </p:spPr>
        <p:txBody>
          <a:bodyPr>
            <a:noAutofit/>
          </a:bodyPr>
          <a:lstStyle/>
          <a:p>
            <a:pPr marL="0" lvl="1">
              <a:lnSpc>
                <a:spcPct val="120000"/>
              </a:lnSpc>
              <a:spcBef>
                <a:spcPts val="600"/>
              </a:spcBef>
            </a:pPr>
            <a:r>
              <a:rPr lang="en-US" altLang="zh-CN" sz="24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区分左值和右值的另一个原则就是：</a:t>
            </a:r>
            <a:r>
              <a:rPr lang="zh-CN" altLang="en-US" sz="2000" b="1" dirty="0" smtClean="0">
                <a:solidFill>
                  <a:srgbClr val="FF0000"/>
                </a:solidFill>
                <a:latin typeface="华文新魏" pitchFamily="2" charset="-122"/>
                <a:ea typeface="华文新魏" pitchFamily="2" charset="-122"/>
              </a:rPr>
              <a:t>左值持久、右值短暂</a:t>
            </a:r>
            <a:r>
              <a:rPr lang="zh-CN" altLang="en-US" sz="2000" b="1" dirty="0" smtClean="0">
                <a:latin typeface="华文新魏" pitchFamily="2" charset="-122"/>
                <a:ea typeface="华文新魏" pitchFamily="2" charset="-122"/>
              </a:rPr>
              <a:t>。左值具有持久的状态（取决于对象的生命周期），而右值要么是字面量，要么是在表达式求值过程中创建的临时对象。</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endParaRPr lang="en-US" altLang="zh-CN" sz="2000" b="1" dirty="0" smtClean="0">
              <a:solidFill>
                <a:srgbClr val="FF0000"/>
              </a:solidFill>
              <a:latin typeface="华文新魏" pitchFamily="2" charset="-122"/>
              <a:ea typeface="华文新魏" pitchFamily="2" charset="-122"/>
            </a:endParaRPr>
          </a:p>
        </p:txBody>
      </p:sp>
      <p:sp>
        <p:nvSpPr>
          <p:cNvPr id="11" name="TextBox 10"/>
          <p:cNvSpPr txBox="1">
            <a:spLocks noChangeArrowheads="1"/>
          </p:cNvSpPr>
          <p:nvPr/>
        </p:nvSpPr>
        <p:spPr bwMode="auto">
          <a:xfrm>
            <a:off x="481788" y="2348880"/>
            <a:ext cx="8200904" cy="1310764"/>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50000"/>
              </a:lnSpc>
            </a:pPr>
            <a:r>
              <a:rPr lang="en-US" altLang="zh-CN" dirty="0">
                <a:latin typeface="华文新魏" pitchFamily="2" charset="-122"/>
                <a:ea typeface="华文新魏" pitchFamily="2" charset="-122"/>
              </a:rPr>
              <a:t>int i = 1;  </a:t>
            </a:r>
            <a:r>
              <a:rPr lang="en-US" altLang="zh-CN" dirty="0" smtClean="0">
                <a:latin typeface="华文新魏" pitchFamily="2" charset="-122"/>
                <a:ea typeface="华文新魏" pitchFamily="2" charset="-122"/>
              </a:rPr>
              <a:t>	//i</a:t>
            </a:r>
            <a:r>
              <a:rPr lang="zh-CN" altLang="en-US" dirty="0" smtClean="0">
                <a:latin typeface="华文新魏" pitchFamily="2" charset="-122"/>
                <a:ea typeface="华文新魏" pitchFamily="2" charset="-122"/>
              </a:rPr>
              <a:t>的状态持久，而字面量</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的生命周期随着语句的结束而结束</a:t>
            </a:r>
            <a:r>
              <a:rPr lang="en-US" altLang="zh-CN" sz="1600" dirty="0"/>
              <a:t>// </a:t>
            </a:r>
            <a:r>
              <a:rPr lang="en-US" altLang="zh-CN" dirty="0">
                <a:latin typeface="华文新魏" pitchFamily="2" charset="-122"/>
                <a:ea typeface="华文新魏" pitchFamily="2" charset="-122"/>
              </a:rPr>
              <a:t>i++ = 1</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 </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错误：</a:t>
            </a:r>
            <a:r>
              <a:rPr lang="en-US" altLang="zh-CN" dirty="0">
                <a:latin typeface="华文新魏" pitchFamily="2" charset="-122"/>
                <a:ea typeface="华文新魏" pitchFamily="2" charset="-122"/>
              </a:rPr>
              <a:t>i++</a:t>
            </a:r>
            <a:r>
              <a:rPr lang="zh-CN" altLang="en-US" dirty="0">
                <a:latin typeface="华文新魏" pitchFamily="2" charset="-122"/>
                <a:ea typeface="华文新魏" pitchFamily="2" charset="-122"/>
              </a:rPr>
              <a:t>是右</a:t>
            </a:r>
            <a:r>
              <a:rPr lang="zh-CN" altLang="en-US" dirty="0" smtClean="0">
                <a:latin typeface="华文新魏" pitchFamily="2" charset="-122"/>
                <a:ea typeface="华文新魏" pitchFamily="2" charset="-122"/>
              </a:rPr>
              <a:t>值，因为</a:t>
            </a:r>
            <a:r>
              <a:rPr lang="en-US" altLang="zh-CN" dirty="0" smtClean="0">
                <a:latin typeface="华文新魏" pitchFamily="2" charset="-122"/>
                <a:ea typeface="华文新魏" pitchFamily="2" charset="-122"/>
              </a:rPr>
              <a:t>i++</a:t>
            </a:r>
            <a:r>
              <a:rPr lang="zh-CN" altLang="en-US" dirty="0" smtClean="0">
                <a:latin typeface="华文新魏" pitchFamily="2" charset="-122"/>
                <a:ea typeface="华文新魏" pitchFamily="2" charset="-122"/>
              </a:rPr>
              <a:t>等价于下列语句</a:t>
            </a:r>
            <a:endParaRPr lang="en-US" altLang="zh-CN" dirty="0" smtClean="0">
              <a:latin typeface="华文新魏" pitchFamily="2" charset="-122"/>
              <a:ea typeface="华文新魏" pitchFamily="2" charset="-122"/>
            </a:endParaRPr>
          </a:p>
          <a:p>
            <a:pPr>
              <a:lnSpc>
                <a:spcPct val="150000"/>
              </a:lnSpc>
            </a:pPr>
            <a:r>
              <a:rPr lang="en-US" altLang="zh-CN" dirty="0">
                <a:latin typeface="华文新魏" pitchFamily="2" charset="-122"/>
                <a:ea typeface="华文新魏" pitchFamily="2" charset="-122"/>
              </a:rPr>
              <a:t>++i = 1</a:t>
            </a:r>
            <a:r>
              <a:rPr lang="zh-CN" altLang="en-US" dirty="0">
                <a:latin typeface="华文新魏" pitchFamily="2" charset="-122"/>
                <a:ea typeface="华文新魏" pitchFamily="2" charset="-122"/>
              </a:rPr>
              <a:t>； </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正确：</a:t>
            </a:r>
            <a:r>
              <a:rPr lang="en-US" altLang="zh-CN" dirty="0">
                <a:latin typeface="华文新魏" pitchFamily="2" charset="-122"/>
                <a:ea typeface="华文新魏" pitchFamily="2" charset="-122"/>
              </a:rPr>
              <a:t>++i</a:t>
            </a:r>
            <a:r>
              <a:rPr lang="zh-CN" altLang="en-US" dirty="0">
                <a:latin typeface="华文新魏" pitchFamily="2" charset="-122"/>
                <a:ea typeface="华文新魏" pitchFamily="2" charset="-122"/>
              </a:rPr>
              <a:t>是左值</a:t>
            </a:r>
            <a:endParaRPr lang="en-US" altLang="zh-CN" dirty="0">
              <a:latin typeface="华文新魏" pitchFamily="2" charset="-122"/>
              <a:ea typeface="华文新魏" pitchFamily="2" charset="-122"/>
            </a:endParaRPr>
          </a:p>
          <a:p>
            <a:pPr>
              <a:lnSpc>
                <a:spcPct val="150000"/>
              </a:lnSpc>
            </a:pPr>
            <a:r>
              <a:rPr lang="en-US" altLang="zh-CN" dirty="0">
                <a:latin typeface="华文新魏" pitchFamily="2" charset="-122"/>
                <a:ea typeface="华文新魏" pitchFamily="2" charset="-122"/>
              </a:rPr>
              <a:t>	</a:t>
            </a:r>
            <a:r>
              <a:rPr lang="en-US" altLang="zh-CN" sz="1600" dirty="0" smtClean="0">
                <a:latin typeface="华文新魏" pitchFamily="2" charset="-122"/>
                <a:ea typeface="华文新魏" pitchFamily="2" charset="-122"/>
              </a:rPr>
              <a:t>	</a:t>
            </a:r>
          </a:p>
        </p:txBody>
      </p:sp>
      <p:sp>
        <p:nvSpPr>
          <p:cNvPr id="2" name="矩形 1"/>
          <p:cNvSpPr/>
          <p:nvPr/>
        </p:nvSpPr>
        <p:spPr>
          <a:xfrm>
            <a:off x="510284" y="3789040"/>
            <a:ext cx="4071956" cy="2751522"/>
          </a:xfrm>
          <a:prstGeom prst="rect">
            <a:avLst/>
          </a:prstGeom>
          <a:solidFill>
            <a:schemeClr val="accent6">
              <a:lumMod val="60000"/>
              <a:lumOff val="40000"/>
            </a:schemeClr>
          </a:solidFill>
          <a:ln>
            <a:solidFill>
              <a:schemeClr val="accent1"/>
            </a:solidFill>
          </a:ln>
        </p:spPr>
        <p:txBody>
          <a:bodyPr wrap="square">
            <a:spAutoFit/>
          </a:bodyPr>
          <a:lstStyle/>
          <a:p>
            <a:pPr>
              <a:lnSpc>
                <a:spcPct val="120000"/>
              </a:lnSpc>
            </a:pPr>
            <a:r>
              <a:rPr lang="en-US" altLang="zh-CN" dirty="0" smtClean="0">
                <a:latin typeface="华文新魏" pitchFamily="2" charset="-122"/>
                <a:ea typeface="华文新魏" pitchFamily="2" charset="-122"/>
              </a:rPr>
              <a:t>//i++</a:t>
            </a:r>
            <a:r>
              <a:rPr lang="zh-CN" altLang="en-US" dirty="0" smtClean="0">
                <a:latin typeface="华文新魏" pitchFamily="2" charset="-122"/>
                <a:ea typeface="华文新魏" pitchFamily="2" charset="-122"/>
              </a:rPr>
              <a:t>等价于下列语句</a:t>
            </a:r>
            <a:endParaRPr lang="en-US" altLang="zh-CN" dirty="0" smtClean="0">
              <a:latin typeface="华文新魏" pitchFamily="2" charset="-122"/>
              <a:ea typeface="华文新魏" pitchFamily="2" charset="-122"/>
            </a:endParaRPr>
          </a:p>
          <a:p>
            <a:pPr>
              <a:lnSpc>
                <a:spcPct val="120000"/>
              </a:lnSpc>
            </a:pPr>
            <a:r>
              <a:rPr lang="en-US" altLang="zh-CN" dirty="0" smtClean="0">
                <a:latin typeface="华文新魏" pitchFamily="2" charset="-122"/>
                <a:ea typeface="华文新魏" pitchFamily="2" charset="-122"/>
              </a:rPr>
              <a:t>{ </a:t>
            </a:r>
            <a:endParaRPr lang="en-US" altLang="zh-CN" dirty="0">
              <a:latin typeface="华文新魏" pitchFamily="2" charset="-122"/>
              <a:ea typeface="华文新魏" pitchFamily="2" charset="-122"/>
            </a:endParaRPr>
          </a:p>
          <a:p>
            <a:pPr>
              <a:lnSpc>
                <a:spcPct val="120000"/>
              </a:lnSpc>
            </a:pPr>
            <a:r>
              <a:rPr lang="en-US" altLang="zh-CN" dirty="0" smtClean="0">
                <a:latin typeface="华文新魏" pitchFamily="2" charset="-122"/>
                <a:ea typeface="华文新魏" pitchFamily="2" charset="-122"/>
              </a:rPr>
              <a:t>    int </a:t>
            </a:r>
            <a:r>
              <a:rPr lang="en-US" altLang="zh-CN" dirty="0" err="1" smtClean="0">
                <a:latin typeface="华文新魏" pitchFamily="2" charset="-122"/>
                <a:ea typeface="华文新魏" pitchFamily="2" charset="-122"/>
              </a:rPr>
              <a:t>tmp</a:t>
            </a:r>
            <a:r>
              <a:rPr lang="en-US" altLang="zh-CN" dirty="0" smtClean="0">
                <a:latin typeface="华文新魏" pitchFamily="2" charset="-122"/>
                <a:ea typeface="华文新魏" pitchFamily="2" charset="-122"/>
              </a:rPr>
              <a:t>=i; </a:t>
            </a:r>
            <a:endParaRPr lang="en-US" altLang="zh-CN" dirty="0">
              <a:latin typeface="华文新魏" pitchFamily="2" charset="-122"/>
              <a:ea typeface="华文新魏" pitchFamily="2" charset="-122"/>
            </a:endParaRPr>
          </a:p>
          <a:p>
            <a:pPr>
              <a:lnSpc>
                <a:spcPct val="120000"/>
              </a:lnSpc>
            </a:pPr>
            <a:r>
              <a:rPr lang="en-US" altLang="zh-CN" dirty="0" smtClean="0">
                <a:latin typeface="华文新魏" pitchFamily="2" charset="-122"/>
                <a:ea typeface="华文新魏" pitchFamily="2" charset="-122"/>
              </a:rPr>
              <a:t>    i=i+1</a:t>
            </a:r>
            <a:r>
              <a:rPr lang="en-US" altLang="zh-CN" dirty="0">
                <a:latin typeface="华文新魏" pitchFamily="2" charset="-122"/>
                <a:ea typeface="华文新魏" pitchFamily="2" charset="-122"/>
              </a:rPr>
              <a:t>; </a:t>
            </a:r>
          </a:p>
          <a:p>
            <a:pPr>
              <a:lnSpc>
                <a:spcPct val="120000"/>
              </a:lnSpc>
            </a:pPr>
            <a:r>
              <a:rPr lang="en-US" altLang="zh-CN" dirty="0" smtClean="0">
                <a:latin typeface="华文新魏" pitchFamily="2" charset="-122"/>
                <a:ea typeface="华文新魏" pitchFamily="2" charset="-122"/>
              </a:rPr>
              <a:t>   return </a:t>
            </a:r>
            <a:r>
              <a:rPr lang="en-US" altLang="zh-CN" dirty="0" err="1">
                <a:latin typeface="华文新魏" pitchFamily="2" charset="-122"/>
                <a:ea typeface="华文新魏" pitchFamily="2" charset="-122"/>
              </a:rPr>
              <a:t>tmp</a:t>
            </a:r>
            <a:r>
              <a:rPr lang="en-US" altLang="zh-CN" dirty="0">
                <a:latin typeface="华文新魏" pitchFamily="2" charset="-122"/>
                <a:ea typeface="华文新魏" pitchFamily="2" charset="-122"/>
              </a:rPr>
              <a:t>; </a:t>
            </a:r>
          </a:p>
          <a:p>
            <a:pPr>
              <a:lnSpc>
                <a:spcPct val="120000"/>
              </a:lnSpc>
            </a:pPr>
            <a:r>
              <a:rPr lang="en-US" altLang="zh-CN" dirty="0" smtClean="0">
                <a:latin typeface="华文新魏" pitchFamily="2" charset="-122"/>
                <a:ea typeface="华文新魏" pitchFamily="2" charset="-122"/>
              </a:rPr>
              <a:t>}</a:t>
            </a:r>
          </a:p>
          <a:p>
            <a:pPr>
              <a:lnSpc>
                <a:spcPct val="120000"/>
              </a:lnSpc>
            </a:pPr>
            <a:r>
              <a:rPr lang="zh-CN" altLang="en-US" dirty="0" smtClean="0">
                <a:latin typeface="华文新魏" pitchFamily="2" charset="-122"/>
                <a:ea typeface="华文新魏" pitchFamily="2" charset="-122"/>
              </a:rPr>
              <a:t>由于返回的是</a:t>
            </a:r>
            <a:r>
              <a:rPr lang="zh-CN" altLang="en-US" dirty="0">
                <a:latin typeface="华文新魏" pitchFamily="2" charset="-122"/>
                <a:ea typeface="华文新魏" pitchFamily="2" charset="-122"/>
              </a:rPr>
              <a:t>值</a:t>
            </a:r>
            <a:r>
              <a:rPr lang="zh-CN" altLang="en-US" dirty="0" smtClean="0">
                <a:latin typeface="华文新魏" pitchFamily="2" charset="-122"/>
                <a:ea typeface="华文新魏" pitchFamily="2" charset="-122"/>
              </a:rPr>
              <a:t>类型，因此当</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结束后，</a:t>
            </a:r>
            <a:r>
              <a:rPr lang="en-US" altLang="zh-CN" dirty="0" err="1" smtClean="0">
                <a:latin typeface="华文新魏" pitchFamily="2" charset="-122"/>
                <a:ea typeface="华文新魏" pitchFamily="2" charset="-122"/>
              </a:rPr>
              <a:t>tmp</a:t>
            </a:r>
            <a:r>
              <a:rPr lang="zh-CN" altLang="en-US" dirty="0" smtClean="0">
                <a:latin typeface="华文新魏" pitchFamily="2" charset="-122"/>
                <a:ea typeface="华文新魏" pitchFamily="2" charset="-122"/>
              </a:rPr>
              <a:t>生命周期结束。所以</a:t>
            </a:r>
            <a:r>
              <a:rPr lang="en-US" altLang="zh-CN" dirty="0" err="1" smtClean="0">
                <a:latin typeface="华文新魏" pitchFamily="2" charset="-122"/>
                <a:ea typeface="华文新魏" pitchFamily="2" charset="-122"/>
              </a:rPr>
              <a:t>tmp</a:t>
            </a:r>
            <a:r>
              <a:rPr lang="zh-CN" altLang="en-US" dirty="0" smtClean="0">
                <a:latin typeface="华文新魏" pitchFamily="2" charset="-122"/>
                <a:ea typeface="华文新魏" pitchFamily="2" charset="-122"/>
              </a:rPr>
              <a:t>是右值</a:t>
            </a:r>
            <a:endParaRPr lang="zh-CN" altLang="en-US" dirty="0"/>
          </a:p>
        </p:txBody>
      </p:sp>
      <p:sp>
        <p:nvSpPr>
          <p:cNvPr id="6" name="矩形 5"/>
          <p:cNvSpPr/>
          <p:nvPr/>
        </p:nvSpPr>
        <p:spPr>
          <a:xfrm>
            <a:off x="4716016" y="3794855"/>
            <a:ext cx="3966676" cy="2730489"/>
          </a:xfrm>
          <a:prstGeom prst="rect">
            <a:avLst/>
          </a:prstGeom>
          <a:solidFill>
            <a:schemeClr val="accent6">
              <a:lumMod val="60000"/>
              <a:lumOff val="40000"/>
            </a:schemeClr>
          </a:solidFill>
          <a:ln>
            <a:solidFill>
              <a:schemeClr val="accent1"/>
            </a:solidFill>
          </a:ln>
        </p:spPr>
        <p:txBody>
          <a:bodyPr wrap="square">
            <a:noAutofit/>
          </a:bodyPr>
          <a:lstStyle/>
          <a:p>
            <a:pPr>
              <a:lnSpc>
                <a:spcPct val="120000"/>
              </a:lnSpc>
            </a:pPr>
            <a:r>
              <a:rPr lang="en-US" altLang="zh-CN" dirty="0" smtClean="0">
                <a:latin typeface="华文新魏" pitchFamily="2" charset="-122"/>
                <a:ea typeface="华文新魏" pitchFamily="2" charset="-122"/>
              </a:rPr>
              <a:t>//++i</a:t>
            </a:r>
            <a:r>
              <a:rPr lang="zh-CN" altLang="en-US" dirty="0" smtClean="0">
                <a:latin typeface="华文新魏" pitchFamily="2" charset="-122"/>
                <a:ea typeface="华文新魏" pitchFamily="2" charset="-122"/>
              </a:rPr>
              <a:t>等价于下列语句</a:t>
            </a:r>
            <a:endParaRPr lang="en-US" altLang="zh-CN" dirty="0" smtClean="0">
              <a:latin typeface="华文新魏" pitchFamily="2" charset="-122"/>
              <a:ea typeface="华文新魏" pitchFamily="2" charset="-122"/>
            </a:endParaRPr>
          </a:p>
          <a:p>
            <a:pPr>
              <a:lnSpc>
                <a:spcPct val="120000"/>
              </a:lnSpc>
            </a:pPr>
            <a:r>
              <a:rPr lang="en-US" altLang="zh-CN" dirty="0" smtClean="0">
                <a:latin typeface="华文新魏" pitchFamily="2" charset="-122"/>
                <a:ea typeface="华文新魏" pitchFamily="2" charset="-122"/>
              </a:rPr>
              <a:t>{ </a:t>
            </a:r>
            <a:endParaRPr lang="en-US" altLang="zh-CN" dirty="0">
              <a:latin typeface="华文新魏" pitchFamily="2" charset="-122"/>
              <a:ea typeface="华文新魏" pitchFamily="2" charset="-122"/>
            </a:endParaRPr>
          </a:p>
          <a:p>
            <a:pPr>
              <a:lnSpc>
                <a:spcPct val="120000"/>
              </a:lnSpc>
            </a:pPr>
            <a:r>
              <a:rPr lang="en-US" altLang="zh-CN" dirty="0" smtClean="0">
                <a:latin typeface="华文新魏" pitchFamily="2" charset="-122"/>
                <a:ea typeface="华文新魏" pitchFamily="2" charset="-122"/>
              </a:rPr>
              <a:t>   i= i + 1</a:t>
            </a:r>
            <a:r>
              <a:rPr lang="en-US" altLang="zh-CN" dirty="0">
                <a:latin typeface="华文新魏" pitchFamily="2" charset="-122"/>
                <a:ea typeface="华文新魏" pitchFamily="2" charset="-122"/>
              </a:rPr>
              <a:t>;</a:t>
            </a:r>
          </a:p>
          <a:p>
            <a:pPr>
              <a:lnSpc>
                <a:spcPct val="120000"/>
              </a:lnSpc>
            </a:pPr>
            <a:r>
              <a:rPr lang="en-US" altLang="zh-CN" dirty="0">
                <a:latin typeface="华文新魏" pitchFamily="2" charset="-122"/>
                <a:ea typeface="华文新魏" pitchFamily="2" charset="-122"/>
              </a:rPr>
              <a:t> </a:t>
            </a:r>
            <a:r>
              <a:rPr lang="en-US" altLang="zh-CN" dirty="0" smtClean="0">
                <a:latin typeface="华文新魏" pitchFamily="2" charset="-122"/>
                <a:ea typeface="华文新魏" pitchFamily="2" charset="-122"/>
              </a:rPr>
              <a:t>  return &amp;i</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这里不是取地址，是返回引用的示意</a:t>
            </a:r>
            <a:endParaRPr lang="en-US" altLang="zh-CN" dirty="0">
              <a:latin typeface="华文新魏" pitchFamily="2" charset="-122"/>
              <a:ea typeface="华文新魏" pitchFamily="2" charset="-122"/>
            </a:endParaRPr>
          </a:p>
          <a:p>
            <a:pPr>
              <a:lnSpc>
                <a:spcPct val="120000"/>
              </a:lnSpc>
            </a:pPr>
            <a:r>
              <a:rPr lang="en-US" altLang="zh-CN" dirty="0" smtClean="0">
                <a:latin typeface="华文新魏" pitchFamily="2" charset="-122"/>
                <a:ea typeface="华文新魏" pitchFamily="2" charset="-122"/>
              </a:rPr>
              <a:t>}</a:t>
            </a:r>
          </a:p>
          <a:p>
            <a:pPr>
              <a:lnSpc>
                <a:spcPct val="120000"/>
              </a:lnSpc>
            </a:pPr>
            <a:r>
              <a:rPr lang="zh-CN" altLang="en-US" dirty="0" smtClean="0">
                <a:latin typeface="华文新魏" pitchFamily="2" charset="-122"/>
                <a:ea typeface="华文新魏" pitchFamily="2" charset="-122"/>
              </a:rPr>
              <a:t>由于返回的是引用类型，当</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结束后，</a:t>
            </a:r>
            <a:r>
              <a:rPr lang="en-US" altLang="zh-CN" dirty="0" smtClean="0">
                <a:latin typeface="华文新魏" pitchFamily="2" charset="-122"/>
                <a:ea typeface="华文新魏" pitchFamily="2" charset="-122"/>
              </a:rPr>
              <a:t>i</a:t>
            </a:r>
            <a:r>
              <a:rPr lang="zh-CN" altLang="en-US" dirty="0" smtClean="0">
                <a:latin typeface="华文新魏" pitchFamily="2" charset="-122"/>
                <a:ea typeface="华文新魏" pitchFamily="2" charset="-122"/>
              </a:rPr>
              <a:t>的生命周期没有结束，是持久的，是左值</a:t>
            </a:r>
            <a:endParaRPr lang="zh-CN" altLang="en-US" dirty="0"/>
          </a:p>
        </p:txBody>
      </p:sp>
    </p:spTree>
    <p:extLst>
      <p:ext uri="{BB962C8B-B14F-4D97-AF65-F5344CB8AC3E}">
        <p14:creationId xmlns:p14="http://schemas.microsoft.com/office/powerpoint/2010/main" val="3766367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2.6</a:t>
            </a:r>
            <a:r>
              <a:rPr lang="zh-CN" altLang="en-US" sz="3600" b="1" dirty="0">
                <a:solidFill>
                  <a:srgbClr val="FF0000"/>
                </a:solidFill>
                <a:latin typeface="微软雅黑" pitchFamily="34" charset="-122"/>
                <a:ea typeface="微软雅黑" pitchFamily="34" charset="-122"/>
              </a:rPr>
              <a:t>　左</a:t>
            </a:r>
            <a:r>
              <a:rPr lang="zh-CN" altLang="en-US" sz="3600" b="1" dirty="0" smtClean="0">
                <a:solidFill>
                  <a:srgbClr val="FF0000"/>
                </a:solidFill>
                <a:latin typeface="微软雅黑" pitchFamily="34" charset="-122"/>
                <a:ea typeface="微软雅黑" pitchFamily="34" charset="-122"/>
              </a:rPr>
              <a:t>值和右值</a:t>
            </a:r>
            <a:r>
              <a:rPr lang="en-US" altLang="zh-CN" sz="3600" b="1" dirty="0" smtClean="0">
                <a:solidFill>
                  <a:srgbClr val="FF0000"/>
                </a:solidFill>
                <a:latin typeface="微软雅黑" pitchFamily="34" charset="-122"/>
                <a:ea typeface="微软雅黑" pitchFamily="34" charset="-122"/>
              </a:rPr>
              <a:t>(C++11</a:t>
            </a:r>
            <a:r>
              <a:rPr lang="zh-CN" altLang="en-US" sz="3600" b="1" dirty="0" smtClean="0">
                <a:solidFill>
                  <a:srgbClr val="FF0000"/>
                </a:solidFill>
                <a:latin typeface="微软雅黑" pitchFamily="34" charset="-122"/>
                <a:ea typeface="微软雅黑" pitchFamily="34" charset="-122"/>
              </a:rPr>
              <a:t>标准</a:t>
            </a:r>
            <a:r>
              <a:rPr lang="en-US" altLang="zh-CN" sz="3600" b="1" dirty="0" smtClean="0">
                <a:solidFill>
                  <a:srgbClr val="FF0000"/>
                </a:solidFill>
                <a:latin typeface="微软雅黑" pitchFamily="34" charset="-122"/>
                <a:ea typeface="微软雅黑" pitchFamily="34" charset="-122"/>
              </a:rPr>
              <a:t>3.10)</a:t>
            </a:r>
            <a:endParaRPr lang="zh-CN" altLang="en-US" sz="3600" b="1" dirty="0" smtClean="0">
              <a:solidFill>
                <a:srgbClr val="FF0000"/>
              </a:solidFill>
              <a:latin typeface="微软雅黑" pitchFamily="34" charset="-122"/>
              <a:ea typeface="微软雅黑" pitchFamily="34" charset="-122"/>
            </a:endParaRPr>
          </a:p>
        </p:txBody>
      </p:sp>
      <p:sp>
        <p:nvSpPr>
          <p:cNvPr id="4" name="Rectangle 7"/>
          <p:cNvSpPr>
            <a:spLocks noChangeArrowheads="1"/>
          </p:cNvSpPr>
          <p:nvPr/>
        </p:nvSpPr>
        <p:spPr bwMode="auto">
          <a:xfrm>
            <a:off x="181244" y="1124744"/>
            <a:ext cx="8801992" cy="5400600"/>
          </a:xfrm>
          <a:prstGeom prst="rect">
            <a:avLst/>
          </a:prstGeom>
          <a:noFill/>
          <a:ln w="9525">
            <a:noFill/>
            <a:miter lim="800000"/>
            <a:headEnd/>
            <a:tailEnd/>
          </a:ln>
        </p:spPr>
        <p:txBody>
          <a:bodyPr>
            <a:noAutofit/>
          </a:bodyPr>
          <a:lstStyle/>
          <a:p>
            <a:pPr marL="0" lvl="1">
              <a:lnSpc>
                <a:spcPct val="120000"/>
              </a:lnSpc>
              <a:spcBef>
                <a:spcPts val="600"/>
              </a:spcBef>
            </a:pPr>
            <a:r>
              <a:rPr lang="en-US" altLang="zh-CN" sz="24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区分左值和右值的另一个原则就是：</a:t>
            </a:r>
            <a:r>
              <a:rPr lang="zh-CN" altLang="en-US" sz="2000" b="1" dirty="0" smtClean="0">
                <a:solidFill>
                  <a:srgbClr val="FF0000"/>
                </a:solidFill>
                <a:latin typeface="华文新魏" pitchFamily="2" charset="-122"/>
                <a:ea typeface="华文新魏" pitchFamily="2" charset="-122"/>
              </a:rPr>
              <a:t>左值持久、右值短暂</a:t>
            </a:r>
            <a:r>
              <a:rPr lang="zh-CN" altLang="en-US" sz="2000" b="1" dirty="0" smtClean="0">
                <a:latin typeface="华文新魏" pitchFamily="2" charset="-122"/>
                <a:ea typeface="华文新魏" pitchFamily="2" charset="-122"/>
              </a:rPr>
              <a:t>。左值具有持久的状态（取决于对象的生命周期），而右值要么是字面量，要么是在表达式求值过程中创建的临时对象。</a:t>
            </a:r>
            <a:endParaRPr lang="en-US" altLang="zh-CN" sz="2000" b="1" dirty="0" smtClean="0">
              <a:latin typeface="华文新魏" pitchFamily="2" charset="-122"/>
              <a:ea typeface="华文新魏" pitchFamily="2" charset="-122"/>
            </a:endParaRPr>
          </a:p>
          <a:p>
            <a:pPr marL="0" lvl="1">
              <a:lnSpc>
                <a:spcPct val="120000"/>
              </a:lnSpc>
              <a:spcBef>
                <a:spcPts val="600"/>
              </a:spcBef>
            </a:pPr>
            <a:endParaRPr lang="en-US" altLang="zh-CN" sz="2000" b="1" dirty="0">
              <a:latin typeface="华文新魏" pitchFamily="2" charset="-122"/>
              <a:ea typeface="华文新魏" pitchFamily="2" charset="-122"/>
            </a:endParaRPr>
          </a:p>
          <a:p>
            <a:pPr marL="0" lvl="1">
              <a:lnSpc>
                <a:spcPct val="120000"/>
              </a:lnSpc>
              <a:spcBef>
                <a:spcPts val="600"/>
              </a:spcBef>
            </a:pPr>
            <a:endParaRPr lang="en-US" altLang="zh-CN" sz="2000" b="1" dirty="0" smtClean="0">
              <a:latin typeface="华文新魏" pitchFamily="2" charset="-122"/>
              <a:ea typeface="华文新魏" pitchFamily="2" charset="-122"/>
            </a:endParaRPr>
          </a:p>
          <a:p>
            <a:pPr marL="0" lvl="1">
              <a:lnSpc>
                <a:spcPct val="120000"/>
              </a:lnSpc>
              <a:spcBef>
                <a:spcPts val="600"/>
              </a:spcBef>
            </a:pPr>
            <a:endParaRPr lang="en-US" altLang="zh-CN" sz="2000" b="1" dirty="0">
              <a:latin typeface="华文新魏" pitchFamily="2" charset="-122"/>
              <a:ea typeface="华文新魏" pitchFamily="2" charset="-122"/>
            </a:endParaRPr>
          </a:p>
          <a:p>
            <a:pPr marL="0" lvl="1">
              <a:lnSpc>
                <a:spcPct val="120000"/>
              </a:lnSpc>
              <a:spcBef>
                <a:spcPts val="600"/>
              </a:spcBef>
            </a:pPr>
            <a:endParaRPr lang="en-US" altLang="zh-CN" sz="2000" b="1" dirty="0" smtClean="0">
              <a:latin typeface="华文新魏" pitchFamily="2" charset="-122"/>
              <a:ea typeface="华文新魏" pitchFamily="2" charset="-122"/>
            </a:endParaRPr>
          </a:p>
          <a:p>
            <a:pPr marL="0" lvl="1">
              <a:lnSpc>
                <a:spcPct val="120000"/>
              </a:lnSpc>
              <a:spcBef>
                <a:spcPts val="600"/>
              </a:spcBef>
            </a:pPr>
            <a:endParaRPr lang="en-US" altLang="zh-CN" sz="2000" b="1" dirty="0">
              <a:latin typeface="华文新魏" pitchFamily="2" charset="-122"/>
              <a:ea typeface="华文新魏" pitchFamily="2" charset="-122"/>
            </a:endParaRPr>
          </a:p>
          <a:p>
            <a:pPr marL="0" lvl="1">
              <a:lnSpc>
                <a:spcPct val="120000"/>
              </a:lnSpc>
              <a:spcBef>
                <a:spcPts val="600"/>
              </a:spcBef>
            </a:pPr>
            <a:endParaRPr lang="en-US" altLang="zh-CN" sz="2000" b="1" dirty="0" smtClean="0">
              <a:latin typeface="华文新魏" pitchFamily="2" charset="-122"/>
              <a:ea typeface="华文新魏" pitchFamily="2" charset="-122"/>
            </a:endParaRPr>
          </a:p>
          <a:p>
            <a:pPr marL="0" lvl="1">
              <a:lnSpc>
                <a:spcPct val="120000"/>
              </a:lnSpc>
              <a:spcBef>
                <a:spcPts val="600"/>
              </a:spcBef>
            </a:pPr>
            <a:endParaRPr lang="en-US" altLang="zh-CN" sz="2000" b="1" dirty="0">
              <a:latin typeface="华文新魏" pitchFamily="2" charset="-122"/>
              <a:ea typeface="华文新魏" pitchFamily="2" charset="-122"/>
            </a:endParaRPr>
          </a:p>
          <a:p>
            <a:pPr marL="0" lvl="1">
              <a:lnSpc>
                <a:spcPct val="120000"/>
              </a:lnSpc>
              <a:spcBef>
                <a:spcPts val="600"/>
              </a:spcBef>
            </a:pP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因此返回值类型的函数调用结果是右值，不能出现在赋值语句的左边。返回非</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引用的函数调用结果是左值，可以出现在赋值语句的左边。</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endParaRPr lang="en-US" altLang="zh-CN" sz="2000" b="1" dirty="0" smtClean="0">
              <a:solidFill>
                <a:srgbClr val="FF0000"/>
              </a:solidFill>
              <a:latin typeface="华文新魏" pitchFamily="2" charset="-122"/>
              <a:ea typeface="华文新魏" pitchFamily="2" charset="-122"/>
            </a:endParaRPr>
          </a:p>
        </p:txBody>
      </p:sp>
      <p:sp>
        <p:nvSpPr>
          <p:cNvPr id="2" name="矩形 1"/>
          <p:cNvSpPr/>
          <p:nvPr/>
        </p:nvSpPr>
        <p:spPr>
          <a:xfrm>
            <a:off x="323528" y="2492896"/>
            <a:ext cx="4071956" cy="2952328"/>
          </a:xfrm>
          <a:prstGeom prst="rect">
            <a:avLst/>
          </a:prstGeom>
          <a:solidFill>
            <a:schemeClr val="accent6">
              <a:lumMod val="60000"/>
              <a:lumOff val="40000"/>
            </a:schemeClr>
          </a:solidFill>
          <a:ln>
            <a:solidFill>
              <a:schemeClr val="accent1"/>
            </a:solidFill>
          </a:ln>
        </p:spPr>
        <p:txBody>
          <a:bodyPr wrap="square">
            <a:noAutofit/>
          </a:bodyPr>
          <a:lstStyle/>
          <a:p>
            <a:pPr>
              <a:lnSpc>
                <a:spcPct val="120000"/>
              </a:lnSpc>
            </a:pPr>
            <a:r>
              <a:rPr lang="en-US" altLang="zh-CN" dirty="0" smtClean="0">
                <a:latin typeface="华文新魏" pitchFamily="2" charset="-122"/>
                <a:ea typeface="华文新魏" pitchFamily="2" charset="-122"/>
              </a:rPr>
              <a:t>int i = 1;</a:t>
            </a:r>
          </a:p>
          <a:p>
            <a:pPr>
              <a:lnSpc>
                <a:spcPct val="120000"/>
              </a:lnSpc>
            </a:pPr>
            <a:r>
              <a:rPr lang="en-US" altLang="zh-CN" dirty="0" smtClean="0">
                <a:latin typeface="华文新魏" pitchFamily="2" charset="-122"/>
                <a:ea typeface="华文新魏" pitchFamily="2" charset="-122"/>
              </a:rPr>
              <a:t>int f( ){</a:t>
            </a:r>
          </a:p>
          <a:p>
            <a:pPr>
              <a:lnSpc>
                <a:spcPct val="120000"/>
              </a:lnSpc>
            </a:pPr>
            <a:r>
              <a:rPr lang="en-US" altLang="zh-CN" dirty="0">
                <a:latin typeface="华文新魏" pitchFamily="2" charset="-122"/>
                <a:ea typeface="华文新魏" pitchFamily="2" charset="-122"/>
              </a:rPr>
              <a:t> </a:t>
            </a:r>
            <a:r>
              <a:rPr lang="en-US" altLang="zh-CN" dirty="0" smtClean="0">
                <a:latin typeface="华文新魏" pitchFamily="2" charset="-122"/>
                <a:ea typeface="华文新魏" pitchFamily="2" charset="-122"/>
              </a:rPr>
              <a:t>   int </a:t>
            </a:r>
            <a:r>
              <a:rPr lang="en-US" altLang="zh-CN" dirty="0" err="1" smtClean="0">
                <a:latin typeface="华文新魏" pitchFamily="2" charset="-122"/>
                <a:ea typeface="华文新魏" pitchFamily="2" charset="-122"/>
              </a:rPr>
              <a:t>tmp</a:t>
            </a:r>
            <a:r>
              <a:rPr lang="en-US" altLang="zh-CN" dirty="0" smtClean="0">
                <a:latin typeface="华文新魏" pitchFamily="2" charset="-122"/>
                <a:ea typeface="华文新魏" pitchFamily="2" charset="-122"/>
              </a:rPr>
              <a:t> = i;</a:t>
            </a:r>
          </a:p>
          <a:p>
            <a:pPr>
              <a:lnSpc>
                <a:spcPct val="120000"/>
              </a:lnSpc>
            </a:pPr>
            <a:r>
              <a:rPr lang="en-US" altLang="zh-CN" dirty="0" smtClean="0">
                <a:latin typeface="华文新魏" pitchFamily="2" charset="-122"/>
                <a:ea typeface="华文新魏" pitchFamily="2" charset="-122"/>
              </a:rPr>
              <a:t>    return </a:t>
            </a:r>
            <a:r>
              <a:rPr lang="en-US" altLang="zh-CN" dirty="0" err="1" smtClean="0">
                <a:latin typeface="华文新魏" pitchFamily="2" charset="-122"/>
                <a:ea typeface="华文新魏" pitchFamily="2" charset="-122"/>
              </a:rPr>
              <a:t>tmp</a:t>
            </a:r>
            <a:r>
              <a:rPr lang="en-US" altLang="zh-CN" dirty="0" smtClean="0">
                <a:latin typeface="华文新魏" pitchFamily="2" charset="-122"/>
                <a:ea typeface="华文新魏" pitchFamily="2" charset="-122"/>
              </a:rPr>
              <a:t>;</a:t>
            </a:r>
            <a:endParaRPr lang="en-US" altLang="zh-CN" dirty="0">
              <a:latin typeface="华文新魏" pitchFamily="2" charset="-122"/>
              <a:ea typeface="华文新魏" pitchFamily="2" charset="-122"/>
            </a:endParaRPr>
          </a:p>
          <a:p>
            <a:pPr>
              <a:lnSpc>
                <a:spcPct val="120000"/>
              </a:lnSpc>
            </a:pPr>
            <a:r>
              <a:rPr lang="en-US" altLang="zh-CN" dirty="0" smtClean="0">
                <a:latin typeface="华文新魏" pitchFamily="2" charset="-122"/>
                <a:ea typeface="华文新魏" pitchFamily="2" charset="-122"/>
              </a:rPr>
              <a:t>}</a:t>
            </a:r>
          </a:p>
          <a:p>
            <a:pPr>
              <a:lnSpc>
                <a:spcPct val="120000"/>
              </a:lnSpc>
            </a:pPr>
            <a:r>
              <a:rPr lang="en-US" altLang="zh-CN" dirty="0" smtClean="0">
                <a:latin typeface="华文新魏" pitchFamily="2" charset="-122"/>
                <a:ea typeface="华文新魏" pitchFamily="2" charset="-122"/>
              </a:rPr>
              <a:t>//f</a:t>
            </a:r>
            <a:r>
              <a:rPr lang="en-US" altLang="zh-CN" dirty="0">
                <a:latin typeface="华文新魏" pitchFamily="2" charset="-122"/>
                <a:ea typeface="华文新魏" pitchFamily="2" charset="-122"/>
              </a:rPr>
              <a:t>( ) = 10</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错误</a:t>
            </a:r>
            <a:endParaRPr lang="en-US" altLang="zh-CN" dirty="0" smtClean="0">
              <a:latin typeface="华文新魏" pitchFamily="2" charset="-122"/>
              <a:ea typeface="华文新魏" pitchFamily="2" charset="-122"/>
            </a:endParaRPr>
          </a:p>
          <a:p>
            <a:pPr>
              <a:lnSpc>
                <a:spcPct val="120000"/>
              </a:lnSpc>
            </a:pPr>
            <a:r>
              <a:rPr lang="zh-CN" altLang="en-US" dirty="0">
                <a:latin typeface="华文新魏" pitchFamily="2" charset="-122"/>
                <a:ea typeface="华文新魏" pitchFamily="2" charset="-122"/>
              </a:rPr>
              <a:t>由于返回的是值类型，因此</a:t>
            </a:r>
            <a:r>
              <a:rPr lang="zh-CN" altLang="en-US" dirty="0" smtClean="0">
                <a:latin typeface="华文新魏" pitchFamily="2" charset="-122"/>
                <a:ea typeface="华文新魏" pitchFamily="2" charset="-122"/>
              </a:rPr>
              <a:t>当</a:t>
            </a:r>
            <a:r>
              <a:rPr lang="en-US" altLang="zh-CN" dirty="0">
                <a:latin typeface="华文新魏" pitchFamily="2" charset="-122"/>
                <a:ea typeface="华文新魏" pitchFamily="2" charset="-122"/>
              </a:rPr>
              <a:t>f</a:t>
            </a:r>
            <a:r>
              <a:rPr lang="zh-CN" altLang="en-US" dirty="0" smtClean="0">
                <a:latin typeface="华文新魏" pitchFamily="2" charset="-122"/>
                <a:ea typeface="华文新魏" pitchFamily="2" charset="-122"/>
              </a:rPr>
              <a:t>结束</a:t>
            </a:r>
            <a:r>
              <a:rPr lang="zh-CN" altLang="en-US" dirty="0">
                <a:latin typeface="华文新魏" pitchFamily="2" charset="-122"/>
                <a:ea typeface="华文新魏" pitchFamily="2" charset="-122"/>
              </a:rPr>
              <a:t>后，</a:t>
            </a:r>
            <a:r>
              <a:rPr lang="en-US" altLang="zh-CN" dirty="0" err="1">
                <a:latin typeface="华文新魏" pitchFamily="2" charset="-122"/>
                <a:ea typeface="华文新魏" pitchFamily="2" charset="-122"/>
              </a:rPr>
              <a:t>tmp</a:t>
            </a:r>
            <a:r>
              <a:rPr lang="zh-CN" altLang="en-US" dirty="0">
                <a:latin typeface="华文新魏" pitchFamily="2" charset="-122"/>
                <a:ea typeface="华文新魏" pitchFamily="2" charset="-122"/>
              </a:rPr>
              <a:t>生命周期结束。所以</a:t>
            </a:r>
            <a:r>
              <a:rPr lang="en-US" altLang="zh-CN" dirty="0" err="1">
                <a:latin typeface="华文新魏" pitchFamily="2" charset="-122"/>
                <a:ea typeface="华文新魏" pitchFamily="2" charset="-122"/>
              </a:rPr>
              <a:t>tmp</a:t>
            </a:r>
            <a:r>
              <a:rPr lang="zh-CN" altLang="en-US" dirty="0">
                <a:latin typeface="华文新魏" pitchFamily="2" charset="-122"/>
                <a:ea typeface="华文新魏" pitchFamily="2" charset="-122"/>
              </a:rPr>
              <a:t>是右值</a:t>
            </a:r>
            <a:endParaRPr lang="zh-CN" altLang="en-US" dirty="0"/>
          </a:p>
          <a:p>
            <a:pPr>
              <a:lnSpc>
                <a:spcPct val="120000"/>
              </a:lnSpc>
            </a:pPr>
            <a:endParaRPr lang="en-US" altLang="zh-CN" dirty="0" smtClean="0">
              <a:latin typeface="华文新魏" pitchFamily="2" charset="-122"/>
              <a:ea typeface="华文新魏" pitchFamily="2" charset="-122"/>
            </a:endParaRPr>
          </a:p>
          <a:p>
            <a:pPr>
              <a:lnSpc>
                <a:spcPct val="120000"/>
              </a:lnSpc>
            </a:pPr>
            <a:endParaRPr lang="en-US" altLang="zh-CN" dirty="0">
              <a:latin typeface="华文新魏" pitchFamily="2" charset="-122"/>
              <a:ea typeface="华文新魏" pitchFamily="2" charset="-122"/>
            </a:endParaRPr>
          </a:p>
        </p:txBody>
      </p:sp>
      <p:sp>
        <p:nvSpPr>
          <p:cNvPr id="7" name="矩形 6"/>
          <p:cNvSpPr/>
          <p:nvPr/>
        </p:nvSpPr>
        <p:spPr>
          <a:xfrm>
            <a:off x="4788024" y="2492896"/>
            <a:ext cx="4071956" cy="2952328"/>
          </a:xfrm>
          <a:prstGeom prst="rect">
            <a:avLst/>
          </a:prstGeom>
          <a:solidFill>
            <a:schemeClr val="accent6">
              <a:lumMod val="60000"/>
              <a:lumOff val="40000"/>
            </a:schemeClr>
          </a:solidFill>
          <a:ln>
            <a:solidFill>
              <a:schemeClr val="accent1"/>
            </a:solidFill>
          </a:ln>
        </p:spPr>
        <p:txBody>
          <a:bodyPr wrap="square">
            <a:noAutofit/>
          </a:bodyPr>
          <a:lstStyle/>
          <a:p>
            <a:pPr>
              <a:lnSpc>
                <a:spcPct val="120000"/>
              </a:lnSpc>
            </a:pPr>
            <a:r>
              <a:rPr lang="en-US" altLang="zh-CN" dirty="0" smtClean="0">
                <a:latin typeface="华文新魏" pitchFamily="2" charset="-122"/>
                <a:ea typeface="华文新魏" pitchFamily="2" charset="-122"/>
              </a:rPr>
              <a:t>int i = 1;</a:t>
            </a:r>
          </a:p>
          <a:p>
            <a:pPr>
              <a:lnSpc>
                <a:spcPct val="120000"/>
              </a:lnSpc>
            </a:pPr>
            <a:r>
              <a:rPr lang="en-US" altLang="zh-CN" dirty="0" smtClean="0">
                <a:latin typeface="华文新魏" pitchFamily="2" charset="-122"/>
                <a:ea typeface="华文新魏" pitchFamily="2" charset="-122"/>
              </a:rPr>
              <a:t>int &amp;f( ){</a:t>
            </a:r>
          </a:p>
          <a:p>
            <a:pPr>
              <a:lnSpc>
                <a:spcPct val="120000"/>
              </a:lnSpc>
            </a:pPr>
            <a:r>
              <a:rPr lang="en-US" altLang="zh-CN" dirty="0">
                <a:latin typeface="华文新魏" pitchFamily="2" charset="-122"/>
                <a:ea typeface="华文新魏" pitchFamily="2" charset="-122"/>
              </a:rPr>
              <a:t> </a:t>
            </a:r>
            <a:r>
              <a:rPr lang="en-US" altLang="zh-CN" dirty="0" smtClean="0">
                <a:latin typeface="华文新魏" pitchFamily="2" charset="-122"/>
                <a:ea typeface="华文新魏" pitchFamily="2" charset="-122"/>
              </a:rPr>
              <a:t>   return </a:t>
            </a:r>
            <a:r>
              <a:rPr lang="en-US" altLang="zh-CN" dirty="0" smtClean="0">
                <a:latin typeface="华文新魏" pitchFamily="2" charset="-122"/>
                <a:ea typeface="华文新魏" pitchFamily="2" charset="-122"/>
              </a:rPr>
              <a:t>i</a:t>
            </a:r>
            <a:r>
              <a:rPr lang="en-US" altLang="zh-CN" dirty="0" smtClean="0">
                <a:latin typeface="华文新魏" pitchFamily="2" charset="-122"/>
                <a:ea typeface="华文新魏" pitchFamily="2" charset="-122"/>
              </a:rPr>
              <a:t>;</a:t>
            </a:r>
            <a:endParaRPr lang="en-US" altLang="zh-CN" dirty="0">
              <a:latin typeface="华文新魏" pitchFamily="2" charset="-122"/>
              <a:ea typeface="华文新魏" pitchFamily="2" charset="-122"/>
            </a:endParaRPr>
          </a:p>
          <a:p>
            <a:pPr>
              <a:lnSpc>
                <a:spcPct val="120000"/>
              </a:lnSpc>
            </a:pPr>
            <a:r>
              <a:rPr lang="en-US" altLang="zh-CN" dirty="0" smtClean="0">
                <a:latin typeface="华文新魏" pitchFamily="2" charset="-122"/>
                <a:ea typeface="华文新魏" pitchFamily="2" charset="-122"/>
              </a:rPr>
              <a:t>}</a:t>
            </a:r>
          </a:p>
          <a:p>
            <a:pPr>
              <a:lnSpc>
                <a:spcPct val="120000"/>
              </a:lnSpc>
            </a:pPr>
            <a:r>
              <a:rPr lang="en-US" altLang="zh-CN" dirty="0" smtClean="0">
                <a:latin typeface="华文新魏" pitchFamily="2" charset="-122"/>
                <a:ea typeface="华文新魏" pitchFamily="2" charset="-122"/>
              </a:rPr>
              <a:t>f</a:t>
            </a:r>
            <a:r>
              <a:rPr lang="en-US" altLang="zh-CN" dirty="0">
                <a:latin typeface="华文新魏" pitchFamily="2" charset="-122"/>
                <a:ea typeface="华文新魏" pitchFamily="2" charset="-122"/>
              </a:rPr>
              <a:t>( ) = 10</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正确 。最后</a:t>
            </a:r>
            <a:r>
              <a:rPr lang="en-US" altLang="zh-CN" dirty="0" smtClean="0">
                <a:latin typeface="华文新魏" pitchFamily="2" charset="-122"/>
                <a:ea typeface="华文新魏" pitchFamily="2" charset="-122"/>
              </a:rPr>
              <a:t>i= 10</a:t>
            </a:r>
          </a:p>
          <a:p>
            <a:pPr>
              <a:lnSpc>
                <a:spcPct val="120000"/>
              </a:lnSpc>
            </a:pPr>
            <a:r>
              <a:rPr lang="zh-CN" altLang="en-US" dirty="0">
                <a:latin typeface="华文新魏" pitchFamily="2" charset="-122"/>
                <a:ea typeface="华文新魏" pitchFamily="2" charset="-122"/>
              </a:rPr>
              <a:t>由于返回的是引用类型，当</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结束后，</a:t>
            </a:r>
            <a:r>
              <a:rPr lang="en-US" altLang="zh-CN" dirty="0">
                <a:latin typeface="华文新魏" pitchFamily="2" charset="-122"/>
                <a:ea typeface="华文新魏" pitchFamily="2" charset="-122"/>
              </a:rPr>
              <a:t>i</a:t>
            </a:r>
            <a:r>
              <a:rPr lang="zh-CN" altLang="en-US" dirty="0">
                <a:latin typeface="华文新魏" pitchFamily="2" charset="-122"/>
                <a:ea typeface="华文新魏" pitchFamily="2" charset="-122"/>
              </a:rPr>
              <a:t>的生命周期没有结束，是持久的，是左值</a:t>
            </a:r>
            <a:endParaRPr lang="zh-CN" altLang="en-US" dirty="0"/>
          </a:p>
          <a:p>
            <a:pPr>
              <a:lnSpc>
                <a:spcPct val="120000"/>
              </a:lnSpc>
            </a:pPr>
            <a:endParaRPr lang="en-US" altLang="zh-CN" dirty="0" smtClean="0">
              <a:latin typeface="华文新魏" pitchFamily="2" charset="-122"/>
              <a:ea typeface="华文新魏" pitchFamily="2" charset="-122"/>
            </a:endParaRPr>
          </a:p>
          <a:p>
            <a:pPr>
              <a:lnSpc>
                <a:spcPct val="120000"/>
              </a:lnSpc>
            </a:pPr>
            <a:endParaRPr lang="en-US" altLang="zh-CN" dirty="0">
              <a:latin typeface="华文新魏" pitchFamily="2" charset="-122"/>
              <a:ea typeface="华文新魏" pitchFamily="2" charset="-122"/>
            </a:endParaRPr>
          </a:p>
        </p:txBody>
      </p:sp>
    </p:spTree>
    <p:extLst>
      <p:ext uri="{BB962C8B-B14F-4D97-AF65-F5344CB8AC3E}">
        <p14:creationId xmlns:p14="http://schemas.microsoft.com/office/powerpoint/2010/main" val="1377986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(C++11</a:t>
            </a:r>
            <a:r>
              <a:rPr lang="zh-CN" altLang="en-US" sz="3600" b="1" dirty="0" smtClean="0">
                <a:solidFill>
                  <a:srgbClr val="FF0000"/>
                </a:solidFill>
                <a:latin typeface="微软雅黑" pitchFamily="34" charset="-122"/>
                <a:ea typeface="微软雅黑" pitchFamily="34" charset="-122"/>
              </a:rPr>
              <a:t>标准</a:t>
            </a:r>
            <a:r>
              <a:rPr lang="en-US" altLang="zh-CN" sz="3600" b="1" dirty="0" smtClean="0">
                <a:solidFill>
                  <a:srgbClr val="FF0000"/>
                </a:solidFill>
                <a:latin typeface="微软雅黑" pitchFamily="34" charset="-122"/>
                <a:ea typeface="微软雅黑" pitchFamily="34" charset="-122"/>
              </a:rPr>
              <a:t>3.9.2)</a:t>
            </a:r>
            <a:endParaRPr lang="zh-CN" altLang="en-US" sz="3600" b="1" dirty="0" smtClean="0">
              <a:solidFill>
                <a:srgbClr val="FF0000"/>
              </a:solidFill>
              <a:latin typeface="微软雅黑" pitchFamily="34" charset="-122"/>
              <a:ea typeface="微软雅黑" pitchFamily="34" charset="-122"/>
            </a:endParaRPr>
          </a:p>
        </p:txBody>
      </p:sp>
      <p:sp>
        <p:nvSpPr>
          <p:cNvPr id="4" name="Rectangle 7"/>
          <p:cNvSpPr>
            <a:spLocks noChangeArrowheads="1"/>
          </p:cNvSpPr>
          <p:nvPr/>
        </p:nvSpPr>
        <p:spPr bwMode="auto">
          <a:xfrm>
            <a:off x="181244" y="1124744"/>
            <a:ext cx="8801992" cy="5400600"/>
          </a:xfrm>
          <a:prstGeom prst="rect">
            <a:avLst/>
          </a:prstGeom>
          <a:noFill/>
          <a:ln w="9525">
            <a:noFill/>
            <a:miter lim="800000"/>
            <a:headEnd/>
            <a:tailEnd/>
          </a:ln>
        </p:spPr>
        <p:txBody>
          <a:bodyPr>
            <a:noAutofit/>
          </a:bodyPr>
          <a:lstStyle/>
          <a:p>
            <a:pPr marL="0" lvl="1">
              <a:lnSpc>
                <a:spcPct val="140000"/>
              </a:lnSpc>
              <a:spcBef>
                <a:spcPts val="600"/>
              </a:spcBef>
            </a:pPr>
            <a:r>
              <a:rPr lang="en-US" altLang="zh-CN" sz="24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复合类型</a:t>
            </a:r>
            <a:r>
              <a:rPr lang="en-US" altLang="zh-CN" sz="2000" b="1" dirty="0">
                <a:latin typeface="华文新魏" pitchFamily="2" charset="-122"/>
                <a:ea typeface="华文新魏" pitchFamily="2" charset="-122"/>
              </a:rPr>
              <a:t>(Compound Type)</a:t>
            </a:r>
            <a:r>
              <a:rPr lang="zh-CN" altLang="en-US" sz="2000" b="1" dirty="0" smtClean="0">
                <a:latin typeface="华文新魏" pitchFamily="2" charset="-122"/>
                <a:ea typeface="华文新魏" pitchFamily="2" charset="-122"/>
              </a:rPr>
              <a:t>是指基于其他类型定义的类型，例如指针、引用。和内置数据类型变量一样，复合类型也是通过</a:t>
            </a:r>
            <a:r>
              <a:rPr lang="zh-CN" altLang="en-US" sz="2000" b="1" dirty="0" smtClean="0">
                <a:solidFill>
                  <a:srgbClr val="FF0000"/>
                </a:solidFill>
                <a:latin typeface="华文新魏" pitchFamily="2" charset="-122"/>
                <a:ea typeface="华文新魏" pitchFamily="2" charset="-122"/>
              </a:rPr>
              <a:t>声明语句</a:t>
            </a:r>
            <a:r>
              <a:rPr lang="en-US" altLang="zh-CN" sz="2000" b="1" dirty="0" smtClean="0">
                <a:solidFill>
                  <a:srgbClr val="FF0000"/>
                </a:solidFill>
                <a:latin typeface="华文新魏" pitchFamily="2" charset="-122"/>
                <a:ea typeface="华文新魏" pitchFamily="2" charset="-122"/>
              </a:rPr>
              <a:t>(</a:t>
            </a:r>
            <a:r>
              <a:rPr lang="en-US" altLang="zh-CN" sz="2000" b="1" dirty="0">
                <a:solidFill>
                  <a:srgbClr val="FF0000"/>
                </a:solidFill>
                <a:latin typeface="华文新魏" pitchFamily="2" charset="-122"/>
                <a:ea typeface="华文新魏" pitchFamily="2" charset="-122"/>
              </a:rPr>
              <a:t>declaration)</a:t>
            </a:r>
            <a:r>
              <a:rPr lang="zh-CN" altLang="en-US" sz="2000" b="1" dirty="0" smtClean="0">
                <a:latin typeface="华文新魏" pitchFamily="2" charset="-122"/>
                <a:ea typeface="华文新魏" pitchFamily="2" charset="-122"/>
              </a:rPr>
              <a:t>来声明。</a:t>
            </a:r>
            <a:r>
              <a:rPr lang="zh-CN" altLang="en-US" sz="2000" b="1" dirty="0" smtClean="0">
                <a:solidFill>
                  <a:srgbClr val="FF0000"/>
                </a:solidFill>
                <a:latin typeface="华文新魏" pitchFamily="2" charset="-122"/>
                <a:ea typeface="华文新魏" pitchFamily="2" charset="-122"/>
              </a:rPr>
              <a:t>一条声明语句由基本数据类型和跟在后面的声明符列表</a:t>
            </a:r>
            <a:r>
              <a:rPr lang="en-US" altLang="zh-CN" sz="2000" b="1" dirty="0" smtClean="0">
                <a:solidFill>
                  <a:srgbClr val="FF0000"/>
                </a:solidFill>
                <a:latin typeface="华文新魏" pitchFamily="2" charset="-122"/>
                <a:ea typeface="华文新魏" pitchFamily="2" charset="-122"/>
              </a:rPr>
              <a:t>(declarator list)</a:t>
            </a:r>
            <a:r>
              <a:rPr lang="zh-CN" altLang="en-US" sz="2000" b="1" dirty="0" smtClean="0">
                <a:solidFill>
                  <a:srgbClr val="FF0000"/>
                </a:solidFill>
                <a:latin typeface="华文新魏" pitchFamily="2" charset="-122"/>
                <a:ea typeface="华文新魏" pitchFamily="2" charset="-122"/>
              </a:rPr>
              <a:t>组成</a:t>
            </a:r>
            <a:r>
              <a:rPr lang="zh-CN" altLang="en-US" sz="2000" b="1" dirty="0" smtClean="0">
                <a:latin typeface="华文新魏" pitchFamily="2" charset="-122"/>
                <a:ea typeface="华文新魏" pitchFamily="2" charset="-122"/>
              </a:rPr>
              <a:t>。每个声明符命名一个变量并指定该变量为与基本数据类型有关的某种类型。</a:t>
            </a: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int 	    i </a:t>
            </a:r>
            <a:r>
              <a:rPr lang="zh-CN" altLang="en-US" sz="2000" b="1" dirty="0" smtClean="0">
                <a:latin typeface="华文新魏" pitchFamily="2" charset="-122"/>
                <a:ea typeface="华文新魏" pitchFamily="2" charset="-122"/>
              </a:rPr>
              <a:t>；</a:t>
            </a: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int </a:t>
            </a:r>
            <a:r>
              <a:rPr lang="zh-CN" altLang="en-US" sz="2000" b="1" dirty="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p; </a:t>
            </a:r>
          </a:p>
          <a:p>
            <a:pPr marL="0" lvl="1">
              <a:lnSpc>
                <a:spcPct val="140000"/>
              </a:lnSpc>
              <a:spcBef>
                <a:spcPts val="600"/>
              </a:spcBef>
            </a:pPr>
            <a:r>
              <a:rPr lang="en-US" altLang="zh-CN" sz="2000" b="1" dirty="0" smtClean="0">
                <a:latin typeface="华文新魏" pitchFamily="2" charset="-122"/>
                <a:ea typeface="华文新魏" pitchFamily="2" charset="-122"/>
              </a:rPr>
              <a:t>                                                int </a:t>
            </a:r>
            <a:r>
              <a:rPr lang="zh-CN" altLang="en-US"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&amp;p</a:t>
            </a:r>
            <a:r>
              <a:rPr lang="en-US" altLang="zh-CN" sz="2000" b="1" dirty="0">
                <a:latin typeface="华文新魏" pitchFamily="2" charset="-122"/>
                <a:ea typeface="华文新魏" pitchFamily="2" charset="-122"/>
              </a:rPr>
              <a:t>; </a:t>
            </a: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复合类型的声明符基于基本数据类型得到更复杂的类型，如</a:t>
            </a:r>
            <a:r>
              <a:rPr lang="en-US" altLang="zh-CN" sz="2000" b="1" dirty="0" smtClean="0">
                <a:latin typeface="华文新魏" pitchFamily="2" charset="-122"/>
                <a:ea typeface="华文新魏" pitchFamily="2" charset="-122"/>
              </a:rPr>
              <a:t>*p</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&amp;p</a:t>
            </a:r>
            <a:r>
              <a:rPr lang="zh-CN" altLang="en-US" sz="2000" b="1" dirty="0" smtClean="0">
                <a:latin typeface="华文新魏" pitchFamily="2" charset="-122"/>
                <a:ea typeface="华文新魏" pitchFamily="2" charset="-122"/>
              </a:rPr>
              <a:t>，分别代表指向基本数据类型变量的</a:t>
            </a:r>
            <a:r>
              <a:rPr lang="zh-CN" altLang="en-US" sz="2000" b="1" dirty="0" smtClean="0">
                <a:solidFill>
                  <a:srgbClr val="FF0000"/>
                </a:solidFill>
                <a:latin typeface="华文新魏" pitchFamily="2" charset="-122"/>
                <a:ea typeface="华文新魏" pitchFamily="2" charset="-122"/>
              </a:rPr>
              <a:t>指针</a:t>
            </a:r>
            <a:r>
              <a:rPr lang="zh-CN" altLang="en-US" sz="2000" b="1" dirty="0" smtClean="0">
                <a:latin typeface="华文新魏" pitchFamily="2" charset="-122"/>
                <a:ea typeface="华文新魏" pitchFamily="2" charset="-122"/>
              </a:rPr>
              <a:t>和指向基本数据类型变量的</a:t>
            </a:r>
            <a:r>
              <a:rPr lang="zh-CN" altLang="en-US" sz="2000" b="1" dirty="0" smtClean="0">
                <a:solidFill>
                  <a:srgbClr val="FF0000"/>
                </a:solidFill>
                <a:latin typeface="华文新魏" pitchFamily="2" charset="-122"/>
                <a:ea typeface="华文新魏" pitchFamily="2" charset="-122"/>
              </a:rPr>
              <a:t>引用。*，</a:t>
            </a:r>
            <a:r>
              <a:rPr lang="en-US" altLang="zh-CN" sz="2000" b="1" dirty="0" smtClean="0">
                <a:solidFill>
                  <a:srgbClr val="FF0000"/>
                </a:solidFill>
                <a:latin typeface="华文新魏" pitchFamily="2" charset="-122"/>
                <a:ea typeface="华文新魏" pitchFamily="2" charset="-122"/>
              </a:rPr>
              <a:t>&amp;</a:t>
            </a:r>
            <a:r>
              <a:rPr lang="zh-CN" altLang="en-US" sz="2000" b="1" dirty="0" smtClean="0">
                <a:solidFill>
                  <a:srgbClr val="FF0000"/>
                </a:solidFill>
                <a:latin typeface="华文新魏" pitchFamily="2" charset="-122"/>
                <a:ea typeface="华文新魏" pitchFamily="2" charset="-122"/>
              </a:rPr>
              <a:t>是类型修饰符。</a:t>
            </a:r>
            <a:r>
              <a:rPr lang="en-US" altLang="zh-CN" sz="2000" b="1" dirty="0" smtClean="0">
                <a:latin typeface="华文新魏" pitchFamily="2" charset="-122"/>
                <a:ea typeface="华文新魏" pitchFamily="2" charset="-122"/>
              </a:rPr>
              <a:t>	</a:t>
            </a:r>
          </a:p>
        </p:txBody>
      </p:sp>
      <p:sp>
        <p:nvSpPr>
          <p:cNvPr id="5" name="圆角矩形标注 4"/>
          <p:cNvSpPr/>
          <p:nvPr/>
        </p:nvSpPr>
        <p:spPr>
          <a:xfrm>
            <a:off x="1115616" y="3140968"/>
            <a:ext cx="1728192" cy="504055"/>
          </a:xfrm>
          <a:prstGeom prst="wedgeRoundRectCallout">
            <a:avLst>
              <a:gd name="adj1" fmla="val 69041"/>
              <a:gd name="adj2" fmla="val 56610"/>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b="1" dirty="0" smtClean="0">
                <a:solidFill>
                  <a:schemeClr val="tx1"/>
                </a:solidFill>
                <a:latin typeface="华文新魏" pitchFamily="2" charset="-122"/>
                <a:ea typeface="华文新魏" pitchFamily="2" charset="-122"/>
                <a:sym typeface="Arial" pitchFamily="34" charset="0"/>
              </a:rPr>
              <a:t>基本数据类型</a:t>
            </a:r>
            <a:endParaRPr lang="en-US" altLang="zh-CN" b="1" dirty="0" smtClean="0">
              <a:solidFill>
                <a:schemeClr val="tx1"/>
              </a:solidFill>
              <a:latin typeface="华文新魏" pitchFamily="2" charset="-122"/>
              <a:ea typeface="华文新魏" pitchFamily="2" charset="-122"/>
              <a:sym typeface="Arial" pitchFamily="34" charset="0"/>
            </a:endParaRPr>
          </a:p>
        </p:txBody>
      </p:sp>
      <p:sp>
        <p:nvSpPr>
          <p:cNvPr id="6" name="圆角矩形标注 5"/>
          <p:cNvSpPr/>
          <p:nvPr/>
        </p:nvSpPr>
        <p:spPr>
          <a:xfrm>
            <a:off x="4788024" y="3140968"/>
            <a:ext cx="3816424" cy="504055"/>
          </a:xfrm>
          <a:prstGeom prst="wedgeRoundRectCallout">
            <a:avLst>
              <a:gd name="adj1" fmla="val -59686"/>
              <a:gd name="adj2" fmla="val 50563"/>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b="1" dirty="0" smtClean="0">
                <a:solidFill>
                  <a:schemeClr val="tx1"/>
                </a:solidFill>
                <a:latin typeface="华文新魏" pitchFamily="2" charset="-122"/>
                <a:ea typeface="华文新魏" pitchFamily="2" charset="-122"/>
                <a:sym typeface="Arial" pitchFamily="34" charset="0"/>
              </a:rPr>
              <a:t>对于变量，声明符就是变量名</a:t>
            </a:r>
            <a:endParaRPr lang="en-US" altLang="zh-CN" b="1" dirty="0" smtClean="0">
              <a:solidFill>
                <a:schemeClr val="tx1"/>
              </a:solidFill>
              <a:latin typeface="华文新魏" pitchFamily="2" charset="-122"/>
              <a:ea typeface="华文新魏" pitchFamily="2" charset="-122"/>
              <a:sym typeface="Arial" pitchFamily="34" charset="0"/>
            </a:endParaRPr>
          </a:p>
        </p:txBody>
      </p:sp>
      <p:sp>
        <p:nvSpPr>
          <p:cNvPr id="7" name="圆角矩形标注 6"/>
          <p:cNvSpPr/>
          <p:nvPr/>
        </p:nvSpPr>
        <p:spPr>
          <a:xfrm>
            <a:off x="1115616" y="3789040"/>
            <a:ext cx="1728192" cy="504055"/>
          </a:xfrm>
          <a:prstGeom prst="wedgeRoundRectCallout">
            <a:avLst>
              <a:gd name="adj1" fmla="val 70805"/>
              <a:gd name="adj2" fmla="val 36453"/>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b="1" dirty="0" smtClean="0">
                <a:solidFill>
                  <a:schemeClr val="tx1"/>
                </a:solidFill>
                <a:latin typeface="华文新魏" pitchFamily="2" charset="-122"/>
                <a:ea typeface="华文新魏" pitchFamily="2" charset="-122"/>
                <a:sym typeface="Arial" pitchFamily="34" charset="0"/>
              </a:rPr>
              <a:t>基本数据类型</a:t>
            </a:r>
            <a:endParaRPr lang="en-US" altLang="zh-CN" b="1" dirty="0" smtClean="0">
              <a:solidFill>
                <a:schemeClr val="tx1"/>
              </a:solidFill>
              <a:latin typeface="华文新魏" pitchFamily="2" charset="-122"/>
              <a:ea typeface="华文新魏" pitchFamily="2" charset="-122"/>
              <a:sym typeface="Arial" pitchFamily="34" charset="0"/>
            </a:endParaRPr>
          </a:p>
        </p:txBody>
      </p:sp>
      <p:sp>
        <p:nvSpPr>
          <p:cNvPr id="8" name="圆角矩形标注 7"/>
          <p:cNvSpPr/>
          <p:nvPr/>
        </p:nvSpPr>
        <p:spPr>
          <a:xfrm>
            <a:off x="4788024" y="3789040"/>
            <a:ext cx="3816424" cy="504055"/>
          </a:xfrm>
          <a:prstGeom prst="wedgeRoundRectCallout">
            <a:avLst>
              <a:gd name="adj1" fmla="val -56758"/>
              <a:gd name="adj2" fmla="val 34438"/>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b="1" dirty="0" smtClean="0">
                <a:solidFill>
                  <a:schemeClr val="tx1"/>
                </a:solidFill>
                <a:latin typeface="华文新魏" pitchFamily="2" charset="-122"/>
                <a:ea typeface="华文新魏" pitchFamily="2" charset="-122"/>
                <a:sym typeface="Arial" pitchFamily="34" charset="0"/>
              </a:rPr>
              <a:t>对于指针复合类型，声明符是</a:t>
            </a:r>
            <a:r>
              <a:rPr lang="en-US" altLang="zh-CN" b="1" dirty="0" smtClean="0">
                <a:solidFill>
                  <a:schemeClr val="tx1"/>
                </a:solidFill>
                <a:latin typeface="华文新魏" pitchFamily="2" charset="-122"/>
                <a:ea typeface="华文新魏" pitchFamily="2" charset="-122"/>
                <a:sym typeface="Arial" pitchFamily="34" charset="0"/>
              </a:rPr>
              <a:t>*p</a:t>
            </a:r>
          </a:p>
        </p:txBody>
      </p:sp>
      <p:sp>
        <p:nvSpPr>
          <p:cNvPr id="9" name="圆角矩形标注 8"/>
          <p:cNvSpPr/>
          <p:nvPr/>
        </p:nvSpPr>
        <p:spPr>
          <a:xfrm>
            <a:off x="1115616" y="4365105"/>
            <a:ext cx="1728192" cy="504055"/>
          </a:xfrm>
          <a:prstGeom prst="wedgeRoundRectCallout">
            <a:avLst>
              <a:gd name="adj1" fmla="val 69041"/>
              <a:gd name="adj2" fmla="val 24360"/>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b="1" dirty="0" smtClean="0">
                <a:solidFill>
                  <a:schemeClr val="tx1"/>
                </a:solidFill>
                <a:latin typeface="华文新魏" pitchFamily="2" charset="-122"/>
                <a:ea typeface="华文新魏" pitchFamily="2" charset="-122"/>
                <a:sym typeface="Arial" pitchFamily="34" charset="0"/>
              </a:rPr>
              <a:t>基本数据类型</a:t>
            </a:r>
            <a:endParaRPr lang="en-US" altLang="zh-CN" b="1" dirty="0" smtClean="0">
              <a:solidFill>
                <a:schemeClr val="tx1"/>
              </a:solidFill>
              <a:latin typeface="华文新魏" pitchFamily="2" charset="-122"/>
              <a:ea typeface="华文新魏" pitchFamily="2" charset="-122"/>
              <a:sym typeface="Arial" pitchFamily="34" charset="0"/>
            </a:endParaRPr>
          </a:p>
        </p:txBody>
      </p:sp>
      <p:sp>
        <p:nvSpPr>
          <p:cNvPr id="10" name="圆角矩形标注 9"/>
          <p:cNvSpPr/>
          <p:nvPr/>
        </p:nvSpPr>
        <p:spPr>
          <a:xfrm>
            <a:off x="4788024" y="4437113"/>
            <a:ext cx="3816424" cy="504055"/>
          </a:xfrm>
          <a:prstGeom prst="wedgeRoundRectCallout">
            <a:avLst>
              <a:gd name="adj1" fmla="val -55959"/>
              <a:gd name="adj2" fmla="val 6219"/>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b="1" dirty="0" smtClean="0">
                <a:solidFill>
                  <a:schemeClr val="tx1"/>
                </a:solidFill>
                <a:latin typeface="华文新魏" pitchFamily="2" charset="-122"/>
                <a:ea typeface="华文新魏" pitchFamily="2" charset="-122"/>
                <a:sym typeface="Arial" pitchFamily="34" charset="0"/>
              </a:rPr>
              <a:t>对于</a:t>
            </a:r>
            <a:r>
              <a:rPr lang="zh-CN" altLang="en-US" b="1" dirty="0">
                <a:solidFill>
                  <a:schemeClr val="tx1"/>
                </a:solidFill>
                <a:latin typeface="华文新魏" pitchFamily="2" charset="-122"/>
                <a:ea typeface="华文新魏" pitchFamily="2" charset="-122"/>
                <a:sym typeface="Arial" pitchFamily="34" charset="0"/>
              </a:rPr>
              <a:t>引用</a:t>
            </a:r>
            <a:r>
              <a:rPr lang="zh-CN" altLang="en-US" b="1" dirty="0" smtClean="0">
                <a:solidFill>
                  <a:schemeClr val="tx1"/>
                </a:solidFill>
                <a:latin typeface="华文新魏" pitchFamily="2" charset="-122"/>
                <a:ea typeface="华文新魏" pitchFamily="2" charset="-122"/>
                <a:sym typeface="Arial" pitchFamily="34" charset="0"/>
              </a:rPr>
              <a:t>复合类型，声明符是</a:t>
            </a:r>
            <a:r>
              <a:rPr lang="en-US" altLang="zh-CN" b="1" dirty="0" smtClean="0">
                <a:solidFill>
                  <a:schemeClr val="tx1"/>
                </a:solidFill>
                <a:latin typeface="华文新魏" pitchFamily="2" charset="-122"/>
                <a:ea typeface="华文新魏" pitchFamily="2" charset="-122"/>
                <a:sym typeface="Arial" pitchFamily="34" charset="0"/>
              </a:rPr>
              <a:t>&amp;p</a:t>
            </a:r>
          </a:p>
        </p:txBody>
      </p:sp>
    </p:spTree>
    <p:extLst>
      <p:ext uri="{BB962C8B-B14F-4D97-AF65-F5344CB8AC3E}">
        <p14:creationId xmlns:p14="http://schemas.microsoft.com/office/powerpoint/2010/main" val="364108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(C++11</a:t>
            </a:r>
            <a:r>
              <a:rPr lang="zh-CN" altLang="en-US" sz="3600" b="1" dirty="0" smtClean="0">
                <a:solidFill>
                  <a:srgbClr val="FF0000"/>
                </a:solidFill>
                <a:latin typeface="微软雅黑" pitchFamily="34" charset="-122"/>
                <a:ea typeface="微软雅黑" pitchFamily="34" charset="-122"/>
              </a:rPr>
              <a:t>标准</a:t>
            </a:r>
            <a:r>
              <a:rPr lang="en-US" altLang="zh-CN" sz="3600" b="1" dirty="0" smtClean="0">
                <a:solidFill>
                  <a:srgbClr val="FF0000"/>
                </a:solidFill>
                <a:latin typeface="微软雅黑" pitchFamily="34" charset="-122"/>
                <a:ea typeface="微软雅黑" pitchFamily="34" charset="-122"/>
              </a:rPr>
              <a:t>3.9.2)</a:t>
            </a:r>
            <a:endParaRPr lang="zh-CN" altLang="en-US" sz="3600" b="1" dirty="0" smtClean="0">
              <a:solidFill>
                <a:srgbClr val="FF0000"/>
              </a:solidFill>
              <a:latin typeface="微软雅黑" pitchFamily="34" charset="-122"/>
              <a:ea typeface="微软雅黑" pitchFamily="34" charset="-122"/>
            </a:endParaRPr>
          </a:p>
        </p:txBody>
      </p:sp>
      <p:sp>
        <p:nvSpPr>
          <p:cNvPr id="4" name="Rectangle 7"/>
          <p:cNvSpPr>
            <a:spLocks noChangeArrowheads="1"/>
          </p:cNvSpPr>
          <p:nvPr/>
        </p:nvSpPr>
        <p:spPr bwMode="auto">
          <a:xfrm>
            <a:off x="181244" y="1124744"/>
            <a:ext cx="8801992" cy="5400600"/>
          </a:xfrm>
          <a:prstGeom prst="rect">
            <a:avLst/>
          </a:prstGeom>
          <a:noFill/>
          <a:ln w="9525">
            <a:noFill/>
            <a:miter lim="800000"/>
            <a:headEnd/>
            <a:tailEnd/>
          </a:ln>
        </p:spPr>
        <p:txBody>
          <a:bodyPr>
            <a:noAutofit/>
          </a:bodyPr>
          <a:lstStyle/>
          <a:p>
            <a:pPr marL="0" lvl="1">
              <a:lnSpc>
                <a:spcPct val="140000"/>
              </a:lnSpc>
              <a:spcBef>
                <a:spcPts val="600"/>
              </a:spcBef>
            </a:pPr>
            <a:r>
              <a:rPr lang="en-US" altLang="zh-CN" sz="2400" b="1" dirty="0" smtClean="0">
                <a:latin typeface="华文新魏" pitchFamily="2" charset="-122"/>
                <a:ea typeface="华文新魏" pitchFamily="2" charset="-122"/>
              </a:rPr>
              <a:t>	</a:t>
            </a:r>
            <a:r>
              <a:rPr lang="zh-CN" altLang="en-US" sz="2000" b="1" dirty="0" smtClean="0">
                <a:solidFill>
                  <a:srgbClr val="FF0000"/>
                </a:solidFill>
                <a:latin typeface="华文新魏" pitchFamily="2" charset="-122"/>
                <a:ea typeface="华文新魏" pitchFamily="2" charset="-122"/>
              </a:rPr>
              <a:t>一条声明语句由基本数据类型和跟在后面的声明符列表</a:t>
            </a:r>
            <a:r>
              <a:rPr lang="en-US" altLang="zh-CN" sz="2000" b="1" dirty="0" smtClean="0">
                <a:solidFill>
                  <a:srgbClr val="FF0000"/>
                </a:solidFill>
                <a:latin typeface="华文新魏" pitchFamily="2" charset="-122"/>
                <a:ea typeface="华文新魏" pitchFamily="2" charset="-122"/>
              </a:rPr>
              <a:t>(declarator list)</a:t>
            </a:r>
            <a:r>
              <a:rPr lang="zh-CN" altLang="en-US" sz="2000" b="1" dirty="0" smtClean="0">
                <a:solidFill>
                  <a:srgbClr val="FF0000"/>
                </a:solidFill>
                <a:latin typeface="华文新魏" pitchFamily="2" charset="-122"/>
                <a:ea typeface="华文新魏" pitchFamily="2" charset="-122"/>
              </a:rPr>
              <a:t>组成</a:t>
            </a:r>
            <a:r>
              <a:rPr lang="zh-CN" altLang="en-US" sz="2000" b="1" dirty="0" smtClean="0">
                <a:latin typeface="华文新魏" pitchFamily="2" charset="-122"/>
                <a:ea typeface="华文新魏" pitchFamily="2" charset="-122"/>
              </a:rPr>
              <a:t>。在同一条声明语句中，</a:t>
            </a:r>
            <a:r>
              <a:rPr lang="zh-CN" altLang="en-US" sz="2000" b="1" dirty="0" smtClean="0">
                <a:solidFill>
                  <a:srgbClr val="FF0000"/>
                </a:solidFill>
                <a:latin typeface="华文新魏" pitchFamily="2" charset="-122"/>
                <a:ea typeface="华文新魏" pitchFamily="2" charset="-122"/>
              </a:rPr>
              <a:t>基本数据类型只有一个</a:t>
            </a:r>
            <a:r>
              <a:rPr lang="zh-CN" altLang="en-US" sz="2000" b="1" dirty="0" smtClean="0">
                <a:latin typeface="华文新魏" pitchFamily="2" charset="-122"/>
                <a:ea typeface="华文新魏" pitchFamily="2" charset="-122"/>
              </a:rPr>
              <a:t>，但</a:t>
            </a:r>
            <a:r>
              <a:rPr lang="zh-CN" altLang="en-US" sz="2000" b="1" dirty="0" smtClean="0">
                <a:solidFill>
                  <a:srgbClr val="FF0000"/>
                </a:solidFill>
                <a:latin typeface="华文新魏" pitchFamily="2" charset="-122"/>
                <a:ea typeface="华文新魏" pitchFamily="2" charset="-122"/>
              </a:rPr>
              <a:t>声明符可以有多个且形式可以不同</a:t>
            </a:r>
            <a:r>
              <a:rPr lang="zh-CN" altLang="en-US" sz="2000" b="1" dirty="0" smtClean="0">
                <a:latin typeface="华文新魏" pitchFamily="2" charset="-122"/>
                <a:ea typeface="华文新魏" pitchFamily="2" charset="-122"/>
              </a:rPr>
              <a:t>，即一条声明语句中可以声明不同类型的变量：</a:t>
            </a: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int     i,</a:t>
            </a: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*p,  &amp;r;  //i</a:t>
            </a:r>
            <a:r>
              <a:rPr lang="zh-CN" altLang="en-US" sz="2000" b="1" dirty="0" smtClean="0">
                <a:latin typeface="华文新魏" pitchFamily="2" charset="-122"/>
                <a:ea typeface="华文新魏" pitchFamily="2" charset="-122"/>
              </a:rPr>
              <a:t>是</a:t>
            </a:r>
            <a:r>
              <a:rPr lang="en-US" altLang="zh-CN" sz="2000" b="1" dirty="0" smtClean="0">
                <a:latin typeface="华文新魏" pitchFamily="2" charset="-122"/>
                <a:ea typeface="华文新魏" pitchFamily="2" charset="-122"/>
              </a:rPr>
              <a:t>int</a:t>
            </a:r>
            <a:r>
              <a:rPr lang="zh-CN" altLang="en-US" sz="2000" b="1" dirty="0" smtClean="0">
                <a:latin typeface="华文新魏" pitchFamily="2" charset="-122"/>
                <a:ea typeface="华文新魏" pitchFamily="2" charset="-122"/>
              </a:rPr>
              <a:t>变量，</a:t>
            </a:r>
            <a:r>
              <a:rPr lang="en-US" altLang="zh-CN" sz="2000" b="1" dirty="0" smtClean="0">
                <a:latin typeface="华文新魏" pitchFamily="2" charset="-122"/>
                <a:ea typeface="华文新魏" pitchFamily="2" charset="-122"/>
              </a:rPr>
              <a:t>p</a:t>
            </a:r>
            <a:r>
              <a:rPr lang="zh-CN" altLang="en-US" sz="2000" b="1" dirty="0" smtClean="0">
                <a:latin typeface="华文新魏" pitchFamily="2" charset="-122"/>
                <a:ea typeface="华文新魏" pitchFamily="2" charset="-122"/>
              </a:rPr>
              <a:t>是</a:t>
            </a:r>
            <a:r>
              <a:rPr lang="en-US" altLang="zh-CN" sz="2000" b="1" dirty="0" smtClean="0">
                <a:latin typeface="华文新魏" pitchFamily="2" charset="-122"/>
                <a:ea typeface="华文新魏" pitchFamily="2" charset="-122"/>
              </a:rPr>
              <a:t>int</a:t>
            </a:r>
            <a:r>
              <a:rPr lang="zh-CN" altLang="en-US" sz="2000" b="1" dirty="0" smtClean="0">
                <a:latin typeface="华文新魏" pitchFamily="2" charset="-122"/>
                <a:ea typeface="华文新魏" pitchFamily="2" charset="-122"/>
              </a:rPr>
              <a:t>指针，</a:t>
            </a:r>
            <a:r>
              <a:rPr lang="en-US" altLang="zh-CN" sz="2000" b="1" dirty="0" smtClean="0">
                <a:latin typeface="华文新魏" pitchFamily="2" charset="-122"/>
                <a:ea typeface="华文新魏" pitchFamily="2" charset="-122"/>
              </a:rPr>
              <a:t>r</a:t>
            </a:r>
            <a:r>
              <a:rPr lang="zh-CN" altLang="en-US" sz="2000" b="1" dirty="0" smtClean="0">
                <a:latin typeface="华文新魏" pitchFamily="2" charset="-122"/>
                <a:ea typeface="华文新魏" pitchFamily="2" charset="-122"/>
              </a:rPr>
              <a:t>是</a:t>
            </a:r>
            <a:r>
              <a:rPr lang="en-US" altLang="zh-CN" sz="2000" b="1" dirty="0" smtClean="0">
                <a:latin typeface="华文新魏" pitchFamily="2" charset="-122"/>
                <a:ea typeface="华文新魏" pitchFamily="2" charset="-122"/>
              </a:rPr>
              <a:t>int</a:t>
            </a:r>
            <a:r>
              <a:rPr lang="zh-CN" altLang="en-US" sz="2000" b="1" dirty="0" smtClean="0">
                <a:latin typeface="华文新魏" pitchFamily="2" charset="-122"/>
                <a:ea typeface="华文新魏" pitchFamily="2" charset="-122"/>
              </a:rPr>
              <a:t>引用</a:t>
            </a: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正确理解了上面的定义，就不会对下面的声明语句造成误解：</a:t>
            </a: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int  </a:t>
            </a:r>
            <a:r>
              <a:rPr lang="zh-CN" altLang="en-US" sz="2000" b="1" dirty="0" smtClean="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p1</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p2;  //p1</a:t>
            </a:r>
            <a:r>
              <a:rPr lang="zh-CN" altLang="en-US" sz="2000" b="1" dirty="0" smtClean="0">
                <a:latin typeface="华文新魏" pitchFamily="2" charset="-122"/>
                <a:ea typeface="华文新魏" pitchFamily="2" charset="-122"/>
              </a:rPr>
              <a:t>是</a:t>
            </a:r>
            <a:r>
              <a:rPr lang="en-US" altLang="zh-CN" sz="2000" b="1" dirty="0" smtClean="0">
                <a:latin typeface="华文新魏" pitchFamily="2" charset="-122"/>
                <a:ea typeface="华文新魏" pitchFamily="2" charset="-122"/>
              </a:rPr>
              <a:t>int</a:t>
            </a:r>
            <a:r>
              <a:rPr lang="zh-CN" altLang="en-US" sz="2000" b="1" dirty="0" smtClean="0">
                <a:latin typeface="华文新魏" pitchFamily="2" charset="-122"/>
                <a:ea typeface="华文新魏" pitchFamily="2" charset="-122"/>
              </a:rPr>
              <a:t>指针，</a:t>
            </a:r>
            <a:r>
              <a:rPr lang="en-US" altLang="zh-CN" sz="2000" b="1" dirty="0" smtClean="0">
                <a:solidFill>
                  <a:srgbClr val="FF0000"/>
                </a:solidFill>
                <a:latin typeface="华文新魏" pitchFamily="2" charset="-122"/>
                <a:ea typeface="华文新魏" pitchFamily="2" charset="-122"/>
              </a:rPr>
              <a:t>p2</a:t>
            </a:r>
            <a:r>
              <a:rPr lang="zh-CN" altLang="en-US" sz="2000" b="1" dirty="0" smtClean="0">
                <a:solidFill>
                  <a:srgbClr val="FF0000"/>
                </a:solidFill>
                <a:latin typeface="华文新魏" pitchFamily="2" charset="-122"/>
                <a:ea typeface="华文新魏" pitchFamily="2" charset="-122"/>
              </a:rPr>
              <a:t>不是</a:t>
            </a:r>
            <a:r>
              <a:rPr lang="en-US" altLang="zh-CN" sz="2000" b="1" dirty="0" smtClean="0">
                <a:solidFill>
                  <a:srgbClr val="FF0000"/>
                </a:solidFill>
                <a:latin typeface="华文新魏" pitchFamily="2" charset="-122"/>
                <a:ea typeface="华文新魏" pitchFamily="2" charset="-122"/>
              </a:rPr>
              <a:t>int</a:t>
            </a:r>
            <a:r>
              <a:rPr lang="zh-CN" altLang="en-US" sz="2000" b="1" dirty="0" smtClean="0">
                <a:solidFill>
                  <a:srgbClr val="FF0000"/>
                </a:solidFill>
                <a:latin typeface="华文新魏" pitchFamily="2" charset="-122"/>
                <a:ea typeface="华文新魏" pitchFamily="2" charset="-122"/>
              </a:rPr>
              <a:t>指针，而是</a:t>
            </a:r>
            <a:r>
              <a:rPr lang="en-US" altLang="zh-CN" sz="2000" b="1" dirty="0" smtClean="0">
                <a:solidFill>
                  <a:srgbClr val="FF0000"/>
                </a:solidFill>
                <a:latin typeface="华文新魏" pitchFamily="2" charset="-122"/>
                <a:ea typeface="华文新魏" pitchFamily="2" charset="-122"/>
              </a:rPr>
              <a:t>int</a:t>
            </a:r>
            <a:r>
              <a:rPr lang="zh-CN" altLang="en-US" sz="2000" b="1" dirty="0" smtClean="0">
                <a:solidFill>
                  <a:srgbClr val="FF0000"/>
                </a:solidFill>
                <a:latin typeface="华文新魏" pitchFamily="2" charset="-122"/>
                <a:ea typeface="华文新魏" pitchFamily="2" charset="-122"/>
              </a:rPr>
              <a:t>变量</a:t>
            </a:r>
            <a:endParaRPr lang="en-US" altLang="zh-CN" sz="2000" b="1" dirty="0" smtClean="0">
              <a:solidFill>
                <a:srgbClr val="FF0000"/>
              </a:solidFill>
              <a:latin typeface="华文新魏" pitchFamily="2" charset="-122"/>
              <a:ea typeface="华文新魏" pitchFamily="2" charset="-122"/>
            </a:endParaRPr>
          </a:p>
          <a:p>
            <a:pPr marL="0" lvl="1">
              <a:lnSpc>
                <a:spcPct val="140000"/>
              </a:lnSpc>
              <a:spcBef>
                <a:spcPts val="600"/>
              </a:spcBef>
            </a:pPr>
            <a:r>
              <a:rPr lang="en-US" altLang="zh-CN" sz="2000" b="1" dirty="0">
                <a:solidFill>
                  <a:srgbClr val="FF0000"/>
                </a:solidFill>
                <a:latin typeface="华文新魏" pitchFamily="2" charset="-122"/>
                <a:ea typeface="华文新魏" pitchFamily="2" charset="-122"/>
              </a:rPr>
              <a:t>	</a:t>
            </a:r>
            <a:r>
              <a:rPr lang="zh-CN" altLang="en-US" sz="2000" b="1" dirty="0">
                <a:latin typeface="华文新魏" pitchFamily="2" charset="-122"/>
                <a:ea typeface="华文新魏" pitchFamily="2" charset="-122"/>
              </a:rPr>
              <a:t>为了避免类似的误解</a:t>
            </a:r>
            <a:r>
              <a:rPr lang="zh-CN" altLang="en-US" sz="2000" b="1" dirty="0" smtClean="0">
                <a:latin typeface="华文新魏" pitchFamily="2" charset="-122"/>
                <a:ea typeface="华文新魏" pitchFamily="2" charset="-122"/>
              </a:rPr>
              <a:t>，一个好的书写习惯是把类型修饰符和变量名放连一起：</a:t>
            </a:r>
            <a:endParaRPr lang="en-US" altLang="zh-CN" sz="2000" b="1" dirty="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 int  </a:t>
            </a: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p1</a:t>
            </a:r>
            <a:r>
              <a:rPr lang="zh-CN" altLang="en-US" sz="2000" b="1" dirty="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p2,  &amp;r1;  </a:t>
            </a:r>
          </a:p>
        </p:txBody>
      </p:sp>
    </p:spTree>
    <p:extLst>
      <p:ext uri="{BB962C8B-B14F-4D97-AF65-F5344CB8AC3E}">
        <p14:creationId xmlns:p14="http://schemas.microsoft.com/office/powerpoint/2010/main" val="10185644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(Compound Type)</a:t>
            </a:r>
            <a:endParaRPr lang="zh-CN" altLang="en-US" sz="3600" b="1" dirty="0" smtClean="0">
              <a:solidFill>
                <a:srgbClr val="FF0000"/>
              </a:solidFill>
              <a:latin typeface="微软雅黑" pitchFamily="34" charset="-122"/>
              <a:ea typeface="微软雅黑" pitchFamily="34" charset="-122"/>
            </a:endParaRPr>
          </a:p>
        </p:txBody>
      </p:sp>
      <p:sp>
        <p:nvSpPr>
          <p:cNvPr id="3"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2.7.1</a:t>
            </a:r>
            <a:r>
              <a:rPr lang="zh-CN" altLang="en-US" sz="2800" b="1" dirty="0" smtClean="0">
                <a:solidFill>
                  <a:srgbClr val="FF0000"/>
                </a:solidFill>
                <a:latin typeface="微软雅黑" pitchFamily="34" charset="-122"/>
                <a:ea typeface="微软雅黑" pitchFamily="34" charset="-122"/>
              </a:rPr>
              <a:t>　</a:t>
            </a:r>
            <a:r>
              <a:rPr lang="zh-CN" altLang="en-US" sz="2800" b="1" dirty="0">
                <a:solidFill>
                  <a:srgbClr val="FF0000"/>
                </a:solidFill>
                <a:latin typeface="微软雅黑" pitchFamily="34" charset="-122"/>
                <a:ea typeface="微软雅黑" pitchFamily="34" charset="-122"/>
              </a:rPr>
              <a:t>引用</a:t>
            </a:r>
            <a:endParaRPr lang="zh-CN" altLang="en-US" sz="2800" b="1" dirty="0" smtClean="0">
              <a:solidFill>
                <a:srgbClr val="FF0000"/>
              </a:solidFill>
              <a:latin typeface="微软雅黑" pitchFamily="34" charset="-122"/>
              <a:ea typeface="微软雅黑" pitchFamily="34" charset="-122"/>
            </a:endParaRPr>
          </a:p>
        </p:txBody>
      </p:sp>
      <p:sp>
        <p:nvSpPr>
          <p:cNvPr id="4" name="Rectangle 7"/>
          <p:cNvSpPr>
            <a:spLocks noChangeArrowheads="1"/>
          </p:cNvSpPr>
          <p:nvPr/>
        </p:nvSpPr>
        <p:spPr bwMode="auto">
          <a:xfrm>
            <a:off x="181244" y="1484784"/>
            <a:ext cx="8801992" cy="5400600"/>
          </a:xfrm>
          <a:prstGeom prst="rect">
            <a:avLst/>
          </a:prstGeom>
          <a:noFill/>
          <a:ln w="9525">
            <a:noFill/>
            <a:miter lim="800000"/>
            <a:headEnd/>
            <a:tailEnd/>
          </a:ln>
        </p:spPr>
        <p:txBody>
          <a:bodyPr>
            <a:noAutofit/>
          </a:bodyPr>
          <a:lstStyle/>
          <a:p>
            <a:pPr marL="0" lvl="1">
              <a:lnSpc>
                <a:spcPct val="140000"/>
              </a:lnSpc>
              <a:spcBef>
                <a:spcPts val="600"/>
              </a:spcBef>
            </a:pPr>
            <a:r>
              <a:rPr lang="en-US" altLang="zh-CN" sz="2400" b="1" dirty="0" smtClean="0">
                <a:latin typeface="华文新魏" pitchFamily="2" charset="-122"/>
                <a:ea typeface="华文新魏" pitchFamily="2" charset="-122"/>
              </a:rPr>
              <a:t>	</a:t>
            </a:r>
            <a:r>
              <a:rPr lang="zh-CN" altLang="en-US" sz="2000" b="1" dirty="0">
                <a:latin typeface="华文新魏" pitchFamily="2" charset="-122"/>
                <a:ea typeface="华文新魏" pitchFamily="2" charset="-122"/>
              </a:rPr>
              <a:t>引用</a:t>
            </a:r>
            <a:r>
              <a:rPr lang="en-US" altLang="zh-CN" sz="2000" b="1" dirty="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reference)</a:t>
            </a:r>
            <a:r>
              <a:rPr lang="zh-CN" altLang="en-US" sz="2000" b="1" dirty="0" smtClean="0">
                <a:latin typeface="华文新魏" pitchFamily="2" charset="-122"/>
                <a:ea typeface="华文新魏" pitchFamily="2" charset="-122"/>
              </a:rPr>
              <a:t>为变量起了一个别名，引用类型变量的声明符用</a:t>
            </a:r>
            <a:r>
              <a:rPr lang="en-US" altLang="zh-CN" sz="2000" b="1" dirty="0" smtClean="0">
                <a:solidFill>
                  <a:srgbClr val="FF0000"/>
                </a:solidFill>
                <a:latin typeface="华文新魏" pitchFamily="2" charset="-122"/>
                <a:ea typeface="华文新魏" pitchFamily="2" charset="-122"/>
              </a:rPr>
              <a:t>&amp;</a:t>
            </a:r>
            <a:r>
              <a:rPr lang="zh-CN" altLang="en-US" sz="2000" b="1" dirty="0" smtClean="0">
                <a:latin typeface="华文新魏" pitchFamily="2" charset="-122"/>
                <a:ea typeface="华文新魏" pitchFamily="2" charset="-122"/>
              </a:rPr>
              <a:t>来修饰变量名：</a:t>
            </a: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int  i = 10</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//i</a:t>
            </a:r>
            <a:r>
              <a:rPr lang="zh-CN" altLang="en-US" sz="2000" b="1" dirty="0" smtClean="0">
                <a:latin typeface="华文新魏" pitchFamily="2" charset="-122"/>
                <a:ea typeface="华文新魏" pitchFamily="2" charset="-122"/>
              </a:rPr>
              <a:t>为一个整型变量</a:t>
            </a: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a:t>
            </a:r>
          </a:p>
          <a:p>
            <a:pPr marL="0" lvl="1">
              <a:lnSpc>
                <a:spcPct val="140000"/>
              </a:lnSpc>
              <a:spcBef>
                <a:spcPts val="600"/>
              </a:spcBef>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int   &amp;r = i; //</a:t>
            </a:r>
            <a:r>
              <a:rPr lang="zh-CN" altLang="en-US" sz="2000" b="1" dirty="0" smtClean="0">
                <a:latin typeface="华文新魏" pitchFamily="2" charset="-122"/>
                <a:ea typeface="华文新魏" pitchFamily="2" charset="-122"/>
              </a:rPr>
              <a:t>定义一个引用变量</a:t>
            </a:r>
            <a:r>
              <a:rPr lang="en-US" altLang="zh-CN" sz="2000" b="1" dirty="0" smtClean="0">
                <a:latin typeface="华文新魏" pitchFamily="2" charset="-122"/>
                <a:ea typeface="华文新魏" pitchFamily="2" charset="-122"/>
              </a:rPr>
              <a:t>r</a:t>
            </a:r>
            <a:r>
              <a:rPr lang="zh-CN" altLang="en-US" sz="2000" b="1" dirty="0" smtClean="0">
                <a:latin typeface="华文新魏" pitchFamily="2" charset="-122"/>
                <a:ea typeface="华文新魏" pitchFamily="2" charset="-122"/>
              </a:rPr>
              <a:t>，引用了变量</a:t>
            </a:r>
            <a:r>
              <a:rPr lang="en-US" altLang="zh-CN" sz="2000" b="1" dirty="0" smtClean="0">
                <a:latin typeface="华文新魏" pitchFamily="2" charset="-122"/>
                <a:ea typeface="华文新魏" pitchFamily="2" charset="-122"/>
              </a:rPr>
              <a:t>i</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r</a:t>
            </a:r>
            <a:r>
              <a:rPr lang="zh-CN" altLang="en-US" sz="2000" b="1" dirty="0" smtClean="0">
                <a:latin typeface="华文新魏" pitchFamily="2" charset="-122"/>
                <a:ea typeface="华文新魏" pitchFamily="2" charset="-122"/>
              </a:rPr>
              <a:t>是</a:t>
            </a:r>
            <a:r>
              <a:rPr lang="en-US" altLang="zh-CN" sz="2000" b="1" dirty="0" smtClean="0">
                <a:latin typeface="华文新魏" pitchFamily="2" charset="-122"/>
                <a:ea typeface="华文新魏" pitchFamily="2" charset="-122"/>
              </a:rPr>
              <a:t>i</a:t>
            </a:r>
            <a:r>
              <a:rPr lang="zh-CN" altLang="en-US" sz="2000" b="1" dirty="0" smtClean="0">
                <a:latin typeface="华文新魏" pitchFamily="2" charset="-122"/>
                <a:ea typeface="华文新魏" pitchFamily="2" charset="-122"/>
              </a:rPr>
              <a:t>的别名</a:t>
            </a: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定义引用变量时必须马上初始化，即马上指明被引用的变量。</a:t>
            </a: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int   &amp;</a:t>
            </a:r>
            <a:r>
              <a:rPr lang="en-US" altLang="zh-CN" sz="2000" b="1" dirty="0" smtClean="0">
                <a:latin typeface="华文新魏" pitchFamily="2" charset="-122"/>
                <a:ea typeface="华文新魏" pitchFamily="2" charset="-122"/>
              </a:rPr>
              <a:t>r2;  //</a:t>
            </a:r>
            <a:r>
              <a:rPr lang="zh-CN" altLang="en-US" sz="2000" b="1" dirty="0" smtClean="0">
                <a:latin typeface="华文新魏" pitchFamily="2" charset="-122"/>
                <a:ea typeface="华文新魏" pitchFamily="2" charset="-122"/>
              </a:rPr>
              <a:t>编译错误，引用必须初始化，即指定被引用变量</a:t>
            </a:r>
            <a:endParaRPr lang="en-US" altLang="zh-CN" sz="2000" b="1" dirty="0" smtClean="0">
              <a:latin typeface="华文新魏" pitchFamily="2" charset="-122"/>
              <a:ea typeface="华文新魏" pitchFamily="2" charset="-122"/>
            </a:endParaRPr>
          </a:p>
        </p:txBody>
      </p:sp>
      <p:sp>
        <p:nvSpPr>
          <p:cNvPr id="5" name="圆角矩形标注 4"/>
          <p:cNvSpPr/>
          <p:nvPr/>
        </p:nvSpPr>
        <p:spPr>
          <a:xfrm>
            <a:off x="173540" y="2996953"/>
            <a:ext cx="1728192" cy="504055"/>
          </a:xfrm>
          <a:prstGeom prst="wedgeRoundRectCallout">
            <a:avLst>
              <a:gd name="adj1" fmla="val 57283"/>
              <a:gd name="adj2" fmla="val 94907"/>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b="1" dirty="0" smtClean="0">
                <a:solidFill>
                  <a:schemeClr val="tx1"/>
                </a:solidFill>
                <a:latin typeface="华文新魏" pitchFamily="2" charset="-122"/>
                <a:ea typeface="华文新魏" pitchFamily="2" charset="-122"/>
                <a:sym typeface="Arial" pitchFamily="34" charset="0"/>
              </a:rPr>
              <a:t>基本数据类型</a:t>
            </a:r>
            <a:endParaRPr lang="en-US" altLang="zh-CN" b="1" dirty="0" smtClean="0">
              <a:solidFill>
                <a:schemeClr val="tx1"/>
              </a:solidFill>
              <a:latin typeface="华文新魏" pitchFamily="2" charset="-122"/>
              <a:ea typeface="华文新魏" pitchFamily="2" charset="-122"/>
              <a:sym typeface="Arial" pitchFamily="34" charset="0"/>
            </a:endParaRPr>
          </a:p>
        </p:txBody>
      </p:sp>
      <p:sp>
        <p:nvSpPr>
          <p:cNvPr id="6" name="圆角矩形标注 5"/>
          <p:cNvSpPr/>
          <p:nvPr/>
        </p:nvSpPr>
        <p:spPr>
          <a:xfrm>
            <a:off x="3275856" y="3068960"/>
            <a:ext cx="3816424" cy="504055"/>
          </a:xfrm>
          <a:prstGeom prst="wedgeRoundRectCallout">
            <a:avLst>
              <a:gd name="adj1" fmla="val -61283"/>
              <a:gd name="adj2" fmla="val 56610"/>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b="1" dirty="0" smtClean="0">
                <a:solidFill>
                  <a:schemeClr val="tx1"/>
                </a:solidFill>
                <a:latin typeface="华文新魏" pitchFamily="2" charset="-122"/>
                <a:ea typeface="华文新魏" pitchFamily="2" charset="-122"/>
                <a:sym typeface="Arial" pitchFamily="34" charset="0"/>
              </a:rPr>
              <a:t>引用声明符</a:t>
            </a:r>
            <a:endParaRPr lang="en-US" altLang="zh-CN" b="1" dirty="0" smtClean="0">
              <a:solidFill>
                <a:schemeClr val="tx1"/>
              </a:solidFill>
              <a:latin typeface="华文新魏" pitchFamily="2" charset="-122"/>
              <a:ea typeface="华文新魏" pitchFamily="2" charset="-122"/>
              <a:sym typeface="Arial" pitchFamily="34" charset="0"/>
            </a:endParaRPr>
          </a:p>
        </p:txBody>
      </p:sp>
      <p:sp>
        <p:nvSpPr>
          <p:cNvPr id="7" name="TextBox 6"/>
          <p:cNvSpPr txBox="1">
            <a:spLocks noChangeArrowheads="1"/>
          </p:cNvSpPr>
          <p:nvPr/>
        </p:nvSpPr>
        <p:spPr bwMode="auto">
          <a:xfrm>
            <a:off x="619568" y="5445224"/>
            <a:ext cx="8200904" cy="936104"/>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2000" b="1" dirty="0">
                <a:latin typeface="华文新魏" pitchFamily="2" charset="-122"/>
                <a:ea typeface="华文新魏" pitchFamily="2" charset="-122"/>
              </a:rPr>
              <a:t>C++11</a:t>
            </a:r>
            <a:r>
              <a:rPr lang="zh-CN" altLang="en-US" sz="2000" b="1" dirty="0">
                <a:latin typeface="华文新魏" pitchFamily="2" charset="-122"/>
                <a:ea typeface="华文新魏" pitchFamily="2" charset="-122"/>
              </a:rPr>
              <a:t>增加了一种新的引用：右值</a:t>
            </a:r>
            <a:r>
              <a:rPr lang="zh-CN" altLang="en-US" sz="2000" b="1" dirty="0" smtClean="0">
                <a:latin typeface="华文新魏" pitchFamily="2" charset="-122"/>
                <a:ea typeface="华文新魏" pitchFamily="2" charset="-122"/>
              </a:rPr>
              <a:t>引用</a:t>
            </a:r>
            <a:r>
              <a:rPr lang="en-US" altLang="zh-CN" sz="2000" b="1" dirty="0" smtClean="0">
                <a:latin typeface="华文新魏" pitchFamily="2" charset="-122"/>
                <a:ea typeface="华文新魏" pitchFamily="2" charset="-122"/>
              </a:rPr>
              <a:t>(</a:t>
            </a:r>
            <a:r>
              <a:rPr lang="en-US" altLang="zh-CN" sz="2000" b="1" dirty="0" err="1" smtClean="0">
                <a:latin typeface="华文新魏" pitchFamily="2" charset="-122"/>
                <a:ea typeface="华文新魏" pitchFamily="2" charset="-122"/>
              </a:rPr>
              <a:t>rvalue</a:t>
            </a:r>
            <a:r>
              <a:rPr lang="en-US" altLang="zh-CN" sz="2000" b="1" dirty="0" smtClean="0">
                <a:latin typeface="华文新魏" pitchFamily="2" charset="-122"/>
                <a:ea typeface="华文新魏" pitchFamily="2" charset="-122"/>
              </a:rPr>
              <a:t> reference). </a:t>
            </a:r>
            <a:r>
              <a:rPr lang="zh-CN" altLang="en-US" sz="2000" b="1" dirty="0" smtClean="0">
                <a:latin typeface="华文新魏" pitchFamily="2" charset="-122"/>
                <a:ea typeface="华文新魏" pitchFamily="2" charset="-122"/>
              </a:rPr>
              <a:t>当采用术语引用时，我们约定都是指左值引用</a:t>
            </a:r>
            <a:r>
              <a:rPr lang="en-US" altLang="zh-CN" sz="2000" b="1" dirty="0" smtClean="0">
                <a:latin typeface="华文新魏" pitchFamily="2" charset="-122"/>
                <a:ea typeface="华文新魏" pitchFamily="2" charset="-122"/>
              </a:rPr>
              <a:t>(</a:t>
            </a:r>
            <a:r>
              <a:rPr lang="en-US" altLang="zh-CN" sz="2000" b="1" dirty="0" err="1" smtClean="0">
                <a:latin typeface="华文新魏" pitchFamily="2" charset="-122"/>
                <a:ea typeface="华文新魏" pitchFamily="2" charset="-122"/>
              </a:rPr>
              <a:t>lvalue</a:t>
            </a:r>
            <a:r>
              <a:rPr lang="en-US" altLang="zh-CN" sz="2000" b="1" dirty="0" smtClean="0">
                <a:latin typeface="华文新魏" pitchFamily="2" charset="-122"/>
                <a:ea typeface="华文新魏" pitchFamily="2" charset="-122"/>
              </a:rPr>
              <a:t> reference)</a:t>
            </a:r>
            <a:r>
              <a:rPr lang="zh-CN" altLang="en-US" sz="2000" b="1" dirty="0" smtClean="0">
                <a:latin typeface="华文新魏" pitchFamily="2" charset="-122"/>
                <a:ea typeface="华文新魏" pitchFamily="2" charset="-122"/>
              </a:rPr>
              <a:t>。关于右值引用，会在后续章节介绍。</a:t>
            </a:r>
            <a:endParaRPr lang="en-US" altLang="zh-CN" sz="2000" b="1" dirty="0">
              <a:latin typeface="华文新魏" pitchFamily="2" charset="-122"/>
              <a:ea typeface="华文新魏" pitchFamily="2" charset="-122"/>
            </a:endParaRPr>
          </a:p>
        </p:txBody>
      </p:sp>
    </p:spTree>
    <p:extLst>
      <p:ext uri="{BB962C8B-B14F-4D97-AF65-F5344CB8AC3E}">
        <p14:creationId xmlns:p14="http://schemas.microsoft.com/office/powerpoint/2010/main" val="320065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(Compound Type)</a:t>
            </a:r>
            <a:endParaRPr lang="zh-CN" altLang="en-US" sz="3600" b="1" dirty="0" smtClean="0">
              <a:solidFill>
                <a:srgbClr val="FF0000"/>
              </a:solidFill>
              <a:latin typeface="微软雅黑" pitchFamily="34" charset="-122"/>
              <a:ea typeface="微软雅黑" pitchFamily="34" charset="-122"/>
            </a:endParaRPr>
          </a:p>
        </p:txBody>
      </p:sp>
      <p:sp>
        <p:nvSpPr>
          <p:cNvPr id="3"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2.7.1</a:t>
            </a:r>
            <a:r>
              <a:rPr lang="zh-CN" altLang="en-US" sz="2800" b="1" dirty="0" smtClean="0">
                <a:solidFill>
                  <a:srgbClr val="FF0000"/>
                </a:solidFill>
                <a:latin typeface="微软雅黑" pitchFamily="34" charset="-122"/>
                <a:ea typeface="微软雅黑" pitchFamily="34" charset="-122"/>
              </a:rPr>
              <a:t>　</a:t>
            </a:r>
            <a:r>
              <a:rPr lang="zh-CN" altLang="en-US" sz="2800" b="1" dirty="0">
                <a:solidFill>
                  <a:srgbClr val="FF0000"/>
                </a:solidFill>
                <a:latin typeface="微软雅黑" pitchFamily="34" charset="-122"/>
                <a:ea typeface="微软雅黑" pitchFamily="34" charset="-122"/>
              </a:rPr>
              <a:t>引用</a:t>
            </a:r>
            <a:endParaRPr lang="zh-CN" altLang="en-US" sz="2800" b="1" dirty="0" smtClean="0">
              <a:solidFill>
                <a:srgbClr val="FF0000"/>
              </a:solidFill>
              <a:latin typeface="微软雅黑" pitchFamily="34" charset="-122"/>
              <a:ea typeface="微软雅黑" pitchFamily="34" charset="-122"/>
            </a:endParaRPr>
          </a:p>
        </p:txBody>
      </p:sp>
      <p:sp>
        <p:nvSpPr>
          <p:cNvPr id="4" name="Rectangle 7"/>
          <p:cNvSpPr>
            <a:spLocks noChangeArrowheads="1"/>
          </p:cNvSpPr>
          <p:nvPr/>
        </p:nvSpPr>
        <p:spPr bwMode="auto">
          <a:xfrm>
            <a:off x="181244" y="1484784"/>
            <a:ext cx="8801992" cy="5400600"/>
          </a:xfrm>
          <a:prstGeom prst="rect">
            <a:avLst/>
          </a:prstGeom>
          <a:noFill/>
          <a:ln w="9525">
            <a:noFill/>
            <a:miter lim="800000"/>
            <a:headEnd/>
            <a:tailEnd/>
          </a:ln>
        </p:spPr>
        <p:txBody>
          <a:bodyPr>
            <a:noAutofit/>
          </a:bodyPr>
          <a:lstStyle/>
          <a:p>
            <a:pPr marL="0" lvl="1">
              <a:lnSpc>
                <a:spcPct val="140000"/>
              </a:lnSpc>
              <a:spcBef>
                <a:spcPts val="600"/>
              </a:spcBef>
            </a:pPr>
            <a:r>
              <a:rPr lang="en-US" altLang="zh-CN" sz="24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引用的本质还是指针，考查以下</a:t>
            </a:r>
            <a:r>
              <a:rPr lang="en-US" altLang="zh-CN" sz="2000" b="1" dirty="0" smtClean="0">
                <a:latin typeface="华文新魏" pitchFamily="2" charset="-122"/>
                <a:ea typeface="华文新魏" pitchFamily="2" charset="-122"/>
              </a:rPr>
              <a:t>C++</a:t>
            </a:r>
            <a:r>
              <a:rPr lang="zh-CN" altLang="en-US" sz="2000" b="1" dirty="0" smtClean="0">
                <a:latin typeface="华文新魏" pitchFamily="2" charset="-122"/>
                <a:ea typeface="华文新魏" pitchFamily="2" charset="-122"/>
              </a:rPr>
              <a:t>代码及其对应的汇编代码</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
        <p:nvSpPr>
          <p:cNvPr id="11" name="TextBox 10"/>
          <p:cNvSpPr txBox="1">
            <a:spLocks noChangeArrowheads="1"/>
          </p:cNvSpPr>
          <p:nvPr/>
        </p:nvSpPr>
        <p:spPr bwMode="auto">
          <a:xfrm>
            <a:off x="514192" y="2132856"/>
            <a:ext cx="1944216" cy="1080120"/>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2000" dirty="0">
                <a:latin typeface="华文新魏" pitchFamily="2" charset="-122"/>
                <a:ea typeface="华文新魏" pitchFamily="2" charset="-122"/>
              </a:rPr>
              <a:t>int i = 10;</a:t>
            </a:r>
          </a:p>
          <a:p>
            <a:r>
              <a:rPr lang="en-US" altLang="zh-CN" sz="2000" dirty="0">
                <a:latin typeface="华文新魏" pitchFamily="2" charset="-122"/>
                <a:ea typeface="华文新魏" pitchFamily="2" charset="-122"/>
              </a:rPr>
              <a:t>int &amp;</a:t>
            </a:r>
            <a:r>
              <a:rPr lang="en-US" altLang="zh-CN" sz="2000" dirty="0" err="1">
                <a:latin typeface="华文新魏" pitchFamily="2" charset="-122"/>
                <a:ea typeface="华文新魏" pitchFamily="2" charset="-122"/>
              </a:rPr>
              <a:t>ri</a:t>
            </a:r>
            <a:r>
              <a:rPr lang="en-US" altLang="zh-CN" sz="2000" dirty="0">
                <a:latin typeface="华文新魏" pitchFamily="2" charset="-122"/>
                <a:ea typeface="华文新魏" pitchFamily="2" charset="-122"/>
              </a:rPr>
              <a:t> = i;</a:t>
            </a:r>
          </a:p>
          <a:p>
            <a:r>
              <a:rPr lang="en-US" altLang="zh-CN" sz="2000" dirty="0" err="1">
                <a:latin typeface="华文新魏" pitchFamily="2" charset="-122"/>
                <a:ea typeface="华文新魏" pitchFamily="2" charset="-122"/>
              </a:rPr>
              <a:t>ri</a:t>
            </a:r>
            <a:r>
              <a:rPr lang="en-US" altLang="zh-CN" sz="2000" dirty="0">
                <a:latin typeface="华文新魏" pitchFamily="2" charset="-122"/>
                <a:ea typeface="华文新魏" pitchFamily="2" charset="-122"/>
              </a:rPr>
              <a:t> = 20;</a:t>
            </a:r>
            <a:endParaRPr lang="en-US" altLang="zh-CN" sz="2000" b="1" dirty="0">
              <a:latin typeface="华文新魏" pitchFamily="2" charset="-122"/>
              <a:ea typeface="华文新魏" pitchFamily="2" charset="-122"/>
            </a:endParaRPr>
          </a:p>
        </p:txBody>
      </p:sp>
      <p:sp>
        <p:nvSpPr>
          <p:cNvPr id="14" name="TextBox 13"/>
          <p:cNvSpPr txBox="1">
            <a:spLocks noChangeArrowheads="1"/>
          </p:cNvSpPr>
          <p:nvPr/>
        </p:nvSpPr>
        <p:spPr bwMode="auto">
          <a:xfrm>
            <a:off x="323528" y="3645024"/>
            <a:ext cx="8368024" cy="2588096"/>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dirty="0" smtClean="0">
                <a:latin typeface="华文新魏" pitchFamily="2" charset="-122"/>
                <a:ea typeface="华文新魏" pitchFamily="2" charset="-122"/>
              </a:rPr>
              <a:t>	</a:t>
            </a:r>
            <a:r>
              <a:rPr lang="en-US" altLang="zh-CN" sz="1600" dirty="0" smtClean="0">
                <a:solidFill>
                  <a:srgbClr val="FF0000"/>
                </a:solidFill>
                <a:latin typeface="华文新魏" pitchFamily="2" charset="-122"/>
                <a:ea typeface="华文新魏" pitchFamily="2" charset="-122"/>
              </a:rPr>
              <a:t>int </a:t>
            </a:r>
            <a:r>
              <a:rPr lang="en-US" altLang="zh-CN" sz="1600" dirty="0">
                <a:solidFill>
                  <a:srgbClr val="FF0000"/>
                </a:solidFill>
                <a:latin typeface="华文新魏" pitchFamily="2" charset="-122"/>
                <a:ea typeface="华文新魏" pitchFamily="2" charset="-122"/>
              </a:rPr>
              <a:t>i = 10;</a:t>
            </a:r>
          </a:p>
          <a:p>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mov</a:t>
            </a:r>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dword</a:t>
            </a:r>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ptr</a:t>
            </a:r>
            <a:r>
              <a:rPr lang="en-US" altLang="zh-CN" sz="1600" dirty="0">
                <a:latin typeface="华文新魏" pitchFamily="2" charset="-122"/>
                <a:ea typeface="华文新魏" pitchFamily="2" charset="-122"/>
              </a:rPr>
              <a:t> [i],0Ah </a:t>
            </a:r>
            <a:r>
              <a:rPr lang="en-US" altLang="zh-CN" sz="1600" dirty="0" smtClean="0">
                <a:latin typeface="华文新魏" pitchFamily="2" charset="-122"/>
                <a:ea typeface="华文新魏" pitchFamily="2" charset="-122"/>
              </a:rPr>
              <a:t>	 //</a:t>
            </a:r>
            <a:r>
              <a:rPr lang="zh-CN" altLang="en-US" sz="1600" dirty="0" smtClean="0">
                <a:latin typeface="华文新魏" pitchFamily="2" charset="-122"/>
                <a:ea typeface="华文新魏" pitchFamily="2" charset="-122"/>
              </a:rPr>
              <a:t>将</a:t>
            </a:r>
            <a:r>
              <a:rPr lang="zh-CN" altLang="en-US" sz="1600" dirty="0">
                <a:latin typeface="华文新魏" pitchFamily="2" charset="-122"/>
                <a:ea typeface="华文新魏" pitchFamily="2" charset="-122"/>
              </a:rPr>
              <a:t>文字</a:t>
            </a:r>
            <a:r>
              <a:rPr lang="zh-CN" altLang="en-US" sz="1600" dirty="0" smtClean="0">
                <a:latin typeface="华文新魏" pitchFamily="2" charset="-122"/>
                <a:ea typeface="华文新魏" pitchFamily="2" charset="-122"/>
              </a:rPr>
              <a:t>常量</a:t>
            </a:r>
            <a:r>
              <a:rPr lang="en-US" altLang="zh-CN" sz="1600" dirty="0" smtClean="0">
                <a:latin typeface="华文新魏" pitchFamily="2" charset="-122"/>
                <a:ea typeface="华文新魏" pitchFamily="2" charset="-122"/>
              </a:rPr>
              <a:t>10</a:t>
            </a:r>
            <a:r>
              <a:rPr lang="zh-CN" altLang="en-US" sz="1600" dirty="0" smtClean="0">
                <a:latin typeface="华文新魏" pitchFamily="2" charset="-122"/>
                <a:ea typeface="华文新魏" pitchFamily="2" charset="-122"/>
              </a:rPr>
              <a:t>送入</a:t>
            </a:r>
            <a:r>
              <a:rPr lang="zh-CN" altLang="en-US" sz="1600" dirty="0">
                <a:latin typeface="华文新魏" pitchFamily="2" charset="-122"/>
                <a:ea typeface="华文新魏" pitchFamily="2" charset="-122"/>
              </a:rPr>
              <a:t>变量</a:t>
            </a:r>
            <a:r>
              <a:rPr lang="en-US" altLang="zh-CN" sz="1600" dirty="0">
                <a:latin typeface="华文新魏" pitchFamily="2" charset="-122"/>
                <a:ea typeface="华文新魏" pitchFamily="2" charset="-122"/>
              </a:rPr>
              <a:t>i </a:t>
            </a:r>
            <a:endParaRPr lang="en-US" altLang="zh-CN" sz="1600" dirty="0" smtClean="0">
              <a:latin typeface="华文新魏" pitchFamily="2" charset="-122"/>
              <a:ea typeface="华文新魏" pitchFamily="2" charset="-122"/>
            </a:endParaRPr>
          </a:p>
          <a:p>
            <a:endParaRPr lang="en-US" altLang="zh-CN" sz="1600" dirty="0">
              <a:latin typeface="华文新魏" pitchFamily="2" charset="-122"/>
              <a:ea typeface="华文新魏" pitchFamily="2" charset="-122"/>
            </a:endParaRPr>
          </a:p>
          <a:p>
            <a:r>
              <a:rPr lang="en-US" altLang="zh-CN" sz="1600" dirty="0" smtClean="0">
                <a:latin typeface="华文新魏" pitchFamily="2" charset="-122"/>
                <a:ea typeface="华文新魏" pitchFamily="2" charset="-122"/>
              </a:rPr>
              <a:t>	</a:t>
            </a:r>
            <a:r>
              <a:rPr lang="en-US" altLang="zh-CN" sz="1600" dirty="0" smtClean="0">
                <a:solidFill>
                  <a:srgbClr val="FF0000"/>
                </a:solidFill>
                <a:latin typeface="华文新魏" pitchFamily="2" charset="-122"/>
                <a:ea typeface="华文新魏" pitchFamily="2" charset="-122"/>
              </a:rPr>
              <a:t>int </a:t>
            </a:r>
            <a:r>
              <a:rPr lang="en-US" altLang="zh-CN" sz="1600" dirty="0">
                <a:solidFill>
                  <a:srgbClr val="FF0000"/>
                </a:solidFill>
                <a:latin typeface="华文新魏" pitchFamily="2" charset="-122"/>
                <a:ea typeface="华文新魏" pitchFamily="2" charset="-122"/>
              </a:rPr>
              <a:t>&amp;</a:t>
            </a:r>
            <a:r>
              <a:rPr lang="en-US" altLang="zh-CN" sz="1600" dirty="0" err="1">
                <a:solidFill>
                  <a:srgbClr val="FF0000"/>
                </a:solidFill>
                <a:latin typeface="华文新魏" pitchFamily="2" charset="-122"/>
                <a:ea typeface="华文新魏" pitchFamily="2" charset="-122"/>
              </a:rPr>
              <a:t>ri</a:t>
            </a:r>
            <a:r>
              <a:rPr lang="en-US" altLang="zh-CN" sz="1600" dirty="0">
                <a:solidFill>
                  <a:srgbClr val="FF0000"/>
                </a:solidFill>
                <a:latin typeface="华文新魏" pitchFamily="2" charset="-122"/>
                <a:ea typeface="华文新魏" pitchFamily="2" charset="-122"/>
              </a:rPr>
              <a:t> = i;</a:t>
            </a:r>
          </a:p>
          <a:p>
            <a:r>
              <a:rPr lang="en-US" altLang="zh-CN" sz="1600" dirty="0">
                <a:latin typeface="华文新魏" pitchFamily="2" charset="-122"/>
                <a:ea typeface="华文新魏" pitchFamily="2" charset="-122"/>
              </a:rPr>
              <a:t> lea         </a:t>
            </a:r>
            <a:r>
              <a:rPr lang="en-US" altLang="zh-CN" sz="1600" dirty="0" smtClean="0">
                <a:latin typeface="华文新魏" pitchFamily="2" charset="-122"/>
                <a:ea typeface="华文新魏" pitchFamily="2" charset="-122"/>
              </a:rPr>
              <a:t>	</a:t>
            </a:r>
            <a:r>
              <a:rPr lang="en-US" altLang="zh-CN" sz="1600" dirty="0" err="1" smtClean="0">
                <a:latin typeface="华文新魏" pitchFamily="2" charset="-122"/>
                <a:ea typeface="华文新魏" pitchFamily="2" charset="-122"/>
              </a:rPr>
              <a:t>eax</a:t>
            </a:r>
            <a:r>
              <a:rPr lang="en-US" altLang="zh-CN" sz="1600" dirty="0">
                <a:latin typeface="华文新魏" pitchFamily="2" charset="-122"/>
                <a:ea typeface="华文新魏" pitchFamily="2" charset="-122"/>
              </a:rPr>
              <a:t>,[i] </a:t>
            </a:r>
            <a:r>
              <a:rPr lang="en-US" altLang="zh-CN" sz="1600" dirty="0" smtClean="0">
                <a:latin typeface="华文新魏" pitchFamily="2" charset="-122"/>
                <a:ea typeface="华文新魏" pitchFamily="2" charset="-122"/>
              </a:rPr>
              <a:t>		//</a:t>
            </a:r>
            <a:r>
              <a:rPr lang="zh-CN" altLang="en-US" sz="1600" dirty="0" smtClean="0">
                <a:latin typeface="华文新魏" pitchFamily="2" charset="-122"/>
                <a:ea typeface="华文新魏" pitchFamily="2" charset="-122"/>
              </a:rPr>
              <a:t>将变量</a:t>
            </a:r>
            <a:r>
              <a:rPr lang="en-US" altLang="zh-CN" sz="1600" dirty="0" smtClean="0">
                <a:latin typeface="华文新魏" pitchFamily="2" charset="-122"/>
                <a:ea typeface="华文新魏" pitchFamily="2" charset="-122"/>
              </a:rPr>
              <a:t>i</a:t>
            </a:r>
            <a:r>
              <a:rPr lang="zh-CN" altLang="en-US" sz="1600" dirty="0" smtClean="0">
                <a:latin typeface="华文新魏" pitchFamily="2" charset="-122"/>
                <a:ea typeface="华文新魏" pitchFamily="2" charset="-122"/>
              </a:rPr>
              <a:t>的地址送入寄存器</a:t>
            </a:r>
            <a:r>
              <a:rPr lang="en-US" altLang="zh-CN" sz="1600" dirty="0" err="1" smtClean="0">
                <a:latin typeface="华文新魏" pitchFamily="2" charset="-122"/>
                <a:ea typeface="华文新魏" pitchFamily="2" charset="-122"/>
              </a:rPr>
              <a:t>eax</a:t>
            </a:r>
            <a:endParaRPr lang="en-US" altLang="zh-CN" sz="1600" dirty="0">
              <a:latin typeface="华文新魏" pitchFamily="2" charset="-122"/>
              <a:ea typeface="华文新魏" pitchFamily="2" charset="-122"/>
            </a:endParaRPr>
          </a:p>
          <a:p>
            <a:r>
              <a:rPr lang="en-US" altLang="zh-CN" sz="1600" dirty="0">
                <a:solidFill>
                  <a:srgbClr val="002060"/>
                </a:solidFill>
                <a:latin typeface="华文新魏" pitchFamily="2" charset="-122"/>
                <a:ea typeface="华文新魏" pitchFamily="2" charset="-122"/>
              </a:rPr>
              <a:t> </a:t>
            </a:r>
            <a:r>
              <a:rPr lang="en-US" altLang="zh-CN" sz="1600" dirty="0" err="1">
                <a:solidFill>
                  <a:srgbClr val="002060"/>
                </a:solidFill>
                <a:latin typeface="华文新魏" pitchFamily="2" charset="-122"/>
                <a:ea typeface="华文新魏" pitchFamily="2" charset="-122"/>
              </a:rPr>
              <a:t>mov</a:t>
            </a:r>
            <a:r>
              <a:rPr lang="en-US" altLang="zh-CN" sz="1600" dirty="0">
                <a:solidFill>
                  <a:srgbClr val="002060"/>
                </a:solidFill>
                <a:latin typeface="华文新魏" pitchFamily="2" charset="-122"/>
                <a:ea typeface="华文新魏" pitchFamily="2" charset="-122"/>
              </a:rPr>
              <a:t>         </a:t>
            </a:r>
            <a:r>
              <a:rPr lang="en-US" altLang="zh-CN" sz="1600" dirty="0" err="1">
                <a:solidFill>
                  <a:srgbClr val="002060"/>
                </a:solidFill>
                <a:latin typeface="华文新魏" pitchFamily="2" charset="-122"/>
                <a:ea typeface="华文新魏" pitchFamily="2" charset="-122"/>
              </a:rPr>
              <a:t>dword</a:t>
            </a:r>
            <a:r>
              <a:rPr lang="en-US" altLang="zh-CN" sz="1600" dirty="0">
                <a:solidFill>
                  <a:srgbClr val="002060"/>
                </a:solidFill>
                <a:latin typeface="华文新魏" pitchFamily="2" charset="-122"/>
                <a:ea typeface="华文新魏" pitchFamily="2" charset="-122"/>
              </a:rPr>
              <a:t> </a:t>
            </a:r>
            <a:r>
              <a:rPr lang="en-US" altLang="zh-CN" sz="1600" dirty="0" err="1">
                <a:solidFill>
                  <a:srgbClr val="002060"/>
                </a:solidFill>
                <a:latin typeface="华文新魏" pitchFamily="2" charset="-122"/>
                <a:ea typeface="华文新魏" pitchFamily="2" charset="-122"/>
              </a:rPr>
              <a:t>ptr</a:t>
            </a:r>
            <a:r>
              <a:rPr lang="en-US" altLang="zh-CN" sz="1600" dirty="0">
                <a:solidFill>
                  <a:srgbClr val="002060"/>
                </a:solidFill>
                <a:latin typeface="华文新魏" pitchFamily="2" charset="-122"/>
                <a:ea typeface="华文新魏" pitchFamily="2" charset="-122"/>
              </a:rPr>
              <a:t> [</a:t>
            </a:r>
            <a:r>
              <a:rPr lang="en-US" altLang="zh-CN" sz="1600" dirty="0" err="1">
                <a:solidFill>
                  <a:srgbClr val="002060"/>
                </a:solidFill>
                <a:latin typeface="华文新魏" pitchFamily="2" charset="-122"/>
                <a:ea typeface="华文新魏" pitchFamily="2" charset="-122"/>
              </a:rPr>
              <a:t>ri</a:t>
            </a:r>
            <a:r>
              <a:rPr lang="en-US" altLang="zh-CN" sz="1600" dirty="0">
                <a:solidFill>
                  <a:srgbClr val="002060"/>
                </a:solidFill>
                <a:latin typeface="华文新魏" pitchFamily="2" charset="-122"/>
                <a:ea typeface="华文新魏" pitchFamily="2" charset="-122"/>
              </a:rPr>
              <a:t>],</a:t>
            </a:r>
            <a:r>
              <a:rPr lang="en-US" altLang="zh-CN" sz="1600" dirty="0" err="1">
                <a:solidFill>
                  <a:srgbClr val="002060"/>
                </a:solidFill>
                <a:latin typeface="华文新魏" pitchFamily="2" charset="-122"/>
                <a:ea typeface="华文新魏" pitchFamily="2" charset="-122"/>
              </a:rPr>
              <a:t>eax</a:t>
            </a:r>
            <a:r>
              <a:rPr lang="en-US" altLang="zh-CN" sz="1600" dirty="0">
                <a:solidFill>
                  <a:srgbClr val="002060"/>
                </a:solidFill>
                <a:latin typeface="华文新魏" pitchFamily="2" charset="-122"/>
                <a:ea typeface="华文新魏" pitchFamily="2" charset="-122"/>
              </a:rPr>
              <a:t>  </a:t>
            </a:r>
            <a:r>
              <a:rPr lang="en-US" altLang="zh-CN" sz="1600" dirty="0" smtClean="0">
                <a:solidFill>
                  <a:srgbClr val="002060"/>
                </a:solidFill>
                <a:latin typeface="华文新魏" pitchFamily="2" charset="-122"/>
                <a:ea typeface="华文新魏" pitchFamily="2" charset="-122"/>
              </a:rPr>
              <a:t>	//</a:t>
            </a:r>
            <a:r>
              <a:rPr lang="zh-CN" altLang="en-US" sz="1600" dirty="0">
                <a:solidFill>
                  <a:srgbClr val="002060"/>
                </a:solidFill>
                <a:latin typeface="华文新魏" pitchFamily="2" charset="-122"/>
                <a:ea typeface="华文新魏" pitchFamily="2" charset="-122"/>
              </a:rPr>
              <a:t>将寄存器的内容（也就是变量</a:t>
            </a:r>
            <a:r>
              <a:rPr lang="en-US" altLang="zh-CN" sz="1600" dirty="0">
                <a:solidFill>
                  <a:srgbClr val="002060"/>
                </a:solidFill>
                <a:latin typeface="华文新魏" pitchFamily="2" charset="-122"/>
                <a:ea typeface="华文新魏" pitchFamily="2" charset="-122"/>
              </a:rPr>
              <a:t>i</a:t>
            </a:r>
            <a:r>
              <a:rPr lang="zh-CN" altLang="en-US" sz="1600" dirty="0">
                <a:solidFill>
                  <a:srgbClr val="002060"/>
                </a:solidFill>
                <a:latin typeface="华文新魏" pitchFamily="2" charset="-122"/>
                <a:ea typeface="华文新魏" pitchFamily="2" charset="-122"/>
              </a:rPr>
              <a:t>的地址）送入变量</a:t>
            </a:r>
            <a:r>
              <a:rPr lang="en-US" altLang="zh-CN" sz="1600" dirty="0" err="1" smtClean="0">
                <a:solidFill>
                  <a:srgbClr val="002060"/>
                </a:solidFill>
                <a:latin typeface="华文新魏" pitchFamily="2" charset="-122"/>
                <a:ea typeface="华文新魏" pitchFamily="2" charset="-122"/>
              </a:rPr>
              <a:t>ri</a:t>
            </a:r>
            <a:endParaRPr lang="en-US" altLang="zh-CN" sz="1600" dirty="0" smtClean="0">
              <a:solidFill>
                <a:srgbClr val="002060"/>
              </a:solidFill>
              <a:latin typeface="华文新魏" pitchFamily="2" charset="-122"/>
              <a:ea typeface="华文新魏" pitchFamily="2" charset="-122"/>
            </a:endParaRPr>
          </a:p>
          <a:p>
            <a:endParaRPr lang="en-US" altLang="zh-CN" sz="1600" dirty="0">
              <a:latin typeface="华文新魏" pitchFamily="2" charset="-122"/>
              <a:ea typeface="华文新魏" pitchFamily="2" charset="-122"/>
            </a:endParaRPr>
          </a:p>
          <a:p>
            <a:r>
              <a:rPr lang="en-US" altLang="zh-CN" sz="1600" dirty="0" smtClean="0">
                <a:latin typeface="华文新魏" pitchFamily="2" charset="-122"/>
                <a:ea typeface="华文新魏" pitchFamily="2" charset="-122"/>
              </a:rPr>
              <a:t>	</a:t>
            </a:r>
            <a:r>
              <a:rPr lang="en-US" altLang="zh-CN" sz="1600" dirty="0" err="1" smtClean="0">
                <a:solidFill>
                  <a:srgbClr val="FF0000"/>
                </a:solidFill>
                <a:latin typeface="华文新魏" pitchFamily="2" charset="-122"/>
                <a:ea typeface="华文新魏" pitchFamily="2" charset="-122"/>
              </a:rPr>
              <a:t>ri</a:t>
            </a:r>
            <a:r>
              <a:rPr lang="en-US" altLang="zh-CN" sz="1600" dirty="0" smtClean="0">
                <a:solidFill>
                  <a:srgbClr val="FF0000"/>
                </a:solidFill>
                <a:latin typeface="华文新魏" pitchFamily="2" charset="-122"/>
                <a:ea typeface="华文新魏" pitchFamily="2" charset="-122"/>
              </a:rPr>
              <a:t> </a:t>
            </a:r>
            <a:r>
              <a:rPr lang="en-US" altLang="zh-CN" sz="1600" dirty="0">
                <a:solidFill>
                  <a:srgbClr val="FF0000"/>
                </a:solidFill>
                <a:latin typeface="华文新魏" pitchFamily="2" charset="-122"/>
                <a:ea typeface="华文新魏" pitchFamily="2" charset="-122"/>
              </a:rPr>
              <a:t>= 20;</a:t>
            </a:r>
          </a:p>
          <a:p>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mov</a:t>
            </a:r>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eax,dword</a:t>
            </a:r>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ptr</a:t>
            </a:r>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ri</a:t>
            </a:r>
            <a:r>
              <a:rPr lang="en-US" altLang="zh-CN" sz="1600" dirty="0">
                <a:latin typeface="华文新魏" pitchFamily="2" charset="-122"/>
                <a:ea typeface="华文新魏" pitchFamily="2" charset="-122"/>
              </a:rPr>
              <a:t>]  </a:t>
            </a:r>
            <a:r>
              <a:rPr lang="en-US" altLang="zh-CN" sz="1600" dirty="0" smtClean="0">
                <a:latin typeface="华文新魏" pitchFamily="2" charset="-122"/>
                <a:ea typeface="华文新魏" pitchFamily="2" charset="-122"/>
              </a:rPr>
              <a:t>	</a:t>
            </a:r>
            <a:r>
              <a:rPr lang="en-US" altLang="zh-CN" sz="1600" dirty="0">
                <a:latin typeface="华文新魏" pitchFamily="2" charset="-122"/>
                <a:ea typeface="华文新魏" pitchFamily="2" charset="-122"/>
              </a:rPr>
              <a:t>//</a:t>
            </a:r>
            <a:r>
              <a:rPr lang="zh-CN" altLang="en-US" sz="1600" dirty="0">
                <a:latin typeface="华文新魏" pitchFamily="2" charset="-122"/>
                <a:ea typeface="华文新魏" pitchFamily="2" charset="-122"/>
              </a:rPr>
              <a:t>将变量</a:t>
            </a:r>
            <a:r>
              <a:rPr lang="en-US" altLang="zh-CN" sz="1600" dirty="0" err="1">
                <a:latin typeface="华文新魏" pitchFamily="2" charset="-122"/>
                <a:ea typeface="华文新魏" pitchFamily="2" charset="-122"/>
              </a:rPr>
              <a:t>ri</a:t>
            </a:r>
            <a:r>
              <a:rPr lang="zh-CN" altLang="en-US" sz="1600" dirty="0">
                <a:latin typeface="华文新魏" pitchFamily="2" charset="-122"/>
                <a:ea typeface="华文新魏" pitchFamily="2" charset="-122"/>
              </a:rPr>
              <a:t>的值送入寄存器</a:t>
            </a:r>
            <a:r>
              <a:rPr lang="en-US" altLang="zh-CN" sz="1600" dirty="0" err="1">
                <a:latin typeface="华文新魏" pitchFamily="2" charset="-122"/>
                <a:ea typeface="华文新魏" pitchFamily="2" charset="-122"/>
              </a:rPr>
              <a:t>eax</a:t>
            </a:r>
            <a:endParaRPr lang="en-US" altLang="zh-CN" sz="1600" dirty="0">
              <a:latin typeface="华文新魏" pitchFamily="2" charset="-122"/>
              <a:ea typeface="华文新魏" pitchFamily="2" charset="-122"/>
            </a:endParaRPr>
          </a:p>
          <a:p>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mov</a:t>
            </a:r>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dword</a:t>
            </a:r>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ptr</a:t>
            </a:r>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eax</a:t>
            </a:r>
            <a:r>
              <a:rPr lang="en-US" altLang="zh-CN" sz="1600" dirty="0">
                <a:latin typeface="华文新魏" pitchFamily="2" charset="-122"/>
                <a:ea typeface="华文新魏" pitchFamily="2" charset="-122"/>
              </a:rPr>
              <a:t>],</a:t>
            </a:r>
            <a:r>
              <a:rPr lang="en-US" altLang="zh-CN" sz="1600" dirty="0" smtClean="0">
                <a:latin typeface="华文新魏" pitchFamily="2" charset="-122"/>
                <a:ea typeface="华文新魏" pitchFamily="2" charset="-122"/>
              </a:rPr>
              <a:t>14h	</a:t>
            </a:r>
            <a:r>
              <a:rPr lang="en-US" altLang="zh-CN" sz="1600" dirty="0">
                <a:latin typeface="华文新魏" pitchFamily="2" charset="-122"/>
                <a:ea typeface="华文新魏" pitchFamily="2" charset="-122"/>
              </a:rPr>
              <a:t>//</a:t>
            </a:r>
            <a:r>
              <a:rPr lang="zh-CN" altLang="en-US" sz="1600" dirty="0">
                <a:latin typeface="华文新魏" pitchFamily="2" charset="-122"/>
                <a:ea typeface="华文新魏" pitchFamily="2" charset="-122"/>
              </a:rPr>
              <a:t>将</a:t>
            </a:r>
            <a:r>
              <a:rPr lang="zh-CN" altLang="en-US" sz="1600" dirty="0" smtClean="0">
                <a:latin typeface="华文新魏" pitchFamily="2" charset="-122"/>
                <a:ea typeface="华文新魏" pitchFamily="2" charset="-122"/>
              </a:rPr>
              <a:t>数值</a:t>
            </a:r>
            <a:r>
              <a:rPr lang="en-US" altLang="zh-CN" sz="1600" dirty="0" smtClean="0">
                <a:latin typeface="华文新魏" pitchFamily="2" charset="-122"/>
                <a:ea typeface="华文新魏" pitchFamily="2" charset="-122"/>
              </a:rPr>
              <a:t>20</a:t>
            </a:r>
            <a:r>
              <a:rPr lang="zh-CN" altLang="en-US" sz="1600" dirty="0" smtClean="0">
                <a:latin typeface="华文新魏" pitchFamily="2" charset="-122"/>
                <a:ea typeface="华文新魏" pitchFamily="2" charset="-122"/>
              </a:rPr>
              <a:t>送入</a:t>
            </a:r>
            <a:r>
              <a:rPr lang="zh-CN" altLang="en-US" sz="1600" dirty="0">
                <a:latin typeface="华文新魏" pitchFamily="2" charset="-122"/>
                <a:ea typeface="华文新魏" pitchFamily="2" charset="-122"/>
              </a:rPr>
              <a:t>以</a:t>
            </a:r>
            <a:r>
              <a:rPr lang="en-US" altLang="zh-CN" sz="1600" dirty="0" err="1">
                <a:latin typeface="华文新魏" pitchFamily="2" charset="-122"/>
                <a:ea typeface="华文新魏" pitchFamily="2" charset="-122"/>
              </a:rPr>
              <a:t>eax</a:t>
            </a:r>
            <a:r>
              <a:rPr lang="zh-CN" altLang="en-US" sz="1600" dirty="0">
                <a:latin typeface="华文新魏" pitchFamily="2" charset="-122"/>
                <a:ea typeface="华文新魏" pitchFamily="2" charset="-122"/>
              </a:rPr>
              <a:t>的内容为地址的单元中</a:t>
            </a:r>
            <a:endParaRPr lang="en-US" altLang="zh-CN" sz="1600" dirty="0">
              <a:latin typeface="华文新魏" pitchFamily="2" charset="-122"/>
              <a:ea typeface="华文新魏" pitchFamily="2" charset="-122"/>
            </a:endParaRPr>
          </a:p>
        </p:txBody>
      </p:sp>
      <p:sp>
        <p:nvSpPr>
          <p:cNvPr id="15" name="圆角矩形标注 14"/>
          <p:cNvSpPr/>
          <p:nvPr/>
        </p:nvSpPr>
        <p:spPr>
          <a:xfrm>
            <a:off x="3779912" y="2236676"/>
            <a:ext cx="3816424" cy="904292"/>
          </a:xfrm>
          <a:prstGeom prst="wedgeRoundRectCallout">
            <a:avLst>
              <a:gd name="adj1" fmla="val -39453"/>
              <a:gd name="adj2" fmla="val 93687"/>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b="1" dirty="0" smtClean="0">
                <a:solidFill>
                  <a:schemeClr val="tx1"/>
                </a:solidFill>
                <a:latin typeface="华文新魏" pitchFamily="2" charset="-122"/>
                <a:ea typeface="华文新魏" pitchFamily="2" charset="-122"/>
                <a:sym typeface="Arial" pitchFamily="34" charset="0"/>
              </a:rPr>
              <a:t>从汇编代码可以看到，引用变量</a:t>
            </a:r>
            <a:r>
              <a:rPr lang="en-US" altLang="zh-CN" b="1" dirty="0" err="1" smtClean="0">
                <a:solidFill>
                  <a:schemeClr val="tx1"/>
                </a:solidFill>
                <a:latin typeface="华文新魏" pitchFamily="2" charset="-122"/>
                <a:ea typeface="华文新魏" pitchFamily="2" charset="-122"/>
                <a:sym typeface="Arial" pitchFamily="34" charset="0"/>
              </a:rPr>
              <a:t>ri</a:t>
            </a:r>
            <a:r>
              <a:rPr lang="zh-CN" altLang="en-US" b="1" dirty="0" smtClean="0">
                <a:solidFill>
                  <a:schemeClr val="tx1"/>
                </a:solidFill>
                <a:latin typeface="华文新魏" pitchFamily="2" charset="-122"/>
                <a:ea typeface="华文新魏" pitchFamily="2" charset="-122"/>
                <a:sym typeface="Arial" pitchFamily="34" charset="0"/>
              </a:rPr>
              <a:t>里存放的就是</a:t>
            </a:r>
            <a:r>
              <a:rPr lang="en-US" altLang="zh-CN" b="1" dirty="0" smtClean="0">
                <a:solidFill>
                  <a:schemeClr val="tx1"/>
                </a:solidFill>
                <a:latin typeface="华文新魏" pitchFamily="2" charset="-122"/>
                <a:ea typeface="华文新魏" pitchFamily="2" charset="-122"/>
                <a:sym typeface="Arial" pitchFamily="34" charset="0"/>
              </a:rPr>
              <a:t>i</a:t>
            </a:r>
            <a:r>
              <a:rPr lang="zh-CN" altLang="en-US" b="1" dirty="0" smtClean="0">
                <a:solidFill>
                  <a:schemeClr val="tx1"/>
                </a:solidFill>
                <a:latin typeface="华文新魏" pitchFamily="2" charset="-122"/>
                <a:ea typeface="华文新魏" pitchFamily="2" charset="-122"/>
                <a:sym typeface="Arial" pitchFamily="34" charset="0"/>
              </a:rPr>
              <a:t>的地址</a:t>
            </a:r>
            <a:endParaRPr lang="en-US" altLang="zh-CN" b="1" dirty="0" smtClean="0">
              <a:solidFill>
                <a:schemeClr val="tx1"/>
              </a:solidFill>
              <a:latin typeface="华文新魏" pitchFamily="2" charset="-122"/>
              <a:ea typeface="华文新魏" pitchFamily="2" charset="-122"/>
              <a:sym typeface="Arial" pitchFamily="34" charset="0"/>
            </a:endParaRPr>
          </a:p>
        </p:txBody>
      </p:sp>
    </p:spTree>
    <p:extLst>
      <p:ext uri="{BB962C8B-B14F-4D97-AF65-F5344CB8AC3E}">
        <p14:creationId xmlns:p14="http://schemas.microsoft.com/office/powerpoint/2010/main" val="85115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(Compound Type)</a:t>
            </a:r>
            <a:endParaRPr lang="zh-CN" altLang="en-US" sz="3600" b="1" dirty="0" smtClean="0">
              <a:solidFill>
                <a:srgbClr val="FF0000"/>
              </a:solidFill>
              <a:latin typeface="微软雅黑" pitchFamily="34" charset="-122"/>
              <a:ea typeface="微软雅黑" pitchFamily="34" charset="-122"/>
            </a:endParaRPr>
          </a:p>
        </p:txBody>
      </p:sp>
      <p:sp>
        <p:nvSpPr>
          <p:cNvPr id="3"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2.7.1</a:t>
            </a:r>
            <a:r>
              <a:rPr lang="zh-CN" altLang="en-US" sz="2800" b="1" dirty="0" smtClean="0">
                <a:solidFill>
                  <a:srgbClr val="FF0000"/>
                </a:solidFill>
                <a:latin typeface="微软雅黑" pitchFamily="34" charset="-122"/>
                <a:ea typeface="微软雅黑" pitchFamily="34" charset="-122"/>
              </a:rPr>
              <a:t>　</a:t>
            </a:r>
            <a:r>
              <a:rPr lang="zh-CN" altLang="en-US" sz="2800" b="1" dirty="0">
                <a:solidFill>
                  <a:srgbClr val="FF0000"/>
                </a:solidFill>
                <a:latin typeface="微软雅黑" pitchFamily="34" charset="-122"/>
                <a:ea typeface="微软雅黑" pitchFamily="34" charset="-122"/>
              </a:rPr>
              <a:t>引用</a:t>
            </a:r>
            <a:endParaRPr lang="zh-CN" altLang="en-US" sz="2800" b="1" dirty="0" smtClean="0">
              <a:solidFill>
                <a:srgbClr val="FF0000"/>
              </a:solidFill>
              <a:latin typeface="微软雅黑" pitchFamily="34" charset="-122"/>
              <a:ea typeface="微软雅黑" pitchFamily="34" charset="-122"/>
            </a:endParaRPr>
          </a:p>
        </p:txBody>
      </p:sp>
      <p:sp>
        <p:nvSpPr>
          <p:cNvPr id="4" name="Rectangle 7"/>
          <p:cNvSpPr>
            <a:spLocks noChangeArrowheads="1"/>
          </p:cNvSpPr>
          <p:nvPr/>
        </p:nvSpPr>
        <p:spPr bwMode="auto">
          <a:xfrm>
            <a:off x="181244" y="1484784"/>
            <a:ext cx="8801992" cy="5400600"/>
          </a:xfrm>
          <a:prstGeom prst="rect">
            <a:avLst/>
          </a:prstGeom>
          <a:noFill/>
          <a:ln w="9525">
            <a:noFill/>
            <a:miter lim="800000"/>
            <a:headEnd/>
            <a:tailEnd/>
          </a:ln>
        </p:spPr>
        <p:txBody>
          <a:bodyPr>
            <a:noAutofit/>
          </a:bodyPr>
          <a:lstStyle/>
          <a:p>
            <a:pPr marL="0" lvl="1">
              <a:lnSpc>
                <a:spcPct val="140000"/>
              </a:lnSpc>
              <a:spcBef>
                <a:spcPts val="600"/>
              </a:spcBef>
            </a:pPr>
            <a:r>
              <a:rPr lang="en-US" altLang="zh-CN" sz="24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引用的本质还是指针，考查以下</a:t>
            </a:r>
            <a:r>
              <a:rPr lang="en-US" altLang="zh-CN" sz="2000" b="1" dirty="0" smtClean="0">
                <a:latin typeface="华文新魏" pitchFamily="2" charset="-122"/>
                <a:ea typeface="华文新魏" pitchFamily="2" charset="-122"/>
              </a:rPr>
              <a:t>C++</a:t>
            </a:r>
            <a:r>
              <a:rPr lang="zh-CN" altLang="en-US" sz="2000" b="1" dirty="0" smtClean="0">
                <a:latin typeface="华文新魏" pitchFamily="2" charset="-122"/>
                <a:ea typeface="华文新魏" pitchFamily="2" charset="-122"/>
              </a:rPr>
              <a:t>代码及其对应的汇编代码</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
        <p:nvSpPr>
          <p:cNvPr id="11" name="TextBox 10"/>
          <p:cNvSpPr txBox="1">
            <a:spLocks noChangeArrowheads="1"/>
          </p:cNvSpPr>
          <p:nvPr/>
        </p:nvSpPr>
        <p:spPr bwMode="auto">
          <a:xfrm>
            <a:off x="514192" y="2132856"/>
            <a:ext cx="2473632" cy="1080120"/>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2000" dirty="0">
                <a:latin typeface="华文新魏" pitchFamily="2" charset="-122"/>
                <a:ea typeface="华文新魏" pitchFamily="2" charset="-122"/>
              </a:rPr>
              <a:t>int j = 10;</a:t>
            </a:r>
          </a:p>
          <a:p>
            <a:r>
              <a:rPr lang="en-US" altLang="zh-CN" sz="2000" dirty="0">
                <a:latin typeface="华文新魏" pitchFamily="2" charset="-122"/>
                <a:ea typeface="华文新魏" pitchFamily="2" charset="-122"/>
              </a:rPr>
              <a:t>int </a:t>
            </a:r>
            <a:r>
              <a:rPr lang="en-US" altLang="zh-CN" sz="2000" dirty="0" smtClean="0">
                <a:latin typeface="华文新魏" pitchFamily="2" charset="-122"/>
                <a:ea typeface="华文新魏" pitchFamily="2" charset="-122"/>
              </a:rPr>
              <a:t> *</a:t>
            </a:r>
            <a:r>
              <a:rPr lang="en-US" altLang="zh-CN" sz="2000" dirty="0" err="1" smtClean="0">
                <a:latin typeface="华文新魏" pitchFamily="2" charset="-122"/>
                <a:ea typeface="华文新魏" pitchFamily="2" charset="-122"/>
              </a:rPr>
              <a:t>const</a:t>
            </a:r>
            <a:r>
              <a:rPr lang="en-US" altLang="zh-CN" sz="2000" dirty="0" smtClean="0">
                <a:latin typeface="华文新魏" pitchFamily="2" charset="-122"/>
                <a:ea typeface="华文新魏" pitchFamily="2" charset="-122"/>
              </a:rPr>
              <a:t> </a:t>
            </a:r>
            <a:r>
              <a:rPr lang="en-US" altLang="zh-CN" sz="2000" dirty="0" err="1">
                <a:latin typeface="华文新魏" pitchFamily="2" charset="-122"/>
                <a:ea typeface="华文新魏" pitchFamily="2" charset="-122"/>
              </a:rPr>
              <a:t>pj</a:t>
            </a:r>
            <a:r>
              <a:rPr lang="en-US" altLang="zh-CN" sz="2000" dirty="0">
                <a:latin typeface="华文新魏" pitchFamily="2" charset="-122"/>
                <a:ea typeface="华文新魏" pitchFamily="2" charset="-122"/>
              </a:rPr>
              <a:t> = &amp;j;</a:t>
            </a:r>
          </a:p>
          <a:p>
            <a:r>
              <a:rPr lang="en-US" altLang="zh-CN" sz="2000" dirty="0">
                <a:latin typeface="华文新魏" pitchFamily="2" charset="-122"/>
                <a:ea typeface="华文新魏" pitchFamily="2" charset="-122"/>
              </a:rPr>
              <a:t>*</a:t>
            </a:r>
            <a:r>
              <a:rPr lang="en-US" altLang="zh-CN" sz="2000" dirty="0" err="1">
                <a:latin typeface="华文新魏" pitchFamily="2" charset="-122"/>
                <a:ea typeface="华文新魏" pitchFamily="2" charset="-122"/>
              </a:rPr>
              <a:t>pj</a:t>
            </a:r>
            <a:r>
              <a:rPr lang="en-US" altLang="zh-CN" sz="2000" dirty="0">
                <a:latin typeface="华文新魏" pitchFamily="2" charset="-122"/>
                <a:ea typeface="华文新魏" pitchFamily="2" charset="-122"/>
              </a:rPr>
              <a:t> = 20;</a:t>
            </a:r>
            <a:endParaRPr lang="en-US" altLang="zh-CN" sz="2000" b="1" dirty="0">
              <a:latin typeface="华文新魏" pitchFamily="2" charset="-122"/>
              <a:ea typeface="华文新魏" pitchFamily="2" charset="-122"/>
            </a:endParaRPr>
          </a:p>
        </p:txBody>
      </p:sp>
      <p:sp>
        <p:nvSpPr>
          <p:cNvPr id="14" name="TextBox 13"/>
          <p:cNvSpPr txBox="1">
            <a:spLocks noChangeArrowheads="1"/>
          </p:cNvSpPr>
          <p:nvPr/>
        </p:nvSpPr>
        <p:spPr bwMode="auto">
          <a:xfrm>
            <a:off x="323528" y="3645024"/>
            <a:ext cx="8368024" cy="2588096"/>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dirty="0" smtClean="0">
                <a:latin typeface="华文新魏" pitchFamily="2" charset="-122"/>
                <a:ea typeface="华文新魏" pitchFamily="2" charset="-122"/>
              </a:rPr>
              <a:t>	</a:t>
            </a:r>
            <a:r>
              <a:rPr lang="en-US" altLang="zh-CN" sz="1600" dirty="0" smtClean="0">
                <a:solidFill>
                  <a:srgbClr val="FF0000"/>
                </a:solidFill>
                <a:latin typeface="华文新魏" pitchFamily="2" charset="-122"/>
                <a:ea typeface="华文新魏" pitchFamily="2" charset="-122"/>
              </a:rPr>
              <a:t>int </a:t>
            </a:r>
            <a:r>
              <a:rPr lang="en-US" altLang="zh-CN" sz="1600" dirty="0">
                <a:solidFill>
                  <a:srgbClr val="FF0000"/>
                </a:solidFill>
                <a:latin typeface="华文新魏" pitchFamily="2" charset="-122"/>
                <a:ea typeface="华文新魏" pitchFamily="2" charset="-122"/>
              </a:rPr>
              <a:t>j</a:t>
            </a:r>
            <a:r>
              <a:rPr lang="en-US" altLang="zh-CN" sz="1600" dirty="0" smtClean="0">
                <a:solidFill>
                  <a:srgbClr val="FF0000"/>
                </a:solidFill>
                <a:latin typeface="华文新魏" pitchFamily="2" charset="-122"/>
                <a:ea typeface="华文新魏" pitchFamily="2" charset="-122"/>
              </a:rPr>
              <a:t> </a:t>
            </a:r>
            <a:r>
              <a:rPr lang="en-US" altLang="zh-CN" sz="1600" dirty="0">
                <a:solidFill>
                  <a:srgbClr val="FF0000"/>
                </a:solidFill>
                <a:latin typeface="华文新魏" pitchFamily="2" charset="-122"/>
                <a:ea typeface="华文新魏" pitchFamily="2" charset="-122"/>
              </a:rPr>
              <a:t>= 10;</a:t>
            </a:r>
          </a:p>
          <a:p>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mov</a:t>
            </a:r>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dword</a:t>
            </a:r>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ptr</a:t>
            </a:r>
            <a:r>
              <a:rPr lang="en-US" altLang="zh-CN" sz="1600" dirty="0">
                <a:latin typeface="华文新魏" pitchFamily="2" charset="-122"/>
                <a:ea typeface="华文新魏" pitchFamily="2" charset="-122"/>
              </a:rPr>
              <a:t> [j],0Ah</a:t>
            </a:r>
            <a:r>
              <a:rPr lang="en-US" altLang="zh-CN" sz="1600" dirty="0" smtClean="0">
                <a:latin typeface="华文新魏" pitchFamily="2" charset="-122"/>
                <a:ea typeface="华文新魏" pitchFamily="2" charset="-122"/>
              </a:rPr>
              <a:t>	 //</a:t>
            </a:r>
            <a:r>
              <a:rPr lang="zh-CN" altLang="en-US" sz="1600" dirty="0" smtClean="0">
                <a:latin typeface="华文新魏" pitchFamily="2" charset="-122"/>
                <a:ea typeface="华文新魏" pitchFamily="2" charset="-122"/>
              </a:rPr>
              <a:t>将</a:t>
            </a:r>
            <a:r>
              <a:rPr lang="zh-CN" altLang="en-US" sz="1600" dirty="0">
                <a:latin typeface="华文新魏" pitchFamily="2" charset="-122"/>
                <a:ea typeface="华文新魏" pitchFamily="2" charset="-122"/>
              </a:rPr>
              <a:t>文字</a:t>
            </a:r>
            <a:r>
              <a:rPr lang="zh-CN" altLang="en-US" sz="1600" dirty="0" smtClean="0">
                <a:latin typeface="华文新魏" pitchFamily="2" charset="-122"/>
                <a:ea typeface="华文新魏" pitchFamily="2" charset="-122"/>
              </a:rPr>
              <a:t>常量</a:t>
            </a:r>
            <a:r>
              <a:rPr lang="en-US" altLang="zh-CN" sz="1600" dirty="0" smtClean="0">
                <a:latin typeface="华文新魏" pitchFamily="2" charset="-122"/>
                <a:ea typeface="华文新魏" pitchFamily="2" charset="-122"/>
              </a:rPr>
              <a:t>10</a:t>
            </a:r>
            <a:r>
              <a:rPr lang="zh-CN" altLang="en-US" sz="1600" dirty="0" smtClean="0">
                <a:latin typeface="华文新魏" pitchFamily="2" charset="-122"/>
                <a:ea typeface="华文新魏" pitchFamily="2" charset="-122"/>
              </a:rPr>
              <a:t>送入变量</a:t>
            </a:r>
            <a:r>
              <a:rPr lang="en-US" altLang="zh-CN" sz="1600" dirty="0">
                <a:latin typeface="华文新魏" pitchFamily="2" charset="-122"/>
                <a:ea typeface="华文新魏" pitchFamily="2" charset="-122"/>
              </a:rPr>
              <a:t>j</a:t>
            </a:r>
            <a:endParaRPr lang="en-US" altLang="zh-CN" sz="1600" dirty="0" smtClean="0">
              <a:latin typeface="华文新魏" pitchFamily="2" charset="-122"/>
              <a:ea typeface="华文新魏" pitchFamily="2" charset="-122"/>
            </a:endParaRPr>
          </a:p>
          <a:p>
            <a:endParaRPr lang="en-US" altLang="zh-CN" sz="1600" dirty="0">
              <a:latin typeface="华文新魏" pitchFamily="2" charset="-122"/>
              <a:ea typeface="华文新魏" pitchFamily="2" charset="-122"/>
            </a:endParaRPr>
          </a:p>
          <a:p>
            <a:r>
              <a:rPr lang="en-US" altLang="zh-CN" sz="1600" dirty="0" smtClean="0">
                <a:latin typeface="华文新魏" pitchFamily="2" charset="-122"/>
                <a:ea typeface="华文新魏" pitchFamily="2" charset="-122"/>
              </a:rPr>
              <a:t>	</a:t>
            </a:r>
            <a:r>
              <a:rPr lang="en-US" altLang="zh-CN" sz="1600" dirty="0">
                <a:solidFill>
                  <a:srgbClr val="FF0000"/>
                </a:solidFill>
                <a:latin typeface="华文新魏" pitchFamily="2" charset="-122"/>
                <a:ea typeface="华文新魏" pitchFamily="2" charset="-122"/>
              </a:rPr>
              <a:t>int *</a:t>
            </a:r>
            <a:r>
              <a:rPr lang="en-US" altLang="zh-CN" sz="1600" dirty="0" err="1">
                <a:solidFill>
                  <a:srgbClr val="FF0000"/>
                </a:solidFill>
                <a:latin typeface="华文新魏" pitchFamily="2" charset="-122"/>
                <a:ea typeface="华文新魏" pitchFamily="2" charset="-122"/>
              </a:rPr>
              <a:t>const</a:t>
            </a:r>
            <a:r>
              <a:rPr lang="en-US" altLang="zh-CN" sz="1600" dirty="0">
                <a:solidFill>
                  <a:srgbClr val="FF0000"/>
                </a:solidFill>
                <a:latin typeface="华文新魏" pitchFamily="2" charset="-122"/>
                <a:ea typeface="华文新魏" pitchFamily="2" charset="-122"/>
              </a:rPr>
              <a:t> </a:t>
            </a:r>
            <a:r>
              <a:rPr lang="en-US" altLang="zh-CN" sz="1600" dirty="0" err="1">
                <a:solidFill>
                  <a:srgbClr val="FF0000"/>
                </a:solidFill>
                <a:latin typeface="华文新魏" pitchFamily="2" charset="-122"/>
                <a:ea typeface="华文新魏" pitchFamily="2" charset="-122"/>
              </a:rPr>
              <a:t>pj</a:t>
            </a:r>
            <a:r>
              <a:rPr lang="en-US" altLang="zh-CN" sz="1600" dirty="0">
                <a:solidFill>
                  <a:srgbClr val="FF0000"/>
                </a:solidFill>
                <a:latin typeface="华文新魏" pitchFamily="2" charset="-122"/>
                <a:ea typeface="华文新魏" pitchFamily="2" charset="-122"/>
              </a:rPr>
              <a:t> = &amp;j;</a:t>
            </a:r>
          </a:p>
          <a:p>
            <a:r>
              <a:rPr lang="en-US" altLang="zh-CN" sz="1600" dirty="0" smtClean="0">
                <a:latin typeface="华文新魏" pitchFamily="2" charset="-122"/>
                <a:ea typeface="华文新魏" pitchFamily="2" charset="-122"/>
              </a:rPr>
              <a:t> </a:t>
            </a:r>
            <a:r>
              <a:rPr lang="en-US" altLang="zh-CN" sz="1600" dirty="0">
                <a:latin typeface="华文新魏" pitchFamily="2" charset="-122"/>
                <a:ea typeface="华文新魏" pitchFamily="2" charset="-122"/>
              </a:rPr>
              <a:t>lea         </a:t>
            </a:r>
            <a:r>
              <a:rPr lang="en-US" altLang="zh-CN" sz="1600" dirty="0" smtClean="0">
                <a:latin typeface="华文新魏" pitchFamily="2" charset="-122"/>
                <a:ea typeface="华文新魏" pitchFamily="2" charset="-122"/>
              </a:rPr>
              <a:t>	</a:t>
            </a:r>
            <a:r>
              <a:rPr lang="en-US" altLang="zh-CN" sz="1600" dirty="0" err="1" smtClean="0">
                <a:latin typeface="华文新魏" pitchFamily="2" charset="-122"/>
                <a:ea typeface="华文新魏" pitchFamily="2" charset="-122"/>
              </a:rPr>
              <a:t>eax</a:t>
            </a:r>
            <a:r>
              <a:rPr lang="en-US" altLang="zh-CN" sz="1600" dirty="0" smtClean="0">
                <a:latin typeface="华文新魏" pitchFamily="2" charset="-122"/>
                <a:ea typeface="华文新魏" pitchFamily="2" charset="-122"/>
              </a:rPr>
              <a:t>,[j] 		//</a:t>
            </a:r>
            <a:r>
              <a:rPr lang="zh-CN" altLang="en-US" sz="1600" dirty="0" smtClean="0">
                <a:latin typeface="华文新魏" pitchFamily="2" charset="-122"/>
                <a:ea typeface="华文新魏" pitchFamily="2" charset="-122"/>
              </a:rPr>
              <a:t>将变量</a:t>
            </a:r>
            <a:r>
              <a:rPr lang="en-US" altLang="zh-CN" sz="1600" dirty="0">
                <a:latin typeface="华文新魏" pitchFamily="2" charset="-122"/>
                <a:ea typeface="华文新魏" pitchFamily="2" charset="-122"/>
              </a:rPr>
              <a:t>j</a:t>
            </a:r>
            <a:r>
              <a:rPr lang="zh-CN" altLang="en-US" sz="1600" dirty="0" smtClean="0">
                <a:latin typeface="华文新魏" pitchFamily="2" charset="-122"/>
                <a:ea typeface="华文新魏" pitchFamily="2" charset="-122"/>
              </a:rPr>
              <a:t>的地址送入寄存器</a:t>
            </a:r>
            <a:r>
              <a:rPr lang="en-US" altLang="zh-CN" sz="1600" dirty="0" err="1" smtClean="0">
                <a:latin typeface="华文新魏" pitchFamily="2" charset="-122"/>
                <a:ea typeface="华文新魏" pitchFamily="2" charset="-122"/>
              </a:rPr>
              <a:t>eax</a:t>
            </a:r>
            <a:endParaRPr lang="en-US" altLang="zh-CN" sz="1600" dirty="0">
              <a:latin typeface="华文新魏" pitchFamily="2" charset="-122"/>
              <a:ea typeface="华文新魏" pitchFamily="2" charset="-122"/>
            </a:endParaRPr>
          </a:p>
          <a:p>
            <a:r>
              <a:rPr lang="en-US" altLang="zh-CN" sz="1600" dirty="0">
                <a:solidFill>
                  <a:srgbClr val="002060"/>
                </a:solidFill>
                <a:latin typeface="华文新魏" pitchFamily="2" charset="-122"/>
                <a:ea typeface="华文新魏" pitchFamily="2" charset="-122"/>
              </a:rPr>
              <a:t> </a:t>
            </a:r>
            <a:r>
              <a:rPr lang="en-US" altLang="zh-CN" sz="1600" dirty="0" err="1">
                <a:solidFill>
                  <a:srgbClr val="002060"/>
                </a:solidFill>
                <a:latin typeface="华文新魏" pitchFamily="2" charset="-122"/>
                <a:ea typeface="华文新魏" pitchFamily="2" charset="-122"/>
              </a:rPr>
              <a:t>mov</a:t>
            </a:r>
            <a:r>
              <a:rPr lang="en-US" altLang="zh-CN" sz="1600" dirty="0">
                <a:solidFill>
                  <a:srgbClr val="002060"/>
                </a:solidFill>
                <a:latin typeface="华文新魏" pitchFamily="2" charset="-122"/>
                <a:ea typeface="华文新魏" pitchFamily="2" charset="-122"/>
              </a:rPr>
              <a:t>         </a:t>
            </a:r>
            <a:r>
              <a:rPr lang="en-US" altLang="zh-CN" sz="1600" dirty="0" err="1">
                <a:solidFill>
                  <a:srgbClr val="002060"/>
                </a:solidFill>
                <a:latin typeface="华文新魏" pitchFamily="2" charset="-122"/>
                <a:ea typeface="华文新魏" pitchFamily="2" charset="-122"/>
              </a:rPr>
              <a:t>dword</a:t>
            </a:r>
            <a:r>
              <a:rPr lang="en-US" altLang="zh-CN" sz="1600" dirty="0">
                <a:solidFill>
                  <a:srgbClr val="002060"/>
                </a:solidFill>
                <a:latin typeface="华文新魏" pitchFamily="2" charset="-122"/>
                <a:ea typeface="华文新魏" pitchFamily="2" charset="-122"/>
              </a:rPr>
              <a:t> </a:t>
            </a:r>
            <a:r>
              <a:rPr lang="en-US" altLang="zh-CN" sz="1600" dirty="0" err="1">
                <a:solidFill>
                  <a:srgbClr val="002060"/>
                </a:solidFill>
                <a:latin typeface="华文新魏" pitchFamily="2" charset="-122"/>
                <a:ea typeface="华文新魏" pitchFamily="2" charset="-122"/>
              </a:rPr>
              <a:t>ptr</a:t>
            </a:r>
            <a:r>
              <a:rPr lang="en-US" altLang="zh-CN" sz="1600" dirty="0">
                <a:solidFill>
                  <a:srgbClr val="002060"/>
                </a:solidFill>
                <a:latin typeface="华文新魏" pitchFamily="2" charset="-122"/>
                <a:ea typeface="华文新魏" pitchFamily="2" charset="-122"/>
              </a:rPr>
              <a:t> </a:t>
            </a:r>
            <a:r>
              <a:rPr lang="en-US" altLang="zh-CN" sz="1600" dirty="0" smtClean="0">
                <a:solidFill>
                  <a:srgbClr val="002060"/>
                </a:solidFill>
                <a:latin typeface="华文新魏" pitchFamily="2" charset="-122"/>
                <a:ea typeface="华文新魏" pitchFamily="2" charset="-122"/>
              </a:rPr>
              <a:t>[</a:t>
            </a:r>
            <a:r>
              <a:rPr lang="en-US" altLang="zh-CN" sz="1600" dirty="0" err="1">
                <a:solidFill>
                  <a:srgbClr val="002060"/>
                </a:solidFill>
                <a:latin typeface="华文新魏" pitchFamily="2" charset="-122"/>
                <a:ea typeface="华文新魏" pitchFamily="2" charset="-122"/>
              </a:rPr>
              <a:t>pj</a:t>
            </a:r>
            <a:r>
              <a:rPr lang="en-US" altLang="zh-CN" sz="1600" dirty="0" smtClean="0">
                <a:solidFill>
                  <a:srgbClr val="002060"/>
                </a:solidFill>
                <a:latin typeface="华文新魏" pitchFamily="2" charset="-122"/>
                <a:ea typeface="华文新魏" pitchFamily="2" charset="-122"/>
              </a:rPr>
              <a:t>],</a:t>
            </a:r>
            <a:r>
              <a:rPr lang="en-US" altLang="zh-CN" sz="1600" dirty="0" err="1">
                <a:solidFill>
                  <a:srgbClr val="002060"/>
                </a:solidFill>
                <a:latin typeface="华文新魏" pitchFamily="2" charset="-122"/>
                <a:ea typeface="华文新魏" pitchFamily="2" charset="-122"/>
              </a:rPr>
              <a:t>eax</a:t>
            </a:r>
            <a:r>
              <a:rPr lang="en-US" altLang="zh-CN" sz="1600" dirty="0">
                <a:solidFill>
                  <a:srgbClr val="002060"/>
                </a:solidFill>
                <a:latin typeface="华文新魏" pitchFamily="2" charset="-122"/>
                <a:ea typeface="华文新魏" pitchFamily="2" charset="-122"/>
              </a:rPr>
              <a:t>  </a:t>
            </a:r>
            <a:r>
              <a:rPr lang="en-US" altLang="zh-CN" sz="1600" dirty="0" smtClean="0">
                <a:solidFill>
                  <a:srgbClr val="002060"/>
                </a:solidFill>
                <a:latin typeface="华文新魏" pitchFamily="2" charset="-122"/>
                <a:ea typeface="华文新魏" pitchFamily="2" charset="-122"/>
              </a:rPr>
              <a:t>	//</a:t>
            </a:r>
            <a:r>
              <a:rPr lang="zh-CN" altLang="en-US" sz="1600" dirty="0">
                <a:solidFill>
                  <a:srgbClr val="002060"/>
                </a:solidFill>
                <a:latin typeface="华文新魏" pitchFamily="2" charset="-122"/>
                <a:ea typeface="华文新魏" pitchFamily="2" charset="-122"/>
              </a:rPr>
              <a:t>将寄存器的内容（也就是</a:t>
            </a:r>
            <a:r>
              <a:rPr lang="zh-CN" altLang="en-US" sz="1600" dirty="0" smtClean="0">
                <a:solidFill>
                  <a:srgbClr val="002060"/>
                </a:solidFill>
                <a:latin typeface="华文新魏" pitchFamily="2" charset="-122"/>
                <a:ea typeface="华文新魏" pitchFamily="2" charset="-122"/>
              </a:rPr>
              <a:t>变量</a:t>
            </a:r>
            <a:r>
              <a:rPr lang="en-US" altLang="zh-CN" sz="1600" dirty="0">
                <a:solidFill>
                  <a:srgbClr val="002060"/>
                </a:solidFill>
                <a:latin typeface="华文新魏" pitchFamily="2" charset="-122"/>
                <a:ea typeface="华文新魏" pitchFamily="2" charset="-122"/>
              </a:rPr>
              <a:t>j</a:t>
            </a:r>
            <a:r>
              <a:rPr lang="zh-CN" altLang="en-US" sz="1600" dirty="0" smtClean="0">
                <a:solidFill>
                  <a:srgbClr val="002060"/>
                </a:solidFill>
                <a:latin typeface="华文新魏" pitchFamily="2" charset="-122"/>
                <a:ea typeface="华文新魏" pitchFamily="2" charset="-122"/>
              </a:rPr>
              <a:t>的</a:t>
            </a:r>
            <a:r>
              <a:rPr lang="zh-CN" altLang="en-US" sz="1600" dirty="0">
                <a:solidFill>
                  <a:srgbClr val="002060"/>
                </a:solidFill>
                <a:latin typeface="华文新魏" pitchFamily="2" charset="-122"/>
                <a:ea typeface="华文新魏" pitchFamily="2" charset="-122"/>
              </a:rPr>
              <a:t>地址）送入</a:t>
            </a:r>
            <a:r>
              <a:rPr lang="zh-CN" altLang="en-US" sz="1600" dirty="0" smtClean="0">
                <a:solidFill>
                  <a:srgbClr val="002060"/>
                </a:solidFill>
                <a:latin typeface="华文新魏" pitchFamily="2" charset="-122"/>
                <a:ea typeface="华文新魏" pitchFamily="2" charset="-122"/>
              </a:rPr>
              <a:t>变量</a:t>
            </a:r>
            <a:r>
              <a:rPr lang="en-US" altLang="zh-CN" sz="1600" dirty="0" err="1">
                <a:solidFill>
                  <a:srgbClr val="002060"/>
                </a:solidFill>
                <a:latin typeface="华文新魏" pitchFamily="2" charset="-122"/>
                <a:ea typeface="华文新魏" pitchFamily="2" charset="-122"/>
              </a:rPr>
              <a:t>pj</a:t>
            </a:r>
            <a:endParaRPr lang="en-US" altLang="zh-CN" sz="1600" dirty="0" smtClean="0">
              <a:solidFill>
                <a:srgbClr val="002060"/>
              </a:solidFill>
              <a:latin typeface="华文新魏" pitchFamily="2" charset="-122"/>
              <a:ea typeface="华文新魏" pitchFamily="2" charset="-122"/>
            </a:endParaRPr>
          </a:p>
          <a:p>
            <a:endParaRPr lang="en-US" altLang="zh-CN" sz="1600" dirty="0">
              <a:latin typeface="华文新魏" pitchFamily="2" charset="-122"/>
              <a:ea typeface="华文新魏" pitchFamily="2" charset="-122"/>
            </a:endParaRPr>
          </a:p>
          <a:p>
            <a:r>
              <a:rPr lang="en-US" altLang="zh-CN" sz="1600" dirty="0" smtClean="0">
                <a:latin typeface="华文新魏" pitchFamily="2" charset="-122"/>
                <a:ea typeface="华文新魏" pitchFamily="2" charset="-122"/>
              </a:rPr>
              <a:t>	</a:t>
            </a:r>
            <a:r>
              <a:rPr lang="en-US" altLang="zh-CN" sz="1600" dirty="0">
                <a:solidFill>
                  <a:srgbClr val="FF0000"/>
                </a:solidFill>
                <a:latin typeface="华文新魏" pitchFamily="2" charset="-122"/>
                <a:ea typeface="华文新魏" pitchFamily="2" charset="-122"/>
              </a:rPr>
              <a:t>*</a:t>
            </a:r>
            <a:r>
              <a:rPr lang="en-US" altLang="zh-CN" sz="1600" dirty="0" err="1">
                <a:solidFill>
                  <a:srgbClr val="FF0000"/>
                </a:solidFill>
                <a:latin typeface="华文新魏" pitchFamily="2" charset="-122"/>
                <a:ea typeface="华文新魏" pitchFamily="2" charset="-122"/>
              </a:rPr>
              <a:t>pj</a:t>
            </a:r>
            <a:r>
              <a:rPr lang="en-US" altLang="zh-CN" sz="1600" dirty="0">
                <a:solidFill>
                  <a:srgbClr val="FF0000"/>
                </a:solidFill>
                <a:latin typeface="华文新魏" pitchFamily="2" charset="-122"/>
                <a:ea typeface="华文新魏" pitchFamily="2" charset="-122"/>
              </a:rPr>
              <a:t> = 20;</a:t>
            </a:r>
          </a:p>
          <a:p>
            <a:r>
              <a:rPr lang="en-US" altLang="zh-CN" sz="1600" dirty="0" smtClean="0">
                <a:latin typeface="华文新魏" pitchFamily="2" charset="-122"/>
                <a:ea typeface="华文新魏" pitchFamily="2" charset="-122"/>
              </a:rPr>
              <a:t> </a:t>
            </a:r>
            <a:r>
              <a:rPr lang="en-US" altLang="zh-CN" sz="1600" dirty="0" err="1">
                <a:latin typeface="华文新魏" pitchFamily="2" charset="-122"/>
                <a:ea typeface="华文新魏" pitchFamily="2" charset="-122"/>
              </a:rPr>
              <a:t>mov</a:t>
            </a:r>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eax,dword</a:t>
            </a:r>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ptr</a:t>
            </a:r>
            <a:r>
              <a:rPr lang="en-US" altLang="zh-CN" sz="1600" dirty="0">
                <a:latin typeface="华文新魏" pitchFamily="2" charset="-122"/>
                <a:ea typeface="华文新魏" pitchFamily="2" charset="-122"/>
              </a:rPr>
              <a:t> </a:t>
            </a:r>
            <a:r>
              <a:rPr lang="en-US" altLang="zh-CN" sz="1600" dirty="0" smtClean="0">
                <a:latin typeface="华文新魏" pitchFamily="2" charset="-122"/>
                <a:ea typeface="华文新魏" pitchFamily="2" charset="-122"/>
              </a:rPr>
              <a:t>[</a:t>
            </a:r>
            <a:r>
              <a:rPr lang="en-US" altLang="zh-CN" sz="1600" dirty="0" err="1">
                <a:latin typeface="华文新魏" pitchFamily="2" charset="-122"/>
                <a:ea typeface="华文新魏" pitchFamily="2" charset="-122"/>
              </a:rPr>
              <a:t>pj</a:t>
            </a:r>
            <a:r>
              <a:rPr lang="en-US" altLang="zh-CN" sz="1600" dirty="0" smtClean="0">
                <a:latin typeface="华文新魏" pitchFamily="2" charset="-122"/>
                <a:ea typeface="华文新魏" pitchFamily="2" charset="-122"/>
              </a:rPr>
              <a:t>]  	</a:t>
            </a:r>
            <a:r>
              <a:rPr lang="en-US" altLang="zh-CN" sz="1600" dirty="0">
                <a:latin typeface="华文新魏" pitchFamily="2" charset="-122"/>
                <a:ea typeface="华文新魏" pitchFamily="2" charset="-122"/>
              </a:rPr>
              <a:t>//</a:t>
            </a:r>
            <a:r>
              <a:rPr lang="zh-CN" altLang="en-US" sz="1600" dirty="0">
                <a:latin typeface="华文新魏" pitchFamily="2" charset="-122"/>
                <a:ea typeface="华文新魏" pitchFamily="2" charset="-122"/>
              </a:rPr>
              <a:t>将</a:t>
            </a:r>
            <a:r>
              <a:rPr lang="zh-CN" altLang="en-US" sz="1600" dirty="0" smtClean="0">
                <a:latin typeface="华文新魏" pitchFamily="2" charset="-122"/>
                <a:ea typeface="华文新魏" pitchFamily="2" charset="-122"/>
              </a:rPr>
              <a:t>变量</a:t>
            </a:r>
            <a:r>
              <a:rPr lang="en-US" altLang="zh-CN" sz="1600" dirty="0" err="1">
                <a:latin typeface="华文新魏" pitchFamily="2" charset="-122"/>
                <a:ea typeface="华文新魏" pitchFamily="2" charset="-122"/>
              </a:rPr>
              <a:t>pj</a:t>
            </a:r>
            <a:r>
              <a:rPr lang="zh-CN" altLang="en-US" sz="1600" dirty="0" smtClean="0">
                <a:latin typeface="华文新魏" pitchFamily="2" charset="-122"/>
                <a:ea typeface="华文新魏" pitchFamily="2" charset="-122"/>
              </a:rPr>
              <a:t>的</a:t>
            </a:r>
            <a:r>
              <a:rPr lang="zh-CN" altLang="en-US" sz="1600" dirty="0">
                <a:latin typeface="华文新魏" pitchFamily="2" charset="-122"/>
                <a:ea typeface="华文新魏" pitchFamily="2" charset="-122"/>
              </a:rPr>
              <a:t>值送入寄存器</a:t>
            </a:r>
            <a:r>
              <a:rPr lang="en-US" altLang="zh-CN" sz="1600" dirty="0" err="1">
                <a:latin typeface="华文新魏" pitchFamily="2" charset="-122"/>
                <a:ea typeface="华文新魏" pitchFamily="2" charset="-122"/>
              </a:rPr>
              <a:t>eax</a:t>
            </a:r>
            <a:endParaRPr lang="en-US" altLang="zh-CN" sz="1600" dirty="0">
              <a:latin typeface="华文新魏" pitchFamily="2" charset="-122"/>
              <a:ea typeface="华文新魏" pitchFamily="2" charset="-122"/>
            </a:endParaRPr>
          </a:p>
          <a:p>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mov</a:t>
            </a:r>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dword</a:t>
            </a:r>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ptr</a:t>
            </a:r>
            <a:r>
              <a:rPr lang="en-US" altLang="zh-CN" sz="1600" dirty="0">
                <a:latin typeface="华文新魏" pitchFamily="2" charset="-122"/>
                <a:ea typeface="华文新魏" pitchFamily="2" charset="-122"/>
              </a:rPr>
              <a:t> [</a:t>
            </a:r>
            <a:r>
              <a:rPr lang="en-US" altLang="zh-CN" sz="1600" dirty="0" err="1">
                <a:latin typeface="华文新魏" pitchFamily="2" charset="-122"/>
                <a:ea typeface="华文新魏" pitchFamily="2" charset="-122"/>
              </a:rPr>
              <a:t>eax</a:t>
            </a:r>
            <a:r>
              <a:rPr lang="en-US" altLang="zh-CN" sz="1600" dirty="0">
                <a:latin typeface="华文新魏" pitchFamily="2" charset="-122"/>
                <a:ea typeface="华文新魏" pitchFamily="2" charset="-122"/>
              </a:rPr>
              <a:t>],</a:t>
            </a:r>
            <a:r>
              <a:rPr lang="en-US" altLang="zh-CN" sz="1600" dirty="0" smtClean="0">
                <a:latin typeface="华文新魏" pitchFamily="2" charset="-122"/>
                <a:ea typeface="华文新魏" pitchFamily="2" charset="-122"/>
              </a:rPr>
              <a:t>14h	</a:t>
            </a:r>
            <a:r>
              <a:rPr lang="en-US" altLang="zh-CN" sz="1600" dirty="0">
                <a:latin typeface="华文新魏" pitchFamily="2" charset="-122"/>
                <a:ea typeface="华文新魏" pitchFamily="2" charset="-122"/>
              </a:rPr>
              <a:t>//</a:t>
            </a:r>
            <a:r>
              <a:rPr lang="zh-CN" altLang="en-US" sz="1600" dirty="0">
                <a:latin typeface="华文新魏" pitchFamily="2" charset="-122"/>
                <a:ea typeface="华文新魏" pitchFamily="2" charset="-122"/>
              </a:rPr>
              <a:t>将</a:t>
            </a:r>
            <a:r>
              <a:rPr lang="zh-CN" altLang="en-US" sz="1600" dirty="0" smtClean="0">
                <a:latin typeface="华文新魏" pitchFamily="2" charset="-122"/>
                <a:ea typeface="华文新魏" pitchFamily="2" charset="-122"/>
              </a:rPr>
              <a:t>数值</a:t>
            </a:r>
            <a:r>
              <a:rPr lang="en-US" altLang="zh-CN" sz="1600" dirty="0" smtClean="0">
                <a:latin typeface="华文新魏" pitchFamily="2" charset="-122"/>
                <a:ea typeface="华文新魏" pitchFamily="2" charset="-122"/>
              </a:rPr>
              <a:t>20</a:t>
            </a:r>
            <a:r>
              <a:rPr lang="zh-CN" altLang="en-US" sz="1600" dirty="0" smtClean="0">
                <a:latin typeface="华文新魏" pitchFamily="2" charset="-122"/>
                <a:ea typeface="华文新魏" pitchFamily="2" charset="-122"/>
              </a:rPr>
              <a:t>送入</a:t>
            </a:r>
            <a:r>
              <a:rPr lang="zh-CN" altLang="en-US" sz="1600" dirty="0">
                <a:latin typeface="华文新魏" pitchFamily="2" charset="-122"/>
                <a:ea typeface="华文新魏" pitchFamily="2" charset="-122"/>
              </a:rPr>
              <a:t>以</a:t>
            </a:r>
            <a:r>
              <a:rPr lang="en-US" altLang="zh-CN" sz="1600" dirty="0" err="1">
                <a:latin typeface="华文新魏" pitchFamily="2" charset="-122"/>
                <a:ea typeface="华文新魏" pitchFamily="2" charset="-122"/>
              </a:rPr>
              <a:t>eax</a:t>
            </a:r>
            <a:r>
              <a:rPr lang="zh-CN" altLang="en-US" sz="1600" dirty="0">
                <a:latin typeface="华文新魏" pitchFamily="2" charset="-122"/>
                <a:ea typeface="华文新魏" pitchFamily="2" charset="-122"/>
              </a:rPr>
              <a:t>的内容为地址的单元中</a:t>
            </a:r>
            <a:endParaRPr lang="en-US" altLang="zh-CN" sz="1600" dirty="0">
              <a:latin typeface="华文新魏" pitchFamily="2" charset="-122"/>
              <a:ea typeface="华文新魏" pitchFamily="2" charset="-122"/>
            </a:endParaRPr>
          </a:p>
        </p:txBody>
      </p:sp>
      <p:sp>
        <p:nvSpPr>
          <p:cNvPr id="15" name="圆角矩形标注 14"/>
          <p:cNvSpPr/>
          <p:nvPr/>
        </p:nvSpPr>
        <p:spPr>
          <a:xfrm>
            <a:off x="3779912" y="2236676"/>
            <a:ext cx="5203324" cy="904292"/>
          </a:xfrm>
          <a:prstGeom prst="wedgeRoundRectCallout">
            <a:avLst>
              <a:gd name="adj1" fmla="val -39453"/>
              <a:gd name="adj2" fmla="val 93687"/>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b="1" dirty="0">
                <a:solidFill>
                  <a:schemeClr val="tx1"/>
                </a:solidFill>
                <a:latin typeface="华文新魏" pitchFamily="2" charset="-122"/>
                <a:ea typeface="华文新魏" pitchFamily="2" charset="-122"/>
                <a:sym typeface="Arial" pitchFamily="34" charset="0"/>
              </a:rPr>
              <a:t>从汇编代码可以看到，指针</a:t>
            </a:r>
            <a:r>
              <a:rPr lang="en-US" altLang="zh-CN" b="1" dirty="0" err="1">
                <a:solidFill>
                  <a:schemeClr val="tx1"/>
                </a:solidFill>
                <a:latin typeface="华文新魏" pitchFamily="2" charset="-122"/>
                <a:ea typeface="华文新魏" pitchFamily="2" charset="-122"/>
                <a:sym typeface="Arial" pitchFamily="34" charset="0"/>
              </a:rPr>
              <a:t>pj</a:t>
            </a:r>
            <a:r>
              <a:rPr lang="zh-CN" altLang="en-US" b="1" dirty="0">
                <a:solidFill>
                  <a:schemeClr val="tx1"/>
                </a:solidFill>
                <a:latin typeface="华文新魏" pitchFamily="2" charset="-122"/>
                <a:ea typeface="华文新魏" pitchFamily="2" charset="-122"/>
                <a:sym typeface="Arial" pitchFamily="34" charset="0"/>
              </a:rPr>
              <a:t>里存放的就是</a:t>
            </a:r>
            <a:r>
              <a:rPr lang="en-US" altLang="zh-CN" b="1" dirty="0">
                <a:solidFill>
                  <a:schemeClr val="tx1"/>
                </a:solidFill>
                <a:latin typeface="华文新魏" pitchFamily="2" charset="-122"/>
                <a:ea typeface="华文新魏" pitchFamily="2" charset="-122"/>
                <a:sym typeface="Arial" pitchFamily="34" charset="0"/>
              </a:rPr>
              <a:t>j</a:t>
            </a:r>
            <a:r>
              <a:rPr lang="zh-CN" altLang="en-US" b="1" dirty="0">
                <a:solidFill>
                  <a:schemeClr val="tx1"/>
                </a:solidFill>
                <a:latin typeface="华文新魏" pitchFamily="2" charset="-122"/>
                <a:ea typeface="华文新魏" pitchFamily="2" charset="-122"/>
                <a:sym typeface="Arial" pitchFamily="34" charset="0"/>
              </a:rPr>
              <a:t>的地址。二段汇编代码一样，</a:t>
            </a:r>
            <a:r>
              <a:rPr lang="zh-CN" altLang="en-US" b="1" dirty="0">
                <a:solidFill>
                  <a:schemeClr val="bg1"/>
                </a:solidFill>
                <a:latin typeface="华文新魏" pitchFamily="2" charset="-122"/>
                <a:ea typeface="华文新魏" pitchFamily="2" charset="-122"/>
              </a:rPr>
              <a:t>引用变量在功能上等于一个常量指针</a:t>
            </a:r>
            <a:endParaRPr lang="en-US" altLang="zh-CN" b="1" dirty="0">
              <a:solidFill>
                <a:schemeClr val="bg1"/>
              </a:solidFill>
              <a:latin typeface="华文新魏" pitchFamily="2" charset="-122"/>
              <a:ea typeface="华文新魏" pitchFamily="2" charset="-122"/>
              <a:sym typeface="Arial" pitchFamily="34" charset="0"/>
            </a:endParaRPr>
          </a:p>
        </p:txBody>
      </p:sp>
    </p:spTree>
    <p:extLst>
      <p:ext uri="{BB962C8B-B14F-4D97-AF65-F5344CB8AC3E}">
        <p14:creationId xmlns:p14="http://schemas.microsoft.com/office/powerpoint/2010/main" val="235171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(Compound Type)</a:t>
            </a:r>
            <a:endParaRPr lang="zh-CN" altLang="en-US" sz="3600" b="1" dirty="0" smtClean="0">
              <a:solidFill>
                <a:srgbClr val="FF0000"/>
              </a:solidFill>
              <a:latin typeface="微软雅黑" pitchFamily="34" charset="-122"/>
              <a:ea typeface="微软雅黑" pitchFamily="34" charset="-122"/>
            </a:endParaRPr>
          </a:p>
        </p:txBody>
      </p:sp>
      <p:sp>
        <p:nvSpPr>
          <p:cNvPr id="3"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2.7.1</a:t>
            </a:r>
            <a:r>
              <a:rPr lang="zh-CN" altLang="en-US" sz="2800" b="1" dirty="0" smtClean="0">
                <a:solidFill>
                  <a:srgbClr val="FF0000"/>
                </a:solidFill>
                <a:latin typeface="微软雅黑" pitchFamily="34" charset="-122"/>
                <a:ea typeface="微软雅黑" pitchFamily="34" charset="-122"/>
              </a:rPr>
              <a:t>　</a:t>
            </a:r>
            <a:r>
              <a:rPr lang="zh-CN" altLang="en-US" sz="2800" b="1" dirty="0">
                <a:solidFill>
                  <a:srgbClr val="FF0000"/>
                </a:solidFill>
                <a:latin typeface="微软雅黑" pitchFamily="34" charset="-122"/>
                <a:ea typeface="微软雅黑" pitchFamily="34" charset="-122"/>
              </a:rPr>
              <a:t>引用</a:t>
            </a:r>
            <a:endParaRPr lang="zh-CN" altLang="en-US" sz="2800" b="1" dirty="0" smtClean="0">
              <a:solidFill>
                <a:srgbClr val="FF0000"/>
              </a:solidFill>
              <a:latin typeface="微软雅黑" pitchFamily="34" charset="-122"/>
              <a:ea typeface="微软雅黑" pitchFamily="34" charset="-122"/>
            </a:endParaRPr>
          </a:p>
        </p:txBody>
      </p:sp>
      <p:sp>
        <p:nvSpPr>
          <p:cNvPr id="4" name="Rectangle 7"/>
          <p:cNvSpPr>
            <a:spLocks noChangeArrowheads="1"/>
          </p:cNvSpPr>
          <p:nvPr/>
        </p:nvSpPr>
        <p:spPr bwMode="auto">
          <a:xfrm>
            <a:off x="181244" y="1484784"/>
            <a:ext cx="8801992" cy="5400600"/>
          </a:xfrm>
          <a:prstGeom prst="rect">
            <a:avLst/>
          </a:prstGeom>
          <a:noFill/>
          <a:ln w="9525">
            <a:noFill/>
            <a:miter lim="800000"/>
            <a:headEnd/>
            <a:tailEnd/>
          </a:ln>
        </p:spPr>
        <p:txBody>
          <a:bodyPr>
            <a:noAutofit/>
          </a:bodyPr>
          <a:lstStyle/>
          <a:p>
            <a:pPr marL="0" lvl="1">
              <a:lnSpc>
                <a:spcPct val="140000"/>
              </a:lnSpc>
              <a:spcBef>
                <a:spcPts val="600"/>
              </a:spcBef>
            </a:pPr>
            <a:r>
              <a:rPr lang="en-US" altLang="zh-CN" sz="2400" b="1" dirty="0" smtClean="0">
                <a:latin typeface="华文新魏" pitchFamily="2" charset="-122"/>
                <a:ea typeface="华文新魏" pitchFamily="2" charset="-122"/>
              </a:rPr>
              <a:t>	</a:t>
            </a:r>
            <a:r>
              <a:rPr lang="zh-CN" altLang="en-US" sz="2000" b="1" dirty="0">
                <a:latin typeface="华文新魏" pitchFamily="2" charset="-122"/>
                <a:ea typeface="华文新魏" pitchFamily="2" charset="-122"/>
              </a:rPr>
              <a:t>因此，</a:t>
            </a:r>
            <a:r>
              <a:rPr lang="zh-CN" altLang="en-US" sz="2000" b="1" dirty="0" smtClean="0">
                <a:latin typeface="华文新魏" pitchFamily="2" charset="-122"/>
                <a:ea typeface="华文新魏" pitchFamily="2" charset="-122"/>
              </a:rPr>
              <a:t>引用变量</a:t>
            </a:r>
            <a:r>
              <a:rPr lang="en-US" altLang="zh-CN" sz="2000" b="1" dirty="0" err="1" smtClean="0">
                <a:latin typeface="华文新魏" pitchFamily="2" charset="-122"/>
                <a:ea typeface="华文新魏" pitchFamily="2" charset="-122"/>
              </a:rPr>
              <a:t>ri</a:t>
            </a:r>
            <a:r>
              <a:rPr lang="zh-CN" altLang="en-US" sz="2000" b="1" dirty="0" smtClean="0">
                <a:latin typeface="华文新魏" pitchFamily="2" charset="-122"/>
                <a:ea typeface="华文新魏" pitchFamily="2" charset="-122"/>
              </a:rPr>
              <a:t>的内存布局如图所示。</a:t>
            </a:r>
            <a:endParaRPr lang="en-US" altLang="zh-CN" sz="2000" b="1" dirty="0" smtClean="0">
              <a:latin typeface="华文新魏" pitchFamily="2" charset="-122"/>
              <a:ea typeface="华文新魏" pitchFamily="2" charset="-122"/>
            </a:endParaRPr>
          </a:p>
          <a:p>
            <a:pPr marL="0" lvl="1">
              <a:lnSpc>
                <a:spcPct val="140000"/>
              </a:lnSpc>
              <a:spcBef>
                <a:spcPts val="600"/>
              </a:spcBef>
            </a:pP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endParaRPr lang="en-US" altLang="zh-CN" sz="2000" b="1" dirty="0">
              <a:latin typeface="华文新魏" pitchFamily="2" charset="-122"/>
              <a:ea typeface="华文新魏" pitchFamily="2" charset="-122"/>
            </a:endParaRPr>
          </a:p>
          <a:p>
            <a:pPr marL="0" lvl="1">
              <a:lnSpc>
                <a:spcPct val="120000"/>
              </a:lnSpc>
              <a:spcBef>
                <a:spcPts val="600"/>
              </a:spcBef>
            </a:pP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但是，为了消除指针操作的风险（例如指针可以</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），引用变量</a:t>
            </a:r>
            <a:r>
              <a:rPr lang="en-US" altLang="zh-CN" sz="2000" b="1" dirty="0" err="1" smtClean="0">
                <a:latin typeface="华文新魏" pitchFamily="2" charset="-122"/>
                <a:ea typeface="华文新魏" pitchFamily="2" charset="-122"/>
              </a:rPr>
              <a:t>ri</a:t>
            </a:r>
            <a:r>
              <a:rPr lang="zh-CN" altLang="en-US" sz="2000" b="1" dirty="0" smtClean="0">
                <a:latin typeface="华文新魏" pitchFamily="2" charset="-122"/>
                <a:ea typeface="华文新魏" pitchFamily="2" charset="-122"/>
              </a:rPr>
              <a:t>的地址不能由程序员获取，更不允许改变</a:t>
            </a:r>
            <a:r>
              <a:rPr lang="en-US" altLang="zh-CN" sz="2000" b="1" dirty="0" err="1" smtClean="0">
                <a:latin typeface="华文新魏" pitchFamily="2" charset="-122"/>
                <a:ea typeface="华文新魏" pitchFamily="2" charset="-122"/>
              </a:rPr>
              <a:t>ri</a:t>
            </a:r>
            <a:r>
              <a:rPr lang="zh-CN" altLang="en-US" sz="2000" b="1" dirty="0" smtClean="0">
                <a:latin typeface="华文新魏" pitchFamily="2" charset="-122"/>
                <a:ea typeface="华文新魏" pitchFamily="2" charset="-122"/>
              </a:rPr>
              <a:t>的内容。</a:t>
            </a:r>
            <a:endParaRPr lang="en-US" altLang="zh-CN" sz="2000" b="1" dirty="0" smtClean="0">
              <a:latin typeface="华文新魏" pitchFamily="2" charset="-122"/>
              <a:ea typeface="华文新魏" pitchFamily="2" charset="-122"/>
            </a:endParaRPr>
          </a:p>
          <a:p>
            <a:pPr marL="0" lvl="1">
              <a:lnSpc>
                <a:spcPct val="120000"/>
              </a:lnSpc>
              <a:spcBef>
                <a:spcPts val="600"/>
              </a:spcBef>
            </a:pPr>
            <a:r>
              <a:rPr lang="en-US" altLang="zh-CN" sz="2000" b="1" dirty="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由于引用本质上是常量指针，因此凡是指针能使用的地方，都可以用引用来替代，而且使用引用比指针更安全。例如</a:t>
            </a:r>
            <a:r>
              <a:rPr lang="en-US" altLang="zh-CN" sz="2000" b="1" dirty="0" smtClean="0">
                <a:latin typeface="华文新魏" pitchFamily="2" charset="-122"/>
                <a:ea typeface="华文新魏" pitchFamily="2" charset="-122"/>
              </a:rPr>
              <a:t>Java</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C#</a:t>
            </a:r>
            <a:r>
              <a:rPr lang="zh-CN" altLang="en-US" sz="2000" b="1" dirty="0" smtClean="0">
                <a:latin typeface="华文新魏" pitchFamily="2" charset="-122"/>
                <a:ea typeface="华文新魏" pitchFamily="2" charset="-122"/>
              </a:rPr>
              <a:t>里面就取消了指针，全部用引用替代。</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
        <p:nvSpPr>
          <p:cNvPr id="8" name="TextBox 7"/>
          <p:cNvSpPr txBox="1">
            <a:spLocks noChangeArrowheads="1"/>
          </p:cNvSpPr>
          <p:nvPr/>
        </p:nvSpPr>
        <p:spPr bwMode="auto">
          <a:xfrm>
            <a:off x="5004048" y="2884874"/>
            <a:ext cx="1072112" cy="360040"/>
          </a:xfrm>
          <a:prstGeom prst="rect">
            <a:avLst/>
          </a:prstGeom>
          <a:solidFill>
            <a:schemeClr val="accent6">
              <a:lumMod val="75000"/>
              <a:alpha val="44000"/>
            </a:schemeClr>
          </a:solidFill>
          <a:ln w="9525">
            <a:solidFill>
              <a:schemeClr val="accent1"/>
            </a:solidFill>
            <a:miter lim="800000"/>
            <a:headEnd/>
            <a:tailEnd/>
          </a:ln>
        </p:spPr>
        <p:txBody>
          <a:bodyPr/>
          <a:lstStyle/>
          <a:p>
            <a:pPr algn="ctr"/>
            <a:r>
              <a:rPr lang="en-US" altLang="zh-CN" sz="2000" b="1" dirty="0" smtClean="0">
                <a:latin typeface="华文新魏" pitchFamily="2" charset="-122"/>
                <a:ea typeface="华文新魏" pitchFamily="2" charset="-122"/>
              </a:rPr>
              <a:t>10</a:t>
            </a:r>
            <a:endParaRPr lang="en-US" altLang="zh-CN" sz="2000" b="1" dirty="0">
              <a:latin typeface="华文新魏" pitchFamily="2" charset="-122"/>
              <a:ea typeface="华文新魏" pitchFamily="2" charset="-122"/>
            </a:endParaRPr>
          </a:p>
        </p:txBody>
      </p:sp>
      <p:sp>
        <p:nvSpPr>
          <p:cNvPr id="2" name="TextBox 1"/>
          <p:cNvSpPr txBox="1"/>
          <p:nvPr/>
        </p:nvSpPr>
        <p:spPr>
          <a:xfrm>
            <a:off x="4716016" y="2884874"/>
            <a:ext cx="248786" cy="400110"/>
          </a:xfrm>
          <a:prstGeom prst="rect">
            <a:avLst/>
          </a:prstGeom>
          <a:noFill/>
        </p:spPr>
        <p:txBody>
          <a:bodyPr wrap="none" rtlCol="0">
            <a:spAutoFit/>
          </a:bodyPr>
          <a:lstStyle/>
          <a:p>
            <a:r>
              <a:rPr lang="en-US" altLang="zh-CN" sz="2000" b="1" dirty="0" smtClean="0">
                <a:latin typeface="华文新魏" pitchFamily="2" charset="-122"/>
                <a:ea typeface="华文新魏" pitchFamily="2" charset="-122"/>
              </a:rPr>
              <a:t>i</a:t>
            </a:r>
            <a:endParaRPr lang="zh-CN" altLang="en-US" sz="2000" b="1" dirty="0">
              <a:latin typeface="华文新魏" pitchFamily="2" charset="-122"/>
              <a:ea typeface="华文新魏" pitchFamily="2" charset="-122"/>
            </a:endParaRPr>
          </a:p>
        </p:txBody>
      </p:sp>
      <p:sp>
        <p:nvSpPr>
          <p:cNvPr id="10" name="TextBox 9"/>
          <p:cNvSpPr txBox="1">
            <a:spLocks noChangeArrowheads="1"/>
          </p:cNvSpPr>
          <p:nvPr/>
        </p:nvSpPr>
        <p:spPr bwMode="auto">
          <a:xfrm>
            <a:off x="2555776" y="2276872"/>
            <a:ext cx="1072112" cy="360040"/>
          </a:xfrm>
          <a:prstGeom prst="rect">
            <a:avLst/>
          </a:prstGeom>
          <a:solidFill>
            <a:schemeClr val="accent6">
              <a:lumMod val="75000"/>
              <a:alpha val="44000"/>
            </a:schemeClr>
          </a:solidFill>
          <a:ln w="9525">
            <a:solidFill>
              <a:schemeClr val="accent1"/>
            </a:solidFill>
            <a:miter lim="800000"/>
            <a:headEnd/>
            <a:tailEnd/>
          </a:ln>
        </p:spPr>
        <p:txBody>
          <a:bodyPr/>
          <a:lstStyle/>
          <a:p>
            <a:pPr algn="ctr"/>
            <a:r>
              <a:rPr lang="en-US" altLang="zh-CN" sz="2000" b="1" dirty="0" smtClean="0">
                <a:latin typeface="华文新魏" pitchFamily="2" charset="-122"/>
                <a:ea typeface="华文新魏" pitchFamily="2" charset="-122"/>
              </a:rPr>
              <a:t>i</a:t>
            </a:r>
            <a:r>
              <a:rPr lang="zh-CN" altLang="en-US" sz="2000" b="1" dirty="0" smtClean="0">
                <a:latin typeface="华文新魏" pitchFamily="2" charset="-122"/>
                <a:ea typeface="华文新魏" pitchFamily="2" charset="-122"/>
              </a:rPr>
              <a:t>的地址</a:t>
            </a:r>
            <a:endParaRPr lang="en-US" altLang="zh-CN" sz="2000" b="1" dirty="0">
              <a:latin typeface="华文新魏" pitchFamily="2" charset="-122"/>
              <a:ea typeface="华文新魏" pitchFamily="2" charset="-122"/>
            </a:endParaRPr>
          </a:p>
        </p:txBody>
      </p:sp>
      <p:sp>
        <p:nvSpPr>
          <p:cNvPr id="12" name="TextBox 11"/>
          <p:cNvSpPr txBox="1"/>
          <p:nvPr/>
        </p:nvSpPr>
        <p:spPr>
          <a:xfrm>
            <a:off x="2195736" y="2282840"/>
            <a:ext cx="341760" cy="400110"/>
          </a:xfrm>
          <a:prstGeom prst="rect">
            <a:avLst/>
          </a:prstGeom>
          <a:noFill/>
        </p:spPr>
        <p:txBody>
          <a:bodyPr wrap="none" rtlCol="0">
            <a:spAutoFit/>
          </a:bodyPr>
          <a:lstStyle/>
          <a:p>
            <a:r>
              <a:rPr lang="en-US" altLang="zh-CN" sz="2000" b="1" dirty="0" err="1" smtClean="0">
                <a:latin typeface="华文新魏" pitchFamily="2" charset="-122"/>
                <a:ea typeface="华文新魏" pitchFamily="2" charset="-122"/>
              </a:rPr>
              <a:t>ri</a:t>
            </a:r>
            <a:endParaRPr lang="zh-CN" altLang="en-US" sz="2000" b="1" dirty="0">
              <a:latin typeface="华文新魏" pitchFamily="2" charset="-122"/>
              <a:ea typeface="华文新魏" pitchFamily="2" charset="-122"/>
            </a:endParaRPr>
          </a:p>
        </p:txBody>
      </p:sp>
      <p:cxnSp>
        <p:nvCxnSpPr>
          <p:cNvPr id="13" name="直接箭头连接符 12"/>
          <p:cNvCxnSpPr>
            <a:stCxn id="10" idx="3"/>
            <a:endCxn id="8" idx="0"/>
          </p:cNvCxnSpPr>
          <p:nvPr/>
        </p:nvCxnSpPr>
        <p:spPr>
          <a:xfrm>
            <a:off x="3627888" y="2456892"/>
            <a:ext cx="1912216" cy="42798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6151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(Compound Type)</a:t>
            </a:r>
            <a:endParaRPr lang="zh-CN" altLang="en-US" sz="3600" b="1" dirty="0" smtClean="0">
              <a:solidFill>
                <a:srgbClr val="FF0000"/>
              </a:solidFill>
              <a:latin typeface="微软雅黑" pitchFamily="34" charset="-122"/>
              <a:ea typeface="微软雅黑" pitchFamily="34" charset="-122"/>
            </a:endParaRPr>
          </a:p>
        </p:txBody>
      </p:sp>
      <p:sp>
        <p:nvSpPr>
          <p:cNvPr id="3"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2.7.1</a:t>
            </a:r>
            <a:r>
              <a:rPr lang="zh-CN" altLang="en-US" sz="2800" b="1" dirty="0" smtClean="0">
                <a:solidFill>
                  <a:srgbClr val="FF0000"/>
                </a:solidFill>
                <a:latin typeface="微软雅黑" pitchFamily="34" charset="-122"/>
                <a:ea typeface="微软雅黑" pitchFamily="34" charset="-122"/>
              </a:rPr>
              <a:t>　</a:t>
            </a:r>
            <a:r>
              <a:rPr lang="zh-CN" altLang="en-US" sz="2800" b="1" dirty="0">
                <a:solidFill>
                  <a:srgbClr val="FF0000"/>
                </a:solidFill>
                <a:latin typeface="微软雅黑" pitchFamily="34" charset="-122"/>
                <a:ea typeface="微软雅黑" pitchFamily="34" charset="-122"/>
              </a:rPr>
              <a:t>引用</a:t>
            </a:r>
            <a:endParaRPr lang="zh-CN" altLang="en-US" sz="2800" b="1" dirty="0" smtClean="0">
              <a:solidFill>
                <a:srgbClr val="FF0000"/>
              </a:solidFill>
              <a:latin typeface="微软雅黑" pitchFamily="34" charset="-122"/>
              <a:ea typeface="微软雅黑" pitchFamily="34" charset="-122"/>
            </a:endParaRPr>
          </a:p>
        </p:txBody>
      </p:sp>
      <p:sp>
        <p:nvSpPr>
          <p:cNvPr id="4" name="Rectangle 7"/>
          <p:cNvSpPr>
            <a:spLocks noChangeArrowheads="1"/>
          </p:cNvSpPr>
          <p:nvPr/>
        </p:nvSpPr>
        <p:spPr bwMode="auto">
          <a:xfrm>
            <a:off x="181244" y="1484784"/>
            <a:ext cx="8801992" cy="5400600"/>
          </a:xfrm>
          <a:prstGeom prst="rect">
            <a:avLst/>
          </a:prstGeom>
          <a:noFill/>
          <a:ln w="9525">
            <a:noFill/>
            <a:miter lim="800000"/>
            <a:headEnd/>
            <a:tailEnd/>
          </a:ln>
        </p:spPr>
        <p:txBody>
          <a:bodyPr>
            <a:noAutofit/>
          </a:bodyPr>
          <a:lstStyle/>
          <a:p>
            <a:pPr marL="0" lvl="1">
              <a:lnSpc>
                <a:spcPct val="140000"/>
              </a:lnSpc>
              <a:spcBef>
                <a:spcPts val="600"/>
              </a:spcBef>
            </a:pPr>
            <a:r>
              <a:rPr lang="en-US" altLang="zh-CN" sz="24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引用与指针的区别是：</a:t>
            </a:r>
            <a:endParaRPr lang="en-US" altLang="zh-CN" sz="2000" b="1" dirty="0" smtClean="0">
              <a:latin typeface="华文新魏" pitchFamily="2" charset="-122"/>
              <a:ea typeface="华文新魏" pitchFamily="2" charset="-122"/>
            </a:endParaRPr>
          </a:p>
          <a:p>
            <a:pPr marL="800100" lvl="2" indent="-342900">
              <a:lnSpc>
                <a:spcPct val="120000"/>
              </a:lnSpc>
              <a:spcBef>
                <a:spcPts val="600"/>
              </a:spcBef>
              <a:buFont typeface="Wingdings" pitchFamily="2" charset="2"/>
              <a:buChar char="u"/>
            </a:pPr>
            <a:r>
              <a:rPr lang="zh-CN" altLang="en-US" sz="2000" b="1" dirty="0" smtClean="0">
                <a:latin typeface="华文新魏" pitchFamily="2" charset="-122"/>
                <a:ea typeface="华文新魏" pitchFamily="2" charset="-122"/>
              </a:rPr>
              <a:t>引用在逻辑上是“幽灵”，是不分配物理内存的，因此无法取得引用的地址，也不能定义引用的引用，也不能定义引用类型的数组。引用定义时必须初始化，</a:t>
            </a:r>
            <a:r>
              <a:rPr lang="zh-CN" altLang="en-US" sz="2000" b="1" dirty="0" smtClean="0">
                <a:solidFill>
                  <a:srgbClr val="FF0000"/>
                </a:solidFill>
                <a:latin typeface="华文新魏" pitchFamily="2" charset="-122"/>
                <a:ea typeface="华文新魏" pitchFamily="2" charset="-122"/>
              </a:rPr>
              <a:t>一旦绑定到一个变量，绑定关系再也不变</a:t>
            </a:r>
            <a:r>
              <a:rPr lang="zh-CN" altLang="en-US" sz="2000" b="1" dirty="0" smtClean="0">
                <a:latin typeface="华文新魏" pitchFamily="2" charset="-122"/>
                <a:ea typeface="华文新魏" pitchFamily="2" charset="-122"/>
              </a:rPr>
              <a:t>（常量指针一样）。</a:t>
            </a:r>
            <a:endParaRPr lang="en-US" altLang="zh-CN" sz="2000" b="1" dirty="0" smtClean="0">
              <a:latin typeface="华文新魏" pitchFamily="2" charset="-122"/>
              <a:ea typeface="华文新魏" pitchFamily="2" charset="-122"/>
            </a:endParaRPr>
          </a:p>
          <a:p>
            <a:pPr marL="800100" lvl="2" indent="-342900">
              <a:lnSpc>
                <a:spcPct val="120000"/>
              </a:lnSpc>
              <a:spcBef>
                <a:spcPts val="600"/>
              </a:spcBef>
              <a:buFont typeface="Wingdings" pitchFamily="2" charset="2"/>
              <a:buChar char="u"/>
            </a:pPr>
            <a:r>
              <a:rPr lang="zh-CN" altLang="en-US" sz="2000" b="1" dirty="0" smtClean="0">
                <a:latin typeface="华文新魏" pitchFamily="2" charset="-122"/>
                <a:ea typeface="华文新魏" pitchFamily="2" charset="-122"/>
              </a:rPr>
              <a:t>指针是分配物理内存的，可以取指针的地址，可以定义指针的指针（多级指针），指针在定义时无需初始化（但很危险）。对于非常量指针，</a:t>
            </a:r>
            <a:r>
              <a:rPr lang="zh-CN" altLang="en-US" sz="2000" b="1" dirty="0" smtClean="0">
                <a:solidFill>
                  <a:srgbClr val="FF0000"/>
                </a:solidFill>
                <a:latin typeface="华文新魏" pitchFamily="2" charset="-122"/>
                <a:ea typeface="华文新魏" pitchFamily="2" charset="-122"/>
              </a:rPr>
              <a:t>可以被重新赋值（指向不同的对象，改变绑定关系），</a:t>
            </a:r>
            <a:r>
              <a:rPr lang="zh-CN" altLang="en-US" sz="2000" b="1" dirty="0" smtClean="0">
                <a:latin typeface="华文新魏" pitchFamily="2" charset="-122"/>
                <a:ea typeface="华文新魏" pitchFamily="2" charset="-122"/>
              </a:rPr>
              <a:t>可以</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（有越界风险）</a:t>
            </a:r>
            <a:endParaRPr lang="en-US" altLang="zh-CN" sz="2000" b="1" dirty="0" smtClean="0">
              <a:latin typeface="华文新魏" pitchFamily="2" charset="-122"/>
              <a:ea typeface="华文新魏" pitchFamily="2" charset="-122"/>
            </a:endParaRPr>
          </a:p>
          <a:p>
            <a:pPr marL="0" lvl="1">
              <a:lnSpc>
                <a:spcPct val="140000"/>
              </a:lnSpc>
              <a:spcBef>
                <a:spcPts val="600"/>
              </a:spcBef>
            </a:pP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Tree>
    <p:extLst>
      <p:ext uri="{BB962C8B-B14F-4D97-AF65-F5344CB8AC3E}">
        <p14:creationId xmlns:p14="http://schemas.microsoft.com/office/powerpoint/2010/main" val="3143085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smtClean="0">
                <a:solidFill>
                  <a:srgbClr val="FF0000"/>
                </a:solidFill>
                <a:latin typeface="微软雅黑" pitchFamily="34" charset="-122"/>
                <a:ea typeface="微软雅黑" pitchFamily="34" charset="-122"/>
              </a:rPr>
              <a:t>2.1</a:t>
            </a:r>
            <a:r>
              <a:rPr lang="zh-CN" altLang="en-US" sz="3600" b="1" dirty="0" smtClean="0">
                <a:solidFill>
                  <a:srgbClr val="FF0000"/>
                </a:solidFill>
                <a:latin typeface="微软雅黑" pitchFamily="34" charset="-122"/>
                <a:ea typeface="微软雅黑" pitchFamily="34" charset="-122"/>
              </a:rPr>
              <a:t>　类型</a:t>
            </a:r>
          </a:p>
        </p:txBody>
      </p:sp>
      <p:sp>
        <p:nvSpPr>
          <p:cNvPr id="8196" name="Rectangle 7"/>
          <p:cNvSpPr>
            <a:spLocks noChangeArrowheads="1"/>
          </p:cNvSpPr>
          <p:nvPr/>
        </p:nvSpPr>
        <p:spPr bwMode="auto">
          <a:xfrm>
            <a:off x="234752" y="1556792"/>
            <a:ext cx="8382000" cy="4968775"/>
          </a:xfrm>
          <a:prstGeom prst="rect">
            <a:avLst/>
          </a:prstGeom>
          <a:noFill/>
          <a:ln w="9525">
            <a:noFill/>
            <a:miter lim="800000"/>
            <a:headEnd/>
            <a:tailEnd/>
          </a:ln>
        </p:spPr>
        <p:txBody>
          <a:bodyPr>
            <a:noAutofit/>
          </a:bodyPr>
          <a:lstStyle/>
          <a:p>
            <a:pPr marL="0" lvl="1" algn="l">
              <a:lnSpc>
                <a:spcPct val="145000"/>
              </a:lnSpc>
              <a:spcBef>
                <a:spcPct val="50000"/>
              </a:spcBef>
            </a:pPr>
            <a:r>
              <a:rPr lang="en-US" altLang="zh-CN" sz="2400" b="1" dirty="0" smtClean="0">
                <a:latin typeface="华文新魏" pitchFamily="2" charset="-122"/>
                <a:ea typeface="华文新魏" pitchFamily="2" charset="-122"/>
              </a:rPr>
              <a:t>	</a:t>
            </a:r>
            <a:r>
              <a:rPr lang="zh-CN" altLang="en-US" sz="2400" b="1" dirty="0" smtClean="0">
                <a:latin typeface="华文新魏" pitchFamily="2" charset="-122"/>
                <a:ea typeface="华文新魏" pitchFamily="2" charset="-122"/>
              </a:rPr>
              <a:t>数据类型是任何一种编程语言的基础，它告诉我们数据在内存中的表示方式，以及我们能在类型上做的操作。</a:t>
            </a:r>
            <a:endParaRPr lang="en-US" altLang="zh-CN" sz="2400" b="1" dirty="0" smtClean="0">
              <a:latin typeface="华文新魏" pitchFamily="2" charset="-122"/>
              <a:ea typeface="华文新魏" pitchFamily="2" charset="-122"/>
            </a:endParaRPr>
          </a:p>
          <a:p>
            <a:pPr marL="0" lvl="1" algn="l">
              <a:lnSpc>
                <a:spcPct val="145000"/>
              </a:lnSpc>
              <a:spcBef>
                <a:spcPct val="50000"/>
              </a:spcBef>
            </a:pPr>
            <a:r>
              <a:rPr lang="en-US" altLang="zh-CN" sz="2400" b="1" dirty="0">
                <a:latin typeface="华文新魏" pitchFamily="2" charset="-122"/>
                <a:ea typeface="华文新魏" pitchFamily="2" charset="-122"/>
              </a:rPr>
              <a:t>	</a:t>
            </a:r>
            <a:r>
              <a:rPr lang="zh-CN" altLang="en-US" sz="2400" b="1" dirty="0" smtClean="0">
                <a:latin typeface="华文新魏" pitchFamily="2" charset="-122"/>
                <a:ea typeface="华文新魏" pitchFamily="2" charset="-122"/>
              </a:rPr>
              <a:t>对于表达式 </a:t>
            </a:r>
            <a:r>
              <a:rPr lang="en-US" altLang="zh-CN" sz="2400" b="1" dirty="0" smtClean="0">
                <a:latin typeface="华文新魏" pitchFamily="2" charset="-122"/>
                <a:ea typeface="华文新魏" pitchFamily="2" charset="-122"/>
              </a:rPr>
              <a:t>i + j</a:t>
            </a:r>
            <a:r>
              <a:rPr lang="zh-CN" altLang="en-US" sz="2400" b="1" dirty="0" smtClean="0">
                <a:latin typeface="华文新魏" pitchFamily="2" charset="-122"/>
                <a:ea typeface="华文新魏" pitchFamily="2" charset="-122"/>
              </a:rPr>
              <a:t>，如果</a:t>
            </a:r>
            <a:r>
              <a:rPr lang="en-US" altLang="zh-CN" sz="2400" b="1" dirty="0" smtClean="0">
                <a:latin typeface="华文新魏" pitchFamily="2" charset="-122"/>
                <a:ea typeface="华文新魏" pitchFamily="2" charset="-122"/>
              </a:rPr>
              <a:t>i</a:t>
            </a:r>
            <a:r>
              <a:rPr lang="zh-CN" altLang="en-US" sz="2400" b="1" dirty="0" smtClean="0">
                <a:latin typeface="华文新魏" pitchFamily="2" charset="-122"/>
                <a:ea typeface="华文新魏" pitchFamily="2" charset="-122"/>
              </a:rPr>
              <a:t>和</a:t>
            </a:r>
            <a:r>
              <a:rPr lang="en-US" altLang="zh-CN" sz="2400" b="1" dirty="0" smtClean="0">
                <a:latin typeface="华文新魏" pitchFamily="2" charset="-122"/>
                <a:ea typeface="华文新魏" pitchFamily="2" charset="-122"/>
              </a:rPr>
              <a:t>j</a:t>
            </a:r>
            <a:r>
              <a:rPr lang="zh-CN" altLang="en-US" sz="2400" b="1" dirty="0" smtClean="0">
                <a:latin typeface="华文新魏" pitchFamily="2" charset="-122"/>
                <a:ea typeface="华文新魏" pitchFamily="2" charset="-122"/>
              </a:rPr>
              <a:t>的类型是整型，那么这个表达式执行的是普通的的加法运算。</a:t>
            </a:r>
            <a:endParaRPr lang="en-US" altLang="zh-CN" sz="2400" b="1" dirty="0" smtClean="0">
              <a:latin typeface="华文新魏" pitchFamily="2" charset="-122"/>
              <a:ea typeface="华文新魏" pitchFamily="2" charset="-122"/>
            </a:endParaRPr>
          </a:p>
          <a:p>
            <a:pPr marL="0" lvl="1">
              <a:lnSpc>
                <a:spcPct val="145000"/>
              </a:lnSpc>
              <a:spcBef>
                <a:spcPct val="50000"/>
              </a:spcBef>
            </a:pPr>
            <a:r>
              <a:rPr lang="en-US" altLang="zh-CN" sz="2400" b="1" dirty="0">
                <a:latin typeface="华文新魏" pitchFamily="2" charset="-122"/>
                <a:ea typeface="华文新魏" pitchFamily="2" charset="-122"/>
              </a:rPr>
              <a:t>	</a:t>
            </a:r>
            <a:r>
              <a:rPr lang="zh-CN" altLang="en-US" sz="2400" b="1" dirty="0">
                <a:latin typeface="华文新魏" pitchFamily="2" charset="-122"/>
                <a:ea typeface="华文新魏" pitchFamily="2" charset="-122"/>
              </a:rPr>
              <a:t>对于表达式 </a:t>
            </a:r>
            <a:r>
              <a:rPr lang="en-US" altLang="zh-CN" sz="2400" b="1" dirty="0">
                <a:latin typeface="华文新魏" pitchFamily="2" charset="-122"/>
                <a:ea typeface="华文新魏" pitchFamily="2" charset="-122"/>
              </a:rPr>
              <a:t>i + j </a:t>
            </a:r>
            <a:r>
              <a:rPr lang="zh-CN" altLang="en-US" sz="2400" b="1" dirty="0" smtClean="0">
                <a:latin typeface="华文新魏" pitchFamily="2" charset="-122"/>
                <a:ea typeface="华文新魏" pitchFamily="2" charset="-122"/>
              </a:rPr>
              <a:t>，</a:t>
            </a:r>
            <a:r>
              <a:rPr lang="zh-CN" altLang="en-US" sz="2400" b="1" dirty="0">
                <a:latin typeface="华文新魏" pitchFamily="2" charset="-122"/>
                <a:ea typeface="华文新魏" pitchFamily="2" charset="-122"/>
              </a:rPr>
              <a:t>如果</a:t>
            </a:r>
            <a:r>
              <a:rPr lang="en-US" altLang="zh-CN" sz="2400" b="1" dirty="0">
                <a:latin typeface="华文新魏" pitchFamily="2" charset="-122"/>
                <a:ea typeface="华文新魏" pitchFamily="2" charset="-122"/>
              </a:rPr>
              <a:t>i</a:t>
            </a:r>
            <a:r>
              <a:rPr lang="zh-CN" altLang="en-US" sz="2400" b="1" dirty="0">
                <a:latin typeface="华文新魏" pitchFamily="2" charset="-122"/>
                <a:ea typeface="华文新魏" pitchFamily="2" charset="-122"/>
              </a:rPr>
              <a:t>和</a:t>
            </a:r>
            <a:r>
              <a:rPr lang="en-US" altLang="zh-CN" sz="2400" b="1" dirty="0">
                <a:latin typeface="华文新魏" pitchFamily="2" charset="-122"/>
                <a:ea typeface="华文新魏" pitchFamily="2" charset="-122"/>
              </a:rPr>
              <a:t>j</a:t>
            </a:r>
            <a:r>
              <a:rPr lang="zh-CN" altLang="en-US" sz="2400" b="1" dirty="0">
                <a:latin typeface="华文新魏" pitchFamily="2" charset="-122"/>
                <a:ea typeface="华文新魏" pitchFamily="2" charset="-122"/>
              </a:rPr>
              <a:t>的类型</a:t>
            </a:r>
            <a:r>
              <a:rPr lang="zh-CN" altLang="en-US" sz="2400" b="1" dirty="0" smtClean="0">
                <a:latin typeface="华文新魏" pitchFamily="2" charset="-122"/>
                <a:ea typeface="华文新魏" pitchFamily="2" charset="-122"/>
              </a:rPr>
              <a:t>是对象类型（比如</a:t>
            </a:r>
            <a:r>
              <a:rPr lang="en-US" altLang="zh-CN" sz="2400" b="1" dirty="0" smtClean="0">
                <a:latin typeface="华文新魏" pitchFamily="2" charset="-122"/>
                <a:ea typeface="华文新魏" pitchFamily="2" charset="-122"/>
              </a:rPr>
              <a:t>Circle</a:t>
            </a:r>
            <a:r>
              <a:rPr lang="zh-CN" altLang="en-US" sz="2400" b="1" dirty="0" smtClean="0">
                <a:latin typeface="华文新魏" pitchFamily="2" charset="-122"/>
                <a:ea typeface="华文新魏" pitchFamily="2" charset="-122"/>
              </a:rPr>
              <a:t>类型），</a:t>
            </a:r>
            <a:r>
              <a:rPr lang="zh-CN" altLang="en-US" sz="2400" b="1" dirty="0">
                <a:latin typeface="华文新魏" pitchFamily="2" charset="-122"/>
                <a:ea typeface="华文新魏" pitchFamily="2" charset="-122"/>
              </a:rPr>
              <a:t>那么这个表达式执行的</a:t>
            </a:r>
            <a:r>
              <a:rPr lang="zh-CN" altLang="en-US" sz="2400" b="1" dirty="0" smtClean="0">
                <a:latin typeface="华文新魏" pitchFamily="2" charset="-122"/>
                <a:ea typeface="华文新魏" pitchFamily="2" charset="-122"/>
              </a:rPr>
              <a:t>是</a:t>
            </a:r>
            <a:r>
              <a:rPr lang="en-US" altLang="zh-CN" sz="2400" b="1" dirty="0" smtClean="0">
                <a:latin typeface="华文新魏" pitchFamily="2" charset="-122"/>
                <a:ea typeface="华文新魏" pitchFamily="2" charset="-122"/>
              </a:rPr>
              <a:t>Circle</a:t>
            </a:r>
            <a:r>
              <a:rPr lang="zh-CN" altLang="en-US" sz="2400" b="1" dirty="0" smtClean="0">
                <a:latin typeface="华文新魏" pitchFamily="2" charset="-122"/>
                <a:ea typeface="华文新魏" pitchFamily="2" charset="-122"/>
              </a:rPr>
              <a:t>类重载的</a:t>
            </a:r>
            <a:r>
              <a:rPr lang="en-US" altLang="zh-CN" sz="2400" b="1" dirty="0" smtClean="0">
                <a:latin typeface="华文新魏" pitchFamily="2" charset="-122"/>
                <a:ea typeface="华文新魏" pitchFamily="2" charset="-122"/>
              </a:rPr>
              <a:t>+</a:t>
            </a:r>
            <a:r>
              <a:rPr lang="zh-CN" altLang="en-US" sz="2400" b="1" dirty="0" smtClean="0">
                <a:latin typeface="华文新魏" pitchFamily="2" charset="-122"/>
                <a:ea typeface="华文新魏" pitchFamily="2" charset="-122"/>
              </a:rPr>
              <a:t>号运算符语义（</a:t>
            </a:r>
            <a:r>
              <a:rPr lang="en-US" altLang="zh-CN" sz="2400" b="1" dirty="0">
                <a:latin typeface="华文新魏" pitchFamily="2" charset="-122"/>
                <a:ea typeface="华文新魏" pitchFamily="2" charset="-122"/>
              </a:rPr>
              <a:t> Circle</a:t>
            </a:r>
            <a:r>
              <a:rPr lang="zh-CN" altLang="en-US" sz="2400" b="1" dirty="0" smtClean="0">
                <a:latin typeface="华文新魏" pitchFamily="2" charset="-122"/>
                <a:ea typeface="华文新魏" pitchFamily="2" charset="-122"/>
              </a:rPr>
              <a:t>类必须要重载</a:t>
            </a:r>
            <a:r>
              <a:rPr lang="zh-CN" altLang="en-US" sz="2400" b="1" dirty="0">
                <a:latin typeface="华文新魏" pitchFamily="2" charset="-122"/>
                <a:ea typeface="华文新魏" pitchFamily="2" charset="-122"/>
              </a:rPr>
              <a:t>的</a:t>
            </a:r>
            <a:r>
              <a:rPr lang="en-US" altLang="zh-CN" sz="2400" b="1" dirty="0">
                <a:latin typeface="华文新魏" pitchFamily="2" charset="-122"/>
                <a:ea typeface="华文新魏" pitchFamily="2" charset="-122"/>
              </a:rPr>
              <a:t>+</a:t>
            </a:r>
            <a:r>
              <a:rPr lang="zh-CN" altLang="en-US" sz="2400" b="1" dirty="0">
                <a:latin typeface="华文新魏" pitchFamily="2" charset="-122"/>
                <a:ea typeface="华文新魏" pitchFamily="2" charset="-122"/>
              </a:rPr>
              <a:t>号</a:t>
            </a:r>
            <a:r>
              <a:rPr lang="zh-CN" altLang="en-US" sz="2400" b="1" dirty="0" smtClean="0">
                <a:latin typeface="华文新魏" pitchFamily="2" charset="-122"/>
                <a:ea typeface="华文新魏" pitchFamily="2" charset="-122"/>
              </a:rPr>
              <a:t>运算符，否则</a:t>
            </a:r>
            <a:r>
              <a:rPr lang="zh-CN" altLang="en-US" sz="2400" b="1" dirty="0">
                <a:latin typeface="华文新魏" pitchFamily="2" charset="-122"/>
                <a:ea typeface="华文新魏" pitchFamily="2" charset="-122"/>
              </a:rPr>
              <a:t>表达式 </a:t>
            </a:r>
            <a:r>
              <a:rPr lang="en-US" altLang="zh-CN" sz="2400" b="1" dirty="0">
                <a:latin typeface="华文新魏" pitchFamily="2" charset="-122"/>
                <a:ea typeface="华文新魏" pitchFamily="2" charset="-122"/>
              </a:rPr>
              <a:t>i + j </a:t>
            </a:r>
            <a:r>
              <a:rPr lang="zh-CN" altLang="en-US" sz="2400" b="1" dirty="0" smtClean="0">
                <a:latin typeface="华文新魏" pitchFamily="2" charset="-122"/>
                <a:ea typeface="华文新魏" pitchFamily="2" charset="-122"/>
              </a:rPr>
              <a:t>会报编译时错误）</a:t>
            </a:r>
            <a:endParaRPr lang="zh-CN" altLang="en-US" sz="2400" b="1" dirty="0">
              <a:latin typeface="华文新魏" pitchFamily="2" charset="-122"/>
              <a:ea typeface="华文新魏" pitchFamily="2" charset="-122"/>
            </a:endParaRPr>
          </a:p>
        </p:txBody>
      </p:sp>
      <p:sp>
        <p:nvSpPr>
          <p:cNvPr id="5"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2.1.1</a:t>
            </a:r>
            <a:r>
              <a:rPr lang="zh-CN" altLang="en-US" sz="2800" b="1" dirty="0" smtClean="0">
                <a:solidFill>
                  <a:srgbClr val="FF0000"/>
                </a:solidFill>
                <a:latin typeface="微软雅黑" pitchFamily="34" charset="-122"/>
                <a:ea typeface="微软雅黑" pitchFamily="34" charset="-122"/>
              </a:rPr>
              <a:t>　类型的作用</a:t>
            </a:r>
          </a:p>
        </p:txBody>
      </p:sp>
    </p:spTree>
    <p:extLst>
      <p:ext uri="{BB962C8B-B14F-4D97-AF65-F5344CB8AC3E}">
        <p14:creationId xmlns:p14="http://schemas.microsoft.com/office/powerpoint/2010/main" val="23428370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(Compound Type)</a:t>
            </a:r>
            <a:endParaRPr lang="zh-CN" altLang="en-US" sz="3600" b="1" dirty="0" smtClean="0">
              <a:solidFill>
                <a:srgbClr val="FF0000"/>
              </a:solidFill>
              <a:latin typeface="微软雅黑" pitchFamily="34" charset="-122"/>
              <a:ea typeface="微软雅黑" pitchFamily="34" charset="-122"/>
            </a:endParaRPr>
          </a:p>
        </p:txBody>
      </p:sp>
      <p:sp>
        <p:nvSpPr>
          <p:cNvPr id="3"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2.7.1</a:t>
            </a:r>
            <a:r>
              <a:rPr lang="zh-CN" altLang="en-US" sz="2800" b="1" dirty="0" smtClean="0">
                <a:solidFill>
                  <a:srgbClr val="FF0000"/>
                </a:solidFill>
                <a:latin typeface="微软雅黑" pitchFamily="34" charset="-122"/>
                <a:ea typeface="微软雅黑" pitchFamily="34" charset="-122"/>
              </a:rPr>
              <a:t>　</a:t>
            </a:r>
            <a:r>
              <a:rPr lang="zh-CN" altLang="en-US" sz="2800" b="1" dirty="0">
                <a:solidFill>
                  <a:srgbClr val="FF0000"/>
                </a:solidFill>
                <a:latin typeface="微软雅黑" pitchFamily="34" charset="-122"/>
                <a:ea typeface="微软雅黑" pitchFamily="34" charset="-122"/>
              </a:rPr>
              <a:t>引用</a:t>
            </a:r>
            <a:endParaRPr lang="zh-CN" altLang="en-US" sz="2800" b="1" dirty="0" smtClean="0">
              <a:solidFill>
                <a:srgbClr val="FF0000"/>
              </a:solidFill>
              <a:latin typeface="微软雅黑" pitchFamily="34" charset="-122"/>
              <a:ea typeface="微软雅黑" pitchFamily="34" charset="-122"/>
            </a:endParaRPr>
          </a:p>
        </p:txBody>
      </p:sp>
      <p:sp>
        <p:nvSpPr>
          <p:cNvPr id="4" name="Rectangle 7"/>
          <p:cNvSpPr>
            <a:spLocks noChangeArrowheads="1"/>
          </p:cNvSpPr>
          <p:nvPr/>
        </p:nvSpPr>
        <p:spPr bwMode="auto">
          <a:xfrm>
            <a:off x="181244" y="1484784"/>
            <a:ext cx="8801992" cy="5400600"/>
          </a:xfrm>
          <a:prstGeom prst="rect">
            <a:avLst/>
          </a:prstGeom>
          <a:noFill/>
          <a:ln w="9525">
            <a:noFill/>
            <a:miter lim="800000"/>
            <a:headEnd/>
            <a:tailEnd/>
          </a:ln>
        </p:spPr>
        <p:txBody>
          <a:bodyPr>
            <a:noAutofit/>
          </a:bodyPr>
          <a:lstStyle/>
          <a:p>
            <a:pPr marL="0" lvl="1">
              <a:lnSpc>
                <a:spcPct val="140000"/>
              </a:lnSpc>
              <a:spcBef>
                <a:spcPts val="600"/>
              </a:spcBef>
            </a:pPr>
            <a:r>
              <a:rPr lang="en-US" altLang="zh-CN" sz="2400" b="1" dirty="0" smtClean="0">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定义</a:t>
            </a:r>
            <a:r>
              <a:rPr lang="zh-CN" altLang="en-US" sz="2000" b="1" dirty="0" smtClean="0">
                <a:solidFill>
                  <a:srgbClr val="FF0000"/>
                </a:solidFill>
                <a:latin typeface="华文新魏" pitchFamily="2" charset="-122"/>
                <a:ea typeface="华文新魏" pitchFamily="2" charset="-122"/>
              </a:rPr>
              <a:t>了引用后，对引用进行的所有操作实际上都是作用在与之绑定的对象之上。</a:t>
            </a:r>
            <a:r>
              <a:rPr lang="zh-CN" altLang="en-US" sz="2000" b="1" dirty="0" smtClean="0">
                <a:latin typeface="华文新魏" pitchFamily="2" charset="-122"/>
                <a:ea typeface="华文新魏" pitchFamily="2" charset="-122"/>
              </a:rPr>
              <a:t>被引用的实体必须是分配内存的实体（</a:t>
            </a:r>
            <a:r>
              <a:rPr lang="zh-CN" altLang="en-US" sz="2000" b="1" dirty="0" smtClean="0">
                <a:solidFill>
                  <a:srgbClr val="FF0000"/>
                </a:solidFill>
                <a:latin typeface="华文新魏" pitchFamily="2" charset="-122"/>
                <a:ea typeface="华文新魏" pitchFamily="2" charset="-122"/>
              </a:rPr>
              <a:t>能按字节寻址</a:t>
            </a:r>
            <a:r>
              <a:rPr lang="zh-CN" altLang="en-US" sz="2000" b="1" dirty="0" smtClean="0">
                <a:latin typeface="华文新魏" pitchFamily="2" charset="-122"/>
                <a:ea typeface="华文新魏" pitchFamily="2" charset="-122"/>
              </a:rPr>
              <a:t>）</a:t>
            </a:r>
            <a:endParaRPr lang="en-US" altLang="zh-CN" sz="2000" b="1" dirty="0" smtClean="0">
              <a:latin typeface="华文新魏" pitchFamily="2" charset="-122"/>
              <a:ea typeface="华文新魏" pitchFamily="2" charset="-122"/>
            </a:endParaRPr>
          </a:p>
          <a:p>
            <a:pPr marL="800100" lvl="1" indent="-342900" algn="just">
              <a:lnSpc>
                <a:spcPct val="150000"/>
              </a:lnSpc>
              <a:buFont typeface="Wingdings" pitchFamily="2" charset="2"/>
              <a:buChar char="u"/>
            </a:pPr>
            <a:r>
              <a:rPr lang="zh-CN" altLang="en-US" sz="2000" b="1" dirty="0">
                <a:latin typeface="华文新魏" pitchFamily="2" charset="-122"/>
                <a:ea typeface="华文新魏" pitchFamily="2" charset="-122"/>
              </a:rPr>
              <a:t>寄存器变量可被引用，因其可被编译为分配内存的自动变量</a:t>
            </a:r>
            <a:r>
              <a:rPr lang="zh-CN" altLang="en-US" sz="2000" b="1" dirty="0" smtClean="0">
                <a:latin typeface="华文新魏" pitchFamily="2" charset="-122"/>
                <a:ea typeface="华文新魏" pitchFamily="2" charset="-122"/>
              </a:rPr>
              <a:t>。</a:t>
            </a:r>
            <a:endParaRPr lang="en-US" altLang="zh-CN" sz="2000" b="1" dirty="0" smtClean="0">
              <a:latin typeface="华文新魏" pitchFamily="2" charset="-122"/>
              <a:ea typeface="华文新魏" pitchFamily="2" charset="-122"/>
            </a:endParaRPr>
          </a:p>
          <a:p>
            <a:pPr marL="800100" lvl="1" indent="-342900" algn="just">
              <a:lnSpc>
                <a:spcPct val="150000"/>
              </a:lnSpc>
              <a:buFont typeface="Wingdings" pitchFamily="2" charset="2"/>
              <a:buChar char="u"/>
            </a:pPr>
            <a:r>
              <a:rPr lang="zh-CN" altLang="en-US" sz="2000" b="1" dirty="0" smtClean="0">
                <a:latin typeface="华文新魏" pitchFamily="2" charset="-122"/>
                <a:ea typeface="华文新魏" pitchFamily="2" charset="-122"/>
              </a:rPr>
              <a:t>位</a:t>
            </a:r>
            <a:r>
              <a:rPr lang="zh-CN" altLang="en-US" sz="2000" b="1" dirty="0">
                <a:latin typeface="华文新魏" pitchFamily="2" charset="-122"/>
                <a:ea typeface="华文新魏" pitchFamily="2" charset="-122"/>
              </a:rPr>
              <a:t>段成员不能被引用，计算机没有按位编址，而是按字节编址。注意有址引用被编译为指针，存放被引用实体内存地址</a:t>
            </a:r>
            <a:r>
              <a:rPr lang="zh-CN" altLang="en-US" sz="2000" b="1" dirty="0" smtClean="0">
                <a:latin typeface="华文新魏" pitchFamily="2" charset="-122"/>
                <a:ea typeface="华文新魏" pitchFamily="2" charset="-122"/>
              </a:rPr>
              <a:t>。</a:t>
            </a:r>
            <a:endParaRPr lang="en-US" altLang="zh-CN" sz="2000" b="1" dirty="0" smtClean="0">
              <a:latin typeface="华文新魏" pitchFamily="2" charset="-122"/>
              <a:ea typeface="华文新魏" pitchFamily="2" charset="-122"/>
            </a:endParaRPr>
          </a:p>
          <a:p>
            <a:pPr marL="800100" lvl="1" indent="-342900" algn="just">
              <a:lnSpc>
                <a:spcPct val="150000"/>
              </a:lnSpc>
              <a:buFont typeface="Wingdings" pitchFamily="2" charset="2"/>
              <a:buChar char="u"/>
            </a:pPr>
            <a:r>
              <a:rPr lang="zh-CN" altLang="en-US" sz="2000" b="1" dirty="0" smtClean="0">
                <a:latin typeface="华文新魏" pitchFamily="2" charset="-122"/>
                <a:ea typeface="华文新魏" pitchFamily="2" charset="-122"/>
              </a:rPr>
              <a:t>引用</a:t>
            </a:r>
            <a:r>
              <a:rPr lang="zh-CN" altLang="en-US" sz="2000" b="1" dirty="0">
                <a:latin typeface="华文新魏" pitchFamily="2" charset="-122"/>
                <a:ea typeface="华文新魏" pitchFamily="2" charset="-122"/>
              </a:rPr>
              <a:t>变量不能被引用。对于</a:t>
            </a:r>
            <a:r>
              <a:rPr lang="en-US" altLang="zh-CN" sz="2000" b="1" dirty="0">
                <a:latin typeface="华文新魏" pitchFamily="2" charset="-122"/>
                <a:ea typeface="华文新魏" pitchFamily="2" charset="-122"/>
              </a:rPr>
              <a:t>int x; int &amp;y=x; int &amp;z=y; </a:t>
            </a:r>
            <a:r>
              <a:rPr lang="zh-CN" altLang="en-US" sz="2000" b="1" dirty="0">
                <a:latin typeface="华文新魏" pitchFamily="2" charset="-122"/>
                <a:ea typeface="华文新魏" pitchFamily="2" charset="-122"/>
              </a:rPr>
              <a:t>并非表示</a:t>
            </a:r>
            <a:r>
              <a:rPr lang="en-US" altLang="zh-CN" sz="2000" b="1" dirty="0" smtClean="0">
                <a:latin typeface="华文新魏" pitchFamily="2" charset="-122"/>
                <a:ea typeface="华文新魏" pitchFamily="2" charset="-122"/>
              </a:rPr>
              <a:t>z</a:t>
            </a:r>
            <a:r>
              <a:rPr lang="zh-CN" altLang="en-US" sz="2000" b="1" dirty="0" smtClean="0">
                <a:latin typeface="华文新魏" pitchFamily="2" charset="-122"/>
                <a:ea typeface="华文新魏" pitchFamily="2" charset="-122"/>
              </a:rPr>
              <a:t>引用</a:t>
            </a:r>
            <a:r>
              <a:rPr lang="en-US" altLang="zh-CN" sz="2000" b="1" dirty="0" smtClean="0">
                <a:latin typeface="华文新魏" pitchFamily="2" charset="-122"/>
                <a:ea typeface="华文新魏" pitchFamily="2" charset="-122"/>
              </a:rPr>
              <a:t>y</a:t>
            </a:r>
            <a:r>
              <a:rPr lang="zh-CN" altLang="en-US" sz="2000" b="1" dirty="0" smtClean="0">
                <a:latin typeface="华文新魏" pitchFamily="2" charset="-122"/>
                <a:ea typeface="华文新魏" pitchFamily="2" charset="-122"/>
              </a:rPr>
              <a:t>，</a:t>
            </a:r>
            <a:r>
              <a:rPr lang="en-US" altLang="zh-CN" sz="2000" b="1" dirty="0">
                <a:latin typeface="华文新魏" pitchFamily="2" charset="-122"/>
                <a:ea typeface="华文新魏" pitchFamily="2" charset="-122"/>
              </a:rPr>
              <a:t> int &amp;</a:t>
            </a:r>
            <a:r>
              <a:rPr lang="en-US" altLang="zh-CN" sz="2000" b="1" dirty="0" smtClean="0">
                <a:latin typeface="华文新魏" pitchFamily="2" charset="-122"/>
                <a:ea typeface="华文新魏" pitchFamily="2" charset="-122"/>
              </a:rPr>
              <a:t>z=y</a:t>
            </a:r>
            <a:r>
              <a:rPr lang="zh-CN" altLang="en-US" sz="2000" b="1" dirty="0" smtClean="0">
                <a:latin typeface="华文新魏" pitchFamily="2" charset="-122"/>
                <a:ea typeface="华文新魏" pitchFamily="2" charset="-122"/>
              </a:rPr>
              <a:t>表示</a:t>
            </a:r>
            <a:r>
              <a:rPr lang="en-US" altLang="zh-CN" sz="2000" b="1" dirty="0" smtClean="0">
                <a:latin typeface="华文新魏" pitchFamily="2" charset="-122"/>
                <a:ea typeface="华文新魏" pitchFamily="2" charset="-122"/>
              </a:rPr>
              <a:t>z</a:t>
            </a:r>
            <a:r>
              <a:rPr lang="zh-CN" altLang="en-US" sz="2000" b="1" dirty="0" smtClean="0">
                <a:latin typeface="华文新魏" pitchFamily="2" charset="-122"/>
                <a:ea typeface="华文新魏" pitchFamily="2" charset="-122"/>
              </a:rPr>
              <a:t>引用了</a:t>
            </a:r>
            <a:r>
              <a:rPr lang="en-US" altLang="zh-CN" sz="2000" b="1" dirty="0" smtClean="0">
                <a:latin typeface="华文新魏" pitchFamily="2" charset="-122"/>
                <a:ea typeface="华文新魏" pitchFamily="2" charset="-122"/>
              </a:rPr>
              <a:t>y</a:t>
            </a:r>
            <a:r>
              <a:rPr lang="zh-CN" altLang="en-US" sz="2000" b="1" dirty="0" smtClean="0">
                <a:latin typeface="华文新魏" pitchFamily="2" charset="-122"/>
                <a:ea typeface="华文新魏" pitchFamily="2" charset="-122"/>
              </a:rPr>
              <a:t>所引用</a:t>
            </a:r>
            <a:r>
              <a:rPr lang="zh-CN" altLang="en-US" sz="2000" b="1" dirty="0">
                <a:latin typeface="华文新魏" pitchFamily="2" charset="-122"/>
                <a:ea typeface="华文新魏" pitchFamily="2" charset="-122"/>
              </a:rPr>
              <a:t>的变量</a:t>
            </a:r>
            <a:r>
              <a:rPr lang="en-US" altLang="zh-CN" sz="2000" b="1" dirty="0">
                <a:latin typeface="华文新魏" pitchFamily="2" charset="-122"/>
                <a:ea typeface="华文新魏" pitchFamily="2" charset="-122"/>
              </a:rPr>
              <a:t>i</a:t>
            </a:r>
            <a:r>
              <a:rPr lang="zh-CN" altLang="en-US" sz="2000" b="1" dirty="0">
                <a:latin typeface="华文新魏" pitchFamily="2" charset="-122"/>
                <a:ea typeface="华文新魏" pitchFamily="2" charset="-122"/>
              </a:rPr>
              <a:t>。</a:t>
            </a: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Tree>
    <p:extLst>
      <p:ext uri="{BB962C8B-B14F-4D97-AF65-F5344CB8AC3E}">
        <p14:creationId xmlns:p14="http://schemas.microsoft.com/office/powerpoint/2010/main" val="3559074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(Compound Type)</a:t>
            </a:r>
            <a:endParaRPr lang="zh-CN" altLang="en-US" sz="3600" b="1" dirty="0" smtClean="0">
              <a:solidFill>
                <a:srgbClr val="FF0000"/>
              </a:solidFill>
              <a:latin typeface="微软雅黑" pitchFamily="34" charset="-122"/>
              <a:ea typeface="微软雅黑" pitchFamily="34" charset="-122"/>
            </a:endParaRPr>
          </a:p>
        </p:txBody>
      </p:sp>
      <p:sp>
        <p:nvSpPr>
          <p:cNvPr id="3"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2.7.1</a:t>
            </a:r>
            <a:r>
              <a:rPr lang="zh-CN" altLang="en-US" sz="2800" b="1" dirty="0" smtClean="0">
                <a:solidFill>
                  <a:srgbClr val="FF0000"/>
                </a:solidFill>
                <a:latin typeface="微软雅黑" pitchFamily="34" charset="-122"/>
                <a:ea typeface="微软雅黑" pitchFamily="34" charset="-122"/>
              </a:rPr>
              <a:t>　</a:t>
            </a:r>
            <a:r>
              <a:rPr lang="zh-CN" altLang="en-US" sz="2800" b="1" dirty="0">
                <a:solidFill>
                  <a:srgbClr val="FF0000"/>
                </a:solidFill>
                <a:latin typeface="微软雅黑" pitchFamily="34" charset="-122"/>
                <a:ea typeface="微软雅黑" pitchFamily="34" charset="-122"/>
              </a:rPr>
              <a:t>引用</a:t>
            </a:r>
            <a:endParaRPr lang="zh-CN" altLang="en-US" sz="2800" b="1" dirty="0" smtClean="0">
              <a:solidFill>
                <a:srgbClr val="FF0000"/>
              </a:solidFill>
              <a:latin typeface="微软雅黑" pitchFamily="34" charset="-122"/>
              <a:ea typeface="微软雅黑" pitchFamily="34" charset="-122"/>
            </a:endParaRPr>
          </a:p>
        </p:txBody>
      </p:sp>
      <p:sp>
        <p:nvSpPr>
          <p:cNvPr id="5" name="TextBox 4"/>
          <p:cNvSpPr txBox="1">
            <a:spLocks noChangeArrowheads="1"/>
          </p:cNvSpPr>
          <p:nvPr/>
        </p:nvSpPr>
        <p:spPr bwMode="auto">
          <a:xfrm>
            <a:off x="179512" y="1484784"/>
            <a:ext cx="8856984" cy="5256584"/>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dirty="0" err="1">
                <a:latin typeface="华文新魏" pitchFamily="2" charset="-122"/>
                <a:ea typeface="华文新魏" pitchFamily="2" charset="-122"/>
              </a:rPr>
              <a:t>struct</a:t>
            </a:r>
            <a:r>
              <a:rPr lang="en-US" altLang="zh-CN" dirty="0">
                <a:latin typeface="华文新魏" pitchFamily="2" charset="-122"/>
                <a:ea typeface="华文新魏" pitchFamily="2" charset="-122"/>
              </a:rPr>
              <a:t> A {</a:t>
            </a:r>
          </a:p>
          <a:p>
            <a:r>
              <a:rPr lang="en-US" altLang="zh-CN" dirty="0" smtClean="0">
                <a:latin typeface="华文新魏" pitchFamily="2" charset="-122"/>
                <a:ea typeface="华文新魏" pitchFamily="2" charset="-122"/>
              </a:rPr>
              <a:t>	int </a:t>
            </a:r>
            <a:r>
              <a:rPr lang="en-US" altLang="zh-CN" dirty="0">
                <a:latin typeface="华文新魏" pitchFamily="2" charset="-122"/>
                <a:ea typeface="华文新魏" pitchFamily="2" charset="-122"/>
              </a:rPr>
              <a:t>j : 4;     //j</a:t>
            </a:r>
            <a:r>
              <a:rPr lang="zh-CN" altLang="en-US" dirty="0">
                <a:latin typeface="华文新魏" pitchFamily="2" charset="-122"/>
                <a:ea typeface="华文新魏" pitchFamily="2" charset="-122"/>
              </a:rPr>
              <a:t>为位段成员</a:t>
            </a:r>
          </a:p>
          <a:p>
            <a:r>
              <a:rPr lang="en-US" altLang="zh-CN" dirty="0" smtClean="0">
                <a:latin typeface="华文新魏" pitchFamily="2" charset="-122"/>
                <a:ea typeface="华文新魏" pitchFamily="2" charset="-122"/>
              </a:rPr>
              <a:t>	int </a:t>
            </a:r>
            <a:r>
              <a:rPr lang="en-US" altLang="zh-CN" dirty="0">
                <a:latin typeface="华文新魏" pitchFamily="2" charset="-122"/>
                <a:ea typeface="华文新魏" pitchFamily="2" charset="-122"/>
              </a:rPr>
              <a:t>k;</a:t>
            </a:r>
          </a:p>
          <a:p>
            <a:r>
              <a:rPr lang="en-US" altLang="zh-CN" dirty="0">
                <a:latin typeface="华文新魏" pitchFamily="2" charset="-122"/>
                <a:ea typeface="华文新魏" pitchFamily="2" charset="-122"/>
              </a:rPr>
              <a:t>} a;</a:t>
            </a:r>
          </a:p>
          <a:p>
            <a:r>
              <a:rPr lang="en-US" altLang="zh-CN" dirty="0" smtClean="0">
                <a:latin typeface="华文新魏" pitchFamily="2" charset="-122"/>
                <a:ea typeface="华文新魏" pitchFamily="2" charset="-122"/>
              </a:rPr>
              <a:t>void </a:t>
            </a:r>
            <a:r>
              <a:rPr lang="en-US" altLang="zh-CN" dirty="0">
                <a:latin typeface="华文新魏" pitchFamily="2" charset="-122"/>
                <a:ea typeface="华文新魏" pitchFamily="2" charset="-122"/>
              </a:rPr>
              <a:t>f() {</a:t>
            </a:r>
          </a:p>
          <a:p>
            <a:r>
              <a:rPr lang="en-US" altLang="zh-CN" dirty="0" smtClean="0">
                <a:latin typeface="华文新魏" pitchFamily="2" charset="-122"/>
                <a:ea typeface="华文新魏" pitchFamily="2" charset="-122"/>
              </a:rPr>
              <a:t>	int </a:t>
            </a:r>
            <a:r>
              <a:rPr lang="en-US" altLang="zh-CN" dirty="0">
                <a:latin typeface="华文新魏" pitchFamily="2" charset="-122"/>
                <a:ea typeface="华文新魏" pitchFamily="2" charset="-122"/>
              </a:rPr>
              <a:t>i = 10;</a:t>
            </a:r>
          </a:p>
          <a:p>
            <a:r>
              <a:rPr lang="en-US" altLang="zh-CN" dirty="0" smtClean="0">
                <a:latin typeface="华文新魏" pitchFamily="2" charset="-122"/>
                <a:ea typeface="华文新魏" pitchFamily="2" charset="-122"/>
              </a:rPr>
              <a:t>	int </a:t>
            </a:r>
            <a:r>
              <a:rPr lang="en-US" altLang="zh-CN" dirty="0">
                <a:latin typeface="华文新魏" pitchFamily="2" charset="-122"/>
                <a:ea typeface="华文新魏" pitchFamily="2" charset="-122"/>
              </a:rPr>
              <a:t>&amp;</a:t>
            </a:r>
            <a:r>
              <a:rPr lang="en-US" altLang="zh-CN" dirty="0" err="1">
                <a:latin typeface="华文新魏" pitchFamily="2" charset="-122"/>
                <a:ea typeface="华文新魏" pitchFamily="2" charset="-122"/>
              </a:rPr>
              <a:t>ri</a:t>
            </a:r>
            <a:r>
              <a:rPr lang="en-US" altLang="zh-CN" dirty="0">
                <a:latin typeface="华文新魏" pitchFamily="2" charset="-122"/>
                <a:ea typeface="华文新魏" pitchFamily="2" charset="-122"/>
              </a:rPr>
              <a:t> = i</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引用定义必须初始化，绑定被引用的变量</a:t>
            </a:r>
          </a:p>
          <a:p>
            <a:r>
              <a:rPr lang="en-US" altLang="zh-CN" dirty="0" smtClean="0">
                <a:latin typeface="华文新魏" pitchFamily="2" charset="-122"/>
                <a:ea typeface="华文新魏" pitchFamily="2" charset="-122"/>
              </a:rPr>
              <a:t>	</a:t>
            </a:r>
            <a:r>
              <a:rPr lang="en-US" altLang="zh-CN" dirty="0" err="1" smtClean="0">
                <a:latin typeface="华文新魏" pitchFamily="2" charset="-122"/>
                <a:ea typeface="华文新魏" pitchFamily="2" charset="-122"/>
              </a:rPr>
              <a:t>ri</a:t>
            </a:r>
            <a:r>
              <a:rPr lang="en-US" altLang="zh-CN" dirty="0" smtClean="0">
                <a:latin typeface="华文新魏" pitchFamily="2" charset="-122"/>
                <a:ea typeface="华文新魏" pitchFamily="2" charset="-122"/>
              </a:rPr>
              <a:t> </a:t>
            </a:r>
            <a:r>
              <a:rPr lang="en-US" altLang="zh-CN" dirty="0">
                <a:latin typeface="华文新魏" pitchFamily="2" charset="-122"/>
                <a:ea typeface="华文新魏" pitchFamily="2" charset="-122"/>
              </a:rPr>
              <a:t>= 20</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实际是对</a:t>
            </a:r>
            <a:r>
              <a:rPr lang="en-US" altLang="zh-CN" dirty="0">
                <a:latin typeface="华文新魏" pitchFamily="2" charset="-122"/>
                <a:ea typeface="华文新魏" pitchFamily="2" charset="-122"/>
              </a:rPr>
              <a:t>i</a:t>
            </a:r>
            <a:r>
              <a:rPr lang="zh-CN" altLang="en-US" dirty="0">
                <a:latin typeface="华文新魏" pitchFamily="2" charset="-122"/>
                <a:ea typeface="华文新魏" pitchFamily="2" charset="-122"/>
              </a:rPr>
              <a:t>赋值</a:t>
            </a:r>
            <a:r>
              <a:rPr lang="en-US" altLang="zh-CN" dirty="0">
                <a:latin typeface="华文新魏" pitchFamily="2" charset="-122"/>
                <a:ea typeface="华文新魏" pitchFamily="2" charset="-122"/>
              </a:rPr>
              <a:t>20</a:t>
            </a:r>
            <a:endParaRPr lang="zh-CN" altLang="en-US" dirty="0">
              <a:latin typeface="华文新魏" pitchFamily="2" charset="-122"/>
              <a:ea typeface="华文新魏" pitchFamily="2" charset="-122"/>
            </a:endParaRPr>
          </a:p>
          <a:p>
            <a:r>
              <a:rPr lang="en-US" altLang="zh-CN" dirty="0" smtClean="0">
                <a:latin typeface="华文新魏" pitchFamily="2" charset="-122"/>
                <a:ea typeface="华文新魏" pitchFamily="2" charset="-122"/>
              </a:rPr>
              <a:t>	int </a:t>
            </a:r>
            <a:r>
              <a:rPr lang="en-US" altLang="zh-CN" dirty="0">
                <a:latin typeface="华文新魏" pitchFamily="2" charset="-122"/>
                <a:ea typeface="华文新魏" pitchFamily="2" charset="-122"/>
              </a:rPr>
              <a:t>*p = &amp;</a:t>
            </a:r>
            <a:r>
              <a:rPr lang="en-US" altLang="zh-CN" dirty="0" err="1">
                <a:latin typeface="华文新魏" pitchFamily="2" charset="-122"/>
                <a:ea typeface="华文新魏" pitchFamily="2" charset="-122"/>
              </a:rPr>
              <a:t>ri</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实际是取</a:t>
            </a:r>
            <a:r>
              <a:rPr lang="en-US" altLang="zh-CN" dirty="0">
                <a:latin typeface="华文新魏" pitchFamily="2" charset="-122"/>
                <a:ea typeface="华文新魏" pitchFamily="2" charset="-122"/>
              </a:rPr>
              <a:t>i</a:t>
            </a:r>
            <a:r>
              <a:rPr lang="zh-CN" altLang="en-US" dirty="0">
                <a:latin typeface="华文新魏" pitchFamily="2" charset="-122"/>
                <a:ea typeface="华文新魏" pitchFamily="2" charset="-122"/>
              </a:rPr>
              <a:t>的地址，</a:t>
            </a:r>
            <a:r>
              <a:rPr lang="en-US" altLang="zh-CN" dirty="0">
                <a:latin typeface="华文新魏" pitchFamily="2" charset="-122"/>
                <a:ea typeface="华文新魏" pitchFamily="2" charset="-122"/>
              </a:rPr>
              <a:t>p</a:t>
            </a:r>
            <a:r>
              <a:rPr lang="zh-CN" altLang="en-US" dirty="0">
                <a:latin typeface="华文新魏" pitchFamily="2" charset="-122"/>
                <a:ea typeface="华文新魏" pitchFamily="2" charset="-122"/>
              </a:rPr>
              <a:t>指向</a:t>
            </a:r>
            <a:r>
              <a:rPr lang="en-US" altLang="zh-CN" dirty="0">
                <a:latin typeface="华文新魏" pitchFamily="2" charset="-122"/>
                <a:ea typeface="华文新魏" pitchFamily="2" charset="-122"/>
              </a:rPr>
              <a:t>i</a:t>
            </a:r>
            <a:r>
              <a:rPr lang="zh-CN" altLang="en-US" dirty="0">
                <a:latin typeface="华文新魏" pitchFamily="2" charset="-122"/>
                <a:ea typeface="华文新魏" pitchFamily="2" charset="-122"/>
              </a:rPr>
              <a:t>，注意这不是取引用</a:t>
            </a:r>
            <a:r>
              <a:rPr lang="en-US" altLang="zh-CN" dirty="0" err="1">
                <a:latin typeface="华文新魏" pitchFamily="2" charset="-122"/>
                <a:ea typeface="华文新魏" pitchFamily="2" charset="-122"/>
              </a:rPr>
              <a:t>ri</a:t>
            </a:r>
            <a:r>
              <a:rPr lang="zh-CN" altLang="en-US" dirty="0">
                <a:latin typeface="华文新魏" pitchFamily="2" charset="-122"/>
                <a:ea typeface="华文新魏" pitchFamily="2" charset="-122"/>
              </a:rPr>
              <a:t>的地址</a:t>
            </a:r>
          </a:p>
          <a:p>
            <a:r>
              <a:rPr lang="en-US" altLang="zh-CN" dirty="0" smtClean="0">
                <a:latin typeface="华文新魏" pitchFamily="2" charset="-122"/>
                <a:ea typeface="华文新魏" pitchFamily="2" charset="-122"/>
              </a:rPr>
              <a:t>	//</a:t>
            </a:r>
            <a:r>
              <a:rPr lang="en-US" altLang="zh-CN" dirty="0">
                <a:latin typeface="华文新魏" pitchFamily="2" charset="-122"/>
                <a:ea typeface="华文新魏" pitchFamily="2" charset="-122"/>
              </a:rPr>
              <a:t>int &amp;*p = &amp;</a:t>
            </a:r>
            <a:r>
              <a:rPr lang="en-US" altLang="zh-CN" dirty="0" err="1">
                <a:latin typeface="华文新魏" pitchFamily="2" charset="-122"/>
                <a:ea typeface="华文新魏" pitchFamily="2" charset="-122"/>
              </a:rPr>
              <a:t>ri</a:t>
            </a:r>
            <a:r>
              <a:rPr lang="en-US" altLang="zh-CN" dirty="0">
                <a:latin typeface="华文新魏" pitchFamily="2" charset="-122"/>
                <a:ea typeface="华文新魏" pitchFamily="2" charset="-122"/>
              </a:rPr>
              <a:t>;  </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错误：不能使用指向引用的指针</a:t>
            </a:r>
          </a:p>
          <a:p>
            <a:r>
              <a:rPr lang="en-US" altLang="zh-CN" dirty="0" smtClean="0">
                <a:latin typeface="华文新魏" pitchFamily="2" charset="-122"/>
                <a:ea typeface="华文新魏" pitchFamily="2" charset="-122"/>
              </a:rPr>
              <a:t>	//</a:t>
            </a:r>
            <a:r>
              <a:rPr lang="en-US" altLang="zh-CN" dirty="0">
                <a:latin typeface="华文新魏" pitchFamily="2" charset="-122"/>
                <a:ea typeface="华文新魏" pitchFamily="2" charset="-122"/>
              </a:rPr>
              <a:t>int &amp; &amp;</a:t>
            </a:r>
            <a:r>
              <a:rPr lang="en-US" altLang="zh-CN" dirty="0" err="1">
                <a:latin typeface="华文新魏" pitchFamily="2" charset="-122"/>
                <a:ea typeface="华文新魏" pitchFamily="2" charset="-122"/>
              </a:rPr>
              <a:t>rri</a:t>
            </a:r>
            <a:r>
              <a:rPr lang="en-US" altLang="zh-CN" dirty="0">
                <a:latin typeface="华文新魏" pitchFamily="2" charset="-122"/>
                <a:ea typeface="华文新魏" pitchFamily="2" charset="-122"/>
              </a:rPr>
              <a:t> = </a:t>
            </a:r>
            <a:r>
              <a:rPr lang="en-US" altLang="zh-CN" dirty="0" err="1" smtClean="0">
                <a:latin typeface="华文新魏" pitchFamily="2" charset="-122"/>
                <a:ea typeface="华文新魏" pitchFamily="2" charset="-122"/>
              </a:rPr>
              <a:t>ri</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错误：不能定义引用的引用</a:t>
            </a:r>
          </a:p>
          <a:p>
            <a:r>
              <a:rPr lang="en-US" altLang="zh-CN" dirty="0" smtClean="0">
                <a:latin typeface="华文新魏" pitchFamily="2" charset="-122"/>
                <a:ea typeface="华文新魏" pitchFamily="2" charset="-122"/>
              </a:rPr>
              <a:t>	//</a:t>
            </a:r>
            <a:r>
              <a:rPr lang="en-US" altLang="zh-CN" dirty="0">
                <a:latin typeface="华文新魏" pitchFamily="2" charset="-122"/>
                <a:ea typeface="华文新魏" pitchFamily="2" charset="-122"/>
              </a:rPr>
              <a:t>int  &amp;s[4</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错误：数组元素不能为引用类型，否则数组空间逻辑为</a:t>
            </a:r>
            <a:r>
              <a:rPr lang="en-US" altLang="zh-CN" dirty="0">
                <a:latin typeface="华文新魏" pitchFamily="2" charset="-122"/>
                <a:ea typeface="华文新魏" pitchFamily="2" charset="-122"/>
              </a:rPr>
              <a:t>0</a:t>
            </a:r>
            <a:endParaRPr lang="zh-CN" altLang="en-US" dirty="0">
              <a:latin typeface="华文新魏" pitchFamily="2" charset="-122"/>
              <a:ea typeface="华文新魏" pitchFamily="2" charset="-122"/>
            </a:endParaRPr>
          </a:p>
          <a:p>
            <a:endParaRPr lang="zh-CN" altLang="en-US" dirty="0">
              <a:latin typeface="华文新魏" pitchFamily="2" charset="-122"/>
              <a:ea typeface="华文新魏" pitchFamily="2" charset="-122"/>
            </a:endParaRPr>
          </a:p>
          <a:p>
            <a:r>
              <a:rPr lang="en-US" altLang="zh-CN" dirty="0" smtClean="0">
                <a:latin typeface="华文新魏" pitchFamily="2" charset="-122"/>
                <a:ea typeface="华文新魏" pitchFamily="2" charset="-122"/>
              </a:rPr>
              <a:t>	register </a:t>
            </a:r>
            <a:r>
              <a:rPr lang="en-US" altLang="zh-CN" dirty="0">
                <a:latin typeface="华文新魏" pitchFamily="2" charset="-122"/>
                <a:ea typeface="华文新魏" pitchFamily="2" charset="-122"/>
              </a:rPr>
              <a:t>int i = 0, &amp;j = i</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正确：</a:t>
            </a:r>
            <a:r>
              <a:rPr lang="en-US" altLang="zh-CN" dirty="0">
                <a:latin typeface="华文新魏" pitchFamily="2" charset="-122"/>
                <a:ea typeface="华文新魏" pitchFamily="2" charset="-122"/>
              </a:rPr>
              <a:t>i</a:t>
            </a:r>
            <a:r>
              <a:rPr lang="zh-CN" altLang="en-US" dirty="0">
                <a:latin typeface="华文新魏" pitchFamily="2" charset="-122"/>
                <a:ea typeface="华文新魏" pitchFamily="2" charset="-122"/>
              </a:rPr>
              <a:t>、</a:t>
            </a:r>
            <a:r>
              <a:rPr lang="en-US" altLang="zh-CN" dirty="0">
                <a:latin typeface="华文新魏" pitchFamily="2" charset="-122"/>
                <a:ea typeface="华文新魏" pitchFamily="2" charset="-122"/>
              </a:rPr>
              <a:t>j</a:t>
            </a:r>
            <a:r>
              <a:rPr lang="zh-CN" altLang="en-US" dirty="0">
                <a:latin typeface="华文新魏" pitchFamily="2" charset="-122"/>
                <a:ea typeface="华文新魏" pitchFamily="2" charset="-122"/>
              </a:rPr>
              <a:t>都编译为</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基于栈的</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自动变量</a:t>
            </a:r>
          </a:p>
          <a:p>
            <a:r>
              <a:rPr lang="en-US" altLang="zh-CN" dirty="0" smtClean="0">
                <a:latin typeface="华文新魏" pitchFamily="2" charset="-122"/>
                <a:ea typeface="华文新魏" pitchFamily="2" charset="-122"/>
              </a:rPr>
              <a:t>	int  </a:t>
            </a:r>
            <a:r>
              <a:rPr lang="en-US" altLang="zh-CN" dirty="0">
                <a:latin typeface="华文新魏" pitchFamily="2" charset="-122"/>
                <a:ea typeface="华文新魏" pitchFamily="2" charset="-122"/>
              </a:rPr>
              <a:t>t[6], (&amp;u)[6] = t</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正确：有址引用</a:t>
            </a:r>
            <a:r>
              <a:rPr lang="en-US" altLang="zh-CN" dirty="0">
                <a:latin typeface="华文新魏" pitchFamily="2" charset="-122"/>
                <a:ea typeface="华文新魏" pitchFamily="2" charset="-122"/>
              </a:rPr>
              <a:t>u</a:t>
            </a:r>
            <a:r>
              <a:rPr lang="zh-CN" altLang="en-US" dirty="0">
                <a:latin typeface="华文新魏" pitchFamily="2" charset="-122"/>
                <a:ea typeface="华文新魏" pitchFamily="2" charset="-122"/>
              </a:rPr>
              <a:t>可引用分配内存的数组</a:t>
            </a:r>
            <a:r>
              <a:rPr lang="en-US" altLang="zh-CN" dirty="0">
                <a:latin typeface="华文新魏" pitchFamily="2" charset="-122"/>
                <a:ea typeface="华文新魏" pitchFamily="2" charset="-122"/>
              </a:rPr>
              <a:t>t</a:t>
            </a:r>
          </a:p>
          <a:p>
            <a:r>
              <a:rPr lang="en-US" altLang="zh-CN" dirty="0" smtClean="0">
                <a:latin typeface="华文新魏" pitchFamily="2" charset="-122"/>
                <a:ea typeface="华文新魏" pitchFamily="2" charset="-122"/>
              </a:rPr>
              <a:t>	int  </a:t>
            </a:r>
            <a:r>
              <a:rPr lang="en-US" altLang="zh-CN" dirty="0">
                <a:latin typeface="华文新魏" pitchFamily="2" charset="-122"/>
                <a:ea typeface="华文新魏" pitchFamily="2" charset="-122"/>
              </a:rPr>
              <a:t>&amp;v = t[0</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正确：有址引用变量</a:t>
            </a:r>
            <a:r>
              <a:rPr lang="en-US" altLang="zh-CN" dirty="0">
                <a:latin typeface="华文新魏" pitchFamily="2" charset="-122"/>
                <a:ea typeface="华文新魏" pitchFamily="2" charset="-122"/>
              </a:rPr>
              <a:t>v</a:t>
            </a:r>
            <a:r>
              <a:rPr lang="zh-CN" altLang="en-US" dirty="0">
                <a:latin typeface="华文新魏" pitchFamily="2" charset="-122"/>
                <a:ea typeface="华文新魏" pitchFamily="2" charset="-122"/>
              </a:rPr>
              <a:t>可引用分配内存的数组元素</a:t>
            </a:r>
          </a:p>
          <a:p>
            <a:r>
              <a:rPr lang="en-US" altLang="zh-CN" dirty="0" smtClean="0">
                <a:latin typeface="华文新魏" pitchFamily="2" charset="-122"/>
                <a:ea typeface="华文新魏" pitchFamily="2" charset="-122"/>
              </a:rPr>
              <a:t>	//</a:t>
            </a:r>
            <a:r>
              <a:rPr lang="en-US" altLang="zh-CN" dirty="0">
                <a:latin typeface="华文新魏" pitchFamily="2" charset="-122"/>
                <a:ea typeface="华文新魏" pitchFamily="2" charset="-122"/>
              </a:rPr>
              <a:t>int  &amp;w = </a:t>
            </a:r>
            <a:r>
              <a:rPr lang="en-US" altLang="zh-CN" dirty="0" err="1">
                <a:latin typeface="华文新魏" pitchFamily="2" charset="-122"/>
                <a:ea typeface="华文新魏" pitchFamily="2" charset="-122"/>
              </a:rPr>
              <a:t>a.j</a:t>
            </a:r>
            <a:r>
              <a:rPr lang="en-US" altLang="zh-CN" dirty="0">
                <a:latin typeface="华文新魏" pitchFamily="2" charset="-122"/>
                <a:ea typeface="华文新魏" pitchFamily="2" charset="-122"/>
              </a:rPr>
              <a:t>; </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错误：位段不能被有址引用，按字节编址才算有内存</a:t>
            </a:r>
          </a:p>
          <a:p>
            <a:r>
              <a:rPr lang="en-US" altLang="zh-CN" dirty="0" smtClean="0">
                <a:latin typeface="华文新魏" pitchFamily="2" charset="-122"/>
                <a:ea typeface="华文新魏" pitchFamily="2" charset="-122"/>
              </a:rPr>
              <a:t>	int  </a:t>
            </a:r>
            <a:r>
              <a:rPr lang="en-US" altLang="zh-CN" dirty="0">
                <a:latin typeface="华文新魏" pitchFamily="2" charset="-122"/>
                <a:ea typeface="华文新魏" pitchFamily="2" charset="-122"/>
              </a:rPr>
              <a:t>&amp;x = </a:t>
            </a:r>
            <a:r>
              <a:rPr lang="en-US" altLang="zh-CN" dirty="0" err="1">
                <a:latin typeface="华文新魏" pitchFamily="2" charset="-122"/>
                <a:ea typeface="华文新魏" pitchFamily="2" charset="-122"/>
              </a:rPr>
              <a:t>a.k</a:t>
            </a:r>
            <a:r>
              <a:rPr lang="en-US" altLang="zh-CN" dirty="0">
                <a:latin typeface="华文新魏" pitchFamily="2" charset="-122"/>
                <a:ea typeface="华文新魏" pitchFamily="2" charset="-122"/>
              </a:rPr>
              <a:t>; </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正确：</a:t>
            </a:r>
            <a:r>
              <a:rPr lang="en-US" altLang="zh-CN" dirty="0" err="1">
                <a:latin typeface="华文新魏" pitchFamily="2" charset="-122"/>
                <a:ea typeface="华文新魏" pitchFamily="2" charset="-122"/>
              </a:rPr>
              <a:t>a.k</a:t>
            </a:r>
            <a:r>
              <a:rPr lang="zh-CN" altLang="en-US" dirty="0">
                <a:latin typeface="华文新魏" pitchFamily="2" charset="-122"/>
                <a:ea typeface="华文新魏" pitchFamily="2" charset="-122"/>
              </a:rPr>
              <a:t>不是位段有内存</a:t>
            </a:r>
          </a:p>
          <a:p>
            <a:r>
              <a:rPr lang="en-US" altLang="zh-CN" dirty="0">
                <a:latin typeface="华文新魏" pitchFamily="2" charset="-122"/>
                <a:ea typeface="华文新魏" pitchFamily="2" charset="-122"/>
              </a:rPr>
              <a:t>}</a:t>
            </a:r>
          </a:p>
        </p:txBody>
      </p:sp>
    </p:spTree>
    <p:extLst>
      <p:ext uri="{BB962C8B-B14F-4D97-AF65-F5344CB8AC3E}">
        <p14:creationId xmlns:p14="http://schemas.microsoft.com/office/powerpoint/2010/main" val="40526235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(Compound Type)</a:t>
            </a:r>
            <a:endParaRPr lang="zh-CN" altLang="en-US" sz="3600" b="1" dirty="0" smtClean="0">
              <a:solidFill>
                <a:srgbClr val="FF0000"/>
              </a:solidFill>
              <a:latin typeface="微软雅黑" pitchFamily="34" charset="-122"/>
              <a:ea typeface="微软雅黑" pitchFamily="34" charset="-122"/>
            </a:endParaRPr>
          </a:p>
        </p:txBody>
      </p:sp>
      <p:sp>
        <p:nvSpPr>
          <p:cNvPr id="3"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2.7.1</a:t>
            </a:r>
            <a:r>
              <a:rPr lang="zh-CN" altLang="en-US" sz="2800" b="1" dirty="0" smtClean="0">
                <a:solidFill>
                  <a:srgbClr val="FF0000"/>
                </a:solidFill>
                <a:latin typeface="微软雅黑" pitchFamily="34" charset="-122"/>
                <a:ea typeface="微软雅黑" pitchFamily="34" charset="-122"/>
              </a:rPr>
              <a:t>　</a:t>
            </a:r>
            <a:r>
              <a:rPr lang="zh-CN" altLang="en-US" sz="2800" b="1" dirty="0">
                <a:solidFill>
                  <a:srgbClr val="FF0000"/>
                </a:solidFill>
                <a:latin typeface="微软雅黑" pitchFamily="34" charset="-122"/>
                <a:ea typeface="微软雅黑" pitchFamily="34" charset="-122"/>
              </a:rPr>
              <a:t>引用</a:t>
            </a:r>
            <a:endParaRPr lang="zh-CN" altLang="en-US" sz="2800" b="1" dirty="0" smtClean="0">
              <a:solidFill>
                <a:srgbClr val="FF0000"/>
              </a:solidFill>
              <a:latin typeface="微软雅黑" pitchFamily="34" charset="-122"/>
              <a:ea typeface="微软雅黑" pitchFamily="34" charset="-122"/>
            </a:endParaRPr>
          </a:p>
        </p:txBody>
      </p:sp>
      <p:sp>
        <p:nvSpPr>
          <p:cNvPr id="6" name="Rectangle 7"/>
          <p:cNvSpPr>
            <a:spLocks noChangeArrowheads="1"/>
          </p:cNvSpPr>
          <p:nvPr/>
        </p:nvSpPr>
        <p:spPr bwMode="auto">
          <a:xfrm>
            <a:off x="181244" y="1484784"/>
            <a:ext cx="8801992" cy="5400600"/>
          </a:xfrm>
          <a:prstGeom prst="rect">
            <a:avLst/>
          </a:prstGeom>
          <a:noFill/>
          <a:ln w="9525">
            <a:noFill/>
            <a:miter lim="800000"/>
            <a:headEnd/>
            <a:tailEnd/>
          </a:ln>
        </p:spPr>
        <p:txBody>
          <a:bodyPr>
            <a:noAutofit/>
          </a:bodyPr>
          <a:lstStyle/>
          <a:p>
            <a:pPr marL="0" lvl="1">
              <a:lnSpc>
                <a:spcPct val="140000"/>
              </a:lnSpc>
              <a:spcBef>
                <a:spcPts val="600"/>
              </a:spcBef>
            </a:pPr>
            <a:r>
              <a:rPr lang="en-US" altLang="zh-CN" sz="24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引用初始化时，除了二种例外情况，引用类型都要与绑定的对象严格匹配：即必须是用求值结果类型相同的左值表达式来初始化。</a:t>
            </a:r>
            <a:r>
              <a:rPr lang="zh-CN" altLang="en-US" sz="2000" b="1" dirty="0">
                <a:latin typeface="华文新魏" pitchFamily="2" charset="-122"/>
                <a:ea typeface="华文新魏" pitchFamily="2" charset="-122"/>
              </a:rPr>
              <a:t>二</a:t>
            </a:r>
            <a:r>
              <a:rPr lang="zh-CN" altLang="en-US" sz="2000" b="1" dirty="0" smtClean="0">
                <a:latin typeface="华文新魏" pitchFamily="2" charset="-122"/>
                <a:ea typeface="华文新魏" pitchFamily="2" charset="-122"/>
              </a:rPr>
              <a:t>种例外是：</a:t>
            </a:r>
            <a:endParaRPr lang="en-US" altLang="zh-CN" sz="2000" b="1" dirty="0" smtClean="0">
              <a:latin typeface="华文新魏" pitchFamily="2" charset="-122"/>
              <a:ea typeface="华文新魏" pitchFamily="2" charset="-122"/>
            </a:endParaRPr>
          </a:p>
          <a:p>
            <a:pPr marL="800100" lvl="2" indent="-342900">
              <a:lnSpc>
                <a:spcPct val="120000"/>
              </a:lnSpc>
              <a:spcBef>
                <a:spcPts val="600"/>
              </a:spcBef>
              <a:buFont typeface="Wingdings" pitchFamily="2" charset="2"/>
              <a:buChar char="u"/>
            </a:pP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引用</a:t>
            </a:r>
            <a:endParaRPr lang="en-US" altLang="zh-CN" sz="2000" b="1" dirty="0" smtClean="0">
              <a:latin typeface="华文新魏" pitchFamily="2" charset="-122"/>
              <a:ea typeface="华文新魏" pitchFamily="2" charset="-122"/>
            </a:endParaRPr>
          </a:p>
          <a:p>
            <a:pPr marL="800100" lvl="2" indent="-342900">
              <a:lnSpc>
                <a:spcPct val="120000"/>
              </a:lnSpc>
              <a:spcBef>
                <a:spcPts val="600"/>
              </a:spcBef>
              <a:buFont typeface="Wingdings" pitchFamily="2" charset="2"/>
              <a:buChar char="u"/>
            </a:pPr>
            <a:r>
              <a:rPr lang="zh-CN" altLang="en-US" sz="2000" b="1" dirty="0">
                <a:latin typeface="华文新魏" pitchFamily="2" charset="-122"/>
                <a:ea typeface="华文新魏" pitchFamily="2" charset="-122"/>
              </a:rPr>
              <a:t>父</a:t>
            </a:r>
            <a:r>
              <a:rPr lang="zh-CN" altLang="en-US" sz="2000" b="1" dirty="0" smtClean="0">
                <a:latin typeface="华文新魏" pitchFamily="2" charset="-122"/>
                <a:ea typeface="华文新魏" pitchFamily="2" charset="-122"/>
              </a:rPr>
              <a:t>类引用绑定到子类对象</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
        <p:nvSpPr>
          <p:cNvPr id="7" name="TextBox 6"/>
          <p:cNvSpPr txBox="1">
            <a:spLocks noChangeArrowheads="1"/>
          </p:cNvSpPr>
          <p:nvPr/>
        </p:nvSpPr>
        <p:spPr bwMode="auto">
          <a:xfrm>
            <a:off x="547560" y="3429000"/>
            <a:ext cx="8200904" cy="3096344"/>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40000"/>
              </a:lnSpc>
            </a:pPr>
            <a:r>
              <a:rPr lang="en-US" altLang="zh-CN" dirty="0">
                <a:latin typeface="华文新魏" pitchFamily="2" charset="-122"/>
                <a:ea typeface="华文新魏" pitchFamily="2" charset="-122"/>
              </a:rPr>
              <a:t>int j = 0;</a:t>
            </a:r>
          </a:p>
          <a:p>
            <a:pPr>
              <a:lnSpc>
                <a:spcPct val="140000"/>
              </a:lnSpc>
            </a:pPr>
            <a:r>
              <a:rPr lang="en-US" altLang="zh-CN" dirty="0" err="1">
                <a:latin typeface="华文新魏" pitchFamily="2" charset="-122"/>
                <a:ea typeface="华文新魏" pitchFamily="2" charset="-122"/>
              </a:rPr>
              <a:t>const</a:t>
            </a:r>
            <a:r>
              <a:rPr lang="en-US" altLang="zh-CN" dirty="0">
                <a:latin typeface="华文新魏" pitchFamily="2" charset="-122"/>
                <a:ea typeface="华文新魏" pitchFamily="2" charset="-122"/>
              </a:rPr>
              <a:t> int c = 100;</a:t>
            </a:r>
          </a:p>
          <a:p>
            <a:pPr>
              <a:lnSpc>
                <a:spcPct val="140000"/>
              </a:lnSpc>
            </a:pPr>
            <a:r>
              <a:rPr lang="en-US" altLang="zh-CN" dirty="0">
                <a:latin typeface="华文新魏" pitchFamily="2" charset="-122"/>
                <a:ea typeface="华文新魏" pitchFamily="2" charset="-122"/>
              </a:rPr>
              <a:t>double d = 3.14;</a:t>
            </a:r>
          </a:p>
          <a:p>
            <a:pPr>
              <a:lnSpc>
                <a:spcPct val="140000"/>
              </a:lnSpc>
            </a:pPr>
            <a:r>
              <a:rPr lang="en-US" altLang="zh-CN" dirty="0">
                <a:latin typeface="华文新魏" pitchFamily="2" charset="-122"/>
                <a:ea typeface="华文新魏" pitchFamily="2" charset="-122"/>
              </a:rPr>
              <a:t>int</a:t>
            </a:r>
            <a:r>
              <a:rPr lang="zh-CN" altLang="en-US" dirty="0">
                <a:latin typeface="华文新魏" pitchFamily="2" charset="-122"/>
                <a:ea typeface="华文新魏" pitchFamily="2" charset="-122"/>
              </a:rPr>
              <a:t> </a:t>
            </a:r>
            <a:r>
              <a:rPr lang="en-US" altLang="zh-CN" dirty="0">
                <a:latin typeface="华文新魏" pitchFamily="2" charset="-122"/>
                <a:ea typeface="华文新魏" pitchFamily="2" charset="-122"/>
              </a:rPr>
              <a:t>&amp;rj1 = j</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用求值结果类型相同的左值表达式来初始化</a:t>
            </a:r>
          </a:p>
          <a:p>
            <a:pPr>
              <a:lnSpc>
                <a:spcPct val="140000"/>
              </a:lnSpc>
            </a:pPr>
            <a:r>
              <a:rPr lang="en-US" altLang="zh-CN" dirty="0">
                <a:latin typeface="华文新魏" pitchFamily="2" charset="-122"/>
                <a:ea typeface="华文新魏" pitchFamily="2" charset="-122"/>
              </a:rPr>
              <a:t>//int &amp;rj2 = j + 10</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错误：</a:t>
            </a:r>
            <a:r>
              <a:rPr lang="en-US" altLang="zh-CN" dirty="0">
                <a:latin typeface="华文新魏" pitchFamily="2" charset="-122"/>
                <a:ea typeface="华文新魏" pitchFamily="2" charset="-122"/>
              </a:rPr>
              <a:t>j + 10</a:t>
            </a:r>
            <a:r>
              <a:rPr lang="zh-CN" altLang="en-US" dirty="0">
                <a:latin typeface="华文新魏" pitchFamily="2" charset="-122"/>
                <a:ea typeface="华文新魏" pitchFamily="2" charset="-122"/>
              </a:rPr>
              <a:t>是右值表达式</a:t>
            </a:r>
          </a:p>
          <a:p>
            <a:pPr>
              <a:lnSpc>
                <a:spcPct val="140000"/>
              </a:lnSpc>
            </a:pPr>
            <a:r>
              <a:rPr lang="en-US" altLang="zh-CN" dirty="0">
                <a:latin typeface="华文新魏" pitchFamily="2" charset="-122"/>
                <a:ea typeface="华文新魏" pitchFamily="2" charset="-122"/>
              </a:rPr>
              <a:t>//int &amp;rj3 = c</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错误：</a:t>
            </a:r>
            <a:r>
              <a:rPr lang="en-US" altLang="zh-CN" dirty="0">
                <a:latin typeface="华文新魏" pitchFamily="2" charset="-122"/>
                <a:ea typeface="华文新魏" pitchFamily="2" charset="-122"/>
              </a:rPr>
              <a:t>c</a:t>
            </a:r>
            <a:r>
              <a:rPr lang="zh-CN" altLang="en-US" dirty="0">
                <a:latin typeface="华文新魏" pitchFamily="2" charset="-122"/>
                <a:ea typeface="华文新魏" pitchFamily="2" charset="-122"/>
              </a:rPr>
              <a:t>是左值，但类型是</a:t>
            </a:r>
            <a:r>
              <a:rPr lang="en-US" altLang="zh-CN" dirty="0" err="1">
                <a:latin typeface="华文新魏" pitchFamily="2" charset="-122"/>
                <a:ea typeface="华文新魏" pitchFamily="2" charset="-122"/>
              </a:rPr>
              <a:t>const</a:t>
            </a:r>
            <a:r>
              <a:rPr lang="en-US" altLang="zh-CN" dirty="0">
                <a:latin typeface="华文新魏" pitchFamily="2" charset="-122"/>
                <a:ea typeface="华文新魏" pitchFamily="2" charset="-122"/>
              </a:rPr>
              <a:t> int</a:t>
            </a:r>
            <a:r>
              <a:rPr lang="zh-CN" altLang="en-US" dirty="0">
                <a:latin typeface="华文新魏" pitchFamily="2" charset="-122"/>
                <a:ea typeface="华文新魏" pitchFamily="2" charset="-122"/>
              </a:rPr>
              <a:t>，类型不</a:t>
            </a:r>
            <a:r>
              <a:rPr lang="zh-CN" altLang="en-US" dirty="0" smtClean="0">
                <a:latin typeface="华文新魏" pitchFamily="2" charset="-122"/>
                <a:ea typeface="华文新魏" pitchFamily="2" charset="-122"/>
              </a:rPr>
              <a:t>一致</a:t>
            </a:r>
            <a:endParaRPr lang="en-US" altLang="zh-CN" dirty="0" smtClean="0">
              <a:latin typeface="华文新魏" pitchFamily="2" charset="-122"/>
              <a:ea typeface="华文新魏" pitchFamily="2" charset="-122"/>
            </a:endParaRPr>
          </a:p>
          <a:p>
            <a:pPr>
              <a:lnSpc>
                <a:spcPct val="140000"/>
              </a:lnSpc>
            </a:pPr>
            <a:r>
              <a:rPr lang="en-US" altLang="zh-CN" dirty="0" smtClean="0">
                <a:latin typeface="华文新魏" pitchFamily="2" charset="-122"/>
                <a:ea typeface="华文新魏" pitchFamily="2" charset="-122"/>
              </a:rPr>
              <a:t>//int &amp;rj4 = j++;		//</a:t>
            </a:r>
            <a:r>
              <a:rPr lang="zh-CN" altLang="en-US" dirty="0" smtClean="0">
                <a:latin typeface="华文新魏" pitchFamily="2" charset="-122"/>
                <a:ea typeface="华文新魏" pitchFamily="2" charset="-122"/>
              </a:rPr>
              <a:t>错误：</a:t>
            </a:r>
            <a:r>
              <a:rPr lang="en-US" altLang="zh-CN" dirty="0" smtClean="0">
                <a:latin typeface="华文新魏" pitchFamily="2" charset="-122"/>
                <a:ea typeface="华文新魏" pitchFamily="2" charset="-122"/>
              </a:rPr>
              <a:t>j++</a:t>
            </a:r>
            <a:r>
              <a:rPr lang="zh-CN" altLang="en-US" dirty="0" smtClean="0">
                <a:latin typeface="华文新魏" pitchFamily="2" charset="-122"/>
                <a:ea typeface="华文新魏" pitchFamily="2" charset="-122"/>
              </a:rPr>
              <a:t>是右值表达式</a:t>
            </a:r>
            <a:endParaRPr lang="zh-CN" altLang="en-US" dirty="0">
              <a:latin typeface="华文新魏" pitchFamily="2" charset="-122"/>
              <a:ea typeface="华文新魏" pitchFamily="2" charset="-122"/>
            </a:endParaRPr>
          </a:p>
          <a:p>
            <a:pPr>
              <a:lnSpc>
                <a:spcPct val="140000"/>
              </a:lnSpc>
            </a:pPr>
            <a:r>
              <a:rPr lang="en-US" altLang="zh-CN" dirty="0">
                <a:latin typeface="华文新魏" pitchFamily="2" charset="-122"/>
                <a:ea typeface="华文新魏" pitchFamily="2" charset="-122"/>
              </a:rPr>
              <a:t>//int &amp;</a:t>
            </a:r>
            <a:r>
              <a:rPr lang="en-US" altLang="zh-CN" dirty="0" err="1">
                <a:latin typeface="华文新魏" pitchFamily="2" charset="-122"/>
                <a:ea typeface="华文新魏" pitchFamily="2" charset="-122"/>
              </a:rPr>
              <a:t>rd</a:t>
            </a:r>
            <a:r>
              <a:rPr lang="en-US" altLang="zh-CN" dirty="0">
                <a:latin typeface="华文新魏" pitchFamily="2" charset="-122"/>
                <a:ea typeface="华文新魏" pitchFamily="2" charset="-122"/>
              </a:rPr>
              <a:t> = d</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错误：</a:t>
            </a:r>
            <a:r>
              <a:rPr lang="en-US" altLang="zh-CN" dirty="0">
                <a:latin typeface="华文新魏" pitchFamily="2" charset="-122"/>
                <a:ea typeface="华文新魏" pitchFamily="2" charset="-122"/>
              </a:rPr>
              <a:t>d</a:t>
            </a:r>
            <a:r>
              <a:rPr lang="zh-CN" altLang="en-US" dirty="0">
                <a:latin typeface="华文新魏" pitchFamily="2" charset="-122"/>
                <a:ea typeface="华文新魏" pitchFamily="2" charset="-122"/>
              </a:rPr>
              <a:t>是</a:t>
            </a:r>
            <a:r>
              <a:rPr lang="en-US" altLang="zh-CN" dirty="0">
                <a:latin typeface="华文新魏" pitchFamily="2" charset="-122"/>
                <a:ea typeface="华文新魏" pitchFamily="2" charset="-122"/>
              </a:rPr>
              <a:t>double</a:t>
            </a:r>
            <a:r>
              <a:rPr lang="zh-CN" altLang="en-US" dirty="0">
                <a:latin typeface="华文新魏" pitchFamily="2" charset="-122"/>
                <a:ea typeface="华文新魏" pitchFamily="2" charset="-122"/>
              </a:rPr>
              <a:t>类型左值，类型不一致</a:t>
            </a:r>
            <a:r>
              <a:rPr lang="en-US" altLang="zh-CN" dirty="0">
                <a:latin typeface="华文新魏" pitchFamily="2" charset="-122"/>
                <a:ea typeface="华文新魏" pitchFamily="2" charset="-122"/>
              </a:rPr>
              <a:t>	</a:t>
            </a:r>
            <a:r>
              <a:rPr lang="en-US" altLang="zh-CN" sz="1600" dirty="0" smtClean="0">
                <a:latin typeface="华文新魏" pitchFamily="2" charset="-122"/>
                <a:ea typeface="华文新魏" pitchFamily="2" charset="-122"/>
              </a:rPr>
              <a:t>	</a:t>
            </a:r>
          </a:p>
        </p:txBody>
      </p:sp>
    </p:spTree>
    <p:extLst>
      <p:ext uri="{BB962C8B-B14F-4D97-AF65-F5344CB8AC3E}">
        <p14:creationId xmlns:p14="http://schemas.microsoft.com/office/powerpoint/2010/main" val="25459078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(Compound Type)</a:t>
            </a:r>
            <a:endParaRPr lang="zh-CN" altLang="en-US" sz="3600" b="1" dirty="0" smtClean="0">
              <a:solidFill>
                <a:srgbClr val="FF0000"/>
              </a:solidFill>
              <a:latin typeface="微软雅黑" pitchFamily="34" charset="-122"/>
              <a:ea typeface="微软雅黑" pitchFamily="34" charset="-122"/>
            </a:endParaRPr>
          </a:p>
        </p:txBody>
      </p:sp>
      <p:sp>
        <p:nvSpPr>
          <p:cNvPr id="3"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2.7.1</a:t>
            </a:r>
            <a:r>
              <a:rPr lang="zh-CN" altLang="en-US" sz="2800" b="1" dirty="0" smtClean="0">
                <a:solidFill>
                  <a:srgbClr val="FF0000"/>
                </a:solidFill>
                <a:latin typeface="微软雅黑" pitchFamily="34" charset="-122"/>
                <a:ea typeface="微软雅黑" pitchFamily="34" charset="-122"/>
              </a:rPr>
              <a:t>　</a:t>
            </a:r>
            <a:r>
              <a:rPr lang="zh-CN" altLang="en-US" sz="2800" b="1" dirty="0">
                <a:solidFill>
                  <a:srgbClr val="FF0000"/>
                </a:solidFill>
                <a:latin typeface="微软雅黑" pitchFamily="34" charset="-122"/>
                <a:ea typeface="微软雅黑" pitchFamily="34" charset="-122"/>
              </a:rPr>
              <a:t>引用</a:t>
            </a:r>
            <a:endParaRPr lang="zh-CN" altLang="en-US" sz="2800" b="1" dirty="0" smtClean="0">
              <a:solidFill>
                <a:srgbClr val="FF0000"/>
              </a:solidFill>
              <a:latin typeface="微软雅黑" pitchFamily="34" charset="-122"/>
              <a:ea typeface="微软雅黑" pitchFamily="34" charset="-122"/>
            </a:endParaRPr>
          </a:p>
        </p:txBody>
      </p:sp>
      <p:sp>
        <p:nvSpPr>
          <p:cNvPr id="6" name="Rectangle 7"/>
          <p:cNvSpPr>
            <a:spLocks noChangeArrowheads="1"/>
          </p:cNvSpPr>
          <p:nvPr/>
        </p:nvSpPr>
        <p:spPr bwMode="auto">
          <a:xfrm>
            <a:off x="181244" y="1484784"/>
            <a:ext cx="8801992" cy="5400600"/>
          </a:xfrm>
          <a:prstGeom prst="rect">
            <a:avLst/>
          </a:prstGeom>
          <a:noFill/>
          <a:ln w="9525">
            <a:noFill/>
            <a:miter lim="800000"/>
            <a:headEnd/>
            <a:tailEnd/>
          </a:ln>
        </p:spPr>
        <p:txBody>
          <a:bodyPr>
            <a:noAutofit/>
          </a:bodyPr>
          <a:lstStyle/>
          <a:p>
            <a:pPr marL="0" lvl="1">
              <a:lnSpc>
                <a:spcPct val="140000"/>
              </a:lnSpc>
              <a:spcBef>
                <a:spcPts val="600"/>
              </a:spcBef>
            </a:pPr>
            <a:r>
              <a:rPr lang="en-US" altLang="zh-CN" sz="2400" b="1" dirty="0" smtClean="0">
                <a:latin typeface="华文新魏" pitchFamily="2" charset="-122"/>
                <a:ea typeface="华文新魏" pitchFamily="2" charset="-122"/>
              </a:rPr>
              <a:t>	</a:t>
            </a:r>
            <a:r>
              <a:rPr lang="zh-CN" altLang="en-US" sz="2000" b="1" dirty="0">
                <a:latin typeface="华文新魏" pitchFamily="2" charset="-122"/>
                <a:ea typeface="华文新魏" pitchFamily="2" charset="-122"/>
              </a:rPr>
              <a:t>而</a:t>
            </a:r>
            <a:r>
              <a:rPr lang="en-US" altLang="zh-CN" sz="2000" b="1" dirty="0" err="1">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引用则是万金油，可以用类型相同的左值表达式和右值表达式来初始化。</a:t>
            </a: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
        <p:nvSpPr>
          <p:cNvPr id="7" name="TextBox 6"/>
          <p:cNvSpPr txBox="1">
            <a:spLocks noChangeArrowheads="1"/>
          </p:cNvSpPr>
          <p:nvPr/>
        </p:nvSpPr>
        <p:spPr bwMode="auto">
          <a:xfrm>
            <a:off x="539552" y="2708920"/>
            <a:ext cx="8200904" cy="3096344"/>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50000"/>
              </a:lnSpc>
            </a:pPr>
            <a:r>
              <a:rPr lang="en-US" altLang="zh-CN" dirty="0" smtClean="0">
                <a:latin typeface="华文新魏" pitchFamily="2" charset="-122"/>
                <a:ea typeface="华文新魏" pitchFamily="2" charset="-122"/>
              </a:rPr>
              <a:t>int j = 0</a:t>
            </a:r>
            <a:r>
              <a:rPr lang="zh-CN" altLang="en-US" dirty="0" smtClean="0">
                <a:latin typeface="华文新魏" pitchFamily="2" charset="-122"/>
                <a:ea typeface="华文新魏" pitchFamily="2" charset="-122"/>
              </a:rPr>
              <a:t>；</a:t>
            </a:r>
            <a:endParaRPr lang="en-US" altLang="zh-CN" dirty="0" smtClean="0">
              <a:latin typeface="华文新魏" pitchFamily="2" charset="-122"/>
              <a:ea typeface="华文新魏" pitchFamily="2" charset="-122"/>
            </a:endParaRPr>
          </a:p>
          <a:p>
            <a:pPr>
              <a:lnSpc>
                <a:spcPct val="150000"/>
              </a:lnSpc>
            </a:pPr>
            <a:r>
              <a:rPr lang="en-US" altLang="zh-CN" dirty="0" err="1" smtClean="0">
                <a:latin typeface="华文新魏" pitchFamily="2" charset="-122"/>
                <a:ea typeface="华文新魏" pitchFamily="2" charset="-122"/>
              </a:rPr>
              <a:t>const</a:t>
            </a:r>
            <a:r>
              <a:rPr lang="en-US" altLang="zh-CN" dirty="0" smtClean="0">
                <a:latin typeface="华文新魏" pitchFamily="2" charset="-122"/>
                <a:ea typeface="华文新魏" pitchFamily="2" charset="-122"/>
              </a:rPr>
              <a:t> </a:t>
            </a:r>
            <a:r>
              <a:rPr lang="en-US" altLang="zh-CN" dirty="0">
                <a:latin typeface="华文新魏" pitchFamily="2" charset="-122"/>
                <a:ea typeface="华文新魏" pitchFamily="2" charset="-122"/>
              </a:rPr>
              <a:t>int &amp;cr1 = j</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常量引用可以</a:t>
            </a:r>
            <a:r>
              <a:rPr lang="zh-CN" altLang="en-US" dirty="0" smtClean="0">
                <a:latin typeface="华文新魏" pitchFamily="2" charset="-122"/>
                <a:ea typeface="华文新魏" pitchFamily="2" charset="-122"/>
              </a:rPr>
              <a:t>绑定非</a:t>
            </a:r>
            <a:r>
              <a:rPr lang="en-US" altLang="zh-CN" dirty="0" err="1" smtClean="0">
                <a:latin typeface="华文新魏" pitchFamily="2" charset="-122"/>
                <a:ea typeface="华文新魏" pitchFamily="2" charset="-122"/>
              </a:rPr>
              <a:t>const</a:t>
            </a:r>
            <a:r>
              <a:rPr lang="zh-CN" altLang="en-US" dirty="0" smtClean="0">
                <a:latin typeface="华文新魏" pitchFamily="2" charset="-122"/>
                <a:ea typeface="华文新魏" pitchFamily="2" charset="-122"/>
              </a:rPr>
              <a:t>左</a:t>
            </a:r>
            <a:r>
              <a:rPr lang="zh-CN" altLang="en-US" dirty="0">
                <a:latin typeface="华文新魏" pitchFamily="2" charset="-122"/>
                <a:ea typeface="华文新魏" pitchFamily="2" charset="-122"/>
              </a:rPr>
              <a:t>值</a:t>
            </a:r>
          </a:p>
          <a:p>
            <a:pPr>
              <a:lnSpc>
                <a:spcPct val="150000"/>
              </a:lnSpc>
            </a:pPr>
            <a:r>
              <a:rPr lang="en-US" altLang="zh-CN" dirty="0" err="1">
                <a:latin typeface="华文新魏" pitchFamily="2" charset="-122"/>
                <a:ea typeface="华文新魏" pitchFamily="2" charset="-122"/>
              </a:rPr>
              <a:t>const</a:t>
            </a:r>
            <a:r>
              <a:rPr lang="en-US" altLang="zh-CN" dirty="0">
                <a:latin typeface="华文新魏" pitchFamily="2" charset="-122"/>
                <a:ea typeface="华文新魏" pitchFamily="2" charset="-122"/>
              </a:rPr>
              <a:t> int &amp;cr2 = c</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常量引用可以绑定</a:t>
            </a:r>
            <a:r>
              <a:rPr lang="en-US" altLang="zh-CN" dirty="0" err="1">
                <a:latin typeface="华文新魏" pitchFamily="2" charset="-122"/>
                <a:ea typeface="华文新魏" pitchFamily="2" charset="-122"/>
              </a:rPr>
              <a:t>const</a:t>
            </a:r>
            <a:r>
              <a:rPr lang="zh-CN" altLang="en-US" dirty="0">
                <a:latin typeface="华文新魏" pitchFamily="2" charset="-122"/>
                <a:ea typeface="华文新魏" pitchFamily="2" charset="-122"/>
              </a:rPr>
              <a:t>左值</a:t>
            </a:r>
          </a:p>
          <a:p>
            <a:pPr>
              <a:lnSpc>
                <a:spcPct val="150000"/>
              </a:lnSpc>
            </a:pPr>
            <a:r>
              <a:rPr lang="en-US" altLang="zh-CN" dirty="0" err="1">
                <a:latin typeface="华文新魏" pitchFamily="2" charset="-122"/>
                <a:ea typeface="华文新魏" pitchFamily="2" charset="-122"/>
              </a:rPr>
              <a:t>const</a:t>
            </a:r>
            <a:r>
              <a:rPr lang="en-US" altLang="zh-CN" dirty="0">
                <a:latin typeface="华文新魏" pitchFamily="2" charset="-122"/>
                <a:ea typeface="华文新魏" pitchFamily="2" charset="-122"/>
              </a:rPr>
              <a:t> int &amp;cr3 = j + 10</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常量引用可以绑定右值</a:t>
            </a:r>
          </a:p>
          <a:p>
            <a:pPr>
              <a:lnSpc>
                <a:spcPct val="150000"/>
              </a:lnSpc>
            </a:pPr>
            <a:r>
              <a:rPr lang="en-US" altLang="zh-CN" dirty="0" err="1">
                <a:latin typeface="华文新魏" pitchFamily="2" charset="-122"/>
                <a:ea typeface="华文新魏" pitchFamily="2" charset="-122"/>
              </a:rPr>
              <a:t>const</a:t>
            </a:r>
            <a:r>
              <a:rPr lang="en-US" altLang="zh-CN" dirty="0">
                <a:latin typeface="华文新魏" pitchFamily="2" charset="-122"/>
                <a:ea typeface="华文新魏" pitchFamily="2" charset="-122"/>
              </a:rPr>
              <a:t> int &amp;cr4 = d</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类型不一致，报</a:t>
            </a:r>
            <a:r>
              <a:rPr lang="zh-CN" altLang="en-US" dirty="0">
                <a:latin typeface="华文新魏" pitchFamily="2" charset="-122"/>
                <a:ea typeface="华文新魏" pitchFamily="2" charset="-122"/>
              </a:rPr>
              <a:t>警告错误</a:t>
            </a:r>
            <a:r>
              <a:rPr lang="en-US" altLang="zh-CN" dirty="0">
                <a:latin typeface="华文新魏" pitchFamily="2" charset="-122"/>
                <a:ea typeface="华文新魏" pitchFamily="2" charset="-122"/>
              </a:rPr>
              <a:t>	</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VS2017</a:t>
            </a:r>
            <a:r>
              <a:rPr lang="zh-CN" altLang="en-US" dirty="0" smtClean="0">
                <a:latin typeface="华文新魏" pitchFamily="2" charset="-122"/>
                <a:ea typeface="华文新魏" pitchFamily="2" charset="-122"/>
              </a:rPr>
              <a:t>）</a:t>
            </a:r>
            <a:endParaRPr lang="en-US" altLang="zh-CN" dirty="0" smtClean="0">
              <a:latin typeface="华文新魏" pitchFamily="2" charset="-122"/>
              <a:ea typeface="华文新魏" pitchFamily="2" charset="-122"/>
            </a:endParaRPr>
          </a:p>
          <a:p>
            <a:pPr>
              <a:lnSpc>
                <a:spcPct val="150000"/>
              </a:lnSpc>
            </a:pPr>
            <a:endParaRPr lang="en-US" altLang="zh-CN" sz="1600" dirty="0">
              <a:latin typeface="华文新魏" pitchFamily="2" charset="-122"/>
              <a:ea typeface="华文新魏" pitchFamily="2" charset="-122"/>
            </a:endParaRPr>
          </a:p>
          <a:p>
            <a:r>
              <a:rPr lang="en-US" altLang="zh-CN" dirty="0">
                <a:latin typeface="华文新魏" pitchFamily="2" charset="-122"/>
                <a:ea typeface="华文新魏" pitchFamily="2" charset="-122"/>
              </a:rPr>
              <a:t>int &amp;&amp;</a:t>
            </a:r>
            <a:r>
              <a:rPr lang="en-US" altLang="zh-CN" dirty="0" err="1">
                <a:latin typeface="华文新魏" pitchFamily="2" charset="-122"/>
                <a:ea typeface="华文新魏" pitchFamily="2" charset="-122"/>
              </a:rPr>
              <a:t>rr</a:t>
            </a:r>
            <a:r>
              <a:rPr lang="en-US" altLang="zh-CN" dirty="0">
                <a:latin typeface="华文新魏" pitchFamily="2" charset="-122"/>
                <a:ea typeface="华文新魏" pitchFamily="2" charset="-122"/>
              </a:rPr>
              <a:t> = 1</a:t>
            </a:r>
            <a:r>
              <a:rPr lang="en-US" altLang="zh-CN" dirty="0" smtClean="0">
                <a:latin typeface="华文新魏" pitchFamily="2" charset="-122"/>
                <a:ea typeface="华文新魏" pitchFamily="2" charset="-122"/>
              </a:rPr>
              <a:t>;		//</a:t>
            </a:r>
            <a:r>
              <a:rPr lang="en-US" altLang="zh-CN" dirty="0" err="1">
                <a:latin typeface="华文新魏" pitchFamily="2" charset="-122"/>
                <a:ea typeface="华文新魏" pitchFamily="2" charset="-122"/>
              </a:rPr>
              <a:t>rr</a:t>
            </a:r>
            <a:r>
              <a:rPr lang="zh-CN" altLang="en-US" dirty="0">
                <a:latin typeface="华文新魏" pitchFamily="2" charset="-122"/>
                <a:ea typeface="华文新魏" pitchFamily="2" charset="-122"/>
              </a:rPr>
              <a:t>为右值引用</a:t>
            </a:r>
          </a:p>
          <a:p>
            <a:r>
              <a:rPr lang="en-US" altLang="zh-CN" dirty="0" err="1">
                <a:latin typeface="华文新魏" pitchFamily="2" charset="-122"/>
                <a:ea typeface="华文新魏" pitchFamily="2" charset="-122"/>
              </a:rPr>
              <a:t>const</a:t>
            </a:r>
            <a:r>
              <a:rPr lang="en-US" altLang="zh-CN" dirty="0">
                <a:latin typeface="华文新魏" pitchFamily="2" charset="-122"/>
                <a:ea typeface="华文新魏" pitchFamily="2" charset="-122"/>
              </a:rPr>
              <a:t> int &amp;cr5 = </a:t>
            </a:r>
            <a:r>
              <a:rPr lang="en-US" altLang="zh-CN" dirty="0" err="1">
                <a:latin typeface="华文新魏" pitchFamily="2" charset="-122"/>
                <a:ea typeface="华文新魏" pitchFamily="2" charset="-122"/>
              </a:rPr>
              <a:t>rr</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常量引用可以绑定同类型右值引用</a:t>
            </a:r>
            <a:r>
              <a:rPr lang="en-US" altLang="zh-CN" sz="1600" dirty="0" smtClean="0">
                <a:latin typeface="华文新魏" pitchFamily="2" charset="-122"/>
                <a:ea typeface="华文新魏" pitchFamily="2" charset="-122"/>
              </a:rPr>
              <a:t>	</a:t>
            </a:r>
          </a:p>
        </p:txBody>
      </p:sp>
    </p:spTree>
    <p:extLst>
      <p:ext uri="{BB962C8B-B14F-4D97-AF65-F5344CB8AC3E}">
        <p14:creationId xmlns:p14="http://schemas.microsoft.com/office/powerpoint/2010/main" val="7179322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(Compound Type)</a:t>
            </a:r>
            <a:endParaRPr lang="zh-CN" altLang="en-US" sz="3600" b="1" dirty="0" smtClean="0">
              <a:solidFill>
                <a:srgbClr val="FF0000"/>
              </a:solidFill>
              <a:latin typeface="微软雅黑" pitchFamily="34" charset="-122"/>
              <a:ea typeface="微软雅黑" pitchFamily="34" charset="-122"/>
            </a:endParaRPr>
          </a:p>
        </p:txBody>
      </p:sp>
      <p:sp>
        <p:nvSpPr>
          <p:cNvPr id="3"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2.7.1</a:t>
            </a:r>
            <a:r>
              <a:rPr lang="zh-CN" altLang="en-US" sz="2800" b="1" dirty="0" smtClean="0">
                <a:solidFill>
                  <a:srgbClr val="FF0000"/>
                </a:solidFill>
                <a:latin typeface="微软雅黑" pitchFamily="34" charset="-122"/>
                <a:ea typeface="微软雅黑" pitchFamily="34" charset="-122"/>
              </a:rPr>
              <a:t>　</a:t>
            </a:r>
            <a:r>
              <a:rPr lang="zh-CN" altLang="en-US" sz="2800" b="1" dirty="0">
                <a:solidFill>
                  <a:srgbClr val="FF0000"/>
                </a:solidFill>
                <a:latin typeface="微软雅黑" pitchFamily="34" charset="-122"/>
                <a:ea typeface="微软雅黑" pitchFamily="34" charset="-122"/>
              </a:rPr>
              <a:t>引用</a:t>
            </a:r>
            <a:endParaRPr lang="zh-CN" altLang="en-US" sz="2800" b="1" dirty="0" smtClean="0">
              <a:solidFill>
                <a:srgbClr val="FF0000"/>
              </a:solidFill>
              <a:latin typeface="微软雅黑" pitchFamily="34" charset="-122"/>
              <a:ea typeface="微软雅黑" pitchFamily="34" charset="-122"/>
            </a:endParaRPr>
          </a:p>
        </p:txBody>
      </p:sp>
      <p:sp>
        <p:nvSpPr>
          <p:cNvPr id="5" name="TextBox 4"/>
          <p:cNvSpPr txBox="1">
            <a:spLocks noChangeArrowheads="1"/>
          </p:cNvSpPr>
          <p:nvPr/>
        </p:nvSpPr>
        <p:spPr bwMode="auto">
          <a:xfrm>
            <a:off x="179512" y="1484784"/>
            <a:ext cx="8856984" cy="5256584"/>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20000"/>
              </a:lnSpc>
            </a:pPr>
            <a:r>
              <a:rPr lang="en-US" altLang="zh-CN" b="1" dirty="0">
                <a:latin typeface="华文新魏" pitchFamily="2" charset="-122"/>
                <a:ea typeface="华文新魏" pitchFamily="2" charset="-122"/>
              </a:rPr>
              <a:t>int  i=1; 		</a:t>
            </a:r>
          </a:p>
          <a:p>
            <a:pPr>
              <a:lnSpc>
                <a:spcPct val="120000"/>
              </a:lnSpc>
            </a:pPr>
            <a:r>
              <a:rPr lang="en-US" altLang="zh-CN" b="1" dirty="0" err="1">
                <a:latin typeface="华文新魏" pitchFamily="2" charset="-122"/>
                <a:ea typeface="华文新魏" pitchFamily="2" charset="-122"/>
              </a:rPr>
              <a:t>const</a:t>
            </a:r>
            <a:r>
              <a:rPr lang="en-US" altLang="zh-CN" b="1" dirty="0">
                <a:latin typeface="华文新魏" pitchFamily="2" charset="-122"/>
                <a:ea typeface="华文新魏" pitchFamily="2" charset="-122"/>
              </a:rPr>
              <a:t> </a:t>
            </a:r>
            <a:r>
              <a:rPr lang="en-US" altLang="zh-CN" b="1" dirty="0" smtClean="0">
                <a:latin typeface="华文新魏" pitchFamily="2" charset="-122"/>
                <a:ea typeface="华文新魏" pitchFamily="2" charset="-122"/>
              </a:rPr>
              <a:t> int  &amp;</a:t>
            </a:r>
            <a:r>
              <a:rPr lang="en-US" altLang="zh-CN" b="1" dirty="0">
                <a:latin typeface="华文新魏" pitchFamily="2" charset="-122"/>
                <a:ea typeface="华文新魏" pitchFamily="2" charset="-122"/>
              </a:rPr>
              <a:t>j=3;	 </a:t>
            </a:r>
            <a:r>
              <a:rPr lang="en-US" altLang="zh-CN" b="1" dirty="0" smtClean="0">
                <a:latin typeface="华文新魏" pitchFamily="2" charset="-122"/>
                <a:ea typeface="华文新魏" pitchFamily="2" charset="-122"/>
              </a:rPr>
              <a:t>	//</a:t>
            </a:r>
            <a:r>
              <a:rPr lang="en-US" altLang="zh-CN" b="1" dirty="0" err="1">
                <a:solidFill>
                  <a:srgbClr val="FF0000"/>
                </a:solidFill>
                <a:latin typeface="华文新魏" pitchFamily="2" charset="-122"/>
                <a:ea typeface="华文新魏" pitchFamily="2" charset="-122"/>
              </a:rPr>
              <a:t>const</a:t>
            </a:r>
            <a:r>
              <a:rPr lang="zh-CN" altLang="en-US" b="1" dirty="0">
                <a:solidFill>
                  <a:srgbClr val="FF0000"/>
                </a:solidFill>
                <a:latin typeface="华文新魏" pitchFamily="2" charset="-122"/>
                <a:ea typeface="华文新魏" pitchFamily="2" charset="-122"/>
              </a:rPr>
              <a:t>左值</a:t>
            </a:r>
            <a:r>
              <a:rPr lang="zh-CN" altLang="en-US" b="1" dirty="0" smtClean="0">
                <a:solidFill>
                  <a:srgbClr val="FF0000"/>
                </a:solidFill>
                <a:latin typeface="华文新魏" pitchFamily="2" charset="-122"/>
                <a:ea typeface="华文新魏" pitchFamily="2" charset="-122"/>
              </a:rPr>
              <a:t>引用</a:t>
            </a:r>
            <a:r>
              <a:rPr lang="zh-CN" altLang="en-US" b="1" dirty="0">
                <a:solidFill>
                  <a:srgbClr val="FF0000"/>
                </a:solidFill>
                <a:latin typeface="华文新魏" pitchFamily="2" charset="-122"/>
                <a:ea typeface="华文新魏" pitchFamily="2" charset="-122"/>
              </a:rPr>
              <a:t>变量</a:t>
            </a:r>
            <a:r>
              <a:rPr lang="zh-CN" altLang="en-US" b="1" dirty="0">
                <a:latin typeface="华文新魏" pitchFamily="2" charset="-122"/>
                <a:ea typeface="华文新魏" pitchFamily="2" charset="-122"/>
              </a:rPr>
              <a:t>引用常量</a:t>
            </a:r>
            <a:r>
              <a:rPr lang="en-US" altLang="zh-CN" b="1" dirty="0">
                <a:latin typeface="华文新魏" pitchFamily="2" charset="-122"/>
                <a:ea typeface="华文新魏" pitchFamily="2" charset="-122"/>
              </a:rPr>
              <a:t>(</a:t>
            </a:r>
            <a:r>
              <a:rPr lang="en-US" altLang="zh-CN" b="1" dirty="0">
                <a:solidFill>
                  <a:srgbClr val="FF0000"/>
                </a:solidFill>
                <a:latin typeface="华文新魏" pitchFamily="2" charset="-122"/>
                <a:ea typeface="华文新魏" pitchFamily="2" charset="-122"/>
              </a:rPr>
              <a:t>3</a:t>
            </a:r>
            <a:r>
              <a:rPr lang="zh-CN" altLang="en-US" b="1" dirty="0" smtClean="0">
                <a:solidFill>
                  <a:srgbClr val="FF0000"/>
                </a:solidFill>
                <a:latin typeface="华文新魏" pitchFamily="2" charset="-122"/>
                <a:ea typeface="华文新魏" pitchFamily="2" charset="-122"/>
              </a:rPr>
              <a:t>是右</a:t>
            </a:r>
            <a:r>
              <a:rPr lang="zh-CN" altLang="en-US" b="1" dirty="0">
                <a:solidFill>
                  <a:srgbClr val="FF0000"/>
                </a:solidFill>
                <a:latin typeface="华文新魏" pitchFamily="2" charset="-122"/>
                <a:ea typeface="华文新魏" pitchFamily="2" charset="-122"/>
              </a:rPr>
              <a:t>值：指派存储单元</a:t>
            </a:r>
            <a:r>
              <a:rPr lang="zh-CN" altLang="en-US" b="1" dirty="0">
                <a:latin typeface="华文新魏" pitchFamily="2" charset="-122"/>
                <a:ea typeface="华文新魏" pitchFamily="2" charset="-122"/>
              </a:rPr>
              <a:t>）</a:t>
            </a:r>
          </a:p>
          <a:p>
            <a:pPr>
              <a:lnSpc>
                <a:spcPct val="120000"/>
              </a:lnSpc>
            </a:pPr>
            <a:r>
              <a:rPr lang="en-US" altLang="zh-CN" b="1" dirty="0" err="1">
                <a:latin typeface="华文新魏" pitchFamily="2" charset="-122"/>
                <a:ea typeface="华文新魏" pitchFamily="2" charset="-122"/>
              </a:rPr>
              <a:t>const</a:t>
            </a:r>
            <a:r>
              <a:rPr lang="en-US" altLang="zh-CN" b="1" dirty="0">
                <a:latin typeface="华文新魏" pitchFamily="2" charset="-122"/>
                <a:ea typeface="华文新魏" pitchFamily="2" charset="-122"/>
              </a:rPr>
              <a:t> int k=10, &amp;m=k; </a:t>
            </a:r>
            <a:r>
              <a:rPr lang="en-US" altLang="zh-CN" b="1" dirty="0" smtClean="0">
                <a:latin typeface="华文新魏" pitchFamily="2" charset="-122"/>
                <a:ea typeface="华文新魏" pitchFamily="2" charset="-122"/>
              </a:rPr>
              <a:t>	//</a:t>
            </a:r>
            <a:r>
              <a:rPr lang="en-US" altLang="zh-CN" b="1" dirty="0" err="1">
                <a:solidFill>
                  <a:srgbClr val="FF0000"/>
                </a:solidFill>
                <a:latin typeface="华文新魏" pitchFamily="2" charset="-122"/>
                <a:ea typeface="华文新魏" pitchFamily="2" charset="-122"/>
              </a:rPr>
              <a:t>const</a:t>
            </a:r>
            <a:r>
              <a:rPr lang="zh-CN" altLang="en-US" b="1" dirty="0">
                <a:solidFill>
                  <a:srgbClr val="FF0000"/>
                </a:solidFill>
                <a:latin typeface="华文新魏" pitchFamily="2" charset="-122"/>
                <a:ea typeface="华文新魏" pitchFamily="2" charset="-122"/>
              </a:rPr>
              <a:t>左值</a:t>
            </a:r>
            <a:r>
              <a:rPr lang="zh-CN" altLang="en-US" b="1" dirty="0" smtClean="0">
                <a:solidFill>
                  <a:srgbClr val="FF0000"/>
                </a:solidFill>
                <a:latin typeface="华文新魏" pitchFamily="2" charset="-122"/>
                <a:ea typeface="华文新魏" pitchFamily="2" charset="-122"/>
              </a:rPr>
              <a:t>引用</a:t>
            </a:r>
            <a:r>
              <a:rPr lang="zh-CN" altLang="en-US" b="1" dirty="0">
                <a:solidFill>
                  <a:srgbClr val="FF0000"/>
                </a:solidFill>
                <a:latin typeface="华文新魏" pitchFamily="2" charset="-122"/>
                <a:ea typeface="华文新魏" pitchFamily="2" charset="-122"/>
              </a:rPr>
              <a:t>变量</a:t>
            </a:r>
            <a:r>
              <a:rPr lang="zh-CN" altLang="en-US" b="1" dirty="0">
                <a:latin typeface="华文新魏" pitchFamily="2" charset="-122"/>
                <a:ea typeface="华文新魏" pitchFamily="2" charset="-122"/>
              </a:rPr>
              <a:t>引用只读变量</a:t>
            </a:r>
            <a:r>
              <a:rPr lang="en-US" altLang="zh-CN" b="1" dirty="0" smtClean="0">
                <a:latin typeface="华文新魏" pitchFamily="2" charset="-122"/>
                <a:ea typeface="华文新魏" pitchFamily="2" charset="-122"/>
              </a:rPr>
              <a:t>k</a:t>
            </a:r>
            <a:endParaRPr lang="zh-CN" altLang="en-US" b="1" dirty="0">
              <a:latin typeface="华文新魏" pitchFamily="2" charset="-122"/>
              <a:ea typeface="华文新魏" pitchFamily="2" charset="-122"/>
            </a:endParaRPr>
          </a:p>
          <a:p>
            <a:pPr>
              <a:lnSpc>
                <a:spcPct val="120000"/>
              </a:lnSpc>
            </a:pPr>
            <a:r>
              <a:rPr lang="en-US" altLang="zh-CN" b="1" dirty="0">
                <a:latin typeface="华文新魏" pitchFamily="2" charset="-122"/>
                <a:ea typeface="华文新魏" pitchFamily="2" charset="-122"/>
              </a:rPr>
              <a:t>int &amp;x=++i;	 </a:t>
            </a:r>
            <a:r>
              <a:rPr lang="en-US" altLang="zh-CN" b="1" dirty="0" smtClean="0">
                <a:latin typeface="华文新魏" pitchFamily="2" charset="-122"/>
                <a:ea typeface="华文新魏" pitchFamily="2" charset="-122"/>
              </a:rPr>
              <a:t>	//</a:t>
            </a:r>
            <a:r>
              <a:rPr lang="zh-CN" altLang="en-US" b="1" dirty="0" smtClean="0">
                <a:latin typeface="华文新魏" pitchFamily="2" charset="-122"/>
                <a:ea typeface="华文新魏" pitchFamily="2" charset="-122"/>
              </a:rPr>
              <a:t>非</a:t>
            </a:r>
            <a:r>
              <a:rPr lang="en-US" altLang="zh-CN" b="1" dirty="0" err="1" smtClean="0">
                <a:latin typeface="华文新魏" pitchFamily="2" charset="-122"/>
                <a:ea typeface="华文新魏" pitchFamily="2" charset="-122"/>
              </a:rPr>
              <a:t>const</a:t>
            </a:r>
            <a:r>
              <a:rPr lang="zh-CN" altLang="en-US" b="1" dirty="0" smtClean="0">
                <a:latin typeface="华文新魏" pitchFamily="2" charset="-122"/>
                <a:ea typeface="华文新魏" pitchFamily="2" charset="-122"/>
              </a:rPr>
              <a:t>左值引用</a:t>
            </a:r>
            <a:r>
              <a:rPr lang="en-US" altLang="zh-CN" b="1" dirty="0">
                <a:latin typeface="华文新魏" pitchFamily="2" charset="-122"/>
                <a:ea typeface="华文新魏" pitchFamily="2" charset="-122"/>
              </a:rPr>
              <a:t>x</a:t>
            </a:r>
            <a:r>
              <a:rPr lang="zh-CN" altLang="en-US" b="1" dirty="0">
                <a:latin typeface="华文新魏" pitchFamily="2" charset="-122"/>
                <a:ea typeface="华文新魏" pitchFamily="2" charset="-122"/>
              </a:rPr>
              <a:t>，</a:t>
            </a:r>
            <a:r>
              <a:rPr lang="en-US" altLang="zh-CN" b="1" dirty="0">
                <a:latin typeface="华文新魏" pitchFamily="2" charset="-122"/>
                <a:ea typeface="华文新魏" pitchFamily="2" charset="-122"/>
              </a:rPr>
              <a:t>++i</a:t>
            </a:r>
            <a:r>
              <a:rPr lang="zh-CN" altLang="en-US" b="1" dirty="0" smtClean="0">
                <a:latin typeface="华文新魏" pitchFamily="2" charset="-122"/>
                <a:ea typeface="华文新魏" pitchFamily="2" charset="-122"/>
              </a:rPr>
              <a:t>为同类型左</a:t>
            </a:r>
            <a:r>
              <a:rPr lang="zh-CN" altLang="en-US" b="1" dirty="0">
                <a:latin typeface="华文新魏" pitchFamily="2" charset="-122"/>
                <a:ea typeface="华文新魏" pitchFamily="2" charset="-122"/>
              </a:rPr>
              <a:t>值，被引用变量为</a:t>
            </a:r>
            <a:r>
              <a:rPr lang="en-US" altLang="zh-CN" b="1" dirty="0">
                <a:latin typeface="华文新魏" pitchFamily="2" charset="-122"/>
                <a:ea typeface="华文新魏" pitchFamily="2" charset="-122"/>
              </a:rPr>
              <a:t>i</a:t>
            </a:r>
          </a:p>
          <a:p>
            <a:pPr>
              <a:lnSpc>
                <a:spcPct val="120000"/>
              </a:lnSpc>
            </a:pPr>
            <a:r>
              <a:rPr lang="en-US" altLang="zh-CN" b="1" dirty="0">
                <a:latin typeface="华文新魏" pitchFamily="2" charset="-122"/>
                <a:ea typeface="华文新魏" pitchFamily="2" charset="-122"/>
              </a:rPr>
              <a:t>int &amp;y=</a:t>
            </a:r>
            <a:r>
              <a:rPr lang="en-US" altLang="zh-CN" b="1" dirty="0">
                <a:solidFill>
                  <a:srgbClr val="FF0000"/>
                </a:solidFill>
                <a:latin typeface="华文新魏" pitchFamily="2" charset="-122"/>
                <a:ea typeface="华文新魏" pitchFamily="2" charset="-122"/>
              </a:rPr>
              <a:t>i</a:t>
            </a:r>
            <a:r>
              <a:rPr lang="en-US" altLang="zh-CN" b="1" dirty="0">
                <a:latin typeface="华文新魏" pitchFamily="2" charset="-122"/>
                <a:ea typeface="华文新魏" pitchFamily="2" charset="-122"/>
              </a:rPr>
              <a:t>=0;	</a:t>
            </a:r>
            <a:r>
              <a:rPr lang="en-US" altLang="zh-CN" b="1" dirty="0" smtClean="0">
                <a:latin typeface="华文新魏" pitchFamily="2" charset="-122"/>
                <a:ea typeface="华文新魏" pitchFamily="2" charset="-122"/>
              </a:rPr>
              <a:t>	 //</a:t>
            </a:r>
            <a:r>
              <a:rPr lang="zh-CN" altLang="en-US" b="1" dirty="0">
                <a:latin typeface="华文新魏" pitchFamily="2" charset="-122"/>
                <a:ea typeface="华文新魏" pitchFamily="2" charset="-122"/>
              </a:rPr>
              <a:t>非</a:t>
            </a:r>
            <a:r>
              <a:rPr lang="en-US" altLang="zh-CN" b="1" dirty="0" err="1">
                <a:latin typeface="华文新魏" pitchFamily="2" charset="-122"/>
                <a:ea typeface="华文新魏" pitchFamily="2" charset="-122"/>
              </a:rPr>
              <a:t>const</a:t>
            </a:r>
            <a:r>
              <a:rPr lang="zh-CN" altLang="en-US" b="1" dirty="0" smtClean="0">
                <a:latin typeface="华文新魏" pitchFamily="2" charset="-122"/>
                <a:ea typeface="华文新魏" pitchFamily="2" charset="-122"/>
              </a:rPr>
              <a:t>左值引用</a:t>
            </a:r>
            <a:r>
              <a:rPr lang="en-US" altLang="zh-CN" b="1" dirty="0">
                <a:latin typeface="华文新魏" pitchFamily="2" charset="-122"/>
                <a:ea typeface="华文新魏" pitchFamily="2" charset="-122"/>
              </a:rPr>
              <a:t>y</a:t>
            </a:r>
            <a:r>
              <a:rPr lang="zh-CN" altLang="en-US" b="1" dirty="0">
                <a:latin typeface="华文新魏" pitchFamily="2" charset="-122"/>
                <a:ea typeface="华文新魏" pitchFamily="2" charset="-122"/>
              </a:rPr>
              <a:t>，</a:t>
            </a:r>
            <a:r>
              <a:rPr lang="en-US" altLang="zh-CN" b="1" dirty="0">
                <a:latin typeface="华文新魏" pitchFamily="2" charset="-122"/>
                <a:ea typeface="华文新魏" pitchFamily="2" charset="-122"/>
              </a:rPr>
              <a:t>i=0</a:t>
            </a:r>
            <a:r>
              <a:rPr lang="zh-CN" altLang="en-US" b="1" dirty="0" smtClean="0">
                <a:latin typeface="华文新魏" pitchFamily="2" charset="-122"/>
                <a:ea typeface="华文新魏" pitchFamily="2" charset="-122"/>
              </a:rPr>
              <a:t>为</a:t>
            </a:r>
            <a:r>
              <a:rPr lang="zh-CN" altLang="en-US" b="1" dirty="0">
                <a:latin typeface="华文新魏" pitchFamily="2" charset="-122"/>
                <a:ea typeface="华文新魏" pitchFamily="2" charset="-122"/>
              </a:rPr>
              <a:t>同类型</a:t>
            </a:r>
            <a:r>
              <a:rPr lang="zh-CN" altLang="en-US" b="1" dirty="0" smtClean="0">
                <a:latin typeface="华文新魏" pitchFamily="2" charset="-122"/>
                <a:ea typeface="华文新魏" pitchFamily="2" charset="-122"/>
              </a:rPr>
              <a:t>左</a:t>
            </a:r>
            <a:r>
              <a:rPr lang="zh-CN" altLang="en-US" b="1" dirty="0">
                <a:latin typeface="华文新魏" pitchFamily="2" charset="-122"/>
                <a:ea typeface="华文新魏" pitchFamily="2" charset="-122"/>
              </a:rPr>
              <a:t>值，被引用变量为</a:t>
            </a:r>
            <a:r>
              <a:rPr lang="en-US" altLang="zh-CN" b="1" dirty="0">
                <a:latin typeface="华文新魏" pitchFamily="2" charset="-122"/>
                <a:ea typeface="华文新魏" pitchFamily="2" charset="-122"/>
              </a:rPr>
              <a:t>i</a:t>
            </a:r>
          </a:p>
          <a:p>
            <a:pPr>
              <a:lnSpc>
                <a:spcPct val="120000"/>
              </a:lnSpc>
            </a:pPr>
            <a:r>
              <a:rPr lang="en-US" altLang="zh-CN" b="1" dirty="0">
                <a:latin typeface="华文新魏" pitchFamily="2" charset="-122"/>
                <a:ea typeface="华文新魏" pitchFamily="2" charset="-122"/>
              </a:rPr>
              <a:t>int &amp;z=</a:t>
            </a:r>
            <a:r>
              <a:rPr lang="en-US" altLang="zh-CN" b="1" dirty="0">
                <a:solidFill>
                  <a:srgbClr val="FF0000"/>
                </a:solidFill>
                <a:latin typeface="华文新魏" pitchFamily="2" charset="-122"/>
                <a:ea typeface="华文新魏" pitchFamily="2" charset="-122"/>
              </a:rPr>
              <a:t>y</a:t>
            </a:r>
            <a:r>
              <a:rPr lang="en-US" altLang="zh-CN" b="1" dirty="0">
                <a:latin typeface="华文新魏" pitchFamily="2" charset="-122"/>
                <a:ea typeface="华文新魏" pitchFamily="2" charset="-122"/>
              </a:rPr>
              <a:t>=3;	</a:t>
            </a:r>
            <a:r>
              <a:rPr lang="en-US" altLang="zh-CN" b="1" dirty="0" smtClean="0">
                <a:latin typeface="华文新魏" pitchFamily="2" charset="-122"/>
                <a:ea typeface="华文新魏" pitchFamily="2" charset="-122"/>
              </a:rPr>
              <a:t>	 //</a:t>
            </a:r>
            <a:r>
              <a:rPr lang="zh-CN" altLang="en-US" b="1" dirty="0">
                <a:latin typeface="华文新魏" pitchFamily="2" charset="-122"/>
                <a:ea typeface="华文新魏" pitchFamily="2" charset="-122"/>
              </a:rPr>
              <a:t>非</a:t>
            </a:r>
            <a:r>
              <a:rPr lang="en-US" altLang="zh-CN" b="1" dirty="0" err="1">
                <a:latin typeface="华文新魏" pitchFamily="2" charset="-122"/>
                <a:ea typeface="华文新魏" pitchFamily="2" charset="-122"/>
              </a:rPr>
              <a:t>const</a:t>
            </a:r>
            <a:r>
              <a:rPr lang="zh-CN" altLang="en-US" b="1" dirty="0" smtClean="0">
                <a:latin typeface="华文新魏" pitchFamily="2" charset="-122"/>
                <a:ea typeface="华文新魏" pitchFamily="2" charset="-122"/>
              </a:rPr>
              <a:t>左值引用</a:t>
            </a:r>
            <a:r>
              <a:rPr lang="en-US" altLang="zh-CN" b="1" dirty="0">
                <a:latin typeface="华文新魏" pitchFamily="2" charset="-122"/>
                <a:ea typeface="华文新魏" pitchFamily="2" charset="-122"/>
              </a:rPr>
              <a:t>z</a:t>
            </a:r>
            <a:r>
              <a:rPr lang="zh-CN" altLang="en-US" b="1" dirty="0">
                <a:latin typeface="华文新魏" pitchFamily="2" charset="-122"/>
                <a:ea typeface="华文新魏" pitchFamily="2" charset="-122"/>
              </a:rPr>
              <a:t>，</a:t>
            </a:r>
            <a:r>
              <a:rPr lang="en-US" altLang="zh-CN" b="1" dirty="0">
                <a:latin typeface="华文新魏" pitchFamily="2" charset="-122"/>
                <a:ea typeface="华文新魏" pitchFamily="2" charset="-122"/>
              </a:rPr>
              <a:t>y=3</a:t>
            </a:r>
            <a:r>
              <a:rPr lang="zh-CN" altLang="en-US" b="1" dirty="0" smtClean="0">
                <a:latin typeface="华文新魏" pitchFamily="2" charset="-122"/>
                <a:ea typeface="华文新魏" pitchFamily="2" charset="-122"/>
              </a:rPr>
              <a:t>为</a:t>
            </a:r>
            <a:r>
              <a:rPr lang="zh-CN" altLang="en-US" b="1" dirty="0">
                <a:latin typeface="华文新魏" pitchFamily="2" charset="-122"/>
                <a:ea typeface="华文新魏" pitchFamily="2" charset="-122"/>
              </a:rPr>
              <a:t>同类型</a:t>
            </a:r>
            <a:r>
              <a:rPr lang="zh-CN" altLang="en-US" b="1" dirty="0" smtClean="0">
                <a:latin typeface="华文新魏" pitchFamily="2" charset="-122"/>
                <a:ea typeface="华文新魏" pitchFamily="2" charset="-122"/>
              </a:rPr>
              <a:t>左</a:t>
            </a:r>
            <a:r>
              <a:rPr lang="zh-CN" altLang="en-US" b="1" dirty="0">
                <a:latin typeface="华文新魏" pitchFamily="2" charset="-122"/>
                <a:ea typeface="华文新魏" pitchFamily="2" charset="-122"/>
              </a:rPr>
              <a:t>值，被引用变量为</a:t>
            </a:r>
            <a:r>
              <a:rPr lang="en-US" altLang="zh-CN" b="1" dirty="0">
                <a:latin typeface="华文新魏" pitchFamily="2" charset="-122"/>
                <a:ea typeface="华文新魏" pitchFamily="2" charset="-122"/>
              </a:rPr>
              <a:t>i</a:t>
            </a:r>
          </a:p>
          <a:p>
            <a:pPr>
              <a:lnSpc>
                <a:spcPct val="120000"/>
              </a:lnSpc>
            </a:pPr>
            <a:r>
              <a:rPr lang="en-US" altLang="zh-CN" b="1" dirty="0">
                <a:latin typeface="华文新魏" pitchFamily="2" charset="-122"/>
                <a:ea typeface="华文新魏" pitchFamily="2" charset="-122"/>
              </a:rPr>
              <a:t>int &amp;</a:t>
            </a:r>
            <a:r>
              <a:rPr lang="en-US" altLang="zh-CN" b="1" dirty="0" smtClean="0">
                <a:latin typeface="华文新魏" pitchFamily="2" charset="-122"/>
                <a:ea typeface="华文新魏" pitchFamily="2" charset="-122"/>
              </a:rPr>
              <a:t>f(int &amp;</a:t>
            </a:r>
            <a:r>
              <a:rPr lang="en-US" altLang="zh-CN" b="1" dirty="0">
                <a:latin typeface="华文新魏" pitchFamily="2" charset="-122"/>
                <a:ea typeface="华文新魏" pitchFamily="2" charset="-122"/>
              </a:rPr>
              <a:t>v){ return  v+=5</a:t>
            </a:r>
            <a:r>
              <a:rPr lang="en-US" altLang="zh-CN" b="1" dirty="0" smtClean="0">
                <a:latin typeface="华文新魏" pitchFamily="2" charset="-122"/>
                <a:ea typeface="华文新魏" pitchFamily="2" charset="-122"/>
              </a:rPr>
              <a:t>;}//</a:t>
            </a:r>
            <a:r>
              <a:rPr lang="zh-CN" altLang="en-US" b="1" dirty="0">
                <a:latin typeface="华文新魏" pitchFamily="2" charset="-122"/>
                <a:ea typeface="华文新魏" pitchFamily="2" charset="-122"/>
              </a:rPr>
              <a:t>非</a:t>
            </a:r>
            <a:r>
              <a:rPr lang="en-US" altLang="zh-CN" b="1" dirty="0" err="1">
                <a:latin typeface="华文新魏" pitchFamily="2" charset="-122"/>
                <a:ea typeface="华文新魏" pitchFamily="2" charset="-122"/>
              </a:rPr>
              <a:t>const</a:t>
            </a:r>
            <a:r>
              <a:rPr lang="zh-CN" altLang="en-US" b="1" dirty="0" smtClean="0">
                <a:latin typeface="华文新魏" pitchFamily="2" charset="-122"/>
                <a:ea typeface="华文新魏" pitchFamily="2" charset="-122"/>
              </a:rPr>
              <a:t>左</a:t>
            </a:r>
            <a:r>
              <a:rPr lang="zh-CN" altLang="en-US" b="1" dirty="0">
                <a:latin typeface="华文新魏" pitchFamily="2" charset="-122"/>
                <a:ea typeface="华文新魏" pitchFamily="2" charset="-122"/>
              </a:rPr>
              <a:t>值</a:t>
            </a:r>
            <a:r>
              <a:rPr lang="en-US" altLang="zh-CN" b="1" dirty="0">
                <a:latin typeface="华文新魏" pitchFamily="2" charset="-122"/>
                <a:ea typeface="华文新魏" pitchFamily="2" charset="-122"/>
              </a:rPr>
              <a:t>v+=5</a:t>
            </a:r>
            <a:r>
              <a:rPr lang="zh-CN" altLang="en-US" b="1" dirty="0">
                <a:latin typeface="华文新魏" pitchFamily="2" charset="-122"/>
                <a:ea typeface="华文新魏" pitchFamily="2" charset="-122"/>
              </a:rPr>
              <a:t>代表</a:t>
            </a:r>
            <a:r>
              <a:rPr lang="en-US" altLang="zh-CN" b="1" dirty="0">
                <a:latin typeface="华文新魏" pitchFamily="2" charset="-122"/>
                <a:ea typeface="华文新魏" pitchFamily="2" charset="-122"/>
              </a:rPr>
              <a:t>v</a:t>
            </a:r>
            <a:r>
              <a:rPr lang="zh-CN" altLang="en-US" b="1" dirty="0">
                <a:latin typeface="华文新魏" pitchFamily="2" charset="-122"/>
                <a:ea typeface="华文新魏" pitchFamily="2" charset="-122"/>
              </a:rPr>
              <a:t>，返回</a:t>
            </a:r>
            <a:r>
              <a:rPr lang="en-US" altLang="zh-CN" b="1" dirty="0" smtClean="0">
                <a:latin typeface="华文新魏" pitchFamily="2" charset="-122"/>
                <a:ea typeface="华文新魏" pitchFamily="2" charset="-122"/>
              </a:rPr>
              <a:t>v</a:t>
            </a:r>
            <a:r>
              <a:rPr lang="zh-CN" altLang="en-US" b="1" dirty="0">
                <a:solidFill>
                  <a:srgbClr val="FF0000"/>
                </a:solidFill>
                <a:latin typeface="华文新魏" pitchFamily="2" charset="-122"/>
                <a:ea typeface="华文新魏" pitchFamily="2" charset="-122"/>
              </a:rPr>
              <a:t>非</a:t>
            </a:r>
            <a:r>
              <a:rPr lang="en-US" altLang="zh-CN" b="1" dirty="0" err="1">
                <a:solidFill>
                  <a:srgbClr val="FF0000"/>
                </a:solidFill>
                <a:latin typeface="华文新魏" pitchFamily="2" charset="-122"/>
                <a:ea typeface="华文新魏" pitchFamily="2" charset="-122"/>
              </a:rPr>
              <a:t>const</a:t>
            </a:r>
            <a:r>
              <a:rPr lang="zh-CN" altLang="en-US" b="1" dirty="0">
                <a:solidFill>
                  <a:srgbClr val="FF0000"/>
                </a:solidFill>
                <a:latin typeface="华文新魏" pitchFamily="2" charset="-122"/>
                <a:ea typeface="华文新魏" pitchFamily="2" charset="-122"/>
              </a:rPr>
              <a:t>左值</a:t>
            </a:r>
            <a:r>
              <a:rPr lang="zh-CN" altLang="en-US" b="1" dirty="0" smtClean="0">
                <a:solidFill>
                  <a:srgbClr val="FF0000"/>
                </a:solidFill>
                <a:latin typeface="华文新魏" pitchFamily="2" charset="-122"/>
                <a:ea typeface="华文新魏" pitchFamily="2" charset="-122"/>
              </a:rPr>
              <a:t>引用</a:t>
            </a:r>
            <a:r>
              <a:rPr lang="zh-CN" altLang="en-US" b="1" dirty="0">
                <a:latin typeface="华文新魏" pitchFamily="2" charset="-122"/>
                <a:ea typeface="华文新魏" pitchFamily="2" charset="-122"/>
              </a:rPr>
              <a:t>的变量</a:t>
            </a:r>
          </a:p>
          <a:p>
            <a:pPr>
              <a:lnSpc>
                <a:spcPct val="120000"/>
              </a:lnSpc>
            </a:pPr>
            <a:r>
              <a:rPr lang="en-US" altLang="zh-CN" b="1" dirty="0">
                <a:latin typeface="华文新魏" pitchFamily="2" charset="-122"/>
                <a:ea typeface="华文新魏" pitchFamily="2" charset="-122"/>
              </a:rPr>
              <a:t>void main(void)</a:t>
            </a:r>
          </a:p>
          <a:p>
            <a:pPr>
              <a:lnSpc>
                <a:spcPct val="120000"/>
              </a:lnSpc>
            </a:pPr>
            <a:r>
              <a:rPr lang="en-US" altLang="zh-CN" b="1" dirty="0">
                <a:latin typeface="华文新魏" pitchFamily="2" charset="-122"/>
                <a:ea typeface="华文新魏" pitchFamily="2" charset="-122"/>
              </a:rPr>
              <a:t>{  int &amp;w=i++;  	</a:t>
            </a:r>
            <a:r>
              <a:rPr lang="en-US" altLang="zh-CN" b="1" dirty="0" smtClean="0">
                <a:latin typeface="华文新魏" pitchFamily="2" charset="-122"/>
                <a:ea typeface="华文新魏" pitchFamily="2" charset="-122"/>
              </a:rPr>
              <a:t>//</a:t>
            </a:r>
            <a:r>
              <a:rPr lang="zh-CN" altLang="en-US" b="1" dirty="0">
                <a:latin typeface="华文新魏" pitchFamily="2" charset="-122"/>
                <a:ea typeface="华文新魏" pitchFamily="2" charset="-122"/>
              </a:rPr>
              <a:t>非</a:t>
            </a:r>
            <a:r>
              <a:rPr lang="en-US" altLang="zh-CN" b="1" dirty="0" err="1">
                <a:latin typeface="华文新魏" pitchFamily="2" charset="-122"/>
                <a:ea typeface="华文新魏" pitchFamily="2" charset="-122"/>
              </a:rPr>
              <a:t>const</a:t>
            </a:r>
            <a:r>
              <a:rPr lang="zh-CN" altLang="en-US" b="1" dirty="0" smtClean="0">
                <a:latin typeface="华文新魏" pitchFamily="2" charset="-122"/>
                <a:ea typeface="华文新魏" pitchFamily="2" charset="-122"/>
              </a:rPr>
              <a:t>左值引用</a:t>
            </a:r>
            <a:r>
              <a:rPr lang="en-US" altLang="zh-CN" b="1" dirty="0">
                <a:latin typeface="华文新魏" pitchFamily="2" charset="-122"/>
                <a:ea typeface="华文新魏" pitchFamily="2" charset="-122"/>
              </a:rPr>
              <a:t>w: </a:t>
            </a:r>
            <a:r>
              <a:rPr lang="en-US" altLang="zh-CN" b="1" dirty="0" smtClean="0">
                <a:latin typeface="华文新魏" pitchFamily="2" charset="-122"/>
                <a:ea typeface="华文新魏" pitchFamily="2" charset="-122"/>
              </a:rPr>
              <a:t>	i </a:t>
            </a:r>
            <a:r>
              <a:rPr lang="en-US" altLang="zh-CN" b="1" dirty="0">
                <a:latin typeface="华文新魏" pitchFamily="2" charset="-122"/>
                <a:ea typeface="华文新魏" pitchFamily="2" charset="-122"/>
              </a:rPr>
              <a:t>++</a:t>
            </a:r>
            <a:r>
              <a:rPr lang="zh-CN" altLang="en-US" b="1" dirty="0" smtClean="0">
                <a:latin typeface="华文新魏" pitchFamily="2" charset="-122"/>
                <a:ea typeface="华文新魏" pitchFamily="2" charset="-122"/>
              </a:rPr>
              <a:t>为右</a:t>
            </a:r>
            <a:r>
              <a:rPr lang="zh-CN" altLang="en-US" b="1" dirty="0">
                <a:latin typeface="华文新魏" pitchFamily="2" charset="-122"/>
                <a:ea typeface="华文新魏" pitchFamily="2" charset="-122"/>
              </a:rPr>
              <a:t>值，至少警告错误</a:t>
            </a:r>
          </a:p>
          <a:p>
            <a:pPr>
              <a:lnSpc>
                <a:spcPct val="120000"/>
              </a:lnSpc>
            </a:pPr>
            <a:r>
              <a:rPr lang="zh-CN" altLang="en-US" b="1" dirty="0">
                <a:latin typeface="华文新魏" pitchFamily="2" charset="-122"/>
                <a:ea typeface="华文新魏" pitchFamily="2" charset="-122"/>
              </a:rPr>
              <a:t>   </a:t>
            </a:r>
            <a:r>
              <a:rPr lang="en-US" altLang="zh-CN" b="1" dirty="0">
                <a:latin typeface="华文新魏" pitchFamily="2" charset="-122"/>
                <a:ea typeface="华文新魏" pitchFamily="2" charset="-122"/>
              </a:rPr>
              <a:t>i=7; 		//x</a:t>
            </a:r>
            <a:r>
              <a:rPr lang="zh-CN" altLang="en-US" b="1" dirty="0">
                <a:latin typeface="华文新魏" pitchFamily="2" charset="-122"/>
                <a:ea typeface="华文新魏" pitchFamily="2" charset="-122"/>
              </a:rPr>
              <a:t>、</a:t>
            </a:r>
            <a:r>
              <a:rPr lang="en-US" altLang="zh-CN" b="1" dirty="0">
                <a:latin typeface="华文新魏" pitchFamily="2" charset="-122"/>
                <a:ea typeface="华文新魏" pitchFamily="2" charset="-122"/>
              </a:rPr>
              <a:t>y</a:t>
            </a:r>
            <a:r>
              <a:rPr lang="zh-CN" altLang="en-US" b="1" dirty="0">
                <a:latin typeface="华文新魏" pitchFamily="2" charset="-122"/>
                <a:ea typeface="华文新魏" pitchFamily="2" charset="-122"/>
              </a:rPr>
              <a:t>、</a:t>
            </a:r>
            <a:r>
              <a:rPr lang="en-US" altLang="zh-CN" b="1" dirty="0">
                <a:latin typeface="华文新魏" pitchFamily="2" charset="-122"/>
                <a:ea typeface="华文新魏" pitchFamily="2" charset="-122"/>
              </a:rPr>
              <a:t>z</a:t>
            </a:r>
            <a:r>
              <a:rPr lang="zh-CN" altLang="en-US" b="1" dirty="0">
                <a:latin typeface="华文新魏" pitchFamily="2" charset="-122"/>
                <a:ea typeface="华文新魏" pitchFamily="2" charset="-122"/>
              </a:rPr>
              <a:t>共享</a:t>
            </a:r>
            <a:r>
              <a:rPr lang="en-US" altLang="zh-CN" b="1" dirty="0">
                <a:latin typeface="华文新魏" pitchFamily="2" charset="-122"/>
                <a:ea typeface="华文新魏" pitchFamily="2" charset="-122"/>
              </a:rPr>
              <a:t>i</a:t>
            </a:r>
            <a:r>
              <a:rPr lang="zh-CN" altLang="en-US" b="1" dirty="0">
                <a:latin typeface="华文新魏" pitchFamily="2" charset="-122"/>
                <a:ea typeface="华文新魏" pitchFamily="2" charset="-122"/>
              </a:rPr>
              <a:t>的内存，故</a:t>
            </a:r>
            <a:r>
              <a:rPr lang="en-US" altLang="zh-CN" b="1" dirty="0">
                <a:latin typeface="华文新魏" pitchFamily="2" charset="-122"/>
                <a:ea typeface="华文新魏" pitchFamily="2" charset="-122"/>
              </a:rPr>
              <a:t>x=y=z=i=7</a:t>
            </a:r>
            <a:r>
              <a:rPr lang="zh-CN" altLang="en-US" b="1" dirty="0">
                <a:latin typeface="华文新魏" pitchFamily="2" charset="-122"/>
                <a:ea typeface="华文新魏" pitchFamily="2" charset="-122"/>
              </a:rPr>
              <a:t>，</a:t>
            </a:r>
            <a:r>
              <a:rPr lang="en-US" altLang="zh-CN" b="1" dirty="0">
                <a:latin typeface="华文新魏" pitchFamily="2" charset="-122"/>
                <a:ea typeface="华文新魏" pitchFamily="2" charset="-122"/>
              </a:rPr>
              <a:t>w=3</a:t>
            </a:r>
          </a:p>
          <a:p>
            <a:pPr>
              <a:lnSpc>
                <a:spcPct val="120000"/>
              </a:lnSpc>
            </a:pPr>
            <a:r>
              <a:rPr lang="en-US" altLang="zh-CN" b="1" dirty="0">
                <a:latin typeface="华文新魏" pitchFamily="2" charset="-122"/>
                <a:ea typeface="华文新魏" pitchFamily="2" charset="-122"/>
              </a:rPr>
              <a:t>   w=8; 		//x=y=z=i=7</a:t>
            </a:r>
            <a:r>
              <a:rPr lang="zh-CN" altLang="en-US" b="1" dirty="0">
                <a:latin typeface="华文新魏" pitchFamily="2" charset="-122"/>
                <a:ea typeface="华文新魏" pitchFamily="2" charset="-122"/>
              </a:rPr>
              <a:t>，</a:t>
            </a:r>
            <a:r>
              <a:rPr lang="en-US" altLang="zh-CN" b="1" dirty="0">
                <a:latin typeface="华文新魏" pitchFamily="2" charset="-122"/>
                <a:ea typeface="华文新魏" pitchFamily="2" charset="-122"/>
              </a:rPr>
              <a:t>w=8</a:t>
            </a:r>
            <a:r>
              <a:rPr lang="zh-CN" altLang="en-US" b="1" dirty="0">
                <a:latin typeface="华文新魏" pitchFamily="2" charset="-122"/>
                <a:ea typeface="华文新魏" pitchFamily="2" charset="-122"/>
              </a:rPr>
              <a:t>共享生成</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若只警告</a:t>
            </a:r>
            <a:r>
              <a:rPr lang="en-US" altLang="zh-CN" b="1" dirty="0">
                <a:solidFill>
                  <a:srgbClr val="FF0000"/>
                </a:solidFill>
                <a:latin typeface="华文新魏" pitchFamily="2" charset="-122"/>
                <a:ea typeface="华文新魏" pitchFamily="2" charset="-122"/>
              </a:rPr>
              <a:t>)</a:t>
            </a:r>
            <a:r>
              <a:rPr lang="zh-CN" altLang="en-US" b="1" dirty="0">
                <a:latin typeface="华文新魏" pitchFamily="2" charset="-122"/>
                <a:ea typeface="华文新魏" pitchFamily="2" charset="-122"/>
              </a:rPr>
              <a:t>的</a:t>
            </a:r>
            <a:r>
              <a:rPr lang="zh-CN" altLang="en-US" b="1" dirty="0">
                <a:solidFill>
                  <a:srgbClr val="FF0000"/>
                </a:solidFill>
                <a:latin typeface="华文新魏" pitchFamily="2" charset="-122"/>
                <a:ea typeface="华文新魏" pitchFamily="2" charset="-122"/>
              </a:rPr>
              <a:t>匿名变量</a:t>
            </a:r>
            <a:r>
              <a:rPr lang="zh-CN" altLang="en-US" b="1" dirty="0">
                <a:latin typeface="华文新魏" pitchFamily="2" charset="-122"/>
                <a:ea typeface="华文新魏" pitchFamily="2" charset="-122"/>
              </a:rPr>
              <a:t>内存</a:t>
            </a:r>
          </a:p>
          <a:p>
            <a:pPr>
              <a:lnSpc>
                <a:spcPct val="120000"/>
              </a:lnSpc>
            </a:pPr>
            <a:r>
              <a:rPr lang="zh-CN" altLang="en-US" b="1" dirty="0">
                <a:latin typeface="华文新魏" pitchFamily="2" charset="-122"/>
                <a:ea typeface="华文新魏" pitchFamily="2" charset="-122"/>
              </a:rPr>
              <a:t>   </a:t>
            </a:r>
            <a:r>
              <a:rPr lang="en-US" altLang="zh-CN" b="1" dirty="0">
                <a:latin typeface="华文新魏" pitchFamily="2" charset="-122"/>
                <a:ea typeface="华文新魏" pitchFamily="2" charset="-122"/>
              </a:rPr>
              <a:t>++y=10;         	</a:t>
            </a:r>
            <a:r>
              <a:rPr lang="en-US" altLang="zh-CN" b="1" dirty="0" smtClean="0">
                <a:latin typeface="华文新魏" pitchFamily="2" charset="-122"/>
                <a:ea typeface="华文新魏" pitchFamily="2" charset="-122"/>
              </a:rPr>
              <a:t>//</a:t>
            </a:r>
            <a:r>
              <a:rPr lang="zh-CN" altLang="en-US" b="1" dirty="0">
                <a:latin typeface="华文新魏" pitchFamily="2" charset="-122"/>
                <a:ea typeface="华文新魏" pitchFamily="2" charset="-122"/>
              </a:rPr>
              <a:t>非</a:t>
            </a:r>
            <a:r>
              <a:rPr lang="en-US" altLang="zh-CN" b="1" dirty="0" err="1">
                <a:latin typeface="华文新魏" pitchFamily="2" charset="-122"/>
                <a:ea typeface="华文新魏" pitchFamily="2" charset="-122"/>
              </a:rPr>
              <a:t>const</a:t>
            </a:r>
            <a:r>
              <a:rPr lang="zh-CN" altLang="en-US" b="1" dirty="0" smtClean="0">
                <a:latin typeface="华文新魏" pitchFamily="2" charset="-122"/>
                <a:ea typeface="华文新魏" pitchFamily="2" charset="-122"/>
              </a:rPr>
              <a:t>左</a:t>
            </a:r>
            <a:r>
              <a:rPr lang="zh-CN" altLang="en-US" b="1" dirty="0">
                <a:latin typeface="华文新魏" pitchFamily="2" charset="-122"/>
                <a:ea typeface="华文新魏" pitchFamily="2" charset="-122"/>
              </a:rPr>
              <a:t>值</a:t>
            </a:r>
            <a:r>
              <a:rPr lang="en-US" altLang="zh-CN" b="1" dirty="0">
                <a:latin typeface="华文新魏" pitchFamily="2" charset="-122"/>
                <a:ea typeface="华文新魏" pitchFamily="2" charset="-122"/>
              </a:rPr>
              <a:t>++y</a:t>
            </a:r>
            <a:r>
              <a:rPr lang="zh-CN" altLang="en-US" b="1" dirty="0">
                <a:latin typeface="华文新魏" pitchFamily="2" charset="-122"/>
                <a:ea typeface="华文新魏" pitchFamily="2" charset="-122"/>
              </a:rPr>
              <a:t>使</a:t>
            </a:r>
            <a:r>
              <a:rPr lang="en-US" altLang="zh-CN" b="1" dirty="0">
                <a:latin typeface="华文新魏" pitchFamily="2" charset="-122"/>
                <a:ea typeface="华文新魏" pitchFamily="2" charset="-122"/>
              </a:rPr>
              <a:t>i=8</a:t>
            </a:r>
            <a:r>
              <a:rPr lang="zh-CN" altLang="en-US" b="1" dirty="0">
                <a:latin typeface="华文新魏" pitchFamily="2" charset="-122"/>
                <a:ea typeface="华文新魏" pitchFamily="2" charset="-122"/>
              </a:rPr>
              <a:t>并共享</a:t>
            </a:r>
            <a:r>
              <a:rPr lang="en-US" altLang="zh-CN" b="1" dirty="0">
                <a:latin typeface="华文新魏" pitchFamily="2" charset="-122"/>
                <a:ea typeface="华文新魏" pitchFamily="2" charset="-122"/>
              </a:rPr>
              <a:t>i</a:t>
            </a:r>
            <a:r>
              <a:rPr lang="zh-CN" altLang="en-US" b="1" dirty="0">
                <a:latin typeface="华文新魏" pitchFamily="2" charset="-122"/>
                <a:ea typeface="华文新魏" pitchFamily="2" charset="-122"/>
              </a:rPr>
              <a:t>，</a:t>
            </a:r>
            <a:r>
              <a:rPr lang="en-US" altLang="zh-CN" b="1" dirty="0">
                <a:latin typeface="华文新魏" pitchFamily="2" charset="-122"/>
                <a:ea typeface="华文新魏" pitchFamily="2" charset="-122"/>
              </a:rPr>
              <a:t>10</a:t>
            </a:r>
            <a:r>
              <a:rPr lang="zh-CN" altLang="en-US" b="1" dirty="0">
                <a:latin typeface="华文新魏" pitchFamily="2" charset="-122"/>
                <a:ea typeface="华文新魏" pitchFamily="2" charset="-122"/>
              </a:rPr>
              <a:t>赋给</a:t>
            </a:r>
            <a:r>
              <a:rPr lang="en-US" altLang="zh-CN" b="1" dirty="0">
                <a:latin typeface="华文新魏" pitchFamily="2" charset="-122"/>
                <a:ea typeface="华文新魏" pitchFamily="2" charset="-122"/>
              </a:rPr>
              <a:t>i</a:t>
            </a:r>
            <a:r>
              <a:rPr lang="zh-CN" altLang="en-US" b="1" dirty="0">
                <a:latin typeface="华文新魏" pitchFamily="2" charset="-122"/>
                <a:ea typeface="华文新魏" pitchFamily="2" charset="-122"/>
              </a:rPr>
              <a:t>使</a:t>
            </a:r>
            <a:r>
              <a:rPr lang="en-US" altLang="zh-CN" b="1" dirty="0">
                <a:latin typeface="华文新魏" pitchFamily="2" charset="-122"/>
                <a:ea typeface="华文新魏" pitchFamily="2" charset="-122"/>
              </a:rPr>
              <a:t>x=y=z=i=10</a:t>
            </a:r>
          </a:p>
          <a:p>
            <a:pPr>
              <a:lnSpc>
                <a:spcPct val="120000"/>
              </a:lnSpc>
            </a:pPr>
            <a:r>
              <a:rPr lang="en-US" altLang="zh-CN" b="1" dirty="0">
                <a:latin typeface="华文新魏" pitchFamily="2" charset="-122"/>
                <a:ea typeface="华文新魏" pitchFamily="2" charset="-122"/>
              </a:rPr>
              <a:t>   (z=9)=15;       	</a:t>
            </a:r>
            <a:r>
              <a:rPr lang="en-US" altLang="zh-CN" b="1" dirty="0" smtClean="0">
                <a:latin typeface="华文新魏" pitchFamily="2" charset="-122"/>
                <a:ea typeface="华文新魏" pitchFamily="2" charset="-122"/>
              </a:rPr>
              <a:t>//</a:t>
            </a:r>
            <a:r>
              <a:rPr lang="zh-CN" altLang="en-US" b="1" dirty="0">
                <a:latin typeface="华文新魏" pitchFamily="2" charset="-122"/>
                <a:ea typeface="华文新魏" pitchFamily="2" charset="-122"/>
              </a:rPr>
              <a:t>非</a:t>
            </a:r>
            <a:r>
              <a:rPr lang="en-US" altLang="zh-CN" b="1" dirty="0" err="1">
                <a:latin typeface="华文新魏" pitchFamily="2" charset="-122"/>
                <a:ea typeface="华文新魏" pitchFamily="2" charset="-122"/>
              </a:rPr>
              <a:t>const</a:t>
            </a:r>
            <a:r>
              <a:rPr lang="zh-CN" altLang="en-US" b="1" dirty="0" smtClean="0">
                <a:latin typeface="华文新魏" pitchFamily="2" charset="-122"/>
                <a:ea typeface="华文新魏" pitchFamily="2" charset="-122"/>
              </a:rPr>
              <a:t>左</a:t>
            </a:r>
            <a:r>
              <a:rPr lang="zh-CN" altLang="en-US" b="1" dirty="0">
                <a:latin typeface="华文新魏" pitchFamily="2" charset="-122"/>
                <a:ea typeface="华文新魏" pitchFamily="2" charset="-122"/>
              </a:rPr>
              <a:t>值</a:t>
            </a:r>
            <a:r>
              <a:rPr lang="en-US" altLang="zh-CN" b="1" dirty="0">
                <a:latin typeface="华文新魏" pitchFamily="2" charset="-122"/>
                <a:ea typeface="华文新魏" pitchFamily="2" charset="-122"/>
              </a:rPr>
              <a:t>z=9</a:t>
            </a:r>
            <a:r>
              <a:rPr lang="zh-CN" altLang="en-US" b="1" dirty="0">
                <a:latin typeface="华文新魏" pitchFamily="2" charset="-122"/>
                <a:ea typeface="华文新魏" pitchFamily="2" charset="-122"/>
              </a:rPr>
              <a:t>使</a:t>
            </a:r>
            <a:r>
              <a:rPr lang="en-US" altLang="zh-CN" b="1" dirty="0">
                <a:latin typeface="华文新魏" pitchFamily="2" charset="-122"/>
                <a:ea typeface="华文新魏" pitchFamily="2" charset="-122"/>
              </a:rPr>
              <a:t>i=9</a:t>
            </a:r>
            <a:r>
              <a:rPr lang="zh-CN" altLang="en-US" b="1" dirty="0">
                <a:latin typeface="华文新魏" pitchFamily="2" charset="-122"/>
                <a:ea typeface="华文新魏" pitchFamily="2" charset="-122"/>
              </a:rPr>
              <a:t>并共享</a:t>
            </a:r>
            <a:r>
              <a:rPr lang="en-US" altLang="zh-CN" b="1" dirty="0">
                <a:latin typeface="华文新魏" pitchFamily="2" charset="-122"/>
                <a:ea typeface="华文新魏" pitchFamily="2" charset="-122"/>
              </a:rPr>
              <a:t>i</a:t>
            </a:r>
            <a:r>
              <a:rPr lang="zh-CN" altLang="en-US" b="1" dirty="0">
                <a:latin typeface="华文新魏" pitchFamily="2" charset="-122"/>
                <a:ea typeface="华文新魏" pitchFamily="2" charset="-122"/>
              </a:rPr>
              <a:t>，</a:t>
            </a:r>
            <a:r>
              <a:rPr lang="en-US" altLang="zh-CN" b="1" dirty="0">
                <a:latin typeface="华文新魏" pitchFamily="2" charset="-122"/>
                <a:ea typeface="华文新魏" pitchFamily="2" charset="-122"/>
              </a:rPr>
              <a:t>15</a:t>
            </a:r>
            <a:r>
              <a:rPr lang="zh-CN" altLang="en-US" b="1" dirty="0">
                <a:latin typeface="华文新魏" pitchFamily="2" charset="-122"/>
                <a:ea typeface="华文新魏" pitchFamily="2" charset="-122"/>
              </a:rPr>
              <a:t>赋给</a:t>
            </a:r>
            <a:r>
              <a:rPr lang="en-US" altLang="zh-CN" b="1" dirty="0">
                <a:latin typeface="华文新魏" pitchFamily="2" charset="-122"/>
                <a:ea typeface="华文新魏" pitchFamily="2" charset="-122"/>
              </a:rPr>
              <a:t>i</a:t>
            </a:r>
            <a:r>
              <a:rPr lang="zh-CN" altLang="en-US" b="1" dirty="0">
                <a:latin typeface="华文新魏" pitchFamily="2" charset="-122"/>
                <a:ea typeface="华文新魏" pitchFamily="2" charset="-122"/>
              </a:rPr>
              <a:t>使</a:t>
            </a:r>
            <a:r>
              <a:rPr lang="en-US" altLang="zh-CN" b="1" dirty="0">
                <a:latin typeface="华文新魏" pitchFamily="2" charset="-122"/>
                <a:ea typeface="华文新魏" pitchFamily="2" charset="-122"/>
              </a:rPr>
              <a:t>x=y=z=i=15</a:t>
            </a:r>
          </a:p>
          <a:p>
            <a:pPr>
              <a:lnSpc>
                <a:spcPct val="120000"/>
              </a:lnSpc>
            </a:pPr>
            <a:r>
              <a:rPr lang="en-US" altLang="zh-CN" b="1" dirty="0">
                <a:latin typeface="华文新魏" pitchFamily="2" charset="-122"/>
                <a:ea typeface="华文新魏" pitchFamily="2" charset="-122"/>
              </a:rPr>
              <a:t>   (f(y)=1)=2;     	//f(y)</a:t>
            </a:r>
            <a:r>
              <a:rPr lang="zh-CN" altLang="en-US" b="1" dirty="0">
                <a:latin typeface="华文新魏" pitchFamily="2" charset="-122"/>
                <a:ea typeface="华文新魏" pitchFamily="2" charset="-122"/>
              </a:rPr>
              <a:t>共享</a:t>
            </a:r>
            <a:r>
              <a:rPr lang="en-US" altLang="zh-CN" b="1" dirty="0" smtClean="0">
                <a:latin typeface="华文新魏" pitchFamily="2" charset="-122"/>
                <a:ea typeface="华文新魏" pitchFamily="2" charset="-122"/>
              </a:rPr>
              <a:t>y</a:t>
            </a:r>
            <a:r>
              <a:rPr lang="zh-CN" altLang="en-US" b="1" dirty="0" smtClean="0">
                <a:latin typeface="华文新魏" pitchFamily="2" charset="-122"/>
                <a:ea typeface="华文新魏" pitchFamily="2" charset="-122"/>
              </a:rPr>
              <a:t>引用</a:t>
            </a:r>
            <a:r>
              <a:rPr lang="zh-CN" altLang="en-US" b="1" dirty="0">
                <a:latin typeface="华文新魏" pitchFamily="2" charset="-122"/>
                <a:ea typeface="华文新魏" pitchFamily="2" charset="-122"/>
              </a:rPr>
              <a:t>的</a:t>
            </a:r>
            <a:r>
              <a:rPr lang="en-US" altLang="zh-CN" b="1" dirty="0">
                <a:latin typeface="华文新魏" pitchFamily="2" charset="-122"/>
                <a:ea typeface="华文新魏" pitchFamily="2" charset="-122"/>
              </a:rPr>
              <a:t>i</a:t>
            </a:r>
            <a:r>
              <a:rPr lang="zh-CN" altLang="en-US" b="1" dirty="0">
                <a:latin typeface="华文新魏" pitchFamily="2" charset="-122"/>
                <a:ea typeface="华文新魏" pitchFamily="2" charset="-122"/>
              </a:rPr>
              <a:t>，</a:t>
            </a:r>
            <a:r>
              <a:rPr lang="en-US" altLang="zh-CN" b="1" dirty="0">
                <a:latin typeface="华文新魏" pitchFamily="2" charset="-122"/>
                <a:ea typeface="华文新魏" pitchFamily="2" charset="-122"/>
              </a:rPr>
              <a:t>(f(y)=1)</a:t>
            </a:r>
            <a:r>
              <a:rPr lang="zh-CN" altLang="en-US" b="1" dirty="0">
                <a:latin typeface="华文新魏" pitchFamily="2" charset="-122"/>
                <a:ea typeface="华文新魏" pitchFamily="2" charset="-122"/>
              </a:rPr>
              <a:t>共享</a:t>
            </a:r>
            <a:r>
              <a:rPr lang="en-US" altLang="zh-CN" b="1" dirty="0">
                <a:latin typeface="华文新魏" pitchFamily="2" charset="-122"/>
                <a:ea typeface="华文新魏" pitchFamily="2" charset="-122"/>
              </a:rPr>
              <a:t>i </a:t>
            </a:r>
            <a:r>
              <a:rPr lang="zh-CN" altLang="en-US" b="1" dirty="0">
                <a:latin typeface="华文新魏" pitchFamily="2" charset="-122"/>
                <a:ea typeface="华文新魏" pitchFamily="2" charset="-122"/>
              </a:rPr>
              <a:t>，</a:t>
            </a:r>
            <a:r>
              <a:rPr lang="en-US" altLang="zh-CN" b="1" dirty="0">
                <a:latin typeface="华文新魏" pitchFamily="2" charset="-122"/>
                <a:ea typeface="华文新魏" pitchFamily="2" charset="-122"/>
              </a:rPr>
              <a:t>x=y=z=i=2</a:t>
            </a:r>
          </a:p>
          <a:p>
            <a:pPr>
              <a:lnSpc>
                <a:spcPct val="120000"/>
              </a:lnSpc>
            </a:pPr>
            <a:r>
              <a:rPr lang="en-US" altLang="zh-CN" b="1" dirty="0">
                <a:latin typeface="华文新魏" pitchFamily="2" charset="-122"/>
                <a:ea typeface="华文新魏" pitchFamily="2" charset="-122"/>
              </a:rPr>
              <a:t>}</a:t>
            </a:r>
          </a:p>
        </p:txBody>
      </p:sp>
    </p:spTree>
    <p:extLst>
      <p:ext uri="{BB962C8B-B14F-4D97-AF65-F5344CB8AC3E}">
        <p14:creationId xmlns:p14="http://schemas.microsoft.com/office/powerpoint/2010/main" val="12575768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(Compound Type)</a:t>
            </a:r>
            <a:endParaRPr lang="zh-CN" altLang="en-US" sz="3600" b="1" dirty="0" smtClean="0">
              <a:solidFill>
                <a:srgbClr val="FF0000"/>
              </a:solidFill>
              <a:latin typeface="微软雅黑" pitchFamily="34" charset="-122"/>
              <a:ea typeface="微软雅黑" pitchFamily="34" charset="-122"/>
            </a:endParaRPr>
          </a:p>
        </p:txBody>
      </p:sp>
      <p:sp>
        <p:nvSpPr>
          <p:cNvPr id="3"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2.7.1</a:t>
            </a:r>
            <a:r>
              <a:rPr lang="zh-CN" altLang="en-US" sz="2800" b="1" dirty="0" smtClean="0">
                <a:solidFill>
                  <a:srgbClr val="FF0000"/>
                </a:solidFill>
                <a:latin typeface="微软雅黑" pitchFamily="34" charset="-122"/>
                <a:ea typeface="微软雅黑" pitchFamily="34" charset="-122"/>
              </a:rPr>
              <a:t>　</a:t>
            </a:r>
            <a:r>
              <a:rPr lang="zh-CN" altLang="en-US" sz="2800" b="1" dirty="0">
                <a:solidFill>
                  <a:srgbClr val="FF0000"/>
                </a:solidFill>
                <a:latin typeface="微软雅黑" pitchFamily="34" charset="-122"/>
                <a:ea typeface="微软雅黑" pitchFamily="34" charset="-122"/>
              </a:rPr>
              <a:t>引用</a:t>
            </a:r>
            <a:endParaRPr lang="zh-CN" altLang="en-US" sz="2800" b="1" dirty="0" smtClean="0">
              <a:solidFill>
                <a:srgbClr val="FF0000"/>
              </a:solidFill>
              <a:latin typeface="微软雅黑" pitchFamily="34" charset="-122"/>
              <a:ea typeface="微软雅黑" pitchFamily="34" charset="-122"/>
            </a:endParaRPr>
          </a:p>
        </p:txBody>
      </p:sp>
      <p:sp>
        <p:nvSpPr>
          <p:cNvPr id="6" name="Rectangle 7"/>
          <p:cNvSpPr>
            <a:spLocks noChangeArrowheads="1"/>
          </p:cNvSpPr>
          <p:nvPr/>
        </p:nvSpPr>
        <p:spPr bwMode="auto">
          <a:xfrm>
            <a:off x="181244" y="1444144"/>
            <a:ext cx="8801992" cy="5297224"/>
          </a:xfrm>
          <a:prstGeom prst="rect">
            <a:avLst/>
          </a:prstGeom>
          <a:noFill/>
          <a:ln w="9525">
            <a:noFill/>
            <a:miter lim="800000"/>
            <a:headEnd/>
            <a:tailEnd/>
          </a:ln>
        </p:spPr>
        <p:txBody>
          <a:bodyPr>
            <a:noAutofit/>
          </a:bodyPr>
          <a:lstStyle/>
          <a:p>
            <a:pPr>
              <a:lnSpc>
                <a:spcPct val="120000"/>
              </a:lnSpc>
            </a:pPr>
            <a:r>
              <a:rPr lang="en-US" altLang="zh-CN" sz="24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为什么</a:t>
            </a:r>
            <a:r>
              <a:rPr lang="zh-CN" altLang="en-US" sz="2000" b="1" dirty="0">
                <a:latin typeface="华文新魏" pitchFamily="2" charset="-122"/>
                <a:ea typeface="华文新魏" pitchFamily="2" charset="-122"/>
              </a:rPr>
              <a:t>非</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引用不能用右值或不同类型的对象初始化？</a:t>
            </a:r>
          </a:p>
          <a:p>
            <a:pPr>
              <a:lnSpc>
                <a:spcPct val="120000"/>
              </a:lnSpc>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引用在内部存放的是一个对象的地址，是对象的别名。对不可寻址的右值编译器为了实现引用，必须生成一个临时（如常量）或不同类型的值，对象，引用实际上指向该临时对象，但用户不能通过引用访问。如当我们写</a:t>
            </a:r>
          </a:p>
          <a:p>
            <a:pPr>
              <a:lnSpc>
                <a:spcPct val="12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	double </a:t>
            </a:r>
            <a:r>
              <a:rPr lang="en-US" altLang="zh-CN" sz="2000" b="1" dirty="0" err="1">
                <a:latin typeface="华文新魏" pitchFamily="2" charset="-122"/>
                <a:ea typeface="华文新魏" pitchFamily="2" charset="-122"/>
              </a:rPr>
              <a:t>dval</a:t>
            </a:r>
            <a:r>
              <a:rPr lang="en-US" altLang="zh-CN" sz="2000" b="1" dirty="0">
                <a:latin typeface="华文新魏" pitchFamily="2" charset="-122"/>
                <a:ea typeface="华文新魏" pitchFamily="2" charset="-122"/>
              </a:rPr>
              <a:t> = 3.14</a:t>
            </a:r>
            <a:r>
              <a:rPr lang="zh-CN" altLang="en-US" sz="2000" b="1" dirty="0">
                <a:latin typeface="华文新魏" pitchFamily="2" charset="-122"/>
                <a:ea typeface="华文新魏" pitchFamily="2" charset="-122"/>
              </a:rPr>
              <a:t>；</a:t>
            </a:r>
          </a:p>
          <a:p>
            <a:pPr>
              <a:lnSpc>
                <a:spcPct val="12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	int &amp;</a:t>
            </a:r>
            <a:r>
              <a:rPr lang="en-US" altLang="zh-CN" sz="2000" b="1" dirty="0" err="1">
                <a:latin typeface="华文新魏" pitchFamily="2" charset="-122"/>
                <a:ea typeface="华文新魏" pitchFamily="2" charset="-122"/>
              </a:rPr>
              <a:t>ri</a:t>
            </a:r>
            <a:r>
              <a:rPr lang="en-US" altLang="zh-CN" sz="2000" b="1" dirty="0">
                <a:latin typeface="华文新魏" pitchFamily="2" charset="-122"/>
                <a:ea typeface="华文新魏" pitchFamily="2" charset="-122"/>
              </a:rPr>
              <a:t> = </a:t>
            </a:r>
            <a:r>
              <a:rPr lang="en-US" altLang="zh-CN" sz="2000" b="1" dirty="0" err="1">
                <a:latin typeface="华文新魏" pitchFamily="2" charset="-122"/>
                <a:ea typeface="华文新魏" pitchFamily="2" charset="-122"/>
              </a:rPr>
              <a:t>dval</a:t>
            </a:r>
            <a:r>
              <a:rPr lang="zh-CN" altLang="en-US" sz="2000" b="1" dirty="0">
                <a:latin typeface="华文新魏" pitchFamily="2" charset="-122"/>
                <a:ea typeface="华文新魏" pitchFamily="2" charset="-122"/>
              </a:rPr>
              <a:t>；</a:t>
            </a:r>
            <a:endParaRPr lang="en-US" altLang="zh-CN" sz="2000" b="1" dirty="0">
              <a:latin typeface="华文新魏" pitchFamily="2" charset="-122"/>
              <a:ea typeface="华文新魏" pitchFamily="2" charset="-122"/>
            </a:endParaRPr>
          </a:p>
          <a:p>
            <a:pPr>
              <a:lnSpc>
                <a:spcPct val="120000"/>
              </a:lnSpc>
            </a:pPr>
            <a:r>
              <a:rPr lang="zh-CN" altLang="en-US" sz="2000" b="1" dirty="0">
                <a:latin typeface="华文新魏" pitchFamily="2" charset="-122"/>
                <a:ea typeface="华文新魏" pitchFamily="2" charset="-122"/>
              </a:rPr>
              <a:t>编译器将其转换成</a:t>
            </a:r>
          </a:p>
          <a:p>
            <a:pPr>
              <a:lnSpc>
                <a:spcPct val="12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int temp = </a:t>
            </a:r>
            <a:r>
              <a:rPr lang="en-US" altLang="zh-CN" sz="2000" b="1" dirty="0" err="1">
                <a:latin typeface="华文新魏" pitchFamily="2" charset="-122"/>
                <a:ea typeface="华文新魏" pitchFamily="2" charset="-122"/>
              </a:rPr>
              <a:t>dval</a:t>
            </a: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注意将</a:t>
            </a:r>
            <a:r>
              <a:rPr lang="en-US" altLang="zh-CN" sz="2000" b="1" dirty="0" err="1">
                <a:latin typeface="华文新魏" pitchFamily="2" charset="-122"/>
                <a:ea typeface="华文新魏" pitchFamily="2" charset="-122"/>
              </a:rPr>
              <a:t>dval</a:t>
            </a:r>
            <a:r>
              <a:rPr lang="zh-CN" altLang="en-US" sz="2000" b="1" dirty="0">
                <a:latin typeface="华文新魏" pitchFamily="2" charset="-122"/>
                <a:ea typeface="华文新魏" pitchFamily="2" charset="-122"/>
              </a:rPr>
              <a:t>转换成</a:t>
            </a:r>
            <a:r>
              <a:rPr lang="en-US" altLang="zh-CN" sz="2000" b="1" dirty="0">
                <a:latin typeface="华文新魏" pitchFamily="2" charset="-122"/>
                <a:ea typeface="华文新魏" pitchFamily="2" charset="-122"/>
              </a:rPr>
              <a:t>int</a:t>
            </a:r>
            <a:r>
              <a:rPr lang="zh-CN" altLang="en-US" sz="2000" b="1" dirty="0">
                <a:latin typeface="华文新魏" pitchFamily="2" charset="-122"/>
                <a:ea typeface="华文新魏" pitchFamily="2" charset="-122"/>
              </a:rPr>
              <a:t>类型</a:t>
            </a:r>
          </a:p>
          <a:p>
            <a:pPr>
              <a:lnSpc>
                <a:spcPct val="12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		int &amp;</a:t>
            </a:r>
            <a:r>
              <a:rPr lang="en-US" altLang="zh-CN" sz="2000" b="1" dirty="0" err="1">
                <a:latin typeface="华文新魏" pitchFamily="2" charset="-122"/>
                <a:ea typeface="华文新魏" pitchFamily="2" charset="-122"/>
              </a:rPr>
              <a:t>ri</a:t>
            </a:r>
            <a:r>
              <a:rPr lang="en-US" altLang="zh-CN" sz="2000" b="1" dirty="0">
                <a:latin typeface="华文新魏" pitchFamily="2" charset="-122"/>
                <a:ea typeface="华文新魏" pitchFamily="2" charset="-122"/>
              </a:rPr>
              <a:t> = temp;</a:t>
            </a:r>
          </a:p>
          <a:p>
            <a:pPr>
              <a:lnSpc>
                <a:spcPct val="120000"/>
              </a:lnSpc>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如果我们给</a:t>
            </a:r>
            <a:r>
              <a:rPr lang="en-US" altLang="zh-CN" sz="2000" b="1" dirty="0" err="1">
                <a:latin typeface="华文新魏" pitchFamily="2" charset="-122"/>
                <a:ea typeface="华文新魏" pitchFamily="2" charset="-122"/>
              </a:rPr>
              <a:t>ri</a:t>
            </a:r>
            <a:r>
              <a:rPr lang="zh-CN" altLang="en-US" sz="2000" b="1" dirty="0">
                <a:latin typeface="华文新魏" pitchFamily="2" charset="-122"/>
                <a:ea typeface="华文新魏" pitchFamily="2" charset="-122"/>
              </a:rPr>
              <a:t>赋给新值，改变的是</a:t>
            </a:r>
            <a:r>
              <a:rPr lang="en-US" altLang="zh-CN" sz="2000" b="1" dirty="0">
                <a:latin typeface="华文新魏" pitchFamily="2" charset="-122"/>
                <a:ea typeface="华文新魏" pitchFamily="2" charset="-122"/>
              </a:rPr>
              <a:t>temp</a:t>
            </a:r>
            <a:r>
              <a:rPr lang="zh-CN" altLang="en-US" sz="2000" b="1" dirty="0">
                <a:latin typeface="华文新魏" pitchFamily="2" charset="-122"/>
                <a:ea typeface="华文新魏" pitchFamily="2" charset="-122"/>
              </a:rPr>
              <a:t>而不是</a:t>
            </a:r>
            <a:r>
              <a:rPr lang="en-US" altLang="zh-CN" sz="2000" b="1" dirty="0" err="1">
                <a:latin typeface="华文新魏" pitchFamily="2" charset="-122"/>
                <a:ea typeface="华文新魏" pitchFamily="2" charset="-122"/>
              </a:rPr>
              <a:t>dval</a:t>
            </a:r>
            <a:r>
              <a:rPr lang="zh-CN" altLang="en-US" sz="2000" b="1" dirty="0">
                <a:latin typeface="华文新魏" pitchFamily="2" charset="-122"/>
                <a:ea typeface="华文新魏" pitchFamily="2" charset="-122"/>
              </a:rPr>
              <a:t>。对用户来说，感觉赋值没有生效（这不是好事）。</a:t>
            </a:r>
          </a:p>
          <a:p>
            <a:pPr>
              <a:lnSpc>
                <a:spcPct val="120000"/>
              </a:lnSpc>
            </a:pPr>
            <a:r>
              <a:rPr lang="en-US" altLang="zh-CN"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引用不会暴露这个问题，因为它本来就是只读的。</a:t>
            </a:r>
          </a:p>
          <a:p>
            <a:pPr>
              <a:lnSpc>
                <a:spcPct val="120000"/>
              </a:lnSpc>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干脆禁止用右值或不同类型的变量来初始化非</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引用比“允许这样做，但实际上不会生效”的方案好得多</a:t>
            </a:r>
            <a:r>
              <a:rPr lang="zh-CN" altLang="en-US" sz="2000" dirty="0">
                <a:latin typeface="华文新魏" pitchFamily="2" charset="-122"/>
                <a:ea typeface="华文新魏" pitchFamily="2" charset="-122"/>
              </a:rPr>
              <a:t>。</a:t>
            </a:r>
          </a:p>
          <a:p>
            <a:pPr>
              <a:lnSpc>
                <a:spcPct val="120000"/>
              </a:lnSpc>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Tree>
    <p:extLst>
      <p:ext uri="{BB962C8B-B14F-4D97-AF65-F5344CB8AC3E}">
        <p14:creationId xmlns:p14="http://schemas.microsoft.com/office/powerpoint/2010/main" val="10893508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(Compound Type)</a:t>
            </a:r>
            <a:endParaRPr lang="zh-CN" altLang="en-US" sz="3600" b="1" dirty="0" smtClean="0">
              <a:solidFill>
                <a:srgbClr val="FF0000"/>
              </a:solidFill>
              <a:latin typeface="微软雅黑" pitchFamily="34" charset="-122"/>
              <a:ea typeface="微软雅黑" pitchFamily="34" charset="-122"/>
            </a:endParaRPr>
          </a:p>
        </p:txBody>
      </p:sp>
      <p:sp>
        <p:nvSpPr>
          <p:cNvPr id="3"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2.7.1</a:t>
            </a:r>
            <a:r>
              <a:rPr lang="zh-CN" altLang="en-US" sz="2800" b="1" dirty="0" smtClean="0">
                <a:solidFill>
                  <a:srgbClr val="FF0000"/>
                </a:solidFill>
                <a:latin typeface="微软雅黑" pitchFamily="34" charset="-122"/>
                <a:ea typeface="微软雅黑" pitchFamily="34" charset="-122"/>
              </a:rPr>
              <a:t>　</a:t>
            </a:r>
            <a:r>
              <a:rPr lang="zh-CN" altLang="en-US" sz="2800" b="1" dirty="0">
                <a:solidFill>
                  <a:srgbClr val="FF0000"/>
                </a:solidFill>
                <a:latin typeface="微软雅黑" pitchFamily="34" charset="-122"/>
                <a:ea typeface="微软雅黑" pitchFamily="34" charset="-122"/>
              </a:rPr>
              <a:t>引用</a:t>
            </a:r>
            <a:endParaRPr lang="zh-CN" altLang="en-US" sz="2800" b="1" dirty="0" smtClean="0">
              <a:solidFill>
                <a:srgbClr val="FF0000"/>
              </a:solidFill>
              <a:latin typeface="微软雅黑" pitchFamily="34" charset="-122"/>
              <a:ea typeface="微软雅黑" pitchFamily="34" charset="-122"/>
            </a:endParaRPr>
          </a:p>
        </p:txBody>
      </p:sp>
      <p:sp>
        <p:nvSpPr>
          <p:cNvPr id="6" name="Rectangle 7"/>
          <p:cNvSpPr>
            <a:spLocks noChangeArrowheads="1"/>
          </p:cNvSpPr>
          <p:nvPr/>
        </p:nvSpPr>
        <p:spPr bwMode="auto">
          <a:xfrm>
            <a:off x="181244" y="1444144"/>
            <a:ext cx="8801992" cy="5297224"/>
          </a:xfrm>
          <a:prstGeom prst="rect">
            <a:avLst/>
          </a:prstGeom>
          <a:noFill/>
          <a:ln w="9525">
            <a:noFill/>
            <a:miter lim="800000"/>
            <a:headEnd/>
            <a:tailEnd/>
          </a:ln>
        </p:spPr>
        <p:txBody>
          <a:bodyPr>
            <a:noAutofit/>
          </a:bodyPr>
          <a:lstStyle/>
          <a:p>
            <a:pPr>
              <a:lnSpc>
                <a:spcPct val="150000"/>
              </a:lnSpc>
            </a:pPr>
            <a:r>
              <a:rPr lang="en-US" altLang="zh-CN" sz="2400" b="1" dirty="0" smtClean="0">
                <a:latin typeface="华文新魏" pitchFamily="2" charset="-122"/>
                <a:ea typeface="华文新魏" pitchFamily="2" charset="-122"/>
              </a:rPr>
              <a:t>	</a:t>
            </a:r>
            <a:r>
              <a:rPr lang="zh-CN" altLang="en-US" sz="2000" b="1" dirty="0">
                <a:latin typeface="华文新魏" pitchFamily="2" charset="-122"/>
                <a:ea typeface="华文新魏" pitchFamily="2" charset="-122"/>
              </a:rPr>
              <a:t>如何引用指针</a:t>
            </a:r>
          </a:p>
          <a:p>
            <a:pPr>
              <a:lnSpc>
                <a:spcPct val="150000"/>
              </a:lnSpc>
            </a:pPr>
            <a:r>
              <a:rPr lang="zh-CN" altLang="en-US"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int </a:t>
            </a:r>
            <a:r>
              <a:rPr lang="en-US" altLang="zh-CN" sz="2000" b="1" dirty="0" err="1">
                <a:latin typeface="华文新魏" pitchFamily="2" charset="-122"/>
                <a:ea typeface="华文新魏" pitchFamily="2" charset="-122"/>
              </a:rPr>
              <a:t>ival</a:t>
            </a:r>
            <a:r>
              <a:rPr lang="en-US" altLang="zh-CN" sz="2000" b="1" dirty="0">
                <a:latin typeface="华文新魏" pitchFamily="2" charset="-122"/>
                <a:ea typeface="华文新魏" pitchFamily="2" charset="-122"/>
              </a:rPr>
              <a:t> = 1024;</a:t>
            </a:r>
          </a:p>
          <a:p>
            <a:pPr>
              <a:lnSpc>
                <a:spcPct val="15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int </a:t>
            </a:r>
            <a:r>
              <a:rPr lang="en-US" altLang="zh-CN" sz="2000" b="1" dirty="0">
                <a:latin typeface="华文新魏" pitchFamily="2" charset="-122"/>
                <a:ea typeface="华文新魏" pitchFamily="2" charset="-122"/>
              </a:rPr>
              <a:t>* &amp;</a:t>
            </a:r>
            <a:r>
              <a:rPr lang="en-US" altLang="zh-CN" sz="2000" b="1" dirty="0" err="1">
                <a:latin typeface="华文新魏" pitchFamily="2" charset="-122"/>
                <a:ea typeface="华文新魏" pitchFamily="2" charset="-122"/>
              </a:rPr>
              <a:t>pi_ref</a:t>
            </a:r>
            <a:r>
              <a:rPr lang="en-US" altLang="zh-CN" sz="2000" b="1" dirty="0">
                <a:latin typeface="华文新魏" pitchFamily="2" charset="-122"/>
                <a:ea typeface="华文新魏" pitchFamily="2" charset="-122"/>
              </a:rPr>
              <a:t> = &amp;</a:t>
            </a:r>
            <a:r>
              <a:rPr lang="en-US" altLang="zh-CN" sz="2000" b="1" dirty="0" err="1">
                <a:latin typeface="华文新魏" pitchFamily="2" charset="-122"/>
                <a:ea typeface="华文新魏" pitchFamily="2" charset="-122"/>
              </a:rPr>
              <a:t>ival</a:t>
            </a:r>
            <a:r>
              <a:rPr lang="en-US" altLang="zh-CN" sz="2000" b="1" dirty="0">
                <a:latin typeface="华文新魏" pitchFamily="2" charset="-122"/>
                <a:ea typeface="华文新魏" pitchFamily="2" charset="-122"/>
              </a:rPr>
              <a:t>; </a:t>
            </a:r>
          </a:p>
          <a:p>
            <a:pPr>
              <a:lnSpc>
                <a:spcPct val="15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a:t>
            </a:r>
            <a:r>
              <a:rPr lang="zh-CN" altLang="en-US" sz="2000" b="1" dirty="0">
                <a:latin typeface="华文新魏" pitchFamily="2" charset="-122"/>
                <a:ea typeface="华文新魏" pitchFamily="2" charset="-122"/>
              </a:rPr>
              <a:t>错误</a:t>
            </a:r>
            <a:r>
              <a:rPr lang="zh-CN" altLang="en-US" sz="2000" b="1" dirty="0">
                <a:solidFill>
                  <a:srgbClr val="FF0000"/>
                </a:solidFill>
                <a:latin typeface="华文新魏" pitchFamily="2" charset="-122"/>
                <a:ea typeface="华文新魏" pitchFamily="2" charset="-122"/>
              </a:rPr>
              <a:t>， </a:t>
            </a:r>
            <a:r>
              <a:rPr lang="en-US" altLang="zh-CN" sz="2000" b="1" dirty="0">
                <a:solidFill>
                  <a:srgbClr val="FF0000"/>
                </a:solidFill>
                <a:latin typeface="华文新魏" pitchFamily="2" charset="-122"/>
                <a:ea typeface="华文新魏" pitchFamily="2" charset="-122"/>
              </a:rPr>
              <a:t>&amp;</a:t>
            </a:r>
            <a:r>
              <a:rPr lang="en-US" altLang="zh-CN" sz="2000" b="1" dirty="0" err="1">
                <a:solidFill>
                  <a:srgbClr val="FF0000"/>
                </a:solidFill>
                <a:latin typeface="华文新魏" pitchFamily="2" charset="-122"/>
                <a:ea typeface="华文新魏" pitchFamily="2" charset="-122"/>
              </a:rPr>
              <a:t>ival</a:t>
            </a:r>
            <a:r>
              <a:rPr lang="zh-CN" altLang="en-US" sz="2000" b="1" dirty="0">
                <a:solidFill>
                  <a:srgbClr val="FF0000"/>
                </a:solidFill>
                <a:latin typeface="华文新魏" pitchFamily="2" charset="-122"/>
                <a:ea typeface="华文新魏" pitchFamily="2" charset="-122"/>
              </a:rPr>
              <a:t>为右值</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不能初始化非</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引用</a:t>
            </a:r>
          </a:p>
          <a:p>
            <a:pPr>
              <a:lnSpc>
                <a:spcPct val="150000"/>
              </a:lnSpc>
            </a:pP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因为</a:t>
            </a:r>
            <a:r>
              <a:rPr lang="zh-CN" altLang="en-US" sz="2000" b="1" dirty="0">
                <a:latin typeface="华文新魏" pitchFamily="2" charset="-122"/>
                <a:ea typeface="华文新魏" pitchFamily="2" charset="-122"/>
              </a:rPr>
              <a:t>只有</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类型引用才能用右值初始化，因此必须要把</a:t>
            </a:r>
            <a:r>
              <a:rPr lang="en-US" altLang="zh-CN" sz="2000" b="1" dirty="0" err="1">
                <a:latin typeface="华文新魏" pitchFamily="2" charset="-122"/>
                <a:ea typeface="华文新魏" pitchFamily="2" charset="-122"/>
              </a:rPr>
              <a:t>pi_ref</a:t>
            </a:r>
            <a:r>
              <a:rPr lang="zh-CN" altLang="en-US" sz="2000" b="1" dirty="0">
                <a:latin typeface="华文新魏" pitchFamily="2" charset="-122"/>
                <a:ea typeface="华文新魏" pitchFamily="2" charset="-122"/>
              </a:rPr>
              <a:t>声明为</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引用</a:t>
            </a:r>
          </a:p>
          <a:p>
            <a:pPr>
              <a:lnSpc>
                <a:spcPct val="150000"/>
              </a:lnSpc>
            </a:pPr>
            <a:r>
              <a:rPr lang="zh-CN" altLang="en-US"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int * &amp;</a:t>
            </a:r>
            <a:r>
              <a:rPr lang="en-US" altLang="zh-CN" sz="2000" b="1" dirty="0" err="1">
                <a:latin typeface="华文新魏" pitchFamily="2" charset="-122"/>
                <a:ea typeface="华文新魏" pitchFamily="2" charset="-122"/>
              </a:rPr>
              <a:t>pi_ref</a:t>
            </a:r>
            <a:r>
              <a:rPr lang="en-US" altLang="zh-CN" sz="2000" b="1" dirty="0">
                <a:latin typeface="华文新魏" pitchFamily="2" charset="-122"/>
                <a:ea typeface="华文新魏" pitchFamily="2" charset="-122"/>
              </a:rPr>
              <a:t> = &amp;</a:t>
            </a:r>
            <a:r>
              <a:rPr lang="en-US" altLang="zh-CN" sz="2000" b="1" dirty="0" err="1">
                <a:latin typeface="华文新魏" pitchFamily="2" charset="-122"/>
                <a:ea typeface="华文新魏" pitchFamily="2" charset="-122"/>
              </a:rPr>
              <a:t>ival</a:t>
            </a:r>
            <a:r>
              <a:rPr lang="en-US" altLang="zh-CN" sz="2000" b="1" dirty="0">
                <a:latin typeface="华文新魏" pitchFamily="2" charset="-122"/>
                <a:ea typeface="华文新魏" pitchFamily="2" charset="-122"/>
              </a:rPr>
              <a:t>; // </a:t>
            </a:r>
            <a:r>
              <a:rPr lang="zh-CN" altLang="en-US" sz="2000" b="1" dirty="0">
                <a:latin typeface="华文新魏" pitchFamily="2" charset="-122"/>
                <a:ea typeface="华文新魏" pitchFamily="2" charset="-122"/>
              </a:rPr>
              <a:t>错误，为什么？</a:t>
            </a:r>
          </a:p>
          <a:p>
            <a:pPr>
              <a:lnSpc>
                <a:spcPct val="150000"/>
              </a:lnSpc>
            </a:pPr>
            <a:r>
              <a:rPr lang="zh-CN" altLang="en-US"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a:t>
            </a:r>
            <a:r>
              <a:rPr lang="en-US" altLang="zh-CN" sz="2000" b="1" dirty="0" err="1">
                <a:latin typeface="华文新魏" pitchFamily="2" charset="-122"/>
                <a:ea typeface="华文新魏" pitchFamily="2" charset="-122"/>
              </a:rPr>
              <a:t>pi_ref</a:t>
            </a:r>
            <a:r>
              <a:rPr lang="zh-CN" altLang="en-US" sz="2000" b="1" dirty="0">
                <a:latin typeface="华文新魏" pitchFamily="2" charset="-122"/>
                <a:ea typeface="华文新魏" pitchFamily="2" charset="-122"/>
              </a:rPr>
              <a:t>还是非</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引用，引用了一</a:t>
            </a:r>
            <a:r>
              <a:rPr lang="zh-CN" altLang="en-US" sz="2000" b="1" dirty="0" smtClean="0">
                <a:latin typeface="华文新魏" pitchFamily="2" charset="-122"/>
                <a:ea typeface="华文新魏" pitchFamily="2" charset="-122"/>
              </a:rPr>
              <a:t>个</a:t>
            </a:r>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int </a:t>
            </a:r>
            <a:r>
              <a:rPr lang="en-US" altLang="zh-CN" sz="2000" b="1" dirty="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指针，</a:t>
            </a:r>
            <a:r>
              <a:rPr lang="zh-CN" altLang="en-US" sz="2000" b="1" dirty="0">
                <a:latin typeface="华文新魏" pitchFamily="2" charset="-122"/>
                <a:ea typeface="华文新魏" pitchFamily="2" charset="-122"/>
              </a:rPr>
              <a:t>该指针指向了</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对象</a:t>
            </a:r>
          </a:p>
          <a:p>
            <a:pPr>
              <a:lnSpc>
                <a:spcPct val="150000"/>
              </a:lnSpc>
            </a:pPr>
            <a:r>
              <a:rPr lang="zh-CN" altLang="en-US"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a:t>
            </a:r>
            <a:r>
              <a:rPr lang="en-US" altLang="zh-CN" sz="2000" b="1" noProof="1" smtClean="0">
                <a:latin typeface="华文新魏" pitchFamily="2" charset="-122"/>
                <a:ea typeface="华文新魏" pitchFamily="2" charset="-122"/>
              </a:rPr>
              <a:t>int </a:t>
            </a:r>
            <a:r>
              <a:rPr lang="en-US" altLang="zh-CN" sz="2000" b="1" noProof="1">
                <a:latin typeface="华文新魏" pitchFamily="2" charset="-122"/>
                <a:ea typeface="华文新魏" pitchFamily="2" charset="-122"/>
              </a:rPr>
              <a:t>*  const &amp;pi_ref = &amp;ival;</a:t>
            </a:r>
            <a:r>
              <a:rPr lang="en-US" altLang="zh-CN" sz="2000" b="1" dirty="0">
                <a:latin typeface="华文新魏" pitchFamily="2" charset="-122"/>
                <a:ea typeface="华文新魏" pitchFamily="2" charset="-122"/>
              </a:rPr>
              <a:t> //OK</a:t>
            </a:r>
            <a:r>
              <a:rPr lang="zh-CN" altLang="en-US" sz="2000" b="1" dirty="0">
                <a:latin typeface="华文新魏" pitchFamily="2" charset="-122"/>
                <a:ea typeface="华文新魏" pitchFamily="2" charset="-122"/>
              </a:rPr>
              <a:t>，这时</a:t>
            </a:r>
            <a:r>
              <a:rPr lang="en-US" altLang="zh-CN" sz="2000" b="1" dirty="0" err="1">
                <a:latin typeface="华文新魏" pitchFamily="2" charset="-122"/>
                <a:ea typeface="华文新魏" pitchFamily="2" charset="-122"/>
              </a:rPr>
              <a:t>pi_ref</a:t>
            </a:r>
            <a:r>
              <a:rPr lang="zh-CN" altLang="en-US" sz="2000" b="1" dirty="0">
                <a:latin typeface="华文新魏" pitchFamily="2" charset="-122"/>
                <a:ea typeface="华文新魏" pitchFamily="2" charset="-122"/>
              </a:rPr>
              <a:t>才是</a:t>
            </a: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引用</a:t>
            </a: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Tree>
    <p:extLst>
      <p:ext uri="{BB962C8B-B14F-4D97-AF65-F5344CB8AC3E}">
        <p14:creationId xmlns:p14="http://schemas.microsoft.com/office/powerpoint/2010/main" val="9534431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(Compound Type)</a:t>
            </a:r>
            <a:endParaRPr lang="zh-CN" altLang="en-US" sz="3600" b="1" dirty="0" smtClean="0">
              <a:solidFill>
                <a:srgbClr val="FF0000"/>
              </a:solidFill>
              <a:latin typeface="微软雅黑" pitchFamily="34" charset="-122"/>
              <a:ea typeface="微软雅黑" pitchFamily="34" charset="-122"/>
            </a:endParaRPr>
          </a:p>
        </p:txBody>
      </p:sp>
      <p:sp>
        <p:nvSpPr>
          <p:cNvPr id="3"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2.7.2</a:t>
            </a:r>
            <a:r>
              <a:rPr lang="zh-CN" altLang="en-US" sz="2800" b="1" dirty="0" smtClean="0">
                <a:solidFill>
                  <a:srgbClr val="FF0000"/>
                </a:solidFill>
                <a:latin typeface="微软雅黑" pitchFamily="34" charset="-122"/>
                <a:ea typeface="微软雅黑" pitchFamily="34" charset="-122"/>
              </a:rPr>
              <a:t>　右值引用</a:t>
            </a:r>
          </a:p>
        </p:txBody>
      </p:sp>
      <p:sp>
        <p:nvSpPr>
          <p:cNvPr id="6" name="Rectangle 7"/>
          <p:cNvSpPr>
            <a:spLocks noChangeArrowheads="1"/>
          </p:cNvSpPr>
          <p:nvPr/>
        </p:nvSpPr>
        <p:spPr bwMode="auto">
          <a:xfrm>
            <a:off x="181244" y="1444144"/>
            <a:ext cx="8801992" cy="5297224"/>
          </a:xfrm>
          <a:prstGeom prst="rect">
            <a:avLst/>
          </a:prstGeom>
          <a:noFill/>
          <a:ln w="9525">
            <a:noFill/>
            <a:miter lim="800000"/>
            <a:headEnd/>
            <a:tailEnd/>
          </a:ln>
        </p:spPr>
        <p:txBody>
          <a:bodyPr>
            <a:noAutofit/>
          </a:bodyPr>
          <a:lstStyle/>
          <a:p>
            <a:pPr>
              <a:lnSpc>
                <a:spcPct val="150000"/>
              </a:lnSpc>
            </a:pPr>
            <a:r>
              <a:rPr lang="en-US" altLang="zh-CN" sz="2400" b="1" dirty="0" smtClean="0">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右值引用</a:t>
            </a:r>
            <a:r>
              <a:rPr lang="zh-CN" altLang="en-US" sz="2000" b="1" dirty="0" smtClean="0">
                <a:solidFill>
                  <a:srgbClr val="FF0000"/>
                </a:solidFill>
                <a:latin typeface="华文新魏" pitchFamily="2" charset="-122"/>
                <a:ea typeface="华文新魏" pitchFamily="2" charset="-122"/>
              </a:rPr>
              <a:t>：</a:t>
            </a:r>
            <a:r>
              <a:rPr lang="zh-CN" altLang="en-US" sz="2000" b="1" dirty="0" smtClean="0">
                <a:latin typeface="华文新魏" pitchFamily="2" charset="-122"/>
                <a:ea typeface="华文新魏" pitchFamily="2" charset="-122"/>
              </a:rPr>
              <a:t>就是必须绑定到右值的引用。</a:t>
            </a:r>
            <a:endParaRPr lang="en-US" altLang="zh-CN" sz="2000" b="1" dirty="0" smtClean="0">
              <a:latin typeface="华文新魏" pitchFamily="2" charset="-122"/>
              <a:ea typeface="华文新魏" pitchFamily="2" charset="-122"/>
            </a:endParaRPr>
          </a:p>
          <a:p>
            <a:pPr>
              <a:lnSpc>
                <a:spcPct val="150000"/>
              </a:lnSpc>
            </a:pPr>
            <a:r>
              <a:rPr lang="en-US" altLang="zh-CN" sz="2000" b="1" dirty="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右值引用的重要性质：只能绑定到即将销毁的对象，包括字面量，表达式求值过程中创建的临时对象。</a:t>
            </a:r>
            <a:endParaRPr lang="en-US" altLang="zh-CN" sz="2000" b="1" dirty="0" smtClean="0">
              <a:latin typeface="华文新魏" pitchFamily="2" charset="-122"/>
              <a:ea typeface="华文新魏" pitchFamily="2" charset="-122"/>
            </a:endParaRPr>
          </a:p>
          <a:p>
            <a:pPr>
              <a:lnSpc>
                <a:spcPct val="150000"/>
              </a:lnSpc>
            </a:pPr>
            <a:r>
              <a:rPr lang="en-US" altLang="zh-CN" sz="2000" b="1" dirty="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返回非引用类型的函数、算术运算、布尔运算、位运算、后置</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a:t>
            </a:r>
            <a:r>
              <a:rPr lang="zh-CN" altLang="en-US" sz="2000" b="1" dirty="0">
                <a:latin typeface="华文新魏" pitchFamily="2" charset="-122"/>
                <a:ea typeface="华文新魏" pitchFamily="2" charset="-122"/>
              </a:rPr>
              <a:t>后</a:t>
            </a:r>
            <a:r>
              <a:rPr lang="zh-CN" altLang="en-US" sz="2000" b="1" dirty="0" smtClean="0">
                <a:latin typeface="华文新魏" pitchFamily="2" charset="-122"/>
                <a:ea typeface="华文新魏" pitchFamily="2" charset="-122"/>
              </a:rPr>
              <a:t>置</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都生成右值，右值引用和</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左值引用可以绑定到这些运算的结果上。</a:t>
            </a:r>
            <a:endParaRPr lang="en-US" altLang="zh-CN" sz="2000" b="1" dirty="0" smtClean="0">
              <a:latin typeface="华文新魏" pitchFamily="2" charset="-122"/>
              <a:ea typeface="华文新魏" pitchFamily="2" charset="-122"/>
            </a:endParaRPr>
          </a:p>
          <a:p>
            <a:pPr>
              <a:lnSpc>
                <a:spcPct val="150000"/>
              </a:lnSpc>
            </a:pPr>
            <a:r>
              <a:rPr lang="en-US" altLang="zh-CN"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c++</a:t>
            </a:r>
            <a:r>
              <a:rPr lang="en-US" altLang="zh-CN" sz="2000" b="1" dirty="0">
                <a:latin typeface="华文新魏" pitchFamily="2" charset="-122"/>
                <a:ea typeface="华文新魏" pitchFamily="2" charset="-122"/>
              </a:rPr>
              <a:t>11</a:t>
            </a:r>
            <a:r>
              <a:rPr lang="zh-CN" altLang="en-US" sz="2000" b="1" dirty="0">
                <a:latin typeface="华文新魏" pitchFamily="2" charset="-122"/>
                <a:ea typeface="华文新魏" pitchFamily="2" charset="-122"/>
              </a:rPr>
              <a:t>中的右值引用使用</a:t>
            </a:r>
            <a:r>
              <a:rPr lang="zh-CN" altLang="en-US" sz="2000" b="1" dirty="0" smtClean="0">
                <a:latin typeface="华文新魏" pitchFamily="2" charset="-122"/>
                <a:ea typeface="华文新魏" pitchFamily="2" charset="-122"/>
              </a:rPr>
              <a:t>的修饰符是</a:t>
            </a:r>
            <a:r>
              <a:rPr lang="en-US" altLang="zh-CN" sz="2000" b="1" dirty="0">
                <a:latin typeface="华文新魏" pitchFamily="2" charset="-122"/>
                <a:ea typeface="华文新魏" pitchFamily="2" charset="-122"/>
              </a:rPr>
              <a:t>&amp;&amp;</a:t>
            </a:r>
            <a:r>
              <a:rPr lang="zh-CN" altLang="en-US" sz="2000" b="1" dirty="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如：</a:t>
            </a:r>
            <a:endParaRPr lang="en-US" altLang="zh-CN" sz="2000" b="1" dirty="0">
              <a:latin typeface="华文新魏" pitchFamily="2" charset="-122"/>
              <a:ea typeface="华文新魏" pitchFamily="2" charset="-122"/>
            </a:endParaRPr>
          </a:p>
          <a:p>
            <a:pPr>
              <a:lnSpc>
                <a:spcPct val="15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int  &amp;&amp;</a:t>
            </a:r>
            <a:r>
              <a:rPr lang="en-US" altLang="zh-CN" sz="2000" b="1" dirty="0" err="1" smtClean="0">
                <a:latin typeface="华文新魏" pitchFamily="2" charset="-122"/>
                <a:ea typeface="华文新魏" pitchFamily="2" charset="-122"/>
              </a:rPr>
              <a:t>aa</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 1; //</a:t>
            </a:r>
            <a:r>
              <a:rPr lang="zh-CN" altLang="en-US" sz="2000" b="1" dirty="0">
                <a:latin typeface="华文新魏" pitchFamily="2" charset="-122"/>
                <a:ea typeface="华文新魏" pitchFamily="2" charset="-122"/>
              </a:rPr>
              <a:t>实质上就是将不具名</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匿名</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变量取了个别名</a:t>
            </a:r>
          </a:p>
          <a:p>
            <a:pPr>
              <a:lnSpc>
                <a:spcPct val="150000"/>
              </a:lnSpc>
            </a:pPr>
            <a:r>
              <a:rPr lang="en-US" altLang="zh-CN" sz="2000" b="1" dirty="0" smtClean="0">
                <a:latin typeface="华文新魏" pitchFamily="2" charset="-122"/>
                <a:ea typeface="华文新魏" pitchFamily="2" charset="-122"/>
              </a:rPr>
              <a:t>	//</a:t>
            </a:r>
            <a:r>
              <a:rPr lang="en-US" altLang="zh-CN" sz="2000" b="1" dirty="0" err="1">
                <a:latin typeface="华文新魏" pitchFamily="2" charset="-122"/>
                <a:ea typeface="华文新魏" pitchFamily="2" charset="-122"/>
              </a:rPr>
              <a:t>aa</a:t>
            </a:r>
            <a:r>
              <a:rPr lang="en-US" altLang="zh-CN" sz="2000" b="1" dirty="0">
                <a:latin typeface="华文新魏" pitchFamily="2" charset="-122"/>
                <a:ea typeface="华文新魏" pitchFamily="2" charset="-122"/>
              </a:rPr>
              <a:t> = 2; //</a:t>
            </a:r>
            <a:r>
              <a:rPr lang="zh-CN" altLang="en-US" sz="2000" b="1" dirty="0">
                <a:latin typeface="华文新魏" pitchFamily="2" charset="-122"/>
                <a:ea typeface="华文新魏" pitchFamily="2" charset="-122"/>
              </a:rPr>
              <a:t>编译错误，右值引用不能出现在</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左边</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Tree>
    <p:extLst>
      <p:ext uri="{BB962C8B-B14F-4D97-AF65-F5344CB8AC3E}">
        <p14:creationId xmlns:p14="http://schemas.microsoft.com/office/powerpoint/2010/main" val="10699129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(Compound Type)</a:t>
            </a:r>
            <a:endParaRPr lang="zh-CN" altLang="en-US" sz="3600" b="1" dirty="0" smtClean="0">
              <a:solidFill>
                <a:srgbClr val="FF0000"/>
              </a:solidFill>
              <a:latin typeface="微软雅黑" pitchFamily="34" charset="-122"/>
              <a:ea typeface="微软雅黑" pitchFamily="34" charset="-122"/>
            </a:endParaRPr>
          </a:p>
        </p:txBody>
      </p:sp>
      <p:sp>
        <p:nvSpPr>
          <p:cNvPr id="3"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2.7.2</a:t>
            </a:r>
            <a:r>
              <a:rPr lang="zh-CN" altLang="en-US" sz="2800" b="1" dirty="0" smtClean="0">
                <a:solidFill>
                  <a:srgbClr val="FF0000"/>
                </a:solidFill>
                <a:latin typeface="微软雅黑" pitchFamily="34" charset="-122"/>
                <a:ea typeface="微软雅黑" pitchFamily="34" charset="-122"/>
              </a:rPr>
              <a:t>　右值引用</a:t>
            </a:r>
          </a:p>
        </p:txBody>
      </p:sp>
      <p:sp>
        <p:nvSpPr>
          <p:cNvPr id="5" name="TextBox 4"/>
          <p:cNvSpPr txBox="1">
            <a:spLocks noChangeArrowheads="1"/>
          </p:cNvSpPr>
          <p:nvPr/>
        </p:nvSpPr>
        <p:spPr bwMode="auto">
          <a:xfrm>
            <a:off x="179512" y="1484784"/>
            <a:ext cx="8856984" cy="5256584"/>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b="1" dirty="0">
                <a:latin typeface="华文新魏" pitchFamily="2" charset="-122"/>
                <a:ea typeface="华文新魏" pitchFamily="2" charset="-122"/>
              </a:rPr>
              <a:t>int b = 1;</a:t>
            </a:r>
          </a:p>
          <a:p>
            <a:r>
              <a:rPr lang="en-US" altLang="zh-CN" b="1" dirty="0">
                <a:latin typeface="华文新魏" pitchFamily="2" charset="-122"/>
                <a:ea typeface="华文新魏" pitchFamily="2" charset="-122"/>
              </a:rPr>
              <a:t>//int &amp;&amp; c = b; //</a:t>
            </a:r>
            <a:r>
              <a:rPr lang="zh-CN" altLang="en-US" b="1" dirty="0">
                <a:latin typeface="华文新魏" pitchFamily="2" charset="-122"/>
                <a:ea typeface="华文新魏" pitchFamily="2" charset="-122"/>
              </a:rPr>
              <a:t>编译错误！ </a:t>
            </a:r>
            <a:r>
              <a:rPr lang="zh-CN" altLang="en-US" b="1" dirty="0" smtClean="0">
                <a:solidFill>
                  <a:srgbClr val="FF0000"/>
                </a:solidFill>
                <a:latin typeface="华文新魏" pitchFamily="2" charset="-122"/>
                <a:ea typeface="华文新魏" pitchFamily="2" charset="-122"/>
              </a:rPr>
              <a:t>右</a:t>
            </a:r>
            <a:r>
              <a:rPr lang="zh-CN" altLang="en-US" b="1" dirty="0">
                <a:solidFill>
                  <a:srgbClr val="FF0000"/>
                </a:solidFill>
                <a:latin typeface="华文新魏" pitchFamily="2" charset="-122"/>
                <a:ea typeface="华文新魏" pitchFamily="2" charset="-122"/>
              </a:rPr>
              <a:t>值</a:t>
            </a:r>
            <a:r>
              <a:rPr lang="zh-CN" altLang="en-US" b="1" dirty="0" smtClean="0">
                <a:solidFill>
                  <a:srgbClr val="FF0000"/>
                </a:solidFill>
                <a:latin typeface="华文新魏" pitchFamily="2" charset="-122"/>
                <a:ea typeface="华文新魏" pitchFamily="2" charset="-122"/>
              </a:rPr>
              <a:t>引用不能</a:t>
            </a:r>
            <a:r>
              <a:rPr lang="zh-CN" altLang="en-US" b="1" dirty="0">
                <a:solidFill>
                  <a:srgbClr val="FF0000"/>
                </a:solidFill>
                <a:latin typeface="华文新魏" pitchFamily="2" charset="-122"/>
                <a:ea typeface="华文新魏" pitchFamily="2" charset="-122"/>
              </a:rPr>
              <a:t>引用</a:t>
            </a:r>
            <a:r>
              <a:rPr lang="zh-CN" altLang="en-US" b="1" dirty="0" smtClean="0">
                <a:solidFill>
                  <a:srgbClr val="FF0000"/>
                </a:solidFill>
                <a:latin typeface="华文新魏" pitchFamily="2" charset="-122"/>
                <a:ea typeface="华文新魏" pitchFamily="2" charset="-122"/>
              </a:rPr>
              <a:t>左值</a:t>
            </a:r>
            <a:endParaRPr lang="en-US" altLang="zh-CN" b="1" dirty="0" smtClean="0">
              <a:solidFill>
                <a:srgbClr val="FF0000"/>
              </a:solidFill>
              <a:latin typeface="华文新魏" pitchFamily="2" charset="-122"/>
              <a:ea typeface="华文新魏" pitchFamily="2" charset="-122"/>
            </a:endParaRPr>
          </a:p>
          <a:p>
            <a:endParaRPr lang="en-US" altLang="zh-CN" b="1" dirty="0">
              <a:latin typeface="华文新魏" pitchFamily="2" charset="-122"/>
              <a:ea typeface="华文新魏" pitchFamily="2" charset="-122"/>
            </a:endParaRPr>
          </a:p>
          <a:p>
            <a:r>
              <a:rPr lang="en-US" altLang="zh-CN" b="1" dirty="0">
                <a:latin typeface="华文新魏" pitchFamily="2" charset="-122"/>
                <a:ea typeface="华文新魏" pitchFamily="2" charset="-122"/>
              </a:rPr>
              <a:t>A </a:t>
            </a:r>
            <a:r>
              <a:rPr lang="en-US" altLang="zh-CN" b="1" dirty="0" err="1">
                <a:latin typeface="华文新魏" pitchFamily="2" charset="-122"/>
                <a:ea typeface="华文新魏" pitchFamily="2" charset="-122"/>
              </a:rPr>
              <a:t>getTemp</a:t>
            </a:r>
            <a:r>
              <a:rPr lang="en-US" altLang="zh-CN" b="1" dirty="0" smtClean="0">
                <a:latin typeface="华文新魏" pitchFamily="2" charset="-122"/>
                <a:ea typeface="华文新魏" pitchFamily="2" charset="-122"/>
              </a:rPr>
              <a:t>() {</a:t>
            </a:r>
            <a:r>
              <a:rPr lang="en-US" altLang="zh-CN" b="1" dirty="0">
                <a:latin typeface="华文新魏" pitchFamily="2" charset="-122"/>
                <a:ea typeface="华文新魏" pitchFamily="2" charset="-122"/>
              </a:rPr>
              <a:t> </a:t>
            </a:r>
            <a:r>
              <a:rPr lang="en-US" altLang="zh-CN" b="1" dirty="0" smtClean="0">
                <a:latin typeface="华文新魏" pitchFamily="2" charset="-122"/>
                <a:ea typeface="华文新魏" pitchFamily="2" charset="-122"/>
              </a:rPr>
              <a:t>return </a:t>
            </a:r>
            <a:r>
              <a:rPr lang="en-US" altLang="zh-CN" b="1" dirty="0">
                <a:latin typeface="华文新魏" pitchFamily="2" charset="-122"/>
                <a:ea typeface="华文新魏" pitchFamily="2" charset="-122"/>
              </a:rPr>
              <a:t>A</a:t>
            </a:r>
            <a:r>
              <a:rPr lang="en-US" altLang="zh-CN" b="1" dirty="0" smtClean="0">
                <a:latin typeface="华文新魏" pitchFamily="2" charset="-122"/>
                <a:ea typeface="华文新魏" pitchFamily="2" charset="-122"/>
              </a:rPr>
              <a:t>(); }</a:t>
            </a:r>
          </a:p>
          <a:p>
            <a:r>
              <a:rPr lang="en-US" altLang="zh-CN" b="1" dirty="0">
                <a:latin typeface="华文新魏" pitchFamily="2" charset="-122"/>
                <a:ea typeface="华文新魏" pitchFamily="2" charset="-122"/>
              </a:rPr>
              <a:t>A o = </a:t>
            </a:r>
            <a:r>
              <a:rPr lang="en-US" altLang="zh-CN" b="1" dirty="0" err="1">
                <a:latin typeface="华文新魏" pitchFamily="2" charset="-122"/>
                <a:ea typeface="华文新魏" pitchFamily="2" charset="-122"/>
              </a:rPr>
              <a:t>getTemp</a:t>
            </a:r>
            <a:r>
              <a:rPr lang="en-US" altLang="zh-CN" b="1" dirty="0">
                <a:latin typeface="华文新魏" pitchFamily="2" charset="-122"/>
                <a:ea typeface="华文新魏" pitchFamily="2" charset="-122"/>
              </a:rPr>
              <a:t>();   // </a:t>
            </a:r>
            <a:r>
              <a:rPr lang="en-US" altLang="zh-CN" b="1" dirty="0" smtClean="0">
                <a:latin typeface="华文新魏" pitchFamily="2" charset="-122"/>
                <a:ea typeface="华文新魏" pitchFamily="2" charset="-122"/>
              </a:rPr>
              <a:t>o</a:t>
            </a:r>
            <a:r>
              <a:rPr lang="zh-CN" altLang="en-US" b="1" dirty="0" smtClean="0">
                <a:latin typeface="华文新魏" pitchFamily="2" charset="-122"/>
                <a:ea typeface="华文新魏" pitchFamily="2" charset="-122"/>
              </a:rPr>
              <a:t>是</a:t>
            </a:r>
            <a:r>
              <a:rPr lang="zh-CN" altLang="en-US" b="1" dirty="0">
                <a:latin typeface="华文新魏" pitchFamily="2" charset="-122"/>
                <a:ea typeface="华文新魏" pitchFamily="2" charset="-122"/>
              </a:rPr>
              <a:t>左值  </a:t>
            </a:r>
            <a:r>
              <a:rPr lang="en-US" altLang="zh-CN" b="1" dirty="0" err="1">
                <a:latin typeface="华文新魏" pitchFamily="2" charset="-122"/>
                <a:ea typeface="华文新魏" pitchFamily="2" charset="-122"/>
              </a:rPr>
              <a:t>getTemp</a:t>
            </a: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的返回值是右值（临时</a:t>
            </a:r>
            <a:r>
              <a:rPr lang="zh-CN" altLang="en-US" b="1" dirty="0" smtClean="0">
                <a:latin typeface="华文新魏" pitchFamily="2" charset="-122"/>
                <a:ea typeface="华文新魏" pitchFamily="2" charset="-122"/>
              </a:rPr>
              <a:t>变量），被拷贝给</a:t>
            </a:r>
            <a:r>
              <a:rPr lang="en-US" altLang="zh-CN" b="1" dirty="0" smtClean="0">
                <a:latin typeface="华文新魏" pitchFamily="2" charset="-122"/>
                <a:ea typeface="华文新魏" pitchFamily="2" charset="-122"/>
              </a:rPr>
              <a:t>o</a:t>
            </a:r>
            <a:r>
              <a:rPr lang="zh-CN" altLang="en-US" b="1" dirty="0" smtClean="0">
                <a:latin typeface="华文新魏" pitchFamily="2" charset="-122"/>
                <a:ea typeface="华文新魏" pitchFamily="2" charset="-122"/>
              </a:rPr>
              <a:t>，</a:t>
            </a:r>
            <a:r>
              <a:rPr lang="zh-CN" altLang="en-US" b="1" dirty="0" smtClean="0">
                <a:solidFill>
                  <a:srgbClr val="FF0000"/>
                </a:solidFill>
                <a:latin typeface="华文新魏" pitchFamily="2" charset="-122"/>
                <a:ea typeface="华文新魏" pitchFamily="2" charset="-122"/>
              </a:rPr>
              <a:t>会引起对象的拷贝</a:t>
            </a:r>
            <a:endParaRPr lang="en-US" altLang="zh-CN" b="1" dirty="0" smtClean="0">
              <a:solidFill>
                <a:srgbClr val="FF0000"/>
              </a:solidFill>
              <a:latin typeface="华文新魏" pitchFamily="2" charset="-122"/>
              <a:ea typeface="华文新魏" pitchFamily="2" charset="-122"/>
            </a:endParaRPr>
          </a:p>
          <a:p>
            <a:endParaRPr lang="en-US" altLang="zh-CN" b="1" dirty="0" smtClean="0">
              <a:latin typeface="华文新魏" pitchFamily="2" charset="-122"/>
              <a:ea typeface="华文新魏" pitchFamily="2" charset="-122"/>
            </a:endParaRPr>
          </a:p>
          <a:p>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getTemp</a:t>
            </a: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返回的右值本来在表达式语句结束后，其生命也就该终结</a:t>
            </a:r>
            <a:r>
              <a:rPr lang="zh-CN" altLang="en-US" b="1" dirty="0" smtClean="0">
                <a:latin typeface="华文新魏" pitchFamily="2" charset="-122"/>
                <a:ea typeface="华文新魏" pitchFamily="2" charset="-122"/>
              </a:rPr>
              <a:t>了，而</a:t>
            </a:r>
            <a:r>
              <a:rPr lang="zh-CN" altLang="en-US" b="1" dirty="0">
                <a:latin typeface="华文新魏" pitchFamily="2" charset="-122"/>
                <a:ea typeface="华文新魏" pitchFamily="2" charset="-122"/>
              </a:rPr>
              <a:t>通过右值引用，该右值又重获新生，其生命期将与右</a:t>
            </a:r>
            <a:r>
              <a:rPr lang="zh-CN" altLang="en-US" b="1" dirty="0" smtClean="0">
                <a:latin typeface="华文新魏" pitchFamily="2" charset="-122"/>
                <a:ea typeface="华文新魏" pitchFamily="2" charset="-122"/>
              </a:rPr>
              <a:t>值引用</a:t>
            </a:r>
            <a:r>
              <a:rPr lang="zh-CN" altLang="en-US" b="1" dirty="0">
                <a:latin typeface="华文新魏" pitchFamily="2" charset="-122"/>
                <a:ea typeface="华文新魏" pitchFamily="2" charset="-122"/>
              </a:rPr>
              <a:t>类型</a:t>
            </a:r>
            <a:r>
              <a:rPr lang="zh-CN" altLang="en-US" b="1" dirty="0" smtClean="0">
                <a:latin typeface="华文新魏" pitchFamily="2" charset="-122"/>
                <a:ea typeface="华文新魏" pitchFamily="2" charset="-122"/>
              </a:rPr>
              <a:t>变量</a:t>
            </a:r>
            <a:r>
              <a:rPr lang="en-US" altLang="zh-CN" b="1" dirty="0" err="1" smtClean="0">
                <a:latin typeface="华文新魏" pitchFamily="2" charset="-122"/>
                <a:ea typeface="华文新魏" pitchFamily="2" charset="-122"/>
              </a:rPr>
              <a:t>refO</a:t>
            </a:r>
            <a:r>
              <a:rPr lang="zh-CN" altLang="en-US" b="1" dirty="0" smtClean="0">
                <a:latin typeface="华文新魏" pitchFamily="2" charset="-122"/>
                <a:ea typeface="华文新魏" pitchFamily="2" charset="-122"/>
              </a:rPr>
              <a:t>的</a:t>
            </a:r>
            <a:r>
              <a:rPr lang="zh-CN" altLang="en-US" b="1" dirty="0">
                <a:latin typeface="华文新魏" pitchFamily="2" charset="-122"/>
                <a:ea typeface="华文新魏" pitchFamily="2" charset="-122"/>
              </a:rPr>
              <a:t>生命期一样，</a:t>
            </a:r>
            <a:r>
              <a:rPr lang="zh-CN" altLang="en-US" b="1" dirty="0" smtClean="0">
                <a:latin typeface="华文新魏" pitchFamily="2" charset="-122"/>
                <a:ea typeface="华文新魏" pitchFamily="2" charset="-122"/>
              </a:rPr>
              <a:t>只要</a:t>
            </a:r>
            <a:r>
              <a:rPr lang="en-US" altLang="zh-CN" b="1" dirty="0" err="1">
                <a:latin typeface="华文新魏" pitchFamily="2" charset="-122"/>
                <a:ea typeface="华文新魏" pitchFamily="2" charset="-122"/>
              </a:rPr>
              <a:t>refO</a:t>
            </a:r>
            <a:r>
              <a:rPr lang="zh-CN" altLang="en-US" b="1" dirty="0" smtClean="0">
                <a:latin typeface="华文新魏" pitchFamily="2" charset="-122"/>
                <a:ea typeface="华文新魏" pitchFamily="2" charset="-122"/>
              </a:rPr>
              <a:t>还</a:t>
            </a:r>
            <a:r>
              <a:rPr lang="zh-CN" altLang="en-US" b="1" dirty="0">
                <a:latin typeface="华文新魏" pitchFamily="2" charset="-122"/>
                <a:ea typeface="华文新魏" pitchFamily="2" charset="-122"/>
              </a:rPr>
              <a:t>活着，该右值临时变量将会</a:t>
            </a:r>
            <a:r>
              <a:rPr lang="zh-CN" altLang="en-US" b="1" dirty="0" smtClean="0">
                <a:latin typeface="华文新魏" pitchFamily="2" charset="-122"/>
                <a:ea typeface="华文新魏" pitchFamily="2" charset="-122"/>
              </a:rPr>
              <a:t>一直</a:t>
            </a:r>
            <a:r>
              <a:rPr lang="zh-CN" altLang="en-US" b="1" dirty="0">
                <a:latin typeface="华文新魏" pitchFamily="2" charset="-122"/>
                <a:ea typeface="华文新魏" pitchFamily="2" charset="-122"/>
              </a:rPr>
              <a:t>存活下去</a:t>
            </a:r>
            <a:r>
              <a:rPr lang="zh-CN" altLang="en-US" b="1" dirty="0" smtClean="0">
                <a:latin typeface="华文新魏" pitchFamily="2" charset="-122"/>
                <a:ea typeface="华文新魏" pitchFamily="2" charset="-122"/>
              </a:rPr>
              <a:t>。</a:t>
            </a:r>
            <a:endParaRPr lang="en-US" altLang="zh-CN" b="1" dirty="0" smtClean="0">
              <a:latin typeface="华文新魏" pitchFamily="2" charset="-122"/>
              <a:ea typeface="华文新魏" pitchFamily="2" charset="-122"/>
            </a:endParaRPr>
          </a:p>
          <a:p>
            <a:r>
              <a:rPr lang="en-US" altLang="zh-CN" b="1" dirty="0" smtClean="0">
                <a:latin typeface="华文新魏" pitchFamily="2" charset="-122"/>
                <a:ea typeface="华文新魏" pitchFamily="2" charset="-122"/>
              </a:rPr>
              <a:t>A </a:t>
            </a:r>
            <a:r>
              <a:rPr lang="en-US" altLang="zh-CN" b="1" dirty="0">
                <a:latin typeface="华文新魏" pitchFamily="2" charset="-122"/>
                <a:ea typeface="华文新魏" pitchFamily="2" charset="-122"/>
              </a:rPr>
              <a:t>&amp;&amp; </a:t>
            </a:r>
            <a:r>
              <a:rPr lang="en-US" altLang="zh-CN" b="1" dirty="0" err="1">
                <a:latin typeface="华文新魏" pitchFamily="2" charset="-122"/>
                <a:ea typeface="华文新魏" pitchFamily="2" charset="-122"/>
              </a:rPr>
              <a:t>refO</a:t>
            </a:r>
            <a:r>
              <a:rPr lang="en-US" altLang="zh-CN" b="1" dirty="0">
                <a:latin typeface="华文新魏" pitchFamily="2" charset="-122"/>
                <a:ea typeface="华文新魏" pitchFamily="2" charset="-122"/>
              </a:rPr>
              <a:t> = </a:t>
            </a:r>
            <a:r>
              <a:rPr lang="en-US" altLang="zh-CN" b="1" dirty="0" err="1">
                <a:latin typeface="华文新魏" pitchFamily="2" charset="-122"/>
                <a:ea typeface="华文新魏" pitchFamily="2" charset="-122"/>
              </a:rPr>
              <a:t>getTemp</a:t>
            </a:r>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getTemp</a:t>
            </a: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的返回值是右值（临时变量）</a:t>
            </a: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可以用右值</a:t>
            </a:r>
            <a:r>
              <a:rPr lang="zh-CN" altLang="en-US" b="1" dirty="0" smtClean="0">
                <a:latin typeface="华文新魏" pitchFamily="2" charset="-122"/>
                <a:ea typeface="华文新魏" pitchFamily="2" charset="-122"/>
              </a:rPr>
              <a:t>引用</a:t>
            </a:r>
            <a:r>
              <a:rPr lang="en-US" altLang="zh-CN" b="1" dirty="0" smtClean="0">
                <a:latin typeface="华文新魏" pitchFamily="2" charset="-122"/>
                <a:ea typeface="华文新魏" pitchFamily="2" charset="-122"/>
              </a:rPr>
              <a:t>,</a:t>
            </a:r>
            <a:r>
              <a:rPr lang="zh-CN" altLang="en-US" b="1" dirty="0" smtClean="0">
                <a:solidFill>
                  <a:srgbClr val="FF0000"/>
                </a:solidFill>
                <a:latin typeface="华文新魏" pitchFamily="2" charset="-122"/>
                <a:ea typeface="华文新魏" pitchFamily="2" charset="-122"/>
              </a:rPr>
              <a:t>但不会引起对象的拷贝</a:t>
            </a:r>
            <a:endParaRPr lang="en-US" altLang="zh-CN" b="1" dirty="0" smtClean="0">
              <a:solidFill>
                <a:srgbClr val="FF0000"/>
              </a:solidFill>
              <a:latin typeface="华文新魏" pitchFamily="2" charset="-122"/>
              <a:ea typeface="华文新魏" pitchFamily="2" charset="-122"/>
            </a:endParaRPr>
          </a:p>
          <a:p>
            <a:endParaRPr lang="en-US" altLang="zh-CN" b="1" dirty="0">
              <a:solidFill>
                <a:srgbClr val="FF0000"/>
              </a:solidFill>
              <a:latin typeface="华文新魏" pitchFamily="2" charset="-122"/>
              <a:ea typeface="华文新魏" pitchFamily="2" charset="-122"/>
            </a:endParaRPr>
          </a:p>
          <a:p>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注意：这里</a:t>
            </a:r>
            <a:r>
              <a:rPr lang="en-US" altLang="zh-CN" b="1" dirty="0" err="1">
                <a:latin typeface="华文新魏" pitchFamily="2" charset="-122"/>
                <a:ea typeface="华文新魏" pitchFamily="2" charset="-122"/>
              </a:rPr>
              <a:t>refO</a:t>
            </a:r>
            <a:r>
              <a:rPr lang="zh-CN" altLang="en-US" b="1" dirty="0">
                <a:latin typeface="华文新魏" pitchFamily="2" charset="-122"/>
                <a:ea typeface="华文新魏" pitchFamily="2" charset="-122"/>
              </a:rPr>
              <a:t>的类型是右值引用类型</a:t>
            </a:r>
            <a:r>
              <a:rPr lang="en-US" altLang="zh-CN" b="1" dirty="0">
                <a:latin typeface="华文新魏" pitchFamily="2" charset="-122"/>
                <a:ea typeface="华文新魏" pitchFamily="2" charset="-122"/>
              </a:rPr>
              <a:t>(int &amp;&amp;)</a:t>
            </a:r>
            <a:r>
              <a:rPr lang="zh-CN" altLang="en-US" b="1" dirty="0">
                <a:latin typeface="华文新魏" pitchFamily="2" charset="-122"/>
                <a:ea typeface="华文新魏" pitchFamily="2" charset="-122"/>
              </a:rPr>
              <a:t>，但是如果从左值和右值的角度区分它，它实际上是个左值</a:t>
            </a: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其生命周期取决于</a:t>
            </a:r>
            <a:r>
              <a:rPr lang="en-US" altLang="zh-CN" b="1" dirty="0" err="1">
                <a:latin typeface="华文新魏" pitchFamily="2" charset="-122"/>
                <a:ea typeface="华文新魏" pitchFamily="2" charset="-122"/>
              </a:rPr>
              <a:t>refO</a:t>
            </a:r>
            <a:r>
              <a:rPr lang="zh-CN" altLang="en-US" b="1" dirty="0">
                <a:latin typeface="华文新魏" pitchFamily="2" charset="-122"/>
                <a:ea typeface="华文新魏" pitchFamily="2" charset="-122"/>
              </a:rPr>
              <a:t>）。因为可以对它取地址，而且它还有名字，是一个已经命名的右值</a:t>
            </a:r>
            <a:r>
              <a:rPr lang="zh-CN" altLang="en-US" b="1" dirty="0" smtClean="0">
                <a:latin typeface="华文新魏" pitchFamily="2" charset="-122"/>
                <a:ea typeface="华文新魏" pitchFamily="2" charset="-122"/>
              </a:rPr>
              <a:t>。因此</a:t>
            </a:r>
            <a:endParaRPr lang="zh-CN" altLang="en-US" b="1" dirty="0">
              <a:latin typeface="华文新魏" pitchFamily="2" charset="-122"/>
              <a:ea typeface="华文新魏" pitchFamily="2" charset="-122"/>
            </a:endParaRPr>
          </a:p>
          <a:p>
            <a:r>
              <a:rPr lang="en-US" altLang="zh-CN" b="1" dirty="0">
                <a:latin typeface="华文新魏" pitchFamily="2" charset="-122"/>
                <a:ea typeface="华文新魏" pitchFamily="2" charset="-122"/>
              </a:rPr>
              <a:t>A *p = &amp;</a:t>
            </a:r>
            <a:r>
              <a:rPr lang="en-US" altLang="zh-CN" b="1" dirty="0" err="1">
                <a:latin typeface="华文新魏" pitchFamily="2" charset="-122"/>
                <a:ea typeface="华文新魏" pitchFamily="2" charset="-122"/>
              </a:rPr>
              <a:t>refO</a:t>
            </a:r>
            <a:r>
              <a:rPr lang="en-US" altLang="zh-CN" b="1" dirty="0">
                <a:latin typeface="华文新魏" pitchFamily="2" charset="-122"/>
                <a:ea typeface="华文新魏" pitchFamily="2" charset="-122"/>
              </a:rPr>
              <a:t>;</a:t>
            </a:r>
          </a:p>
          <a:p>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不能将一个右值引用绑定到一个右值引用类型的变量上</a:t>
            </a:r>
          </a:p>
          <a:p>
            <a:r>
              <a:rPr lang="en-US" altLang="zh-CN" b="1" dirty="0">
                <a:latin typeface="华文新魏" pitchFamily="2" charset="-122"/>
                <a:ea typeface="华文新魏" pitchFamily="2" charset="-122"/>
              </a:rPr>
              <a:t>//A &amp;&amp;</a:t>
            </a:r>
            <a:r>
              <a:rPr lang="en-US" altLang="zh-CN" b="1" dirty="0" err="1">
                <a:latin typeface="华文新魏" pitchFamily="2" charset="-122"/>
                <a:ea typeface="华文新魏" pitchFamily="2" charset="-122"/>
              </a:rPr>
              <a:t>refOther</a:t>
            </a:r>
            <a:r>
              <a:rPr lang="en-US" altLang="zh-CN" b="1" dirty="0">
                <a:latin typeface="华文新魏" pitchFamily="2" charset="-122"/>
                <a:ea typeface="华文新魏" pitchFamily="2" charset="-122"/>
              </a:rPr>
              <a:t> = </a:t>
            </a:r>
            <a:r>
              <a:rPr lang="en-US" altLang="zh-CN" b="1" dirty="0" err="1">
                <a:latin typeface="华文新魏" pitchFamily="2" charset="-122"/>
                <a:ea typeface="华文新魏" pitchFamily="2" charset="-122"/>
              </a:rPr>
              <a:t>refO</a:t>
            </a:r>
            <a:r>
              <a:rPr lang="en-US" altLang="zh-CN" b="1" dirty="0">
                <a:latin typeface="华文新魏" pitchFamily="2" charset="-122"/>
                <a:ea typeface="华文新魏" pitchFamily="2" charset="-122"/>
              </a:rPr>
              <a:t>; //</a:t>
            </a:r>
            <a:r>
              <a:rPr lang="zh-CN" altLang="en-US" b="1" dirty="0">
                <a:latin typeface="华文新魏" pitchFamily="2" charset="-122"/>
                <a:ea typeface="华文新魏" pitchFamily="2" charset="-122"/>
              </a:rPr>
              <a:t>编译错误，</a:t>
            </a:r>
            <a:r>
              <a:rPr lang="en-US" altLang="zh-CN" b="1" dirty="0" err="1">
                <a:latin typeface="华文新魏" pitchFamily="2" charset="-122"/>
                <a:ea typeface="华文新魏" pitchFamily="2" charset="-122"/>
              </a:rPr>
              <a:t>refO</a:t>
            </a:r>
            <a:r>
              <a:rPr lang="zh-CN" altLang="en-US" b="1" dirty="0">
                <a:latin typeface="华文新魏" pitchFamily="2" charset="-122"/>
                <a:ea typeface="华文新魏" pitchFamily="2" charset="-122"/>
              </a:rPr>
              <a:t>是左值</a:t>
            </a:r>
            <a:endParaRPr lang="en-US" altLang="zh-CN" b="1" dirty="0">
              <a:latin typeface="华文新魏" pitchFamily="2" charset="-122"/>
              <a:ea typeface="华文新魏" pitchFamily="2" charset="-122"/>
            </a:endParaRPr>
          </a:p>
          <a:p>
            <a:endParaRPr lang="en-US" altLang="zh-CN" sz="2000" dirty="0">
              <a:solidFill>
                <a:srgbClr val="FF0000"/>
              </a:solidFill>
              <a:latin typeface="华文新魏" pitchFamily="2" charset="-122"/>
              <a:ea typeface="华文新魏" pitchFamily="2" charset="-122"/>
            </a:endParaRPr>
          </a:p>
          <a:p>
            <a:endParaRPr lang="en-US" altLang="zh-CN" sz="2000" dirty="0">
              <a:solidFill>
                <a:srgbClr val="FF0000"/>
              </a:solidFill>
              <a:latin typeface="华文新魏" pitchFamily="2" charset="-122"/>
              <a:ea typeface="华文新魏" pitchFamily="2" charset="-122"/>
            </a:endParaRPr>
          </a:p>
        </p:txBody>
      </p:sp>
    </p:spTree>
    <p:extLst>
      <p:ext uri="{BB962C8B-B14F-4D97-AF65-F5344CB8AC3E}">
        <p14:creationId xmlns:p14="http://schemas.microsoft.com/office/powerpoint/2010/main" val="12083879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(Compound Type)</a:t>
            </a:r>
            <a:endParaRPr lang="zh-CN" altLang="en-US" sz="3600" b="1" dirty="0" smtClean="0">
              <a:solidFill>
                <a:srgbClr val="FF0000"/>
              </a:solidFill>
              <a:latin typeface="微软雅黑" pitchFamily="34" charset="-122"/>
              <a:ea typeface="微软雅黑" pitchFamily="34" charset="-122"/>
            </a:endParaRPr>
          </a:p>
        </p:txBody>
      </p:sp>
      <p:sp>
        <p:nvSpPr>
          <p:cNvPr id="3"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2.7.2</a:t>
            </a:r>
            <a:r>
              <a:rPr lang="zh-CN" altLang="en-US" sz="2800" b="1" dirty="0" smtClean="0">
                <a:solidFill>
                  <a:srgbClr val="FF0000"/>
                </a:solidFill>
                <a:latin typeface="微软雅黑" pitchFamily="34" charset="-122"/>
                <a:ea typeface="微软雅黑" pitchFamily="34" charset="-122"/>
              </a:rPr>
              <a:t>　右值引用</a:t>
            </a:r>
          </a:p>
        </p:txBody>
      </p:sp>
      <p:sp>
        <p:nvSpPr>
          <p:cNvPr id="6" name="Rectangle 7"/>
          <p:cNvSpPr>
            <a:spLocks noChangeArrowheads="1"/>
          </p:cNvSpPr>
          <p:nvPr/>
        </p:nvSpPr>
        <p:spPr bwMode="auto">
          <a:xfrm>
            <a:off x="181244" y="1444144"/>
            <a:ext cx="8801992" cy="5297224"/>
          </a:xfrm>
          <a:prstGeom prst="rect">
            <a:avLst/>
          </a:prstGeom>
          <a:noFill/>
          <a:ln w="9525">
            <a:noFill/>
            <a:miter lim="800000"/>
            <a:headEnd/>
            <a:tailEnd/>
          </a:ln>
        </p:spPr>
        <p:txBody>
          <a:bodyPr>
            <a:noAutofit/>
          </a:bodyPr>
          <a:lstStyle/>
          <a:p>
            <a:pPr>
              <a:lnSpc>
                <a:spcPct val="120000"/>
              </a:lnSpc>
            </a:pPr>
            <a:r>
              <a:rPr lang="en-US" altLang="zh-CN" sz="2000" b="1" dirty="0">
                <a:solidFill>
                  <a:srgbClr val="FF0000"/>
                </a:solidFill>
                <a:latin typeface="华文新魏" pitchFamily="2" charset="-122"/>
                <a:ea typeface="华文新魏" pitchFamily="2" charset="-122"/>
              </a:rPr>
              <a:t>	</a:t>
            </a:r>
            <a:r>
              <a:rPr lang="en-US" altLang="zh-CN" sz="2000" b="1" dirty="0" err="1">
                <a:solidFill>
                  <a:srgbClr val="FF0000"/>
                </a:solidFill>
                <a:latin typeface="华文新魏" pitchFamily="2" charset="-122"/>
                <a:ea typeface="华文新魏" pitchFamily="2" charset="-122"/>
              </a:rPr>
              <a:t>std</a:t>
            </a:r>
            <a:r>
              <a:rPr lang="en-US" altLang="zh-CN" sz="2000" b="1" dirty="0">
                <a:solidFill>
                  <a:srgbClr val="FF0000"/>
                </a:solidFill>
                <a:latin typeface="华文新魏" pitchFamily="2" charset="-122"/>
                <a:ea typeface="华文新魏" pitchFamily="2" charset="-122"/>
              </a:rPr>
              <a:t>::move</a:t>
            </a:r>
            <a:r>
              <a:rPr lang="zh-CN" altLang="en-US" sz="2000" b="1" dirty="0">
                <a:solidFill>
                  <a:srgbClr val="FF0000"/>
                </a:solidFill>
                <a:latin typeface="华文新魏" pitchFamily="2" charset="-122"/>
                <a:ea typeface="华文新魏" pitchFamily="2" charset="-122"/>
              </a:rPr>
              <a:t>函数</a:t>
            </a:r>
            <a:r>
              <a:rPr lang="zh-CN" altLang="en-US" sz="2000" b="1" dirty="0" smtClean="0">
                <a:solidFill>
                  <a:srgbClr val="FF0000"/>
                </a:solidFill>
                <a:latin typeface="华文新魏" pitchFamily="2" charset="-122"/>
                <a:ea typeface="华文新魏" pitchFamily="2" charset="-122"/>
              </a:rPr>
              <a:t>：</a:t>
            </a:r>
            <a:r>
              <a:rPr lang="zh-CN" altLang="en-US" sz="2000" dirty="0">
                <a:latin typeface="华文新魏" pitchFamily="2" charset="-122"/>
                <a:ea typeface="华文新魏" pitchFamily="2" charset="-122"/>
              </a:rPr>
              <a:t>有时候我们希望把左值当作右值来使用，例如一个变量的值，不再使用了，希望把它的值转移出去，</a:t>
            </a:r>
            <a:r>
              <a:rPr lang="en-US" altLang="zh-CN" sz="2000" dirty="0">
                <a:latin typeface="华文新魏" pitchFamily="2" charset="-122"/>
                <a:ea typeface="华文新魏" pitchFamily="2" charset="-122"/>
              </a:rPr>
              <a:t>C++11</a:t>
            </a:r>
            <a:r>
              <a:rPr lang="zh-CN" altLang="en-US" sz="2000" dirty="0">
                <a:latin typeface="华文新魏" pitchFamily="2" charset="-122"/>
                <a:ea typeface="华文新魏" pitchFamily="2" charset="-122"/>
              </a:rPr>
              <a:t>中的</a:t>
            </a:r>
            <a:r>
              <a:rPr lang="en-US" altLang="zh-CN" sz="2000" dirty="0" err="1">
                <a:latin typeface="华文新魏" pitchFamily="2" charset="-122"/>
                <a:ea typeface="华文新魏" pitchFamily="2" charset="-122"/>
              </a:rPr>
              <a:t>std</a:t>
            </a:r>
            <a:r>
              <a:rPr lang="en-US" altLang="zh-CN" sz="2000" dirty="0">
                <a:latin typeface="华文新魏" pitchFamily="2" charset="-122"/>
                <a:ea typeface="华文新魏" pitchFamily="2" charset="-122"/>
              </a:rPr>
              <a:t>::move</a:t>
            </a:r>
            <a:r>
              <a:rPr lang="zh-CN" altLang="en-US" sz="2000" dirty="0">
                <a:latin typeface="华文新魏" pitchFamily="2" charset="-122"/>
                <a:ea typeface="华文新魏" pitchFamily="2" charset="-122"/>
              </a:rPr>
              <a:t>就为我们提供了将左值引用转为右值引用的</a:t>
            </a:r>
            <a:r>
              <a:rPr lang="zh-CN" altLang="en-US" sz="2000" dirty="0" smtClean="0">
                <a:latin typeface="华文新魏" pitchFamily="2" charset="-122"/>
                <a:ea typeface="华文新魏" pitchFamily="2" charset="-122"/>
              </a:rPr>
              <a:t>方法。</a:t>
            </a:r>
            <a:endParaRPr lang="en-US" altLang="zh-CN" sz="2000" b="1" dirty="0" smtClean="0">
              <a:latin typeface="华文新魏" pitchFamily="2" charset="-122"/>
              <a:ea typeface="华文新魏" pitchFamily="2" charset="-122"/>
            </a:endParaRPr>
          </a:p>
        </p:txBody>
      </p:sp>
      <p:sp>
        <p:nvSpPr>
          <p:cNvPr id="5" name="TextBox 4"/>
          <p:cNvSpPr txBox="1">
            <a:spLocks noChangeArrowheads="1"/>
          </p:cNvSpPr>
          <p:nvPr/>
        </p:nvSpPr>
        <p:spPr bwMode="auto">
          <a:xfrm>
            <a:off x="611560" y="2636912"/>
            <a:ext cx="8371676" cy="4032448"/>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dirty="0">
                <a:latin typeface="华文新魏" pitchFamily="2" charset="-122"/>
                <a:ea typeface="华文新魏" pitchFamily="2" charset="-122"/>
              </a:rPr>
              <a:t>void </a:t>
            </a:r>
            <a:r>
              <a:rPr lang="en-US" altLang="zh-CN" dirty="0" err="1">
                <a:latin typeface="华文新魏" pitchFamily="2" charset="-122"/>
                <a:ea typeface="华文新魏" pitchFamily="2" charset="-122"/>
              </a:rPr>
              <a:t>print_value_lref</a:t>
            </a:r>
            <a:r>
              <a:rPr lang="en-US" altLang="zh-CN" dirty="0">
                <a:latin typeface="华文新魏" pitchFamily="2" charset="-122"/>
                <a:ea typeface="华文新魏" pitchFamily="2" charset="-122"/>
              </a:rPr>
              <a:t>(int&amp; i)//</a:t>
            </a:r>
            <a:r>
              <a:rPr lang="zh-CN" altLang="en-US" dirty="0">
                <a:latin typeface="华文新魏" pitchFamily="2" charset="-122"/>
                <a:ea typeface="华文新魏" pitchFamily="2" charset="-122"/>
              </a:rPr>
              <a:t>左值  </a:t>
            </a:r>
          </a:p>
          <a:p>
            <a:r>
              <a:rPr lang="en-US" altLang="zh-CN" dirty="0">
                <a:latin typeface="华文新魏" pitchFamily="2" charset="-122"/>
                <a:ea typeface="华文新魏" pitchFamily="2" charset="-122"/>
              </a:rPr>
              <a:t>{</a:t>
            </a:r>
          </a:p>
          <a:p>
            <a:r>
              <a:rPr lang="en-US" altLang="zh-CN" dirty="0" smtClean="0">
                <a:latin typeface="华文新魏" pitchFamily="2" charset="-122"/>
                <a:ea typeface="华文新魏" pitchFamily="2" charset="-122"/>
              </a:rPr>
              <a:t>	</a:t>
            </a:r>
            <a:r>
              <a:rPr lang="en-US" altLang="zh-CN" dirty="0" err="1" smtClean="0">
                <a:latin typeface="华文新魏" pitchFamily="2" charset="-122"/>
                <a:ea typeface="华文新魏" pitchFamily="2" charset="-122"/>
              </a:rPr>
              <a:t>std</a:t>
            </a:r>
            <a:r>
              <a:rPr lang="en-US" altLang="zh-CN" dirty="0">
                <a:latin typeface="华文新魏" pitchFamily="2" charset="-122"/>
                <a:ea typeface="华文新魏" pitchFamily="2" charset="-122"/>
              </a:rPr>
              <a:t>::</a:t>
            </a:r>
            <a:r>
              <a:rPr lang="en-US" altLang="zh-CN" dirty="0" err="1">
                <a:latin typeface="华文新魏" pitchFamily="2" charset="-122"/>
                <a:ea typeface="华文新魏" pitchFamily="2" charset="-122"/>
              </a:rPr>
              <a:t>cout</a:t>
            </a:r>
            <a:r>
              <a:rPr lang="en-US" altLang="zh-CN" dirty="0">
                <a:latin typeface="华文新魏" pitchFamily="2" charset="-122"/>
                <a:ea typeface="华文新魏" pitchFamily="2" charset="-122"/>
              </a:rPr>
              <a:t> &lt;&lt; "</a:t>
            </a:r>
            <a:r>
              <a:rPr lang="en-US" altLang="zh-CN" dirty="0" err="1">
                <a:latin typeface="华文新魏" pitchFamily="2" charset="-122"/>
                <a:ea typeface="华文新魏" pitchFamily="2" charset="-122"/>
              </a:rPr>
              <a:t>Lvalue</a:t>
            </a:r>
            <a:r>
              <a:rPr lang="en-US" altLang="zh-CN" dirty="0">
                <a:latin typeface="华文新魏" pitchFamily="2" charset="-122"/>
                <a:ea typeface="华文新魏" pitchFamily="2" charset="-122"/>
              </a:rPr>
              <a:t>:" &lt;&lt; i &lt;&lt; </a:t>
            </a:r>
            <a:r>
              <a:rPr lang="en-US" altLang="zh-CN" dirty="0" err="1">
                <a:latin typeface="华文新魏" pitchFamily="2" charset="-122"/>
                <a:ea typeface="华文新魏" pitchFamily="2" charset="-122"/>
              </a:rPr>
              <a:t>std</a:t>
            </a:r>
            <a:r>
              <a:rPr lang="en-US" altLang="zh-CN" dirty="0">
                <a:latin typeface="华文新魏" pitchFamily="2" charset="-122"/>
                <a:ea typeface="华文新魏" pitchFamily="2" charset="-122"/>
              </a:rPr>
              <a:t>::</a:t>
            </a:r>
            <a:r>
              <a:rPr lang="en-US" altLang="zh-CN" dirty="0" err="1">
                <a:latin typeface="华文新魏" pitchFamily="2" charset="-122"/>
                <a:ea typeface="华文新魏" pitchFamily="2" charset="-122"/>
              </a:rPr>
              <a:t>endl</a:t>
            </a:r>
            <a:r>
              <a:rPr lang="en-US" altLang="zh-CN" dirty="0">
                <a:latin typeface="华文新魏" pitchFamily="2" charset="-122"/>
                <a:ea typeface="华文新魏" pitchFamily="2" charset="-122"/>
              </a:rPr>
              <a:t>;</a:t>
            </a:r>
          </a:p>
          <a:p>
            <a:r>
              <a:rPr lang="en-US" altLang="zh-CN" dirty="0">
                <a:latin typeface="华文新魏" pitchFamily="2" charset="-122"/>
                <a:ea typeface="华文新魏" pitchFamily="2" charset="-122"/>
              </a:rPr>
              <a:t>}</a:t>
            </a:r>
          </a:p>
          <a:p>
            <a:r>
              <a:rPr lang="en-US" altLang="zh-CN" dirty="0">
                <a:latin typeface="华文新魏" pitchFamily="2" charset="-122"/>
                <a:ea typeface="华文新魏" pitchFamily="2" charset="-122"/>
              </a:rPr>
              <a:t>void </a:t>
            </a:r>
            <a:r>
              <a:rPr lang="en-US" altLang="zh-CN" dirty="0" err="1">
                <a:latin typeface="华文新魏" pitchFamily="2" charset="-122"/>
                <a:ea typeface="华文新魏" pitchFamily="2" charset="-122"/>
              </a:rPr>
              <a:t>print_value_rref</a:t>
            </a:r>
            <a:r>
              <a:rPr lang="en-US" altLang="zh-CN" dirty="0">
                <a:latin typeface="华文新魏" pitchFamily="2" charset="-122"/>
                <a:ea typeface="华文新魏" pitchFamily="2" charset="-122"/>
              </a:rPr>
              <a:t>(int&amp;&amp; i)//</a:t>
            </a:r>
            <a:r>
              <a:rPr lang="zh-CN" altLang="en-US" dirty="0">
                <a:latin typeface="华文新魏" pitchFamily="2" charset="-122"/>
                <a:ea typeface="华文新魏" pitchFamily="2" charset="-122"/>
              </a:rPr>
              <a:t>右值  </a:t>
            </a:r>
          </a:p>
          <a:p>
            <a:r>
              <a:rPr lang="en-US" altLang="zh-CN" dirty="0">
                <a:latin typeface="华文新魏" pitchFamily="2" charset="-122"/>
                <a:ea typeface="华文新魏" pitchFamily="2" charset="-122"/>
              </a:rPr>
              <a:t>{</a:t>
            </a:r>
          </a:p>
          <a:p>
            <a:r>
              <a:rPr lang="en-US" altLang="zh-CN" dirty="0" smtClean="0">
                <a:latin typeface="华文新魏" pitchFamily="2" charset="-122"/>
                <a:ea typeface="华文新魏" pitchFamily="2" charset="-122"/>
              </a:rPr>
              <a:t>	</a:t>
            </a:r>
            <a:r>
              <a:rPr lang="en-US" altLang="zh-CN" dirty="0" err="1" smtClean="0">
                <a:latin typeface="华文新魏" pitchFamily="2" charset="-122"/>
                <a:ea typeface="华文新魏" pitchFamily="2" charset="-122"/>
              </a:rPr>
              <a:t>std</a:t>
            </a:r>
            <a:r>
              <a:rPr lang="en-US" altLang="zh-CN" dirty="0">
                <a:latin typeface="华文新魏" pitchFamily="2" charset="-122"/>
                <a:ea typeface="华文新魏" pitchFamily="2" charset="-122"/>
              </a:rPr>
              <a:t>::</a:t>
            </a:r>
            <a:r>
              <a:rPr lang="en-US" altLang="zh-CN" dirty="0" err="1">
                <a:latin typeface="华文新魏" pitchFamily="2" charset="-122"/>
                <a:ea typeface="华文新魏" pitchFamily="2" charset="-122"/>
              </a:rPr>
              <a:t>cout</a:t>
            </a:r>
            <a:r>
              <a:rPr lang="en-US" altLang="zh-CN" dirty="0">
                <a:latin typeface="华文新魏" pitchFamily="2" charset="-122"/>
                <a:ea typeface="华文新魏" pitchFamily="2" charset="-122"/>
              </a:rPr>
              <a:t> &lt;&lt; "</a:t>
            </a:r>
            <a:r>
              <a:rPr lang="en-US" altLang="zh-CN" dirty="0" err="1">
                <a:latin typeface="华文新魏" pitchFamily="2" charset="-122"/>
                <a:ea typeface="华文新魏" pitchFamily="2" charset="-122"/>
              </a:rPr>
              <a:t>Rvalue</a:t>
            </a:r>
            <a:r>
              <a:rPr lang="en-US" altLang="zh-CN" dirty="0">
                <a:latin typeface="华文新魏" pitchFamily="2" charset="-122"/>
                <a:ea typeface="华文新魏" pitchFamily="2" charset="-122"/>
              </a:rPr>
              <a:t>:" &lt;&lt; i &lt;&lt; </a:t>
            </a:r>
            <a:r>
              <a:rPr lang="en-US" altLang="zh-CN" dirty="0" err="1">
                <a:latin typeface="华文新魏" pitchFamily="2" charset="-122"/>
                <a:ea typeface="华文新魏" pitchFamily="2" charset="-122"/>
              </a:rPr>
              <a:t>std</a:t>
            </a:r>
            <a:r>
              <a:rPr lang="en-US" altLang="zh-CN" dirty="0">
                <a:latin typeface="华文新魏" pitchFamily="2" charset="-122"/>
                <a:ea typeface="华文新魏" pitchFamily="2" charset="-122"/>
              </a:rPr>
              <a:t>::</a:t>
            </a:r>
            <a:r>
              <a:rPr lang="en-US" altLang="zh-CN" dirty="0" err="1">
                <a:latin typeface="华文新魏" pitchFamily="2" charset="-122"/>
                <a:ea typeface="华文新魏" pitchFamily="2" charset="-122"/>
              </a:rPr>
              <a:t>endl</a:t>
            </a:r>
            <a:r>
              <a:rPr lang="en-US" altLang="zh-CN" dirty="0">
                <a:latin typeface="华文新魏" pitchFamily="2" charset="-122"/>
                <a:ea typeface="华文新魏" pitchFamily="2" charset="-122"/>
              </a:rPr>
              <a:t>;</a:t>
            </a:r>
          </a:p>
          <a:p>
            <a:r>
              <a:rPr lang="en-US" altLang="zh-CN" dirty="0" smtClean="0">
                <a:latin typeface="华文新魏" pitchFamily="2" charset="-122"/>
                <a:ea typeface="华文新魏" pitchFamily="2" charset="-122"/>
              </a:rPr>
              <a:t>}</a:t>
            </a:r>
          </a:p>
          <a:p>
            <a:r>
              <a:rPr lang="en-US" altLang="zh-CN" dirty="0">
                <a:latin typeface="华文新魏" pitchFamily="2" charset="-122"/>
                <a:ea typeface="华文新魏" pitchFamily="2" charset="-122"/>
              </a:rPr>
              <a:t>int i = 10;</a:t>
            </a:r>
          </a:p>
          <a:p>
            <a:r>
              <a:rPr lang="en-US" altLang="zh-CN" dirty="0" err="1">
                <a:latin typeface="华文新魏" pitchFamily="2" charset="-122"/>
                <a:ea typeface="华文新魏" pitchFamily="2" charset="-122"/>
              </a:rPr>
              <a:t>print_value_lref</a:t>
            </a:r>
            <a:r>
              <a:rPr lang="en-US" altLang="zh-CN" dirty="0">
                <a:latin typeface="华文新魏" pitchFamily="2" charset="-122"/>
                <a:ea typeface="华文新魏" pitchFamily="2" charset="-122"/>
              </a:rPr>
              <a:t>(i);</a:t>
            </a:r>
          </a:p>
          <a:p>
            <a:r>
              <a:rPr lang="en-US" altLang="zh-CN" dirty="0">
                <a:latin typeface="华文新魏" pitchFamily="2" charset="-122"/>
                <a:ea typeface="华文新魏" pitchFamily="2" charset="-122"/>
              </a:rPr>
              <a:t>//</a:t>
            </a:r>
            <a:r>
              <a:rPr lang="en-US" altLang="zh-CN" dirty="0" err="1">
                <a:latin typeface="华文新魏" pitchFamily="2" charset="-122"/>
                <a:ea typeface="华文新魏" pitchFamily="2" charset="-122"/>
              </a:rPr>
              <a:t>print_value_rref</a:t>
            </a:r>
            <a:r>
              <a:rPr lang="en-US" altLang="zh-CN" dirty="0">
                <a:latin typeface="华文新魏" pitchFamily="2" charset="-122"/>
                <a:ea typeface="华文新魏" pitchFamily="2" charset="-122"/>
              </a:rPr>
              <a:t>(i</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编译错误：右值引用不能绑定到左值</a:t>
            </a:r>
          </a:p>
          <a:p>
            <a:r>
              <a:rPr lang="en-US" altLang="zh-CN" dirty="0" err="1">
                <a:latin typeface="华文新魏" pitchFamily="2" charset="-122"/>
                <a:ea typeface="华文新魏" pitchFamily="2" charset="-122"/>
              </a:rPr>
              <a:t>print_value_rref</a:t>
            </a:r>
            <a:r>
              <a:rPr lang="en-US" altLang="zh-CN" dirty="0">
                <a:latin typeface="华文新魏" pitchFamily="2" charset="-122"/>
                <a:ea typeface="华文新魏" pitchFamily="2" charset="-122"/>
              </a:rPr>
              <a:t>(</a:t>
            </a:r>
            <a:r>
              <a:rPr lang="en-US" altLang="zh-CN" dirty="0" err="1">
                <a:latin typeface="华文新魏" pitchFamily="2" charset="-122"/>
                <a:ea typeface="华文新魏" pitchFamily="2" charset="-122"/>
              </a:rPr>
              <a:t>std</a:t>
            </a:r>
            <a:r>
              <a:rPr lang="en-US" altLang="zh-CN" dirty="0">
                <a:latin typeface="华文新魏" pitchFamily="2" charset="-122"/>
                <a:ea typeface="华文新魏" pitchFamily="2" charset="-122"/>
              </a:rPr>
              <a:t>::move(i)); </a:t>
            </a:r>
            <a:r>
              <a:rPr lang="en-US" altLang="zh-CN" dirty="0" smtClean="0">
                <a:latin typeface="华文新魏" pitchFamily="2" charset="-122"/>
                <a:ea typeface="华文新魏" pitchFamily="2" charset="-122"/>
              </a:rPr>
              <a:t>//move</a:t>
            </a:r>
            <a:r>
              <a:rPr lang="zh-CN" altLang="en-US" dirty="0" smtClean="0">
                <a:latin typeface="华文新魏" pitchFamily="2" charset="-122"/>
                <a:ea typeface="华文新魏" pitchFamily="2" charset="-122"/>
              </a:rPr>
              <a:t>函数将左</a:t>
            </a:r>
            <a:r>
              <a:rPr lang="zh-CN" altLang="en-US" dirty="0">
                <a:latin typeface="华文新魏" pitchFamily="2" charset="-122"/>
                <a:ea typeface="华文新魏" pitchFamily="2" charset="-122"/>
              </a:rPr>
              <a:t>值引用转为右值引用</a:t>
            </a:r>
            <a:r>
              <a:rPr lang="zh-CN" altLang="en-US" dirty="0" smtClean="0">
                <a:latin typeface="华文新魏" pitchFamily="2" charset="-122"/>
                <a:ea typeface="华文新魏" pitchFamily="2" charset="-122"/>
              </a:rPr>
              <a:t>的</a:t>
            </a:r>
            <a:endParaRPr lang="zh-CN" altLang="en-US" dirty="0">
              <a:latin typeface="华文新魏" pitchFamily="2" charset="-122"/>
              <a:ea typeface="华文新魏" pitchFamily="2" charset="-122"/>
            </a:endParaRPr>
          </a:p>
          <a:p>
            <a:r>
              <a:rPr lang="en-US" altLang="zh-CN" dirty="0" err="1">
                <a:latin typeface="华文新魏" pitchFamily="2" charset="-122"/>
                <a:ea typeface="华文新魏" pitchFamily="2" charset="-122"/>
              </a:rPr>
              <a:t>print_value_rref</a:t>
            </a:r>
            <a:r>
              <a:rPr lang="en-US" altLang="zh-CN" dirty="0">
                <a:latin typeface="华文新魏" pitchFamily="2" charset="-122"/>
                <a:ea typeface="华文新魏" pitchFamily="2" charset="-122"/>
              </a:rPr>
              <a:t>(</a:t>
            </a:r>
            <a:r>
              <a:rPr lang="en-US" altLang="zh-CN" dirty="0" err="1">
                <a:latin typeface="华文新魏" pitchFamily="2" charset="-122"/>
                <a:ea typeface="华文新魏" pitchFamily="2" charset="-122"/>
              </a:rPr>
              <a:t>static_cast</a:t>
            </a:r>
            <a:r>
              <a:rPr lang="en-US" altLang="zh-CN" dirty="0">
                <a:latin typeface="华文新魏" pitchFamily="2" charset="-122"/>
                <a:ea typeface="华文新魏" pitchFamily="2" charset="-122"/>
              </a:rPr>
              <a:t>&lt;int &amp;&amp;&gt;(i)); //</a:t>
            </a:r>
            <a:r>
              <a:rPr lang="zh-CN" altLang="en-US" dirty="0">
                <a:latin typeface="华文新魏" pitchFamily="2" charset="-122"/>
                <a:ea typeface="华文新魏" pitchFamily="2" charset="-122"/>
              </a:rPr>
              <a:t>也可以将左值强制转换成右值引用</a:t>
            </a:r>
            <a:endParaRPr lang="en-US" altLang="zh-CN" dirty="0">
              <a:latin typeface="华文新魏" pitchFamily="2" charset="-122"/>
              <a:ea typeface="华文新魏" pitchFamily="2" charset="-122"/>
            </a:endParaRPr>
          </a:p>
        </p:txBody>
      </p:sp>
    </p:spTree>
    <p:extLst>
      <p:ext uri="{BB962C8B-B14F-4D97-AF65-F5344CB8AC3E}">
        <p14:creationId xmlns:p14="http://schemas.microsoft.com/office/powerpoint/2010/main" val="27092615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smtClean="0">
                <a:solidFill>
                  <a:srgbClr val="FF0000"/>
                </a:solidFill>
                <a:latin typeface="微软雅黑" pitchFamily="34" charset="-122"/>
                <a:ea typeface="微软雅黑" pitchFamily="34" charset="-122"/>
              </a:rPr>
              <a:t>2.1</a:t>
            </a:r>
            <a:r>
              <a:rPr lang="zh-CN" altLang="en-US" sz="3600" b="1" dirty="0" smtClean="0">
                <a:solidFill>
                  <a:srgbClr val="FF0000"/>
                </a:solidFill>
                <a:latin typeface="微软雅黑" pitchFamily="34" charset="-122"/>
                <a:ea typeface="微软雅黑" pitchFamily="34" charset="-122"/>
              </a:rPr>
              <a:t>　类型</a:t>
            </a:r>
          </a:p>
        </p:txBody>
      </p:sp>
      <p:sp>
        <p:nvSpPr>
          <p:cNvPr id="8196" name="Rectangle 7"/>
          <p:cNvSpPr>
            <a:spLocks noChangeArrowheads="1"/>
          </p:cNvSpPr>
          <p:nvPr/>
        </p:nvSpPr>
        <p:spPr bwMode="auto">
          <a:xfrm>
            <a:off x="234752" y="1556792"/>
            <a:ext cx="8657728" cy="4968775"/>
          </a:xfrm>
          <a:prstGeom prst="rect">
            <a:avLst/>
          </a:prstGeom>
          <a:noFill/>
          <a:ln w="9525">
            <a:noFill/>
            <a:miter lim="800000"/>
            <a:headEnd/>
            <a:tailEnd/>
          </a:ln>
        </p:spPr>
        <p:txBody>
          <a:bodyPr>
            <a:noAutofit/>
          </a:bodyPr>
          <a:lstStyle/>
          <a:p>
            <a:pPr marL="0" lvl="1" algn="l">
              <a:lnSpc>
                <a:spcPct val="120000"/>
              </a:lnSpc>
              <a:spcBef>
                <a:spcPct val="50000"/>
              </a:spcBef>
            </a:pPr>
            <a:r>
              <a:rPr lang="en-US" altLang="zh-CN" sz="2800" b="1" dirty="0" smtClean="0">
                <a:latin typeface="华文新魏" pitchFamily="2" charset="-122"/>
                <a:ea typeface="华文新魏" pitchFamily="2" charset="-122"/>
              </a:rPr>
              <a:t>C++</a:t>
            </a:r>
            <a:r>
              <a:rPr lang="zh-CN" altLang="en-US" sz="2800" b="1" dirty="0" smtClean="0">
                <a:latin typeface="华文新魏" pitchFamily="2" charset="-122"/>
                <a:ea typeface="华文新魏" pitchFamily="2" charset="-122"/>
              </a:rPr>
              <a:t>内置数据类型包括算术类型和空类型</a:t>
            </a:r>
            <a:r>
              <a:rPr lang="en-US" altLang="zh-CN" sz="2800" b="1" dirty="0" smtClean="0">
                <a:latin typeface="华文新魏" pitchFamily="2" charset="-122"/>
                <a:ea typeface="华文新魏" pitchFamily="2" charset="-122"/>
              </a:rPr>
              <a:t>(void)</a:t>
            </a:r>
            <a:r>
              <a:rPr lang="zh-CN" altLang="en-US" sz="2800" b="1" dirty="0" smtClean="0">
                <a:latin typeface="华文新魏" pitchFamily="2" charset="-122"/>
                <a:ea typeface="华文新魏" pitchFamily="2" charset="-122"/>
              </a:rPr>
              <a:t>。</a:t>
            </a:r>
            <a:endParaRPr lang="en-US" altLang="zh-CN" sz="2800" b="1" dirty="0" smtClean="0">
              <a:latin typeface="华文新魏" pitchFamily="2" charset="-122"/>
              <a:ea typeface="华文新魏" pitchFamily="2" charset="-122"/>
            </a:endParaRPr>
          </a:p>
          <a:p>
            <a:pPr marL="0" lvl="1" algn="l">
              <a:lnSpc>
                <a:spcPct val="120000"/>
              </a:lnSpc>
              <a:spcBef>
                <a:spcPct val="50000"/>
              </a:spcBef>
            </a:pPr>
            <a:r>
              <a:rPr lang="zh-CN" altLang="en-US" sz="2800" b="1" dirty="0" smtClean="0">
                <a:latin typeface="华文新魏" pitchFamily="2" charset="-122"/>
                <a:ea typeface="华文新魏" pitchFamily="2" charset="-122"/>
              </a:rPr>
              <a:t>算术类型包括：字符、布尔值、整型数、浮点数。</a:t>
            </a:r>
            <a:endParaRPr lang="en-US" altLang="zh-CN" sz="2800" b="1" dirty="0" smtClean="0">
              <a:latin typeface="华文新魏" pitchFamily="2" charset="-122"/>
              <a:ea typeface="华文新魏" pitchFamily="2" charset="-122"/>
            </a:endParaRPr>
          </a:p>
          <a:p>
            <a:pPr marL="0" lvl="1" algn="l">
              <a:lnSpc>
                <a:spcPct val="120000"/>
              </a:lnSpc>
              <a:spcBef>
                <a:spcPct val="50000"/>
              </a:spcBef>
            </a:pPr>
            <a:r>
              <a:rPr lang="zh-CN" altLang="en-US" sz="2800" b="1" dirty="0" smtClean="0">
                <a:latin typeface="华文新魏" pitchFamily="2" charset="-122"/>
                <a:ea typeface="华文新魏" pitchFamily="2" charset="-122"/>
              </a:rPr>
              <a:t>空类型仅用于特殊场合，例如作为函数的返回值。</a:t>
            </a:r>
            <a:endParaRPr lang="zh-CN" altLang="en-US" sz="2800" b="1" dirty="0">
              <a:latin typeface="华文新魏" pitchFamily="2" charset="-122"/>
              <a:ea typeface="华文新魏" pitchFamily="2" charset="-122"/>
            </a:endParaRPr>
          </a:p>
        </p:txBody>
      </p:sp>
      <p:sp>
        <p:nvSpPr>
          <p:cNvPr id="5"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2.1.2</a:t>
            </a:r>
            <a:r>
              <a:rPr lang="zh-CN" altLang="en-US" sz="2800" b="1" dirty="0" smtClean="0">
                <a:solidFill>
                  <a:srgbClr val="FF0000"/>
                </a:solidFill>
                <a:latin typeface="微软雅黑" pitchFamily="34" charset="-122"/>
                <a:ea typeface="微软雅黑" pitchFamily="34" charset="-122"/>
              </a:rPr>
              <a:t>　</a:t>
            </a:r>
            <a:r>
              <a:rPr lang="en-US" altLang="zh-CN" sz="2800" b="1" dirty="0" smtClean="0">
                <a:solidFill>
                  <a:srgbClr val="FF0000"/>
                </a:solidFill>
                <a:latin typeface="微软雅黑" pitchFamily="34" charset="-122"/>
                <a:ea typeface="微软雅黑" pitchFamily="34" charset="-122"/>
              </a:rPr>
              <a:t>C++</a:t>
            </a:r>
            <a:r>
              <a:rPr lang="zh-CN" altLang="en-US" sz="2800" b="1" dirty="0" smtClean="0">
                <a:solidFill>
                  <a:srgbClr val="FF0000"/>
                </a:solidFill>
                <a:latin typeface="微软雅黑" pitchFamily="34" charset="-122"/>
                <a:ea typeface="微软雅黑" pitchFamily="34" charset="-122"/>
              </a:rPr>
              <a:t>内置数据类型</a:t>
            </a:r>
            <a:r>
              <a:rPr lang="en-US" altLang="zh-CN" sz="2800" b="1" dirty="0" smtClean="0">
                <a:solidFill>
                  <a:srgbClr val="FF0000"/>
                </a:solidFill>
                <a:latin typeface="微软雅黑" pitchFamily="34" charset="-122"/>
                <a:ea typeface="微软雅黑" pitchFamily="34" charset="-122"/>
              </a:rPr>
              <a:t>(C++11</a:t>
            </a:r>
            <a:r>
              <a:rPr lang="zh-CN" altLang="en-US" sz="2800" b="1" dirty="0" smtClean="0">
                <a:solidFill>
                  <a:srgbClr val="FF0000"/>
                </a:solidFill>
                <a:latin typeface="微软雅黑" pitchFamily="34" charset="-122"/>
                <a:ea typeface="微软雅黑" pitchFamily="34" charset="-122"/>
              </a:rPr>
              <a:t>标准</a:t>
            </a:r>
            <a:r>
              <a:rPr lang="en-US" altLang="zh-CN" sz="2800" b="1" dirty="0" smtClean="0">
                <a:solidFill>
                  <a:srgbClr val="FF0000"/>
                </a:solidFill>
                <a:latin typeface="微软雅黑" pitchFamily="34" charset="-122"/>
                <a:ea typeface="微软雅黑" pitchFamily="34" charset="-122"/>
              </a:rPr>
              <a:t>3.9</a:t>
            </a:r>
            <a:r>
              <a:rPr lang="zh-CN" altLang="en-US" sz="2800" b="1" dirty="0" smtClean="0">
                <a:solidFill>
                  <a:srgbClr val="FF0000"/>
                </a:solidFill>
                <a:latin typeface="微软雅黑" pitchFamily="34" charset="-122"/>
                <a:ea typeface="微软雅黑" pitchFamily="34" charset="-122"/>
              </a:rPr>
              <a:t>节</a:t>
            </a:r>
            <a:r>
              <a:rPr lang="en-US" altLang="zh-CN" sz="2800" b="1" dirty="0" smtClean="0">
                <a:solidFill>
                  <a:srgbClr val="FF0000"/>
                </a:solidFill>
                <a:latin typeface="微软雅黑" pitchFamily="34" charset="-122"/>
                <a:ea typeface="微软雅黑" pitchFamily="34" charset="-122"/>
              </a:rPr>
              <a:t>)</a:t>
            </a:r>
            <a:endParaRPr lang="zh-CN" altLang="en-US" sz="2800" b="1" dirty="0" smtClean="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25050181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(Compound Type)</a:t>
            </a:r>
            <a:endParaRPr lang="zh-CN" altLang="en-US" sz="3600" b="1" dirty="0" smtClean="0">
              <a:solidFill>
                <a:srgbClr val="FF0000"/>
              </a:solidFill>
              <a:latin typeface="微软雅黑" pitchFamily="34" charset="-122"/>
              <a:ea typeface="微软雅黑" pitchFamily="34" charset="-122"/>
            </a:endParaRPr>
          </a:p>
        </p:txBody>
      </p:sp>
      <p:sp>
        <p:nvSpPr>
          <p:cNvPr id="3"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2.7.3</a:t>
            </a:r>
            <a:r>
              <a:rPr lang="zh-CN" altLang="en-US" sz="2800" b="1" dirty="0" smtClean="0">
                <a:solidFill>
                  <a:srgbClr val="FF0000"/>
                </a:solidFill>
                <a:latin typeface="微软雅黑" pitchFamily="34" charset="-122"/>
                <a:ea typeface="微软雅黑" pitchFamily="34" charset="-122"/>
              </a:rPr>
              <a:t>　</a:t>
            </a:r>
            <a:r>
              <a:rPr lang="zh-CN" altLang="en-US" sz="2800" b="1" dirty="0">
                <a:solidFill>
                  <a:srgbClr val="FF0000"/>
                </a:solidFill>
                <a:latin typeface="微软雅黑" pitchFamily="34" charset="-122"/>
                <a:ea typeface="微软雅黑" pitchFamily="34" charset="-122"/>
              </a:rPr>
              <a:t>指针</a:t>
            </a:r>
            <a:endParaRPr lang="zh-CN" altLang="en-US" sz="2800" b="1" dirty="0" smtClean="0">
              <a:solidFill>
                <a:srgbClr val="FF0000"/>
              </a:solidFill>
              <a:latin typeface="微软雅黑" pitchFamily="34" charset="-122"/>
              <a:ea typeface="微软雅黑" pitchFamily="34" charset="-122"/>
            </a:endParaRPr>
          </a:p>
        </p:txBody>
      </p:sp>
      <p:sp>
        <p:nvSpPr>
          <p:cNvPr id="4" name="Rectangle 7"/>
          <p:cNvSpPr>
            <a:spLocks noChangeArrowheads="1"/>
          </p:cNvSpPr>
          <p:nvPr/>
        </p:nvSpPr>
        <p:spPr bwMode="auto">
          <a:xfrm>
            <a:off x="181244" y="1444144"/>
            <a:ext cx="8801992" cy="5297224"/>
          </a:xfrm>
          <a:prstGeom prst="rect">
            <a:avLst/>
          </a:prstGeom>
          <a:noFill/>
          <a:ln w="9525">
            <a:noFill/>
            <a:miter lim="800000"/>
            <a:headEnd/>
            <a:tailEnd/>
          </a:ln>
        </p:spPr>
        <p:txBody>
          <a:bodyPr>
            <a:noAutofit/>
          </a:bodyPr>
          <a:lstStyle/>
          <a:p>
            <a:pPr>
              <a:lnSpc>
                <a:spcPct val="120000"/>
              </a:lnSpc>
            </a:pPr>
            <a:r>
              <a:rPr lang="en-US" altLang="zh-CN" sz="2400" b="1" dirty="0" smtClean="0">
                <a:latin typeface="华文新魏" pitchFamily="2" charset="-122"/>
                <a:ea typeface="华文新魏" pitchFamily="2" charset="-122"/>
              </a:rPr>
              <a:t>	</a:t>
            </a:r>
            <a:r>
              <a:rPr lang="zh-CN" altLang="en-US" sz="2000" b="1" dirty="0">
                <a:latin typeface="华文新魏" pitchFamily="2" charset="-122"/>
                <a:ea typeface="华文新魏" pitchFamily="2" charset="-122"/>
              </a:rPr>
              <a:t>指针也是复合类型，也是绑定到（指向）另外一个对象</a:t>
            </a:r>
            <a:r>
              <a:rPr lang="zh-CN" altLang="en-US" sz="2000" b="1" dirty="0" smtClean="0">
                <a:latin typeface="华文新魏" pitchFamily="2" charset="-122"/>
                <a:ea typeface="华文新魏" pitchFamily="2" charset="-122"/>
              </a:rPr>
              <a:t>。指针的声明符为*。例如</a:t>
            </a:r>
            <a:endParaRPr lang="en-US" altLang="zh-CN" sz="2000" b="1" dirty="0" smtClean="0">
              <a:latin typeface="华文新魏" pitchFamily="2" charset="-122"/>
              <a:ea typeface="华文新魏" pitchFamily="2" charset="-122"/>
            </a:endParaRPr>
          </a:p>
          <a:p>
            <a:pPr>
              <a:lnSpc>
                <a:spcPct val="120000"/>
              </a:lnSpc>
            </a:pPr>
            <a:endParaRPr lang="en-US" altLang="zh-CN" sz="2000" b="1" dirty="0" smtClean="0">
              <a:latin typeface="华文新魏" pitchFamily="2" charset="-122"/>
              <a:ea typeface="华文新魏" pitchFamily="2" charset="-122"/>
            </a:endParaRPr>
          </a:p>
          <a:p>
            <a:pPr>
              <a:lnSpc>
                <a:spcPct val="120000"/>
              </a:lnSpc>
            </a:pPr>
            <a:r>
              <a:rPr lang="en-US" altLang="zh-CN" sz="2000" b="1" dirty="0">
                <a:latin typeface="华文新魏" pitchFamily="2" charset="-122"/>
                <a:ea typeface="华文新魏" pitchFamily="2" charset="-122"/>
              </a:rPr>
              <a:t>	//p1</a:t>
            </a:r>
            <a:r>
              <a:rPr lang="zh-CN" altLang="en-US" sz="2000" b="1" dirty="0">
                <a:latin typeface="华文新魏" pitchFamily="2" charset="-122"/>
                <a:ea typeface="华文新魏" pitchFamily="2" charset="-122"/>
              </a:rPr>
              <a:t>是指针，</a:t>
            </a:r>
            <a:r>
              <a:rPr lang="en-US" altLang="zh-CN" sz="2000" b="1" dirty="0">
                <a:latin typeface="华文新魏" pitchFamily="2" charset="-122"/>
                <a:ea typeface="华文新魏" pitchFamily="2" charset="-122"/>
              </a:rPr>
              <a:t>p2</a:t>
            </a:r>
            <a:r>
              <a:rPr lang="zh-CN" altLang="en-US" sz="2000" b="1" dirty="0">
                <a:latin typeface="华文新魏" pitchFamily="2" charset="-122"/>
                <a:ea typeface="华文新魏" pitchFamily="2" charset="-122"/>
              </a:rPr>
              <a:t>是</a:t>
            </a:r>
            <a:r>
              <a:rPr lang="en-US" altLang="zh-CN" sz="2000" b="1" dirty="0">
                <a:latin typeface="华文新魏" pitchFamily="2" charset="-122"/>
                <a:ea typeface="华文新魏" pitchFamily="2" charset="-122"/>
              </a:rPr>
              <a:t>int</a:t>
            </a:r>
            <a:r>
              <a:rPr lang="zh-CN" altLang="en-US" sz="2000" b="1" dirty="0" smtClean="0">
                <a:latin typeface="华文新魏" pitchFamily="2" charset="-122"/>
                <a:ea typeface="华文新魏" pitchFamily="2" charset="-122"/>
              </a:rPr>
              <a:t>变量</a:t>
            </a:r>
            <a:endParaRPr lang="en-US" altLang="zh-CN" sz="2000" b="1" dirty="0" smtClean="0">
              <a:latin typeface="华文新魏" pitchFamily="2" charset="-122"/>
              <a:ea typeface="华文新魏" pitchFamily="2" charset="-122"/>
            </a:endParaRPr>
          </a:p>
          <a:p>
            <a:pPr>
              <a:lnSpc>
                <a:spcPct val="12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和引用不同，指针不用马上初始化，但很危险，不建议这样</a:t>
            </a:r>
            <a:endParaRPr lang="en-US" altLang="zh-CN" sz="2000" b="1" dirty="0" smtClean="0">
              <a:latin typeface="华文新魏" pitchFamily="2" charset="-122"/>
              <a:ea typeface="华文新魏" pitchFamily="2" charset="-122"/>
            </a:endParaRPr>
          </a:p>
          <a:p>
            <a:pPr>
              <a:lnSpc>
                <a:spcPct val="12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int  </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p1,  p2;   </a:t>
            </a:r>
          </a:p>
          <a:p>
            <a:pPr>
              <a:lnSpc>
                <a:spcPct val="12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int i=0</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j= 0</a:t>
            </a:r>
            <a:r>
              <a:rPr lang="zh-CN" altLang="en-US" sz="2000" b="1" dirty="0" smtClean="0">
                <a:latin typeface="华文新魏" pitchFamily="2" charset="-122"/>
                <a:ea typeface="华文新魏" pitchFamily="2" charset="-122"/>
              </a:rPr>
              <a:t>；</a:t>
            </a:r>
            <a:endParaRPr lang="en-US" altLang="zh-CN" sz="2000" b="1" dirty="0" smtClean="0">
              <a:latin typeface="华文新魏" pitchFamily="2" charset="-122"/>
              <a:ea typeface="华文新魏" pitchFamily="2" charset="-122"/>
            </a:endParaRPr>
          </a:p>
          <a:p>
            <a:pPr>
              <a:lnSpc>
                <a:spcPct val="12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p1 = &amp;i; //p1</a:t>
            </a:r>
            <a:r>
              <a:rPr lang="zh-CN" altLang="en-US" sz="2000" b="1" dirty="0" smtClean="0">
                <a:latin typeface="华文新魏" pitchFamily="2" charset="-122"/>
                <a:ea typeface="华文新魏" pitchFamily="2" charset="-122"/>
              </a:rPr>
              <a:t>这</a:t>
            </a:r>
            <a:r>
              <a:rPr lang="zh-CN" altLang="en-US" sz="2000" b="1" dirty="0">
                <a:latin typeface="华文新魏" pitchFamily="2" charset="-122"/>
                <a:ea typeface="华文新魏" pitchFamily="2" charset="-122"/>
              </a:rPr>
              <a:t>时</a:t>
            </a:r>
            <a:r>
              <a:rPr lang="zh-CN" altLang="en-US" sz="2000" b="1" dirty="0" smtClean="0">
                <a:latin typeface="华文新魏" pitchFamily="2" charset="-122"/>
                <a:ea typeface="华文新魏" pitchFamily="2" charset="-122"/>
              </a:rPr>
              <a:t>指向（绑定到）</a:t>
            </a:r>
            <a:r>
              <a:rPr lang="en-US" altLang="zh-CN" sz="2000" b="1" dirty="0" smtClean="0">
                <a:latin typeface="华文新魏" pitchFamily="2" charset="-122"/>
                <a:ea typeface="华文新魏" pitchFamily="2" charset="-122"/>
              </a:rPr>
              <a:t>i</a:t>
            </a:r>
            <a:r>
              <a:rPr lang="zh-CN" altLang="en-US" sz="2000" b="1" dirty="0" smtClean="0">
                <a:latin typeface="华文新魏" pitchFamily="2" charset="-122"/>
                <a:ea typeface="华文新魏" pitchFamily="2" charset="-122"/>
              </a:rPr>
              <a:t>，注意</a:t>
            </a:r>
            <a:r>
              <a:rPr lang="en-US" altLang="zh-CN" sz="2000" b="1" dirty="0" smtClean="0">
                <a:latin typeface="华文新魏" pitchFamily="2" charset="-122"/>
                <a:ea typeface="华文新魏" pitchFamily="2" charset="-122"/>
              </a:rPr>
              <a:t>&amp;i</a:t>
            </a:r>
            <a:r>
              <a:rPr lang="zh-CN" altLang="en-US" sz="2000" b="1" dirty="0" smtClean="0">
                <a:latin typeface="华文新魏" pitchFamily="2" charset="-122"/>
                <a:ea typeface="华文新魏" pitchFamily="2" charset="-122"/>
              </a:rPr>
              <a:t>是右值</a:t>
            </a:r>
            <a:endParaRPr lang="en-US" altLang="zh-CN" sz="2000" b="1" dirty="0" smtClean="0">
              <a:latin typeface="华文新魏" pitchFamily="2" charset="-122"/>
              <a:ea typeface="华文新魏" pitchFamily="2" charset="-122"/>
            </a:endParaRPr>
          </a:p>
          <a:p>
            <a:pPr>
              <a:lnSpc>
                <a:spcPct val="12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p1 = &amp;j ;</a:t>
            </a:r>
            <a:r>
              <a:rPr lang="en-US" altLang="zh-CN" sz="2000" b="1" dirty="0">
                <a:latin typeface="华文新魏" pitchFamily="2" charset="-122"/>
                <a:ea typeface="华文新魏" pitchFamily="2" charset="-122"/>
              </a:rPr>
              <a:t> //p1</a:t>
            </a:r>
            <a:r>
              <a:rPr lang="zh-CN" altLang="en-US" sz="2000" b="1" dirty="0" smtClean="0">
                <a:latin typeface="华文新魏" pitchFamily="2" charset="-122"/>
                <a:ea typeface="华文新魏" pitchFamily="2" charset="-122"/>
              </a:rPr>
              <a:t>这时可重新指向</a:t>
            </a:r>
            <a:r>
              <a:rPr lang="zh-CN" altLang="en-US" sz="2000" b="1" dirty="0">
                <a:latin typeface="华文新魏" pitchFamily="2" charset="-122"/>
                <a:ea typeface="华文新魏" pitchFamily="2" charset="-122"/>
              </a:rPr>
              <a:t>（绑定到</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j</a:t>
            </a:r>
            <a:r>
              <a:rPr lang="zh-CN" altLang="en-US" sz="2000" b="1" dirty="0" smtClean="0">
                <a:latin typeface="华文新魏" pitchFamily="2" charset="-122"/>
                <a:ea typeface="华文新魏" pitchFamily="2" charset="-122"/>
              </a:rPr>
              <a:t>，这点和引用不同</a:t>
            </a:r>
            <a:endParaRPr lang="en-US" altLang="zh-CN" sz="2000" b="1" dirty="0" smtClean="0">
              <a:latin typeface="华文新魏" pitchFamily="2" charset="-122"/>
              <a:ea typeface="华文新魏" pitchFamily="2" charset="-122"/>
            </a:endParaRPr>
          </a:p>
          <a:p>
            <a:pPr>
              <a:lnSpc>
                <a:spcPct val="120000"/>
              </a:lnSpc>
            </a:pPr>
            <a:r>
              <a:rPr lang="en-US" altLang="zh-CN" sz="2000" b="1" dirty="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p1 = 10; //</a:t>
            </a:r>
            <a:r>
              <a:rPr lang="zh-CN" altLang="en-US" sz="2000" b="1" dirty="0" smtClean="0">
                <a:latin typeface="华文新魏" pitchFamily="2" charset="-122"/>
                <a:ea typeface="华文新魏" pitchFamily="2" charset="-122"/>
              </a:rPr>
              <a:t>改变被绑定对象的值，这时*为解引用操作符</a:t>
            </a:r>
            <a:endParaRPr lang="en-US" altLang="zh-CN" sz="2000" b="1" dirty="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Tree>
    <p:extLst>
      <p:ext uri="{BB962C8B-B14F-4D97-AF65-F5344CB8AC3E}">
        <p14:creationId xmlns:p14="http://schemas.microsoft.com/office/powerpoint/2010/main" val="11612402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(Compound Type)</a:t>
            </a:r>
            <a:endParaRPr lang="zh-CN" altLang="en-US" sz="3600" b="1" dirty="0" smtClean="0">
              <a:solidFill>
                <a:srgbClr val="FF0000"/>
              </a:solidFill>
              <a:latin typeface="微软雅黑" pitchFamily="34" charset="-122"/>
              <a:ea typeface="微软雅黑" pitchFamily="34" charset="-122"/>
            </a:endParaRPr>
          </a:p>
        </p:txBody>
      </p:sp>
      <p:sp>
        <p:nvSpPr>
          <p:cNvPr id="3"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2.7.3</a:t>
            </a:r>
            <a:r>
              <a:rPr lang="zh-CN" altLang="en-US" sz="2800" b="1" dirty="0" smtClean="0">
                <a:solidFill>
                  <a:srgbClr val="FF0000"/>
                </a:solidFill>
                <a:latin typeface="微软雅黑" pitchFamily="34" charset="-122"/>
                <a:ea typeface="微软雅黑" pitchFamily="34" charset="-122"/>
              </a:rPr>
              <a:t>　</a:t>
            </a:r>
            <a:r>
              <a:rPr lang="zh-CN" altLang="en-US" sz="2800" b="1" dirty="0">
                <a:solidFill>
                  <a:srgbClr val="FF0000"/>
                </a:solidFill>
                <a:latin typeface="微软雅黑" pitchFamily="34" charset="-122"/>
                <a:ea typeface="微软雅黑" pitchFamily="34" charset="-122"/>
              </a:rPr>
              <a:t>指针</a:t>
            </a:r>
            <a:endParaRPr lang="zh-CN" altLang="en-US" sz="2800" b="1" dirty="0" smtClean="0">
              <a:solidFill>
                <a:srgbClr val="FF0000"/>
              </a:solidFill>
              <a:latin typeface="微软雅黑" pitchFamily="34" charset="-122"/>
              <a:ea typeface="微软雅黑" pitchFamily="34" charset="-122"/>
            </a:endParaRPr>
          </a:p>
        </p:txBody>
      </p:sp>
      <p:sp>
        <p:nvSpPr>
          <p:cNvPr id="4" name="Rectangle 7"/>
          <p:cNvSpPr>
            <a:spLocks noChangeArrowheads="1"/>
          </p:cNvSpPr>
          <p:nvPr/>
        </p:nvSpPr>
        <p:spPr bwMode="auto">
          <a:xfrm>
            <a:off x="181244" y="1444144"/>
            <a:ext cx="8801992" cy="5297224"/>
          </a:xfrm>
          <a:prstGeom prst="rect">
            <a:avLst/>
          </a:prstGeom>
          <a:noFill/>
          <a:ln w="9525">
            <a:noFill/>
            <a:miter lim="800000"/>
            <a:headEnd/>
            <a:tailEnd/>
          </a:ln>
        </p:spPr>
        <p:txBody>
          <a:bodyPr>
            <a:noAutofit/>
          </a:bodyPr>
          <a:lstStyle/>
          <a:p>
            <a:pPr marL="0" lvl="1">
              <a:lnSpc>
                <a:spcPct val="140000"/>
              </a:lnSpc>
              <a:spcBef>
                <a:spcPts val="600"/>
              </a:spcBef>
            </a:pPr>
            <a:r>
              <a:rPr lang="en-US" altLang="zh-CN" sz="2400" b="1" dirty="0" smtClean="0">
                <a:latin typeface="华文新魏" pitchFamily="2" charset="-122"/>
                <a:ea typeface="华文新魏" pitchFamily="2" charset="-122"/>
              </a:rPr>
              <a:t>	</a:t>
            </a:r>
            <a:r>
              <a:rPr lang="zh-CN" altLang="en-US" sz="2000" b="1" dirty="0">
                <a:latin typeface="华文新魏" pitchFamily="2" charset="-122"/>
                <a:ea typeface="华文新魏" pitchFamily="2" charset="-122"/>
              </a:rPr>
              <a:t>除了二种例外情况</a:t>
            </a:r>
            <a:r>
              <a:rPr lang="zh-CN" altLang="en-US" sz="2000" b="1" dirty="0" smtClean="0">
                <a:latin typeface="华文新魏" pitchFamily="2" charset="-122"/>
                <a:ea typeface="华文新魏" pitchFamily="2" charset="-122"/>
              </a:rPr>
              <a:t>，指针类型类型</a:t>
            </a:r>
            <a:r>
              <a:rPr lang="zh-CN" altLang="en-US" sz="2000" b="1" dirty="0">
                <a:latin typeface="华文新魏" pitchFamily="2" charset="-122"/>
                <a:ea typeface="华文新魏" pitchFamily="2" charset="-122"/>
              </a:rPr>
              <a:t>都要</a:t>
            </a:r>
            <a:r>
              <a:rPr lang="zh-CN" altLang="en-US" sz="2000" b="1" dirty="0" smtClean="0">
                <a:latin typeface="华文新魏" pitchFamily="2" charset="-122"/>
                <a:ea typeface="华文新魏" pitchFamily="2" charset="-122"/>
              </a:rPr>
              <a:t>与指向</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绑定</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的</a:t>
            </a:r>
            <a:r>
              <a:rPr lang="zh-CN" altLang="en-US" sz="2000" b="1" dirty="0">
                <a:latin typeface="华文新魏" pitchFamily="2" charset="-122"/>
                <a:ea typeface="华文新魏" pitchFamily="2" charset="-122"/>
              </a:rPr>
              <a:t>对象严格匹配</a:t>
            </a:r>
            <a:r>
              <a:rPr lang="zh-CN" altLang="en-US" sz="2000" b="1" dirty="0" smtClean="0">
                <a:latin typeface="华文新魏" pitchFamily="2" charset="-122"/>
                <a:ea typeface="华文新魏" pitchFamily="2" charset="-122"/>
              </a:rPr>
              <a:t>：二</a:t>
            </a:r>
            <a:r>
              <a:rPr lang="zh-CN" altLang="en-US" sz="2000" b="1" dirty="0">
                <a:latin typeface="华文新魏" pitchFamily="2" charset="-122"/>
                <a:ea typeface="华文新魏" pitchFamily="2" charset="-122"/>
              </a:rPr>
              <a:t>种例外是：</a:t>
            </a:r>
            <a:endParaRPr lang="en-US" altLang="zh-CN" sz="2000" b="1" dirty="0">
              <a:latin typeface="华文新魏" pitchFamily="2" charset="-122"/>
              <a:ea typeface="华文新魏" pitchFamily="2" charset="-122"/>
            </a:endParaRPr>
          </a:p>
          <a:p>
            <a:pPr marL="800100" lvl="2" indent="-342900">
              <a:lnSpc>
                <a:spcPct val="120000"/>
              </a:lnSpc>
              <a:spcBef>
                <a:spcPts val="600"/>
              </a:spcBef>
              <a:buFont typeface="Wingdings" pitchFamily="2" charset="2"/>
              <a:buChar char="u"/>
            </a:pPr>
            <a:r>
              <a:rPr lang="zh-CN" altLang="en-US" sz="2000" b="1" dirty="0" smtClean="0">
                <a:latin typeface="华文新魏" pitchFamily="2" charset="-122"/>
                <a:ea typeface="华文新魏" pitchFamily="2" charset="-122"/>
              </a:rPr>
              <a:t>指向常量的指针可以指向同类型非常量</a:t>
            </a:r>
            <a:endParaRPr lang="en-US" altLang="zh-CN" sz="2000" b="1" dirty="0">
              <a:latin typeface="华文新魏" pitchFamily="2" charset="-122"/>
              <a:ea typeface="华文新魏" pitchFamily="2" charset="-122"/>
            </a:endParaRPr>
          </a:p>
          <a:p>
            <a:pPr marL="800100" lvl="2" indent="-342900">
              <a:lnSpc>
                <a:spcPct val="120000"/>
              </a:lnSpc>
              <a:spcBef>
                <a:spcPts val="600"/>
              </a:spcBef>
              <a:buFont typeface="Wingdings" pitchFamily="2" charset="2"/>
              <a:buChar char="u"/>
            </a:pPr>
            <a:r>
              <a:rPr lang="zh-CN" altLang="en-US" sz="2000" b="1" dirty="0">
                <a:latin typeface="华文新魏" pitchFamily="2" charset="-122"/>
                <a:ea typeface="华文新魏" pitchFamily="2" charset="-122"/>
              </a:rPr>
              <a:t>父</a:t>
            </a:r>
            <a:r>
              <a:rPr lang="zh-CN" altLang="en-US" sz="2000" b="1" dirty="0" smtClean="0">
                <a:latin typeface="华文新魏" pitchFamily="2" charset="-122"/>
                <a:ea typeface="华文新魏" pitchFamily="2" charset="-122"/>
              </a:rPr>
              <a:t>类指针指向子</a:t>
            </a:r>
            <a:r>
              <a:rPr lang="zh-CN" altLang="en-US" sz="2000" b="1" dirty="0">
                <a:latin typeface="华文新魏" pitchFamily="2" charset="-122"/>
                <a:ea typeface="华文新魏" pitchFamily="2" charset="-122"/>
              </a:rPr>
              <a:t>类对象</a:t>
            </a:r>
            <a:endParaRPr lang="en-US" altLang="zh-CN" sz="2000" b="1" dirty="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
        <p:nvSpPr>
          <p:cNvPr id="5" name="TextBox 4"/>
          <p:cNvSpPr txBox="1">
            <a:spLocks noChangeArrowheads="1"/>
          </p:cNvSpPr>
          <p:nvPr/>
        </p:nvSpPr>
        <p:spPr bwMode="auto">
          <a:xfrm>
            <a:off x="481788" y="3429000"/>
            <a:ext cx="8200904" cy="3096344"/>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dirty="0">
                <a:latin typeface="华文新魏" pitchFamily="2" charset="-122"/>
                <a:ea typeface="华文新魏" pitchFamily="2" charset="-122"/>
              </a:rPr>
              <a:t>double d = 0.0;</a:t>
            </a:r>
          </a:p>
          <a:p>
            <a:r>
              <a:rPr lang="en-US" altLang="zh-CN" dirty="0">
                <a:latin typeface="华文新魏" pitchFamily="2" charset="-122"/>
                <a:ea typeface="华文新魏" pitchFamily="2" charset="-122"/>
              </a:rPr>
              <a:t>int i = 0;</a:t>
            </a:r>
          </a:p>
          <a:p>
            <a:endParaRPr lang="zh-CN" altLang="en-US" dirty="0">
              <a:latin typeface="华文新魏" pitchFamily="2" charset="-122"/>
              <a:ea typeface="华文新魏" pitchFamily="2" charset="-122"/>
            </a:endParaRPr>
          </a:p>
          <a:p>
            <a:r>
              <a:rPr lang="en-US" altLang="zh-CN" dirty="0">
                <a:latin typeface="华文新魏" pitchFamily="2" charset="-122"/>
                <a:ea typeface="华文新魏" pitchFamily="2" charset="-122"/>
              </a:rPr>
              <a:t>double *</a:t>
            </a:r>
            <a:r>
              <a:rPr lang="en-US" altLang="zh-CN" dirty="0" err="1">
                <a:latin typeface="华文新魏" pitchFamily="2" charset="-122"/>
                <a:ea typeface="华文新魏" pitchFamily="2" charset="-122"/>
              </a:rPr>
              <a:t>pd</a:t>
            </a:r>
            <a:r>
              <a:rPr lang="en-US" altLang="zh-CN" dirty="0">
                <a:latin typeface="华文新魏" pitchFamily="2" charset="-122"/>
                <a:ea typeface="华文新魏" pitchFamily="2" charset="-122"/>
              </a:rPr>
              <a:t> = &amp;d</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正确，类型一致</a:t>
            </a:r>
          </a:p>
          <a:p>
            <a:r>
              <a:rPr lang="en-US" altLang="zh-CN" dirty="0">
                <a:latin typeface="华文新魏" pitchFamily="2" charset="-122"/>
                <a:ea typeface="华文新魏" pitchFamily="2" charset="-122"/>
              </a:rPr>
              <a:t>//int *pi = &amp;d</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错误，类型不一致</a:t>
            </a:r>
          </a:p>
          <a:p>
            <a:endParaRPr lang="zh-CN" altLang="en-US" dirty="0">
              <a:latin typeface="华文新魏" pitchFamily="2" charset="-122"/>
              <a:ea typeface="华文新魏" pitchFamily="2" charset="-122"/>
            </a:endParaRPr>
          </a:p>
          <a:p>
            <a:r>
              <a:rPr lang="en-US" altLang="zh-CN" dirty="0" err="1">
                <a:latin typeface="华文新魏" pitchFamily="2" charset="-122"/>
                <a:ea typeface="华文新魏" pitchFamily="2" charset="-122"/>
              </a:rPr>
              <a:t>const</a:t>
            </a:r>
            <a:r>
              <a:rPr lang="en-US" altLang="zh-CN" dirty="0">
                <a:latin typeface="华文新魏" pitchFamily="2" charset="-122"/>
                <a:ea typeface="华文新魏" pitchFamily="2" charset="-122"/>
              </a:rPr>
              <a:t> int *pc = &amp;i</a:t>
            </a:r>
            <a:r>
              <a:rPr lang="en-US" altLang="zh-CN" dirty="0" smtClean="0">
                <a:latin typeface="华文新魏" pitchFamily="2" charset="-122"/>
                <a:ea typeface="华文新魏" pitchFamily="2" charset="-122"/>
              </a:rPr>
              <a:t>;		//</a:t>
            </a:r>
            <a:r>
              <a:rPr lang="zh-CN" altLang="en-US" dirty="0">
                <a:solidFill>
                  <a:srgbClr val="FF0000"/>
                </a:solidFill>
                <a:latin typeface="华文新魏" pitchFamily="2" charset="-122"/>
                <a:ea typeface="华文新魏" pitchFamily="2" charset="-122"/>
              </a:rPr>
              <a:t>正确，</a:t>
            </a:r>
            <a:r>
              <a:rPr lang="en-US" altLang="zh-CN" dirty="0" err="1">
                <a:solidFill>
                  <a:srgbClr val="FF0000"/>
                </a:solidFill>
                <a:latin typeface="华文新魏" pitchFamily="2" charset="-122"/>
                <a:ea typeface="华文新魏" pitchFamily="2" charset="-122"/>
              </a:rPr>
              <a:t>const</a:t>
            </a:r>
            <a:r>
              <a:rPr lang="en-US" altLang="zh-CN" dirty="0">
                <a:solidFill>
                  <a:srgbClr val="FF0000"/>
                </a:solidFill>
                <a:latin typeface="华文新魏" pitchFamily="2" charset="-122"/>
                <a:ea typeface="华文新魏" pitchFamily="2" charset="-122"/>
              </a:rPr>
              <a:t> int</a:t>
            </a:r>
            <a:r>
              <a:rPr lang="zh-CN" altLang="en-US" dirty="0">
                <a:solidFill>
                  <a:srgbClr val="FF0000"/>
                </a:solidFill>
                <a:latin typeface="华文新魏" pitchFamily="2" charset="-122"/>
                <a:ea typeface="华文新魏" pitchFamily="2" charset="-122"/>
              </a:rPr>
              <a:t>类型的指针可以指向</a:t>
            </a:r>
            <a:r>
              <a:rPr lang="en-US" altLang="zh-CN" dirty="0">
                <a:solidFill>
                  <a:srgbClr val="FF0000"/>
                </a:solidFill>
                <a:latin typeface="华文新魏" pitchFamily="2" charset="-122"/>
                <a:ea typeface="华文新魏" pitchFamily="2" charset="-122"/>
              </a:rPr>
              <a:t>int</a:t>
            </a:r>
            <a:r>
              <a:rPr lang="zh-CN" altLang="en-US" dirty="0">
                <a:solidFill>
                  <a:srgbClr val="FF0000"/>
                </a:solidFill>
                <a:latin typeface="华文新魏" pitchFamily="2" charset="-122"/>
                <a:ea typeface="华文新魏" pitchFamily="2" charset="-122"/>
              </a:rPr>
              <a:t>（例外）</a:t>
            </a:r>
          </a:p>
          <a:p>
            <a:r>
              <a:rPr lang="en-US" altLang="zh-CN" dirty="0">
                <a:latin typeface="华文新魏" pitchFamily="2" charset="-122"/>
                <a:ea typeface="华文新魏" pitchFamily="2" charset="-122"/>
              </a:rPr>
              <a:t>//</a:t>
            </a:r>
            <a:r>
              <a:rPr lang="en-US" altLang="zh-CN" dirty="0" err="1">
                <a:latin typeface="华文新魏" pitchFamily="2" charset="-122"/>
                <a:ea typeface="华文新魏" pitchFamily="2" charset="-122"/>
              </a:rPr>
              <a:t>const</a:t>
            </a:r>
            <a:r>
              <a:rPr lang="en-US" altLang="zh-CN" dirty="0">
                <a:latin typeface="华文新魏" pitchFamily="2" charset="-122"/>
                <a:ea typeface="华文新魏" pitchFamily="2" charset="-122"/>
              </a:rPr>
              <a:t> int *pc2 = &amp;d</a:t>
            </a:r>
            <a:r>
              <a:rPr lang="en-US" altLang="zh-CN" dirty="0" smtClean="0">
                <a:latin typeface="华文新魏" pitchFamily="2" charset="-122"/>
                <a:ea typeface="华文新魏" pitchFamily="2" charset="-122"/>
              </a:rPr>
              <a:t>;	//</a:t>
            </a:r>
            <a:r>
              <a:rPr lang="zh-CN" altLang="en-US" dirty="0">
                <a:latin typeface="华文新魏" pitchFamily="2" charset="-122"/>
                <a:ea typeface="华文新魏" pitchFamily="2" charset="-122"/>
              </a:rPr>
              <a:t>错误，</a:t>
            </a:r>
            <a:r>
              <a:rPr lang="en-US" altLang="zh-CN" dirty="0" err="1">
                <a:latin typeface="华文新魏" pitchFamily="2" charset="-122"/>
                <a:ea typeface="华文新魏" pitchFamily="2" charset="-122"/>
              </a:rPr>
              <a:t>const</a:t>
            </a:r>
            <a:r>
              <a:rPr lang="en-US" altLang="zh-CN" dirty="0">
                <a:latin typeface="华文新魏" pitchFamily="2" charset="-122"/>
                <a:ea typeface="华文新魏" pitchFamily="2" charset="-122"/>
              </a:rPr>
              <a:t> int</a:t>
            </a:r>
            <a:r>
              <a:rPr lang="zh-CN" altLang="en-US" dirty="0">
                <a:latin typeface="华文新魏" pitchFamily="2" charset="-122"/>
                <a:ea typeface="华文新魏" pitchFamily="2" charset="-122"/>
              </a:rPr>
              <a:t>类型的指针</a:t>
            </a:r>
            <a:r>
              <a:rPr lang="zh-CN" altLang="en-US" dirty="0" smtClean="0">
                <a:latin typeface="华文新魏" pitchFamily="2" charset="-122"/>
                <a:ea typeface="华文新魏" pitchFamily="2" charset="-122"/>
              </a:rPr>
              <a:t>不能</a:t>
            </a:r>
            <a:r>
              <a:rPr lang="zh-CN" altLang="en-US" dirty="0">
                <a:latin typeface="华文新魏" pitchFamily="2" charset="-122"/>
                <a:ea typeface="华文新魏" pitchFamily="2" charset="-122"/>
              </a:rPr>
              <a:t>指向</a:t>
            </a:r>
            <a:r>
              <a:rPr lang="en-US" altLang="zh-CN" dirty="0" smtClean="0">
                <a:latin typeface="华文新魏" pitchFamily="2" charset="-122"/>
                <a:ea typeface="华文新魏" pitchFamily="2" charset="-122"/>
              </a:rPr>
              <a:t>double</a:t>
            </a:r>
            <a:endParaRPr lang="en-US" altLang="zh-CN" sz="1600" dirty="0" smtClean="0">
              <a:latin typeface="华文新魏" pitchFamily="2" charset="-122"/>
              <a:ea typeface="华文新魏" pitchFamily="2" charset="-122"/>
            </a:endParaRPr>
          </a:p>
        </p:txBody>
      </p:sp>
    </p:spTree>
    <p:extLst>
      <p:ext uri="{BB962C8B-B14F-4D97-AF65-F5344CB8AC3E}">
        <p14:creationId xmlns:p14="http://schemas.microsoft.com/office/powerpoint/2010/main" val="29794856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(Compound Type)</a:t>
            </a:r>
            <a:endParaRPr lang="zh-CN" altLang="en-US" sz="3600" b="1" dirty="0" smtClean="0">
              <a:solidFill>
                <a:srgbClr val="FF0000"/>
              </a:solidFill>
              <a:latin typeface="微软雅黑" pitchFamily="34" charset="-122"/>
              <a:ea typeface="微软雅黑" pitchFamily="34" charset="-122"/>
            </a:endParaRPr>
          </a:p>
        </p:txBody>
      </p:sp>
      <p:sp>
        <p:nvSpPr>
          <p:cNvPr id="3"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2.7.3</a:t>
            </a:r>
            <a:r>
              <a:rPr lang="zh-CN" altLang="en-US" sz="2800" b="1" dirty="0" smtClean="0">
                <a:solidFill>
                  <a:srgbClr val="FF0000"/>
                </a:solidFill>
                <a:latin typeface="微软雅黑" pitchFamily="34" charset="-122"/>
                <a:ea typeface="微软雅黑" pitchFamily="34" charset="-122"/>
              </a:rPr>
              <a:t>　</a:t>
            </a:r>
            <a:r>
              <a:rPr lang="zh-CN" altLang="en-US" sz="2800" b="1" dirty="0">
                <a:solidFill>
                  <a:srgbClr val="FF0000"/>
                </a:solidFill>
                <a:latin typeface="微软雅黑" pitchFamily="34" charset="-122"/>
                <a:ea typeface="微软雅黑" pitchFamily="34" charset="-122"/>
              </a:rPr>
              <a:t>指针</a:t>
            </a:r>
            <a:endParaRPr lang="zh-CN" altLang="en-US" sz="2800" b="1" dirty="0" smtClean="0">
              <a:solidFill>
                <a:srgbClr val="FF0000"/>
              </a:solidFill>
              <a:latin typeface="微软雅黑" pitchFamily="34" charset="-122"/>
              <a:ea typeface="微软雅黑" pitchFamily="34" charset="-122"/>
            </a:endParaRPr>
          </a:p>
        </p:txBody>
      </p:sp>
      <p:sp>
        <p:nvSpPr>
          <p:cNvPr id="4" name="Rectangle 7"/>
          <p:cNvSpPr>
            <a:spLocks noChangeArrowheads="1"/>
          </p:cNvSpPr>
          <p:nvPr/>
        </p:nvSpPr>
        <p:spPr bwMode="auto">
          <a:xfrm>
            <a:off x="181244" y="1444144"/>
            <a:ext cx="8801992" cy="5297224"/>
          </a:xfrm>
          <a:prstGeom prst="rect">
            <a:avLst/>
          </a:prstGeom>
          <a:noFill/>
          <a:ln w="9525">
            <a:noFill/>
            <a:miter lim="800000"/>
            <a:headEnd/>
            <a:tailEnd/>
          </a:ln>
        </p:spPr>
        <p:txBody>
          <a:bodyPr>
            <a:noAutofit/>
          </a:bodyPr>
          <a:lstStyle/>
          <a:p>
            <a:pPr marL="0" lvl="1">
              <a:lnSpc>
                <a:spcPct val="140000"/>
              </a:lnSpc>
              <a:spcBef>
                <a:spcPts val="600"/>
              </a:spcBef>
            </a:pPr>
            <a:r>
              <a:rPr lang="en-US" altLang="zh-CN" sz="2400" b="1" dirty="0" smtClean="0">
                <a:latin typeface="华文新魏" pitchFamily="2" charset="-122"/>
                <a:ea typeface="华文新魏" pitchFamily="2" charset="-122"/>
              </a:rPr>
              <a:t>	</a:t>
            </a:r>
            <a:r>
              <a:rPr lang="zh-CN" altLang="en-US" sz="2000" b="1" dirty="0">
                <a:latin typeface="华文新魏" pitchFamily="2" charset="-122"/>
                <a:ea typeface="华文新魏" pitchFamily="2" charset="-122"/>
              </a:rPr>
              <a:t>一</a:t>
            </a:r>
            <a:r>
              <a:rPr lang="zh-CN" altLang="en-US" sz="2000" b="1" dirty="0" smtClean="0">
                <a:latin typeface="华文新魏" pitchFamily="2" charset="-122"/>
                <a:ea typeface="华文新魏" pitchFamily="2" charset="-122"/>
              </a:rPr>
              <a:t>个没有初始化是非常危险的。当不清楚指针应该指向何处时，应该将指针初始化为</a:t>
            </a:r>
            <a:r>
              <a:rPr lang="zh-CN" altLang="en-US" sz="2000" b="1" dirty="0" smtClean="0">
                <a:solidFill>
                  <a:srgbClr val="FF0000"/>
                </a:solidFill>
                <a:latin typeface="华文新魏" pitchFamily="2" charset="-122"/>
                <a:ea typeface="华文新魏" pitchFamily="2" charset="-122"/>
              </a:rPr>
              <a:t>空指针</a:t>
            </a:r>
            <a:r>
              <a:rPr lang="zh-CN" altLang="en-US" sz="2000" b="1" dirty="0" smtClean="0">
                <a:latin typeface="华文新魏" pitchFamily="2" charset="-122"/>
                <a:ea typeface="华文新魏" pitchFamily="2" charset="-122"/>
              </a:rPr>
              <a:t>。可以用三种办法：</a:t>
            </a:r>
            <a:endParaRPr lang="en-US" altLang="zh-CN" sz="2000" b="1" dirty="0" smtClean="0">
              <a:latin typeface="华文新魏" pitchFamily="2" charset="-122"/>
              <a:ea typeface="华文新魏" pitchFamily="2" charset="-122"/>
            </a:endParaRPr>
          </a:p>
          <a:p>
            <a:pPr marL="800100" lvl="2" indent="-342900">
              <a:lnSpc>
                <a:spcPct val="120000"/>
              </a:lnSpc>
              <a:spcBef>
                <a:spcPts val="600"/>
              </a:spcBef>
              <a:buFont typeface="Wingdings" pitchFamily="2" charset="2"/>
              <a:buChar char="u"/>
            </a:pPr>
            <a:r>
              <a:rPr lang="zh-CN" altLang="en-US" sz="2000" b="1" dirty="0" smtClean="0">
                <a:latin typeface="华文新魏" pitchFamily="2" charset="-122"/>
                <a:ea typeface="华文新魏" pitchFamily="2" charset="-122"/>
              </a:rPr>
              <a:t>用字面量</a:t>
            </a:r>
            <a:r>
              <a:rPr lang="en-US" altLang="zh-CN" sz="2000" b="1" dirty="0" err="1" smtClean="0">
                <a:latin typeface="华文新魏" pitchFamily="2" charset="-122"/>
                <a:ea typeface="华文新魏" pitchFamily="2" charset="-122"/>
              </a:rPr>
              <a:t>nullptr</a:t>
            </a:r>
            <a:r>
              <a:rPr lang="zh-CN" altLang="en-US" sz="2000" b="1" dirty="0" smtClean="0">
                <a:latin typeface="华文新魏" pitchFamily="2" charset="-122"/>
                <a:ea typeface="华文新魏" pitchFamily="2" charset="-122"/>
              </a:rPr>
              <a:t>来初始化，这是</a:t>
            </a:r>
            <a:r>
              <a:rPr lang="en-US" altLang="zh-CN" sz="2000" b="1" dirty="0" smtClean="0">
                <a:latin typeface="华文新魏" pitchFamily="2" charset="-122"/>
                <a:ea typeface="华文新魏" pitchFamily="2" charset="-122"/>
              </a:rPr>
              <a:t>C++11</a:t>
            </a:r>
            <a:r>
              <a:rPr lang="zh-CN" altLang="en-US" sz="2000" b="1" dirty="0" smtClean="0">
                <a:latin typeface="华文新魏" pitchFamily="2" charset="-122"/>
                <a:ea typeface="华文新魏" pitchFamily="2" charset="-122"/>
              </a:rPr>
              <a:t>新标准引入的</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推荐</a:t>
            </a:r>
            <a:endParaRPr lang="en-US" altLang="zh-CN" sz="2000" b="1" dirty="0" smtClean="0">
              <a:latin typeface="华文新魏" pitchFamily="2" charset="-122"/>
              <a:ea typeface="华文新魏" pitchFamily="2" charset="-122"/>
            </a:endParaRPr>
          </a:p>
          <a:p>
            <a:pPr marL="800100" lvl="2" indent="-342900">
              <a:lnSpc>
                <a:spcPct val="120000"/>
              </a:lnSpc>
              <a:spcBef>
                <a:spcPts val="600"/>
              </a:spcBef>
              <a:buFont typeface="Wingdings" pitchFamily="2" charset="2"/>
              <a:buChar char="u"/>
            </a:pPr>
            <a:r>
              <a:rPr lang="zh-CN" altLang="en-US" sz="2000" b="1" dirty="0" smtClean="0">
                <a:latin typeface="华文新魏" pitchFamily="2" charset="-122"/>
                <a:ea typeface="华文新魏" pitchFamily="2" charset="-122"/>
              </a:rPr>
              <a:t>用字面量</a:t>
            </a:r>
            <a:r>
              <a:rPr lang="en-US" altLang="zh-CN" sz="2000" b="1" dirty="0" smtClean="0">
                <a:latin typeface="华文新魏" pitchFamily="2" charset="-122"/>
                <a:ea typeface="华文新魏" pitchFamily="2" charset="-122"/>
              </a:rPr>
              <a:t>0</a:t>
            </a:r>
            <a:r>
              <a:rPr lang="zh-CN" altLang="en-US" sz="2000" b="1" dirty="0" smtClean="0">
                <a:latin typeface="华文新魏" pitchFamily="2" charset="-122"/>
                <a:ea typeface="华文新魏" pitchFamily="2" charset="-122"/>
              </a:rPr>
              <a:t>初始化</a:t>
            </a:r>
            <a:endParaRPr lang="en-US" altLang="zh-CN" sz="2000" b="1" dirty="0" smtClean="0">
              <a:latin typeface="华文新魏" pitchFamily="2" charset="-122"/>
              <a:ea typeface="华文新魏" pitchFamily="2" charset="-122"/>
            </a:endParaRPr>
          </a:p>
          <a:p>
            <a:pPr marL="800100" lvl="2" indent="-342900">
              <a:lnSpc>
                <a:spcPct val="120000"/>
              </a:lnSpc>
              <a:spcBef>
                <a:spcPts val="600"/>
              </a:spcBef>
              <a:buFont typeface="Wingdings" pitchFamily="2" charset="2"/>
              <a:buChar char="u"/>
            </a:pPr>
            <a:r>
              <a:rPr lang="zh-CN" altLang="en-US" sz="2000" b="1" dirty="0" smtClean="0">
                <a:latin typeface="华文新魏" pitchFamily="2" charset="-122"/>
                <a:ea typeface="华文新魏" pitchFamily="2" charset="-122"/>
              </a:rPr>
              <a:t>用预定义符号</a:t>
            </a:r>
            <a:r>
              <a:rPr lang="en-US" altLang="zh-CN" sz="2000" b="1" dirty="0" smtClean="0">
                <a:latin typeface="华文新魏" pitchFamily="2" charset="-122"/>
                <a:ea typeface="华文新魏" pitchFamily="2" charset="-122"/>
              </a:rPr>
              <a:t>NULL</a:t>
            </a:r>
            <a:r>
              <a:rPr lang="zh-CN" altLang="en-US" sz="2000" b="1" dirty="0" smtClean="0">
                <a:latin typeface="华文新魏" pitchFamily="2" charset="-122"/>
                <a:ea typeface="华文新魏" pitchFamily="2" charset="-122"/>
              </a:rPr>
              <a:t>来初始，但必须先</a:t>
            </a:r>
            <a:r>
              <a:rPr lang="en-US" altLang="zh-CN" sz="2000" b="1" dirty="0" smtClean="0">
                <a:latin typeface="华文新魏" pitchFamily="2" charset="-122"/>
                <a:ea typeface="华文新魏" pitchFamily="2" charset="-122"/>
              </a:rPr>
              <a:t>include &lt;</a:t>
            </a:r>
            <a:r>
              <a:rPr lang="en-US" altLang="zh-CN" sz="2000" b="1" dirty="0" err="1" smtClean="0">
                <a:latin typeface="华文新魏" pitchFamily="2" charset="-122"/>
                <a:ea typeface="华文新魏" pitchFamily="2" charset="-122"/>
              </a:rPr>
              <a:t>cstdlib</a:t>
            </a:r>
            <a:r>
              <a:rPr lang="en-US" altLang="zh-CN" sz="2000" b="1" dirty="0" smtClean="0">
                <a:latin typeface="华文新魏" pitchFamily="2" charset="-122"/>
                <a:ea typeface="华文新魏" pitchFamily="2" charset="-122"/>
              </a:rPr>
              <a:t>&gt;,</a:t>
            </a:r>
            <a:r>
              <a:rPr lang="zh-CN" altLang="en-US" sz="2000" b="1" dirty="0" smtClean="0">
                <a:latin typeface="华文新魏" pitchFamily="2" charset="-122"/>
                <a:ea typeface="华文新魏" pitchFamily="2" charset="-122"/>
              </a:rPr>
              <a:t>因此不推荐</a:t>
            </a:r>
            <a:endParaRPr lang="en-US" altLang="zh-CN" sz="2000" b="1" dirty="0" smtClean="0">
              <a:latin typeface="华文新魏" pitchFamily="2" charset="-122"/>
              <a:ea typeface="华文新魏" pitchFamily="2" charset="-122"/>
            </a:endParaRPr>
          </a:p>
          <a:p>
            <a:pPr>
              <a:lnSpc>
                <a:spcPct val="120000"/>
              </a:lnSpc>
            </a:pPr>
            <a:endParaRPr lang="en-US" altLang="zh-CN" sz="2000" b="1" dirty="0" smtClean="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
        <p:nvSpPr>
          <p:cNvPr id="5" name="TextBox 4"/>
          <p:cNvSpPr txBox="1">
            <a:spLocks noChangeArrowheads="1"/>
          </p:cNvSpPr>
          <p:nvPr/>
        </p:nvSpPr>
        <p:spPr bwMode="auto">
          <a:xfrm>
            <a:off x="611560" y="3933056"/>
            <a:ext cx="8200904" cy="2304256"/>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2000" dirty="0" smtClean="0">
                <a:latin typeface="华文新魏" pitchFamily="2" charset="-122"/>
                <a:ea typeface="华文新魏" pitchFamily="2" charset="-122"/>
              </a:rPr>
              <a:t>int </a:t>
            </a:r>
            <a:r>
              <a:rPr lang="zh-CN" altLang="en-US" sz="2000" dirty="0" smtClean="0">
                <a:latin typeface="华文新魏" pitchFamily="2" charset="-122"/>
                <a:ea typeface="华文新魏" pitchFamily="2" charset="-122"/>
              </a:rPr>
              <a:t>*</a:t>
            </a:r>
            <a:r>
              <a:rPr lang="en-US" altLang="zh-CN" sz="2000" dirty="0" smtClean="0">
                <a:latin typeface="华文新魏" pitchFamily="2" charset="-122"/>
                <a:ea typeface="华文新魏" pitchFamily="2" charset="-122"/>
              </a:rPr>
              <a:t>p1 = </a:t>
            </a:r>
            <a:r>
              <a:rPr lang="en-US" altLang="zh-CN" sz="2000" dirty="0" err="1" smtClean="0">
                <a:latin typeface="华文新魏" pitchFamily="2" charset="-122"/>
                <a:ea typeface="华文新魏" pitchFamily="2" charset="-122"/>
              </a:rPr>
              <a:t>nullptr</a:t>
            </a:r>
            <a:r>
              <a:rPr lang="en-US" altLang="zh-CN" sz="2000" dirty="0" smtClean="0">
                <a:latin typeface="华文新魏" pitchFamily="2" charset="-122"/>
                <a:ea typeface="华文新魏" pitchFamily="2" charset="-122"/>
              </a:rPr>
              <a:t>;   //</a:t>
            </a:r>
            <a:r>
              <a:rPr lang="zh-CN" altLang="en-US" sz="2000" dirty="0" smtClean="0">
                <a:latin typeface="华文新魏" pitchFamily="2" charset="-122"/>
                <a:ea typeface="华文新魏" pitchFamily="2" charset="-122"/>
              </a:rPr>
              <a:t>等价于</a:t>
            </a:r>
            <a:r>
              <a:rPr lang="en-US" altLang="zh-CN" sz="2000" dirty="0">
                <a:latin typeface="华文新魏" pitchFamily="2" charset="-122"/>
                <a:ea typeface="华文新魏" pitchFamily="2" charset="-122"/>
              </a:rPr>
              <a:t>int </a:t>
            </a:r>
            <a:r>
              <a:rPr lang="zh-CN" altLang="en-US" sz="2000" dirty="0">
                <a:latin typeface="华文新魏" pitchFamily="2" charset="-122"/>
                <a:ea typeface="华文新魏" pitchFamily="2" charset="-122"/>
              </a:rPr>
              <a:t>*</a:t>
            </a:r>
            <a:r>
              <a:rPr lang="en-US" altLang="zh-CN" sz="2000" dirty="0">
                <a:latin typeface="华文新魏" pitchFamily="2" charset="-122"/>
                <a:ea typeface="华文新魏" pitchFamily="2" charset="-122"/>
              </a:rPr>
              <a:t>p1 = </a:t>
            </a:r>
            <a:r>
              <a:rPr lang="en-US" altLang="zh-CN" sz="2000" dirty="0" smtClean="0">
                <a:latin typeface="华文新魏" pitchFamily="2" charset="-122"/>
                <a:ea typeface="华文新魏" pitchFamily="2" charset="-122"/>
              </a:rPr>
              <a:t>0;</a:t>
            </a:r>
          </a:p>
          <a:p>
            <a:endParaRPr lang="en-US" altLang="zh-CN" sz="2000" dirty="0">
              <a:latin typeface="华文新魏" pitchFamily="2" charset="-122"/>
              <a:ea typeface="华文新魏" pitchFamily="2" charset="-122"/>
            </a:endParaRPr>
          </a:p>
          <a:p>
            <a:r>
              <a:rPr lang="en-US" altLang="zh-CN" sz="2000" dirty="0" smtClean="0">
                <a:latin typeface="华文新魏" pitchFamily="2" charset="-122"/>
                <a:ea typeface="华文新魏" pitchFamily="2" charset="-122"/>
              </a:rPr>
              <a:t>int *p2 = 0;</a:t>
            </a:r>
          </a:p>
          <a:p>
            <a:endParaRPr lang="en-US" altLang="zh-CN" sz="2000" dirty="0">
              <a:latin typeface="华文新魏" pitchFamily="2" charset="-122"/>
              <a:ea typeface="华文新魏" pitchFamily="2" charset="-122"/>
            </a:endParaRPr>
          </a:p>
          <a:p>
            <a:r>
              <a:rPr lang="en-US" altLang="zh-CN" sz="2000" dirty="0" smtClean="0">
                <a:latin typeface="华文新魏" pitchFamily="2" charset="-122"/>
                <a:ea typeface="华文新魏" pitchFamily="2" charset="-122"/>
              </a:rPr>
              <a:t>int *p3 = NULL;</a:t>
            </a:r>
          </a:p>
          <a:p>
            <a:r>
              <a:rPr lang="zh-CN" altLang="en-US" sz="1600" dirty="0" smtClean="0">
                <a:latin typeface="华文新魏" pitchFamily="2" charset="-122"/>
                <a:ea typeface="华文新魏" pitchFamily="2" charset="-122"/>
              </a:rPr>
              <a:t> </a:t>
            </a:r>
            <a:endParaRPr lang="en-US" altLang="zh-CN" sz="1600" dirty="0" smtClean="0">
              <a:latin typeface="华文新魏" pitchFamily="2" charset="-122"/>
              <a:ea typeface="华文新魏" pitchFamily="2" charset="-122"/>
            </a:endParaRPr>
          </a:p>
        </p:txBody>
      </p:sp>
    </p:spTree>
    <p:extLst>
      <p:ext uri="{BB962C8B-B14F-4D97-AF65-F5344CB8AC3E}">
        <p14:creationId xmlns:p14="http://schemas.microsoft.com/office/powerpoint/2010/main" val="18418683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2.7</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复合类型</a:t>
            </a:r>
            <a:r>
              <a:rPr lang="en-US" altLang="zh-CN" sz="3600" b="1" dirty="0" smtClean="0">
                <a:solidFill>
                  <a:srgbClr val="FF0000"/>
                </a:solidFill>
                <a:latin typeface="微软雅黑" pitchFamily="34" charset="-122"/>
                <a:ea typeface="微软雅黑" pitchFamily="34" charset="-122"/>
              </a:rPr>
              <a:t>(Compound Type)</a:t>
            </a:r>
            <a:endParaRPr lang="zh-CN" altLang="en-US" sz="3600" b="1" dirty="0" smtClean="0">
              <a:solidFill>
                <a:srgbClr val="FF0000"/>
              </a:solidFill>
              <a:latin typeface="微软雅黑" pitchFamily="34" charset="-122"/>
              <a:ea typeface="微软雅黑" pitchFamily="34" charset="-122"/>
            </a:endParaRPr>
          </a:p>
        </p:txBody>
      </p:sp>
      <p:sp>
        <p:nvSpPr>
          <p:cNvPr id="3"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2.7.3</a:t>
            </a:r>
            <a:r>
              <a:rPr lang="zh-CN" altLang="en-US" sz="2800" b="1" dirty="0" smtClean="0">
                <a:solidFill>
                  <a:srgbClr val="FF0000"/>
                </a:solidFill>
                <a:latin typeface="微软雅黑" pitchFamily="34" charset="-122"/>
                <a:ea typeface="微软雅黑" pitchFamily="34" charset="-122"/>
              </a:rPr>
              <a:t>　</a:t>
            </a:r>
            <a:r>
              <a:rPr lang="zh-CN" altLang="en-US" sz="2800" b="1" dirty="0">
                <a:solidFill>
                  <a:srgbClr val="FF0000"/>
                </a:solidFill>
                <a:latin typeface="微软雅黑" pitchFamily="34" charset="-122"/>
                <a:ea typeface="微软雅黑" pitchFamily="34" charset="-122"/>
              </a:rPr>
              <a:t>指针</a:t>
            </a:r>
            <a:endParaRPr lang="zh-CN" altLang="en-US" sz="2800" b="1" dirty="0" smtClean="0">
              <a:solidFill>
                <a:srgbClr val="FF0000"/>
              </a:solidFill>
              <a:latin typeface="微软雅黑" pitchFamily="34" charset="-122"/>
              <a:ea typeface="微软雅黑" pitchFamily="34" charset="-122"/>
            </a:endParaRPr>
          </a:p>
        </p:txBody>
      </p:sp>
      <p:sp>
        <p:nvSpPr>
          <p:cNvPr id="4" name="Rectangle 7"/>
          <p:cNvSpPr>
            <a:spLocks noChangeArrowheads="1"/>
          </p:cNvSpPr>
          <p:nvPr/>
        </p:nvSpPr>
        <p:spPr bwMode="auto">
          <a:xfrm>
            <a:off x="181244" y="1444144"/>
            <a:ext cx="8801992" cy="5297224"/>
          </a:xfrm>
          <a:prstGeom prst="rect">
            <a:avLst/>
          </a:prstGeom>
          <a:noFill/>
          <a:ln w="9525">
            <a:noFill/>
            <a:miter lim="800000"/>
            <a:headEnd/>
            <a:tailEnd/>
          </a:ln>
        </p:spPr>
        <p:txBody>
          <a:bodyPr>
            <a:noAutofit/>
          </a:bodyPr>
          <a:lstStyle/>
          <a:p>
            <a:pPr>
              <a:lnSpc>
                <a:spcPct val="145000"/>
              </a:lnSpc>
            </a:pP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void</a:t>
            </a:r>
            <a:r>
              <a:rPr lang="zh-CN" altLang="en-US" sz="2000" b="1" dirty="0">
                <a:latin typeface="华文新魏" pitchFamily="2" charset="-122"/>
                <a:ea typeface="华文新魏" pitchFamily="2" charset="-122"/>
              </a:rPr>
              <a:t>用于表示函数无参或者无返回值</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void </a:t>
            </a:r>
            <a:r>
              <a:rPr lang="en-US" altLang="zh-CN" sz="2000" b="1" dirty="0">
                <a:latin typeface="华文新魏" pitchFamily="2" charset="-122"/>
                <a:ea typeface="华文新魏" pitchFamily="2" charset="-122"/>
              </a:rPr>
              <a:t>*p</a:t>
            </a:r>
            <a:r>
              <a:rPr lang="zh-CN" altLang="en-US" sz="2000" b="1" dirty="0">
                <a:latin typeface="华文新魏" pitchFamily="2" charset="-122"/>
                <a:ea typeface="华文新魏" pitchFamily="2" charset="-122"/>
              </a:rPr>
              <a:t>所指向的实体单元字节数不定（泛型指针）。</a:t>
            </a:r>
          </a:p>
          <a:p>
            <a:pPr lvl="1">
              <a:lnSpc>
                <a:spcPct val="145000"/>
              </a:lnSpc>
              <a:buFont typeface="Wingdings" pitchFamily="2" charset="2"/>
              <a:buChar char="§"/>
            </a:pPr>
            <a:r>
              <a:rPr lang="zh-CN" altLang="en-US" sz="2000" b="1" dirty="0">
                <a:latin typeface="华文新魏" pitchFamily="2" charset="-122"/>
                <a:ea typeface="华文新魏" pitchFamily="2" charset="-122"/>
              </a:rPr>
              <a:t>因此，</a:t>
            </a:r>
            <a:r>
              <a:rPr lang="en-US" altLang="zh-CN" sz="2000" b="1" dirty="0">
                <a:solidFill>
                  <a:srgbClr val="FF0000"/>
                </a:solidFill>
                <a:latin typeface="华文新魏" pitchFamily="2" charset="-122"/>
                <a:ea typeface="华文新魏" pitchFamily="2" charset="-122"/>
              </a:rPr>
              <a:t>p</a:t>
            </a:r>
            <a:r>
              <a:rPr lang="zh-CN" altLang="en-US" sz="2000" b="1" dirty="0">
                <a:solidFill>
                  <a:srgbClr val="FF0000"/>
                </a:solidFill>
                <a:latin typeface="华文新魏" pitchFamily="2" charset="-122"/>
                <a:ea typeface="华文新魏" pitchFamily="2" charset="-122"/>
              </a:rPr>
              <a:t>可以指向任何实体，即可以将任何指针和任意类型变量的地址赋给</a:t>
            </a:r>
            <a:r>
              <a:rPr lang="en-US" altLang="zh-CN" sz="2000" b="1" dirty="0">
                <a:solidFill>
                  <a:srgbClr val="FF0000"/>
                </a:solidFill>
                <a:latin typeface="华文新魏" pitchFamily="2" charset="-122"/>
                <a:ea typeface="华文新魏" pitchFamily="2" charset="-122"/>
              </a:rPr>
              <a:t>p</a:t>
            </a:r>
            <a:r>
              <a:rPr lang="zh-CN" altLang="en-US" sz="2000" b="1" dirty="0">
                <a:latin typeface="华文新魏" pitchFamily="2" charset="-122"/>
                <a:ea typeface="华文新魏" pitchFamily="2" charset="-122"/>
              </a:rPr>
              <a:t>，或者调用时通过值参传递给参数</a:t>
            </a:r>
            <a:r>
              <a:rPr lang="en-US" altLang="zh-CN" sz="2000" b="1" dirty="0">
                <a:latin typeface="华文新魏" pitchFamily="2" charset="-122"/>
                <a:ea typeface="华文新魏" pitchFamily="2" charset="-122"/>
              </a:rPr>
              <a:t>p (</a:t>
            </a:r>
            <a:r>
              <a:rPr lang="zh-CN" altLang="en-US" sz="2000" b="1" dirty="0">
                <a:latin typeface="华文新魏" pitchFamily="2" charset="-122"/>
                <a:ea typeface="华文新魏" pitchFamily="2" charset="-122"/>
              </a:rPr>
              <a:t>如果</a:t>
            </a:r>
            <a:r>
              <a:rPr lang="en-US" altLang="zh-CN" sz="2000" b="1" dirty="0">
                <a:latin typeface="华文新魏" pitchFamily="2" charset="-122"/>
                <a:ea typeface="华文新魏" pitchFamily="2" charset="-122"/>
              </a:rPr>
              <a:t>p</a:t>
            </a:r>
            <a:r>
              <a:rPr lang="zh-CN" altLang="en-US" sz="2000" b="1" dirty="0">
                <a:latin typeface="华文新魏" pitchFamily="2" charset="-122"/>
                <a:ea typeface="华文新魏" pitchFamily="2" charset="-122"/>
              </a:rPr>
              <a:t>是函数参数</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a:t>
            </a:r>
            <a:endParaRPr lang="en-US" altLang="zh-CN" sz="2000" b="1" dirty="0">
              <a:latin typeface="华文新魏" pitchFamily="2" charset="-122"/>
              <a:ea typeface="华文新魏" pitchFamily="2" charset="-122"/>
            </a:endParaRPr>
          </a:p>
          <a:p>
            <a:pPr lvl="1">
              <a:lnSpc>
                <a:spcPct val="145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void </a:t>
            </a:r>
            <a:r>
              <a:rPr lang="en-US" altLang="zh-CN" sz="2000" b="1" dirty="0">
                <a:latin typeface="华文新魏" pitchFamily="2" charset="-122"/>
                <a:ea typeface="华文新魏" pitchFamily="2" charset="-122"/>
              </a:rPr>
              <a:t>*p</a:t>
            </a:r>
            <a:r>
              <a:rPr lang="en-US" altLang="zh-CN" sz="2000" b="1" dirty="0" smtClean="0">
                <a:latin typeface="华文新魏" pitchFamily="2" charset="-122"/>
                <a:ea typeface="华文新魏" pitchFamily="2" charset="-122"/>
              </a:rPr>
              <a:t>; int i = 0; </a:t>
            </a:r>
            <a:r>
              <a:rPr lang="en-US" altLang="zh-CN" sz="2000" b="1" dirty="0">
                <a:latin typeface="华文新魏" pitchFamily="2" charset="-122"/>
                <a:ea typeface="华文新魏" pitchFamily="2" charset="-122"/>
              </a:rPr>
              <a:t>int * q = &amp;i; p = q;</a:t>
            </a:r>
          </a:p>
          <a:p>
            <a:pPr lvl="1">
              <a:lnSpc>
                <a:spcPct val="145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void </a:t>
            </a:r>
            <a:r>
              <a:rPr lang="en-US" altLang="zh-CN" sz="2000" b="1" dirty="0">
                <a:latin typeface="华文新魏" pitchFamily="2" charset="-122"/>
                <a:ea typeface="华文新魏" pitchFamily="2" charset="-122"/>
              </a:rPr>
              <a:t>f(void *p); f(q);  //</a:t>
            </a:r>
            <a:r>
              <a:rPr lang="zh-CN" altLang="en-US" sz="2000" b="1" dirty="0">
                <a:latin typeface="华文新魏" pitchFamily="2" charset="-122"/>
                <a:ea typeface="华文新魏" pitchFamily="2" charset="-122"/>
              </a:rPr>
              <a:t>实参传递给形参等价于</a:t>
            </a:r>
            <a:r>
              <a:rPr lang="en-US" altLang="zh-CN" sz="2000" b="1" dirty="0">
                <a:latin typeface="华文新魏" pitchFamily="2" charset="-122"/>
                <a:ea typeface="华文新魏" pitchFamily="2" charset="-122"/>
              </a:rPr>
              <a:t>void *p = q;</a:t>
            </a:r>
            <a:endParaRPr lang="zh-CN" altLang="en-US" sz="2000" b="1" dirty="0">
              <a:latin typeface="华文新魏" pitchFamily="2" charset="-122"/>
              <a:ea typeface="华文新魏" pitchFamily="2" charset="-122"/>
            </a:endParaRPr>
          </a:p>
          <a:p>
            <a:pPr lvl="1">
              <a:lnSpc>
                <a:spcPct val="145000"/>
              </a:lnSpc>
              <a:buFont typeface="Wingdings" pitchFamily="2" charset="2"/>
              <a:buChar char="§"/>
            </a:pPr>
            <a:r>
              <a:rPr lang="zh-CN" altLang="en-US" sz="2000" b="1" dirty="0">
                <a:latin typeface="华文新魏" pitchFamily="2" charset="-122"/>
                <a:ea typeface="华文新魏" pitchFamily="2" charset="-122"/>
              </a:rPr>
              <a:t>对</a:t>
            </a:r>
            <a:r>
              <a:rPr lang="en-US" altLang="zh-CN" sz="2000" b="1" dirty="0">
                <a:latin typeface="华文新魏" pitchFamily="2" charset="-122"/>
                <a:ea typeface="华文新魏" pitchFamily="2" charset="-122"/>
              </a:rPr>
              <a:t>void *p</a:t>
            </a:r>
            <a:r>
              <a:rPr lang="zh-CN" altLang="en-US" sz="2000" b="1" dirty="0">
                <a:latin typeface="华文新魏" pitchFamily="2" charset="-122"/>
                <a:ea typeface="华文新魏" pitchFamily="2" charset="-122"/>
              </a:rPr>
              <a:t>指向的实体单元赋值时，类型或字节数必须确定</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所以必须进行强制类型转换 </a:t>
            </a:r>
          </a:p>
          <a:p>
            <a:pPr lvl="1">
              <a:lnSpc>
                <a:spcPct val="145000"/>
              </a:lnSpc>
            </a:pPr>
            <a:r>
              <a:rPr lang="zh-CN" altLang="en-US"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int </a:t>
            </a:r>
            <a:r>
              <a:rPr lang="en-US" altLang="zh-CN" sz="2000" b="1" dirty="0">
                <a:latin typeface="华文新魏" pitchFamily="2" charset="-122"/>
                <a:ea typeface="华文新魏" pitchFamily="2" charset="-122"/>
              </a:rPr>
              <a:t>x = 0;</a:t>
            </a:r>
          </a:p>
          <a:p>
            <a:pPr lvl="1">
              <a:lnSpc>
                <a:spcPct val="145000"/>
              </a:lnSpc>
            </a:pPr>
            <a:r>
              <a:rPr lang="en-US" altLang="zh-CN" sz="2000" b="1" dirty="0" smtClean="0">
                <a:latin typeface="华文新魏" pitchFamily="2" charset="-122"/>
                <a:ea typeface="华文新魏" pitchFamily="2" charset="-122"/>
              </a:rPr>
              <a:t>	void </a:t>
            </a:r>
            <a:r>
              <a:rPr lang="en-US" altLang="zh-CN" sz="2000" b="1" dirty="0">
                <a:latin typeface="华文新魏" pitchFamily="2" charset="-122"/>
                <a:ea typeface="华文新魏" pitchFamily="2" charset="-122"/>
              </a:rPr>
              <a:t>*p = &amp;x;//</a:t>
            </a:r>
            <a:r>
              <a:rPr lang="zh-CN" altLang="en-US" sz="2000" b="1" dirty="0">
                <a:latin typeface="华文新魏" pitchFamily="2" charset="-122"/>
                <a:ea typeface="华文新魏" pitchFamily="2" charset="-122"/>
              </a:rPr>
              <a:t>可以将任意类型的指针或变量地址赋给</a:t>
            </a:r>
            <a:r>
              <a:rPr lang="en-US" altLang="zh-CN" sz="2000" b="1" dirty="0">
                <a:latin typeface="华文新魏" pitchFamily="2" charset="-122"/>
                <a:ea typeface="华文新魏" pitchFamily="2" charset="-122"/>
              </a:rPr>
              <a:t>p</a:t>
            </a:r>
          </a:p>
          <a:p>
            <a:pPr lvl="1">
              <a:lnSpc>
                <a:spcPct val="145000"/>
              </a:lnSpc>
            </a:pP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p = 345</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错误，</a:t>
            </a:r>
            <a:r>
              <a:rPr lang="en-US" altLang="zh-CN" sz="2000" b="1" dirty="0">
                <a:latin typeface="华文新魏" pitchFamily="2" charset="-122"/>
                <a:ea typeface="华文新魏" pitchFamily="2" charset="-122"/>
              </a:rPr>
              <a:t>p</a:t>
            </a:r>
            <a:r>
              <a:rPr lang="zh-CN" altLang="en-US" sz="2000" b="1" dirty="0">
                <a:latin typeface="华文新魏" pitchFamily="2" charset="-122"/>
                <a:ea typeface="华文新魏" pitchFamily="2" charset="-122"/>
              </a:rPr>
              <a:t>指向的单元字节数不确定</a:t>
            </a:r>
          </a:p>
          <a:p>
            <a:pPr lvl="1">
              <a:lnSpc>
                <a:spcPct val="145000"/>
              </a:lnSpc>
            </a:pP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a:t>
            </a:r>
            <a:r>
              <a:rPr lang="en-US" altLang="zh-CN" sz="2000" b="1" dirty="0">
                <a:latin typeface="华文新魏" pitchFamily="2" charset="-122"/>
                <a:ea typeface="华文新魏" pitchFamily="2" charset="-122"/>
              </a:rPr>
              <a:t>int *)p = 345;  //</a:t>
            </a:r>
            <a:r>
              <a:rPr lang="en-US" altLang="zh-CN" sz="2000" b="1" dirty="0" smtClean="0">
                <a:latin typeface="华文新魏" pitchFamily="2" charset="-122"/>
                <a:ea typeface="华文新魏" pitchFamily="2" charset="-122"/>
              </a:rPr>
              <a:t>OK 		*(</a:t>
            </a:r>
            <a:r>
              <a:rPr lang="en-US" altLang="zh-CN" sz="2000" b="1" dirty="0">
                <a:latin typeface="华文新魏" pitchFamily="2" charset="-122"/>
                <a:ea typeface="华文新魏" pitchFamily="2" charset="-122"/>
              </a:rPr>
              <a:t>double *)p = 12.3; //OK</a:t>
            </a:r>
          </a:p>
          <a:p>
            <a:pPr>
              <a:lnSpc>
                <a:spcPct val="120000"/>
              </a:lnSpc>
            </a:pPr>
            <a:endParaRPr lang="en-US" altLang="zh-CN" sz="2000" b="1" dirty="0" smtClean="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Tree>
    <p:extLst>
      <p:ext uri="{BB962C8B-B14F-4D97-AF65-F5344CB8AC3E}">
        <p14:creationId xmlns:p14="http://schemas.microsoft.com/office/powerpoint/2010/main" val="35933728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fontScale="90000"/>
          </a:bodyPr>
          <a:lstStyle/>
          <a:p>
            <a:pPr algn="l"/>
            <a:r>
              <a:rPr lang="en-US" altLang="zh-CN" sz="3600" b="1" dirty="0" smtClean="0">
                <a:solidFill>
                  <a:srgbClr val="FF0000"/>
                </a:solidFill>
                <a:latin typeface="微软雅黑" pitchFamily="34" charset="-122"/>
                <a:ea typeface="微软雅黑" pitchFamily="34" charset="-122"/>
              </a:rPr>
              <a:t>2.8</a:t>
            </a:r>
            <a:r>
              <a:rPr lang="zh-CN" altLang="en-US" sz="3600" b="1" dirty="0">
                <a:solidFill>
                  <a:srgbClr val="FF0000"/>
                </a:solidFill>
                <a:latin typeface="微软雅黑" pitchFamily="34" charset="-122"/>
                <a:ea typeface="微软雅黑" pitchFamily="34" charset="-122"/>
              </a:rPr>
              <a:t>　</a:t>
            </a:r>
            <a:r>
              <a:rPr lang="en-US" altLang="zh-CN" sz="3600" b="1" dirty="0" smtClean="0">
                <a:solidFill>
                  <a:srgbClr val="FF0000"/>
                </a:solidFill>
                <a:latin typeface="微软雅黑" pitchFamily="34" charset="-122"/>
                <a:ea typeface="微软雅黑" pitchFamily="34" charset="-122"/>
              </a:rPr>
              <a:t>CV-Qualifier(</a:t>
            </a:r>
            <a:r>
              <a:rPr lang="en-US" altLang="zh-CN" sz="3600" b="1" dirty="0" err="1" smtClean="0">
                <a:solidFill>
                  <a:srgbClr val="FF0000"/>
                </a:solidFill>
                <a:latin typeface="微软雅黑" pitchFamily="34" charset="-122"/>
                <a:ea typeface="微软雅黑" pitchFamily="34" charset="-122"/>
              </a:rPr>
              <a:t>const,volatile</a:t>
            </a:r>
            <a:r>
              <a:rPr lang="zh-CN" altLang="en-US" sz="3600" b="1" dirty="0" smtClean="0">
                <a:solidFill>
                  <a:srgbClr val="FF0000"/>
                </a:solidFill>
                <a:latin typeface="微软雅黑" pitchFamily="34" charset="-122"/>
                <a:ea typeface="微软雅黑" pitchFamily="34" charset="-122"/>
              </a:rPr>
              <a:t>限定符）</a:t>
            </a:r>
          </a:p>
        </p:txBody>
      </p:sp>
      <p:sp>
        <p:nvSpPr>
          <p:cNvPr id="3" name="Rectangle 7"/>
          <p:cNvSpPr>
            <a:spLocks noChangeArrowheads="1"/>
          </p:cNvSpPr>
          <p:nvPr/>
        </p:nvSpPr>
        <p:spPr bwMode="auto">
          <a:xfrm>
            <a:off x="181244" y="1444144"/>
            <a:ext cx="8801992" cy="5297224"/>
          </a:xfrm>
          <a:prstGeom prst="rect">
            <a:avLst/>
          </a:prstGeom>
          <a:noFill/>
          <a:ln w="9525">
            <a:noFill/>
            <a:miter lim="800000"/>
            <a:headEnd/>
            <a:tailEnd/>
          </a:ln>
        </p:spPr>
        <p:txBody>
          <a:bodyPr>
            <a:noAutofit/>
          </a:bodyPr>
          <a:lstStyle/>
          <a:p>
            <a:pPr>
              <a:lnSpc>
                <a:spcPct val="145000"/>
              </a:lnSpc>
            </a:pPr>
            <a:r>
              <a:rPr lang="en-US" altLang="zh-CN" sz="2000" b="1" dirty="0" smtClean="0">
                <a:latin typeface="华文新魏" pitchFamily="2" charset="-122"/>
                <a:ea typeface="华文新魏" pitchFamily="2" charset="-122"/>
              </a:rPr>
              <a:t>	</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的</a:t>
            </a:r>
            <a:r>
              <a:rPr lang="zh-CN" altLang="en-US" sz="2000" b="1" dirty="0">
                <a:solidFill>
                  <a:srgbClr val="FF0000"/>
                </a:solidFill>
                <a:latin typeface="华文新魏" pitchFamily="2" charset="-122"/>
                <a:ea typeface="华文新魏" pitchFamily="2" charset="-122"/>
              </a:rPr>
              <a:t>变量、函数参数和函数返回值</a:t>
            </a:r>
            <a:r>
              <a:rPr lang="zh-CN" altLang="en-US" sz="2000" b="1" dirty="0">
                <a:latin typeface="华文新魏" pitchFamily="2" charset="-122"/>
                <a:ea typeface="华文新魏" pitchFamily="2" charset="-122"/>
              </a:rPr>
              <a:t>不能被</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本</a:t>
            </a:r>
            <a:r>
              <a:rPr lang="en-US" altLang="zh-CN" sz="2000" b="1" dirty="0">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程序</a:t>
            </a:r>
            <a:r>
              <a:rPr lang="zh-CN" altLang="en-US" sz="2000" b="1" dirty="0">
                <a:latin typeface="华文新魏" pitchFamily="2" charset="-122"/>
                <a:ea typeface="华文新魏" pitchFamily="2" charset="-122"/>
              </a:rPr>
              <a:t>修改。因此，</a:t>
            </a:r>
            <a:r>
              <a:rPr lang="zh-CN" altLang="en-US" sz="2000" b="1" dirty="0" smtClean="0">
                <a:latin typeface="华文新魏" pitchFamily="2" charset="-122"/>
                <a:ea typeface="华文新魏" pitchFamily="2" charset="-122"/>
              </a:rPr>
              <a:t>定义</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变量</a:t>
            </a:r>
            <a:r>
              <a:rPr lang="zh-CN" altLang="en-US" sz="2000" b="1" dirty="0">
                <a:latin typeface="华文新魏" pitchFamily="2" charset="-122"/>
                <a:ea typeface="华文新魏" pitchFamily="2" charset="-122"/>
              </a:rPr>
              <a:t>时必须同时初始化</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以后不能修改其</a:t>
            </a:r>
            <a:r>
              <a:rPr lang="zh-CN" altLang="en-US" sz="2000" b="1" dirty="0" smtClean="0">
                <a:latin typeface="华文新魏" pitchFamily="2" charset="-122"/>
                <a:ea typeface="华文新魏" pitchFamily="2" charset="-122"/>
              </a:rPr>
              <a:t>值；</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类型的函数参数的初始值在调用函数时由实参传递，此后不能在函数体内修改参数值</a:t>
            </a:r>
            <a:r>
              <a:rPr lang="zh-CN" altLang="en-US" sz="2000" b="1" dirty="0" smtClean="0">
                <a:latin typeface="华文新魏" pitchFamily="2" charset="-122"/>
                <a:ea typeface="华文新魏" pitchFamily="2" charset="-122"/>
              </a:rPr>
              <a:t>。</a:t>
            </a:r>
            <a:endParaRPr lang="en-US" altLang="zh-CN" sz="2000" b="1" dirty="0" smtClean="0">
              <a:latin typeface="华文新魏" pitchFamily="2" charset="-122"/>
              <a:ea typeface="华文新魏" pitchFamily="2" charset="-122"/>
            </a:endParaRPr>
          </a:p>
          <a:p>
            <a:pPr>
              <a:lnSpc>
                <a:spcPct val="145000"/>
              </a:lnSpc>
            </a:pPr>
            <a:r>
              <a:rPr lang="en-US" altLang="zh-CN"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类型变量声明和初始化必须同时</a:t>
            </a:r>
            <a:r>
              <a:rPr lang="zh-CN" altLang="en-US" sz="2000" b="1" dirty="0" smtClean="0">
                <a:latin typeface="华文新魏" pitchFamily="2" charset="-122"/>
                <a:ea typeface="华文新魏" pitchFamily="2" charset="-122"/>
              </a:rPr>
              <a:t>完成。</a:t>
            </a:r>
            <a:endParaRPr lang="en-US" altLang="zh-CN" sz="2000" b="1" dirty="0">
              <a:latin typeface="华文新魏" pitchFamily="2" charset="-122"/>
              <a:ea typeface="华文新魏" pitchFamily="2" charset="-122"/>
            </a:endParaRPr>
          </a:p>
          <a:p>
            <a:pPr>
              <a:lnSpc>
                <a:spcPct val="145000"/>
              </a:lnSpc>
            </a:pPr>
            <a:r>
              <a:rPr lang="en-US" altLang="zh-CN" sz="2000" b="1" dirty="0"/>
              <a:t>	</a:t>
            </a:r>
            <a:endParaRPr lang="zh-CN" altLang="en-US" sz="2000" b="1" dirty="0">
              <a:latin typeface="华文新魏" pitchFamily="2" charset="-122"/>
              <a:ea typeface="华文新魏" pitchFamily="2" charset="-122"/>
            </a:endParaRPr>
          </a:p>
          <a:p>
            <a:pPr>
              <a:lnSpc>
                <a:spcPct val="120000"/>
              </a:lnSpc>
            </a:pPr>
            <a:endParaRPr lang="en-US" altLang="zh-CN" sz="2000" b="1" dirty="0" smtClean="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
        <p:nvSpPr>
          <p:cNvPr id="4" name="TextBox 3"/>
          <p:cNvSpPr txBox="1">
            <a:spLocks noChangeArrowheads="1"/>
          </p:cNvSpPr>
          <p:nvPr/>
        </p:nvSpPr>
        <p:spPr bwMode="auto">
          <a:xfrm>
            <a:off x="611560" y="3501008"/>
            <a:ext cx="8200904" cy="2304256"/>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45000"/>
              </a:lnSpc>
            </a:pPr>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double PI = 3.14</a:t>
            </a:r>
            <a:r>
              <a:rPr lang="en-US" altLang="zh-CN" sz="2000" b="1" dirty="0" smtClean="0">
                <a:latin typeface="华文新魏" pitchFamily="2" charset="-122"/>
                <a:ea typeface="华文新魏" pitchFamily="2" charset="-122"/>
              </a:rPr>
              <a:t>;</a:t>
            </a:r>
          </a:p>
          <a:p>
            <a:pPr>
              <a:lnSpc>
                <a:spcPct val="145000"/>
              </a:lnSpc>
            </a:pP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下面语句错误</a:t>
            </a:r>
            <a:endParaRPr lang="en-US" altLang="zh-CN" sz="2000" b="1" dirty="0">
              <a:latin typeface="华文新魏" pitchFamily="2" charset="-122"/>
              <a:ea typeface="华文新魏" pitchFamily="2" charset="-122"/>
            </a:endParaRPr>
          </a:p>
          <a:p>
            <a:pPr>
              <a:lnSpc>
                <a:spcPct val="145000"/>
              </a:lnSpc>
            </a:pPr>
            <a:r>
              <a:rPr lang="en-US" altLang="zh-CN" sz="2000" b="1" dirty="0" err="1" smtClean="0">
                <a:solidFill>
                  <a:srgbClr val="FF0000"/>
                </a:solidFill>
                <a:latin typeface="华文新魏" pitchFamily="2" charset="-122"/>
                <a:ea typeface="华文新魏" pitchFamily="2" charset="-122"/>
              </a:rPr>
              <a:t>const</a:t>
            </a:r>
            <a:r>
              <a:rPr lang="en-US" altLang="zh-CN" sz="2000" b="1" dirty="0" smtClean="0">
                <a:solidFill>
                  <a:srgbClr val="FF0000"/>
                </a:solidFill>
                <a:latin typeface="华文新魏" pitchFamily="2" charset="-122"/>
                <a:ea typeface="华文新魏" pitchFamily="2" charset="-122"/>
              </a:rPr>
              <a:t> </a:t>
            </a:r>
            <a:r>
              <a:rPr lang="en-US" altLang="zh-CN" sz="2000" b="1" dirty="0">
                <a:solidFill>
                  <a:srgbClr val="FF0000"/>
                </a:solidFill>
                <a:latin typeface="华文新魏" pitchFamily="2" charset="-122"/>
                <a:ea typeface="华文新魏" pitchFamily="2" charset="-122"/>
              </a:rPr>
              <a:t>double PI;</a:t>
            </a:r>
          </a:p>
          <a:p>
            <a:pPr>
              <a:lnSpc>
                <a:spcPct val="145000"/>
              </a:lnSpc>
            </a:pPr>
            <a:r>
              <a:rPr lang="en-US" altLang="zh-CN" sz="2000" b="1" dirty="0" smtClean="0">
                <a:solidFill>
                  <a:srgbClr val="FF0000"/>
                </a:solidFill>
                <a:latin typeface="华文新魏" pitchFamily="2" charset="-122"/>
                <a:ea typeface="华文新魏" pitchFamily="2" charset="-122"/>
              </a:rPr>
              <a:t>PI </a:t>
            </a:r>
            <a:r>
              <a:rPr lang="en-US" altLang="zh-CN" sz="2000" b="1" dirty="0">
                <a:solidFill>
                  <a:srgbClr val="FF0000"/>
                </a:solidFill>
                <a:latin typeface="华文新魏" pitchFamily="2" charset="-122"/>
                <a:ea typeface="华文新魏" pitchFamily="2" charset="-122"/>
              </a:rPr>
              <a:t>= 3.14 //</a:t>
            </a:r>
            <a:r>
              <a:rPr lang="zh-CN" altLang="en-US" sz="2000" b="1" dirty="0">
                <a:solidFill>
                  <a:srgbClr val="FF0000"/>
                </a:solidFill>
                <a:latin typeface="华文新魏" pitchFamily="2" charset="-122"/>
                <a:ea typeface="华文新魏" pitchFamily="2" charset="-122"/>
              </a:rPr>
              <a:t>错误，</a:t>
            </a:r>
            <a:r>
              <a:rPr lang="en-US" altLang="zh-CN" sz="2000" b="1" dirty="0" err="1">
                <a:solidFill>
                  <a:srgbClr val="FF0000"/>
                </a:solidFill>
                <a:latin typeface="华文新魏" pitchFamily="2" charset="-122"/>
                <a:ea typeface="华文新魏" pitchFamily="2" charset="-122"/>
              </a:rPr>
              <a:t>const</a:t>
            </a:r>
            <a:r>
              <a:rPr lang="zh-CN" altLang="en-US" sz="2000" b="1" dirty="0">
                <a:solidFill>
                  <a:srgbClr val="FF0000"/>
                </a:solidFill>
                <a:latin typeface="华文新魏" pitchFamily="2" charset="-122"/>
                <a:ea typeface="华文新魏" pitchFamily="2" charset="-122"/>
              </a:rPr>
              <a:t>变量不能再赋值</a:t>
            </a:r>
            <a:endParaRPr lang="en-US" altLang="zh-CN" sz="2000" b="1" dirty="0">
              <a:solidFill>
                <a:srgbClr val="FF0000"/>
              </a:solidFill>
              <a:latin typeface="华文新魏" pitchFamily="2" charset="-122"/>
              <a:ea typeface="华文新魏" pitchFamily="2" charset="-122"/>
            </a:endParaRPr>
          </a:p>
          <a:p>
            <a:r>
              <a:rPr lang="zh-CN" altLang="en-US" sz="1600" dirty="0" smtClean="0">
                <a:latin typeface="华文新魏" pitchFamily="2" charset="-122"/>
                <a:ea typeface="华文新魏" pitchFamily="2" charset="-122"/>
              </a:rPr>
              <a:t> </a:t>
            </a:r>
            <a:endParaRPr lang="en-US" altLang="zh-CN" sz="1600" dirty="0" smtClean="0">
              <a:latin typeface="华文新魏" pitchFamily="2" charset="-122"/>
              <a:ea typeface="华文新魏" pitchFamily="2" charset="-122"/>
            </a:endParaRPr>
          </a:p>
        </p:txBody>
      </p:sp>
    </p:spTree>
    <p:extLst>
      <p:ext uri="{BB962C8B-B14F-4D97-AF65-F5344CB8AC3E}">
        <p14:creationId xmlns:p14="http://schemas.microsoft.com/office/powerpoint/2010/main" val="34059288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8287072" cy="838200"/>
          </a:xfrm>
        </p:spPr>
        <p:txBody>
          <a:bodyPr>
            <a:normAutofit fontScale="90000"/>
          </a:bodyPr>
          <a:lstStyle/>
          <a:p>
            <a:pPr algn="l"/>
            <a:r>
              <a:rPr lang="en-US" altLang="zh-CN" sz="3600" b="1" dirty="0" smtClean="0">
                <a:solidFill>
                  <a:srgbClr val="FF0000"/>
                </a:solidFill>
                <a:latin typeface="微软雅黑" pitchFamily="34" charset="-122"/>
                <a:ea typeface="微软雅黑" pitchFamily="34" charset="-122"/>
              </a:rPr>
              <a:t>2.8</a:t>
            </a:r>
            <a:r>
              <a:rPr lang="zh-CN" altLang="en-US" sz="3600" b="1" dirty="0">
                <a:solidFill>
                  <a:srgbClr val="FF0000"/>
                </a:solidFill>
                <a:latin typeface="微软雅黑" pitchFamily="34" charset="-122"/>
                <a:ea typeface="微软雅黑" pitchFamily="34" charset="-122"/>
              </a:rPr>
              <a:t>　</a:t>
            </a:r>
            <a:r>
              <a:rPr lang="en-US" altLang="zh-CN" sz="3600" b="1" dirty="0" smtClean="0">
                <a:solidFill>
                  <a:srgbClr val="FF0000"/>
                </a:solidFill>
                <a:latin typeface="微软雅黑" pitchFamily="34" charset="-122"/>
                <a:ea typeface="微软雅黑" pitchFamily="34" charset="-122"/>
              </a:rPr>
              <a:t>CV-Qualifier(</a:t>
            </a:r>
            <a:r>
              <a:rPr lang="en-US" altLang="zh-CN" sz="3600" b="1" dirty="0" err="1" smtClean="0">
                <a:solidFill>
                  <a:srgbClr val="FF0000"/>
                </a:solidFill>
                <a:latin typeface="微软雅黑" pitchFamily="34" charset="-122"/>
                <a:ea typeface="微软雅黑" pitchFamily="34" charset="-122"/>
              </a:rPr>
              <a:t>const,volatile</a:t>
            </a:r>
            <a:r>
              <a:rPr lang="zh-CN" altLang="en-US" sz="3600" b="1" dirty="0" smtClean="0">
                <a:solidFill>
                  <a:srgbClr val="FF0000"/>
                </a:solidFill>
                <a:latin typeface="微软雅黑" pitchFamily="34" charset="-122"/>
                <a:ea typeface="微软雅黑" pitchFamily="34" charset="-122"/>
              </a:rPr>
              <a:t>限定符）</a:t>
            </a:r>
          </a:p>
        </p:txBody>
      </p:sp>
      <p:sp>
        <p:nvSpPr>
          <p:cNvPr id="3" name="Rectangle 7"/>
          <p:cNvSpPr>
            <a:spLocks noChangeArrowheads="1"/>
          </p:cNvSpPr>
          <p:nvPr/>
        </p:nvSpPr>
        <p:spPr bwMode="auto">
          <a:xfrm>
            <a:off x="186468" y="1052736"/>
            <a:ext cx="8801992" cy="5297224"/>
          </a:xfrm>
          <a:prstGeom prst="rect">
            <a:avLst/>
          </a:prstGeom>
          <a:noFill/>
          <a:ln w="9525">
            <a:noFill/>
            <a:miter lim="800000"/>
            <a:headEnd/>
            <a:tailEnd/>
          </a:ln>
        </p:spPr>
        <p:txBody>
          <a:bodyPr>
            <a:noAutofit/>
          </a:bodyPr>
          <a:lstStyle/>
          <a:p>
            <a:pPr>
              <a:lnSpc>
                <a:spcPct val="145000"/>
              </a:lnSpc>
            </a:pPr>
            <a:r>
              <a:rPr lang="en-US" altLang="zh-CN" sz="2000" b="1" dirty="0" smtClean="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引用是指对</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变量的引用，称为对常量的引用。但是非</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引用不能引用一个常量。</a:t>
            </a:r>
            <a:endParaRPr lang="zh-CN" altLang="en-US" sz="2000" b="1" dirty="0">
              <a:latin typeface="华文新魏" pitchFamily="2" charset="-122"/>
              <a:ea typeface="华文新魏" pitchFamily="2" charset="-122"/>
            </a:endParaRPr>
          </a:p>
          <a:p>
            <a:pPr>
              <a:lnSpc>
                <a:spcPct val="120000"/>
              </a:lnSpc>
            </a:pPr>
            <a:endParaRPr lang="en-US" altLang="zh-CN" sz="2000" b="1" dirty="0" smtClean="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
        <p:nvSpPr>
          <p:cNvPr id="4" name="TextBox 3"/>
          <p:cNvSpPr txBox="1">
            <a:spLocks noChangeArrowheads="1"/>
          </p:cNvSpPr>
          <p:nvPr/>
        </p:nvSpPr>
        <p:spPr bwMode="auto">
          <a:xfrm>
            <a:off x="492132" y="2060848"/>
            <a:ext cx="8496328" cy="3672408"/>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45000"/>
              </a:lnSpc>
            </a:pP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double PI = 3.14</a:t>
            </a:r>
            <a:r>
              <a:rPr lang="en-US" altLang="zh-CN" sz="2000" b="1" dirty="0" smtClean="0">
                <a:latin typeface="华文新魏" pitchFamily="2" charset="-122"/>
                <a:ea typeface="华文新魏" pitchFamily="2" charset="-122"/>
              </a:rPr>
              <a:t>;</a:t>
            </a:r>
          </a:p>
          <a:p>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double &amp; </a:t>
            </a:r>
            <a:r>
              <a:rPr lang="en-US" altLang="zh-CN" sz="2000" b="1" dirty="0" err="1" smtClean="0">
                <a:latin typeface="华文新魏" pitchFamily="2" charset="-122"/>
                <a:ea typeface="华文新魏" pitchFamily="2" charset="-122"/>
              </a:rPr>
              <a:t>crd</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 PI</a:t>
            </a:r>
            <a:r>
              <a:rPr lang="en-US" altLang="zh-CN" sz="2000" b="1" dirty="0" smtClean="0">
                <a:latin typeface="华文新魏" pitchFamily="2" charset="-122"/>
                <a:ea typeface="华文新魏" pitchFamily="2" charset="-122"/>
              </a:rPr>
              <a:t>;</a:t>
            </a:r>
          </a:p>
          <a:p>
            <a:endParaRPr lang="en-US" altLang="zh-CN" sz="2000" b="1" dirty="0" smtClean="0">
              <a:latin typeface="华文新魏" pitchFamily="2" charset="-122"/>
              <a:ea typeface="华文新魏" pitchFamily="2" charset="-122"/>
            </a:endParaRPr>
          </a:p>
          <a:p>
            <a:r>
              <a:rPr lang="en-US" altLang="zh-CN" sz="2000" b="1" dirty="0" smtClean="0">
                <a:latin typeface="华文新魏" pitchFamily="2" charset="-122"/>
                <a:ea typeface="华文新魏" pitchFamily="2" charset="-122"/>
              </a:rPr>
              <a:t>double &amp;</a:t>
            </a:r>
            <a:r>
              <a:rPr lang="zh-CN" altLang="en-US" sz="2000" b="1" dirty="0" smtClean="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rd</a:t>
            </a:r>
            <a:r>
              <a:rPr lang="en-US" altLang="zh-CN" sz="2000" b="1" dirty="0" smtClean="0">
                <a:latin typeface="华文新魏" pitchFamily="2" charset="-122"/>
                <a:ea typeface="华文新魏" pitchFamily="2" charset="-122"/>
              </a:rPr>
              <a:t> = PI; //</a:t>
            </a:r>
            <a:r>
              <a:rPr lang="zh-CN" altLang="en-US" sz="2000" b="1" dirty="0" smtClean="0">
                <a:latin typeface="华文新魏" pitchFamily="2" charset="-122"/>
                <a:ea typeface="华文新魏" pitchFamily="2" charset="-122"/>
              </a:rPr>
              <a:t>错误，类型不一致（</a:t>
            </a:r>
            <a:r>
              <a:rPr lang="en-US" altLang="zh-CN" sz="2000" b="1" dirty="0" smtClean="0">
                <a:latin typeface="华文新魏" pitchFamily="2" charset="-122"/>
                <a:ea typeface="华文新魏" pitchFamily="2" charset="-122"/>
              </a:rPr>
              <a:t>double</a:t>
            </a:r>
            <a:r>
              <a:rPr lang="zh-CN" altLang="en-US" sz="2000" b="1" dirty="0" smtClean="0">
                <a:latin typeface="华文新魏" pitchFamily="2" charset="-122"/>
                <a:ea typeface="华文新魏" pitchFamily="2" charset="-122"/>
              </a:rPr>
              <a:t>引用不能绑定</a:t>
            </a:r>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double</a:t>
            </a:r>
            <a:r>
              <a:rPr lang="zh-CN" altLang="en-US" sz="2000" b="1" dirty="0" smtClean="0">
                <a:latin typeface="华文新魏" pitchFamily="2" charset="-122"/>
                <a:ea typeface="华文新魏" pitchFamily="2" charset="-122"/>
              </a:rPr>
              <a:t>）</a:t>
            </a:r>
            <a:endParaRPr lang="en-US" altLang="zh-CN" sz="2000" b="1" dirty="0">
              <a:latin typeface="华文新魏" pitchFamily="2" charset="-122"/>
              <a:ea typeface="华文新魏" pitchFamily="2" charset="-122"/>
            </a:endParaRPr>
          </a:p>
          <a:p>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假如</a:t>
            </a:r>
            <a:r>
              <a:rPr lang="en-US" altLang="zh-CN" sz="2000" b="1" dirty="0">
                <a:latin typeface="华文新魏" pitchFamily="2" charset="-122"/>
                <a:ea typeface="华文新魏" pitchFamily="2" charset="-122"/>
              </a:rPr>
              <a:t>double &amp;</a:t>
            </a:r>
            <a:r>
              <a:rPr lang="zh-CN" altLang="en-US"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rd</a:t>
            </a:r>
            <a:r>
              <a:rPr lang="en-US" altLang="zh-CN" sz="2000" b="1" dirty="0">
                <a:latin typeface="华文新魏" pitchFamily="2" charset="-122"/>
                <a:ea typeface="华文新魏" pitchFamily="2" charset="-122"/>
              </a:rPr>
              <a:t> = </a:t>
            </a:r>
            <a:r>
              <a:rPr lang="en-US" altLang="zh-CN" sz="2000" b="1" dirty="0" smtClean="0">
                <a:latin typeface="华文新魏" pitchFamily="2" charset="-122"/>
                <a:ea typeface="华文新魏" pitchFamily="2" charset="-122"/>
              </a:rPr>
              <a:t>PI</a:t>
            </a:r>
            <a:r>
              <a:rPr lang="zh-CN" altLang="en-US" sz="2000" b="1" dirty="0" smtClean="0">
                <a:latin typeface="华文新魏" pitchFamily="2" charset="-122"/>
                <a:ea typeface="华文新魏" pitchFamily="2" charset="-122"/>
              </a:rPr>
              <a:t>成立，则可以通过</a:t>
            </a:r>
            <a:r>
              <a:rPr lang="en-US" altLang="zh-CN" sz="2000" b="1" dirty="0" err="1" smtClean="0">
                <a:latin typeface="华文新魏" pitchFamily="2" charset="-122"/>
                <a:ea typeface="华文新魏" pitchFamily="2" charset="-122"/>
              </a:rPr>
              <a:t>rd</a:t>
            </a:r>
            <a:r>
              <a:rPr lang="en-US" altLang="zh-CN" sz="2000" b="1" dirty="0" smtClean="0">
                <a:latin typeface="华文新魏" pitchFamily="2" charset="-122"/>
                <a:ea typeface="华文新魏" pitchFamily="2" charset="-122"/>
              </a:rPr>
              <a:t> = 6.28</a:t>
            </a:r>
            <a:r>
              <a:rPr lang="zh-CN" altLang="en-US" sz="2000" b="1" dirty="0" smtClean="0">
                <a:latin typeface="华文新魏" pitchFamily="2" charset="-122"/>
                <a:ea typeface="华文新魏" pitchFamily="2" charset="-122"/>
              </a:rPr>
              <a:t>改变常量的值</a:t>
            </a:r>
            <a:endParaRPr lang="en-US" altLang="zh-CN" sz="2000" b="1" dirty="0" smtClean="0">
              <a:latin typeface="华文新魏" pitchFamily="2" charset="-122"/>
              <a:ea typeface="华文新魏" pitchFamily="2" charset="-122"/>
            </a:endParaRPr>
          </a:p>
          <a:p>
            <a:endParaRPr lang="en-US" altLang="zh-CN" sz="2000" b="1" dirty="0">
              <a:latin typeface="华文新魏" pitchFamily="2" charset="-122"/>
              <a:ea typeface="华文新魏" pitchFamily="2" charset="-122"/>
            </a:endParaRPr>
          </a:p>
          <a:p>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但是</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引用可以引用非</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变量</a:t>
            </a:r>
            <a:endParaRPr lang="en-US" altLang="zh-CN" sz="2000" b="1" dirty="0" smtClean="0">
              <a:latin typeface="华文新魏" pitchFamily="2" charset="-122"/>
              <a:ea typeface="华文新魏" pitchFamily="2" charset="-122"/>
            </a:endParaRPr>
          </a:p>
          <a:p>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double d = 0.0;</a:t>
            </a:r>
          </a:p>
          <a:p>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double &amp;rd2 = d; //</a:t>
            </a:r>
            <a:r>
              <a:rPr lang="zh-CN" altLang="en-US" sz="2000" b="1" dirty="0" smtClean="0">
                <a:latin typeface="华文新魏" pitchFamily="2" charset="-122"/>
                <a:ea typeface="华文新魏" pitchFamily="2" charset="-122"/>
              </a:rPr>
              <a:t>成立</a:t>
            </a:r>
            <a:endParaRPr lang="en-US" altLang="zh-CN" sz="2000" b="1" dirty="0" smtClean="0">
              <a:latin typeface="华文新魏" pitchFamily="2" charset="-122"/>
              <a:ea typeface="华文新魏" pitchFamily="2" charset="-122"/>
            </a:endParaRPr>
          </a:p>
          <a:p>
            <a:r>
              <a:rPr lang="en-US" altLang="zh-CN" sz="2000" b="1" dirty="0" smtClean="0">
                <a:latin typeface="华文新魏" pitchFamily="2" charset="-122"/>
                <a:ea typeface="华文新魏" pitchFamily="2" charset="-122"/>
              </a:rPr>
              <a:t>//d</a:t>
            </a:r>
            <a:r>
              <a:rPr lang="zh-CN" altLang="en-US" sz="2000" b="1" dirty="0" smtClean="0">
                <a:latin typeface="华文新魏" pitchFamily="2" charset="-122"/>
                <a:ea typeface="华文新魏" pitchFamily="2" charset="-122"/>
              </a:rPr>
              <a:t>的值可以通过对</a:t>
            </a:r>
            <a:r>
              <a:rPr lang="en-US" altLang="zh-CN" sz="2000" b="1" dirty="0" smtClean="0">
                <a:latin typeface="华文新魏" pitchFamily="2" charset="-122"/>
                <a:ea typeface="华文新魏" pitchFamily="2" charset="-122"/>
              </a:rPr>
              <a:t>d</a:t>
            </a:r>
            <a:r>
              <a:rPr lang="zh-CN" altLang="en-US" sz="2000" b="1" dirty="0" smtClean="0">
                <a:latin typeface="华文新魏" pitchFamily="2" charset="-122"/>
                <a:ea typeface="华文新魏" pitchFamily="2" charset="-122"/>
              </a:rPr>
              <a:t>重新赋值修改，但不能通过</a:t>
            </a:r>
            <a:r>
              <a:rPr lang="en-US" altLang="zh-CN" sz="2000" b="1" dirty="0" err="1" smtClean="0">
                <a:latin typeface="华文新魏" pitchFamily="2" charset="-122"/>
                <a:ea typeface="华文新魏" pitchFamily="2" charset="-122"/>
              </a:rPr>
              <a:t>rd</a:t>
            </a:r>
            <a:r>
              <a:rPr lang="en-US" altLang="zh-CN" sz="2000" b="1" dirty="0" smtClean="0">
                <a:latin typeface="华文新魏" pitchFamily="2" charset="-122"/>
                <a:ea typeface="华文新魏" pitchFamily="2" charset="-122"/>
              </a:rPr>
              <a:t> 2 = 1.0 </a:t>
            </a:r>
            <a:r>
              <a:rPr lang="zh-CN" altLang="en-US" sz="2000" b="1" dirty="0" smtClean="0">
                <a:latin typeface="华文新魏" pitchFamily="2" charset="-122"/>
                <a:ea typeface="华文新魏" pitchFamily="2" charset="-122"/>
              </a:rPr>
              <a:t>修改</a:t>
            </a:r>
            <a:endParaRPr lang="en-US" altLang="zh-CN" sz="2000" b="1" dirty="0">
              <a:latin typeface="华文新魏" pitchFamily="2" charset="-122"/>
              <a:ea typeface="华文新魏" pitchFamily="2" charset="-122"/>
            </a:endParaRPr>
          </a:p>
        </p:txBody>
      </p:sp>
      <p:sp>
        <p:nvSpPr>
          <p:cNvPr id="2" name="矩形 1"/>
          <p:cNvSpPr/>
          <p:nvPr/>
        </p:nvSpPr>
        <p:spPr>
          <a:xfrm>
            <a:off x="2277200" y="5874712"/>
            <a:ext cx="4572000" cy="646331"/>
          </a:xfrm>
          <a:prstGeom prst="rect">
            <a:avLst/>
          </a:prstGeom>
        </p:spPr>
        <p:txBody>
          <a:bodyPr>
            <a:spAutoFit/>
          </a:bodyPr>
          <a:lstStyle/>
          <a:p>
            <a:r>
              <a:rPr lang="en-US" altLang="zh-CN" b="1" dirty="0" err="1">
                <a:solidFill>
                  <a:srgbClr val="FF0000"/>
                </a:solidFill>
                <a:latin typeface="华文新魏" pitchFamily="2" charset="-122"/>
                <a:ea typeface="华文新魏" pitchFamily="2" charset="-122"/>
              </a:rPr>
              <a:t>const</a:t>
            </a:r>
            <a:r>
              <a:rPr lang="zh-CN" altLang="en-US" b="1" dirty="0">
                <a:solidFill>
                  <a:srgbClr val="FF0000"/>
                </a:solidFill>
                <a:latin typeface="华文新魏" pitchFamily="2" charset="-122"/>
                <a:ea typeface="华文新魏" pitchFamily="2" charset="-122"/>
              </a:rPr>
              <a:t>引用则是万金油，可以用类型相同的左值表达式和右值表达式来初始化。</a:t>
            </a:r>
            <a:endParaRPr lang="zh-CN" altLang="en-US" dirty="0">
              <a:solidFill>
                <a:srgbClr val="FF0000"/>
              </a:solidFill>
            </a:endParaRPr>
          </a:p>
        </p:txBody>
      </p:sp>
    </p:spTree>
    <p:extLst>
      <p:ext uri="{BB962C8B-B14F-4D97-AF65-F5344CB8AC3E}">
        <p14:creationId xmlns:p14="http://schemas.microsoft.com/office/powerpoint/2010/main" val="17395199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fontScale="90000"/>
          </a:bodyPr>
          <a:lstStyle/>
          <a:p>
            <a:pPr algn="l"/>
            <a:r>
              <a:rPr lang="en-US" altLang="zh-CN" sz="3600" b="1" dirty="0" smtClean="0">
                <a:solidFill>
                  <a:srgbClr val="FF0000"/>
                </a:solidFill>
                <a:latin typeface="微软雅黑" pitchFamily="34" charset="-122"/>
                <a:ea typeface="微软雅黑" pitchFamily="34" charset="-122"/>
              </a:rPr>
              <a:t>2.8</a:t>
            </a:r>
            <a:r>
              <a:rPr lang="zh-CN" altLang="en-US" sz="3600" b="1" dirty="0">
                <a:solidFill>
                  <a:srgbClr val="FF0000"/>
                </a:solidFill>
                <a:latin typeface="微软雅黑" pitchFamily="34" charset="-122"/>
                <a:ea typeface="微软雅黑" pitchFamily="34" charset="-122"/>
              </a:rPr>
              <a:t>　</a:t>
            </a:r>
            <a:r>
              <a:rPr lang="en-US" altLang="zh-CN" sz="3600" b="1" dirty="0" smtClean="0">
                <a:solidFill>
                  <a:srgbClr val="FF0000"/>
                </a:solidFill>
                <a:latin typeface="微软雅黑" pitchFamily="34" charset="-122"/>
                <a:ea typeface="微软雅黑" pitchFamily="34" charset="-122"/>
              </a:rPr>
              <a:t>CV-Qualifier(</a:t>
            </a:r>
            <a:r>
              <a:rPr lang="en-US" altLang="zh-CN" sz="3600" b="1" dirty="0" err="1" smtClean="0">
                <a:solidFill>
                  <a:srgbClr val="FF0000"/>
                </a:solidFill>
                <a:latin typeface="微软雅黑" pitchFamily="34" charset="-122"/>
                <a:ea typeface="微软雅黑" pitchFamily="34" charset="-122"/>
              </a:rPr>
              <a:t>const,volatile</a:t>
            </a:r>
            <a:r>
              <a:rPr lang="zh-CN" altLang="en-US" sz="3600" b="1" dirty="0" smtClean="0">
                <a:solidFill>
                  <a:srgbClr val="FF0000"/>
                </a:solidFill>
                <a:latin typeface="微软雅黑" pitchFamily="34" charset="-122"/>
                <a:ea typeface="微软雅黑" pitchFamily="34" charset="-122"/>
              </a:rPr>
              <a:t>限定符）</a:t>
            </a:r>
          </a:p>
        </p:txBody>
      </p:sp>
      <p:sp>
        <p:nvSpPr>
          <p:cNvPr id="3" name="Rectangle 7"/>
          <p:cNvSpPr>
            <a:spLocks noChangeArrowheads="1"/>
          </p:cNvSpPr>
          <p:nvPr/>
        </p:nvSpPr>
        <p:spPr bwMode="auto">
          <a:xfrm>
            <a:off x="186468" y="1372136"/>
            <a:ext cx="8801992" cy="5297224"/>
          </a:xfrm>
          <a:prstGeom prst="rect">
            <a:avLst/>
          </a:prstGeom>
          <a:noFill/>
          <a:ln w="9525">
            <a:noFill/>
            <a:miter lim="800000"/>
            <a:headEnd/>
            <a:tailEnd/>
          </a:ln>
        </p:spPr>
        <p:txBody>
          <a:bodyPr>
            <a:noAutofit/>
          </a:bodyPr>
          <a:lstStyle/>
          <a:p>
            <a:pPr>
              <a:lnSpc>
                <a:spcPct val="145000"/>
              </a:lnSpc>
            </a:pPr>
            <a:r>
              <a:rPr lang="en-US" altLang="zh-CN" sz="2000" b="1" dirty="0" smtClean="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引用是指被引用的对象是</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。引用本身是不是</a:t>
            </a:r>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的呢？引用不是对象，是幽灵，因此没法让引用本身恒定不变，但由于引用与被引用对象的绑定关系是不能变的，因此引用本身又是</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的。因此：</a:t>
            </a:r>
            <a:endParaRPr lang="en-US" altLang="zh-CN" sz="2000" b="1" dirty="0" smtClean="0">
              <a:latin typeface="华文新魏" pitchFamily="2" charset="-122"/>
              <a:ea typeface="华文新魏" pitchFamily="2" charset="-122"/>
            </a:endParaRPr>
          </a:p>
          <a:p>
            <a:pPr>
              <a:lnSpc>
                <a:spcPct val="145000"/>
              </a:lnSpc>
            </a:pPr>
            <a:endParaRPr lang="en-US" altLang="zh-CN" sz="2000" b="1" dirty="0" smtClean="0">
              <a:latin typeface="华文新魏" pitchFamily="2" charset="-122"/>
              <a:ea typeface="华文新魏" pitchFamily="2" charset="-122"/>
            </a:endParaRPr>
          </a:p>
          <a:p>
            <a:pPr>
              <a:lnSpc>
                <a:spcPct val="145000"/>
              </a:lnSpc>
            </a:pPr>
            <a:r>
              <a:rPr lang="en-US" altLang="zh-CN" sz="2000" b="1" dirty="0">
                <a:latin typeface="华文新魏" pitchFamily="2" charset="-122"/>
                <a:ea typeface="华文新魏" pitchFamily="2" charset="-122"/>
              </a:rPr>
              <a:t>	</a:t>
            </a:r>
            <a:r>
              <a:rPr lang="fr-FR" altLang="zh-CN" sz="2000" b="1" dirty="0">
                <a:latin typeface="华文新魏" pitchFamily="2" charset="-122"/>
                <a:ea typeface="华文新魏" pitchFamily="2" charset="-122"/>
              </a:rPr>
              <a:t>int </a:t>
            </a:r>
            <a:r>
              <a:rPr lang="fr-FR" altLang="zh-CN" sz="2000" b="1" dirty="0" smtClean="0">
                <a:latin typeface="华文新魏" pitchFamily="2" charset="-122"/>
                <a:ea typeface="华文新魏" pitchFamily="2" charset="-122"/>
              </a:rPr>
              <a:t> &amp;</a:t>
            </a:r>
            <a:r>
              <a:rPr lang="fr-FR" altLang="zh-CN" sz="2000" b="1" dirty="0">
                <a:latin typeface="华文新魏" pitchFamily="2" charset="-122"/>
                <a:ea typeface="华文新魏" pitchFamily="2" charset="-122"/>
              </a:rPr>
              <a:t>const cr6 = j;  </a:t>
            </a:r>
            <a:r>
              <a:rPr lang="fr-FR" altLang="zh-CN" sz="2000" b="1" dirty="0" smtClean="0">
                <a:latin typeface="华文新魏" pitchFamily="2" charset="-122"/>
                <a:ea typeface="华文新魏" pitchFamily="2" charset="-122"/>
              </a:rPr>
              <a:t>	//</a:t>
            </a:r>
            <a:r>
              <a:rPr lang="zh-CN" altLang="fr-FR" sz="2000" b="1" dirty="0">
                <a:latin typeface="华文新魏" pitchFamily="2" charset="-122"/>
                <a:ea typeface="华文新魏" pitchFamily="2" charset="-122"/>
              </a:rPr>
              <a:t>等价于</a:t>
            </a:r>
            <a:r>
              <a:rPr lang="fr-FR" altLang="zh-CN" sz="2000" b="1" dirty="0">
                <a:latin typeface="华文新魏" pitchFamily="2" charset="-122"/>
                <a:ea typeface="华文新魏" pitchFamily="2" charset="-122"/>
              </a:rPr>
              <a:t>int </a:t>
            </a:r>
            <a:r>
              <a:rPr lang="fr-FR" altLang="zh-CN" sz="2000" b="1" dirty="0" smtClean="0">
                <a:latin typeface="华文新魏" pitchFamily="2" charset="-122"/>
                <a:ea typeface="华文新魏" pitchFamily="2" charset="-122"/>
              </a:rPr>
              <a:t> &amp;</a:t>
            </a:r>
            <a:r>
              <a:rPr lang="fr-FR" altLang="zh-CN" sz="2000" b="1" dirty="0">
                <a:latin typeface="华文新魏" pitchFamily="2" charset="-122"/>
                <a:ea typeface="华文新魏" pitchFamily="2" charset="-122"/>
              </a:rPr>
              <a:t>cr6</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Tree>
    <p:extLst>
      <p:ext uri="{BB962C8B-B14F-4D97-AF65-F5344CB8AC3E}">
        <p14:creationId xmlns:p14="http://schemas.microsoft.com/office/powerpoint/2010/main" val="33029635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fontScale="90000"/>
          </a:bodyPr>
          <a:lstStyle/>
          <a:p>
            <a:pPr algn="l"/>
            <a:r>
              <a:rPr lang="en-US" altLang="zh-CN" sz="3600" b="1" dirty="0" smtClean="0">
                <a:solidFill>
                  <a:srgbClr val="FF0000"/>
                </a:solidFill>
                <a:latin typeface="微软雅黑" pitchFamily="34" charset="-122"/>
                <a:ea typeface="微软雅黑" pitchFamily="34" charset="-122"/>
              </a:rPr>
              <a:t>2.8</a:t>
            </a:r>
            <a:r>
              <a:rPr lang="zh-CN" altLang="en-US" sz="3600" b="1" dirty="0">
                <a:solidFill>
                  <a:srgbClr val="FF0000"/>
                </a:solidFill>
                <a:latin typeface="微软雅黑" pitchFamily="34" charset="-122"/>
                <a:ea typeface="微软雅黑" pitchFamily="34" charset="-122"/>
              </a:rPr>
              <a:t>　</a:t>
            </a:r>
            <a:r>
              <a:rPr lang="en-US" altLang="zh-CN" sz="3600" b="1" dirty="0" smtClean="0">
                <a:solidFill>
                  <a:srgbClr val="FF0000"/>
                </a:solidFill>
                <a:latin typeface="微软雅黑" pitchFamily="34" charset="-122"/>
                <a:ea typeface="微软雅黑" pitchFamily="34" charset="-122"/>
              </a:rPr>
              <a:t>CV-Qualifier(</a:t>
            </a:r>
            <a:r>
              <a:rPr lang="en-US" altLang="zh-CN" sz="3600" b="1" dirty="0" err="1" smtClean="0">
                <a:solidFill>
                  <a:srgbClr val="FF0000"/>
                </a:solidFill>
                <a:latin typeface="微软雅黑" pitchFamily="34" charset="-122"/>
                <a:ea typeface="微软雅黑" pitchFamily="34" charset="-122"/>
              </a:rPr>
              <a:t>const,volatile</a:t>
            </a:r>
            <a:r>
              <a:rPr lang="zh-CN" altLang="en-US" sz="3600" b="1" dirty="0" smtClean="0">
                <a:solidFill>
                  <a:srgbClr val="FF0000"/>
                </a:solidFill>
                <a:latin typeface="微软雅黑" pitchFamily="34" charset="-122"/>
                <a:ea typeface="微软雅黑" pitchFamily="34" charset="-122"/>
              </a:rPr>
              <a:t>限定符）</a:t>
            </a:r>
          </a:p>
        </p:txBody>
      </p:sp>
      <p:sp>
        <p:nvSpPr>
          <p:cNvPr id="3" name="Rectangle 7"/>
          <p:cNvSpPr>
            <a:spLocks noChangeArrowheads="1"/>
          </p:cNvSpPr>
          <p:nvPr/>
        </p:nvSpPr>
        <p:spPr bwMode="auto">
          <a:xfrm>
            <a:off x="186468" y="1196752"/>
            <a:ext cx="8801992" cy="5297224"/>
          </a:xfrm>
          <a:prstGeom prst="rect">
            <a:avLst/>
          </a:prstGeom>
          <a:noFill/>
          <a:ln w="9525">
            <a:noFill/>
            <a:miter lim="800000"/>
            <a:headEnd/>
            <a:tailEnd/>
          </a:ln>
        </p:spPr>
        <p:txBody>
          <a:bodyPr>
            <a:noAutofit/>
          </a:bodyPr>
          <a:lstStyle/>
          <a:p>
            <a:pPr>
              <a:lnSpc>
                <a:spcPct val="120000"/>
              </a:lnSpc>
            </a:pPr>
            <a:r>
              <a:rPr lang="en-US" altLang="zh-CN" sz="2000" b="1" dirty="0" smtClean="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和指针联系在一起时，情况就复杂的多，因为指针本身也是对象，可以分为</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和非</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的，而指针所指向的对象</a:t>
            </a:r>
            <a:r>
              <a:rPr lang="zh-CN" altLang="en-US" sz="2000" b="1" dirty="0">
                <a:latin typeface="华文新魏" pitchFamily="2" charset="-122"/>
                <a:ea typeface="华文新魏" pitchFamily="2" charset="-122"/>
              </a:rPr>
              <a:t>也可以分为</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和非</a:t>
            </a:r>
            <a:r>
              <a:rPr lang="en-US" altLang="zh-CN" sz="2000" b="1" dirty="0" err="1">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的，因此就有四种组合：</a:t>
            </a:r>
            <a:endParaRPr lang="en-US" altLang="zh-CN" sz="2000" b="1" dirty="0" smtClean="0">
              <a:latin typeface="华文新魏" pitchFamily="2" charset="-122"/>
              <a:ea typeface="华文新魏" pitchFamily="2" charset="-122"/>
            </a:endParaRPr>
          </a:p>
          <a:p>
            <a:pPr>
              <a:lnSpc>
                <a:spcPct val="12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int </a:t>
            </a:r>
            <a:r>
              <a:rPr lang="en-US" altLang="zh-CN" sz="2000" b="1" dirty="0">
                <a:latin typeface="华文新魏" pitchFamily="2" charset="-122"/>
                <a:ea typeface="华文新魏" pitchFamily="2" charset="-122"/>
              </a:rPr>
              <a:t>*p1</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p1</a:t>
            </a:r>
            <a:r>
              <a:rPr lang="zh-CN" altLang="en-US" sz="2000" b="1" dirty="0">
                <a:latin typeface="华文新魏" pitchFamily="2" charset="-122"/>
                <a:ea typeface="华文新魏" pitchFamily="2" charset="-122"/>
              </a:rPr>
              <a:t>非</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，指向的对象非</a:t>
            </a:r>
            <a:r>
              <a:rPr lang="en-US" altLang="zh-CN" sz="2000" b="1" dirty="0" err="1">
                <a:latin typeface="华文新魏" pitchFamily="2" charset="-122"/>
                <a:ea typeface="华文新魏" pitchFamily="2" charset="-122"/>
              </a:rPr>
              <a:t>const</a:t>
            </a:r>
            <a:endParaRPr lang="en-US" altLang="zh-CN" sz="2000" b="1" dirty="0">
              <a:latin typeface="华文新魏" pitchFamily="2" charset="-122"/>
              <a:ea typeface="华文新魏" pitchFamily="2" charset="-122"/>
            </a:endParaRPr>
          </a:p>
          <a:p>
            <a:pPr>
              <a:lnSpc>
                <a:spcPct val="120000"/>
              </a:lnSpc>
            </a:pPr>
            <a:r>
              <a:rPr lang="en-US" altLang="zh-CN" sz="2000" b="1" dirty="0" smtClean="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int *p2</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p2</a:t>
            </a:r>
            <a:r>
              <a:rPr lang="zh-CN" altLang="en-US" sz="2000" b="1" dirty="0">
                <a:latin typeface="华文新魏" pitchFamily="2" charset="-122"/>
                <a:ea typeface="华文新魏" pitchFamily="2" charset="-122"/>
              </a:rPr>
              <a:t>非</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，指向的对象</a:t>
            </a:r>
            <a:r>
              <a:rPr lang="en-US" altLang="zh-CN" sz="2000" b="1" dirty="0" err="1">
                <a:latin typeface="华文新魏" pitchFamily="2" charset="-122"/>
                <a:ea typeface="华文新魏" pitchFamily="2" charset="-122"/>
              </a:rPr>
              <a:t>const</a:t>
            </a:r>
            <a:endParaRPr lang="en-US" altLang="zh-CN" sz="2000" b="1" dirty="0">
              <a:latin typeface="华文新魏" pitchFamily="2" charset="-122"/>
              <a:ea typeface="华文新魏" pitchFamily="2" charset="-122"/>
            </a:endParaRPr>
          </a:p>
          <a:p>
            <a:pPr>
              <a:lnSpc>
                <a:spcPct val="120000"/>
              </a:lnSpc>
            </a:pPr>
            <a:r>
              <a:rPr lang="en-US" altLang="zh-CN" sz="2000" b="1" dirty="0" smtClean="0">
                <a:latin typeface="华文新魏" pitchFamily="2" charset="-122"/>
                <a:ea typeface="华文新魏" pitchFamily="2" charset="-122"/>
              </a:rPr>
              <a:t>	int </a:t>
            </a:r>
            <a:r>
              <a:rPr lang="en-US" altLang="zh-CN" sz="2000" b="1" dirty="0">
                <a:latin typeface="华文新魏" pitchFamily="2" charset="-122"/>
                <a:ea typeface="华文新魏" pitchFamily="2" charset="-122"/>
              </a:rPr>
              <a:t>*</a:t>
            </a: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p3</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p3const</a:t>
            </a:r>
            <a:r>
              <a:rPr lang="zh-CN" altLang="en-US" sz="2000" b="1" dirty="0">
                <a:latin typeface="华文新魏" pitchFamily="2" charset="-122"/>
                <a:ea typeface="华文新魏" pitchFamily="2" charset="-122"/>
              </a:rPr>
              <a:t>，指向的对象非</a:t>
            </a:r>
            <a:r>
              <a:rPr lang="en-US" altLang="zh-CN" sz="2000" b="1" dirty="0" err="1">
                <a:latin typeface="华文新魏" pitchFamily="2" charset="-122"/>
                <a:ea typeface="华文新魏" pitchFamily="2" charset="-122"/>
              </a:rPr>
              <a:t>const</a:t>
            </a:r>
            <a:endParaRPr lang="en-US" altLang="zh-CN" sz="2000" b="1" dirty="0">
              <a:latin typeface="华文新魏" pitchFamily="2" charset="-122"/>
              <a:ea typeface="华文新魏" pitchFamily="2" charset="-122"/>
            </a:endParaRPr>
          </a:p>
          <a:p>
            <a:pPr>
              <a:lnSpc>
                <a:spcPct val="120000"/>
              </a:lnSpc>
            </a:pPr>
            <a:r>
              <a:rPr lang="en-US" altLang="zh-CN" sz="2000" b="1" dirty="0" smtClean="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int *</a:t>
            </a: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p4</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p4const</a:t>
            </a:r>
            <a:r>
              <a:rPr lang="zh-CN" altLang="en-US" sz="2000" b="1" dirty="0">
                <a:latin typeface="华文新魏" pitchFamily="2" charset="-122"/>
                <a:ea typeface="华文新魏" pitchFamily="2" charset="-122"/>
              </a:rPr>
              <a:t>，指向的对象</a:t>
            </a:r>
            <a:r>
              <a:rPr lang="en-US" altLang="zh-CN" sz="2000" b="1" dirty="0" err="1">
                <a:latin typeface="华文新魏" pitchFamily="2" charset="-122"/>
                <a:ea typeface="华文新魏" pitchFamily="2" charset="-122"/>
              </a:rPr>
              <a:t>const</a:t>
            </a:r>
            <a:endParaRPr lang="en-US" altLang="zh-CN" sz="2000" b="1" dirty="0">
              <a:latin typeface="华文新魏" pitchFamily="2" charset="-122"/>
              <a:ea typeface="华文新魏" pitchFamily="2" charset="-122"/>
            </a:endParaRPr>
          </a:p>
          <a:p>
            <a:pPr>
              <a:lnSpc>
                <a:spcPct val="120000"/>
              </a:lnSpc>
            </a:pP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指向</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实体的指针可以用指向非</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实体的普通指针或地址赋值，但反之是错误的，即</a:t>
            </a:r>
            <a:r>
              <a:rPr lang="zh-CN" altLang="en-US" sz="2000" b="1" dirty="0">
                <a:solidFill>
                  <a:srgbClr val="FF0000"/>
                </a:solidFill>
                <a:latin typeface="华文新魏" pitchFamily="2" charset="-122"/>
                <a:ea typeface="华文新魏" pitchFamily="2" charset="-122"/>
              </a:rPr>
              <a:t>不允许将只读对象的地址赋给普通指针</a:t>
            </a:r>
            <a:r>
              <a:rPr lang="zh-CN" altLang="en-US" sz="2000" b="1" dirty="0">
                <a:latin typeface="华文新魏" pitchFamily="2" charset="-122"/>
                <a:ea typeface="华文新魏" pitchFamily="2" charset="-122"/>
              </a:rPr>
              <a:t>。</a:t>
            </a:r>
          </a:p>
          <a:p>
            <a:pPr lvl="1">
              <a:lnSpc>
                <a:spcPct val="120000"/>
              </a:lnSpc>
            </a:pPr>
            <a:r>
              <a:rPr lang="zh-CN" altLang="en-US" b="1" dirty="0"/>
              <a:t>	</a:t>
            </a:r>
            <a:r>
              <a:rPr lang="en-US" altLang="zh-CN" sz="2000" b="1" dirty="0">
                <a:latin typeface="华文新魏" pitchFamily="2" charset="-122"/>
                <a:ea typeface="华文新魏" pitchFamily="2" charset="-122"/>
              </a:rPr>
              <a:t>int x=4,  *p=&amp;x;        </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//p</a:t>
            </a:r>
            <a:r>
              <a:rPr lang="zh-CN" altLang="en-US" sz="2000" b="1" dirty="0">
                <a:latin typeface="华文新魏" pitchFamily="2" charset="-122"/>
                <a:ea typeface="华文新魏" pitchFamily="2" charset="-122"/>
              </a:rPr>
              <a:t>为指向非</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实体的普通指针</a:t>
            </a:r>
          </a:p>
          <a:p>
            <a:pPr lvl="1">
              <a:lnSpc>
                <a:spcPct val="120000"/>
              </a:lnSpc>
            </a:pPr>
            <a:r>
              <a:rPr lang="zh-CN" altLang="en-US"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int m=3,  *q=p; </a:t>
            </a:r>
            <a:r>
              <a:rPr lang="en-US" altLang="zh-CN" sz="2000" b="1" dirty="0" smtClean="0">
                <a:latin typeface="华文新魏" pitchFamily="2" charset="-122"/>
                <a:ea typeface="华文新魏" pitchFamily="2" charset="-122"/>
              </a:rPr>
              <a:t>	//</a:t>
            </a:r>
            <a:r>
              <a:rPr lang="zh-CN" altLang="en-US" sz="2000" b="1" dirty="0">
                <a:latin typeface="华文新魏" pitchFamily="2" charset="-122"/>
                <a:ea typeface="华文新魏" pitchFamily="2" charset="-122"/>
              </a:rPr>
              <a:t>正确 </a:t>
            </a:r>
            <a:r>
              <a:rPr lang="en-US" altLang="zh-CN" sz="2000" b="1" dirty="0">
                <a:latin typeface="华文新魏" pitchFamily="2" charset="-122"/>
                <a:ea typeface="华文新魏" pitchFamily="2" charset="-122"/>
              </a:rPr>
              <a:t>(</a:t>
            </a: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int *q), q</a:t>
            </a:r>
            <a:r>
              <a:rPr lang="zh-CN" altLang="en-US" sz="2000" b="1" dirty="0">
                <a:latin typeface="华文新魏" pitchFamily="2" charset="-122"/>
                <a:ea typeface="华文新魏" pitchFamily="2" charset="-122"/>
              </a:rPr>
              <a:t>可用</a:t>
            </a:r>
            <a:r>
              <a:rPr lang="en-US" altLang="zh-CN" sz="2000" b="1" dirty="0">
                <a:latin typeface="华文新魏" pitchFamily="2" charset="-122"/>
                <a:ea typeface="华文新魏" pitchFamily="2" charset="-122"/>
              </a:rPr>
              <a:t>p</a:t>
            </a:r>
            <a:r>
              <a:rPr lang="zh-CN" altLang="en-US" sz="2000" b="1" dirty="0">
                <a:latin typeface="华文新魏" pitchFamily="2" charset="-122"/>
                <a:ea typeface="华文新魏" pitchFamily="2" charset="-122"/>
              </a:rPr>
              <a:t>赋值</a:t>
            </a:r>
          </a:p>
          <a:p>
            <a:pPr lvl="1">
              <a:lnSpc>
                <a:spcPct val="120000"/>
              </a:lnSpc>
            </a:pPr>
            <a:r>
              <a:rPr lang="zh-CN" altLang="en-US"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但不能通过</a:t>
            </a:r>
            <a:r>
              <a:rPr lang="en-US" altLang="zh-CN" sz="2000" b="1" dirty="0">
                <a:latin typeface="华文新魏" pitchFamily="2" charset="-122"/>
                <a:ea typeface="华文新魏" pitchFamily="2" charset="-122"/>
              </a:rPr>
              <a:t>q</a:t>
            </a:r>
            <a:r>
              <a:rPr lang="zh-CN" altLang="en-US" sz="2000" b="1" dirty="0">
                <a:latin typeface="华文新魏" pitchFamily="2" charset="-122"/>
                <a:ea typeface="华文新魏" pitchFamily="2" charset="-122"/>
              </a:rPr>
              <a:t>修改</a:t>
            </a:r>
            <a:r>
              <a:rPr lang="en-US" altLang="zh-CN" sz="2000" b="1" dirty="0">
                <a:latin typeface="华文新魏" pitchFamily="2" charset="-122"/>
                <a:ea typeface="华文新魏" pitchFamily="2" charset="-122"/>
              </a:rPr>
              <a:t>x</a:t>
            </a:r>
            <a:r>
              <a:rPr lang="zh-CN" altLang="en-US" sz="2000" b="1" dirty="0">
                <a:latin typeface="华文新魏" pitchFamily="2" charset="-122"/>
                <a:ea typeface="华文新魏" pitchFamily="2" charset="-122"/>
              </a:rPr>
              <a:t>，即不能*</a:t>
            </a:r>
            <a:r>
              <a:rPr lang="en-US" altLang="zh-CN" sz="2000" b="1" dirty="0">
                <a:latin typeface="华文新魏" pitchFamily="2" charset="-122"/>
                <a:ea typeface="华文新魏" pitchFamily="2" charset="-122"/>
              </a:rPr>
              <a:t>q=7</a:t>
            </a:r>
          </a:p>
          <a:p>
            <a:pPr lvl="1">
              <a:lnSpc>
                <a:spcPct val="120000"/>
              </a:lnSpc>
            </a:pPr>
            <a:r>
              <a:rPr lang="en-US" altLang="zh-CN" sz="2000" b="1" dirty="0">
                <a:latin typeface="华文新魏" pitchFamily="2" charset="-122"/>
                <a:ea typeface="华文新魏" pitchFamily="2" charset="-122"/>
              </a:rPr>
              <a:t>	p=&amp;m;   </a:t>
            </a:r>
            <a:r>
              <a:rPr lang="en-US" altLang="zh-CN" sz="2000" b="1" dirty="0" smtClean="0">
                <a:latin typeface="华文新魏" pitchFamily="2" charset="-122"/>
                <a:ea typeface="华文新魏" pitchFamily="2" charset="-122"/>
              </a:rPr>
              <a:t>	//</a:t>
            </a:r>
            <a:r>
              <a:rPr lang="zh-CN" altLang="en-US" sz="2000" b="1" dirty="0">
                <a:latin typeface="华文新魏" pitchFamily="2" charset="-122"/>
                <a:ea typeface="华文新魏" pitchFamily="2" charset="-122"/>
              </a:rPr>
              <a:t>错误。否则</a:t>
            </a:r>
            <a:r>
              <a:rPr lang="en-US" altLang="zh-CN" sz="2000" b="1" dirty="0">
                <a:latin typeface="华文新魏" pitchFamily="2" charset="-122"/>
                <a:ea typeface="华文新魏" pitchFamily="2" charset="-122"/>
              </a:rPr>
              <a:t>, *p=7</a:t>
            </a:r>
            <a:r>
              <a:rPr lang="zh-CN" altLang="en-US" sz="2000" b="1" dirty="0">
                <a:latin typeface="华文新魏" pitchFamily="2" charset="-122"/>
                <a:ea typeface="华文新魏" pitchFamily="2" charset="-122"/>
              </a:rPr>
              <a:t>将改变</a:t>
            </a:r>
            <a:r>
              <a:rPr lang="en-US" altLang="zh-CN" sz="2000" b="1" dirty="0">
                <a:latin typeface="华文新魏" pitchFamily="2" charset="-122"/>
                <a:ea typeface="华文新魏" pitchFamily="2" charset="-122"/>
              </a:rPr>
              <a:t>m</a:t>
            </a:r>
            <a:r>
              <a:rPr lang="zh-CN" altLang="en-US" sz="2000" b="1" dirty="0">
                <a:latin typeface="华文新魏" pitchFamily="2" charset="-122"/>
                <a:ea typeface="华文新魏" pitchFamily="2" charset="-122"/>
              </a:rPr>
              <a:t>的值</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而</a:t>
            </a:r>
            <a:r>
              <a:rPr lang="en-US" altLang="zh-CN" sz="2000" b="1" dirty="0">
                <a:latin typeface="华文新魏" pitchFamily="2" charset="-122"/>
                <a:ea typeface="华文新魏" pitchFamily="2" charset="-122"/>
              </a:rPr>
              <a:t>m</a:t>
            </a:r>
            <a:r>
              <a:rPr lang="zh-CN" altLang="en-US" sz="2000" b="1" dirty="0">
                <a:latin typeface="华文新魏" pitchFamily="2" charset="-122"/>
                <a:ea typeface="华文新魏" pitchFamily="2" charset="-122"/>
              </a:rPr>
              <a:t>是</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的</a:t>
            </a:r>
          </a:p>
          <a:p>
            <a:pPr lvl="1">
              <a:lnSpc>
                <a:spcPct val="120000"/>
              </a:lnSpc>
            </a:pPr>
            <a:r>
              <a:rPr lang="zh-CN" altLang="en-US"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//&amp;</a:t>
            </a:r>
            <a:r>
              <a:rPr lang="en-US" altLang="zh-CN" sz="2000" b="1" dirty="0">
                <a:latin typeface="华文新魏" pitchFamily="2" charset="-122"/>
                <a:ea typeface="华文新魏" pitchFamily="2" charset="-122"/>
              </a:rPr>
              <a:t>m</a:t>
            </a:r>
            <a:r>
              <a:rPr lang="zh-CN" altLang="en-US" sz="2000" b="1" dirty="0">
                <a:latin typeface="华文新魏" pitchFamily="2" charset="-122"/>
                <a:ea typeface="华文新魏" pitchFamily="2" charset="-122"/>
              </a:rPr>
              <a:t>的类型为</a:t>
            </a: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int *</a:t>
            </a:r>
          </a:p>
          <a:p>
            <a:pPr>
              <a:lnSpc>
                <a:spcPct val="145000"/>
              </a:lnSpc>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Tree>
    <p:extLst>
      <p:ext uri="{BB962C8B-B14F-4D97-AF65-F5344CB8AC3E}">
        <p14:creationId xmlns:p14="http://schemas.microsoft.com/office/powerpoint/2010/main" val="33782852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fontScale="90000"/>
          </a:bodyPr>
          <a:lstStyle/>
          <a:p>
            <a:pPr algn="l"/>
            <a:r>
              <a:rPr lang="en-US" altLang="zh-CN" sz="3600" b="1" dirty="0" smtClean="0">
                <a:solidFill>
                  <a:srgbClr val="FF0000"/>
                </a:solidFill>
                <a:latin typeface="微软雅黑" pitchFamily="34" charset="-122"/>
                <a:ea typeface="微软雅黑" pitchFamily="34" charset="-122"/>
              </a:rPr>
              <a:t>2.8</a:t>
            </a:r>
            <a:r>
              <a:rPr lang="zh-CN" altLang="en-US" sz="3600" b="1" dirty="0">
                <a:solidFill>
                  <a:srgbClr val="FF0000"/>
                </a:solidFill>
                <a:latin typeface="微软雅黑" pitchFamily="34" charset="-122"/>
                <a:ea typeface="微软雅黑" pitchFamily="34" charset="-122"/>
              </a:rPr>
              <a:t>　</a:t>
            </a:r>
            <a:r>
              <a:rPr lang="en-US" altLang="zh-CN" sz="3600" b="1" dirty="0" smtClean="0">
                <a:solidFill>
                  <a:srgbClr val="FF0000"/>
                </a:solidFill>
                <a:latin typeface="微软雅黑" pitchFamily="34" charset="-122"/>
                <a:ea typeface="微软雅黑" pitchFamily="34" charset="-122"/>
              </a:rPr>
              <a:t>CV-Qualifier(</a:t>
            </a:r>
            <a:r>
              <a:rPr lang="en-US" altLang="zh-CN" sz="3600" b="1" dirty="0" err="1" smtClean="0">
                <a:solidFill>
                  <a:srgbClr val="FF0000"/>
                </a:solidFill>
                <a:latin typeface="微软雅黑" pitchFamily="34" charset="-122"/>
                <a:ea typeface="微软雅黑" pitchFamily="34" charset="-122"/>
              </a:rPr>
              <a:t>const,volatile</a:t>
            </a:r>
            <a:r>
              <a:rPr lang="zh-CN" altLang="en-US" sz="3600" b="1" dirty="0" smtClean="0">
                <a:solidFill>
                  <a:srgbClr val="FF0000"/>
                </a:solidFill>
                <a:latin typeface="微软雅黑" pitchFamily="34" charset="-122"/>
                <a:ea typeface="微软雅黑" pitchFamily="34" charset="-122"/>
              </a:rPr>
              <a:t>限定符）</a:t>
            </a:r>
          </a:p>
        </p:txBody>
      </p:sp>
      <p:sp>
        <p:nvSpPr>
          <p:cNvPr id="3" name="Rectangle 7"/>
          <p:cNvSpPr>
            <a:spLocks noChangeArrowheads="1"/>
          </p:cNvSpPr>
          <p:nvPr/>
        </p:nvSpPr>
        <p:spPr bwMode="auto">
          <a:xfrm>
            <a:off x="186468" y="1196752"/>
            <a:ext cx="8801992" cy="5297224"/>
          </a:xfrm>
          <a:prstGeom prst="rect">
            <a:avLst/>
          </a:prstGeom>
          <a:noFill/>
          <a:ln w="9525">
            <a:noFill/>
            <a:miter lim="800000"/>
            <a:headEnd/>
            <a:tailEnd/>
          </a:ln>
        </p:spPr>
        <p:txBody>
          <a:bodyPr>
            <a:noAutofit/>
          </a:bodyPr>
          <a:lstStyle/>
          <a:p>
            <a:pPr>
              <a:lnSpc>
                <a:spcPct val="145000"/>
              </a:lnSpc>
            </a:pP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顶层</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top level </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）：表示指针本身是常量</a:t>
            </a:r>
            <a:endParaRPr lang="en-US" altLang="zh-CN" sz="2000" b="1" dirty="0" smtClean="0">
              <a:latin typeface="华文新魏" pitchFamily="2" charset="-122"/>
              <a:ea typeface="华文新魏" pitchFamily="2" charset="-122"/>
            </a:endParaRPr>
          </a:p>
          <a:p>
            <a:pPr>
              <a:lnSpc>
                <a:spcPct val="145000"/>
              </a:lnSpc>
            </a:pPr>
            <a:r>
              <a:rPr lang="en-US" altLang="zh-CN" sz="2000" b="1" dirty="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底层</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low level </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表示指针指向的对象是常量</a:t>
            </a:r>
            <a:endParaRPr lang="en-US" altLang="zh-CN" sz="2000" b="1" dirty="0" smtClean="0">
              <a:latin typeface="华文新魏" pitchFamily="2" charset="-122"/>
              <a:ea typeface="华文新魏" pitchFamily="2" charset="-122"/>
            </a:endParaRPr>
          </a:p>
          <a:p>
            <a:pPr>
              <a:lnSpc>
                <a:spcPct val="145000"/>
              </a:lnSpc>
            </a:pPr>
            <a:r>
              <a:rPr lang="en-US" altLang="zh-CN" sz="2000" b="1" dirty="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更一般的，顶层</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表示任意的对象是常量，底层</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则与指针、引用等复合类型的基本类型部分有关。</a:t>
            </a:r>
            <a:endParaRPr lang="en-US" altLang="zh-CN" sz="2000" b="1" dirty="0" smtClean="0">
              <a:latin typeface="华文新魏" pitchFamily="2" charset="-122"/>
              <a:ea typeface="华文新魏" pitchFamily="2" charset="-122"/>
            </a:endParaRPr>
          </a:p>
          <a:p>
            <a:pPr>
              <a:lnSpc>
                <a:spcPct val="145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int i = 0</a:t>
            </a:r>
            <a:r>
              <a:rPr lang="zh-CN" altLang="en-US" sz="2000" b="1" dirty="0" smtClean="0">
                <a:latin typeface="华文新魏" pitchFamily="2" charset="-122"/>
                <a:ea typeface="华文新魏" pitchFamily="2" charset="-122"/>
              </a:rPr>
              <a:t>；</a:t>
            </a:r>
            <a:endParaRPr lang="en-US" altLang="zh-CN" sz="2000" b="1" dirty="0" smtClean="0">
              <a:latin typeface="华文新魏" pitchFamily="2" charset="-122"/>
              <a:ea typeface="华文新魏" pitchFamily="2" charset="-122"/>
            </a:endParaRPr>
          </a:p>
          <a:p>
            <a:pPr>
              <a:lnSpc>
                <a:spcPct val="145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int *</a:t>
            </a:r>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p1 = &amp;i; //</a:t>
            </a:r>
            <a:r>
              <a:rPr lang="zh-CN" altLang="en-US" sz="2000" b="1" dirty="0" smtClean="0">
                <a:latin typeface="华文新魏" pitchFamily="2" charset="-122"/>
                <a:ea typeface="华文新魏" pitchFamily="2" charset="-122"/>
              </a:rPr>
              <a:t>表示指针</a:t>
            </a:r>
            <a:r>
              <a:rPr lang="en-US" altLang="zh-CN" sz="2000" b="1" dirty="0" smtClean="0">
                <a:latin typeface="华文新魏" pitchFamily="2" charset="-122"/>
                <a:ea typeface="华文新魏" pitchFamily="2" charset="-122"/>
              </a:rPr>
              <a:t>p1</a:t>
            </a:r>
            <a:r>
              <a:rPr lang="zh-CN" altLang="en-US" sz="2000" b="1" dirty="0" smtClean="0">
                <a:latin typeface="华文新魏" pitchFamily="2" charset="-122"/>
                <a:ea typeface="华文新魏" pitchFamily="2" charset="-122"/>
              </a:rPr>
              <a:t>是常量，是顶层</a:t>
            </a:r>
            <a:r>
              <a:rPr lang="en-US" altLang="zh-CN" sz="2000" b="1" dirty="0" err="1" smtClean="0">
                <a:latin typeface="华文新魏" pitchFamily="2" charset="-122"/>
                <a:ea typeface="华文新魏" pitchFamily="2" charset="-122"/>
              </a:rPr>
              <a:t>const</a:t>
            </a:r>
            <a:endParaRPr lang="en-US" altLang="zh-CN" sz="2000" b="1" dirty="0" smtClean="0">
              <a:latin typeface="华文新魏" pitchFamily="2" charset="-122"/>
              <a:ea typeface="华文新魏" pitchFamily="2" charset="-122"/>
            </a:endParaRPr>
          </a:p>
          <a:p>
            <a:pPr>
              <a:lnSpc>
                <a:spcPct val="145000"/>
              </a:lnSpc>
            </a:pPr>
            <a:r>
              <a:rPr lang="en-US" altLang="zh-CN" sz="2000" b="1" dirty="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int ci = 0;	    //</a:t>
            </a:r>
            <a:r>
              <a:rPr lang="zh-CN" altLang="en-US" sz="2000" b="1" dirty="0" smtClean="0">
                <a:latin typeface="华文新魏" pitchFamily="2" charset="-122"/>
                <a:ea typeface="华文新魏" pitchFamily="2" charset="-122"/>
              </a:rPr>
              <a:t>表示</a:t>
            </a:r>
            <a:r>
              <a:rPr lang="en-US" altLang="zh-CN" sz="2000" b="1" dirty="0" smtClean="0">
                <a:latin typeface="华文新魏" pitchFamily="2" charset="-122"/>
                <a:ea typeface="华文新魏" pitchFamily="2" charset="-122"/>
              </a:rPr>
              <a:t>ci</a:t>
            </a:r>
            <a:r>
              <a:rPr lang="zh-CN" altLang="en-US" sz="2000" b="1" dirty="0" smtClean="0">
                <a:latin typeface="华文新魏" pitchFamily="2" charset="-122"/>
                <a:ea typeface="华文新魏" pitchFamily="2" charset="-122"/>
              </a:rPr>
              <a:t>是</a:t>
            </a:r>
            <a:r>
              <a:rPr lang="zh-CN" altLang="en-US" sz="2000" b="1" dirty="0">
                <a:latin typeface="华文新魏" pitchFamily="2" charset="-122"/>
                <a:ea typeface="华文新魏" pitchFamily="2" charset="-122"/>
              </a:rPr>
              <a:t>常量，是顶层</a:t>
            </a:r>
            <a:r>
              <a:rPr lang="en-US" altLang="zh-CN" sz="2000" b="1" dirty="0" err="1" smtClean="0">
                <a:latin typeface="华文新魏" pitchFamily="2" charset="-122"/>
                <a:ea typeface="华文新魏" pitchFamily="2" charset="-122"/>
              </a:rPr>
              <a:t>const</a:t>
            </a:r>
            <a:endParaRPr lang="en-US" altLang="zh-CN" sz="2000" b="1" dirty="0" smtClean="0">
              <a:latin typeface="华文新魏" pitchFamily="2" charset="-122"/>
              <a:ea typeface="华文新魏" pitchFamily="2" charset="-122"/>
            </a:endParaRPr>
          </a:p>
          <a:p>
            <a:pPr>
              <a:lnSpc>
                <a:spcPct val="145000"/>
              </a:lnSpc>
            </a:pPr>
            <a:r>
              <a:rPr lang="en-US" altLang="zh-CN" sz="2000" b="1" dirty="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int *p2 = &amp;c2; //</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是修饰复合类型的基本类型，底层</a:t>
            </a:r>
            <a:r>
              <a:rPr lang="en-US" altLang="zh-CN" sz="2000" b="1" dirty="0" err="1" smtClean="0">
                <a:latin typeface="华文新魏" pitchFamily="2" charset="-122"/>
                <a:ea typeface="华文新魏" pitchFamily="2" charset="-122"/>
              </a:rPr>
              <a:t>const</a:t>
            </a:r>
            <a:endParaRPr lang="en-US" altLang="zh-CN" sz="2000" b="1" dirty="0" smtClean="0">
              <a:latin typeface="华文新魏" pitchFamily="2" charset="-122"/>
              <a:ea typeface="华文新魏" pitchFamily="2" charset="-122"/>
            </a:endParaRPr>
          </a:p>
          <a:p>
            <a:pPr>
              <a:lnSpc>
                <a:spcPct val="145000"/>
              </a:lnSpc>
            </a:pPr>
            <a:r>
              <a:rPr lang="en-US" altLang="zh-CN" sz="2000" b="1" dirty="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int *</a:t>
            </a:r>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p3 = p2; //</a:t>
            </a:r>
            <a:r>
              <a:rPr lang="zh-CN" altLang="en-US" sz="2000" b="1" dirty="0" smtClean="0">
                <a:latin typeface="华文新魏" pitchFamily="2" charset="-122"/>
                <a:ea typeface="华文新魏" pitchFamily="2" charset="-122"/>
              </a:rPr>
              <a:t>右边的是顶层，左边的是底层</a:t>
            </a:r>
            <a:endParaRPr lang="en-US" altLang="zh-CN" sz="2000" b="1" dirty="0" smtClean="0">
              <a:latin typeface="华文新魏" pitchFamily="2" charset="-122"/>
              <a:ea typeface="华文新魏" pitchFamily="2" charset="-122"/>
            </a:endParaRPr>
          </a:p>
          <a:p>
            <a:pPr>
              <a:lnSpc>
                <a:spcPct val="145000"/>
              </a:lnSpc>
            </a:pPr>
            <a:r>
              <a:rPr lang="en-US" altLang="zh-CN" sz="2000" b="1" dirty="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int &amp;r = i</a:t>
            </a:r>
            <a:r>
              <a:rPr lang="zh-CN" altLang="en-US" sz="2000" b="1" dirty="0" smtClean="0">
                <a:latin typeface="华文新魏" pitchFamily="2" charset="-122"/>
                <a:ea typeface="华文新魏" pitchFamily="2" charset="-122"/>
              </a:rPr>
              <a:t>；</a:t>
            </a:r>
            <a:r>
              <a:rPr lang="en-US" altLang="zh-CN" sz="2000" b="1" dirty="0" smtClean="0">
                <a:solidFill>
                  <a:srgbClr val="FF0000"/>
                </a:solidFill>
                <a:latin typeface="华文新魏" pitchFamily="2" charset="-122"/>
                <a:ea typeface="华文新魏" pitchFamily="2" charset="-122"/>
              </a:rPr>
              <a:t>//</a:t>
            </a:r>
            <a:r>
              <a:rPr lang="zh-CN" altLang="en-US" sz="2000" b="1" dirty="0" smtClean="0">
                <a:solidFill>
                  <a:srgbClr val="FF0000"/>
                </a:solidFill>
                <a:latin typeface="华文新魏" pitchFamily="2" charset="-122"/>
                <a:ea typeface="华文新魏" pitchFamily="2" charset="-122"/>
              </a:rPr>
              <a:t>凡是声明引用的</a:t>
            </a:r>
            <a:r>
              <a:rPr lang="en-US" altLang="zh-CN" sz="2000" b="1" dirty="0" err="1" smtClean="0">
                <a:solidFill>
                  <a:srgbClr val="FF0000"/>
                </a:solidFill>
                <a:latin typeface="华文新魏" pitchFamily="2" charset="-122"/>
                <a:ea typeface="华文新魏" pitchFamily="2" charset="-122"/>
              </a:rPr>
              <a:t>const</a:t>
            </a:r>
            <a:r>
              <a:rPr lang="zh-CN" altLang="en-US" sz="2000" b="1" dirty="0" smtClean="0">
                <a:solidFill>
                  <a:srgbClr val="FF0000"/>
                </a:solidFill>
                <a:latin typeface="华文新魏" pitchFamily="2" charset="-122"/>
                <a:ea typeface="华文新魏" pitchFamily="2" charset="-122"/>
              </a:rPr>
              <a:t>都是底层</a:t>
            </a:r>
            <a:r>
              <a:rPr lang="zh-CN" altLang="en-US" sz="2000" b="1" dirty="0" smtClean="0">
                <a:latin typeface="华文新魏" pitchFamily="2" charset="-122"/>
                <a:ea typeface="华文新魏" pitchFamily="2" charset="-122"/>
              </a:rPr>
              <a:t>，因为如前面解释，</a:t>
            </a:r>
            <a:r>
              <a:rPr lang="en-US" altLang="zh-CN" sz="2000" b="1" dirty="0" smtClean="0">
                <a:latin typeface="华文新魏" pitchFamily="2" charset="-122"/>
                <a:ea typeface="华文新魏" pitchFamily="2" charset="-122"/>
              </a:rPr>
              <a:t>r</a:t>
            </a:r>
            <a:r>
              <a:rPr lang="zh-CN" altLang="en-US" sz="2000" b="1" dirty="0" smtClean="0">
                <a:latin typeface="华文新魏" pitchFamily="2" charset="-122"/>
                <a:ea typeface="华文新魏" pitchFamily="2" charset="-122"/>
              </a:rPr>
              <a:t>本身可以看成就是</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的，因此声明引用的</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都是和基本类型有关，是底层的</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Tree>
    <p:extLst>
      <p:ext uri="{BB962C8B-B14F-4D97-AF65-F5344CB8AC3E}">
        <p14:creationId xmlns:p14="http://schemas.microsoft.com/office/powerpoint/2010/main" val="32625626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fontScale="90000"/>
          </a:bodyPr>
          <a:lstStyle/>
          <a:p>
            <a:pPr algn="l"/>
            <a:r>
              <a:rPr lang="en-US" altLang="zh-CN" sz="3600" b="1" dirty="0" smtClean="0">
                <a:solidFill>
                  <a:srgbClr val="FF0000"/>
                </a:solidFill>
                <a:latin typeface="微软雅黑" pitchFamily="34" charset="-122"/>
                <a:ea typeface="微软雅黑" pitchFamily="34" charset="-122"/>
              </a:rPr>
              <a:t>2.8</a:t>
            </a:r>
            <a:r>
              <a:rPr lang="zh-CN" altLang="en-US" sz="3600" b="1" dirty="0">
                <a:solidFill>
                  <a:srgbClr val="FF0000"/>
                </a:solidFill>
                <a:latin typeface="微软雅黑" pitchFamily="34" charset="-122"/>
                <a:ea typeface="微软雅黑" pitchFamily="34" charset="-122"/>
              </a:rPr>
              <a:t>　</a:t>
            </a:r>
            <a:r>
              <a:rPr lang="en-US" altLang="zh-CN" sz="3600" b="1" dirty="0" smtClean="0">
                <a:solidFill>
                  <a:srgbClr val="FF0000"/>
                </a:solidFill>
                <a:latin typeface="微软雅黑" pitchFamily="34" charset="-122"/>
                <a:ea typeface="微软雅黑" pitchFamily="34" charset="-122"/>
              </a:rPr>
              <a:t>CV-Qualifier(</a:t>
            </a:r>
            <a:r>
              <a:rPr lang="en-US" altLang="zh-CN" sz="3600" b="1" dirty="0" err="1" smtClean="0">
                <a:solidFill>
                  <a:srgbClr val="FF0000"/>
                </a:solidFill>
                <a:latin typeface="微软雅黑" pitchFamily="34" charset="-122"/>
                <a:ea typeface="微软雅黑" pitchFamily="34" charset="-122"/>
              </a:rPr>
              <a:t>const,volatile</a:t>
            </a:r>
            <a:r>
              <a:rPr lang="zh-CN" altLang="en-US" sz="3600" b="1" dirty="0" smtClean="0">
                <a:solidFill>
                  <a:srgbClr val="FF0000"/>
                </a:solidFill>
                <a:latin typeface="微软雅黑" pitchFamily="34" charset="-122"/>
                <a:ea typeface="微软雅黑" pitchFamily="34" charset="-122"/>
              </a:rPr>
              <a:t>限定符）</a:t>
            </a:r>
          </a:p>
        </p:txBody>
      </p:sp>
      <p:sp>
        <p:nvSpPr>
          <p:cNvPr id="3" name="Rectangle 7"/>
          <p:cNvSpPr>
            <a:spLocks noChangeArrowheads="1"/>
          </p:cNvSpPr>
          <p:nvPr/>
        </p:nvSpPr>
        <p:spPr bwMode="auto">
          <a:xfrm>
            <a:off x="206684" y="908720"/>
            <a:ext cx="8801992" cy="5832648"/>
          </a:xfrm>
          <a:prstGeom prst="rect">
            <a:avLst/>
          </a:prstGeom>
          <a:noFill/>
          <a:ln w="9525">
            <a:noFill/>
            <a:miter lim="800000"/>
            <a:headEnd/>
            <a:tailEnd/>
          </a:ln>
        </p:spPr>
        <p:txBody>
          <a:bodyPr>
            <a:noAutofit/>
          </a:bodyPr>
          <a:lstStyle/>
          <a:p>
            <a:pPr>
              <a:lnSpc>
                <a:spcPct val="145000"/>
              </a:lnSpc>
            </a:pPr>
            <a:r>
              <a:rPr lang="en-US" altLang="zh-CN" sz="2000" b="1" dirty="0" smtClean="0">
                <a:latin typeface="华文新魏" pitchFamily="2" charset="-122"/>
                <a:ea typeface="华文新魏" pitchFamily="2" charset="-122"/>
              </a:rPr>
              <a:t>	</a:t>
            </a:r>
            <a:r>
              <a:rPr lang="zh-CN" altLang="en-US" sz="2000" b="1" dirty="0" smtClean="0">
                <a:solidFill>
                  <a:srgbClr val="FF0000"/>
                </a:solidFill>
                <a:latin typeface="华文新魏" pitchFamily="2" charset="-122"/>
                <a:ea typeface="华文新魏" pitchFamily="2" charset="-122"/>
              </a:rPr>
              <a:t>常量表达式</a:t>
            </a:r>
            <a:r>
              <a:rPr lang="zh-CN" altLang="en-US" sz="2000" b="1" dirty="0" smtClean="0">
                <a:latin typeface="华文新魏" pitchFamily="2" charset="-122"/>
                <a:ea typeface="华文新魏" pitchFamily="2" charset="-122"/>
              </a:rPr>
              <a:t>：是指值不会改变而且在编译时可以求值的表达式，如字面量，用常量表达式初始化的</a:t>
            </a:r>
            <a:r>
              <a:rPr lang="en-US" altLang="zh-CN" sz="2000" b="1" dirty="0" err="1" smtClean="0">
                <a:latin typeface="华文新魏" pitchFamily="2" charset="-122"/>
                <a:ea typeface="华文新魏" pitchFamily="2" charset="-122"/>
              </a:rPr>
              <a:t>const</a:t>
            </a:r>
            <a:r>
              <a:rPr lang="zh-CN" altLang="en-US" sz="2000" b="1" dirty="0" smtClean="0">
                <a:latin typeface="华文新魏" pitchFamily="2" charset="-122"/>
                <a:ea typeface="华文新魏" pitchFamily="2" charset="-122"/>
              </a:rPr>
              <a:t>变量。</a:t>
            </a:r>
            <a:endParaRPr lang="en-US" altLang="zh-CN" sz="2000" b="1" dirty="0" smtClean="0">
              <a:latin typeface="华文新魏" pitchFamily="2" charset="-122"/>
              <a:ea typeface="华文新魏" pitchFamily="2" charset="-122"/>
            </a:endParaRPr>
          </a:p>
          <a:p>
            <a:pPr>
              <a:lnSpc>
                <a:spcPct val="145000"/>
              </a:lnSpc>
            </a:pPr>
            <a:r>
              <a:rPr lang="en-US" altLang="zh-CN" sz="2000" b="1" dirty="0" smtClean="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int max = 20</a:t>
            </a:r>
            <a:r>
              <a:rPr lang="zh-CN" altLang="en-US" sz="2000" b="1" dirty="0" smtClean="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a:t>
            </a: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max</a:t>
            </a:r>
            <a:r>
              <a:rPr lang="zh-CN" altLang="en-US" sz="2000" b="1" dirty="0" smtClean="0">
                <a:latin typeface="华文新魏" pitchFamily="2" charset="-122"/>
                <a:ea typeface="华文新魏" pitchFamily="2" charset="-122"/>
              </a:rPr>
              <a:t>是常量表达式</a:t>
            </a:r>
            <a:endParaRPr lang="en-US" altLang="zh-CN" sz="2000" b="1" dirty="0" smtClean="0">
              <a:latin typeface="华文新魏" pitchFamily="2" charset="-122"/>
              <a:ea typeface="华文新魏" pitchFamily="2" charset="-122"/>
            </a:endParaRPr>
          </a:p>
          <a:p>
            <a:pPr>
              <a:lnSpc>
                <a:spcPct val="145000"/>
              </a:lnSpc>
            </a:pPr>
            <a:r>
              <a:rPr lang="en-US" altLang="zh-CN" sz="2000" b="1" dirty="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int limit = max + 1</a:t>
            </a:r>
            <a:r>
              <a:rPr lang="zh-CN" altLang="en-US"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limit</a:t>
            </a:r>
            <a:r>
              <a:rPr lang="zh-CN" altLang="en-US" sz="2000" b="1" dirty="0">
                <a:latin typeface="华文新魏" pitchFamily="2" charset="-122"/>
                <a:ea typeface="华文新魏" pitchFamily="2" charset="-122"/>
              </a:rPr>
              <a:t>是</a:t>
            </a:r>
            <a:r>
              <a:rPr lang="zh-CN" altLang="en-US" sz="2000" b="1" dirty="0" smtClean="0">
                <a:latin typeface="华文新魏" pitchFamily="2" charset="-122"/>
                <a:ea typeface="华文新魏" pitchFamily="2" charset="-122"/>
              </a:rPr>
              <a:t>常量表达式</a:t>
            </a:r>
            <a:endParaRPr lang="en-US" altLang="zh-CN" sz="2000" b="1" dirty="0" smtClean="0">
              <a:latin typeface="华文新魏" pitchFamily="2" charset="-122"/>
              <a:ea typeface="华文新魏" pitchFamily="2" charset="-122"/>
            </a:endParaRPr>
          </a:p>
          <a:p>
            <a:pPr>
              <a:lnSpc>
                <a:spcPct val="145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int i = 0</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	     	//i</a:t>
            </a:r>
            <a:r>
              <a:rPr lang="zh-CN" altLang="en-US" sz="2000" b="1" dirty="0" smtClean="0">
                <a:latin typeface="华文新魏" pitchFamily="2" charset="-122"/>
                <a:ea typeface="华文新魏" pitchFamily="2" charset="-122"/>
              </a:rPr>
              <a:t>不是常量表达式，非</a:t>
            </a:r>
            <a:r>
              <a:rPr lang="en-US" altLang="zh-CN" sz="2000" b="1" dirty="0" err="1" smtClean="0">
                <a:latin typeface="华文新魏" pitchFamily="2" charset="-122"/>
                <a:ea typeface="华文新魏" pitchFamily="2" charset="-122"/>
              </a:rPr>
              <a:t>const</a:t>
            </a:r>
            <a:endParaRPr lang="en-US" altLang="zh-CN" sz="2000" b="1" dirty="0" smtClean="0">
              <a:latin typeface="华文新魏" pitchFamily="2" charset="-122"/>
              <a:ea typeface="华文新魏" pitchFamily="2" charset="-122"/>
            </a:endParaRPr>
          </a:p>
          <a:p>
            <a:pPr>
              <a:lnSpc>
                <a:spcPct val="145000"/>
              </a:lnSpc>
            </a:pPr>
            <a:r>
              <a:rPr lang="en-US" altLang="zh-CN" sz="2000" b="1" dirty="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int  min = </a:t>
            </a:r>
            <a:r>
              <a:rPr lang="en-US" altLang="zh-CN" sz="2000" b="1" dirty="0" err="1" smtClean="0">
                <a:latin typeface="华文新魏" pitchFamily="2" charset="-122"/>
                <a:ea typeface="华文新魏" pitchFamily="2" charset="-122"/>
              </a:rPr>
              <a:t>get_min</a:t>
            </a:r>
            <a:r>
              <a:rPr lang="en-US" altLang="zh-CN" sz="2000" b="1" dirty="0" smtClean="0">
                <a:latin typeface="华文新魏" pitchFamily="2" charset="-122"/>
                <a:ea typeface="华文新魏" pitchFamily="2" charset="-122"/>
              </a:rPr>
              <a:t>(); //min</a:t>
            </a:r>
            <a:r>
              <a:rPr lang="zh-CN" altLang="en-US" sz="2000" b="1" dirty="0" smtClean="0">
                <a:latin typeface="华文新魏" pitchFamily="2" charset="-122"/>
                <a:ea typeface="华文新魏" pitchFamily="2" charset="-122"/>
              </a:rPr>
              <a:t>的值只有运行是才能确定，因此不是</a:t>
            </a:r>
            <a:endParaRPr lang="en-US" altLang="zh-CN" sz="2000" b="1" dirty="0" smtClean="0">
              <a:latin typeface="华文新魏" pitchFamily="2" charset="-122"/>
              <a:ea typeface="华文新魏" pitchFamily="2" charset="-122"/>
            </a:endParaRPr>
          </a:p>
          <a:p>
            <a:pPr>
              <a:lnSpc>
                <a:spcPct val="145000"/>
              </a:lnSpc>
            </a:pPr>
            <a:r>
              <a:rPr lang="en-US" altLang="zh-CN" sz="2000" b="1" dirty="0" smtClean="0">
                <a:latin typeface="华文新魏" pitchFamily="2" charset="-122"/>
                <a:ea typeface="华文新魏" pitchFamily="2" charset="-122"/>
              </a:rPr>
              <a:t>	</a:t>
            </a:r>
            <a:r>
              <a:rPr lang="en-US" altLang="zh-CN" sz="2000" b="1" dirty="0" err="1" smtClean="0">
                <a:solidFill>
                  <a:srgbClr val="FF0000"/>
                </a:solidFill>
                <a:latin typeface="华文新魏" pitchFamily="2" charset="-122"/>
                <a:ea typeface="华文新魏" pitchFamily="2" charset="-122"/>
              </a:rPr>
              <a:t>constexpr</a:t>
            </a:r>
            <a:r>
              <a:rPr lang="zh-CN" altLang="en-US" sz="2000" b="1" dirty="0" smtClean="0">
                <a:solidFill>
                  <a:srgbClr val="FF0000"/>
                </a:solidFill>
                <a:latin typeface="华文新魏" pitchFamily="2" charset="-122"/>
                <a:ea typeface="华文新魏" pitchFamily="2" charset="-122"/>
              </a:rPr>
              <a:t>常量</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11</a:t>
            </a:r>
            <a:r>
              <a:rPr lang="zh-CN" altLang="en-US" sz="2000" b="1" dirty="0" smtClean="0">
                <a:latin typeface="华文新魏" pitchFamily="2" charset="-122"/>
                <a:ea typeface="华文新魏" pitchFamily="2" charset="-122"/>
              </a:rPr>
              <a:t>标准可以将变量声明为</a:t>
            </a:r>
            <a:r>
              <a:rPr lang="en-US" altLang="zh-CN" sz="2000" b="1" dirty="0" err="1" smtClean="0">
                <a:latin typeface="华文新魏" pitchFamily="2" charset="-122"/>
                <a:ea typeface="华文新魏" pitchFamily="2" charset="-122"/>
              </a:rPr>
              <a:t>constexpr</a:t>
            </a:r>
            <a:r>
              <a:rPr lang="zh-CN" altLang="en-US" sz="2000" b="1" dirty="0" smtClean="0">
                <a:latin typeface="华文新魏" pitchFamily="2" charset="-122"/>
                <a:ea typeface="华文新魏" pitchFamily="2" charset="-122"/>
              </a:rPr>
              <a:t>类型以便由编译器检测变量的值是否为常量表达式</a:t>
            </a:r>
            <a:r>
              <a:rPr lang="zh-CN" altLang="en-US" sz="2000" b="1" dirty="0" smtClean="0">
                <a:solidFill>
                  <a:srgbClr val="FF0000"/>
                </a:solidFill>
                <a:latin typeface="华文新魏" pitchFamily="2" charset="-122"/>
                <a:ea typeface="华文新魏" pitchFamily="2" charset="-122"/>
              </a:rPr>
              <a:t>。</a:t>
            </a:r>
            <a:r>
              <a:rPr lang="en-US" altLang="zh-CN" sz="2000" b="1" dirty="0">
                <a:solidFill>
                  <a:srgbClr val="FF0000"/>
                </a:solidFill>
                <a:latin typeface="华文新魏" pitchFamily="2" charset="-122"/>
                <a:ea typeface="华文新魏" pitchFamily="2" charset="-122"/>
              </a:rPr>
              <a:t> </a:t>
            </a:r>
            <a:r>
              <a:rPr lang="en-US" altLang="zh-CN" sz="2000" b="1" dirty="0" err="1">
                <a:solidFill>
                  <a:srgbClr val="FF0000"/>
                </a:solidFill>
                <a:latin typeface="华文新魏" pitchFamily="2" charset="-122"/>
                <a:ea typeface="华文新魏" pitchFamily="2" charset="-122"/>
              </a:rPr>
              <a:t>constexpr</a:t>
            </a:r>
            <a:r>
              <a:rPr lang="zh-CN" altLang="en-US" sz="2000" b="1" dirty="0" smtClean="0">
                <a:solidFill>
                  <a:srgbClr val="FF0000"/>
                </a:solidFill>
                <a:latin typeface="华文新魏" pitchFamily="2" charset="-122"/>
                <a:ea typeface="华文新魏" pitchFamily="2" charset="-122"/>
              </a:rPr>
              <a:t>变量必须用常量表达式初始化，且一定是常量</a:t>
            </a:r>
            <a:r>
              <a:rPr lang="zh-CN" altLang="en-US" sz="2000" b="1" dirty="0" smtClean="0">
                <a:latin typeface="华文新魏" pitchFamily="2" charset="-122"/>
                <a:ea typeface="华文新魏" pitchFamily="2" charset="-122"/>
              </a:rPr>
              <a:t>。</a:t>
            </a:r>
            <a:endParaRPr lang="en-US" altLang="zh-CN" sz="2000" b="1" dirty="0" smtClean="0">
              <a:latin typeface="华文新魏" pitchFamily="2" charset="-122"/>
              <a:ea typeface="华文新魏" pitchFamily="2" charset="-122"/>
            </a:endParaRPr>
          </a:p>
          <a:p>
            <a:pPr>
              <a:lnSpc>
                <a:spcPct val="120000"/>
              </a:lnSpc>
            </a:pPr>
            <a:r>
              <a:rPr lang="en-US" altLang="zh-CN" sz="2000" b="1" dirty="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constexpr</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int mf = 0</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mf</a:t>
            </a:r>
            <a:r>
              <a:rPr lang="zh-CN" altLang="en-US" sz="2000" b="1" dirty="0">
                <a:latin typeface="华文新魏" pitchFamily="2" charset="-122"/>
                <a:ea typeface="华文新魏" pitchFamily="2" charset="-122"/>
              </a:rPr>
              <a:t>是常量表达式</a:t>
            </a:r>
          </a:p>
          <a:p>
            <a:pPr>
              <a:lnSpc>
                <a:spcPct val="120000"/>
              </a:lnSpc>
            </a:pPr>
            <a:r>
              <a:rPr lang="en-US" altLang="zh-CN" sz="2000" b="1" dirty="0" smtClean="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constexpr</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int limit = mf + 1</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limit</a:t>
            </a:r>
            <a:r>
              <a:rPr lang="zh-CN" altLang="en-US" sz="2000" b="1" dirty="0">
                <a:latin typeface="华文新魏" pitchFamily="2" charset="-122"/>
                <a:ea typeface="华文新魏" pitchFamily="2" charset="-122"/>
              </a:rPr>
              <a:t>是常量表达式</a:t>
            </a:r>
          </a:p>
          <a:p>
            <a:pPr>
              <a:lnSpc>
                <a:spcPct val="120000"/>
              </a:lnSpc>
            </a:pPr>
            <a:r>
              <a:rPr lang="en-US" altLang="zh-CN" sz="2000" b="1" dirty="0" smtClean="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int sz1 = f1</a:t>
            </a:r>
            <a:r>
              <a:rPr lang="en-US" altLang="zh-CN" sz="2000" b="1" dirty="0" smtClean="0">
                <a:latin typeface="华文新魏" pitchFamily="2" charset="-122"/>
                <a:ea typeface="华文新魏" pitchFamily="2" charset="-122"/>
              </a:rPr>
              <a:t>();		//</a:t>
            </a:r>
            <a:r>
              <a:rPr lang="zh-CN" altLang="en-US" sz="2000" b="1" dirty="0">
                <a:latin typeface="华文新魏" pitchFamily="2" charset="-122"/>
                <a:ea typeface="华文新魏" pitchFamily="2" charset="-122"/>
              </a:rPr>
              <a:t>编译通过</a:t>
            </a:r>
          </a:p>
          <a:p>
            <a:pPr>
              <a:lnSpc>
                <a:spcPct val="120000"/>
              </a:lnSpc>
            </a:pPr>
            <a:r>
              <a:rPr lang="en-US" altLang="zh-CN" sz="2000" b="1" dirty="0" smtClean="0">
                <a:latin typeface="华文新魏" pitchFamily="2" charset="-122"/>
                <a:ea typeface="华文新魏" pitchFamily="2" charset="-122"/>
              </a:rPr>
              <a:t>	//</a:t>
            </a:r>
            <a:r>
              <a:rPr lang="en-US" altLang="zh-CN" sz="2000" b="1" dirty="0" err="1">
                <a:latin typeface="华文新魏" pitchFamily="2" charset="-122"/>
                <a:ea typeface="华文新魏" pitchFamily="2" charset="-122"/>
              </a:rPr>
              <a:t>constexpr</a:t>
            </a:r>
            <a:r>
              <a:rPr lang="en-US" altLang="zh-CN" sz="2000" b="1" dirty="0">
                <a:latin typeface="华文新魏" pitchFamily="2" charset="-122"/>
                <a:ea typeface="华文新魏" pitchFamily="2" charset="-122"/>
              </a:rPr>
              <a:t> int sz2 = f1();//</a:t>
            </a:r>
            <a:r>
              <a:rPr lang="zh-CN" altLang="en-US" sz="2000" b="1" dirty="0">
                <a:latin typeface="华文新魏" pitchFamily="2" charset="-122"/>
                <a:ea typeface="华文新魏" pitchFamily="2" charset="-122"/>
              </a:rPr>
              <a:t>编译保错，</a:t>
            </a:r>
            <a:r>
              <a:rPr lang="en-US" altLang="zh-CN" sz="2000" b="1" dirty="0" err="1">
                <a:latin typeface="华文新魏" pitchFamily="2" charset="-122"/>
                <a:ea typeface="华文新魏" pitchFamily="2" charset="-122"/>
              </a:rPr>
              <a:t>sz</a:t>
            </a:r>
            <a:r>
              <a:rPr lang="zh-CN" altLang="en-US" sz="2000" b="1" dirty="0">
                <a:latin typeface="华文新魏" pitchFamily="2" charset="-122"/>
                <a:ea typeface="华文新魏" pitchFamily="2" charset="-122"/>
              </a:rPr>
              <a:t>不是常量表达式，只有当函数</a:t>
            </a:r>
            <a:r>
              <a:rPr lang="en-US" altLang="zh-CN" sz="2000" b="1" dirty="0">
                <a:latin typeface="华文新魏" pitchFamily="2" charset="-122"/>
                <a:ea typeface="华文新魏" pitchFamily="2" charset="-122"/>
              </a:rPr>
              <a:t>f1</a:t>
            </a:r>
            <a:r>
              <a:rPr lang="zh-CN" altLang="en-US" sz="2000" b="1" dirty="0">
                <a:latin typeface="华文新魏" pitchFamily="2" charset="-122"/>
                <a:ea typeface="华文新魏" pitchFamily="2" charset="-122"/>
              </a:rPr>
              <a:t>是</a:t>
            </a:r>
            <a:r>
              <a:rPr lang="en-US" altLang="zh-CN" sz="2000" b="1" dirty="0" err="1">
                <a:solidFill>
                  <a:srgbClr val="FF0000"/>
                </a:solidFill>
                <a:latin typeface="华文新魏" pitchFamily="2" charset="-122"/>
                <a:ea typeface="华文新魏" pitchFamily="2" charset="-122"/>
              </a:rPr>
              <a:t>constexpr</a:t>
            </a:r>
            <a:r>
              <a:rPr lang="zh-CN" altLang="en-US" sz="2000" b="1" dirty="0">
                <a:solidFill>
                  <a:srgbClr val="FF0000"/>
                </a:solidFill>
                <a:latin typeface="华文新魏" pitchFamily="2" charset="-122"/>
                <a:ea typeface="华文新魏" pitchFamily="2" charset="-122"/>
              </a:rPr>
              <a:t>函数</a:t>
            </a:r>
            <a:r>
              <a:rPr lang="zh-CN" altLang="en-US" sz="2000" b="1" dirty="0">
                <a:latin typeface="华文新魏" pitchFamily="2" charset="-122"/>
                <a:ea typeface="华文新魏" pitchFamily="2" charset="-122"/>
              </a:rPr>
              <a:t>时才正确</a:t>
            </a:r>
            <a:endParaRPr lang="en-US" altLang="zh-CN" sz="2000" b="1" dirty="0">
              <a:latin typeface="华文新魏" pitchFamily="2" charset="-122"/>
              <a:ea typeface="华文新魏" pitchFamily="2" charset="-122"/>
            </a:endParaRPr>
          </a:p>
        </p:txBody>
      </p:sp>
    </p:spTree>
    <p:extLst>
      <p:ext uri="{BB962C8B-B14F-4D97-AF65-F5344CB8AC3E}">
        <p14:creationId xmlns:p14="http://schemas.microsoft.com/office/powerpoint/2010/main" val="3470951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smtClean="0">
                <a:solidFill>
                  <a:srgbClr val="FF0000"/>
                </a:solidFill>
                <a:latin typeface="微软雅黑" pitchFamily="34" charset="-122"/>
                <a:ea typeface="微软雅黑" pitchFamily="34" charset="-122"/>
              </a:rPr>
              <a:t>2.1</a:t>
            </a:r>
            <a:r>
              <a:rPr lang="zh-CN" altLang="en-US" sz="3600" b="1" dirty="0" smtClean="0">
                <a:solidFill>
                  <a:srgbClr val="FF0000"/>
                </a:solidFill>
                <a:latin typeface="微软雅黑" pitchFamily="34" charset="-122"/>
                <a:ea typeface="微软雅黑" pitchFamily="34" charset="-122"/>
              </a:rPr>
              <a:t>　类型</a:t>
            </a:r>
          </a:p>
        </p:txBody>
      </p:sp>
      <p:sp>
        <p:nvSpPr>
          <p:cNvPr id="8196" name="Rectangle 7"/>
          <p:cNvSpPr>
            <a:spLocks noChangeArrowheads="1"/>
          </p:cNvSpPr>
          <p:nvPr/>
        </p:nvSpPr>
        <p:spPr bwMode="auto">
          <a:xfrm>
            <a:off x="234752" y="1556792"/>
            <a:ext cx="8382000" cy="4968775"/>
          </a:xfrm>
          <a:prstGeom prst="rect">
            <a:avLst/>
          </a:prstGeom>
          <a:noFill/>
          <a:ln w="9525">
            <a:noFill/>
            <a:miter lim="800000"/>
            <a:headEnd/>
            <a:tailEnd/>
          </a:ln>
        </p:spPr>
        <p:txBody>
          <a:bodyPr>
            <a:noAutofit/>
          </a:bodyPr>
          <a:lstStyle/>
          <a:p>
            <a:pPr marL="0" lvl="1" algn="l">
              <a:lnSpc>
                <a:spcPct val="120000"/>
              </a:lnSpc>
              <a:spcBef>
                <a:spcPct val="50000"/>
              </a:spcBef>
            </a:pPr>
            <a:r>
              <a:rPr lang="en-US" altLang="zh-CN" sz="2400" b="1" dirty="0" smtClean="0">
                <a:latin typeface="华文新魏" pitchFamily="2" charset="-122"/>
                <a:ea typeface="华文新魏" pitchFamily="2" charset="-122"/>
              </a:rPr>
              <a:t>	</a:t>
            </a:r>
            <a:endParaRPr lang="zh-CN" altLang="en-US" sz="2000" b="1" dirty="0">
              <a:latin typeface="华文新魏" pitchFamily="2" charset="-122"/>
              <a:ea typeface="华文新魏" pitchFamily="2" charset="-122"/>
            </a:endParaRPr>
          </a:p>
        </p:txBody>
      </p:sp>
      <p:sp>
        <p:nvSpPr>
          <p:cNvPr id="5"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2.1.2</a:t>
            </a:r>
            <a:r>
              <a:rPr lang="zh-CN" altLang="en-US" sz="2800" b="1" dirty="0" smtClean="0">
                <a:solidFill>
                  <a:srgbClr val="FF0000"/>
                </a:solidFill>
                <a:latin typeface="微软雅黑" pitchFamily="34" charset="-122"/>
                <a:ea typeface="微软雅黑" pitchFamily="34" charset="-122"/>
              </a:rPr>
              <a:t>　</a:t>
            </a:r>
            <a:r>
              <a:rPr lang="en-US" altLang="zh-CN" sz="2800" b="1" dirty="0" smtClean="0">
                <a:solidFill>
                  <a:srgbClr val="FF0000"/>
                </a:solidFill>
                <a:latin typeface="微软雅黑" pitchFamily="34" charset="-122"/>
                <a:ea typeface="微软雅黑" pitchFamily="34" charset="-122"/>
              </a:rPr>
              <a:t>C++</a:t>
            </a:r>
            <a:r>
              <a:rPr lang="zh-CN" altLang="en-US" sz="2800" b="1" dirty="0" smtClean="0">
                <a:solidFill>
                  <a:srgbClr val="FF0000"/>
                </a:solidFill>
                <a:latin typeface="微软雅黑" pitchFamily="34" charset="-122"/>
                <a:ea typeface="微软雅黑" pitchFamily="34" charset="-122"/>
              </a:rPr>
              <a:t>内置数据类型</a:t>
            </a:r>
          </a:p>
        </p:txBody>
      </p:sp>
      <p:graphicFrame>
        <p:nvGraphicFramePr>
          <p:cNvPr id="2" name="表格 1"/>
          <p:cNvGraphicFramePr>
            <a:graphicFrameLocks noGrp="1"/>
          </p:cNvGraphicFramePr>
          <p:nvPr>
            <p:extLst>
              <p:ext uri="{D42A27DB-BD31-4B8C-83A1-F6EECF244321}">
                <p14:modId xmlns:p14="http://schemas.microsoft.com/office/powerpoint/2010/main" val="2793431372"/>
              </p:ext>
            </p:extLst>
          </p:nvPr>
        </p:nvGraphicFramePr>
        <p:xfrm>
          <a:off x="1619672" y="2156863"/>
          <a:ext cx="6096000" cy="4368481"/>
        </p:xfrm>
        <a:graphic>
          <a:graphicData uri="http://schemas.openxmlformats.org/drawingml/2006/table">
            <a:tbl>
              <a:tblPr firstRow="1" bandRow="1">
                <a:tableStyleId>{5C22544A-7EE6-4342-B048-85BDC9FD1C3A}</a:tableStyleId>
              </a:tblPr>
              <a:tblGrid>
                <a:gridCol w="2032000"/>
                <a:gridCol w="2032000"/>
                <a:gridCol w="2032000"/>
              </a:tblGrid>
              <a:tr h="336037">
                <a:tc>
                  <a:txBody>
                    <a:bodyPr/>
                    <a:lstStyle/>
                    <a:p>
                      <a:r>
                        <a:rPr lang="zh-CN" altLang="en-US" sz="1400" dirty="0" smtClean="0">
                          <a:solidFill>
                            <a:schemeClr val="tx1"/>
                          </a:solidFill>
                          <a:latin typeface="华文新魏" pitchFamily="2" charset="-122"/>
                          <a:ea typeface="华文新魏" pitchFamily="2" charset="-122"/>
                        </a:rPr>
                        <a:t>类型</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含义</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最小尺寸</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err="1" smtClean="0">
                          <a:solidFill>
                            <a:schemeClr val="tx1"/>
                          </a:solidFill>
                          <a:latin typeface="华文新魏" pitchFamily="2" charset="-122"/>
                          <a:ea typeface="华文新魏" pitchFamily="2" charset="-122"/>
                        </a:rPr>
                        <a:t>bool</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布尔类型</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未定义</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char</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字符</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8</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err="1" smtClean="0">
                          <a:solidFill>
                            <a:schemeClr val="tx1"/>
                          </a:solidFill>
                          <a:latin typeface="华文新魏" pitchFamily="2" charset="-122"/>
                          <a:ea typeface="华文新魏" pitchFamily="2" charset="-122"/>
                        </a:rPr>
                        <a:t>wchat_t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宽字符</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16</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char16_t</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Unicode</a:t>
                      </a:r>
                      <a:r>
                        <a:rPr lang="zh-CN" altLang="en-US" sz="1400" dirty="0" smtClean="0">
                          <a:solidFill>
                            <a:schemeClr val="tx1"/>
                          </a:solidFill>
                          <a:latin typeface="华文新魏" pitchFamily="2" charset="-122"/>
                          <a:ea typeface="华文新魏" pitchFamily="2" charset="-122"/>
                        </a:rPr>
                        <a:t>字符</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16</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char32_t</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Unicode</a:t>
                      </a:r>
                      <a:r>
                        <a:rPr lang="zh-CN" altLang="en-US" sz="1400" dirty="0" smtClean="0">
                          <a:solidFill>
                            <a:schemeClr val="tx1"/>
                          </a:solidFill>
                          <a:latin typeface="华文新魏" pitchFamily="2" charset="-122"/>
                          <a:ea typeface="华文新魏" pitchFamily="2" charset="-122"/>
                        </a:rPr>
                        <a:t>字符</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32</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short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短整型</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16</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int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整型</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16</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long</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长整型</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32</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long </a:t>
                      </a:r>
                      <a:r>
                        <a:rPr lang="en-US" altLang="zh-CN" sz="1400" dirty="0" err="1" smtClean="0">
                          <a:solidFill>
                            <a:schemeClr val="tx1"/>
                          </a:solidFill>
                          <a:latin typeface="华文新魏" pitchFamily="2" charset="-122"/>
                          <a:ea typeface="华文新魏" pitchFamily="2" charset="-122"/>
                        </a:rPr>
                        <a:t>long</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长整型</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64</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float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单精度浮点数</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6</a:t>
                      </a:r>
                      <a:r>
                        <a:rPr lang="zh-CN" altLang="en-US" sz="1400" dirty="0" smtClean="0">
                          <a:solidFill>
                            <a:schemeClr val="tx1"/>
                          </a:solidFill>
                          <a:latin typeface="华文新魏" pitchFamily="2" charset="-122"/>
                          <a:ea typeface="华文新魏" pitchFamily="2" charset="-122"/>
                        </a:rPr>
                        <a:t>位有效数字</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double</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双精度浮点数</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10</a:t>
                      </a:r>
                      <a:r>
                        <a:rPr lang="zh-CN" altLang="en-US" sz="1400" dirty="0" smtClean="0">
                          <a:solidFill>
                            <a:schemeClr val="tx1"/>
                          </a:solidFill>
                          <a:latin typeface="华文新魏" pitchFamily="2" charset="-122"/>
                          <a:ea typeface="华文新魏" pitchFamily="2" charset="-122"/>
                        </a:rPr>
                        <a:t>位有效数字</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long double</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扩展精度浮点数</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10</a:t>
                      </a:r>
                      <a:r>
                        <a:rPr lang="zh-CN" altLang="en-US" sz="1400" dirty="0" smtClean="0">
                          <a:solidFill>
                            <a:schemeClr val="tx1"/>
                          </a:solidFill>
                          <a:latin typeface="华文新魏" pitchFamily="2" charset="-122"/>
                          <a:ea typeface="华文新魏" pitchFamily="2" charset="-122"/>
                        </a:rPr>
                        <a:t>位有效数字</a:t>
                      </a:r>
                      <a:endParaRPr lang="zh-CN" altLang="en-US" sz="1400" dirty="0">
                        <a:solidFill>
                          <a:schemeClr val="tx1"/>
                        </a:solidFill>
                        <a:latin typeface="华文新魏" pitchFamily="2" charset="-122"/>
                        <a:ea typeface="华文新魏" pitchFamily="2" charset="-122"/>
                      </a:endParaRPr>
                    </a:p>
                  </a:txBody>
                  <a:tcPr/>
                </a:tc>
              </a:tr>
            </a:tbl>
          </a:graphicData>
        </a:graphic>
      </p:graphicFrame>
      <p:sp>
        <p:nvSpPr>
          <p:cNvPr id="3" name="TextBox 2"/>
          <p:cNvSpPr txBox="1"/>
          <p:nvPr/>
        </p:nvSpPr>
        <p:spPr>
          <a:xfrm>
            <a:off x="2885875" y="1700808"/>
            <a:ext cx="3187091" cy="369332"/>
          </a:xfrm>
          <a:prstGeom prst="rect">
            <a:avLst/>
          </a:prstGeom>
          <a:noFill/>
        </p:spPr>
        <p:txBody>
          <a:bodyPr wrap="none" rtlCol="0">
            <a:spAutoFit/>
          </a:bodyPr>
          <a:lstStyle/>
          <a:p>
            <a:r>
              <a:rPr lang="en-US" altLang="zh-CN" dirty="0" smtClean="0">
                <a:latin typeface="华文新魏" pitchFamily="2" charset="-122"/>
                <a:ea typeface="华文新魏" pitchFamily="2" charset="-122"/>
              </a:rPr>
              <a:t>C++</a:t>
            </a:r>
            <a:r>
              <a:rPr lang="zh-CN" altLang="en-US" dirty="0" smtClean="0">
                <a:latin typeface="华文新魏" pitchFamily="2" charset="-122"/>
                <a:ea typeface="华文新魏" pitchFamily="2" charset="-122"/>
              </a:rPr>
              <a:t>标准规定的内置数据类型</a:t>
            </a:r>
            <a:endParaRPr lang="zh-CN" altLang="en-US" dirty="0">
              <a:latin typeface="华文新魏" pitchFamily="2" charset="-122"/>
              <a:ea typeface="华文新魏" pitchFamily="2" charset="-122"/>
            </a:endParaRPr>
          </a:p>
        </p:txBody>
      </p:sp>
      <p:sp>
        <p:nvSpPr>
          <p:cNvPr id="7" name="圆角矩形标注 6"/>
          <p:cNvSpPr/>
          <p:nvPr/>
        </p:nvSpPr>
        <p:spPr>
          <a:xfrm>
            <a:off x="5796136" y="620688"/>
            <a:ext cx="3024336" cy="911053"/>
          </a:xfrm>
          <a:prstGeom prst="wedgeRoundRectCallout">
            <a:avLst>
              <a:gd name="adj1" fmla="val -35605"/>
              <a:gd name="adj2" fmla="val 115112"/>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sz="1400" b="1" dirty="0" smtClean="0">
                <a:solidFill>
                  <a:schemeClr val="tx1"/>
                </a:solidFill>
                <a:latin typeface="华文新魏" pitchFamily="2" charset="-122"/>
                <a:ea typeface="华文新魏" pitchFamily="2" charset="-122"/>
                <a:sym typeface="Arial" pitchFamily="34" charset="0"/>
              </a:rPr>
              <a:t>标准只规定了每种数据类型的最小尺寸，每种类型的具体字节数依赖于不同平台上的编译器实现</a:t>
            </a:r>
          </a:p>
        </p:txBody>
      </p:sp>
    </p:spTree>
    <p:extLst>
      <p:ext uri="{BB962C8B-B14F-4D97-AF65-F5344CB8AC3E}">
        <p14:creationId xmlns:p14="http://schemas.microsoft.com/office/powerpoint/2010/main" val="385580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fontScale="90000"/>
          </a:bodyPr>
          <a:lstStyle/>
          <a:p>
            <a:pPr algn="l"/>
            <a:r>
              <a:rPr lang="en-US" altLang="zh-CN" sz="3600" b="1" dirty="0" smtClean="0">
                <a:solidFill>
                  <a:srgbClr val="FF0000"/>
                </a:solidFill>
                <a:latin typeface="微软雅黑" pitchFamily="34" charset="-122"/>
                <a:ea typeface="微软雅黑" pitchFamily="34" charset="-122"/>
              </a:rPr>
              <a:t>2.8</a:t>
            </a:r>
            <a:r>
              <a:rPr lang="zh-CN" altLang="en-US" sz="3600" b="1" dirty="0">
                <a:solidFill>
                  <a:srgbClr val="FF0000"/>
                </a:solidFill>
                <a:latin typeface="微软雅黑" pitchFamily="34" charset="-122"/>
                <a:ea typeface="微软雅黑" pitchFamily="34" charset="-122"/>
              </a:rPr>
              <a:t>　</a:t>
            </a:r>
            <a:r>
              <a:rPr lang="en-US" altLang="zh-CN" sz="3600" b="1" dirty="0" smtClean="0">
                <a:solidFill>
                  <a:srgbClr val="FF0000"/>
                </a:solidFill>
                <a:latin typeface="微软雅黑" pitchFamily="34" charset="-122"/>
                <a:ea typeface="微软雅黑" pitchFamily="34" charset="-122"/>
              </a:rPr>
              <a:t>CV-Qualifier(</a:t>
            </a:r>
            <a:r>
              <a:rPr lang="en-US" altLang="zh-CN" sz="3600" b="1" dirty="0" err="1" smtClean="0">
                <a:solidFill>
                  <a:srgbClr val="FF0000"/>
                </a:solidFill>
                <a:latin typeface="微软雅黑" pitchFamily="34" charset="-122"/>
                <a:ea typeface="微软雅黑" pitchFamily="34" charset="-122"/>
              </a:rPr>
              <a:t>const,volatile</a:t>
            </a:r>
            <a:r>
              <a:rPr lang="zh-CN" altLang="en-US" sz="3600" b="1" dirty="0" smtClean="0">
                <a:solidFill>
                  <a:srgbClr val="FF0000"/>
                </a:solidFill>
                <a:latin typeface="微软雅黑" pitchFamily="34" charset="-122"/>
                <a:ea typeface="微软雅黑" pitchFamily="34" charset="-122"/>
              </a:rPr>
              <a:t>限定符）</a:t>
            </a:r>
          </a:p>
        </p:txBody>
      </p:sp>
      <p:sp>
        <p:nvSpPr>
          <p:cNvPr id="3" name="Rectangle 7"/>
          <p:cNvSpPr>
            <a:spLocks noChangeArrowheads="1"/>
          </p:cNvSpPr>
          <p:nvPr/>
        </p:nvSpPr>
        <p:spPr bwMode="auto">
          <a:xfrm>
            <a:off x="186468" y="1196752"/>
            <a:ext cx="8801992" cy="5544616"/>
          </a:xfrm>
          <a:prstGeom prst="rect">
            <a:avLst/>
          </a:prstGeom>
          <a:noFill/>
          <a:ln w="9525">
            <a:noFill/>
            <a:miter lim="800000"/>
            <a:headEnd/>
            <a:tailEnd/>
          </a:ln>
        </p:spPr>
        <p:txBody>
          <a:bodyPr>
            <a:noAutofit/>
          </a:bodyPr>
          <a:lstStyle/>
          <a:p>
            <a:pPr>
              <a:lnSpc>
                <a:spcPct val="145000"/>
              </a:lnSpc>
            </a:pPr>
            <a:r>
              <a:rPr lang="en-US" altLang="zh-CN" sz="2000" b="1" dirty="0" smtClean="0">
                <a:latin typeface="华文新魏" pitchFamily="2" charset="-122"/>
                <a:ea typeface="华文新魏" pitchFamily="2" charset="-122"/>
              </a:rPr>
              <a:t>	</a:t>
            </a:r>
            <a:r>
              <a:rPr lang="zh-CN" altLang="en-US" sz="2000" b="1" dirty="0" smtClean="0">
                <a:solidFill>
                  <a:srgbClr val="FF0000"/>
                </a:solidFill>
                <a:latin typeface="华文新魏" pitchFamily="2" charset="-122"/>
                <a:ea typeface="华文新魏" pitchFamily="2" charset="-122"/>
              </a:rPr>
              <a:t>字面值类型</a:t>
            </a:r>
            <a:r>
              <a:rPr lang="zh-CN" altLang="en-US" sz="2000" b="1" dirty="0" smtClean="0">
                <a:latin typeface="华文新魏" pitchFamily="2" charset="-122"/>
                <a:ea typeface="华文新魏" pitchFamily="2" charset="-122"/>
              </a:rPr>
              <a:t>：对声明</a:t>
            </a:r>
            <a:r>
              <a:rPr lang="en-US" altLang="zh-CN" sz="2000" b="1" dirty="0" err="1" smtClean="0">
                <a:latin typeface="华文新魏" pitchFamily="2" charset="-122"/>
                <a:ea typeface="华文新魏" pitchFamily="2" charset="-122"/>
              </a:rPr>
              <a:t>constexpr</a:t>
            </a:r>
            <a:r>
              <a:rPr lang="zh-CN" altLang="en-US" sz="2000" b="1" dirty="0" smtClean="0">
                <a:latin typeface="华文新魏" pitchFamily="2" charset="-122"/>
                <a:ea typeface="华文新魏" pitchFamily="2" charset="-122"/>
              </a:rPr>
              <a:t>用到的类型必须有限制，这样的类型称为字面值类型（</a:t>
            </a:r>
            <a:r>
              <a:rPr lang="en-US" altLang="zh-CN" sz="2000" b="1" dirty="0" smtClean="0">
                <a:latin typeface="华文新魏" pitchFamily="2" charset="-122"/>
                <a:ea typeface="华文新魏" pitchFamily="2" charset="-122"/>
              </a:rPr>
              <a:t>literal type</a:t>
            </a:r>
            <a:r>
              <a:rPr lang="zh-CN" altLang="en-US" sz="2000" b="1" dirty="0" smtClean="0">
                <a:latin typeface="华文新魏" pitchFamily="2" charset="-122"/>
                <a:ea typeface="华文新魏" pitchFamily="2" charset="-122"/>
              </a:rPr>
              <a:t>）。</a:t>
            </a:r>
            <a:endParaRPr lang="en-US" altLang="zh-CN" sz="2000" b="1" dirty="0" smtClean="0">
              <a:latin typeface="华文新魏" pitchFamily="2" charset="-122"/>
              <a:ea typeface="华文新魏" pitchFamily="2" charset="-122"/>
            </a:endParaRPr>
          </a:p>
          <a:p>
            <a:pPr marL="1116000" lvl="2" indent="-342900">
              <a:lnSpc>
                <a:spcPct val="145000"/>
              </a:lnSpc>
              <a:buFont typeface="Wingdings" pitchFamily="2" charset="2"/>
              <a:buChar char="u"/>
            </a:pPr>
            <a:r>
              <a:rPr lang="zh-CN" altLang="en-US" sz="2000" b="1" dirty="0" smtClean="0">
                <a:latin typeface="华文新魏" pitchFamily="2" charset="-122"/>
                <a:ea typeface="华文新魏" pitchFamily="2" charset="-122"/>
              </a:rPr>
              <a:t>算术类型、引用、指针都是字面值类型</a:t>
            </a:r>
            <a:endParaRPr lang="en-US" altLang="zh-CN" sz="2000" b="1" dirty="0" smtClean="0">
              <a:latin typeface="华文新魏" pitchFamily="2" charset="-122"/>
              <a:ea typeface="华文新魏" pitchFamily="2" charset="-122"/>
            </a:endParaRPr>
          </a:p>
          <a:p>
            <a:pPr marL="1116000" lvl="2" indent="-342900">
              <a:lnSpc>
                <a:spcPct val="145000"/>
              </a:lnSpc>
              <a:buFont typeface="Wingdings" pitchFamily="2" charset="2"/>
              <a:buChar char="u"/>
            </a:pPr>
            <a:r>
              <a:rPr lang="zh-CN" altLang="en-US" sz="2000" b="1" dirty="0" smtClean="0">
                <a:latin typeface="华文新魏" pitchFamily="2" charset="-122"/>
                <a:ea typeface="华文新魏" pitchFamily="2" charset="-122"/>
              </a:rPr>
              <a:t>自定义类型（类）都不是字面值类型，因此不能被定义成</a:t>
            </a:r>
            <a:r>
              <a:rPr lang="en-US" altLang="zh-CN" sz="2000" b="1" dirty="0" err="1" smtClean="0">
                <a:latin typeface="华文新魏" pitchFamily="2" charset="-122"/>
                <a:ea typeface="华文新魏" pitchFamily="2" charset="-122"/>
              </a:rPr>
              <a:t>constexpr</a:t>
            </a:r>
            <a:endParaRPr lang="en-US" altLang="zh-CN" sz="2000" b="1" dirty="0" smtClean="0">
              <a:latin typeface="华文新魏" pitchFamily="2" charset="-122"/>
              <a:ea typeface="华文新魏" pitchFamily="2" charset="-122"/>
            </a:endParaRPr>
          </a:p>
          <a:p>
            <a:pPr marL="1116000" lvl="2" indent="-342900">
              <a:lnSpc>
                <a:spcPct val="145000"/>
              </a:lnSpc>
              <a:buFont typeface="Wingdings" pitchFamily="2" charset="2"/>
              <a:buChar char="u"/>
            </a:pPr>
            <a:r>
              <a:rPr lang="zh-CN" altLang="en-US" sz="2000" b="1" dirty="0" smtClean="0">
                <a:latin typeface="华文新魏" pitchFamily="2" charset="-122"/>
                <a:ea typeface="华文新魏" pitchFamily="2" charset="-122"/>
              </a:rPr>
              <a:t>其他的字面值类型包括字面值常量类、枚举</a:t>
            </a:r>
            <a:endParaRPr lang="en-US" altLang="zh-CN" sz="2000" b="1" dirty="0" smtClean="0">
              <a:latin typeface="华文新魏" pitchFamily="2" charset="-122"/>
              <a:ea typeface="华文新魏" pitchFamily="2" charset="-122"/>
            </a:endParaRPr>
          </a:p>
          <a:p>
            <a:pPr>
              <a:lnSpc>
                <a:spcPct val="145000"/>
              </a:lnSpc>
            </a:pPr>
            <a:r>
              <a:rPr lang="en-US" altLang="zh-CN" sz="2000" b="1" dirty="0" smtClean="0">
                <a:latin typeface="华文新魏" pitchFamily="2" charset="-122"/>
                <a:ea typeface="华文新魏" pitchFamily="2" charset="-122"/>
              </a:rPr>
              <a:t>	</a:t>
            </a:r>
            <a:r>
              <a:rPr lang="en-US" altLang="zh-CN" sz="2000" b="1" dirty="0" err="1" smtClean="0">
                <a:solidFill>
                  <a:srgbClr val="FF0000"/>
                </a:solidFill>
                <a:latin typeface="华文新魏" pitchFamily="2" charset="-122"/>
                <a:ea typeface="华文新魏" pitchFamily="2" charset="-122"/>
              </a:rPr>
              <a:t>constexpr</a:t>
            </a:r>
            <a:r>
              <a:rPr lang="zh-CN" altLang="en-US" sz="2000" b="1" dirty="0" smtClean="0">
                <a:solidFill>
                  <a:srgbClr val="FF0000"/>
                </a:solidFill>
                <a:latin typeface="华文新魏" pitchFamily="2" charset="-122"/>
                <a:ea typeface="华文新魏" pitchFamily="2" charset="-122"/>
              </a:rPr>
              <a:t>类型的指针</a:t>
            </a:r>
            <a:r>
              <a:rPr lang="zh-CN" altLang="en-US" sz="2000" b="1" dirty="0" smtClean="0">
                <a:latin typeface="华文新魏" pitchFamily="2" charset="-122"/>
                <a:ea typeface="华文新魏" pitchFamily="2" charset="-122"/>
              </a:rPr>
              <a:t>的初始值必须是</a:t>
            </a:r>
            <a:endParaRPr lang="en-US" altLang="zh-CN" sz="2000" b="1" dirty="0" smtClean="0">
              <a:latin typeface="华文新魏" pitchFamily="2" charset="-122"/>
              <a:ea typeface="华文新魏" pitchFamily="2" charset="-122"/>
            </a:endParaRPr>
          </a:p>
          <a:p>
            <a:pPr marL="1116000" lvl="2" indent="-342900">
              <a:lnSpc>
                <a:spcPct val="145000"/>
              </a:lnSpc>
              <a:buFont typeface="Wingdings" pitchFamily="2" charset="2"/>
              <a:buChar char="u"/>
            </a:pPr>
            <a:r>
              <a:rPr lang="en-US" altLang="zh-CN" sz="2000" b="1" dirty="0" err="1" smtClean="0">
                <a:latin typeface="华文新魏" pitchFamily="2" charset="-122"/>
                <a:ea typeface="华文新魏" pitchFamily="2" charset="-122"/>
              </a:rPr>
              <a:t>nullptr</a:t>
            </a:r>
            <a:endParaRPr lang="en-US" altLang="zh-CN" sz="2000" b="1" dirty="0" smtClean="0">
              <a:latin typeface="华文新魏" pitchFamily="2" charset="-122"/>
              <a:ea typeface="华文新魏" pitchFamily="2" charset="-122"/>
            </a:endParaRPr>
          </a:p>
          <a:p>
            <a:pPr marL="1116000" lvl="2" indent="-342900">
              <a:lnSpc>
                <a:spcPct val="145000"/>
              </a:lnSpc>
              <a:buFont typeface="Wingdings" pitchFamily="2" charset="2"/>
              <a:buChar char="u"/>
            </a:pPr>
            <a:r>
              <a:rPr lang="en-US" altLang="zh-CN" sz="2000" b="1" dirty="0" smtClean="0">
                <a:latin typeface="华文新魏" pitchFamily="2" charset="-122"/>
                <a:ea typeface="华文新魏" pitchFamily="2" charset="-122"/>
              </a:rPr>
              <a:t>0</a:t>
            </a:r>
          </a:p>
          <a:p>
            <a:pPr marL="1116000" lvl="2" indent="-342900">
              <a:lnSpc>
                <a:spcPct val="145000"/>
              </a:lnSpc>
              <a:buFont typeface="Wingdings" pitchFamily="2" charset="2"/>
              <a:buChar char="u"/>
            </a:pPr>
            <a:r>
              <a:rPr lang="zh-CN" altLang="en-US" sz="2000" b="1" dirty="0" smtClean="0">
                <a:latin typeface="华文新魏" pitchFamily="2" charset="-122"/>
                <a:ea typeface="华文新魏" pitchFamily="2" charset="-122"/>
              </a:rPr>
              <a:t>指向具有固定地址的对象（全局、局部静态）。注意局部变量在堆栈里，地址不固定，因此不能被</a:t>
            </a:r>
            <a:r>
              <a:rPr lang="en-US" altLang="zh-CN" sz="2000" b="1" dirty="0" err="1" smtClean="0">
                <a:latin typeface="华文新魏" pitchFamily="2" charset="-122"/>
                <a:ea typeface="华文新魏" pitchFamily="2" charset="-122"/>
              </a:rPr>
              <a:t>nullptr</a:t>
            </a:r>
            <a:r>
              <a:rPr lang="zh-CN" altLang="en-US" sz="2000" b="1" dirty="0" smtClean="0">
                <a:latin typeface="华文新魏" pitchFamily="2" charset="-122"/>
                <a:ea typeface="华文新魏" pitchFamily="2" charset="-122"/>
              </a:rPr>
              <a:t>指向</a:t>
            </a:r>
            <a:r>
              <a:rPr lang="en-US" altLang="zh-CN" sz="2000" b="1" dirty="0">
                <a:latin typeface="华文新魏" pitchFamily="2" charset="-122"/>
                <a:ea typeface="华文新魏" pitchFamily="2" charset="-122"/>
              </a:rPr>
              <a:t>	</a:t>
            </a:r>
            <a:endParaRPr lang="en-US" altLang="zh-CN" sz="2000" b="1" dirty="0" smtClean="0">
              <a:latin typeface="华文新魏" pitchFamily="2" charset="-122"/>
              <a:ea typeface="华文新魏" pitchFamily="2" charset="-122"/>
            </a:endParaRPr>
          </a:p>
          <a:p>
            <a:pPr marL="773100" lvl="2">
              <a:lnSpc>
                <a:spcPct val="145000"/>
              </a:lnSpc>
            </a:pPr>
            <a:r>
              <a:rPr lang="zh-CN" altLang="en-US" sz="2000" b="1" dirty="0" smtClean="0">
                <a:solidFill>
                  <a:srgbClr val="FF0000"/>
                </a:solidFill>
                <a:latin typeface="华文新魏" pitchFamily="2" charset="-122"/>
                <a:ea typeface="华文新魏" pitchFamily="2" charset="-122"/>
              </a:rPr>
              <a:t>当用</a:t>
            </a:r>
            <a:r>
              <a:rPr lang="en-US" altLang="zh-CN" sz="2000" b="1" dirty="0" err="1" smtClean="0">
                <a:solidFill>
                  <a:srgbClr val="FF0000"/>
                </a:solidFill>
                <a:latin typeface="华文新魏" pitchFamily="2" charset="-122"/>
                <a:ea typeface="华文新魏" pitchFamily="2" charset="-122"/>
              </a:rPr>
              <a:t>constexpr</a:t>
            </a:r>
            <a:r>
              <a:rPr lang="zh-CN" altLang="en-US" sz="2000" b="1" dirty="0" smtClean="0">
                <a:solidFill>
                  <a:srgbClr val="FF0000"/>
                </a:solidFill>
                <a:latin typeface="华文新魏" pitchFamily="2" charset="-122"/>
                <a:ea typeface="华文新魏" pitchFamily="2" charset="-122"/>
              </a:rPr>
              <a:t>声明或定义一个指针时，</a:t>
            </a:r>
            <a:r>
              <a:rPr lang="en-US" altLang="zh-CN" sz="2000" b="1" dirty="0">
                <a:solidFill>
                  <a:srgbClr val="FF0000"/>
                </a:solidFill>
                <a:latin typeface="华文新魏" pitchFamily="2" charset="-122"/>
                <a:ea typeface="华文新魏" pitchFamily="2" charset="-122"/>
              </a:rPr>
              <a:t> </a:t>
            </a:r>
            <a:r>
              <a:rPr lang="en-US" altLang="zh-CN" sz="2000" b="1" dirty="0" err="1" smtClean="0">
                <a:solidFill>
                  <a:srgbClr val="FF0000"/>
                </a:solidFill>
                <a:latin typeface="华文新魏" pitchFamily="2" charset="-122"/>
                <a:ea typeface="华文新魏" pitchFamily="2" charset="-122"/>
              </a:rPr>
              <a:t>constexpr</a:t>
            </a:r>
            <a:r>
              <a:rPr lang="zh-CN" altLang="en-US" sz="2000" b="1" dirty="0" smtClean="0">
                <a:solidFill>
                  <a:srgbClr val="FF0000"/>
                </a:solidFill>
                <a:latin typeface="华文新魏" pitchFamily="2" charset="-122"/>
                <a:ea typeface="华文新魏" pitchFamily="2" charset="-122"/>
              </a:rPr>
              <a:t>仅对指针有效，即指针是</a:t>
            </a:r>
            <a:r>
              <a:rPr lang="en-US" altLang="zh-CN" sz="2000" b="1" dirty="0" err="1" smtClean="0">
                <a:solidFill>
                  <a:srgbClr val="FF0000"/>
                </a:solidFill>
                <a:latin typeface="华文新魏" pitchFamily="2" charset="-122"/>
                <a:ea typeface="华文新魏" pitchFamily="2" charset="-122"/>
              </a:rPr>
              <a:t>const</a:t>
            </a:r>
            <a:r>
              <a:rPr lang="zh-CN" altLang="en-US" sz="2000" b="1" dirty="0" smtClean="0">
                <a:solidFill>
                  <a:srgbClr val="FF0000"/>
                </a:solidFill>
                <a:latin typeface="华文新魏" pitchFamily="2" charset="-122"/>
                <a:ea typeface="华文新魏" pitchFamily="2" charset="-122"/>
              </a:rPr>
              <a:t>的，即是顶层</a:t>
            </a:r>
            <a:r>
              <a:rPr lang="en-US" altLang="zh-CN" sz="2000" b="1" dirty="0" err="1" smtClean="0">
                <a:solidFill>
                  <a:srgbClr val="FF0000"/>
                </a:solidFill>
                <a:latin typeface="华文新魏" pitchFamily="2" charset="-122"/>
                <a:ea typeface="华文新魏" pitchFamily="2" charset="-122"/>
              </a:rPr>
              <a:t>const</a:t>
            </a:r>
            <a:endParaRPr lang="en-US" altLang="zh-CN" sz="2000" b="1" dirty="0">
              <a:solidFill>
                <a:srgbClr val="FF0000"/>
              </a:solidFill>
              <a:latin typeface="华文新魏" pitchFamily="2" charset="-122"/>
              <a:ea typeface="华文新魏" pitchFamily="2" charset="-122"/>
            </a:endParaRPr>
          </a:p>
        </p:txBody>
      </p:sp>
    </p:spTree>
    <p:extLst>
      <p:ext uri="{BB962C8B-B14F-4D97-AF65-F5344CB8AC3E}">
        <p14:creationId xmlns:p14="http://schemas.microsoft.com/office/powerpoint/2010/main" val="25056471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fontScale="90000"/>
          </a:bodyPr>
          <a:lstStyle/>
          <a:p>
            <a:pPr algn="l"/>
            <a:r>
              <a:rPr lang="en-US" altLang="zh-CN" sz="3600" b="1" dirty="0" smtClean="0">
                <a:solidFill>
                  <a:srgbClr val="FF0000"/>
                </a:solidFill>
                <a:latin typeface="微软雅黑" pitchFamily="34" charset="-122"/>
                <a:ea typeface="微软雅黑" pitchFamily="34" charset="-122"/>
              </a:rPr>
              <a:t>2.8</a:t>
            </a:r>
            <a:r>
              <a:rPr lang="zh-CN" altLang="en-US" sz="3600" b="1" dirty="0">
                <a:solidFill>
                  <a:srgbClr val="FF0000"/>
                </a:solidFill>
                <a:latin typeface="微软雅黑" pitchFamily="34" charset="-122"/>
                <a:ea typeface="微软雅黑" pitchFamily="34" charset="-122"/>
              </a:rPr>
              <a:t>　</a:t>
            </a:r>
            <a:r>
              <a:rPr lang="en-US" altLang="zh-CN" sz="3600" b="1" dirty="0" smtClean="0">
                <a:solidFill>
                  <a:srgbClr val="FF0000"/>
                </a:solidFill>
                <a:latin typeface="微软雅黑" pitchFamily="34" charset="-122"/>
                <a:ea typeface="微软雅黑" pitchFamily="34" charset="-122"/>
              </a:rPr>
              <a:t>CV-Qualifier(</a:t>
            </a:r>
            <a:r>
              <a:rPr lang="en-US" altLang="zh-CN" sz="3600" b="1" dirty="0" err="1" smtClean="0">
                <a:solidFill>
                  <a:srgbClr val="FF0000"/>
                </a:solidFill>
                <a:latin typeface="微软雅黑" pitchFamily="34" charset="-122"/>
                <a:ea typeface="微软雅黑" pitchFamily="34" charset="-122"/>
              </a:rPr>
              <a:t>const,volatile</a:t>
            </a:r>
            <a:r>
              <a:rPr lang="zh-CN" altLang="en-US" sz="3600" b="1" dirty="0" smtClean="0">
                <a:solidFill>
                  <a:srgbClr val="FF0000"/>
                </a:solidFill>
                <a:latin typeface="微软雅黑" pitchFamily="34" charset="-122"/>
                <a:ea typeface="微软雅黑" pitchFamily="34" charset="-122"/>
              </a:rPr>
              <a:t>限定符）</a:t>
            </a:r>
          </a:p>
        </p:txBody>
      </p:sp>
      <p:sp>
        <p:nvSpPr>
          <p:cNvPr id="4" name="TextBox 3"/>
          <p:cNvSpPr txBox="1">
            <a:spLocks noChangeArrowheads="1"/>
          </p:cNvSpPr>
          <p:nvPr/>
        </p:nvSpPr>
        <p:spPr bwMode="auto">
          <a:xfrm>
            <a:off x="323528" y="1052736"/>
            <a:ext cx="8712968" cy="5616624"/>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20000"/>
              </a:lnSpc>
            </a:pPr>
            <a:r>
              <a:rPr lang="en-US" altLang="zh-CN" sz="2000" dirty="0">
                <a:latin typeface="华文新魏" pitchFamily="2" charset="-122"/>
                <a:ea typeface="华文新魏" pitchFamily="2" charset="-122"/>
              </a:rPr>
              <a:t>//</a:t>
            </a:r>
            <a:r>
              <a:rPr lang="en-US" altLang="zh-CN" sz="2000" dirty="0" err="1">
                <a:latin typeface="华文新魏" pitchFamily="2" charset="-122"/>
                <a:ea typeface="华文新魏" pitchFamily="2" charset="-122"/>
              </a:rPr>
              <a:t>constexpr</a:t>
            </a:r>
            <a:r>
              <a:rPr lang="zh-CN" altLang="en-US" sz="2000" dirty="0">
                <a:latin typeface="华文新魏" pitchFamily="2" charset="-122"/>
                <a:ea typeface="华文新魏" pitchFamily="2" charset="-122"/>
              </a:rPr>
              <a:t>指针</a:t>
            </a:r>
          </a:p>
          <a:p>
            <a:pPr>
              <a:lnSpc>
                <a:spcPct val="120000"/>
              </a:lnSpc>
            </a:pPr>
            <a:r>
              <a:rPr lang="en-US" altLang="zh-CN" sz="2000" dirty="0" err="1">
                <a:latin typeface="华文新魏" pitchFamily="2" charset="-122"/>
                <a:ea typeface="华文新魏" pitchFamily="2" charset="-122"/>
              </a:rPr>
              <a:t>const</a:t>
            </a:r>
            <a:r>
              <a:rPr lang="en-US" altLang="zh-CN" sz="2000" dirty="0">
                <a:latin typeface="华文新魏" pitchFamily="2" charset="-122"/>
                <a:ea typeface="华文新魏" pitchFamily="2" charset="-122"/>
              </a:rPr>
              <a:t> int *p = </a:t>
            </a:r>
            <a:r>
              <a:rPr lang="en-US" altLang="zh-CN" sz="2000" dirty="0" err="1">
                <a:latin typeface="华文新魏" pitchFamily="2" charset="-122"/>
                <a:ea typeface="华文新魏" pitchFamily="2" charset="-122"/>
              </a:rPr>
              <a:t>nullptr</a:t>
            </a:r>
            <a:r>
              <a:rPr lang="en-US" altLang="zh-CN" sz="2000" dirty="0" smtClean="0">
                <a:latin typeface="华文新魏" pitchFamily="2" charset="-122"/>
                <a:ea typeface="华文新魏" pitchFamily="2" charset="-122"/>
              </a:rPr>
              <a:t>;		</a:t>
            </a:r>
            <a:r>
              <a:rPr lang="en-US" altLang="zh-CN" sz="2000" dirty="0" smtClean="0">
                <a:solidFill>
                  <a:srgbClr val="FF0000"/>
                </a:solidFill>
                <a:latin typeface="华文新魏" pitchFamily="2" charset="-122"/>
                <a:ea typeface="华文新魏" pitchFamily="2" charset="-122"/>
              </a:rPr>
              <a:t>//</a:t>
            </a:r>
            <a:r>
              <a:rPr lang="en-US" altLang="zh-CN" sz="2000" dirty="0">
                <a:solidFill>
                  <a:srgbClr val="FF0000"/>
                </a:solidFill>
                <a:latin typeface="华文新魏" pitchFamily="2" charset="-122"/>
                <a:ea typeface="华文新魏" pitchFamily="2" charset="-122"/>
              </a:rPr>
              <a:t>p</a:t>
            </a:r>
            <a:r>
              <a:rPr lang="zh-CN" altLang="en-US" sz="2000" dirty="0">
                <a:solidFill>
                  <a:srgbClr val="FF0000"/>
                </a:solidFill>
                <a:latin typeface="华文新魏" pitchFamily="2" charset="-122"/>
                <a:ea typeface="华文新魏" pitchFamily="2" charset="-122"/>
              </a:rPr>
              <a:t>是一个指向整型常量的指针</a:t>
            </a:r>
          </a:p>
          <a:p>
            <a:pPr>
              <a:lnSpc>
                <a:spcPct val="120000"/>
              </a:lnSpc>
            </a:pPr>
            <a:r>
              <a:rPr lang="en-US" altLang="zh-CN" sz="2000" dirty="0" err="1">
                <a:latin typeface="华文新魏" pitchFamily="2" charset="-122"/>
                <a:ea typeface="华文新魏" pitchFamily="2" charset="-122"/>
              </a:rPr>
              <a:t>constexpr</a:t>
            </a:r>
            <a:r>
              <a:rPr lang="en-US" altLang="zh-CN" sz="2000" dirty="0">
                <a:latin typeface="华文新魏" pitchFamily="2" charset="-122"/>
                <a:ea typeface="华文新魏" pitchFamily="2" charset="-122"/>
              </a:rPr>
              <a:t> int *q = </a:t>
            </a:r>
            <a:r>
              <a:rPr lang="en-US" altLang="zh-CN" sz="2000" dirty="0" err="1" smtClean="0">
                <a:latin typeface="华文新魏" pitchFamily="2" charset="-122"/>
                <a:ea typeface="华文新魏" pitchFamily="2" charset="-122"/>
              </a:rPr>
              <a:t>nullptr</a:t>
            </a:r>
            <a:r>
              <a:rPr lang="en-US" altLang="zh-CN" sz="2000" dirty="0">
                <a:latin typeface="华文新魏" pitchFamily="2" charset="-122"/>
                <a:ea typeface="华文新魏" pitchFamily="2" charset="-122"/>
              </a:rPr>
              <a:t>;</a:t>
            </a:r>
            <a:r>
              <a:rPr lang="en-US" altLang="zh-CN" sz="2000" dirty="0" smtClean="0">
                <a:solidFill>
                  <a:srgbClr val="FF0000"/>
                </a:solidFill>
                <a:latin typeface="华文新魏" pitchFamily="2" charset="-122"/>
                <a:ea typeface="华文新魏" pitchFamily="2" charset="-122"/>
              </a:rPr>
              <a:t>	//</a:t>
            </a:r>
            <a:r>
              <a:rPr lang="en-US" altLang="zh-CN" sz="2000" dirty="0">
                <a:solidFill>
                  <a:srgbClr val="FF0000"/>
                </a:solidFill>
                <a:latin typeface="华文新魏" pitchFamily="2" charset="-122"/>
                <a:ea typeface="华文新魏" pitchFamily="2" charset="-122"/>
              </a:rPr>
              <a:t>q</a:t>
            </a:r>
            <a:r>
              <a:rPr lang="zh-CN" altLang="en-US" sz="2000" dirty="0">
                <a:solidFill>
                  <a:srgbClr val="FF0000"/>
                </a:solidFill>
                <a:latin typeface="华文新魏" pitchFamily="2" charset="-122"/>
                <a:ea typeface="华文新魏" pitchFamily="2" charset="-122"/>
              </a:rPr>
              <a:t>是一个指向整数的</a:t>
            </a:r>
            <a:r>
              <a:rPr lang="en-US" altLang="zh-CN" sz="2000" dirty="0" err="1">
                <a:solidFill>
                  <a:srgbClr val="FF0000"/>
                </a:solidFill>
                <a:latin typeface="华文新魏" pitchFamily="2" charset="-122"/>
                <a:ea typeface="华文新魏" pitchFamily="2" charset="-122"/>
              </a:rPr>
              <a:t>const</a:t>
            </a:r>
            <a:r>
              <a:rPr lang="zh-CN" altLang="en-US" sz="2000" dirty="0" smtClean="0">
                <a:solidFill>
                  <a:srgbClr val="FF0000"/>
                </a:solidFill>
                <a:latin typeface="华文新魏" pitchFamily="2" charset="-122"/>
                <a:ea typeface="华文新魏" pitchFamily="2" charset="-122"/>
              </a:rPr>
              <a:t>指针</a:t>
            </a:r>
            <a:endParaRPr lang="zh-CN" altLang="en-US" sz="2000" dirty="0">
              <a:latin typeface="华文新魏" pitchFamily="2" charset="-122"/>
              <a:ea typeface="华文新魏" pitchFamily="2" charset="-122"/>
            </a:endParaRPr>
          </a:p>
          <a:p>
            <a:pPr>
              <a:lnSpc>
                <a:spcPct val="120000"/>
              </a:lnSpc>
            </a:pPr>
            <a:r>
              <a:rPr lang="en-US" altLang="zh-CN" sz="2000" dirty="0" err="1">
                <a:latin typeface="华文新魏" pitchFamily="2" charset="-122"/>
                <a:ea typeface="华文新魏" pitchFamily="2" charset="-122"/>
              </a:rPr>
              <a:t>constexpr</a:t>
            </a:r>
            <a:r>
              <a:rPr lang="en-US" altLang="zh-CN" sz="2000" dirty="0">
                <a:latin typeface="华文新魏" pitchFamily="2" charset="-122"/>
                <a:ea typeface="华文新魏" pitchFamily="2" charset="-122"/>
              </a:rPr>
              <a:t> int *q2 = 0;</a:t>
            </a:r>
          </a:p>
          <a:p>
            <a:pPr>
              <a:lnSpc>
                <a:spcPct val="120000"/>
              </a:lnSpc>
            </a:pPr>
            <a:r>
              <a:rPr lang="en-US" altLang="zh-CN" sz="2000" dirty="0" err="1">
                <a:latin typeface="华文新魏" pitchFamily="2" charset="-122"/>
                <a:ea typeface="华文新魏" pitchFamily="2" charset="-122"/>
              </a:rPr>
              <a:t>constexpr</a:t>
            </a:r>
            <a:r>
              <a:rPr lang="en-US" altLang="zh-CN" sz="2000" dirty="0">
                <a:latin typeface="华文新魏" pitchFamily="2" charset="-122"/>
                <a:ea typeface="华文新魏" pitchFamily="2" charset="-122"/>
              </a:rPr>
              <a:t> int *q3 = &amp;i</a:t>
            </a:r>
            <a:r>
              <a:rPr lang="en-US" altLang="zh-CN" sz="2000" dirty="0" smtClean="0">
                <a:latin typeface="华文新魏" pitchFamily="2" charset="-122"/>
                <a:ea typeface="华文新魏" pitchFamily="2" charset="-122"/>
              </a:rPr>
              <a:t>; //</a:t>
            </a:r>
            <a:r>
              <a:rPr lang="en-US" altLang="zh-CN" sz="2000" dirty="0" err="1">
                <a:latin typeface="华文新魏" pitchFamily="2" charset="-122"/>
                <a:ea typeface="华文新魏" pitchFamily="2" charset="-122"/>
              </a:rPr>
              <a:t>constexpr</a:t>
            </a:r>
            <a:r>
              <a:rPr lang="zh-CN" altLang="en-US" sz="2000" dirty="0">
                <a:latin typeface="华文新魏" pitchFamily="2" charset="-122"/>
                <a:ea typeface="华文新魏" pitchFamily="2" charset="-122"/>
              </a:rPr>
              <a:t>指针初始值可以指向全局变量</a:t>
            </a:r>
          </a:p>
          <a:p>
            <a:pPr>
              <a:lnSpc>
                <a:spcPct val="120000"/>
              </a:lnSpc>
            </a:pPr>
            <a:endParaRPr lang="zh-CN" altLang="en-US" sz="2000" dirty="0">
              <a:latin typeface="华文新魏" pitchFamily="2" charset="-122"/>
              <a:ea typeface="华文新魏" pitchFamily="2" charset="-122"/>
            </a:endParaRPr>
          </a:p>
          <a:p>
            <a:pPr>
              <a:lnSpc>
                <a:spcPct val="120000"/>
              </a:lnSpc>
            </a:pPr>
            <a:r>
              <a:rPr lang="en-US" altLang="zh-CN" sz="2000" dirty="0">
                <a:latin typeface="华文新魏" pitchFamily="2" charset="-122"/>
                <a:ea typeface="华文新魏" pitchFamily="2" charset="-122"/>
              </a:rPr>
              <a:t>int f2() {</a:t>
            </a:r>
          </a:p>
          <a:p>
            <a:pPr>
              <a:lnSpc>
                <a:spcPct val="120000"/>
              </a:lnSpc>
            </a:pPr>
            <a:r>
              <a:rPr lang="en-US" altLang="zh-CN" sz="2000" dirty="0">
                <a:latin typeface="华文新魏" pitchFamily="2" charset="-122"/>
                <a:ea typeface="华文新魏" pitchFamily="2" charset="-122"/>
              </a:rPr>
              <a:t> </a:t>
            </a:r>
            <a:r>
              <a:rPr lang="en-US" altLang="zh-CN" sz="2000" dirty="0" smtClean="0">
                <a:latin typeface="华文新魏" pitchFamily="2" charset="-122"/>
                <a:ea typeface="华文新魏" pitchFamily="2" charset="-122"/>
              </a:rPr>
              <a:t>   static </a:t>
            </a:r>
            <a:r>
              <a:rPr lang="en-US" altLang="zh-CN" sz="2000" dirty="0">
                <a:latin typeface="华文新魏" pitchFamily="2" charset="-122"/>
                <a:ea typeface="华文新魏" pitchFamily="2" charset="-122"/>
              </a:rPr>
              <a:t>int ii = 0;</a:t>
            </a:r>
          </a:p>
          <a:p>
            <a:pPr>
              <a:lnSpc>
                <a:spcPct val="120000"/>
              </a:lnSpc>
            </a:pPr>
            <a:r>
              <a:rPr lang="en-US" altLang="zh-CN" sz="2000" dirty="0">
                <a:latin typeface="华文新魏" pitchFamily="2" charset="-122"/>
                <a:ea typeface="华文新魏" pitchFamily="2" charset="-122"/>
              </a:rPr>
              <a:t> </a:t>
            </a:r>
            <a:r>
              <a:rPr lang="en-US" altLang="zh-CN" sz="2000" dirty="0" smtClean="0">
                <a:latin typeface="华文新魏" pitchFamily="2" charset="-122"/>
                <a:ea typeface="华文新魏" pitchFamily="2" charset="-122"/>
              </a:rPr>
              <a:t>   int </a:t>
            </a:r>
            <a:r>
              <a:rPr lang="en-US" altLang="zh-CN" sz="2000" dirty="0" err="1">
                <a:latin typeface="华文新魏" pitchFamily="2" charset="-122"/>
                <a:ea typeface="华文新魏" pitchFamily="2" charset="-122"/>
              </a:rPr>
              <a:t>jj</a:t>
            </a:r>
            <a:r>
              <a:rPr lang="en-US" altLang="zh-CN" sz="2000" dirty="0">
                <a:latin typeface="华文新魏" pitchFamily="2" charset="-122"/>
                <a:ea typeface="华文新魏" pitchFamily="2" charset="-122"/>
              </a:rPr>
              <a:t> = 0;</a:t>
            </a:r>
          </a:p>
          <a:p>
            <a:pPr>
              <a:lnSpc>
                <a:spcPct val="120000"/>
              </a:lnSpc>
            </a:pPr>
            <a:r>
              <a:rPr lang="en-US" altLang="zh-CN" sz="2000" dirty="0">
                <a:latin typeface="华文新魏" pitchFamily="2" charset="-122"/>
                <a:ea typeface="华文新魏" pitchFamily="2" charset="-122"/>
              </a:rPr>
              <a:t> </a:t>
            </a:r>
            <a:r>
              <a:rPr lang="en-US" altLang="zh-CN" sz="2000" dirty="0" smtClean="0">
                <a:latin typeface="华文新魏" pitchFamily="2" charset="-122"/>
                <a:ea typeface="华文新魏" pitchFamily="2" charset="-122"/>
              </a:rPr>
              <a:t>   </a:t>
            </a:r>
            <a:r>
              <a:rPr lang="en-US" altLang="zh-CN" sz="2000" dirty="0" err="1" smtClean="0">
                <a:latin typeface="华文新魏" pitchFamily="2" charset="-122"/>
                <a:ea typeface="华文新魏" pitchFamily="2" charset="-122"/>
              </a:rPr>
              <a:t>constexpr</a:t>
            </a:r>
            <a:r>
              <a:rPr lang="en-US" altLang="zh-CN" sz="2000" dirty="0" smtClean="0">
                <a:latin typeface="华文新魏" pitchFamily="2" charset="-122"/>
                <a:ea typeface="华文新魏" pitchFamily="2" charset="-122"/>
              </a:rPr>
              <a:t> </a:t>
            </a:r>
            <a:r>
              <a:rPr lang="en-US" altLang="zh-CN" sz="2000" dirty="0">
                <a:latin typeface="华文新魏" pitchFamily="2" charset="-122"/>
                <a:ea typeface="华文新魏" pitchFamily="2" charset="-122"/>
              </a:rPr>
              <a:t>int *q4 = &amp;ii;//</a:t>
            </a:r>
            <a:r>
              <a:rPr lang="en-US" altLang="zh-CN" sz="2000" dirty="0" err="1">
                <a:latin typeface="华文新魏" pitchFamily="2" charset="-122"/>
                <a:ea typeface="华文新魏" pitchFamily="2" charset="-122"/>
              </a:rPr>
              <a:t>constexpr</a:t>
            </a:r>
            <a:r>
              <a:rPr lang="zh-CN" altLang="en-US" sz="2000" dirty="0">
                <a:latin typeface="华文新魏" pitchFamily="2" charset="-122"/>
                <a:ea typeface="华文新魏" pitchFamily="2" charset="-122"/>
              </a:rPr>
              <a:t>指针初始值可以指向局部静态变量</a:t>
            </a:r>
          </a:p>
          <a:p>
            <a:pPr>
              <a:lnSpc>
                <a:spcPct val="120000"/>
              </a:lnSpc>
            </a:pPr>
            <a:r>
              <a:rPr lang="en-US" altLang="zh-CN" sz="2000" dirty="0">
                <a:latin typeface="华文新魏" pitchFamily="2" charset="-122"/>
                <a:ea typeface="华文新魏" pitchFamily="2" charset="-122"/>
              </a:rPr>
              <a:t>//</a:t>
            </a:r>
            <a:r>
              <a:rPr lang="en-US" altLang="zh-CN" sz="2000" dirty="0" err="1">
                <a:latin typeface="华文新魏" pitchFamily="2" charset="-122"/>
                <a:ea typeface="华文新魏" pitchFamily="2" charset="-122"/>
              </a:rPr>
              <a:t>constexpr</a:t>
            </a:r>
            <a:r>
              <a:rPr lang="en-US" altLang="zh-CN" sz="2000" dirty="0">
                <a:latin typeface="华文新魏" pitchFamily="2" charset="-122"/>
                <a:ea typeface="华文新魏" pitchFamily="2" charset="-122"/>
              </a:rPr>
              <a:t> int *q5 = &amp;</a:t>
            </a:r>
            <a:r>
              <a:rPr lang="en-US" altLang="zh-CN" sz="2000" dirty="0" err="1">
                <a:latin typeface="华文新魏" pitchFamily="2" charset="-122"/>
                <a:ea typeface="华文新魏" pitchFamily="2" charset="-122"/>
              </a:rPr>
              <a:t>jj</a:t>
            </a:r>
            <a:r>
              <a:rPr lang="en-US" altLang="zh-CN" sz="2000" dirty="0">
                <a:latin typeface="华文新魏" pitchFamily="2" charset="-122"/>
                <a:ea typeface="华文新魏" pitchFamily="2" charset="-122"/>
              </a:rPr>
              <a:t>;//</a:t>
            </a:r>
            <a:r>
              <a:rPr lang="zh-CN" altLang="en-US" sz="2000" dirty="0">
                <a:latin typeface="华文新魏" pitchFamily="2" charset="-122"/>
                <a:ea typeface="华文新魏" pitchFamily="2" charset="-122"/>
              </a:rPr>
              <a:t>错误：</a:t>
            </a:r>
            <a:r>
              <a:rPr lang="en-US" altLang="zh-CN" sz="2000" dirty="0" err="1">
                <a:latin typeface="华文新魏" pitchFamily="2" charset="-122"/>
                <a:ea typeface="华文新魏" pitchFamily="2" charset="-122"/>
              </a:rPr>
              <a:t>constexpr</a:t>
            </a:r>
            <a:r>
              <a:rPr lang="zh-CN" altLang="en-US" sz="2000" dirty="0">
                <a:latin typeface="华文新魏" pitchFamily="2" charset="-122"/>
                <a:ea typeface="华文新魏" pitchFamily="2" charset="-122"/>
              </a:rPr>
              <a:t>指针初始值不可以指向局部变量，局部变量在堆栈，非固定地址</a:t>
            </a:r>
          </a:p>
          <a:p>
            <a:pPr>
              <a:lnSpc>
                <a:spcPct val="120000"/>
              </a:lnSpc>
            </a:pPr>
            <a:r>
              <a:rPr lang="en-US" altLang="zh-CN" sz="2000" dirty="0" smtClean="0">
                <a:latin typeface="华文新魏" pitchFamily="2" charset="-122"/>
                <a:ea typeface="华文新魏" pitchFamily="2" charset="-122"/>
              </a:rPr>
              <a:t>   return </a:t>
            </a:r>
            <a:r>
              <a:rPr lang="en-US" altLang="zh-CN" sz="2000" dirty="0">
                <a:latin typeface="华文新魏" pitchFamily="2" charset="-122"/>
                <a:ea typeface="华文新魏" pitchFamily="2" charset="-122"/>
              </a:rPr>
              <a:t>++i;</a:t>
            </a:r>
          </a:p>
          <a:p>
            <a:pPr>
              <a:lnSpc>
                <a:spcPct val="120000"/>
              </a:lnSpc>
            </a:pPr>
            <a:r>
              <a:rPr lang="en-US" altLang="zh-CN" sz="2000" dirty="0">
                <a:latin typeface="华文新魏" pitchFamily="2" charset="-122"/>
                <a:ea typeface="华文新魏" pitchFamily="2" charset="-122"/>
              </a:rPr>
              <a:t>}</a:t>
            </a:r>
            <a:endParaRPr lang="en-US" altLang="zh-CN" sz="2000" b="1" dirty="0">
              <a:latin typeface="华文新魏" pitchFamily="2" charset="-122"/>
              <a:ea typeface="华文新魏" pitchFamily="2" charset="-122"/>
            </a:endParaRPr>
          </a:p>
        </p:txBody>
      </p:sp>
    </p:spTree>
    <p:extLst>
      <p:ext uri="{BB962C8B-B14F-4D97-AF65-F5344CB8AC3E}">
        <p14:creationId xmlns:p14="http://schemas.microsoft.com/office/powerpoint/2010/main" val="21374917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fontScale="90000"/>
          </a:bodyPr>
          <a:lstStyle/>
          <a:p>
            <a:pPr algn="l"/>
            <a:r>
              <a:rPr lang="en-US" altLang="zh-CN" sz="3600" b="1" dirty="0" smtClean="0">
                <a:solidFill>
                  <a:srgbClr val="FF0000"/>
                </a:solidFill>
                <a:latin typeface="微软雅黑" pitchFamily="34" charset="-122"/>
                <a:ea typeface="微软雅黑" pitchFamily="34" charset="-122"/>
              </a:rPr>
              <a:t>2.8</a:t>
            </a:r>
            <a:r>
              <a:rPr lang="zh-CN" altLang="en-US" sz="3600" b="1" dirty="0">
                <a:solidFill>
                  <a:srgbClr val="FF0000"/>
                </a:solidFill>
                <a:latin typeface="微软雅黑" pitchFamily="34" charset="-122"/>
                <a:ea typeface="微软雅黑" pitchFamily="34" charset="-122"/>
              </a:rPr>
              <a:t>　</a:t>
            </a:r>
            <a:r>
              <a:rPr lang="en-US" altLang="zh-CN" sz="3600" b="1" dirty="0" smtClean="0">
                <a:solidFill>
                  <a:srgbClr val="FF0000"/>
                </a:solidFill>
                <a:latin typeface="微软雅黑" pitchFamily="34" charset="-122"/>
                <a:ea typeface="微软雅黑" pitchFamily="34" charset="-122"/>
              </a:rPr>
              <a:t>CV-Qualifier(</a:t>
            </a:r>
            <a:r>
              <a:rPr lang="en-US" altLang="zh-CN" sz="3600" b="1" dirty="0" err="1" smtClean="0">
                <a:solidFill>
                  <a:srgbClr val="FF0000"/>
                </a:solidFill>
                <a:latin typeface="微软雅黑" pitchFamily="34" charset="-122"/>
                <a:ea typeface="微软雅黑" pitchFamily="34" charset="-122"/>
              </a:rPr>
              <a:t>const,volatile</a:t>
            </a:r>
            <a:r>
              <a:rPr lang="zh-CN" altLang="en-US" sz="3600" b="1" dirty="0" smtClean="0">
                <a:solidFill>
                  <a:srgbClr val="FF0000"/>
                </a:solidFill>
                <a:latin typeface="微软雅黑" pitchFamily="34" charset="-122"/>
                <a:ea typeface="微软雅黑" pitchFamily="34" charset="-122"/>
              </a:rPr>
              <a:t>限定符）</a:t>
            </a:r>
          </a:p>
        </p:txBody>
      </p:sp>
      <p:sp>
        <p:nvSpPr>
          <p:cNvPr id="3" name="Rectangle 7"/>
          <p:cNvSpPr>
            <a:spLocks noChangeArrowheads="1"/>
          </p:cNvSpPr>
          <p:nvPr/>
        </p:nvSpPr>
        <p:spPr bwMode="auto">
          <a:xfrm>
            <a:off x="107504" y="1052736"/>
            <a:ext cx="8922036" cy="5544616"/>
          </a:xfrm>
          <a:prstGeom prst="rect">
            <a:avLst/>
          </a:prstGeom>
          <a:noFill/>
          <a:ln w="9525">
            <a:noFill/>
            <a:miter lim="800000"/>
            <a:headEnd/>
            <a:tailEnd/>
          </a:ln>
        </p:spPr>
        <p:txBody>
          <a:bodyPr>
            <a:noAutofit/>
          </a:bodyPr>
          <a:lstStyle/>
          <a:p>
            <a:pPr>
              <a:lnSpc>
                <a:spcPct val="145000"/>
              </a:lnSpc>
            </a:pPr>
            <a:r>
              <a:rPr lang="en-US" altLang="zh-CN" sz="2000" b="1" dirty="0" smtClean="0">
                <a:latin typeface="华文新魏" pitchFamily="2" charset="-122"/>
                <a:ea typeface="华文新魏" pitchFamily="2" charset="-122"/>
              </a:rPr>
              <a:t>	</a:t>
            </a:r>
            <a:r>
              <a:rPr lang="en-US" altLang="zh-CN" sz="2000" b="1" dirty="0" err="1" smtClean="0">
                <a:solidFill>
                  <a:srgbClr val="FF0000"/>
                </a:solidFill>
                <a:latin typeface="华文新魏" pitchFamily="2" charset="-122"/>
                <a:ea typeface="华文新魏" pitchFamily="2" charset="-122"/>
              </a:rPr>
              <a:t>constexpr</a:t>
            </a:r>
            <a:r>
              <a:rPr lang="zh-CN" altLang="en-US" sz="2000" b="1" dirty="0" smtClean="0">
                <a:solidFill>
                  <a:srgbClr val="FF0000"/>
                </a:solidFill>
                <a:latin typeface="华文新魏" pitchFamily="2" charset="-122"/>
                <a:ea typeface="华文新魏" pitchFamily="2" charset="-122"/>
              </a:rPr>
              <a:t>函数</a:t>
            </a:r>
            <a:r>
              <a:rPr lang="zh-CN" altLang="en-US" sz="2000" b="1" dirty="0" smtClean="0">
                <a:latin typeface="华文新魏" pitchFamily="2" charset="-122"/>
                <a:ea typeface="华文新魏" pitchFamily="2" charset="-122"/>
              </a:rPr>
              <a:t>：是指能用于常量表达式的函数，规定：</a:t>
            </a:r>
            <a:endParaRPr lang="en-US" altLang="zh-CN" sz="2000" b="1" dirty="0" smtClean="0">
              <a:latin typeface="华文新魏" pitchFamily="2" charset="-122"/>
              <a:ea typeface="华文新魏" pitchFamily="2" charset="-122"/>
            </a:endParaRPr>
          </a:p>
          <a:p>
            <a:pPr marL="1257300" lvl="2" indent="-342900">
              <a:lnSpc>
                <a:spcPct val="145000"/>
              </a:lnSpc>
              <a:buFont typeface="Wingdings" pitchFamily="2" charset="2"/>
              <a:buChar char="u"/>
            </a:pPr>
            <a:r>
              <a:rPr lang="zh-CN" altLang="en-US" sz="2000" b="1" dirty="0" smtClean="0">
                <a:latin typeface="华文新魏" pitchFamily="2" charset="-122"/>
                <a:ea typeface="华文新魏" pitchFamily="2" charset="-122"/>
              </a:rPr>
              <a:t>函数返回类型和形参类型都必须是字面值类型</a:t>
            </a:r>
            <a:endParaRPr lang="en-US" altLang="zh-CN" sz="2000" b="1" dirty="0" smtClean="0">
              <a:latin typeface="华文新魏" pitchFamily="2" charset="-122"/>
              <a:ea typeface="华文新魏" pitchFamily="2" charset="-122"/>
            </a:endParaRPr>
          </a:p>
          <a:p>
            <a:pPr marL="1257300" lvl="2" indent="-342900">
              <a:lnSpc>
                <a:spcPct val="145000"/>
              </a:lnSpc>
              <a:buFont typeface="Wingdings" pitchFamily="2" charset="2"/>
              <a:buChar char="u"/>
            </a:pPr>
            <a:r>
              <a:rPr lang="zh-CN" altLang="en-US" sz="2000" b="1" dirty="0">
                <a:latin typeface="华文新魏" pitchFamily="2" charset="-122"/>
                <a:ea typeface="华文新魏" pitchFamily="2" charset="-122"/>
              </a:rPr>
              <a:t>函数</a:t>
            </a:r>
            <a:r>
              <a:rPr lang="zh-CN" altLang="en-US" sz="2000" b="1" dirty="0" smtClean="0">
                <a:latin typeface="华文新魏" pitchFamily="2" charset="-122"/>
                <a:ea typeface="华文新魏" pitchFamily="2" charset="-122"/>
              </a:rPr>
              <a:t>体有且只有一条</a:t>
            </a:r>
            <a:r>
              <a:rPr lang="en-US" altLang="zh-CN" sz="2000" b="1" dirty="0" smtClean="0">
                <a:latin typeface="华文新魏" pitchFamily="2" charset="-122"/>
                <a:ea typeface="华文新魏" pitchFamily="2" charset="-122"/>
              </a:rPr>
              <a:t>return</a:t>
            </a:r>
            <a:r>
              <a:rPr lang="zh-CN" altLang="en-US" sz="2000" b="1" dirty="0" smtClean="0">
                <a:latin typeface="华文新魏" pitchFamily="2" charset="-122"/>
                <a:ea typeface="华文新魏" pitchFamily="2" charset="-122"/>
              </a:rPr>
              <a:t>语句</a:t>
            </a:r>
            <a:endParaRPr lang="en-US" altLang="zh-CN" sz="2000" b="1" dirty="0" smtClean="0">
              <a:latin typeface="华文新魏" pitchFamily="2" charset="-122"/>
              <a:ea typeface="华文新魏" pitchFamily="2" charset="-122"/>
            </a:endParaRPr>
          </a:p>
          <a:p>
            <a:pPr marL="1257300" lvl="2" indent="-342900">
              <a:lnSpc>
                <a:spcPct val="145000"/>
              </a:lnSpc>
              <a:buFont typeface="Wingdings" pitchFamily="2" charset="2"/>
              <a:buChar char="u"/>
            </a:pPr>
            <a:r>
              <a:rPr lang="en-US" altLang="zh-CN" sz="2000" b="1" dirty="0" err="1" smtClean="0">
                <a:latin typeface="华文新魏" pitchFamily="2" charset="-122"/>
                <a:ea typeface="华文新魏" pitchFamily="2" charset="-122"/>
              </a:rPr>
              <a:t>constexpr</a:t>
            </a:r>
            <a:r>
              <a:rPr lang="zh-CN" altLang="en-US" sz="2000" b="1" dirty="0" smtClean="0">
                <a:latin typeface="华文新魏" pitchFamily="2" charset="-122"/>
                <a:ea typeface="华文新魏" pitchFamily="2" charset="-122"/>
              </a:rPr>
              <a:t>函数被隐式地指定为内联函数，因此函数定义可放头文件</a:t>
            </a:r>
            <a:endParaRPr lang="en-US" altLang="zh-CN" sz="2000" b="1" dirty="0" smtClean="0">
              <a:latin typeface="华文新魏" pitchFamily="2" charset="-122"/>
              <a:ea typeface="华文新魏" pitchFamily="2" charset="-122"/>
            </a:endParaRPr>
          </a:p>
          <a:p>
            <a:pPr marL="1257300" lvl="2" indent="-342900">
              <a:lnSpc>
                <a:spcPct val="145000"/>
              </a:lnSpc>
              <a:buFont typeface="Wingdings" pitchFamily="2" charset="2"/>
              <a:buChar char="u"/>
            </a:pPr>
            <a:r>
              <a:rPr lang="en-US" altLang="zh-CN" sz="2000" b="1" dirty="0" err="1">
                <a:latin typeface="华文新魏" pitchFamily="2" charset="-122"/>
                <a:ea typeface="华文新魏" pitchFamily="2" charset="-122"/>
              </a:rPr>
              <a:t>constexpr</a:t>
            </a:r>
            <a:r>
              <a:rPr lang="zh-CN" altLang="en-US" sz="2000" b="1" dirty="0" smtClean="0">
                <a:latin typeface="华文新魏" pitchFamily="2" charset="-122"/>
                <a:ea typeface="华文新魏" pitchFamily="2" charset="-122"/>
              </a:rPr>
              <a:t>函数体内也可以包括其他非可执行语句，包括空语句，类型别名，</a:t>
            </a:r>
            <a:r>
              <a:rPr lang="en-US" altLang="zh-CN" sz="2000" b="1" dirty="0" smtClean="0">
                <a:latin typeface="华文新魏" pitchFamily="2" charset="-122"/>
                <a:ea typeface="华文新魏" pitchFamily="2" charset="-122"/>
              </a:rPr>
              <a:t>using</a:t>
            </a:r>
            <a:r>
              <a:rPr lang="zh-CN" altLang="en-US" sz="2000" b="1" dirty="0" smtClean="0">
                <a:latin typeface="华文新魏" pitchFamily="2" charset="-122"/>
                <a:ea typeface="华文新魏" pitchFamily="2" charset="-122"/>
              </a:rPr>
              <a:t>声明</a:t>
            </a:r>
            <a:endParaRPr lang="en-US" altLang="zh-CN" sz="2000" b="1" dirty="0" smtClean="0">
              <a:latin typeface="华文新魏" pitchFamily="2" charset="-122"/>
              <a:ea typeface="华文新魏" pitchFamily="2" charset="-122"/>
            </a:endParaRPr>
          </a:p>
          <a:p>
            <a:pPr marL="1257300" lvl="2" indent="-342900">
              <a:lnSpc>
                <a:spcPct val="145000"/>
              </a:lnSpc>
              <a:buFont typeface="Wingdings" pitchFamily="2" charset="2"/>
              <a:buChar char="u"/>
            </a:pPr>
            <a:r>
              <a:rPr lang="zh-CN" altLang="en-US" sz="2000" b="1" dirty="0" smtClean="0">
                <a:latin typeface="华文新魏" pitchFamily="2" charset="-122"/>
                <a:ea typeface="华文新魏" pitchFamily="2" charset="-122"/>
              </a:rPr>
              <a:t>在编译时，编译器会将函数调用替换成其结果值，即这种函数在编译时就求值</a:t>
            </a:r>
            <a:r>
              <a:rPr lang="en-US" altLang="zh-CN" sz="2000" b="1" dirty="0">
                <a:latin typeface="华文新魏" pitchFamily="2" charset="-122"/>
                <a:ea typeface="华文新魏" pitchFamily="2" charset="-122"/>
              </a:rPr>
              <a:t>	</a:t>
            </a:r>
            <a:endParaRPr lang="en-US" altLang="zh-CN" sz="2000" b="1" dirty="0" smtClean="0">
              <a:latin typeface="华文新魏" pitchFamily="2" charset="-122"/>
              <a:ea typeface="华文新魏" pitchFamily="2" charset="-122"/>
            </a:endParaRPr>
          </a:p>
          <a:p>
            <a:pPr marL="1257300" lvl="2" indent="-342900">
              <a:lnSpc>
                <a:spcPct val="145000"/>
              </a:lnSpc>
              <a:buFont typeface="Wingdings" pitchFamily="2" charset="2"/>
              <a:buChar char="u"/>
            </a:pPr>
            <a:r>
              <a:rPr lang="en-US" altLang="zh-CN" sz="2000" b="1" dirty="0" err="1" smtClean="0">
                <a:latin typeface="华文新魏" pitchFamily="2" charset="-122"/>
                <a:ea typeface="华文新魏" pitchFamily="2" charset="-122"/>
              </a:rPr>
              <a:t>constexpr</a:t>
            </a:r>
            <a:r>
              <a:rPr lang="zh-CN" altLang="en-US" sz="2000" b="1" dirty="0" smtClean="0">
                <a:latin typeface="华文新魏" pitchFamily="2" charset="-122"/>
                <a:ea typeface="华文新魏" pitchFamily="2" charset="-122"/>
              </a:rPr>
              <a:t>函数返回的不一定是常量表达式</a:t>
            </a:r>
            <a:endParaRPr lang="en-US" altLang="zh-CN" sz="2000" b="1" dirty="0">
              <a:latin typeface="华文新魏" pitchFamily="2" charset="-122"/>
              <a:ea typeface="华文新魏" pitchFamily="2" charset="-122"/>
            </a:endParaRPr>
          </a:p>
        </p:txBody>
      </p:sp>
    </p:spTree>
    <p:extLst>
      <p:ext uri="{BB962C8B-B14F-4D97-AF65-F5344CB8AC3E}">
        <p14:creationId xmlns:p14="http://schemas.microsoft.com/office/powerpoint/2010/main" val="30128162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fontScale="90000"/>
          </a:bodyPr>
          <a:lstStyle/>
          <a:p>
            <a:pPr algn="l"/>
            <a:r>
              <a:rPr lang="en-US" altLang="zh-CN" sz="3600" b="1" dirty="0" smtClean="0">
                <a:solidFill>
                  <a:srgbClr val="FF0000"/>
                </a:solidFill>
                <a:latin typeface="微软雅黑" pitchFamily="34" charset="-122"/>
                <a:ea typeface="微软雅黑" pitchFamily="34" charset="-122"/>
              </a:rPr>
              <a:t>2.8</a:t>
            </a:r>
            <a:r>
              <a:rPr lang="zh-CN" altLang="en-US" sz="3600" b="1" dirty="0">
                <a:solidFill>
                  <a:srgbClr val="FF0000"/>
                </a:solidFill>
                <a:latin typeface="微软雅黑" pitchFamily="34" charset="-122"/>
                <a:ea typeface="微软雅黑" pitchFamily="34" charset="-122"/>
              </a:rPr>
              <a:t>　</a:t>
            </a:r>
            <a:r>
              <a:rPr lang="en-US" altLang="zh-CN" sz="3600" b="1" dirty="0" smtClean="0">
                <a:solidFill>
                  <a:srgbClr val="FF0000"/>
                </a:solidFill>
                <a:latin typeface="微软雅黑" pitchFamily="34" charset="-122"/>
                <a:ea typeface="微软雅黑" pitchFamily="34" charset="-122"/>
              </a:rPr>
              <a:t>CV-Qualifier(</a:t>
            </a:r>
            <a:r>
              <a:rPr lang="en-US" altLang="zh-CN" sz="3600" b="1" dirty="0" err="1" smtClean="0">
                <a:solidFill>
                  <a:srgbClr val="FF0000"/>
                </a:solidFill>
                <a:latin typeface="微软雅黑" pitchFamily="34" charset="-122"/>
                <a:ea typeface="微软雅黑" pitchFamily="34" charset="-122"/>
              </a:rPr>
              <a:t>const,volatile</a:t>
            </a:r>
            <a:r>
              <a:rPr lang="zh-CN" altLang="en-US" sz="3600" b="1" dirty="0" smtClean="0">
                <a:solidFill>
                  <a:srgbClr val="FF0000"/>
                </a:solidFill>
                <a:latin typeface="微软雅黑" pitchFamily="34" charset="-122"/>
                <a:ea typeface="微软雅黑" pitchFamily="34" charset="-122"/>
              </a:rPr>
              <a:t>限定符）</a:t>
            </a:r>
          </a:p>
        </p:txBody>
      </p:sp>
      <p:sp>
        <p:nvSpPr>
          <p:cNvPr id="4" name="TextBox 3"/>
          <p:cNvSpPr txBox="1">
            <a:spLocks noChangeArrowheads="1"/>
          </p:cNvSpPr>
          <p:nvPr/>
        </p:nvSpPr>
        <p:spPr bwMode="auto">
          <a:xfrm>
            <a:off x="323528" y="908720"/>
            <a:ext cx="8712968" cy="5832648"/>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20000"/>
              </a:lnSpc>
            </a:pPr>
            <a:r>
              <a:rPr lang="en-US" altLang="zh-CN" sz="2000" dirty="0">
                <a:latin typeface="华文新魏" pitchFamily="2" charset="-122"/>
                <a:ea typeface="华文新魏" pitchFamily="2" charset="-122"/>
              </a:rPr>
              <a:t>//</a:t>
            </a:r>
            <a:r>
              <a:rPr lang="en-US" altLang="zh-CN" sz="2000" dirty="0" err="1">
                <a:latin typeface="华文新魏" pitchFamily="2" charset="-122"/>
                <a:ea typeface="华文新魏" pitchFamily="2" charset="-122"/>
              </a:rPr>
              <a:t>constexpr</a:t>
            </a:r>
            <a:r>
              <a:rPr lang="zh-CN" altLang="en-US" sz="2000" dirty="0">
                <a:latin typeface="华文新魏" pitchFamily="2" charset="-122"/>
                <a:ea typeface="华文新魏" pitchFamily="2" charset="-122"/>
              </a:rPr>
              <a:t>函数</a:t>
            </a:r>
          </a:p>
          <a:p>
            <a:pPr>
              <a:lnSpc>
                <a:spcPct val="120000"/>
              </a:lnSpc>
            </a:pPr>
            <a:r>
              <a:rPr lang="en-US" altLang="zh-CN" sz="2000" dirty="0" err="1">
                <a:latin typeface="华文新魏" pitchFamily="2" charset="-122"/>
                <a:ea typeface="华文新魏" pitchFamily="2" charset="-122"/>
              </a:rPr>
              <a:t>constexpr</a:t>
            </a:r>
            <a:r>
              <a:rPr lang="en-US" altLang="zh-CN" sz="2000" dirty="0">
                <a:latin typeface="华文新魏" pitchFamily="2" charset="-122"/>
                <a:ea typeface="华文新魏" pitchFamily="2" charset="-122"/>
              </a:rPr>
              <a:t> int </a:t>
            </a:r>
            <a:r>
              <a:rPr lang="en-US" altLang="zh-CN" sz="2000" dirty="0" err="1">
                <a:latin typeface="华文新魏" pitchFamily="2" charset="-122"/>
                <a:ea typeface="华文新魏" pitchFamily="2" charset="-122"/>
              </a:rPr>
              <a:t>new_size</a:t>
            </a:r>
            <a:r>
              <a:rPr lang="en-US" altLang="zh-CN" sz="2000" dirty="0">
                <a:latin typeface="华文新魏" pitchFamily="2" charset="-122"/>
                <a:ea typeface="华文新魏" pitchFamily="2" charset="-122"/>
              </a:rPr>
              <a:t>() { return 42; }</a:t>
            </a:r>
          </a:p>
          <a:p>
            <a:pPr>
              <a:lnSpc>
                <a:spcPct val="120000"/>
              </a:lnSpc>
            </a:pPr>
            <a:r>
              <a:rPr lang="en-US" altLang="zh-CN" sz="2000" dirty="0" err="1">
                <a:latin typeface="华文新魏" pitchFamily="2" charset="-122"/>
                <a:ea typeface="华文新魏" pitchFamily="2" charset="-122"/>
              </a:rPr>
              <a:t>constexpr</a:t>
            </a:r>
            <a:r>
              <a:rPr lang="en-US" altLang="zh-CN" sz="2000" dirty="0">
                <a:latin typeface="华文新魏" pitchFamily="2" charset="-122"/>
                <a:ea typeface="华文新魏" pitchFamily="2" charset="-122"/>
              </a:rPr>
              <a:t> int size = </a:t>
            </a:r>
            <a:r>
              <a:rPr lang="en-US" altLang="zh-CN" sz="2000" dirty="0" err="1">
                <a:latin typeface="华文新魏" pitchFamily="2" charset="-122"/>
                <a:ea typeface="华文新魏" pitchFamily="2" charset="-122"/>
              </a:rPr>
              <a:t>new_size</a:t>
            </a:r>
            <a:r>
              <a:rPr lang="en-US" altLang="zh-CN" sz="2000" dirty="0">
                <a:latin typeface="华文新魏" pitchFamily="2" charset="-122"/>
                <a:ea typeface="华文新魏" pitchFamily="2" charset="-122"/>
              </a:rPr>
              <a:t>() * 2;  //</a:t>
            </a:r>
            <a:r>
              <a:rPr lang="zh-CN" altLang="en-US" sz="2000" dirty="0">
                <a:latin typeface="华文新魏" pitchFamily="2" charset="-122"/>
                <a:ea typeface="华文新魏" pitchFamily="2" charset="-122"/>
              </a:rPr>
              <a:t>函数</a:t>
            </a:r>
            <a:r>
              <a:rPr lang="en-US" altLang="zh-CN" sz="2000" dirty="0" err="1">
                <a:latin typeface="华文新魏" pitchFamily="2" charset="-122"/>
                <a:ea typeface="华文新魏" pitchFamily="2" charset="-122"/>
              </a:rPr>
              <a:t>new_size</a:t>
            </a:r>
            <a:r>
              <a:rPr lang="zh-CN" altLang="en-US" sz="2000" dirty="0">
                <a:latin typeface="华文新魏" pitchFamily="2" charset="-122"/>
                <a:ea typeface="华文新魏" pitchFamily="2" charset="-122"/>
              </a:rPr>
              <a:t>是</a:t>
            </a:r>
            <a:r>
              <a:rPr lang="en-US" altLang="zh-CN" sz="2000" dirty="0" err="1">
                <a:latin typeface="华文新魏" pitchFamily="2" charset="-122"/>
                <a:ea typeface="华文新魏" pitchFamily="2" charset="-122"/>
              </a:rPr>
              <a:t>constexpr</a:t>
            </a:r>
            <a:r>
              <a:rPr lang="zh-CN" altLang="en-US" sz="2000" dirty="0">
                <a:latin typeface="华文新魏" pitchFamily="2" charset="-122"/>
                <a:ea typeface="华文新魏" pitchFamily="2" charset="-122"/>
              </a:rPr>
              <a:t>函数，因此</a:t>
            </a:r>
            <a:r>
              <a:rPr lang="en-US" altLang="zh-CN" sz="2000" dirty="0">
                <a:latin typeface="华文新魏" pitchFamily="2" charset="-122"/>
                <a:ea typeface="华文新魏" pitchFamily="2" charset="-122"/>
              </a:rPr>
              <a:t>size</a:t>
            </a:r>
            <a:r>
              <a:rPr lang="zh-CN" altLang="en-US" sz="2000" dirty="0">
                <a:latin typeface="华文新魏" pitchFamily="2" charset="-122"/>
                <a:ea typeface="华文新魏" pitchFamily="2" charset="-122"/>
              </a:rPr>
              <a:t>是常量表达式</a:t>
            </a:r>
          </a:p>
          <a:p>
            <a:pPr>
              <a:lnSpc>
                <a:spcPct val="120000"/>
              </a:lnSpc>
            </a:pPr>
            <a:endParaRPr lang="zh-CN" altLang="en-US" sz="2000" dirty="0">
              <a:latin typeface="华文新魏" pitchFamily="2" charset="-122"/>
              <a:ea typeface="华文新魏" pitchFamily="2" charset="-122"/>
            </a:endParaRPr>
          </a:p>
          <a:p>
            <a:pPr>
              <a:lnSpc>
                <a:spcPct val="120000"/>
              </a:lnSpc>
            </a:pPr>
            <a:r>
              <a:rPr lang="en-US" altLang="zh-CN" sz="2000" dirty="0">
                <a:latin typeface="华文新魏" pitchFamily="2" charset="-122"/>
                <a:ea typeface="华文新魏" pitchFamily="2" charset="-122"/>
              </a:rPr>
              <a:t>//</a:t>
            </a:r>
            <a:r>
              <a:rPr lang="zh-CN" altLang="en-US" sz="2000" dirty="0">
                <a:latin typeface="华文新魏" pitchFamily="2" charset="-122"/>
                <a:ea typeface="华文新魏" pitchFamily="2" charset="-122"/>
              </a:rPr>
              <a:t>允许</a:t>
            </a:r>
            <a:r>
              <a:rPr lang="en-US" altLang="zh-CN" sz="2000" dirty="0" err="1">
                <a:latin typeface="华文新魏" pitchFamily="2" charset="-122"/>
                <a:ea typeface="华文新魏" pitchFamily="2" charset="-122"/>
              </a:rPr>
              <a:t>constexpr</a:t>
            </a:r>
            <a:r>
              <a:rPr lang="zh-CN" altLang="en-US" sz="2000" dirty="0">
                <a:latin typeface="华文新魏" pitchFamily="2" charset="-122"/>
                <a:ea typeface="华文新魏" pitchFamily="2" charset="-122"/>
              </a:rPr>
              <a:t>返回的是非常量</a:t>
            </a:r>
          </a:p>
          <a:p>
            <a:pPr>
              <a:lnSpc>
                <a:spcPct val="120000"/>
              </a:lnSpc>
            </a:pPr>
            <a:r>
              <a:rPr lang="en-US" altLang="zh-CN" sz="2000" dirty="0" err="1">
                <a:latin typeface="华文新魏" pitchFamily="2" charset="-122"/>
                <a:ea typeface="华文新魏" pitchFamily="2" charset="-122"/>
              </a:rPr>
              <a:t>constexpr</a:t>
            </a:r>
            <a:r>
              <a:rPr lang="en-US" altLang="zh-CN" sz="2000" dirty="0">
                <a:latin typeface="华文新魏" pitchFamily="2" charset="-122"/>
                <a:ea typeface="华文新魏" pitchFamily="2" charset="-122"/>
              </a:rPr>
              <a:t> int scale(int </a:t>
            </a:r>
            <a:r>
              <a:rPr lang="en-US" altLang="zh-CN" sz="2000" dirty="0" err="1">
                <a:latin typeface="华文新魏" pitchFamily="2" charset="-122"/>
                <a:ea typeface="华文新魏" pitchFamily="2" charset="-122"/>
              </a:rPr>
              <a:t>cnt</a:t>
            </a:r>
            <a:r>
              <a:rPr lang="en-US" altLang="zh-CN" sz="2000" dirty="0">
                <a:latin typeface="华文新魏" pitchFamily="2" charset="-122"/>
                <a:ea typeface="华文新魏" pitchFamily="2" charset="-122"/>
              </a:rPr>
              <a:t>) { return </a:t>
            </a:r>
            <a:r>
              <a:rPr lang="en-US" altLang="zh-CN" sz="2000" dirty="0" err="1">
                <a:latin typeface="华文新魏" pitchFamily="2" charset="-122"/>
                <a:ea typeface="华文新魏" pitchFamily="2" charset="-122"/>
              </a:rPr>
              <a:t>new_size</a:t>
            </a:r>
            <a:r>
              <a:rPr lang="en-US" altLang="zh-CN" sz="2000" dirty="0">
                <a:latin typeface="华文新魏" pitchFamily="2" charset="-122"/>
                <a:ea typeface="华文新魏" pitchFamily="2" charset="-122"/>
              </a:rPr>
              <a:t>() * </a:t>
            </a:r>
            <a:r>
              <a:rPr lang="en-US" altLang="zh-CN" sz="2000" dirty="0" err="1">
                <a:latin typeface="华文新魏" pitchFamily="2" charset="-122"/>
                <a:ea typeface="华文新魏" pitchFamily="2" charset="-122"/>
              </a:rPr>
              <a:t>cnt</a:t>
            </a:r>
            <a:r>
              <a:rPr lang="en-US" altLang="zh-CN" sz="2000" dirty="0">
                <a:latin typeface="华文新魏" pitchFamily="2" charset="-122"/>
                <a:ea typeface="华文新魏" pitchFamily="2" charset="-122"/>
              </a:rPr>
              <a:t>;}</a:t>
            </a:r>
          </a:p>
          <a:p>
            <a:pPr>
              <a:lnSpc>
                <a:spcPct val="120000"/>
              </a:lnSpc>
            </a:pPr>
            <a:endParaRPr lang="zh-CN" altLang="en-US" sz="2000" dirty="0">
              <a:latin typeface="华文新魏" pitchFamily="2" charset="-122"/>
              <a:ea typeface="华文新魏" pitchFamily="2" charset="-122"/>
            </a:endParaRPr>
          </a:p>
          <a:p>
            <a:pPr>
              <a:lnSpc>
                <a:spcPct val="120000"/>
              </a:lnSpc>
            </a:pPr>
            <a:r>
              <a:rPr lang="en-US" altLang="zh-CN" sz="2000" dirty="0">
                <a:latin typeface="华文新魏" pitchFamily="2" charset="-122"/>
                <a:ea typeface="华文新魏" pitchFamily="2" charset="-122"/>
              </a:rPr>
              <a:t>//</a:t>
            </a:r>
            <a:r>
              <a:rPr lang="zh-CN" altLang="en-US" sz="2000" dirty="0">
                <a:latin typeface="华文新魏" pitchFamily="2" charset="-122"/>
                <a:ea typeface="华文新魏" pitchFamily="2" charset="-122"/>
              </a:rPr>
              <a:t>这时</a:t>
            </a:r>
            <a:r>
              <a:rPr lang="en-US" altLang="zh-CN" sz="2000" dirty="0">
                <a:latin typeface="华文新魏" pitchFamily="2" charset="-122"/>
                <a:ea typeface="华文新魏" pitchFamily="2" charset="-122"/>
              </a:rPr>
              <a:t>scale</a:t>
            </a:r>
            <a:r>
              <a:rPr lang="zh-CN" altLang="en-US" sz="2000" dirty="0">
                <a:latin typeface="华文新魏" pitchFamily="2" charset="-122"/>
                <a:ea typeface="华文新魏" pitchFamily="2" charset="-122"/>
              </a:rPr>
              <a:t>是否为</a:t>
            </a:r>
            <a:r>
              <a:rPr lang="en-US" altLang="zh-CN" sz="2000" dirty="0" err="1">
                <a:latin typeface="华文新魏" pitchFamily="2" charset="-122"/>
                <a:ea typeface="华文新魏" pitchFamily="2" charset="-122"/>
              </a:rPr>
              <a:t>constexpr</a:t>
            </a:r>
            <a:r>
              <a:rPr lang="zh-CN" altLang="en-US" sz="2000" dirty="0">
                <a:latin typeface="华文新魏" pitchFamily="2" charset="-122"/>
                <a:ea typeface="华文新魏" pitchFamily="2" charset="-122"/>
              </a:rPr>
              <a:t>取决于实参</a:t>
            </a:r>
          </a:p>
          <a:p>
            <a:pPr>
              <a:lnSpc>
                <a:spcPct val="120000"/>
              </a:lnSpc>
            </a:pPr>
            <a:r>
              <a:rPr lang="en-US" altLang="zh-CN" sz="2000" dirty="0">
                <a:latin typeface="华文新魏" pitchFamily="2" charset="-122"/>
                <a:ea typeface="华文新魏" pitchFamily="2" charset="-122"/>
              </a:rPr>
              <a:t>//</a:t>
            </a:r>
            <a:r>
              <a:rPr lang="zh-CN" altLang="en-US" sz="2000" dirty="0">
                <a:latin typeface="华文新魏" pitchFamily="2" charset="-122"/>
                <a:ea typeface="华文新魏" pitchFamily="2" charset="-122"/>
              </a:rPr>
              <a:t>当实参是常量表达式时， </a:t>
            </a:r>
            <a:r>
              <a:rPr lang="en-US" altLang="zh-CN" sz="2000" dirty="0">
                <a:latin typeface="华文新魏" pitchFamily="2" charset="-122"/>
                <a:ea typeface="华文新魏" pitchFamily="2" charset="-122"/>
              </a:rPr>
              <a:t>scale</a:t>
            </a:r>
            <a:r>
              <a:rPr lang="zh-CN" altLang="en-US" sz="2000" dirty="0">
                <a:latin typeface="华文新魏" pitchFamily="2" charset="-122"/>
                <a:ea typeface="华文新魏" pitchFamily="2" charset="-122"/>
              </a:rPr>
              <a:t>返回的也是</a:t>
            </a:r>
            <a:r>
              <a:rPr lang="en-US" altLang="zh-CN" sz="2000" dirty="0" err="1">
                <a:latin typeface="华文新魏" pitchFamily="2" charset="-122"/>
                <a:ea typeface="华文新魏" pitchFamily="2" charset="-122"/>
              </a:rPr>
              <a:t>constexpr</a:t>
            </a:r>
            <a:endParaRPr lang="en-US" altLang="zh-CN" sz="2000" dirty="0">
              <a:latin typeface="华文新魏" pitchFamily="2" charset="-122"/>
              <a:ea typeface="华文新魏" pitchFamily="2" charset="-122"/>
            </a:endParaRPr>
          </a:p>
          <a:p>
            <a:pPr>
              <a:lnSpc>
                <a:spcPct val="120000"/>
              </a:lnSpc>
            </a:pPr>
            <a:r>
              <a:rPr lang="en-US" altLang="zh-CN" sz="2000" dirty="0" err="1">
                <a:latin typeface="华文新魏" pitchFamily="2" charset="-122"/>
                <a:ea typeface="华文新魏" pitchFamily="2" charset="-122"/>
              </a:rPr>
              <a:t>constexpr</a:t>
            </a:r>
            <a:r>
              <a:rPr lang="en-US" altLang="zh-CN" sz="2000" dirty="0">
                <a:latin typeface="华文新魏" pitchFamily="2" charset="-122"/>
                <a:ea typeface="华文新魏" pitchFamily="2" charset="-122"/>
              </a:rPr>
              <a:t> int rtn1 = scale(</a:t>
            </a:r>
            <a:r>
              <a:rPr lang="en-US" altLang="zh-CN" sz="2000" dirty="0" err="1">
                <a:latin typeface="华文新魏" pitchFamily="2" charset="-122"/>
                <a:ea typeface="华文新魏" pitchFamily="2" charset="-122"/>
              </a:rPr>
              <a:t>sizeof</a:t>
            </a:r>
            <a:r>
              <a:rPr lang="en-US" altLang="zh-CN" sz="2000" dirty="0">
                <a:latin typeface="华文新魏" pitchFamily="2" charset="-122"/>
                <a:ea typeface="华文新魏" pitchFamily="2" charset="-122"/>
              </a:rPr>
              <a:t>(int));  //</a:t>
            </a:r>
            <a:r>
              <a:rPr lang="zh-CN" altLang="en-US" sz="2000" dirty="0">
                <a:latin typeface="华文新魏" pitchFamily="2" charset="-122"/>
                <a:ea typeface="华文新魏" pitchFamily="2" charset="-122"/>
              </a:rPr>
              <a:t>实参</a:t>
            </a:r>
            <a:r>
              <a:rPr lang="en-US" altLang="zh-CN" sz="2000" dirty="0" err="1">
                <a:latin typeface="华文新魏" pitchFamily="2" charset="-122"/>
                <a:ea typeface="华文新魏" pitchFamily="2" charset="-122"/>
              </a:rPr>
              <a:t>sizeof</a:t>
            </a:r>
            <a:r>
              <a:rPr lang="en-US" altLang="zh-CN" sz="2000" dirty="0">
                <a:latin typeface="华文新魏" pitchFamily="2" charset="-122"/>
                <a:ea typeface="华文新魏" pitchFamily="2" charset="-122"/>
              </a:rPr>
              <a:t>(int)</a:t>
            </a:r>
            <a:r>
              <a:rPr lang="zh-CN" altLang="en-US" sz="2000" dirty="0">
                <a:latin typeface="华文新魏" pitchFamily="2" charset="-122"/>
                <a:ea typeface="华文新魏" pitchFamily="2" charset="-122"/>
              </a:rPr>
              <a:t>是常量表达式，因此</a:t>
            </a:r>
            <a:r>
              <a:rPr lang="en-US" altLang="zh-CN" sz="2000" dirty="0">
                <a:latin typeface="华文新魏" pitchFamily="2" charset="-122"/>
                <a:ea typeface="华文新魏" pitchFamily="2" charset="-122"/>
              </a:rPr>
              <a:t>rtn1</a:t>
            </a:r>
            <a:r>
              <a:rPr lang="zh-CN" altLang="en-US" sz="2000" dirty="0">
                <a:latin typeface="华文新魏" pitchFamily="2" charset="-122"/>
                <a:ea typeface="华文新魏" pitchFamily="2" charset="-122"/>
              </a:rPr>
              <a:t>也</a:t>
            </a:r>
            <a:r>
              <a:rPr lang="zh-CN" altLang="en-US" sz="2000" dirty="0" smtClean="0">
                <a:latin typeface="华文新魏" pitchFamily="2" charset="-122"/>
                <a:ea typeface="华文新魏" pitchFamily="2" charset="-122"/>
              </a:rPr>
              <a:t>是</a:t>
            </a:r>
            <a:endParaRPr lang="en-US" altLang="zh-CN" sz="2000" dirty="0" smtClean="0">
              <a:latin typeface="华文新魏" pitchFamily="2" charset="-122"/>
              <a:ea typeface="华文新魏" pitchFamily="2" charset="-122"/>
            </a:endParaRPr>
          </a:p>
          <a:p>
            <a:pPr>
              <a:lnSpc>
                <a:spcPct val="120000"/>
              </a:lnSpc>
            </a:pPr>
            <a:endParaRPr lang="zh-CN" altLang="en-US" sz="2000" dirty="0">
              <a:latin typeface="华文新魏" pitchFamily="2" charset="-122"/>
              <a:ea typeface="华文新魏" pitchFamily="2" charset="-122"/>
            </a:endParaRPr>
          </a:p>
          <a:p>
            <a:pPr>
              <a:lnSpc>
                <a:spcPct val="120000"/>
              </a:lnSpc>
            </a:pPr>
            <a:r>
              <a:rPr lang="en-US" altLang="zh-CN" sz="2000" dirty="0">
                <a:latin typeface="华文新魏" pitchFamily="2" charset="-122"/>
                <a:ea typeface="华文新魏" pitchFamily="2" charset="-122"/>
              </a:rPr>
              <a:t>int i = 2;</a:t>
            </a:r>
          </a:p>
          <a:p>
            <a:pPr>
              <a:lnSpc>
                <a:spcPct val="120000"/>
              </a:lnSpc>
            </a:pPr>
            <a:r>
              <a:rPr lang="en-US" altLang="zh-CN" sz="2000" dirty="0">
                <a:latin typeface="华文新魏" pitchFamily="2" charset="-122"/>
                <a:ea typeface="华文新魏" pitchFamily="2" charset="-122"/>
              </a:rPr>
              <a:t>//</a:t>
            </a:r>
            <a:r>
              <a:rPr lang="en-US" altLang="zh-CN" sz="2000" dirty="0" err="1">
                <a:latin typeface="华文新魏" pitchFamily="2" charset="-122"/>
                <a:ea typeface="华文新魏" pitchFamily="2" charset="-122"/>
              </a:rPr>
              <a:t>constexpr</a:t>
            </a:r>
            <a:r>
              <a:rPr lang="en-US" altLang="zh-CN" sz="2000" dirty="0">
                <a:latin typeface="华文新魏" pitchFamily="2" charset="-122"/>
                <a:ea typeface="华文新魏" pitchFamily="2" charset="-122"/>
              </a:rPr>
              <a:t> int rtn2 = scale(i);  //</a:t>
            </a:r>
            <a:r>
              <a:rPr lang="zh-CN" altLang="en-US" sz="2000" dirty="0">
                <a:latin typeface="华文新魏" pitchFamily="2" charset="-122"/>
                <a:ea typeface="华文新魏" pitchFamily="2" charset="-122"/>
              </a:rPr>
              <a:t>编译错：实参</a:t>
            </a:r>
            <a:r>
              <a:rPr lang="en-US" altLang="zh-CN" sz="2000" dirty="0">
                <a:latin typeface="华文新魏" pitchFamily="2" charset="-122"/>
                <a:ea typeface="华文新魏" pitchFamily="2" charset="-122"/>
              </a:rPr>
              <a:t>i</a:t>
            </a:r>
            <a:r>
              <a:rPr lang="zh-CN" altLang="en-US" sz="2000" dirty="0">
                <a:latin typeface="华文新魏" pitchFamily="2" charset="-122"/>
                <a:ea typeface="华文新魏" pitchFamily="2" charset="-122"/>
              </a:rPr>
              <a:t>不是是常量表达式，因此</a:t>
            </a:r>
            <a:r>
              <a:rPr lang="en-US" altLang="zh-CN" sz="2000" dirty="0">
                <a:latin typeface="华文新魏" pitchFamily="2" charset="-122"/>
                <a:ea typeface="华文新魏" pitchFamily="2" charset="-122"/>
              </a:rPr>
              <a:t>scale</a:t>
            </a:r>
            <a:r>
              <a:rPr lang="zh-CN" altLang="en-US" sz="2000" dirty="0">
                <a:latin typeface="华文新魏" pitchFamily="2" charset="-122"/>
                <a:ea typeface="华文新魏" pitchFamily="2" charset="-122"/>
              </a:rPr>
              <a:t>返回的不是常量表达式</a:t>
            </a:r>
            <a:endParaRPr lang="en-US" altLang="zh-CN" sz="2000" b="1" dirty="0">
              <a:latin typeface="华文新魏" pitchFamily="2" charset="-122"/>
              <a:ea typeface="华文新魏" pitchFamily="2" charset="-122"/>
            </a:endParaRPr>
          </a:p>
        </p:txBody>
      </p:sp>
    </p:spTree>
    <p:extLst>
      <p:ext uri="{BB962C8B-B14F-4D97-AF65-F5344CB8AC3E}">
        <p14:creationId xmlns:p14="http://schemas.microsoft.com/office/powerpoint/2010/main" val="21136729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fontScale="90000"/>
          </a:bodyPr>
          <a:lstStyle/>
          <a:p>
            <a:pPr algn="l"/>
            <a:r>
              <a:rPr lang="en-US" altLang="zh-CN" sz="3600" b="1" dirty="0" smtClean="0">
                <a:solidFill>
                  <a:srgbClr val="FF0000"/>
                </a:solidFill>
                <a:latin typeface="微软雅黑" pitchFamily="34" charset="-122"/>
                <a:ea typeface="微软雅黑" pitchFamily="34" charset="-122"/>
              </a:rPr>
              <a:t>2.8</a:t>
            </a:r>
            <a:r>
              <a:rPr lang="zh-CN" altLang="en-US" sz="3600" b="1" dirty="0">
                <a:solidFill>
                  <a:srgbClr val="FF0000"/>
                </a:solidFill>
                <a:latin typeface="微软雅黑" pitchFamily="34" charset="-122"/>
                <a:ea typeface="微软雅黑" pitchFamily="34" charset="-122"/>
              </a:rPr>
              <a:t>　</a:t>
            </a:r>
            <a:r>
              <a:rPr lang="en-US" altLang="zh-CN" sz="3600" b="1" dirty="0" smtClean="0">
                <a:solidFill>
                  <a:srgbClr val="FF0000"/>
                </a:solidFill>
                <a:latin typeface="微软雅黑" pitchFamily="34" charset="-122"/>
                <a:ea typeface="微软雅黑" pitchFamily="34" charset="-122"/>
              </a:rPr>
              <a:t>CV-Qualifier(</a:t>
            </a:r>
            <a:r>
              <a:rPr lang="en-US" altLang="zh-CN" sz="3600" b="1" dirty="0" err="1" smtClean="0">
                <a:solidFill>
                  <a:srgbClr val="FF0000"/>
                </a:solidFill>
                <a:latin typeface="微软雅黑" pitchFamily="34" charset="-122"/>
                <a:ea typeface="微软雅黑" pitchFamily="34" charset="-122"/>
              </a:rPr>
              <a:t>const,volatile</a:t>
            </a:r>
            <a:r>
              <a:rPr lang="zh-CN" altLang="en-US" sz="3600" b="1" dirty="0" smtClean="0">
                <a:solidFill>
                  <a:srgbClr val="FF0000"/>
                </a:solidFill>
                <a:latin typeface="微软雅黑" pitchFamily="34" charset="-122"/>
                <a:ea typeface="微软雅黑" pitchFamily="34" charset="-122"/>
              </a:rPr>
              <a:t>限定符）</a:t>
            </a:r>
          </a:p>
        </p:txBody>
      </p:sp>
      <p:sp>
        <p:nvSpPr>
          <p:cNvPr id="3" name="Rectangle 7"/>
          <p:cNvSpPr>
            <a:spLocks noChangeArrowheads="1"/>
          </p:cNvSpPr>
          <p:nvPr/>
        </p:nvSpPr>
        <p:spPr bwMode="auto">
          <a:xfrm>
            <a:off x="186468" y="1052736"/>
            <a:ext cx="8801992" cy="5297224"/>
          </a:xfrm>
          <a:prstGeom prst="rect">
            <a:avLst/>
          </a:prstGeom>
          <a:noFill/>
          <a:ln w="9525">
            <a:noFill/>
            <a:miter lim="800000"/>
            <a:headEnd/>
            <a:tailEnd/>
          </a:ln>
        </p:spPr>
        <p:txBody>
          <a:bodyPr>
            <a:noAutofit/>
          </a:bodyPr>
          <a:lstStyle/>
          <a:p>
            <a:pPr>
              <a:lnSpc>
                <a:spcPct val="120000"/>
              </a:lnSpc>
            </a:pPr>
            <a:r>
              <a:rPr lang="en-US" altLang="zh-CN" sz="2000" b="1" dirty="0" smtClean="0">
                <a:latin typeface="华文新魏" pitchFamily="2" charset="-122"/>
                <a:ea typeface="华文新魏" pitchFamily="2" charset="-122"/>
              </a:rPr>
              <a:t>	</a:t>
            </a:r>
            <a:r>
              <a:rPr lang="zh-CN" altLang="en-US" sz="2000" b="1" dirty="0">
                <a:latin typeface="华文新魏" pitchFamily="2" charset="-122"/>
                <a:ea typeface="华文新魏" pitchFamily="2" charset="-122"/>
              </a:rPr>
              <a:t>函数参数被</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修饰表示该参数在函数体不能被</a:t>
            </a:r>
            <a:r>
              <a:rPr lang="zh-CN" altLang="en-US" sz="2000" b="1" dirty="0" smtClean="0">
                <a:latin typeface="华文新魏" pitchFamily="2" charset="-122"/>
                <a:ea typeface="华文新魏" pitchFamily="2" charset="-122"/>
              </a:rPr>
              <a:t>修改</a:t>
            </a:r>
            <a:endParaRPr lang="en-US" altLang="zh-CN" sz="2000" b="1" dirty="0" smtClean="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a:lnSpc>
                <a:spcPct val="120000"/>
              </a:lnSpc>
            </a:pPr>
            <a:endParaRPr lang="en-US" altLang="zh-CN" sz="2000" b="1" dirty="0" smtClean="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a:lnSpc>
                <a:spcPct val="120000"/>
              </a:lnSpc>
            </a:pPr>
            <a:endParaRPr lang="en-US" altLang="zh-CN" sz="2000" b="1" dirty="0" smtClean="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a:lnSpc>
                <a:spcPct val="120000"/>
              </a:lnSpc>
            </a:pPr>
            <a:endParaRPr lang="en-US" altLang="zh-CN" sz="2000" b="1" dirty="0" smtClean="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algn="just">
              <a:lnSpc>
                <a:spcPct val="80000"/>
              </a:lnSpc>
            </a:pPr>
            <a:r>
              <a:rPr lang="en-US" altLang="zh-CN" sz="2000" b="1" dirty="0" smtClean="0">
                <a:latin typeface="华文新魏" pitchFamily="2" charset="-122"/>
                <a:ea typeface="华文新魏" pitchFamily="2" charset="-122"/>
              </a:rPr>
              <a:t>	</a:t>
            </a:r>
            <a:r>
              <a:rPr lang="zh-CN" altLang="en-US" sz="2000" b="1" dirty="0" smtClean="0">
                <a:solidFill>
                  <a:srgbClr val="FF0000"/>
                </a:solidFill>
                <a:latin typeface="华文新魏" pitchFamily="2" charset="-122"/>
                <a:ea typeface="华文新魏" pitchFamily="2" charset="-122"/>
              </a:rPr>
              <a:t>值参</a:t>
            </a:r>
            <a:r>
              <a:rPr lang="zh-CN" altLang="en-US" sz="2000" b="1" dirty="0">
                <a:solidFill>
                  <a:srgbClr val="FF0000"/>
                </a:solidFill>
                <a:latin typeface="华文新魏" pitchFamily="2" charset="-122"/>
                <a:ea typeface="华文新魏" pitchFamily="2" charset="-122"/>
              </a:rPr>
              <a:t>传递</a:t>
            </a:r>
            <a:r>
              <a:rPr lang="zh-CN" altLang="en-US" sz="2000" b="1" dirty="0">
                <a:latin typeface="华文新魏" pitchFamily="2" charset="-122"/>
                <a:ea typeface="华文新魏" pitchFamily="2" charset="-122"/>
              </a:rPr>
              <a:t>是将</a:t>
            </a:r>
            <a:r>
              <a:rPr lang="en-US" altLang="zh-CN" sz="2000" b="1" dirty="0" err="1">
                <a:latin typeface="华文新魏" pitchFamily="2" charset="-122"/>
                <a:ea typeface="华文新魏" pitchFamily="2" charset="-122"/>
              </a:rPr>
              <a:t>fmt</a:t>
            </a:r>
            <a:r>
              <a:rPr lang="zh-CN" altLang="en-US" sz="2000" b="1" dirty="0">
                <a:latin typeface="华文新魏" pitchFamily="2" charset="-122"/>
                <a:ea typeface="华文新魏" pitchFamily="2" charset="-122"/>
              </a:rPr>
              <a:t>的值（指针值）传给</a:t>
            </a:r>
            <a:r>
              <a:rPr lang="en-US" altLang="zh-CN" sz="2000" b="1" dirty="0">
                <a:latin typeface="华文新魏" pitchFamily="2" charset="-122"/>
                <a:ea typeface="华文新魏" pitchFamily="2" charset="-122"/>
              </a:rPr>
              <a:t>output</a:t>
            </a:r>
            <a:r>
              <a:rPr lang="zh-CN" altLang="en-US" sz="2000" b="1" dirty="0">
                <a:latin typeface="华文新魏" pitchFamily="2" charset="-122"/>
                <a:ea typeface="华文新魏" pitchFamily="2" charset="-122"/>
              </a:rPr>
              <a:t>的函数参数</a:t>
            </a:r>
            <a:r>
              <a:rPr lang="en-US" altLang="zh-CN" sz="2000" b="1" dirty="0">
                <a:latin typeface="华文新魏" pitchFamily="2" charset="-122"/>
                <a:ea typeface="华文新魏" pitchFamily="2" charset="-122"/>
              </a:rPr>
              <a:t>f</a:t>
            </a:r>
            <a:r>
              <a:rPr lang="zh-CN" altLang="en-US" sz="2000" b="1" dirty="0">
                <a:latin typeface="华文新魏" pitchFamily="2" charset="-122"/>
                <a:ea typeface="华文新魏" pitchFamily="2" charset="-122"/>
              </a:rPr>
              <a:t>，导致</a:t>
            </a:r>
            <a:r>
              <a:rPr lang="en-US" altLang="zh-CN" sz="2000" b="1" dirty="0">
                <a:latin typeface="华文新魏" pitchFamily="2" charset="-122"/>
                <a:ea typeface="华文新魏" pitchFamily="2" charset="-122"/>
              </a:rPr>
              <a:t>f</a:t>
            </a:r>
            <a:r>
              <a:rPr lang="zh-CN" altLang="en-US" sz="2000" b="1" dirty="0">
                <a:latin typeface="华文新魏" pitchFamily="2" charset="-122"/>
                <a:ea typeface="华文新魏" pitchFamily="2" charset="-122"/>
              </a:rPr>
              <a:t>也指向“</a:t>
            </a:r>
            <a:r>
              <a:rPr lang="en-US" altLang="zh-CN" sz="2000" b="1" dirty="0">
                <a:latin typeface="华文新魏" pitchFamily="2" charset="-122"/>
                <a:ea typeface="华文新魏" pitchFamily="2" charset="-122"/>
              </a:rPr>
              <a:t>Area=%lf\n”</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f</a:t>
            </a:r>
            <a:r>
              <a:rPr lang="zh-CN" altLang="en-US" sz="2000" b="1" dirty="0">
                <a:latin typeface="华文新魏" pitchFamily="2" charset="-122"/>
                <a:ea typeface="华文新魏" pitchFamily="2" charset="-122"/>
              </a:rPr>
              <a:t>值</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指针本身</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可以在</a:t>
            </a:r>
            <a:r>
              <a:rPr lang="en-US" altLang="zh-CN" sz="2000" b="1" dirty="0">
                <a:latin typeface="华文新魏" pitchFamily="2" charset="-122"/>
                <a:ea typeface="华文新魏" pitchFamily="2" charset="-122"/>
              </a:rPr>
              <a:t>output</a:t>
            </a:r>
            <a:r>
              <a:rPr lang="zh-CN" altLang="en-US" sz="2000" b="1" dirty="0">
                <a:latin typeface="华文新魏" pitchFamily="2" charset="-122"/>
                <a:ea typeface="华文新魏" pitchFamily="2" charset="-122"/>
              </a:rPr>
              <a:t>函数体内被</a:t>
            </a:r>
            <a:r>
              <a:rPr lang="zh-CN" altLang="en-US" sz="2000" b="1" dirty="0" smtClean="0">
                <a:latin typeface="华文新魏" pitchFamily="2" charset="-122"/>
                <a:ea typeface="华文新魏" pitchFamily="2" charset="-122"/>
              </a:rPr>
              <a:t>修改，但传递</a:t>
            </a:r>
            <a:r>
              <a:rPr lang="zh-CN" altLang="en-US" sz="2000" b="1" dirty="0">
                <a:latin typeface="华文新魏" pitchFamily="2" charset="-122"/>
                <a:ea typeface="华文新魏" pitchFamily="2" charset="-122"/>
              </a:rPr>
              <a:t>后</a:t>
            </a:r>
            <a:r>
              <a:rPr lang="en-US" altLang="zh-CN" sz="2000" b="1" dirty="0">
                <a:latin typeface="华文新魏" pitchFamily="2" charset="-122"/>
                <a:ea typeface="华文新魏" pitchFamily="2" charset="-122"/>
              </a:rPr>
              <a:t>f</a:t>
            </a:r>
            <a:r>
              <a:rPr lang="zh-CN" altLang="en-US" sz="2000" b="1" dirty="0">
                <a:latin typeface="华文新魏" pitchFamily="2" charset="-122"/>
                <a:ea typeface="华文新魏" pitchFamily="2" charset="-122"/>
              </a:rPr>
              <a:t>已和</a:t>
            </a:r>
            <a:r>
              <a:rPr lang="en-US" altLang="zh-CN" sz="2000" b="1" dirty="0" err="1">
                <a:latin typeface="华文新魏" pitchFamily="2" charset="-122"/>
                <a:ea typeface="华文新魏" pitchFamily="2" charset="-122"/>
              </a:rPr>
              <a:t>fmt</a:t>
            </a:r>
            <a:r>
              <a:rPr lang="zh-CN" altLang="en-US" sz="2000" b="1" dirty="0">
                <a:latin typeface="华文新魏" pitchFamily="2" charset="-122"/>
                <a:ea typeface="华文新魏" pitchFamily="2" charset="-122"/>
              </a:rPr>
              <a:t>指针</a:t>
            </a:r>
            <a:r>
              <a:rPr lang="zh-CN" altLang="en-US" sz="2000" b="1" dirty="0" smtClean="0">
                <a:latin typeface="华文新魏" pitchFamily="2" charset="-122"/>
                <a:ea typeface="华文新魏" pitchFamily="2" charset="-122"/>
              </a:rPr>
              <a:t>无关。 </a:t>
            </a:r>
            <a:endParaRPr lang="zh-CN" altLang="en-US" sz="2000" b="1" dirty="0">
              <a:latin typeface="华文新魏" pitchFamily="2" charset="-122"/>
              <a:ea typeface="华文新魏" pitchFamily="2" charset="-122"/>
            </a:endParaRPr>
          </a:p>
          <a:p>
            <a:pPr algn="just">
              <a:lnSpc>
                <a:spcPct val="80000"/>
              </a:lnSpc>
            </a:pP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但</a:t>
            </a:r>
            <a:r>
              <a:rPr lang="en-US" altLang="zh-CN" sz="2000" b="1" dirty="0" smtClean="0">
                <a:latin typeface="华文新魏" pitchFamily="2" charset="-122"/>
                <a:ea typeface="华文新魏" pitchFamily="2" charset="-122"/>
              </a:rPr>
              <a:t>f</a:t>
            </a:r>
            <a:r>
              <a:rPr lang="zh-CN" altLang="en-US" sz="2000" b="1" dirty="0">
                <a:latin typeface="华文新魏" pitchFamily="2" charset="-122"/>
                <a:ea typeface="华文新魏" pitchFamily="2" charset="-122"/>
              </a:rPr>
              <a:t>指向的</a:t>
            </a:r>
            <a:r>
              <a:rPr lang="zh-CN" altLang="en-US" sz="2000" b="1" dirty="0" smtClean="0">
                <a:latin typeface="华文新魏" pitchFamily="2" charset="-122"/>
                <a:ea typeface="华文新魏" pitchFamily="2" charset="-122"/>
              </a:rPr>
              <a:t>字符串不能</a:t>
            </a:r>
            <a:r>
              <a:rPr lang="zh-CN" altLang="en-US" sz="2000" b="1" dirty="0">
                <a:latin typeface="华文新魏" pitchFamily="2" charset="-122"/>
                <a:ea typeface="华文新魏" pitchFamily="2" charset="-122"/>
              </a:rPr>
              <a:t>被修改</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并不意味指针</a:t>
            </a:r>
            <a:r>
              <a:rPr lang="en-US" altLang="zh-CN" sz="2000" b="1" dirty="0">
                <a:latin typeface="华文新魏" pitchFamily="2" charset="-122"/>
                <a:ea typeface="华文新魏" pitchFamily="2" charset="-122"/>
              </a:rPr>
              <a:t>f</a:t>
            </a:r>
            <a:r>
              <a:rPr lang="zh-CN" altLang="en-US" sz="2000" b="1" dirty="0">
                <a:latin typeface="华文新魏" pitchFamily="2" charset="-122"/>
                <a:ea typeface="华文新魏" pitchFamily="2" charset="-122"/>
              </a:rPr>
              <a:t>本身不能被修改。若要求</a:t>
            </a:r>
            <a:r>
              <a:rPr lang="en-US" altLang="zh-CN" sz="2000" b="1" dirty="0">
                <a:latin typeface="华文新魏" pitchFamily="2" charset="-122"/>
                <a:ea typeface="华文新魏" pitchFamily="2" charset="-122"/>
              </a:rPr>
              <a:t>f</a:t>
            </a:r>
            <a:r>
              <a:rPr lang="zh-CN" altLang="en-US" sz="2000" b="1" dirty="0">
                <a:latin typeface="华文新魏" pitchFamily="2" charset="-122"/>
                <a:ea typeface="华文新魏" pitchFamily="2" charset="-122"/>
              </a:rPr>
              <a:t>也不能在</a:t>
            </a:r>
            <a:r>
              <a:rPr lang="en-US" altLang="zh-CN" sz="2000" b="1" dirty="0">
                <a:latin typeface="华文新魏" pitchFamily="2" charset="-122"/>
                <a:ea typeface="华文新魏" pitchFamily="2" charset="-122"/>
              </a:rPr>
              <a:t>output</a:t>
            </a:r>
            <a:r>
              <a:rPr lang="zh-CN" altLang="en-US" sz="2000" b="1" dirty="0">
                <a:latin typeface="华文新魏" pitchFamily="2" charset="-122"/>
                <a:ea typeface="华文新魏" pitchFamily="2" charset="-122"/>
              </a:rPr>
              <a:t>函数体内被修改</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则应这样定义</a:t>
            </a: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char *</a:t>
            </a: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f</a:t>
            </a:r>
            <a:r>
              <a:rPr lang="zh-CN" altLang="en-US" sz="2000" b="1" dirty="0">
                <a:latin typeface="华文新魏" pitchFamily="2" charset="-122"/>
                <a:ea typeface="华文新魏" pitchFamily="2" charset="-122"/>
              </a:rPr>
              <a:t>参数。由于值参传递后</a:t>
            </a:r>
            <a:r>
              <a:rPr lang="en-US" altLang="zh-CN" sz="2000" b="1" dirty="0">
                <a:latin typeface="华文新魏" pitchFamily="2" charset="-122"/>
                <a:ea typeface="华文新魏" pitchFamily="2" charset="-122"/>
              </a:rPr>
              <a:t>f</a:t>
            </a:r>
            <a:r>
              <a:rPr lang="zh-CN" altLang="en-US" sz="2000" b="1" dirty="0">
                <a:latin typeface="华文新魏" pitchFamily="2" charset="-122"/>
                <a:ea typeface="华文新魏" pitchFamily="2" charset="-122"/>
              </a:rPr>
              <a:t>与</a:t>
            </a:r>
            <a:r>
              <a:rPr lang="en-US" altLang="zh-CN" sz="2000" b="1" dirty="0" err="1">
                <a:latin typeface="华文新魏" pitchFamily="2" charset="-122"/>
                <a:ea typeface="华文新魏" pitchFamily="2" charset="-122"/>
              </a:rPr>
              <a:t>fmt</a:t>
            </a:r>
            <a:r>
              <a:rPr lang="zh-CN" altLang="en-US" sz="2000" b="1" dirty="0">
                <a:latin typeface="华文新魏" pitchFamily="2" charset="-122"/>
                <a:ea typeface="华文新魏" pitchFamily="2" charset="-122"/>
              </a:rPr>
              <a:t>无关</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既无论如何</a:t>
            </a:r>
            <a:r>
              <a:rPr lang="en-US" altLang="zh-CN" sz="2000" b="1" dirty="0" err="1">
                <a:latin typeface="华文新魏" pitchFamily="2" charset="-122"/>
                <a:ea typeface="华文新魏" pitchFamily="2" charset="-122"/>
              </a:rPr>
              <a:t>fmt</a:t>
            </a:r>
            <a:r>
              <a:rPr lang="zh-CN" altLang="en-US" sz="2000" b="1" dirty="0">
                <a:latin typeface="华文新魏" pitchFamily="2" charset="-122"/>
                <a:ea typeface="华文新魏" pitchFamily="2" charset="-122"/>
              </a:rPr>
              <a:t>指针变量的值不变</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定义</a:t>
            </a: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f</a:t>
            </a:r>
            <a:r>
              <a:rPr lang="zh-CN" altLang="en-US" sz="2000" b="1" dirty="0">
                <a:latin typeface="华文新魏" pitchFamily="2" charset="-122"/>
                <a:ea typeface="华文新魏" pitchFamily="2" charset="-122"/>
              </a:rPr>
              <a:t>对参数</a:t>
            </a:r>
            <a:r>
              <a:rPr lang="en-US" altLang="zh-CN" sz="2000" b="1" dirty="0">
                <a:latin typeface="华文新魏" pitchFamily="2" charset="-122"/>
                <a:ea typeface="华文新魏" pitchFamily="2" charset="-122"/>
              </a:rPr>
              <a:t>f</a:t>
            </a:r>
            <a:r>
              <a:rPr lang="zh-CN" altLang="en-US" sz="2000" b="1" dirty="0">
                <a:latin typeface="华文新魏" pitchFamily="2" charset="-122"/>
                <a:ea typeface="华文新魏" pitchFamily="2" charset="-122"/>
              </a:rPr>
              <a:t>意义</a:t>
            </a:r>
            <a:r>
              <a:rPr lang="zh-CN" altLang="en-US" sz="2000" b="1" dirty="0" smtClean="0">
                <a:latin typeface="华文新魏" pitchFamily="2" charset="-122"/>
                <a:ea typeface="华文新魏" pitchFamily="2" charset="-122"/>
              </a:rPr>
              <a:t>不大。</a:t>
            </a:r>
            <a:endParaRPr lang="zh-CN" altLang="en-US" sz="2000" b="1" dirty="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algn="just">
              <a:lnSpc>
                <a:spcPct val="12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	</a:t>
            </a:r>
          </a:p>
          <a:p>
            <a:pPr>
              <a:lnSpc>
                <a:spcPct val="145000"/>
              </a:lnSpc>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
        <p:nvSpPr>
          <p:cNvPr id="4" name="TextBox 3"/>
          <p:cNvSpPr txBox="1">
            <a:spLocks noChangeArrowheads="1"/>
          </p:cNvSpPr>
          <p:nvPr/>
        </p:nvSpPr>
        <p:spPr bwMode="auto">
          <a:xfrm>
            <a:off x="492132" y="1556792"/>
            <a:ext cx="8496328" cy="2592288"/>
          </a:xfrm>
          <a:prstGeom prst="rect">
            <a:avLst/>
          </a:prstGeom>
          <a:solidFill>
            <a:schemeClr val="accent6">
              <a:lumMod val="75000"/>
              <a:alpha val="44000"/>
            </a:schemeClr>
          </a:solidFill>
          <a:ln w="9525">
            <a:solidFill>
              <a:schemeClr val="accent1"/>
            </a:solidFill>
            <a:miter lim="800000"/>
            <a:headEnd/>
            <a:tailEnd/>
          </a:ln>
        </p:spPr>
        <p:txBody>
          <a:bodyPr/>
          <a:lstStyle/>
          <a:p>
            <a:pPr algn="just">
              <a:lnSpc>
                <a:spcPct val="120000"/>
              </a:lnSpc>
            </a:pPr>
            <a:r>
              <a:rPr lang="en-US" altLang="zh-CN" sz="2000" b="1" dirty="0">
                <a:latin typeface="华文新魏" pitchFamily="2" charset="-122"/>
                <a:ea typeface="华文新魏" pitchFamily="2" charset="-122"/>
              </a:rPr>
              <a:t>int output (</a:t>
            </a:r>
            <a:r>
              <a:rPr lang="en-US" altLang="zh-CN" sz="2000" b="1" dirty="0" err="1">
                <a:solidFill>
                  <a:srgbClr val="FF0000"/>
                </a:solidFill>
                <a:latin typeface="华文新魏" pitchFamily="2" charset="-122"/>
                <a:ea typeface="华文新魏" pitchFamily="2" charset="-122"/>
              </a:rPr>
              <a:t>const</a:t>
            </a:r>
            <a:r>
              <a:rPr lang="en-US" altLang="zh-CN" sz="2000" b="1" dirty="0">
                <a:solidFill>
                  <a:srgbClr val="FF0000"/>
                </a:solidFill>
                <a:latin typeface="华文新魏" pitchFamily="2" charset="-122"/>
                <a:ea typeface="华文新魏" pitchFamily="2" charset="-122"/>
              </a:rPr>
              <a:t>  char</a:t>
            </a:r>
            <a:r>
              <a:rPr lang="en-US" altLang="zh-CN" sz="2000" b="1" dirty="0">
                <a:latin typeface="华文新魏" pitchFamily="2" charset="-122"/>
                <a:ea typeface="华文新魏" pitchFamily="2" charset="-122"/>
              </a:rPr>
              <a:t>*f,  …)      //</a:t>
            </a:r>
            <a:r>
              <a:rPr lang="zh-CN" altLang="en-US" sz="2000" b="1" dirty="0">
                <a:latin typeface="华文新魏" pitchFamily="2" charset="-122"/>
                <a:ea typeface="华文新魏" pitchFamily="2" charset="-122"/>
              </a:rPr>
              <a:t>函数内不能有*</a:t>
            </a:r>
            <a:r>
              <a:rPr lang="en-US" altLang="zh-CN" sz="2000" b="1" dirty="0">
                <a:latin typeface="华文新魏" pitchFamily="2" charset="-122"/>
                <a:ea typeface="华文新魏" pitchFamily="2" charset="-122"/>
              </a:rPr>
              <a:t>f=</a:t>
            </a:r>
            <a:r>
              <a:rPr lang="en-US" altLang="zh-CN" sz="2000" b="1" dirty="0" smtClean="0">
                <a:latin typeface="华文新魏" pitchFamily="2" charset="-122"/>
                <a:ea typeface="华文新魏" pitchFamily="2" charset="-122"/>
              </a:rPr>
              <a:t>'A‘</a:t>
            </a:r>
          </a:p>
          <a:p>
            <a:pPr algn="just">
              <a:lnSpc>
                <a:spcPct val="120000"/>
              </a:lnSpc>
            </a:pPr>
            <a:r>
              <a:rPr lang="en-US" altLang="zh-CN" sz="2000" b="1" dirty="0" smtClean="0">
                <a:latin typeface="华文新魏" pitchFamily="2" charset="-122"/>
                <a:ea typeface="华文新魏" pitchFamily="2" charset="-122"/>
              </a:rPr>
              <a:t>{    …	return </a:t>
            </a:r>
            <a:r>
              <a:rPr lang="en-US" altLang="zh-CN" sz="2000" b="1" dirty="0">
                <a:latin typeface="华文新魏" pitchFamily="2" charset="-122"/>
                <a:ea typeface="华文新魏" pitchFamily="2" charset="-122"/>
              </a:rPr>
              <a:t>1;  </a:t>
            </a:r>
            <a:r>
              <a:rPr lang="en-US" altLang="zh-CN" sz="2000" b="1" dirty="0" smtClean="0">
                <a:latin typeface="华文新魏" pitchFamily="2" charset="-122"/>
                <a:ea typeface="华文新魏" pitchFamily="2" charset="-122"/>
              </a:rPr>
              <a:t>}</a:t>
            </a:r>
            <a:endParaRPr lang="en-US" altLang="zh-CN" sz="2000" b="1" dirty="0">
              <a:latin typeface="华文新魏" pitchFamily="2" charset="-122"/>
              <a:ea typeface="华文新魏" pitchFamily="2" charset="-122"/>
            </a:endParaRPr>
          </a:p>
          <a:p>
            <a:pPr algn="just">
              <a:lnSpc>
                <a:spcPct val="80000"/>
              </a:lnSpc>
            </a:pPr>
            <a:endParaRPr lang="en-US" altLang="zh-CN" sz="2000" b="1" dirty="0" smtClean="0">
              <a:latin typeface="华文新魏" pitchFamily="2" charset="-122"/>
              <a:ea typeface="华文新魏" pitchFamily="2" charset="-122"/>
            </a:endParaRPr>
          </a:p>
          <a:p>
            <a:pPr algn="just">
              <a:lnSpc>
                <a:spcPct val="80000"/>
              </a:lnSpc>
            </a:pPr>
            <a:r>
              <a:rPr lang="en-US" altLang="zh-CN" sz="2000" b="1" dirty="0" smtClean="0">
                <a:latin typeface="华文新魏" pitchFamily="2" charset="-122"/>
                <a:ea typeface="华文新魏" pitchFamily="2" charset="-122"/>
              </a:rPr>
              <a:t>void  </a:t>
            </a:r>
            <a:r>
              <a:rPr lang="en-US" altLang="zh-CN" sz="2000" b="1" dirty="0">
                <a:latin typeface="华文新魏" pitchFamily="2" charset="-122"/>
                <a:ea typeface="华文新魏" pitchFamily="2" charset="-122"/>
              </a:rPr>
              <a:t>main (void)   </a:t>
            </a:r>
          </a:p>
          <a:p>
            <a:pPr algn="just">
              <a:lnSpc>
                <a:spcPct val="80000"/>
              </a:lnSpc>
            </a:pPr>
            <a:r>
              <a:rPr lang="en-US" altLang="zh-CN" sz="2000" b="1" dirty="0" smtClean="0">
                <a:latin typeface="华文新魏" pitchFamily="2" charset="-122"/>
                <a:ea typeface="华文新魏" pitchFamily="2" charset="-122"/>
              </a:rPr>
              <a:t>{  </a:t>
            </a:r>
          </a:p>
          <a:p>
            <a:pPr algn="just">
              <a:lnSpc>
                <a:spcPct val="8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char  </a:t>
            </a:r>
            <a:r>
              <a:rPr lang="en-US" altLang="zh-CN" sz="2000" b="1" dirty="0">
                <a:latin typeface="华文新魏" pitchFamily="2" charset="-122"/>
                <a:ea typeface="华文新魏" pitchFamily="2" charset="-122"/>
              </a:rPr>
              <a:t>*</a:t>
            </a:r>
            <a:r>
              <a:rPr lang="en-US" altLang="zh-CN" sz="2000" b="1" dirty="0" err="1">
                <a:latin typeface="华文新魏" pitchFamily="2" charset="-122"/>
                <a:ea typeface="华文新魏" pitchFamily="2" charset="-122"/>
              </a:rPr>
              <a:t>fmt</a:t>
            </a:r>
            <a:r>
              <a:rPr lang="en-US" altLang="zh-CN" sz="2000" b="1" dirty="0">
                <a:latin typeface="华文新魏" pitchFamily="2" charset="-122"/>
                <a:ea typeface="华文新魏" pitchFamily="2" charset="-122"/>
              </a:rPr>
              <a:t>="Area=%lf\n"; </a:t>
            </a:r>
          </a:p>
          <a:p>
            <a:pPr algn="just">
              <a:lnSpc>
                <a:spcPct val="8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output </a:t>
            </a:r>
            <a:r>
              <a:rPr lang="en-US" altLang="zh-CN" sz="2000" b="1" dirty="0">
                <a:latin typeface="华文新魏" pitchFamily="2" charset="-122"/>
                <a:ea typeface="华文新魏" pitchFamily="2" charset="-122"/>
              </a:rPr>
              <a:t>(</a:t>
            </a:r>
            <a:r>
              <a:rPr lang="en-US" altLang="zh-CN" sz="2000" b="1" dirty="0" err="1">
                <a:latin typeface="华文新魏" pitchFamily="2" charset="-122"/>
                <a:ea typeface="华文新魏" pitchFamily="2" charset="-122"/>
              </a:rPr>
              <a:t>fmt</a:t>
            </a:r>
            <a:r>
              <a:rPr lang="en-US" altLang="zh-CN" sz="2000" b="1" dirty="0">
                <a:latin typeface="华文新魏" pitchFamily="2" charset="-122"/>
                <a:ea typeface="华文新魏" pitchFamily="2" charset="-122"/>
              </a:rPr>
              <a:t>,  pi*5*5); //</a:t>
            </a:r>
            <a:r>
              <a:rPr lang="en-US" altLang="zh-CN" sz="2000" b="1" dirty="0" err="1">
                <a:latin typeface="华文新魏" pitchFamily="2" charset="-122"/>
                <a:ea typeface="华文新魏" pitchFamily="2" charset="-122"/>
              </a:rPr>
              <a:t>fmt</a:t>
            </a:r>
            <a:r>
              <a:rPr lang="zh-CN" altLang="en-US" sz="2000" b="1" dirty="0">
                <a:latin typeface="华文新魏" pitchFamily="2" charset="-122"/>
                <a:ea typeface="华文新魏" pitchFamily="2" charset="-122"/>
              </a:rPr>
              <a:t>指向的格式字符串未变，</a:t>
            </a:r>
            <a:r>
              <a:rPr lang="zh-CN" altLang="en-US" sz="2000" b="1" dirty="0" smtClean="0">
                <a:latin typeface="华文新魏" pitchFamily="2" charset="-122"/>
                <a:ea typeface="华文新魏" pitchFamily="2" charset="-122"/>
              </a:rPr>
              <a:t>故</a:t>
            </a:r>
            <a:endParaRPr lang="en-US" altLang="zh-CN" sz="2000" b="1" dirty="0" smtClean="0">
              <a:latin typeface="华文新魏" pitchFamily="2" charset="-122"/>
              <a:ea typeface="华文新魏" pitchFamily="2" charset="-122"/>
            </a:endParaRPr>
          </a:p>
          <a:p>
            <a:pPr algn="just">
              <a:lnSpc>
                <a:spcPct val="8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output </a:t>
            </a:r>
            <a:r>
              <a:rPr lang="en-US" altLang="zh-CN" sz="2000" b="1" dirty="0">
                <a:latin typeface="华文新魏" pitchFamily="2" charset="-122"/>
                <a:ea typeface="华文新魏" pitchFamily="2" charset="-122"/>
              </a:rPr>
              <a:t>(</a:t>
            </a:r>
            <a:r>
              <a:rPr lang="en-US" altLang="zh-CN" sz="2000" b="1" dirty="0" err="1">
                <a:latin typeface="华文新魏" pitchFamily="2" charset="-122"/>
                <a:ea typeface="华文新魏" pitchFamily="2" charset="-122"/>
              </a:rPr>
              <a:t>fmt</a:t>
            </a:r>
            <a:r>
              <a:rPr lang="en-US" altLang="zh-CN" sz="2000" b="1" dirty="0">
                <a:latin typeface="华文新魏" pitchFamily="2" charset="-122"/>
                <a:ea typeface="华文新魏" pitchFamily="2" charset="-122"/>
              </a:rPr>
              <a:t>,  pi*6*6); //</a:t>
            </a:r>
            <a:r>
              <a:rPr lang="zh-CN" altLang="en-US" sz="2000" b="1" dirty="0">
                <a:latin typeface="华文新魏" pitchFamily="2" charset="-122"/>
                <a:ea typeface="华文新魏" pitchFamily="2" charset="-122"/>
              </a:rPr>
              <a:t>可继续用</a:t>
            </a:r>
            <a:r>
              <a:rPr lang="en-US" altLang="zh-CN" sz="2000" b="1" dirty="0" err="1">
                <a:latin typeface="华文新魏" pitchFamily="2" charset="-122"/>
                <a:ea typeface="华文新魏" pitchFamily="2" charset="-122"/>
              </a:rPr>
              <a:t>fmt</a:t>
            </a:r>
            <a:r>
              <a:rPr lang="zh-CN" altLang="en-US" sz="2000" b="1" dirty="0">
                <a:latin typeface="华文新魏" pitchFamily="2" charset="-122"/>
                <a:ea typeface="华文新魏" pitchFamily="2" charset="-122"/>
              </a:rPr>
              <a:t>指向的格式字符串</a:t>
            </a:r>
          </a:p>
          <a:p>
            <a:pPr algn="just">
              <a:lnSpc>
                <a:spcPct val="80000"/>
              </a:lnSpc>
            </a:pPr>
            <a:r>
              <a:rPr lang="en-US" altLang="zh-CN" sz="2000" b="1" dirty="0" smtClean="0">
                <a:latin typeface="华文新魏" pitchFamily="2" charset="-122"/>
                <a:ea typeface="华文新魏" pitchFamily="2" charset="-122"/>
              </a:rPr>
              <a:t>}</a:t>
            </a:r>
            <a:endParaRPr lang="en-US" altLang="zh-CN" sz="2000" b="1" dirty="0">
              <a:latin typeface="华文新魏" pitchFamily="2" charset="-122"/>
              <a:ea typeface="华文新魏" pitchFamily="2" charset="-122"/>
            </a:endParaRPr>
          </a:p>
        </p:txBody>
      </p:sp>
    </p:spTree>
    <p:extLst>
      <p:ext uri="{BB962C8B-B14F-4D97-AF65-F5344CB8AC3E}">
        <p14:creationId xmlns:p14="http://schemas.microsoft.com/office/powerpoint/2010/main" val="41524329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fontScale="90000"/>
          </a:bodyPr>
          <a:lstStyle/>
          <a:p>
            <a:pPr algn="l"/>
            <a:r>
              <a:rPr lang="en-US" altLang="zh-CN" sz="3600" b="1" dirty="0" smtClean="0">
                <a:solidFill>
                  <a:srgbClr val="FF0000"/>
                </a:solidFill>
                <a:latin typeface="微软雅黑" pitchFamily="34" charset="-122"/>
                <a:ea typeface="微软雅黑" pitchFamily="34" charset="-122"/>
              </a:rPr>
              <a:t>2.8</a:t>
            </a:r>
            <a:r>
              <a:rPr lang="zh-CN" altLang="en-US" sz="3600" b="1" dirty="0">
                <a:solidFill>
                  <a:srgbClr val="FF0000"/>
                </a:solidFill>
                <a:latin typeface="微软雅黑" pitchFamily="34" charset="-122"/>
                <a:ea typeface="微软雅黑" pitchFamily="34" charset="-122"/>
              </a:rPr>
              <a:t>　</a:t>
            </a:r>
            <a:r>
              <a:rPr lang="en-US" altLang="zh-CN" sz="3600" b="1" dirty="0" smtClean="0">
                <a:solidFill>
                  <a:srgbClr val="FF0000"/>
                </a:solidFill>
                <a:latin typeface="微软雅黑" pitchFamily="34" charset="-122"/>
                <a:ea typeface="微软雅黑" pitchFamily="34" charset="-122"/>
              </a:rPr>
              <a:t>CV-Qualifier(</a:t>
            </a:r>
            <a:r>
              <a:rPr lang="en-US" altLang="zh-CN" sz="3600" b="1" dirty="0" err="1" smtClean="0">
                <a:solidFill>
                  <a:srgbClr val="FF0000"/>
                </a:solidFill>
                <a:latin typeface="微软雅黑" pitchFamily="34" charset="-122"/>
                <a:ea typeface="微软雅黑" pitchFamily="34" charset="-122"/>
              </a:rPr>
              <a:t>const,volatile</a:t>
            </a:r>
            <a:r>
              <a:rPr lang="zh-CN" altLang="en-US" sz="3600" b="1" dirty="0" smtClean="0">
                <a:solidFill>
                  <a:srgbClr val="FF0000"/>
                </a:solidFill>
                <a:latin typeface="微软雅黑" pitchFamily="34" charset="-122"/>
                <a:ea typeface="微软雅黑" pitchFamily="34" charset="-122"/>
              </a:rPr>
              <a:t>限定符）</a:t>
            </a:r>
          </a:p>
        </p:txBody>
      </p:sp>
      <p:sp>
        <p:nvSpPr>
          <p:cNvPr id="3" name="Rectangle 7"/>
          <p:cNvSpPr>
            <a:spLocks noChangeArrowheads="1"/>
          </p:cNvSpPr>
          <p:nvPr/>
        </p:nvSpPr>
        <p:spPr bwMode="auto">
          <a:xfrm>
            <a:off x="186468" y="1052736"/>
            <a:ext cx="8801992" cy="3240360"/>
          </a:xfrm>
          <a:prstGeom prst="rect">
            <a:avLst/>
          </a:prstGeom>
          <a:noFill/>
          <a:ln w="9525">
            <a:noFill/>
            <a:miter lim="800000"/>
            <a:headEnd/>
            <a:tailEnd/>
          </a:ln>
        </p:spPr>
        <p:txBody>
          <a:bodyPr>
            <a:noAutofit/>
          </a:bodyPr>
          <a:lstStyle/>
          <a:p>
            <a:pPr>
              <a:lnSpc>
                <a:spcPct val="120000"/>
              </a:lnSpc>
            </a:pPr>
            <a:r>
              <a:rPr lang="en-US" altLang="zh-CN" sz="2000" b="1" dirty="0" smtClean="0">
                <a:latin typeface="华文新魏" pitchFamily="2" charset="-122"/>
                <a:ea typeface="华文新魏" pitchFamily="2" charset="-122"/>
              </a:rPr>
              <a:t>	</a:t>
            </a:r>
            <a:r>
              <a:rPr lang="zh-CN" altLang="en-US" sz="2000" b="1" dirty="0">
                <a:latin typeface="华文新魏" pitchFamily="2" charset="-122"/>
                <a:ea typeface="华文新魏" pitchFamily="2" charset="-122"/>
              </a:rPr>
              <a:t>函数参数被</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修饰表示该参数在函数体不能被</a:t>
            </a:r>
            <a:r>
              <a:rPr lang="zh-CN" altLang="en-US" sz="2000" b="1" dirty="0" smtClean="0">
                <a:latin typeface="华文新魏" pitchFamily="2" charset="-122"/>
                <a:ea typeface="华文新魏" pitchFamily="2" charset="-122"/>
              </a:rPr>
              <a:t>修改</a:t>
            </a:r>
            <a:endParaRPr lang="en-US" altLang="zh-CN" sz="2000" b="1" dirty="0" smtClean="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a:lnSpc>
                <a:spcPct val="120000"/>
              </a:lnSpc>
            </a:pPr>
            <a:endParaRPr lang="en-US" altLang="zh-CN" sz="2000" b="1" dirty="0" smtClean="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a:lnSpc>
                <a:spcPct val="120000"/>
              </a:lnSpc>
            </a:pPr>
            <a:endParaRPr lang="en-US" altLang="zh-CN" sz="2000" b="1" dirty="0" smtClean="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a:lnSpc>
                <a:spcPct val="120000"/>
              </a:lnSpc>
            </a:pPr>
            <a:endParaRPr lang="en-US" altLang="zh-CN" sz="2000" b="1" dirty="0" smtClean="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algn="just">
              <a:lnSpc>
                <a:spcPct val="80000"/>
              </a:lnSpc>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algn="just">
              <a:lnSpc>
                <a:spcPct val="12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	</a:t>
            </a:r>
          </a:p>
          <a:p>
            <a:pPr>
              <a:lnSpc>
                <a:spcPct val="145000"/>
              </a:lnSpc>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
        <p:nvSpPr>
          <p:cNvPr id="4" name="TextBox 3"/>
          <p:cNvSpPr txBox="1">
            <a:spLocks noChangeArrowheads="1"/>
          </p:cNvSpPr>
          <p:nvPr/>
        </p:nvSpPr>
        <p:spPr bwMode="auto">
          <a:xfrm>
            <a:off x="492132" y="1556792"/>
            <a:ext cx="8496328" cy="2592288"/>
          </a:xfrm>
          <a:prstGeom prst="rect">
            <a:avLst/>
          </a:prstGeom>
          <a:solidFill>
            <a:schemeClr val="accent6">
              <a:lumMod val="75000"/>
              <a:alpha val="44000"/>
            </a:schemeClr>
          </a:solidFill>
          <a:ln w="9525">
            <a:solidFill>
              <a:schemeClr val="accent1"/>
            </a:solidFill>
            <a:miter lim="800000"/>
            <a:headEnd/>
            <a:tailEnd/>
          </a:ln>
        </p:spPr>
        <p:txBody>
          <a:bodyPr/>
          <a:lstStyle/>
          <a:p>
            <a:pPr algn="just">
              <a:lnSpc>
                <a:spcPct val="120000"/>
              </a:lnSpc>
            </a:pPr>
            <a:r>
              <a:rPr lang="en-US" altLang="zh-CN" sz="2000" b="1" dirty="0">
                <a:latin typeface="华文新魏" pitchFamily="2" charset="-122"/>
                <a:ea typeface="华文新魏" pitchFamily="2" charset="-122"/>
              </a:rPr>
              <a:t>int output (</a:t>
            </a:r>
            <a:r>
              <a:rPr lang="en-US" altLang="zh-CN" sz="2000" b="1" dirty="0" err="1">
                <a:solidFill>
                  <a:srgbClr val="FF0000"/>
                </a:solidFill>
                <a:latin typeface="华文新魏" pitchFamily="2" charset="-122"/>
                <a:ea typeface="华文新魏" pitchFamily="2" charset="-122"/>
              </a:rPr>
              <a:t>const</a:t>
            </a:r>
            <a:r>
              <a:rPr lang="en-US" altLang="zh-CN" sz="2000" b="1" dirty="0">
                <a:solidFill>
                  <a:srgbClr val="FF0000"/>
                </a:solidFill>
                <a:latin typeface="华文新魏" pitchFamily="2" charset="-122"/>
                <a:ea typeface="华文新魏" pitchFamily="2" charset="-122"/>
              </a:rPr>
              <a:t>  char</a:t>
            </a:r>
            <a:r>
              <a:rPr lang="en-US" altLang="zh-CN" sz="2000" b="1" dirty="0">
                <a:latin typeface="华文新魏" pitchFamily="2" charset="-122"/>
                <a:ea typeface="华文新魏" pitchFamily="2" charset="-122"/>
              </a:rPr>
              <a:t>*f,  …)      //</a:t>
            </a:r>
            <a:r>
              <a:rPr lang="zh-CN" altLang="en-US" sz="2000" b="1" dirty="0">
                <a:latin typeface="华文新魏" pitchFamily="2" charset="-122"/>
                <a:ea typeface="华文新魏" pitchFamily="2" charset="-122"/>
              </a:rPr>
              <a:t>函数内不能有*</a:t>
            </a:r>
            <a:r>
              <a:rPr lang="en-US" altLang="zh-CN" sz="2000" b="1" dirty="0">
                <a:latin typeface="华文新魏" pitchFamily="2" charset="-122"/>
                <a:ea typeface="华文新魏" pitchFamily="2" charset="-122"/>
              </a:rPr>
              <a:t>f=</a:t>
            </a:r>
            <a:r>
              <a:rPr lang="en-US" altLang="zh-CN" sz="2000" b="1" dirty="0" smtClean="0">
                <a:latin typeface="华文新魏" pitchFamily="2" charset="-122"/>
                <a:ea typeface="华文新魏" pitchFamily="2" charset="-122"/>
              </a:rPr>
              <a:t>'A‘</a:t>
            </a:r>
          </a:p>
          <a:p>
            <a:pPr algn="just">
              <a:lnSpc>
                <a:spcPct val="120000"/>
              </a:lnSpc>
            </a:pPr>
            <a:r>
              <a:rPr lang="en-US" altLang="zh-CN" sz="2000" b="1" dirty="0" smtClean="0">
                <a:latin typeface="华文新魏" pitchFamily="2" charset="-122"/>
                <a:ea typeface="华文新魏" pitchFamily="2" charset="-122"/>
              </a:rPr>
              <a:t>{    …	return </a:t>
            </a:r>
            <a:r>
              <a:rPr lang="en-US" altLang="zh-CN" sz="2000" b="1" dirty="0">
                <a:latin typeface="华文新魏" pitchFamily="2" charset="-122"/>
                <a:ea typeface="华文新魏" pitchFamily="2" charset="-122"/>
              </a:rPr>
              <a:t>1;  </a:t>
            </a:r>
            <a:r>
              <a:rPr lang="en-US" altLang="zh-CN" sz="2000" b="1" dirty="0" smtClean="0">
                <a:latin typeface="华文新魏" pitchFamily="2" charset="-122"/>
                <a:ea typeface="华文新魏" pitchFamily="2" charset="-122"/>
              </a:rPr>
              <a:t>}</a:t>
            </a:r>
            <a:endParaRPr lang="en-US" altLang="zh-CN" sz="2000" b="1" dirty="0">
              <a:latin typeface="华文新魏" pitchFamily="2" charset="-122"/>
              <a:ea typeface="华文新魏" pitchFamily="2" charset="-122"/>
            </a:endParaRPr>
          </a:p>
          <a:p>
            <a:pPr algn="just">
              <a:lnSpc>
                <a:spcPct val="80000"/>
              </a:lnSpc>
            </a:pPr>
            <a:endParaRPr lang="en-US" altLang="zh-CN" sz="2000" b="1" dirty="0" smtClean="0">
              <a:latin typeface="华文新魏" pitchFamily="2" charset="-122"/>
              <a:ea typeface="华文新魏" pitchFamily="2" charset="-122"/>
            </a:endParaRPr>
          </a:p>
          <a:p>
            <a:pPr algn="just">
              <a:lnSpc>
                <a:spcPct val="80000"/>
              </a:lnSpc>
            </a:pPr>
            <a:r>
              <a:rPr lang="en-US" altLang="zh-CN" sz="2000" b="1" dirty="0" smtClean="0">
                <a:latin typeface="华文新魏" pitchFamily="2" charset="-122"/>
                <a:ea typeface="华文新魏" pitchFamily="2" charset="-122"/>
              </a:rPr>
              <a:t>void  </a:t>
            </a:r>
            <a:r>
              <a:rPr lang="en-US" altLang="zh-CN" sz="2000" b="1" dirty="0">
                <a:latin typeface="华文新魏" pitchFamily="2" charset="-122"/>
                <a:ea typeface="华文新魏" pitchFamily="2" charset="-122"/>
              </a:rPr>
              <a:t>main (void)   </a:t>
            </a:r>
          </a:p>
          <a:p>
            <a:pPr algn="just">
              <a:lnSpc>
                <a:spcPct val="80000"/>
              </a:lnSpc>
            </a:pPr>
            <a:r>
              <a:rPr lang="en-US" altLang="zh-CN" sz="2000" b="1" dirty="0" smtClean="0">
                <a:latin typeface="华文新魏" pitchFamily="2" charset="-122"/>
                <a:ea typeface="华文新魏" pitchFamily="2" charset="-122"/>
              </a:rPr>
              <a:t>{  </a:t>
            </a:r>
          </a:p>
          <a:p>
            <a:pPr algn="just">
              <a:lnSpc>
                <a:spcPct val="8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char  </a:t>
            </a:r>
            <a:r>
              <a:rPr lang="en-US" altLang="zh-CN" sz="2000" b="1" dirty="0">
                <a:latin typeface="华文新魏" pitchFamily="2" charset="-122"/>
                <a:ea typeface="华文新魏" pitchFamily="2" charset="-122"/>
              </a:rPr>
              <a:t>*</a:t>
            </a:r>
            <a:r>
              <a:rPr lang="en-US" altLang="zh-CN" sz="2000" b="1" dirty="0" err="1">
                <a:latin typeface="华文新魏" pitchFamily="2" charset="-122"/>
                <a:ea typeface="华文新魏" pitchFamily="2" charset="-122"/>
              </a:rPr>
              <a:t>fmt</a:t>
            </a:r>
            <a:r>
              <a:rPr lang="en-US" altLang="zh-CN" sz="2000" b="1" dirty="0">
                <a:latin typeface="华文新魏" pitchFamily="2" charset="-122"/>
                <a:ea typeface="华文新魏" pitchFamily="2" charset="-122"/>
              </a:rPr>
              <a:t>="Area=%lf\n"; </a:t>
            </a:r>
          </a:p>
          <a:p>
            <a:pPr algn="just">
              <a:lnSpc>
                <a:spcPct val="8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output </a:t>
            </a:r>
            <a:r>
              <a:rPr lang="en-US" altLang="zh-CN" sz="2000" b="1" dirty="0">
                <a:latin typeface="华文新魏" pitchFamily="2" charset="-122"/>
                <a:ea typeface="华文新魏" pitchFamily="2" charset="-122"/>
              </a:rPr>
              <a:t>(</a:t>
            </a:r>
            <a:r>
              <a:rPr lang="en-US" altLang="zh-CN" sz="2000" b="1" dirty="0" err="1">
                <a:latin typeface="华文新魏" pitchFamily="2" charset="-122"/>
                <a:ea typeface="华文新魏" pitchFamily="2" charset="-122"/>
              </a:rPr>
              <a:t>fmt</a:t>
            </a:r>
            <a:r>
              <a:rPr lang="en-US" altLang="zh-CN" sz="2000" b="1" dirty="0">
                <a:latin typeface="华文新魏" pitchFamily="2" charset="-122"/>
                <a:ea typeface="华文新魏" pitchFamily="2" charset="-122"/>
              </a:rPr>
              <a:t>,  pi*5*5); //</a:t>
            </a:r>
            <a:r>
              <a:rPr lang="en-US" altLang="zh-CN" sz="2000" b="1" dirty="0" err="1">
                <a:latin typeface="华文新魏" pitchFamily="2" charset="-122"/>
                <a:ea typeface="华文新魏" pitchFamily="2" charset="-122"/>
              </a:rPr>
              <a:t>fmt</a:t>
            </a:r>
            <a:r>
              <a:rPr lang="zh-CN" altLang="en-US" sz="2000" b="1" dirty="0">
                <a:latin typeface="华文新魏" pitchFamily="2" charset="-122"/>
                <a:ea typeface="华文新魏" pitchFamily="2" charset="-122"/>
              </a:rPr>
              <a:t>指向的格式字符串未变，</a:t>
            </a:r>
            <a:r>
              <a:rPr lang="zh-CN" altLang="en-US" sz="2000" b="1" dirty="0" smtClean="0">
                <a:latin typeface="华文新魏" pitchFamily="2" charset="-122"/>
                <a:ea typeface="华文新魏" pitchFamily="2" charset="-122"/>
              </a:rPr>
              <a:t>故</a:t>
            </a:r>
            <a:endParaRPr lang="en-US" altLang="zh-CN" sz="2000" b="1" dirty="0" smtClean="0">
              <a:latin typeface="华文新魏" pitchFamily="2" charset="-122"/>
              <a:ea typeface="华文新魏" pitchFamily="2" charset="-122"/>
            </a:endParaRPr>
          </a:p>
          <a:p>
            <a:pPr algn="just">
              <a:lnSpc>
                <a:spcPct val="8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output </a:t>
            </a:r>
            <a:r>
              <a:rPr lang="en-US" altLang="zh-CN" sz="2000" b="1" dirty="0">
                <a:latin typeface="华文新魏" pitchFamily="2" charset="-122"/>
                <a:ea typeface="华文新魏" pitchFamily="2" charset="-122"/>
              </a:rPr>
              <a:t>(</a:t>
            </a:r>
            <a:r>
              <a:rPr lang="en-US" altLang="zh-CN" sz="2000" b="1" dirty="0" err="1">
                <a:latin typeface="华文新魏" pitchFamily="2" charset="-122"/>
                <a:ea typeface="华文新魏" pitchFamily="2" charset="-122"/>
              </a:rPr>
              <a:t>fmt</a:t>
            </a:r>
            <a:r>
              <a:rPr lang="en-US" altLang="zh-CN" sz="2000" b="1" dirty="0">
                <a:latin typeface="华文新魏" pitchFamily="2" charset="-122"/>
                <a:ea typeface="华文新魏" pitchFamily="2" charset="-122"/>
              </a:rPr>
              <a:t>,  pi*6*6); //</a:t>
            </a:r>
            <a:r>
              <a:rPr lang="zh-CN" altLang="en-US" sz="2000" b="1" dirty="0">
                <a:latin typeface="华文新魏" pitchFamily="2" charset="-122"/>
                <a:ea typeface="华文新魏" pitchFamily="2" charset="-122"/>
              </a:rPr>
              <a:t>可继续用</a:t>
            </a:r>
            <a:r>
              <a:rPr lang="en-US" altLang="zh-CN" sz="2000" b="1" dirty="0" err="1">
                <a:latin typeface="华文新魏" pitchFamily="2" charset="-122"/>
                <a:ea typeface="华文新魏" pitchFamily="2" charset="-122"/>
              </a:rPr>
              <a:t>fmt</a:t>
            </a:r>
            <a:r>
              <a:rPr lang="zh-CN" altLang="en-US" sz="2000" b="1" dirty="0">
                <a:latin typeface="华文新魏" pitchFamily="2" charset="-122"/>
                <a:ea typeface="华文新魏" pitchFamily="2" charset="-122"/>
              </a:rPr>
              <a:t>指向的格式字符串</a:t>
            </a:r>
          </a:p>
          <a:p>
            <a:pPr algn="just">
              <a:lnSpc>
                <a:spcPct val="80000"/>
              </a:lnSpc>
            </a:pPr>
            <a:r>
              <a:rPr lang="en-US" altLang="zh-CN" sz="2000" b="1" dirty="0" smtClean="0">
                <a:latin typeface="华文新魏" pitchFamily="2" charset="-122"/>
                <a:ea typeface="华文新魏" pitchFamily="2" charset="-122"/>
              </a:rPr>
              <a:t>}</a:t>
            </a:r>
            <a:endParaRPr lang="en-US" altLang="zh-CN" sz="2000" b="1" dirty="0">
              <a:latin typeface="华文新魏" pitchFamily="2" charset="-122"/>
              <a:ea typeface="华文新魏" pitchFamily="2" charset="-122"/>
            </a:endParaRPr>
          </a:p>
        </p:txBody>
      </p:sp>
      <p:sp>
        <p:nvSpPr>
          <p:cNvPr id="5" name="TextBox 4"/>
          <p:cNvSpPr txBox="1"/>
          <p:nvPr/>
        </p:nvSpPr>
        <p:spPr>
          <a:xfrm>
            <a:off x="1962976" y="4357694"/>
            <a:ext cx="1500198" cy="400110"/>
          </a:xfrm>
          <a:prstGeom prst="rect">
            <a:avLst/>
          </a:prstGeom>
          <a:noFill/>
          <a:ln>
            <a:solidFill>
              <a:schemeClr val="tx1"/>
            </a:solidFill>
          </a:ln>
        </p:spPr>
        <p:txBody>
          <a:bodyPr wrap="square" rtlCol="0">
            <a:spAutoFit/>
          </a:bodyPr>
          <a:lstStyle/>
          <a:p>
            <a:r>
              <a:rPr lang="en-US" altLang="zh-CN" sz="2000" b="1" dirty="0" smtClean="0"/>
              <a:t>0xc0000000</a:t>
            </a:r>
            <a:endParaRPr lang="zh-CN" altLang="en-US" sz="2000" b="1" dirty="0"/>
          </a:p>
        </p:txBody>
      </p:sp>
      <p:sp>
        <p:nvSpPr>
          <p:cNvPr id="6" name="TextBox 5"/>
          <p:cNvSpPr txBox="1"/>
          <p:nvPr/>
        </p:nvSpPr>
        <p:spPr>
          <a:xfrm>
            <a:off x="891406" y="4357694"/>
            <a:ext cx="785818" cy="400110"/>
          </a:xfrm>
          <a:prstGeom prst="rect">
            <a:avLst/>
          </a:prstGeom>
          <a:noFill/>
          <a:ln>
            <a:noFill/>
          </a:ln>
        </p:spPr>
        <p:txBody>
          <a:bodyPr wrap="square" rtlCol="0">
            <a:spAutoFit/>
          </a:bodyPr>
          <a:lstStyle/>
          <a:p>
            <a:r>
              <a:rPr lang="en-US" altLang="zh-CN" sz="2000" b="1" dirty="0" err="1" smtClean="0">
                <a:latin typeface="华文新魏" pitchFamily="2" charset="-122"/>
                <a:ea typeface="华文新魏" pitchFamily="2" charset="-122"/>
              </a:rPr>
              <a:t>fmt</a:t>
            </a:r>
            <a:endParaRPr lang="zh-CN" altLang="en-US" sz="2000" b="1" dirty="0">
              <a:latin typeface="华文新魏" pitchFamily="2" charset="-122"/>
              <a:ea typeface="华文新魏" pitchFamily="2" charset="-122"/>
            </a:endParaRPr>
          </a:p>
        </p:txBody>
      </p:sp>
      <p:sp>
        <p:nvSpPr>
          <p:cNvPr id="7" name="TextBox 6"/>
          <p:cNvSpPr txBox="1"/>
          <p:nvPr/>
        </p:nvSpPr>
        <p:spPr>
          <a:xfrm>
            <a:off x="4463306" y="4357694"/>
            <a:ext cx="2286016" cy="400110"/>
          </a:xfrm>
          <a:prstGeom prst="rect">
            <a:avLst/>
          </a:prstGeom>
          <a:noFill/>
          <a:ln>
            <a:solidFill>
              <a:schemeClr val="tx1"/>
            </a:solidFill>
          </a:ln>
        </p:spPr>
        <p:txBody>
          <a:bodyPr wrap="square" rtlCol="0">
            <a:spAutoFit/>
          </a:bodyPr>
          <a:lstStyle/>
          <a:p>
            <a:r>
              <a:rPr lang="en-US" altLang="zh-CN" sz="2000" b="1" dirty="0" smtClean="0">
                <a:latin typeface="华文新魏" pitchFamily="2" charset="-122"/>
                <a:ea typeface="华文新魏" pitchFamily="2" charset="-122"/>
              </a:rPr>
              <a:t>"Area=%lf\n";</a:t>
            </a:r>
            <a:endParaRPr lang="zh-CN" altLang="en-US" sz="2000" b="1" dirty="0">
              <a:latin typeface="华文新魏" pitchFamily="2" charset="-122"/>
              <a:ea typeface="华文新魏" pitchFamily="2" charset="-122"/>
            </a:endParaRPr>
          </a:p>
        </p:txBody>
      </p:sp>
      <p:cxnSp>
        <p:nvCxnSpPr>
          <p:cNvPr id="8" name="直接箭头连接符 7"/>
          <p:cNvCxnSpPr>
            <a:stCxn id="5" idx="3"/>
            <a:endCxn id="7" idx="1"/>
          </p:cNvCxnSpPr>
          <p:nvPr/>
        </p:nvCxnSpPr>
        <p:spPr bwMode="auto">
          <a:xfrm>
            <a:off x="3463174" y="4557749"/>
            <a:ext cx="1000132" cy="158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9" name="TextBox 8"/>
          <p:cNvSpPr txBox="1"/>
          <p:nvPr/>
        </p:nvSpPr>
        <p:spPr>
          <a:xfrm>
            <a:off x="1962976" y="5314906"/>
            <a:ext cx="1500198" cy="400110"/>
          </a:xfrm>
          <a:prstGeom prst="rect">
            <a:avLst/>
          </a:prstGeom>
          <a:noFill/>
          <a:ln>
            <a:solidFill>
              <a:schemeClr val="tx1"/>
            </a:solidFill>
          </a:ln>
        </p:spPr>
        <p:txBody>
          <a:bodyPr wrap="square" rtlCol="0">
            <a:spAutoFit/>
          </a:bodyPr>
          <a:lstStyle/>
          <a:p>
            <a:r>
              <a:rPr lang="en-US" altLang="zh-CN" sz="2000" b="1" dirty="0" smtClean="0"/>
              <a:t>0xc0000000</a:t>
            </a:r>
            <a:endParaRPr lang="zh-CN" altLang="en-US" sz="2000" b="1" dirty="0"/>
          </a:p>
        </p:txBody>
      </p:sp>
      <p:sp>
        <p:nvSpPr>
          <p:cNvPr id="10" name="TextBox 9"/>
          <p:cNvSpPr txBox="1"/>
          <p:nvPr/>
        </p:nvSpPr>
        <p:spPr>
          <a:xfrm>
            <a:off x="692720" y="5157192"/>
            <a:ext cx="1142976" cy="707886"/>
          </a:xfrm>
          <a:prstGeom prst="rect">
            <a:avLst/>
          </a:prstGeom>
          <a:noFill/>
          <a:ln>
            <a:noFill/>
          </a:ln>
        </p:spPr>
        <p:txBody>
          <a:bodyPr wrap="square" rtlCol="0">
            <a:spAutoFit/>
          </a:bodyPr>
          <a:lstStyle/>
          <a:p>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char *f</a:t>
            </a:r>
            <a:endParaRPr lang="zh-CN" altLang="en-US" sz="2000" b="1" dirty="0">
              <a:latin typeface="华文新魏" pitchFamily="2" charset="-122"/>
              <a:ea typeface="华文新魏" pitchFamily="2" charset="-122"/>
            </a:endParaRPr>
          </a:p>
        </p:txBody>
      </p:sp>
      <p:cxnSp>
        <p:nvCxnSpPr>
          <p:cNvPr id="11" name="直接箭头连接符 10"/>
          <p:cNvCxnSpPr>
            <a:stCxn id="9" idx="3"/>
            <a:endCxn id="7" idx="1"/>
          </p:cNvCxnSpPr>
          <p:nvPr/>
        </p:nvCxnSpPr>
        <p:spPr bwMode="auto">
          <a:xfrm flipV="1">
            <a:off x="3463174" y="4557749"/>
            <a:ext cx="1000132" cy="957212"/>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12" name="下箭头 11"/>
          <p:cNvSpPr/>
          <p:nvPr/>
        </p:nvSpPr>
        <p:spPr bwMode="auto">
          <a:xfrm>
            <a:off x="2534480" y="4786322"/>
            <a:ext cx="285752" cy="500066"/>
          </a:xfrm>
          <a:prstGeom prst="downArrow">
            <a:avLst/>
          </a:prstGeom>
          <a:solidFill>
            <a:schemeClr val="accent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3" name="TextBox 12"/>
          <p:cNvSpPr txBox="1"/>
          <p:nvPr/>
        </p:nvSpPr>
        <p:spPr>
          <a:xfrm>
            <a:off x="4463306" y="4963222"/>
            <a:ext cx="2723823" cy="646331"/>
          </a:xfrm>
          <a:prstGeom prst="rect">
            <a:avLst/>
          </a:prstGeom>
          <a:noFill/>
        </p:spPr>
        <p:txBody>
          <a:bodyPr wrap="none" rtlCol="0">
            <a:spAutoFit/>
          </a:bodyPr>
          <a:lstStyle/>
          <a:p>
            <a:r>
              <a:rPr lang="zh-CN" altLang="en-US" b="1" dirty="0" smtClean="0">
                <a:latin typeface="华文新魏" pitchFamily="2" charset="-122"/>
                <a:ea typeface="华文新魏" pitchFamily="2" charset="-122"/>
              </a:rPr>
              <a:t>实参传递给形参，等价于</a:t>
            </a:r>
            <a:endParaRPr lang="en-US" altLang="zh-CN" b="1" dirty="0" smtClean="0">
              <a:latin typeface="华文新魏" pitchFamily="2" charset="-122"/>
              <a:ea typeface="华文新魏" pitchFamily="2" charset="-122"/>
            </a:endParaRPr>
          </a:p>
          <a:p>
            <a:r>
              <a:rPr lang="en-US" altLang="zh-CN" b="1" dirty="0" smtClean="0">
                <a:latin typeface="华文新魏" pitchFamily="2" charset="-122"/>
                <a:ea typeface="华文新魏" pitchFamily="2" charset="-122"/>
              </a:rPr>
              <a:t>const char *f = </a:t>
            </a:r>
            <a:r>
              <a:rPr lang="en-US" altLang="zh-CN" b="1" dirty="0" err="1" smtClean="0">
                <a:latin typeface="华文新魏" pitchFamily="2" charset="-122"/>
                <a:ea typeface="华文新魏" pitchFamily="2" charset="-122"/>
              </a:rPr>
              <a:t>fmt</a:t>
            </a:r>
            <a:r>
              <a:rPr lang="en-US" altLang="zh-CN" b="1" dirty="0" smtClean="0">
                <a:latin typeface="华文新魏" pitchFamily="2" charset="-122"/>
                <a:ea typeface="华文新魏" pitchFamily="2" charset="-122"/>
              </a:rPr>
              <a:t>;</a:t>
            </a:r>
            <a:endParaRPr lang="zh-CN" altLang="en-US" b="1" dirty="0">
              <a:latin typeface="华文新魏" pitchFamily="2" charset="-122"/>
              <a:ea typeface="华文新魏" pitchFamily="2" charset="-122"/>
            </a:endParaRPr>
          </a:p>
        </p:txBody>
      </p:sp>
      <p:sp>
        <p:nvSpPr>
          <p:cNvPr id="14" name="TextBox 13"/>
          <p:cNvSpPr txBox="1"/>
          <p:nvPr/>
        </p:nvSpPr>
        <p:spPr>
          <a:xfrm>
            <a:off x="971600" y="5877272"/>
            <a:ext cx="6846336" cy="923330"/>
          </a:xfrm>
          <a:prstGeom prst="rect">
            <a:avLst/>
          </a:prstGeom>
          <a:noFill/>
        </p:spPr>
        <p:txBody>
          <a:bodyPr wrap="square" rtlCol="0">
            <a:spAutoFit/>
          </a:bodyPr>
          <a:lstStyle/>
          <a:p>
            <a:r>
              <a:rPr lang="zh-CN" altLang="en-US" b="1" dirty="0" smtClean="0">
                <a:latin typeface="华文新魏" pitchFamily="2" charset="-122"/>
                <a:ea typeface="华文新魏" pitchFamily="2" charset="-122"/>
              </a:rPr>
              <a:t>函数形参</a:t>
            </a:r>
            <a:r>
              <a:rPr lang="zh-CN" altLang="en-US" b="1" dirty="0">
                <a:latin typeface="华文新魏" pitchFamily="2" charset="-122"/>
                <a:ea typeface="华文新魏" pitchFamily="2" charset="-122"/>
              </a:rPr>
              <a:t>（特别是指针和引用类型形参</a:t>
            </a:r>
            <a:r>
              <a:rPr lang="zh-CN" altLang="en-US" b="1" dirty="0" smtClean="0">
                <a:latin typeface="华文新魏" pitchFamily="2" charset="-122"/>
                <a:ea typeface="华文新魏" pitchFamily="2" charset="-122"/>
              </a:rPr>
              <a:t>）加上</a:t>
            </a:r>
            <a:r>
              <a:rPr lang="en-US" altLang="zh-CN" b="1" dirty="0" err="1" smtClean="0">
                <a:latin typeface="华文新魏" pitchFamily="2" charset="-122"/>
                <a:ea typeface="华文新魏" pitchFamily="2" charset="-122"/>
              </a:rPr>
              <a:t>const</a:t>
            </a:r>
            <a:r>
              <a:rPr lang="zh-CN" altLang="en-US" b="1" dirty="0" smtClean="0">
                <a:latin typeface="华文新魏" pitchFamily="2" charset="-122"/>
                <a:ea typeface="华文新魏" pitchFamily="2" charset="-122"/>
              </a:rPr>
              <a:t>，就是给函数的调用者一个承诺：通过指针或引用传进来的对象，在函数内部是绝对不会被修改的。函数调用者可以放心地调用该函数。</a:t>
            </a:r>
            <a:endParaRPr lang="zh-CN" altLang="en-US" b="1" dirty="0">
              <a:latin typeface="华文新魏" pitchFamily="2" charset="-122"/>
              <a:ea typeface="华文新魏" pitchFamily="2" charset="-122"/>
            </a:endParaRPr>
          </a:p>
        </p:txBody>
      </p:sp>
    </p:spTree>
    <p:extLst>
      <p:ext uri="{BB962C8B-B14F-4D97-AF65-F5344CB8AC3E}">
        <p14:creationId xmlns:p14="http://schemas.microsoft.com/office/powerpoint/2010/main" val="409912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par>
                                <p:cTn id="25" presetID="3" presetClass="entr" presetSubtype="1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9" grpId="0" animBg="1"/>
      <p:bldP spid="10" grpId="0"/>
      <p:bldP spid="1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fontScale="90000"/>
          </a:bodyPr>
          <a:lstStyle/>
          <a:p>
            <a:pPr algn="l"/>
            <a:r>
              <a:rPr lang="en-US" altLang="zh-CN" sz="3600" b="1" dirty="0" smtClean="0">
                <a:solidFill>
                  <a:srgbClr val="FF0000"/>
                </a:solidFill>
                <a:latin typeface="微软雅黑" pitchFamily="34" charset="-122"/>
                <a:ea typeface="微软雅黑" pitchFamily="34" charset="-122"/>
              </a:rPr>
              <a:t>2.8</a:t>
            </a:r>
            <a:r>
              <a:rPr lang="zh-CN" altLang="en-US" sz="3600" b="1" dirty="0">
                <a:solidFill>
                  <a:srgbClr val="FF0000"/>
                </a:solidFill>
                <a:latin typeface="微软雅黑" pitchFamily="34" charset="-122"/>
                <a:ea typeface="微软雅黑" pitchFamily="34" charset="-122"/>
              </a:rPr>
              <a:t>　</a:t>
            </a:r>
            <a:r>
              <a:rPr lang="en-US" altLang="zh-CN" sz="3600" b="1" dirty="0" smtClean="0">
                <a:solidFill>
                  <a:srgbClr val="FF0000"/>
                </a:solidFill>
                <a:latin typeface="微软雅黑" pitchFamily="34" charset="-122"/>
                <a:ea typeface="微软雅黑" pitchFamily="34" charset="-122"/>
              </a:rPr>
              <a:t>CV-Qualifier(</a:t>
            </a:r>
            <a:r>
              <a:rPr lang="en-US" altLang="zh-CN" sz="3600" b="1" dirty="0" err="1" smtClean="0">
                <a:solidFill>
                  <a:srgbClr val="FF0000"/>
                </a:solidFill>
                <a:latin typeface="微软雅黑" pitchFamily="34" charset="-122"/>
                <a:ea typeface="微软雅黑" pitchFamily="34" charset="-122"/>
              </a:rPr>
              <a:t>const,volatile</a:t>
            </a:r>
            <a:r>
              <a:rPr lang="zh-CN" altLang="en-US" sz="3600" b="1" dirty="0" smtClean="0">
                <a:solidFill>
                  <a:srgbClr val="FF0000"/>
                </a:solidFill>
                <a:latin typeface="微软雅黑" pitchFamily="34" charset="-122"/>
                <a:ea typeface="微软雅黑" pitchFamily="34" charset="-122"/>
              </a:rPr>
              <a:t>限定符）</a:t>
            </a:r>
          </a:p>
        </p:txBody>
      </p:sp>
      <p:sp>
        <p:nvSpPr>
          <p:cNvPr id="3" name="Rectangle 7"/>
          <p:cNvSpPr>
            <a:spLocks noChangeArrowheads="1"/>
          </p:cNvSpPr>
          <p:nvPr/>
        </p:nvSpPr>
        <p:spPr bwMode="auto">
          <a:xfrm>
            <a:off x="186468" y="1052736"/>
            <a:ext cx="8801992" cy="4464496"/>
          </a:xfrm>
          <a:prstGeom prst="rect">
            <a:avLst/>
          </a:prstGeom>
          <a:noFill/>
          <a:ln w="9525">
            <a:noFill/>
            <a:miter lim="800000"/>
            <a:headEnd/>
            <a:tailEnd/>
          </a:ln>
        </p:spPr>
        <p:txBody>
          <a:bodyPr>
            <a:noAutofit/>
          </a:bodyPr>
          <a:lstStyle/>
          <a:p>
            <a:pPr lvl="1" algn="just">
              <a:lnSpc>
                <a:spcPct val="105000"/>
              </a:lnSpc>
              <a:spcBef>
                <a:spcPct val="15000"/>
              </a:spcBef>
            </a:pPr>
            <a:r>
              <a:rPr lang="en-US" altLang="zh-CN" sz="2000" b="1" dirty="0">
                <a:latin typeface="华文新魏" pitchFamily="2" charset="-122"/>
                <a:ea typeface="华文新魏" pitchFamily="2" charset="-122"/>
              </a:rPr>
              <a:t>	C++</a:t>
            </a:r>
            <a:r>
              <a:rPr lang="zh-CN" altLang="en-US" sz="2000" b="1" dirty="0">
                <a:latin typeface="华文新魏" pitchFamily="2" charset="-122"/>
                <a:ea typeface="华文新魏" pitchFamily="2" charset="-122"/>
              </a:rPr>
              <a:t>提倡用只读变量代替</a:t>
            </a:r>
            <a:r>
              <a:rPr lang="en-US" altLang="zh-CN" sz="2000" b="1" dirty="0">
                <a:latin typeface="华文新魏" pitchFamily="2" charset="-122"/>
                <a:ea typeface="华文新魏" pitchFamily="2" charset="-122"/>
              </a:rPr>
              <a:t>#define</a:t>
            </a:r>
            <a:r>
              <a:rPr lang="zh-CN" altLang="en-US" sz="2000" b="1" dirty="0">
                <a:latin typeface="华文新魏" pitchFamily="2" charset="-122"/>
                <a:ea typeface="华文新魏" pitchFamily="2" charset="-122"/>
              </a:rPr>
              <a:t>定义常量，可避免不当宏替换导致的语法错误。（还有什么好处？</a:t>
            </a:r>
            <a:r>
              <a:rPr lang="zh-CN" altLang="en-US" sz="2000" b="1" dirty="0" smtClean="0">
                <a:latin typeface="华文新魏" pitchFamily="2" charset="-122"/>
                <a:ea typeface="华文新魏" pitchFamily="2" charset="-122"/>
              </a:rPr>
              <a:t>）</a:t>
            </a:r>
            <a:endParaRPr lang="en-US" altLang="zh-CN" sz="2000" b="1" dirty="0" smtClean="0">
              <a:latin typeface="华文新魏" pitchFamily="2" charset="-122"/>
              <a:ea typeface="华文新魏" pitchFamily="2" charset="-122"/>
            </a:endParaRPr>
          </a:p>
          <a:p>
            <a:pPr lvl="1" algn="just">
              <a:lnSpc>
                <a:spcPct val="105000"/>
              </a:lnSpc>
              <a:spcBef>
                <a:spcPct val="15000"/>
              </a:spcBef>
            </a:pPr>
            <a:endParaRPr lang="zh-CN" altLang="en-US" sz="2000" b="1" dirty="0">
              <a:latin typeface="华文新魏" pitchFamily="2" charset="-122"/>
              <a:ea typeface="华文新魏" pitchFamily="2" charset="-122"/>
            </a:endParaRPr>
          </a:p>
          <a:p>
            <a:pPr lvl="1" algn="just">
              <a:lnSpc>
                <a:spcPct val="105000"/>
              </a:lnSpc>
              <a:spcBef>
                <a:spcPct val="15000"/>
              </a:spcBef>
            </a:pPr>
            <a:r>
              <a:rPr lang="zh-CN" altLang="en-US" sz="2000" b="1" dirty="0">
                <a:latin typeface="华文新魏" pitchFamily="2" charset="-122"/>
                <a:ea typeface="华文新魏" pitchFamily="2" charset="-122"/>
              </a:rPr>
              <a:t>如何解释</a:t>
            </a:r>
            <a:r>
              <a:rPr lang="zh-CN" altLang="en-US" sz="2000" b="1" dirty="0" smtClean="0">
                <a:latin typeface="华文新魏" pitchFamily="2" charset="-122"/>
                <a:ea typeface="华文新魏" pitchFamily="2" charset="-122"/>
              </a:rPr>
              <a:t>：</a:t>
            </a:r>
            <a:endParaRPr lang="en-US" altLang="zh-CN" sz="2000" b="1" dirty="0" smtClean="0">
              <a:latin typeface="华文新魏" pitchFamily="2" charset="-122"/>
              <a:ea typeface="华文新魏" pitchFamily="2" charset="-122"/>
            </a:endParaRPr>
          </a:p>
          <a:p>
            <a:pPr lvl="1" algn="just">
              <a:lnSpc>
                <a:spcPct val="105000"/>
              </a:lnSpc>
              <a:spcBef>
                <a:spcPct val="15000"/>
              </a:spcBef>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int </a:t>
            </a:r>
            <a:r>
              <a:rPr lang="en-US" altLang="zh-CN" sz="2000" b="1" dirty="0">
                <a:latin typeface="华文新魏" pitchFamily="2" charset="-122"/>
                <a:ea typeface="华文新魏" pitchFamily="2" charset="-122"/>
              </a:rPr>
              <a:t>m; </a:t>
            </a:r>
            <a:endParaRPr lang="en-US" altLang="zh-CN" sz="2000" b="1" dirty="0" smtClean="0">
              <a:latin typeface="华文新魏" pitchFamily="2" charset="-122"/>
              <a:ea typeface="华文新魏" pitchFamily="2" charset="-122"/>
            </a:endParaRPr>
          </a:p>
          <a:p>
            <a:pPr lvl="1" algn="just">
              <a:lnSpc>
                <a:spcPct val="105000"/>
              </a:lnSpc>
              <a:spcBef>
                <a:spcPct val="15000"/>
              </a:spcBef>
            </a:pPr>
            <a:r>
              <a:rPr lang="en-US" altLang="zh-CN" sz="2000" b="1" dirty="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typedef</a:t>
            </a:r>
            <a:r>
              <a:rPr lang="en-US" altLang="zh-CN" sz="2000" b="1" dirty="0" smtClean="0">
                <a:latin typeface="华文新魏" pitchFamily="2" charset="-122"/>
                <a:ea typeface="华文新魏" pitchFamily="2" charset="-122"/>
              </a:rPr>
              <a:t>  int* IP</a:t>
            </a:r>
            <a:r>
              <a:rPr lang="en-US" altLang="zh-CN" sz="2000" b="1" dirty="0">
                <a:latin typeface="华文新魏" pitchFamily="2" charset="-122"/>
                <a:ea typeface="华文新魏" pitchFamily="2" charset="-122"/>
              </a:rPr>
              <a:t>; </a:t>
            </a:r>
            <a:endParaRPr lang="en-US" altLang="zh-CN" sz="2000" b="1" dirty="0" smtClean="0">
              <a:latin typeface="华文新魏" pitchFamily="2" charset="-122"/>
              <a:ea typeface="华文新魏" pitchFamily="2" charset="-122"/>
            </a:endParaRPr>
          </a:p>
          <a:p>
            <a:pPr lvl="1" algn="just">
              <a:lnSpc>
                <a:spcPct val="105000"/>
              </a:lnSpc>
              <a:spcBef>
                <a:spcPct val="15000"/>
              </a:spcBef>
            </a:pPr>
            <a:r>
              <a:rPr lang="en-US" altLang="zh-CN" sz="2000" b="1" dirty="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const</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IP p=&amp;m</a:t>
            </a:r>
            <a:r>
              <a:rPr lang="zh-CN" altLang="en-US" sz="2000" b="1" dirty="0">
                <a:latin typeface="华文新魏" pitchFamily="2" charset="-122"/>
                <a:ea typeface="华文新魏" pitchFamily="2" charset="-122"/>
              </a:rPr>
              <a:t>等价于</a:t>
            </a: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int *p=&amp;m</a:t>
            </a:r>
            <a:r>
              <a:rPr lang="zh-CN" altLang="en-US" sz="2000" b="1" dirty="0">
                <a:latin typeface="华文新魏" pitchFamily="2" charset="-122"/>
                <a:ea typeface="华文新魏" pitchFamily="2" charset="-122"/>
              </a:rPr>
              <a:t>还是</a:t>
            </a:r>
            <a:r>
              <a:rPr lang="en-US" altLang="zh-CN" sz="2000" b="1" dirty="0">
                <a:latin typeface="华文新魏" pitchFamily="2" charset="-122"/>
                <a:ea typeface="华文新魏" pitchFamily="2" charset="-122"/>
              </a:rPr>
              <a:t>int * </a:t>
            </a: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p=&amp;m?</a:t>
            </a:r>
          </a:p>
          <a:p>
            <a:pPr lvl="2" algn="just">
              <a:lnSpc>
                <a:spcPct val="105000"/>
              </a:lnSpc>
              <a:spcBef>
                <a:spcPct val="15000"/>
              </a:spcBef>
              <a:buFont typeface="Wingdings" pitchFamily="2" charset="2"/>
              <a:buChar char="ü"/>
            </a:pPr>
            <a:r>
              <a:rPr lang="en-US" altLang="zh-CN" sz="2000" b="1" dirty="0" err="1">
                <a:latin typeface="华文新魏" pitchFamily="2" charset="-122"/>
                <a:ea typeface="华文新魏" pitchFamily="2" charset="-122"/>
              </a:rPr>
              <a:t>typedef</a:t>
            </a:r>
            <a:r>
              <a:rPr lang="zh-CN" altLang="en-US" sz="2000" b="1" dirty="0">
                <a:latin typeface="华文新魏" pitchFamily="2" charset="-122"/>
                <a:ea typeface="华文新魏" pitchFamily="2" charset="-122"/>
              </a:rPr>
              <a:t>不是宏扩展</a:t>
            </a:r>
          </a:p>
          <a:p>
            <a:pPr lvl="2" algn="just">
              <a:lnSpc>
                <a:spcPct val="105000"/>
              </a:lnSpc>
              <a:spcBef>
                <a:spcPct val="15000"/>
              </a:spcBef>
              <a:buFont typeface="Wingdings" pitchFamily="2" charset="2"/>
              <a:buChar char="ü"/>
            </a:pP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IP p</a:t>
            </a:r>
            <a:r>
              <a:rPr lang="zh-CN" altLang="en-US" sz="2000" b="1" dirty="0">
                <a:latin typeface="华文新魏" pitchFamily="2" charset="-122"/>
                <a:ea typeface="华文新魏" pitchFamily="2" charset="-122"/>
              </a:rPr>
              <a:t>声明了一个</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类型的指针</a:t>
            </a:r>
          </a:p>
          <a:p>
            <a:pPr lvl="2" algn="just">
              <a:lnSpc>
                <a:spcPct val="105000"/>
              </a:lnSpc>
              <a:spcBef>
                <a:spcPct val="15000"/>
              </a:spcBef>
              <a:buFont typeface="Wingdings" pitchFamily="2" charset="2"/>
              <a:buChar char="ü"/>
            </a:pPr>
            <a:r>
              <a:rPr lang="en-US" altLang="zh-CN" sz="2000" b="1" dirty="0">
                <a:latin typeface="华文新魏" pitchFamily="2" charset="-122"/>
                <a:ea typeface="华文新魏" pitchFamily="2" charset="-122"/>
              </a:rPr>
              <a:t>int * </a:t>
            </a: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p=&amp;m</a:t>
            </a:r>
          </a:p>
          <a:p>
            <a:pPr>
              <a:lnSpc>
                <a:spcPct val="120000"/>
              </a:lnSpc>
            </a:pPr>
            <a:endParaRPr lang="en-US" altLang="zh-CN" sz="2000" b="1" dirty="0">
              <a:latin typeface="华文新魏" pitchFamily="2" charset="-122"/>
              <a:ea typeface="华文新魏" pitchFamily="2" charset="-122"/>
            </a:endParaRPr>
          </a:p>
          <a:p>
            <a:pPr>
              <a:lnSpc>
                <a:spcPct val="120000"/>
              </a:lnSpc>
            </a:pPr>
            <a:endParaRPr lang="en-US" altLang="zh-CN" sz="2000" b="1" dirty="0" smtClean="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a:lnSpc>
                <a:spcPct val="120000"/>
              </a:lnSpc>
            </a:pPr>
            <a:endParaRPr lang="en-US" altLang="zh-CN" sz="2000" b="1" dirty="0" smtClean="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a:lnSpc>
                <a:spcPct val="120000"/>
              </a:lnSpc>
            </a:pPr>
            <a:endParaRPr lang="en-US" altLang="zh-CN" sz="2000" b="1" dirty="0" smtClean="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algn="just">
              <a:lnSpc>
                <a:spcPct val="80000"/>
              </a:lnSpc>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algn="just">
              <a:lnSpc>
                <a:spcPct val="12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	</a:t>
            </a:r>
          </a:p>
          <a:p>
            <a:pPr>
              <a:lnSpc>
                <a:spcPct val="145000"/>
              </a:lnSpc>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Tree>
    <p:extLst>
      <p:ext uri="{BB962C8B-B14F-4D97-AF65-F5344CB8AC3E}">
        <p14:creationId xmlns:p14="http://schemas.microsoft.com/office/powerpoint/2010/main" val="20655655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fontScale="90000"/>
          </a:bodyPr>
          <a:lstStyle/>
          <a:p>
            <a:pPr algn="l"/>
            <a:r>
              <a:rPr lang="en-US" altLang="zh-CN" sz="3600" b="1" dirty="0" smtClean="0">
                <a:solidFill>
                  <a:srgbClr val="FF0000"/>
                </a:solidFill>
                <a:latin typeface="微软雅黑" pitchFamily="34" charset="-122"/>
                <a:ea typeface="微软雅黑" pitchFamily="34" charset="-122"/>
              </a:rPr>
              <a:t>2.8</a:t>
            </a:r>
            <a:r>
              <a:rPr lang="zh-CN" altLang="en-US" sz="3600" b="1" dirty="0">
                <a:solidFill>
                  <a:srgbClr val="FF0000"/>
                </a:solidFill>
                <a:latin typeface="微软雅黑" pitchFamily="34" charset="-122"/>
                <a:ea typeface="微软雅黑" pitchFamily="34" charset="-122"/>
              </a:rPr>
              <a:t>　</a:t>
            </a:r>
            <a:r>
              <a:rPr lang="en-US" altLang="zh-CN" sz="3600" b="1" dirty="0" smtClean="0">
                <a:solidFill>
                  <a:srgbClr val="FF0000"/>
                </a:solidFill>
                <a:latin typeface="微软雅黑" pitchFamily="34" charset="-122"/>
                <a:ea typeface="微软雅黑" pitchFamily="34" charset="-122"/>
              </a:rPr>
              <a:t>CV-Qualifier(</a:t>
            </a:r>
            <a:r>
              <a:rPr lang="en-US" altLang="zh-CN" sz="3600" b="1" dirty="0" err="1" smtClean="0">
                <a:solidFill>
                  <a:srgbClr val="FF0000"/>
                </a:solidFill>
                <a:latin typeface="微软雅黑" pitchFamily="34" charset="-122"/>
                <a:ea typeface="微软雅黑" pitchFamily="34" charset="-122"/>
              </a:rPr>
              <a:t>const,volatile</a:t>
            </a:r>
            <a:r>
              <a:rPr lang="zh-CN" altLang="en-US" sz="3600" b="1" dirty="0" smtClean="0">
                <a:solidFill>
                  <a:srgbClr val="FF0000"/>
                </a:solidFill>
                <a:latin typeface="微软雅黑" pitchFamily="34" charset="-122"/>
                <a:ea typeface="微软雅黑" pitchFamily="34" charset="-122"/>
              </a:rPr>
              <a:t>限定符）</a:t>
            </a:r>
          </a:p>
        </p:txBody>
      </p:sp>
      <p:sp>
        <p:nvSpPr>
          <p:cNvPr id="3" name="Rectangle 7"/>
          <p:cNvSpPr>
            <a:spLocks noChangeArrowheads="1"/>
          </p:cNvSpPr>
          <p:nvPr/>
        </p:nvSpPr>
        <p:spPr bwMode="auto">
          <a:xfrm>
            <a:off x="186468" y="1052736"/>
            <a:ext cx="8801992" cy="5184576"/>
          </a:xfrm>
          <a:prstGeom prst="rect">
            <a:avLst/>
          </a:prstGeom>
          <a:noFill/>
          <a:ln w="9525">
            <a:noFill/>
            <a:miter lim="800000"/>
            <a:headEnd/>
            <a:tailEnd/>
          </a:ln>
        </p:spPr>
        <p:txBody>
          <a:bodyPr>
            <a:noAutofit/>
          </a:bodyPr>
          <a:lstStyle/>
          <a:p>
            <a:pPr>
              <a:lnSpc>
                <a:spcPct val="125000"/>
              </a:lnSpc>
            </a:pPr>
            <a:r>
              <a:rPr lang="en-US" altLang="zh-CN" sz="2000" b="1" dirty="0">
                <a:latin typeface="华文新魏" pitchFamily="2" charset="-122"/>
                <a:ea typeface="华文新魏" pitchFamily="2" charset="-122"/>
              </a:rPr>
              <a:t>	volatile</a:t>
            </a:r>
            <a:r>
              <a:rPr lang="zh-CN" altLang="en-US" sz="2000" b="1" dirty="0">
                <a:latin typeface="华文新魏" pitchFamily="2" charset="-122"/>
                <a:ea typeface="华文新魏" pitchFamily="2" charset="-122"/>
              </a:rPr>
              <a:t>声明定义</a:t>
            </a:r>
            <a:r>
              <a:rPr lang="zh-CN" altLang="en-US" sz="2000" b="1" dirty="0">
                <a:solidFill>
                  <a:srgbClr val="FF0000"/>
                </a:solidFill>
                <a:latin typeface="华文新魏" pitchFamily="2" charset="-122"/>
                <a:ea typeface="华文新魏" pitchFamily="2" charset="-122"/>
              </a:rPr>
              <a:t>挥发变量、参数和函数返回值</a:t>
            </a:r>
            <a:r>
              <a:rPr lang="zh-CN" altLang="en-US" sz="2000" b="1" dirty="0">
                <a:latin typeface="华文新魏" pitchFamily="2" charset="-122"/>
                <a:ea typeface="华文新魏" pitchFamily="2" charset="-122"/>
              </a:rPr>
              <a:t>，即使</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本</a:t>
            </a:r>
            <a:r>
              <a:rPr lang="en-US" altLang="zh-CN" sz="2000" b="1" dirty="0">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程序</a:t>
            </a:r>
            <a:r>
              <a:rPr lang="zh-CN" altLang="en-US" sz="2000" b="1" dirty="0">
                <a:latin typeface="华文新魏" pitchFamily="2" charset="-122"/>
                <a:ea typeface="华文新魏" pitchFamily="2" charset="-122"/>
              </a:rPr>
              <a:t>未作修改，存于</a:t>
            </a:r>
            <a:r>
              <a:rPr lang="zh-CN" altLang="en-US" sz="2000" b="1" dirty="0">
                <a:solidFill>
                  <a:srgbClr val="FF0000"/>
                </a:solidFill>
                <a:latin typeface="华文新魏" pitchFamily="2" charset="-122"/>
                <a:ea typeface="华文新魏" pitchFamily="2" charset="-122"/>
              </a:rPr>
              <a:t>内存的值</a:t>
            </a:r>
            <a:r>
              <a:rPr lang="zh-CN" altLang="en-US" sz="2000" b="1" dirty="0">
                <a:latin typeface="华文新魏" pitchFamily="2" charset="-122"/>
                <a:ea typeface="华文新魏" pitchFamily="2" charset="-122"/>
              </a:rPr>
              <a:t>也可能发生变化。 </a:t>
            </a:r>
            <a:r>
              <a:rPr lang="zh-CN" altLang="en-US" sz="2000" b="1" dirty="0" smtClean="0">
                <a:latin typeface="华文新魏" pitchFamily="2" charset="-122"/>
                <a:ea typeface="华文新魏" pitchFamily="2" charset="-122"/>
              </a:rPr>
              <a:t>这</a:t>
            </a:r>
            <a:r>
              <a:rPr lang="zh-CN" altLang="en-US" sz="2000" b="1" dirty="0">
                <a:latin typeface="华文新魏" pitchFamily="2" charset="-122"/>
                <a:ea typeface="华文新魏" pitchFamily="2" charset="-122"/>
              </a:rPr>
              <a:t>意味着进程或线程在改变</a:t>
            </a:r>
            <a:r>
              <a:rPr lang="en-US" altLang="zh-CN" sz="2000" b="1" dirty="0">
                <a:latin typeface="华文新魏" pitchFamily="2" charset="-122"/>
                <a:ea typeface="华文新魏" pitchFamily="2" charset="-122"/>
              </a:rPr>
              <a:t>volatile</a:t>
            </a:r>
            <a:r>
              <a:rPr lang="zh-CN" altLang="en-US" sz="2000" b="1" dirty="0">
                <a:latin typeface="华文新魏" pitchFamily="2" charset="-122"/>
                <a:ea typeface="华文新魏" pitchFamily="2" charset="-122"/>
              </a:rPr>
              <a:t>变量的值。这类变量可做信号灯使用，</a:t>
            </a:r>
            <a:r>
              <a:rPr lang="zh-CN" altLang="en-US" sz="2000" b="1" dirty="0">
                <a:solidFill>
                  <a:srgbClr val="FF0000"/>
                </a:solidFill>
                <a:latin typeface="华文新魏" pitchFamily="2" charset="-122"/>
                <a:ea typeface="华文新魏" pitchFamily="2" charset="-122"/>
              </a:rPr>
              <a:t>通常用于两个程序或进程同步</a:t>
            </a:r>
            <a:r>
              <a:rPr lang="zh-CN" altLang="en-US" sz="2000" b="1" dirty="0">
                <a:latin typeface="华文新魏" pitchFamily="2" charset="-122"/>
                <a:ea typeface="华文新魏" pitchFamily="2" charset="-122"/>
              </a:rPr>
              <a:t>。</a:t>
            </a:r>
          </a:p>
          <a:p>
            <a:pPr>
              <a:lnSpc>
                <a:spcPct val="125000"/>
              </a:lnSpc>
            </a:pPr>
            <a:r>
              <a:rPr lang="en-US" altLang="zh-CN" sz="2000" b="1" dirty="0" smtClean="0">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const</a:t>
            </a:r>
            <a:r>
              <a:rPr lang="zh-CN" altLang="en-US" sz="2000" b="1" dirty="0">
                <a:latin typeface="华文新魏" pitchFamily="2" charset="-122"/>
                <a:ea typeface="华文新魏" pitchFamily="2" charset="-122"/>
              </a:rPr>
              <a:t>表示</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本</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程序不能修改，</a:t>
            </a:r>
            <a:r>
              <a:rPr lang="en-US" altLang="zh-CN" sz="2000" b="1" dirty="0">
                <a:latin typeface="华文新魏" pitchFamily="2" charset="-122"/>
                <a:ea typeface="华文新魏" pitchFamily="2" charset="-122"/>
              </a:rPr>
              <a:t>volatile</a:t>
            </a:r>
            <a:r>
              <a:rPr lang="zh-CN" altLang="en-US" sz="2000" b="1" dirty="0">
                <a:latin typeface="华文新魏" pitchFamily="2" charset="-122"/>
                <a:ea typeface="华文新魏" pitchFamily="2" charset="-122"/>
              </a:rPr>
              <a:t>表示</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本</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程序没修改但值会发生变化，两者都未排除其他程序或进程修改，故两者同时说明变量和参数是不矛盾的。</a:t>
            </a:r>
          </a:p>
          <a:p>
            <a:pPr lvl="1" algn="just">
              <a:lnSpc>
                <a:spcPct val="125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volatile int</a:t>
            </a:r>
            <a:r>
              <a:rPr lang="en-US" altLang="zh-CN" sz="2000" b="1" dirty="0">
                <a:solidFill>
                  <a:schemeClr val="tx2"/>
                </a:solidFill>
                <a:latin typeface="华文新魏" pitchFamily="2" charset="-122"/>
                <a:ea typeface="华文新魏" pitchFamily="2" charset="-122"/>
              </a:rPr>
              <a:t> x=3</a:t>
            </a:r>
            <a:r>
              <a:rPr lang="en-US" altLang="zh-CN" sz="2000" b="1" dirty="0">
                <a:latin typeface="华文新魏" pitchFamily="2" charset="-122"/>
                <a:ea typeface="华文新魏" pitchFamily="2" charset="-122"/>
              </a:rPr>
              <a:t>; 	//</a:t>
            </a:r>
            <a:r>
              <a:rPr lang="en-US" altLang="zh-CN" sz="2000" b="1" dirty="0">
                <a:solidFill>
                  <a:srgbClr val="FF0000"/>
                </a:solidFill>
                <a:latin typeface="华文新魏" pitchFamily="2" charset="-122"/>
                <a:ea typeface="华文新魏" pitchFamily="2" charset="-122"/>
              </a:rPr>
              <a:t>x</a:t>
            </a:r>
            <a:r>
              <a:rPr lang="zh-CN" altLang="en-US" sz="2000" b="1" dirty="0">
                <a:solidFill>
                  <a:srgbClr val="FF0000"/>
                </a:solidFill>
                <a:latin typeface="华文新魏" pitchFamily="2" charset="-122"/>
                <a:ea typeface="华文新魏" pitchFamily="2" charset="-122"/>
              </a:rPr>
              <a:t>的值可以以后再初试化</a:t>
            </a:r>
          </a:p>
          <a:p>
            <a:pPr lvl="1" algn="just">
              <a:lnSpc>
                <a:spcPct val="125000"/>
              </a:lnSpc>
            </a:pPr>
            <a:r>
              <a:rPr lang="zh-CN" altLang="en-US" sz="2000" b="1" dirty="0">
                <a:solidFill>
                  <a:srgbClr val="FF0000"/>
                </a:solidFill>
                <a:latin typeface="华文新魏" pitchFamily="2" charset="-122"/>
                <a:ea typeface="华文新魏" pitchFamily="2" charset="-122"/>
              </a:rPr>
              <a:t>    </a:t>
            </a:r>
            <a:r>
              <a:rPr lang="en-US" altLang="zh-CN" sz="2000" b="1" dirty="0" smtClean="0">
                <a:solidFill>
                  <a:srgbClr val="FF0000"/>
                </a:solidFill>
                <a:latin typeface="华文新魏" pitchFamily="2" charset="-122"/>
                <a:ea typeface="华文新魏" pitchFamily="2" charset="-122"/>
              </a:rPr>
              <a:t>	x=5</a:t>
            </a:r>
            <a:r>
              <a:rPr lang="en-US" altLang="zh-CN" sz="2000" b="1" dirty="0">
                <a:solidFill>
                  <a:srgbClr val="FF0000"/>
                </a:solidFill>
                <a:latin typeface="华文新魏" pitchFamily="2" charset="-122"/>
                <a:ea typeface="华文新魏" pitchFamily="2" charset="-122"/>
              </a:rPr>
              <a:t>;</a:t>
            </a:r>
          </a:p>
          <a:p>
            <a:pPr lvl="1" algn="just">
              <a:lnSpc>
                <a:spcPct val="125000"/>
              </a:lnSpc>
            </a:pPr>
            <a:r>
              <a:rPr lang="en-US" altLang="zh-CN" sz="2000" b="1" dirty="0">
                <a:latin typeface="华文新魏" pitchFamily="2" charset="-122"/>
                <a:ea typeface="华文新魏" pitchFamily="2" charset="-122"/>
              </a:rPr>
              <a:t>	if</a:t>
            </a:r>
            <a:r>
              <a:rPr lang="en-US" altLang="zh-CN" sz="2000" b="1" dirty="0">
                <a:solidFill>
                  <a:srgbClr val="FF0000"/>
                </a:solidFill>
                <a:latin typeface="华文新魏" pitchFamily="2" charset="-122"/>
                <a:ea typeface="华文新魏" pitchFamily="2" charset="-122"/>
              </a:rPr>
              <a:t> (x==4) </a:t>
            </a:r>
            <a:r>
              <a:rPr lang="en-US" altLang="zh-CN" sz="2000" b="1" dirty="0" smtClean="0">
                <a:solidFill>
                  <a:srgbClr val="FF0000"/>
                </a:solidFill>
                <a:latin typeface="华文新魏" pitchFamily="2" charset="-122"/>
                <a:ea typeface="华文新魏" pitchFamily="2" charset="-122"/>
              </a:rPr>
              <a:t>	</a:t>
            </a:r>
            <a:r>
              <a:rPr lang="en-US" altLang="zh-CN" sz="2000" b="1" dirty="0" err="1" smtClean="0">
                <a:latin typeface="华文新魏" pitchFamily="2" charset="-122"/>
                <a:ea typeface="华文新魏" pitchFamily="2" charset="-122"/>
              </a:rPr>
              <a:t>cout</a:t>
            </a:r>
            <a:r>
              <a:rPr lang="en-US" altLang="zh-CN" sz="2000" b="1" dirty="0">
                <a:latin typeface="华文新魏" pitchFamily="2" charset="-122"/>
                <a:ea typeface="华文新魏" pitchFamily="2" charset="-122"/>
              </a:rPr>
              <a:t>&lt;&lt;"x changed by other routines"; </a:t>
            </a:r>
          </a:p>
          <a:p>
            <a:pPr lvl="1" algn="just">
              <a:lnSpc>
                <a:spcPct val="125000"/>
              </a:lnSpc>
            </a:pPr>
            <a:r>
              <a:rPr lang="en-US" altLang="zh-CN"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volatile int y=4; 	//</a:t>
            </a:r>
            <a:r>
              <a:rPr lang="en-US" altLang="zh-CN" sz="2000" b="1" dirty="0">
                <a:solidFill>
                  <a:srgbClr val="FF0000"/>
                </a:solidFill>
                <a:latin typeface="华文新魏" pitchFamily="2" charset="-122"/>
                <a:ea typeface="华文新魏" pitchFamily="2" charset="-122"/>
              </a:rPr>
              <a:t>y</a:t>
            </a:r>
            <a:r>
              <a:rPr lang="zh-CN" altLang="en-US" sz="2000" b="1" dirty="0">
                <a:solidFill>
                  <a:srgbClr val="FF0000"/>
                </a:solidFill>
                <a:latin typeface="华文新魏" pitchFamily="2" charset="-122"/>
                <a:ea typeface="华文新魏" pitchFamily="2" charset="-122"/>
              </a:rPr>
              <a:t>是</a:t>
            </a:r>
            <a:r>
              <a:rPr lang="en-US" altLang="zh-CN" sz="2000" b="1" dirty="0" err="1">
                <a:solidFill>
                  <a:srgbClr val="FF0000"/>
                </a:solidFill>
                <a:latin typeface="华文新魏" pitchFamily="2" charset="-122"/>
                <a:ea typeface="华文新魏" pitchFamily="2" charset="-122"/>
              </a:rPr>
              <a:t>const</a:t>
            </a:r>
            <a:r>
              <a:rPr lang="en-US" altLang="zh-CN" sz="2000" b="1" dirty="0">
                <a:solidFill>
                  <a:srgbClr val="FF0000"/>
                </a:solidFill>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必须同时初始化</a:t>
            </a:r>
          </a:p>
          <a:p>
            <a:pPr lvl="1" algn="just">
              <a:lnSpc>
                <a:spcPct val="125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y=7;   //</a:t>
            </a:r>
            <a:r>
              <a:rPr lang="zh-CN" altLang="en-US" sz="2000" b="1" dirty="0">
                <a:latin typeface="华文新魏" pitchFamily="2" charset="-122"/>
                <a:ea typeface="华文新魏" pitchFamily="2" charset="-122"/>
              </a:rPr>
              <a:t>错误：</a:t>
            </a:r>
            <a:r>
              <a:rPr lang="en-US" altLang="zh-CN" sz="2000" b="1" dirty="0">
                <a:latin typeface="华文新魏" pitchFamily="2" charset="-122"/>
                <a:ea typeface="华文新魏" pitchFamily="2" charset="-122"/>
              </a:rPr>
              <a:t>y</a:t>
            </a:r>
            <a:r>
              <a:rPr lang="zh-CN" altLang="en-US" sz="2000" b="1" dirty="0">
                <a:latin typeface="华文新魏" pitchFamily="2" charset="-122"/>
                <a:ea typeface="华文新魏" pitchFamily="2" charset="-122"/>
              </a:rPr>
              <a:t>是</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，不能修改</a:t>
            </a:r>
            <a:r>
              <a:rPr lang="en-US" altLang="zh-CN" sz="2000" b="1" dirty="0">
                <a:latin typeface="华文新魏" pitchFamily="2" charset="-122"/>
                <a:ea typeface="华文新魏" pitchFamily="2" charset="-122"/>
              </a:rPr>
              <a:t>y</a:t>
            </a:r>
            <a:r>
              <a:rPr lang="zh-CN" altLang="en-US" sz="2000" b="1" dirty="0">
                <a:latin typeface="华文新魏" pitchFamily="2" charset="-122"/>
                <a:ea typeface="华文新魏" pitchFamily="2" charset="-122"/>
              </a:rPr>
              <a:t>的值，但</a:t>
            </a:r>
            <a:r>
              <a:rPr lang="en-US" altLang="zh-CN" sz="2000" b="1" dirty="0">
                <a:latin typeface="华文新魏" pitchFamily="2" charset="-122"/>
                <a:ea typeface="华文新魏" pitchFamily="2" charset="-122"/>
              </a:rPr>
              <a:t>y</a:t>
            </a:r>
            <a:r>
              <a:rPr lang="zh-CN" altLang="en-US" sz="2000" b="1" dirty="0">
                <a:latin typeface="华文新魏" pitchFamily="2" charset="-122"/>
                <a:ea typeface="华文新魏" pitchFamily="2" charset="-122"/>
              </a:rPr>
              <a:t>的值可能变化</a:t>
            </a:r>
          </a:p>
          <a:p>
            <a:pPr lvl="1" algn="just">
              <a:lnSpc>
                <a:spcPct val="125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if</a:t>
            </a:r>
            <a:r>
              <a:rPr lang="en-US" altLang="zh-CN" sz="2000" b="1" dirty="0">
                <a:solidFill>
                  <a:srgbClr val="FF0000"/>
                </a:solidFill>
                <a:latin typeface="华文新魏" pitchFamily="2" charset="-122"/>
                <a:ea typeface="华文新魏" pitchFamily="2" charset="-122"/>
              </a:rPr>
              <a:t> (y==8)   </a:t>
            </a:r>
            <a:r>
              <a:rPr lang="en-US" altLang="zh-CN"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cout</a:t>
            </a:r>
            <a:r>
              <a:rPr lang="en-US" altLang="zh-CN" sz="2000" b="1" dirty="0">
                <a:latin typeface="华文新魏" pitchFamily="2" charset="-122"/>
                <a:ea typeface="华文新魏" pitchFamily="2" charset="-122"/>
              </a:rPr>
              <a:t>&lt;&lt;"y changed by other routines"; </a:t>
            </a:r>
          </a:p>
          <a:p>
            <a:pPr>
              <a:lnSpc>
                <a:spcPct val="120000"/>
              </a:lnSpc>
            </a:pPr>
            <a:endParaRPr lang="en-US" altLang="zh-CN" sz="2000" b="1" dirty="0">
              <a:latin typeface="华文新魏" pitchFamily="2" charset="-122"/>
              <a:ea typeface="华文新魏" pitchFamily="2" charset="-122"/>
            </a:endParaRPr>
          </a:p>
          <a:p>
            <a:pPr>
              <a:lnSpc>
                <a:spcPct val="120000"/>
              </a:lnSpc>
            </a:pPr>
            <a:endParaRPr lang="en-US" altLang="zh-CN" sz="2000" b="1" dirty="0" smtClean="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a:lnSpc>
                <a:spcPct val="120000"/>
              </a:lnSpc>
            </a:pPr>
            <a:endParaRPr lang="en-US" altLang="zh-CN" sz="2000" b="1" dirty="0" smtClean="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a:lnSpc>
                <a:spcPct val="120000"/>
              </a:lnSpc>
            </a:pPr>
            <a:endParaRPr lang="en-US" altLang="zh-CN" sz="2000" b="1" dirty="0" smtClean="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a:lnSpc>
                <a:spcPct val="120000"/>
              </a:lnSpc>
            </a:pPr>
            <a:endParaRPr lang="en-US" altLang="zh-CN" sz="2000" b="1" dirty="0">
              <a:latin typeface="华文新魏" pitchFamily="2" charset="-122"/>
              <a:ea typeface="华文新魏" pitchFamily="2" charset="-122"/>
            </a:endParaRPr>
          </a:p>
          <a:p>
            <a:pPr algn="just">
              <a:lnSpc>
                <a:spcPct val="80000"/>
              </a:lnSpc>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algn="just">
              <a:lnSpc>
                <a:spcPct val="12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	</a:t>
            </a:r>
          </a:p>
          <a:p>
            <a:pPr>
              <a:lnSpc>
                <a:spcPct val="145000"/>
              </a:lnSpc>
            </a:pPr>
            <a:endParaRPr lang="en-US" altLang="zh-CN" sz="2000" b="1" dirty="0" smtClean="0">
              <a:latin typeface="华文新魏" pitchFamily="2" charset="-122"/>
              <a:ea typeface="华文新魏" pitchFamily="2" charset="-122"/>
            </a:endParaRPr>
          </a:p>
          <a:p>
            <a:pPr marL="0" lvl="1">
              <a:lnSpc>
                <a:spcPct val="140000"/>
              </a:lnSpc>
              <a:spcBef>
                <a:spcPts val="600"/>
              </a:spcBef>
            </a:pPr>
            <a:r>
              <a:rPr lang="en-US" altLang="zh-CN" sz="2000" b="1" dirty="0" smtClean="0">
                <a:latin typeface="华文新魏" pitchFamily="2" charset="-122"/>
                <a:ea typeface="华文新魏" pitchFamily="2" charset="-122"/>
              </a:rPr>
              <a:t>	</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smtClean="0">
              <a:latin typeface="华文新魏" pitchFamily="2" charset="-122"/>
              <a:ea typeface="华文新魏" pitchFamily="2" charset="-122"/>
            </a:endParaRPr>
          </a:p>
        </p:txBody>
      </p:sp>
    </p:spTree>
    <p:extLst>
      <p:ext uri="{BB962C8B-B14F-4D97-AF65-F5344CB8AC3E}">
        <p14:creationId xmlns:p14="http://schemas.microsoft.com/office/powerpoint/2010/main" val="2606361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2.9</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枚举</a:t>
            </a:r>
          </a:p>
        </p:txBody>
      </p:sp>
      <p:sp>
        <p:nvSpPr>
          <p:cNvPr id="2" name="矩形 1"/>
          <p:cNvSpPr/>
          <p:nvPr/>
        </p:nvSpPr>
        <p:spPr>
          <a:xfrm>
            <a:off x="611560" y="1222242"/>
            <a:ext cx="7704856" cy="3764749"/>
          </a:xfrm>
          <a:prstGeom prst="rect">
            <a:avLst/>
          </a:prstGeom>
        </p:spPr>
        <p:txBody>
          <a:bodyPr wrap="square">
            <a:spAutoFit/>
          </a:bodyPr>
          <a:lstStyle/>
          <a:p>
            <a:pPr>
              <a:lnSpc>
                <a:spcPct val="120000"/>
              </a:lnSpc>
            </a:pP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枚举</a:t>
            </a:r>
            <a:r>
              <a:rPr lang="zh-CN" altLang="en-US" sz="2000" b="1" dirty="0">
                <a:latin typeface="华文新魏" pitchFamily="2" charset="-122"/>
                <a:ea typeface="华文新魏" pitchFamily="2" charset="-122"/>
              </a:rPr>
              <a:t>类型</a:t>
            </a:r>
            <a:r>
              <a:rPr lang="zh-CN" altLang="en-US" sz="2000" b="1" dirty="0">
                <a:solidFill>
                  <a:srgbClr val="FF0000"/>
                </a:solidFill>
                <a:latin typeface="华文新魏" pitchFamily="2" charset="-122"/>
                <a:ea typeface="华文新魏" pitchFamily="2" charset="-122"/>
              </a:rPr>
              <a:t>被编译成整型</a:t>
            </a:r>
            <a:r>
              <a:rPr lang="zh-CN" altLang="en-US" sz="2000" b="1" dirty="0">
                <a:latin typeface="华文新魏" pitchFamily="2" charset="-122"/>
                <a:ea typeface="华文新魏" pitchFamily="2" charset="-122"/>
              </a:rPr>
              <a:t>，枚举元素缺省具有从</a:t>
            </a:r>
            <a:r>
              <a:rPr lang="en-US" altLang="zh-CN" sz="2000" b="1" dirty="0">
                <a:latin typeface="华文新魏" pitchFamily="2" charset="-122"/>
                <a:ea typeface="华文新魏" pitchFamily="2" charset="-122"/>
              </a:rPr>
              <a:t>0</a:t>
            </a:r>
            <a:r>
              <a:rPr lang="zh-CN" altLang="en-US" sz="2000" b="1" dirty="0">
                <a:latin typeface="华文新魏" pitchFamily="2" charset="-122"/>
                <a:ea typeface="华文新魏" pitchFamily="2" charset="-122"/>
              </a:rPr>
              <a:t>开始依次递增</a:t>
            </a:r>
            <a:r>
              <a:rPr lang="en-US" altLang="zh-CN" sz="2000" b="1" dirty="0">
                <a:latin typeface="华文新魏" pitchFamily="2" charset="-122"/>
                <a:ea typeface="华文新魏" pitchFamily="2" charset="-122"/>
              </a:rPr>
              <a:t>1</a:t>
            </a:r>
            <a:r>
              <a:rPr lang="zh-CN" altLang="en-US" sz="2000" b="1" dirty="0">
                <a:latin typeface="华文新魏" pitchFamily="2" charset="-122"/>
                <a:ea typeface="华文新魏" pitchFamily="2" charset="-122"/>
              </a:rPr>
              <a:t>的整型值，元素的值也可以指定和出现</a:t>
            </a:r>
            <a:r>
              <a:rPr lang="zh-CN" altLang="en-US" sz="2000" b="1" dirty="0">
                <a:solidFill>
                  <a:srgbClr val="FF0000"/>
                </a:solidFill>
                <a:latin typeface="华文新魏" pitchFamily="2" charset="-122"/>
                <a:ea typeface="华文新魏" pitchFamily="2" charset="-122"/>
              </a:rPr>
              <a:t>重复的值</a:t>
            </a:r>
            <a:r>
              <a:rPr lang="zh-CN" altLang="en-US" sz="2000" b="1" dirty="0">
                <a:latin typeface="华文新魏" pitchFamily="2" charset="-122"/>
                <a:ea typeface="华文新魏" pitchFamily="2" charset="-122"/>
              </a:rPr>
              <a:t>。</a:t>
            </a:r>
          </a:p>
          <a:p>
            <a:pPr algn="just">
              <a:lnSpc>
                <a:spcPct val="120000"/>
              </a:lnSpc>
            </a:pPr>
            <a:r>
              <a:rPr lang="zh-CN" altLang="en-US"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enum</a:t>
            </a:r>
            <a:r>
              <a:rPr lang="en-US" altLang="zh-CN" sz="2000" b="1" dirty="0">
                <a:latin typeface="华文新魏" pitchFamily="2" charset="-122"/>
                <a:ea typeface="华文新魏" pitchFamily="2" charset="-122"/>
              </a:rPr>
              <a:t> SEASON{Spring</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Summer</a:t>
            </a:r>
            <a:r>
              <a:rPr lang="zh-CN" altLang="en-US" sz="2000" b="1" dirty="0">
                <a:latin typeface="华文新魏" pitchFamily="2" charset="-122"/>
                <a:ea typeface="华文新魏" pitchFamily="2" charset="-122"/>
              </a:rPr>
              <a:t>，</a:t>
            </a:r>
            <a:r>
              <a:rPr lang="en-US" altLang="zh-CN" sz="2000" b="1" dirty="0">
                <a:solidFill>
                  <a:srgbClr val="FF0000"/>
                </a:solidFill>
                <a:latin typeface="华文新魏" pitchFamily="2" charset="-122"/>
                <a:ea typeface="华文新魏" pitchFamily="2" charset="-122"/>
              </a:rPr>
              <a:t>Autumn=2</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Winter};</a:t>
            </a:r>
          </a:p>
          <a:p>
            <a:pPr algn="just">
              <a:lnSpc>
                <a:spcPct val="120000"/>
              </a:lnSpc>
            </a:pPr>
            <a:r>
              <a:rPr lang="zh-CN" altLang="en-US" sz="2000" b="1" dirty="0">
                <a:latin typeface="华文新魏" pitchFamily="2" charset="-122"/>
                <a:ea typeface="华文新魏" pitchFamily="2" charset="-122"/>
              </a:rPr>
              <a:t>等价于： </a:t>
            </a:r>
          </a:p>
          <a:p>
            <a:pPr algn="just">
              <a:lnSpc>
                <a:spcPct val="120000"/>
              </a:lnSpc>
            </a:pPr>
            <a:r>
              <a:rPr lang="zh-CN" altLang="en-US"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typedef</a:t>
            </a:r>
            <a:r>
              <a:rPr lang="en-US" altLang="zh-CN"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int  SEASON; </a:t>
            </a:r>
          </a:p>
          <a:p>
            <a:pPr algn="just">
              <a:lnSpc>
                <a:spcPct val="120000"/>
              </a:lnSpc>
            </a:pPr>
            <a:r>
              <a:rPr lang="en-US" altLang="zh-CN" sz="2000" b="1" dirty="0">
                <a:latin typeface="华文新魏" pitchFamily="2" charset="-122"/>
                <a:ea typeface="华文新魏" pitchFamily="2" charset="-122"/>
              </a:rPr>
              <a:t>	     </a:t>
            </a:r>
            <a:r>
              <a:rPr lang="en-US" altLang="zh-CN" sz="2000" b="1" dirty="0" err="1">
                <a:solidFill>
                  <a:srgbClr val="FF0000"/>
                </a:solidFill>
                <a:latin typeface="华文新魏" pitchFamily="2" charset="-122"/>
                <a:ea typeface="华文新魏" pitchFamily="2" charset="-122"/>
              </a:rPr>
              <a:t>const</a:t>
            </a:r>
            <a:r>
              <a:rPr lang="en-US" altLang="zh-CN" sz="2000" b="1" dirty="0">
                <a:solidFill>
                  <a:srgbClr val="FF0000"/>
                </a:solidFill>
                <a:latin typeface="华文新魏" pitchFamily="2" charset="-122"/>
                <a:ea typeface="华文新魏" pitchFamily="2" charset="-122"/>
              </a:rPr>
              <a:t> </a:t>
            </a:r>
            <a:r>
              <a:rPr lang="en-US" altLang="zh-CN" sz="2000" b="1" dirty="0">
                <a:latin typeface="华文新魏" pitchFamily="2" charset="-122"/>
                <a:ea typeface="华文新魏" pitchFamily="2" charset="-122"/>
              </a:rPr>
              <a:t> int Spring=0,  Summer=1,  </a:t>
            </a:r>
            <a:r>
              <a:rPr lang="en-US" altLang="zh-CN" sz="2000" b="1" dirty="0">
                <a:solidFill>
                  <a:srgbClr val="FF0000"/>
                </a:solidFill>
                <a:latin typeface="华文新魏" pitchFamily="2" charset="-122"/>
                <a:ea typeface="华文新魏" pitchFamily="2" charset="-122"/>
              </a:rPr>
              <a:t>Autumn=2</a:t>
            </a:r>
            <a:r>
              <a:rPr lang="en-US" altLang="zh-CN" sz="2000" b="1" dirty="0">
                <a:latin typeface="华文新魏" pitchFamily="2" charset="-122"/>
                <a:ea typeface="华文新魏" pitchFamily="2" charset="-122"/>
              </a:rPr>
              <a:t>,  Winter=3; </a:t>
            </a:r>
          </a:p>
          <a:p>
            <a:pPr algn="just">
              <a:lnSpc>
                <a:spcPct val="120000"/>
              </a:lnSpc>
            </a:pPr>
            <a:endParaRPr lang="en-US" altLang="zh-CN" sz="2000" b="1" dirty="0">
              <a:latin typeface="华文新魏" pitchFamily="2" charset="-122"/>
              <a:ea typeface="华文新魏" pitchFamily="2" charset="-122"/>
            </a:endParaRPr>
          </a:p>
          <a:p>
            <a:pPr algn="just">
              <a:lnSpc>
                <a:spcPct val="120000"/>
              </a:lnSpc>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因此可以写：</a:t>
            </a:r>
            <a:r>
              <a:rPr lang="en-US" altLang="zh-CN" sz="2000" b="1" dirty="0">
                <a:latin typeface="华文新魏" pitchFamily="2" charset="-122"/>
                <a:ea typeface="华文新魏" pitchFamily="2" charset="-122"/>
              </a:rPr>
              <a:t>SEASON s = Spring</a:t>
            </a:r>
            <a:r>
              <a:rPr lang="zh-CN" altLang="en-US" sz="2000" b="1" dirty="0">
                <a:latin typeface="华文新魏" pitchFamily="2" charset="-122"/>
                <a:ea typeface="华文新魏" pitchFamily="2" charset="-122"/>
              </a:rPr>
              <a:t>； </a:t>
            </a:r>
          </a:p>
          <a:p>
            <a:pPr algn="just">
              <a:lnSpc>
                <a:spcPct val="120000"/>
              </a:lnSpc>
            </a:pPr>
            <a:r>
              <a:rPr lang="zh-CN" altLang="en-US"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enum</a:t>
            </a:r>
            <a:r>
              <a:rPr lang="en-US" altLang="zh-CN" sz="2000" b="1" dirty="0">
                <a:latin typeface="华文新魏" pitchFamily="2" charset="-122"/>
                <a:ea typeface="华文新魏" pitchFamily="2" charset="-122"/>
              </a:rPr>
              <a:t>  E{</a:t>
            </a:r>
            <a:r>
              <a:rPr lang="en-US" altLang="zh-CN" sz="2000" b="1" dirty="0">
                <a:solidFill>
                  <a:srgbClr val="FF0000"/>
                </a:solidFill>
                <a:latin typeface="华文新魏" pitchFamily="2" charset="-122"/>
                <a:ea typeface="华文新魏" pitchFamily="2" charset="-122"/>
              </a:rPr>
              <a:t>e=1</a:t>
            </a:r>
            <a:r>
              <a:rPr lang="en-US" altLang="zh-CN" sz="2000" b="1" dirty="0">
                <a:latin typeface="华文新魏" pitchFamily="2" charset="-122"/>
                <a:ea typeface="华文新魏" pitchFamily="2" charset="-122"/>
              </a:rPr>
              <a:t>,  s,  w= –1,  n,  p};   //</a:t>
            </a:r>
            <a:r>
              <a:rPr lang="zh-CN" altLang="en-US" sz="2000" b="1" dirty="0">
                <a:latin typeface="华文新魏" pitchFamily="2" charset="-122"/>
                <a:ea typeface="华文新魏" pitchFamily="2" charset="-122"/>
              </a:rPr>
              <a:t>正确</a:t>
            </a:r>
            <a:r>
              <a:rPr lang="en-US" altLang="zh-CN" sz="2000" b="1" dirty="0">
                <a:latin typeface="华文新魏" pitchFamily="2" charset="-122"/>
                <a:ea typeface="华文新魏" pitchFamily="2" charset="-122"/>
              </a:rPr>
              <a:t>, s=2, </a:t>
            </a:r>
            <a:r>
              <a:rPr lang="en-US" altLang="zh-CN" sz="2000" b="1" dirty="0">
                <a:solidFill>
                  <a:srgbClr val="FF0000"/>
                </a:solidFill>
                <a:latin typeface="华文新魏" pitchFamily="2" charset="-122"/>
                <a:ea typeface="华文新魏" pitchFamily="2" charset="-122"/>
              </a:rPr>
              <a:t>p= 1</a:t>
            </a:r>
            <a:r>
              <a:rPr lang="zh-CN" altLang="en-US" sz="2000" b="1" dirty="0">
                <a:solidFill>
                  <a:srgbClr val="FF0000"/>
                </a:solidFill>
                <a:latin typeface="华文新魏" pitchFamily="2" charset="-122"/>
                <a:ea typeface="华文新魏" pitchFamily="2" charset="-122"/>
              </a:rPr>
              <a:t>和</a:t>
            </a:r>
            <a:r>
              <a:rPr lang="en-US" altLang="zh-CN" sz="2000" b="1" dirty="0">
                <a:solidFill>
                  <a:srgbClr val="FF0000"/>
                </a:solidFill>
                <a:latin typeface="华文新魏" pitchFamily="2" charset="-122"/>
                <a:ea typeface="华文新魏" pitchFamily="2" charset="-122"/>
              </a:rPr>
              <a:t>e</a:t>
            </a:r>
            <a:r>
              <a:rPr lang="zh-CN" altLang="en-US" sz="2000" b="1" dirty="0">
                <a:solidFill>
                  <a:srgbClr val="FF0000"/>
                </a:solidFill>
                <a:latin typeface="华文新魏" pitchFamily="2" charset="-122"/>
                <a:ea typeface="华文新魏" pitchFamily="2" charset="-122"/>
              </a:rPr>
              <a:t>相等</a:t>
            </a:r>
            <a:r>
              <a:rPr lang="zh-CN" altLang="en-US" sz="2000" b="1" dirty="0">
                <a:latin typeface="华文新魏" pitchFamily="2" charset="-122"/>
                <a:ea typeface="华文新魏" pitchFamily="2" charset="-122"/>
              </a:rPr>
              <a:t> </a:t>
            </a:r>
          </a:p>
        </p:txBody>
      </p:sp>
    </p:spTree>
    <p:extLst>
      <p:ext uri="{BB962C8B-B14F-4D97-AF65-F5344CB8AC3E}">
        <p14:creationId xmlns:p14="http://schemas.microsoft.com/office/powerpoint/2010/main" val="32019861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p>
            <a:fld id="{BBD65196-3890-4CED-A732-2BE6A33164A0}" type="slidenum">
              <a:rPr lang="en-US" altLang="zh-CN" smtClean="0"/>
              <a:pPr/>
              <a:t>59</a:t>
            </a:fld>
            <a:endParaRPr lang="en-US" altLang="zh-CN" smtClean="0"/>
          </a:p>
        </p:txBody>
      </p:sp>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smtClean="0">
                <a:solidFill>
                  <a:srgbClr val="FF0000"/>
                </a:solidFill>
                <a:latin typeface="微软雅黑" pitchFamily="34" charset="-122"/>
                <a:ea typeface="微软雅黑" pitchFamily="34" charset="-122"/>
              </a:rPr>
              <a:t>2.10</a:t>
            </a:r>
            <a:r>
              <a:rPr lang="zh-CN" altLang="en-US" sz="3600" b="1" dirty="0" smtClean="0">
                <a:solidFill>
                  <a:srgbClr val="FF0000"/>
                </a:solidFill>
                <a:latin typeface="微软雅黑" pitchFamily="34" charset="-122"/>
                <a:ea typeface="微软雅黑" pitchFamily="34" charset="-122"/>
              </a:rPr>
              <a:t>　</a:t>
            </a:r>
            <a:r>
              <a:rPr lang="zh-CN" altLang="en-US" sz="3600" b="1" dirty="0">
                <a:solidFill>
                  <a:srgbClr val="FF0000"/>
                </a:solidFill>
                <a:latin typeface="微软雅黑" pitchFamily="34" charset="-122"/>
                <a:ea typeface="微软雅黑" pitchFamily="34" charset="-122"/>
              </a:rPr>
              <a:t>函数</a:t>
            </a:r>
            <a:r>
              <a:rPr lang="zh-CN" altLang="en-US" sz="3600" b="1" dirty="0" smtClean="0">
                <a:solidFill>
                  <a:srgbClr val="FF0000"/>
                </a:solidFill>
                <a:latin typeface="微软雅黑" pitchFamily="34" charset="-122"/>
                <a:ea typeface="微软雅黑" pitchFamily="34" charset="-122"/>
              </a:rPr>
              <a:t>的定义和声明</a:t>
            </a:r>
          </a:p>
        </p:txBody>
      </p:sp>
      <p:sp>
        <p:nvSpPr>
          <p:cNvPr id="4" name="Rectangle 7"/>
          <p:cNvSpPr>
            <a:spLocks noChangeArrowheads="1"/>
          </p:cNvSpPr>
          <p:nvPr/>
        </p:nvSpPr>
        <p:spPr bwMode="auto">
          <a:xfrm>
            <a:off x="179512" y="1124744"/>
            <a:ext cx="8801992" cy="5400600"/>
          </a:xfrm>
          <a:prstGeom prst="rect">
            <a:avLst/>
          </a:prstGeom>
          <a:noFill/>
          <a:ln w="9525">
            <a:noFill/>
            <a:miter lim="800000"/>
            <a:headEnd/>
            <a:tailEnd/>
          </a:ln>
        </p:spPr>
        <p:txBody>
          <a:bodyPr>
            <a:noAutofit/>
          </a:bodyPr>
          <a:lstStyle/>
          <a:p>
            <a:pPr marL="0" lvl="1" algn="l">
              <a:lnSpc>
                <a:spcPct val="120000"/>
              </a:lnSpc>
            </a:pPr>
            <a:r>
              <a:rPr lang="en-US" altLang="zh-CN" sz="24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类似于变量，函数可以多次声明，但只能定义一次。</a:t>
            </a:r>
            <a:endParaRPr lang="en-US" altLang="zh-CN" sz="2000" b="1" dirty="0" smtClean="0">
              <a:latin typeface="华文新魏" pitchFamily="2" charset="-122"/>
              <a:ea typeface="华文新魏" pitchFamily="2" charset="-122"/>
            </a:endParaRPr>
          </a:p>
          <a:p>
            <a:pPr marL="0" lvl="1" algn="l">
              <a:lnSpc>
                <a:spcPct val="120000"/>
              </a:lnSpc>
            </a:pPr>
            <a:r>
              <a:rPr lang="en-US" altLang="zh-CN" sz="2000" b="1" dirty="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函数的声明不包括函数体：</a:t>
            </a:r>
            <a:endParaRPr lang="en-US" altLang="zh-CN" sz="2000" b="1" dirty="0" smtClean="0">
              <a:latin typeface="华文新魏" pitchFamily="2" charset="-122"/>
              <a:ea typeface="华文新魏" pitchFamily="2" charset="-122"/>
            </a:endParaRPr>
          </a:p>
          <a:p>
            <a:pPr marL="0" lvl="1" algn="l">
              <a:lnSpc>
                <a:spcPct val="120000"/>
              </a:lnSpc>
            </a:pPr>
            <a:r>
              <a:rPr lang="en-US" altLang="zh-CN" sz="2000" b="1" dirty="0">
                <a:solidFill>
                  <a:srgbClr val="0070C0"/>
                </a:solidFill>
                <a:latin typeface="华文新魏" pitchFamily="2" charset="-122"/>
                <a:ea typeface="华文新魏" pitchFamily="2" charset="-122"/>
              </a:rPr>
              <a:t>	</a:t>
            </a:r>
            <a:r>
              <a:rPr lang="en-US" altLang="zh-CN" sz="2000" b="1" dirty="0" smtClean="0">
                <a:solidFill>
                  <a:srgbClr val="0070C0"/>
                </a:solidFill>
                <a:latin typeface="华文新魏" pitchFamily="2" charset="-122"/>
                <a:ea typeface="华文新魏" pitchFamily="2" charset="-122"/>
              </a:rPr>
              <a:t>	</a:t>
            </a:r>
            <a:r>
              <a:rPr lang="zh-CN" altLang="en-US" sz="2000" b="1" dirty="0" smtClean="0">
                <a:solidFill>
                  <a:srgbClr val="0070C0"/>
                </a:solidFill>
                <a:latin typeface="华文新魏" pitchFamily="2" charset="-122"/>
                <a:ea typeface="华文新魏" pitchFamily="2" charset="-122"/>
              </a:rPr>
              <a:t>返回类型 </a:t>
            </a:r>
            <a:r>
              <a:rPr lang="zh-CN" altLang="en-US" sz="2000" b="1" dirty="0" smtClean="0">
                <a:solidFill>
                  <a:srgbClr val="FF0000"/>
                </a:solidFill>
                <a:latin typeface="华文新魏" pitchFamily="2" charset="-122"/>
                <a:ea typeface="华文新魏" pitchFamily="2" charset="-122"/>
              </a:rPr>
              <a:t>函数名</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形参列表</a:t>
            </a:r>
            <a:r>
              <a:rPr lang="en-US" altLang="zh-CN" sz="2000" b="1" dirty="0" smtClean="0">
                <a:latin typeface="华文新魏" pitchFamily="2" charset="-122"/>
                <a:ea typeface="华文新魏" pitchFamily="2" charset="-122"/>
              </a:rPr>
              <a:t>)</a:t>
            </a:r>
            <a:r>
              <a:rPr lang="en-US" altLang="zh-CN" sz="2000" b="1" dirty="0" smtClean="0">
                <a:solidFill>
                  <a:srgbClr val="FF0000"/>
                </a:solidFill>
                <a:latin typeface="华文新魏" pitchFamily="2" charset="-122"/>
                <a:ea typeface="华文新魏" pitchFamily="2" charset="-122"/>
              </a:rPr>
              <a:t>;</a:t>
            </a:r>
          </a:p>
          <a:p>
            <a:pPr marL="0" lvl="1" algn="l">
              <a:lnSpc>
                <a:spcPct val="120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返回</a:t>
            </a:r>
            <a:r>
              <a:rPr lang="zh-CN" altLang="en-US" sz="2000" b="1" dirty="0">
                <a:latin typeface="华文新魏" pitchFamily="2" charset="-122"/>
                <a:ea typeface="华文新魏" pitchFamily="2" charset="-122"/>
              </a:rPr>
              <a:t>类型</a:t>
            </a:r>
            <a:r>
              <a:rPr lang="zh-CN" altLang="en-US" sz="2000" b="1" dirty="0" smtClean="0">
                <a:latin typeface="华文新魏" pitchFamily="2" charset="-122"/>
                <a:ea typeface="华文新魏" pitchFamily="2" charset="-122"/>
              </a:rPr>
              <a:t>、函数名、形参列表描述了函数的接口，说明了调用该函数所需的全部信息。这三者加起来称为函数签名或者函数原型</a:t>
            </a:r>
            <a:r>
              <a:rPr lang="en-US" altLang="zh-CN" sz="2000" b="1" dirty="0" smtClean="0">
                <a:latin typeface="华文新魏" pitchFamily="2" charset="-122"/>
                <a:ea typeface="华文新魏" pitchFamily="2" charset="-122"/>
              </a:rPr>
              <a:t>(prototype) </a:t>
            </a:r>
            <a:r>
              <a:rPr lang="zh-CN" altLang="en-US" sz="2000" b="1" dirty="0" smtClean="0">
                <a:latin typeface="华文新魏" pitchFamily="2" charset="-122"/>
                <a:ea typeface="华文新魏" pitchFamily="2" charset="-122"/>
              </a:rPr>
              <a:t>。由于函数声明不包含函数体，因此形参变量名可以省略，只保留形参类型。例如：</a:t>
            </a:r>
            <a:endParaRPr lang="en-US" altLang="zh-CN" sz="2000" b="1" dirty="0" smtClean="0">
              <a:latin typeface="华文新魏" pitchFamily="2" charset="-122"/>
              <a:ea typeface="华文新魏" pitchFamily="2" charset="-122"/>
            </a:endParaRPr>
          </a:p>
          <a:p>
            <a:pPr marL="0" lvl="1" algn="l">
              <a:lnSpc>
                <a:spcPct val="120000"/>
              </a:lnSpc>
            </a:pPr>
            <a:endParaRPr lang="en-US" altLang="zh-CN" sz="2000" b="1" dirty="0">
              <a:latin typeface="华文新魏" pitchFamily="2" charset="-122"/>
              <a:ea typeface="华文新魏" pitchFamily="2" charset="-122"/>
            </a:endParaRPr>
          </a:p>
          <a:p>
            <a:pPr marL="0" lvl="1" algn="l">
              <a:lnSpc>
                <a:spcPct val="120000"/>
              </a:lnSpc>
            </a:pP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函数的定义则包含函数体，这是形参名是必须的，如：</a:t>
            </a:r>
            <a:endParaRPr lang="en-US" altLang="zh-CN" sz="2000" b="1" dirty="0" smtClean="0">
              <a:latin typeface="华文新魏" pitchFamily="2" charset="-122"/>
              <a:ea typeface="华文新魏" pitchFamily="2" charset="-122"/>
            </a:endParaRPr>
          </a:p>
          <a:p>
            <a:pPr marL="0" lvl="1" algn="l">
              <a:lnSpc>
                <a:spcPct val="120000"/>
              </a:lnSpc>
            </a:pPr>
            <a:endParaRPr lang="en-US" altLang="zh-CN" sz="2000" b="1" dirty="0">
              <a:latin typeface="华文新魏" pitchFamily="2" charset="-122"/>
              <a:ea typeface="华文新魏" pitchFamily="2" charset="-122"/>
            </a:endParaRPr>
          </a:p>
          <a:p>
            <a:pPr marL="0" lvl="1" algn="l">
              <a:lnSpc>
                <a:spcPct val="120000"/>
              </a:lnSpc>
            </a:pPr>
            <a:endParaRPr lang="en-US" altLang="zh-CN" sz="2000" b="1" dirty="0" smtClean="0">
              <a:latin typeface="华文新魏" pitchFamily="2" charset="-122"/>
              <a:ea typeface="华文新魏" pitchFamily="2" charset="-122"/>
            </a:endParaRPr>
          </a:p>
          <a:p>
            <a:pPr marL="0" lvl="1" algn="l">
              <a:lnSpc>
                <a:spcPct val="120000"/>
              </a:lnSpc>
            </a:pPr>
            <a:endParaRPr lang="en-US" altLang="zh-CN" sz="2000" b="1" dirty="0">
              <a:latin typeface="华文新魏" pitchFamily="2" charset="-122"/>
              <a:ea typeface="华文新魏" pitchFamily="2" charset="-122"/>
            </a:endParaRPr>
          </a:p>
          <a:p>
            <a:pPr marL="0" lvl="1" algn="l">
              <a:lnSpc>
                <a:spcPct val="120000"/>
              </a:lnSpc>
            </a:pPr>
            <a:endParaRPr lang="en-US" altLang="zh-CN" sz="2000" b="1" dirty="0" smtClean="0">
              <a:latin typeface="华文新魏" pitchFamily="2" charset="-122"/>
              <a:ea typeface="华文新魏" pitchFamily="2" charset="-122"/>
            </a:endParaRPr>
          </a:p>
          <a:p>
            <a:pPr marL="0" lvl="1">
              <a:lnSpc>
                <a:spcPct val="120000"/>
              </a:lnSpc>
            </a:pPr>
            <a:r>
              <a:rPr lang="en-US" altLang="zh-CN" sz="2000" b="1" dirty="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与变量类似，</a:t>
            </a:r>
            <a:r>
              <a:rPr lang="zh-CN" altLang="en-US" sz="2000" b="1" dirty="0">
                <a:latin typeface="华文新魏" pitchFamily="2" charset="-122"/>
                <a:ea typeface="华文新魏" pitchFamily="2" charset="-122"/>
              </a:rPr>
              <a:t>头文件里不要</a:t>
            </a:r>
            <a:r>
              <a:rPr lang="zh-CN" altLang="en-US" sz="2000" b="1" dirty="0" smtClean="0">
                <a:latin typeface="华文新魏" pitchFamily="2" charset="-122"/>
                <a:ea typeface="华文新魏" pitchFamily="2" charset="-122"/>
              </a:rPr>
              <a:t>放函数定义</a:t>
            </a:r>
            <a:r>
              <a:rPr lang="zh-CN" altLang="en-US" sz="2000" b="1" dirty="0">
                <a:latin typeface="华文新魏" pitchFamily="2" charset="-122"/>
                <a:ea typeface="华文新魏" pitchFamily="2" charset="-122"/>
              </a:rPr>
              <a:t>，因为头文件可能会被到处</a:t>
            </a:r>
            <a:r>
              <a:rPr lang="en-US" altLang="zh-CN" sz="2000" b="1" dirty="0">
                <a:latin typeface="华文新魏" pitchFamily="2" charset="-122"/>
                <a:ea typeface="华文新魏" pitchFamily="2" charset="-122"/>
              </a:rPr>
              <a:t>include</a:t>
            </a:r>
            <a:r>
              <a:rPr lang="zh-CN" altLang="en-US" sz="2000" b="1" dirty="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导致函数定义</a:t>
            </a:r>
            <a:r>
              <a:rPr lang="zh-CN" altLang="en-US" sz="2000" b="1" dirty="0">
                <a:latin typeface="华文新魏" pitchFamily="2" charset="-122"/>
                <a:ea typeface="华文新魏" pitchFamily="2" charset="-122"/>
              </a:rPr>
              <a:t>多次出现。</a:t>
            </a:r>
            <a:endParaRPr lang="en-US" altLang="zh-CN" sz="2000" b="1" dirty="0">
              <a:latin typeface="华文新魏" pitchFamily="2" charset="-122"/>
              <a:ea typeface="华文新魏" pitchFamily="2" charset="-122"/>
            </a:endParaRPr>
          </a:p>
          <a:p>
            <a:pPr marL="0" lvl="1" algn="l">
              <a:lnSpc>
                <a:spcPct val="145000"/>
              </a:lnSpc>
              <a:spcBef>
                <a:spcPct val="50000"/>
              </a:spcBef>
            </a:pPr>
            <a:r>
              <a:rPr lang="en-US" altLang="zh-CN" sz="2400" b="1" dirty="0">
                <a:latin typeface="华文新魏" pitchFamily="2" charset="-122"/>
                <a:ea typeface="华文新魏" pitchFamily="2" charset="-122"/>
              </a:rPr>
              <a:t>	</a:t>
            </a:r>
            <a:endParaRPr lang="en-US" altLang="zh-CN" sz="2400" b="1" dirty="0">
              <a:solidFill>
                <a:srgbClr val="FF0000"/>
              </a:solidFill>
              <a:latin typeface="华文新魏" pitchFamily="2" charset="-122"/>
              <a:ea typeface="华文新魏" pitchFamily="2" charset="-122"/>
            </a:endParaRPr>
          </a:p>
        </p:txBody>
      </p:sp>
      <p:sp>
        <p:nvSpPr>
          <p:cNvPr id="5" name="TextBox 4"/>
          <p:cNvSpPr txBox="1">
            <a:spLocks noChangeArrowheads="1"/>
          </p:cNvSpPr>
          <p:nvPr/>
        </p:nvSpPr>
        <p:spPr bwMode="auto">
          <a:xfrm>
            <a:off x="1187624" y="3645024"/>
            <a:ext cx="6984776" cy="504056"/>
          </a:xfrm>
          <a:prstGeom prst="rect">
            <a:avLst/>
          </a:prstGeom>
          <a:solidFill>
            <a:schemeClr val="accent6">
              <a:lumMod val="75000"/>
              <a:alpha val="44000"/>
            </a:schemeClr>
          </a:solidFill>
          <a:ln w="9525">
            <a:solidFill>
              <a:schemeClr val="accent1"/>
            </a:solidFill>
            <a:miter lim="800000"/>
            <a:headEnd/>
            <a:tailEnd/>
          </a:ln>
        </p:spPr>
        <p:txBody>
          <a:bodyPr anchor="ctr"/>
          <a:lstStyle/>
          <a:p>
            <a:r>
              <a:rPr lang="en-US" altLang="zh-CN" sz="2000" dirty="0">
                <a:latin typeface="华文新魏" pitchFamily="2" charset="-122"/>
                <a:ea typeface="华文新魏" pitchFamily="2" charset="-122"/>
              </a:rPr>
              <a:t>i</a:t>
            </a:r>
            <a:r>
              <a:rPr lang="en-US" altLang="zh-CN" sz="2000" dirty="0" smtClean="0">
                <a:latin typeface="华文新魏" pitchFamily="2" charset="-122"/>
                <a:ea typeface="华文新魏" pitchFamily="2" charset="-122"/>
              </a:rPr>
              <a:t>nt sum(int, int);	</a:t>
            </a:r>
            <a:r>
              <a:rPr lang="en-US" altLang="zh-CN" sz="2000" dirty="0">
                <a:latin typeface="华文新魏" pitchFamily="2" charset="-122"/>
                <a:ea typeface="华文新魏" pitchFamily="2" charset="-122"/>
              </a:rPr>
              <a:t>	</a:t>
            </a:r>
            <a:r>
              <a:rPr lang="en-US" altLang="zh-CN" sz="2000" dirty="0" smtClean="0">
                <a:latin typeface="华文新魏" pitchFamily="2" charset="-122"/>
                <a:ea typeface="华文新魏" pitchFamily="2" charset="-122"/>
              </a:rPr>
              <a:t>//</a:t>
            </a:r>
            <a:r>
              <a:rPr lang="zh-CN" altLang="en-US" sz="2000" dirty="0" smtClean="0">
                <a:latin typeface="华文新魏" pitchFamily="2" charset="-122"/>
                <a:ea typeface="华文新魏" pitchFamily="2" charset="-122"/>
              </a:rPr>
              <a:t>函数的声明</a:t>
            </a:r>
            <a:r>
              <a:rPr lang="en-US" altLang="zh-CN" sz="1600" dirty="0" smtClean="0">
                <a:latin typeface="华文新魏" pitchFamily="2" charset="-122"/>
                <a:ea typeface="华文新魏" pitchFamily="2" charset="-122"/>
              </a:rPr>
              <a:t>	</a:t>
            </a:r>
          </a:p>
        </p:txBody>
      </p:sp>
      <p:sp>
        <p:nvSpPr>
          <p:cNvPr id="6" name="TextBox 5"/>
          <p:cNvSpPr txBox="1">
            <a:spLocks noChangeArrowheads="1"/>
          </p:cNvSpPr>
          <p:nvPr/>
        </p:nvSpPr>
        <p:spPr bwMode="auto">
          <a:xfrm>
            <a:off x="1187624" y="4653136"/>
            <a:ext cx="6984776" cy="1152128"/>
          </a:xfrm>
          <a:prstGeom prst="rect">
            <a:avLst/>
          </a:prstGeom>
          <a:solidFill>
            <a:schemeClr val="accent6">
              <a:lumMod val="75000"/>
              <a:alpha val="44000"/>
            </a:schemeClr>
          </a:solidFill>
          <a:ln w="9525">
            <a:solidFill>
              <a:schemeClr val="accent1"/>
            </a:solidFill>
            <a:miter lim="800000"/>
            <a:headEnd/>
            <a:tailEnd/>
          </a:ln>
        </p:spPr>
        <p:txBody>
          <a:bodyPr anchor="ctr"/>
          <a:lstStyle/>
          <a:p>
            <a:r>
              <a:rPr lang="en-US" altLang="zh-CN" sz="2000" dirty="0">
                <a:latin typeface="华文新魏" pitchFamily="2" charset="-122"/>
                <a:ea typeface="华文新魏" pitchFamily="2" charset="-122"/>
              </a:rPr>
              <a:t>i</a:t>
            </a:r>
            <a:r>
              <a:rPr lang="en-US" altLang="zh-CN" sz="2000" dirty="0" smtClean="0">
                <a:latin typeface="华文新魏" pitchFamily="2" charset="-122"/>
                <a:ea typeface="华文新魏" pitchFamily="2" charset="-122"/>
              </a:rPr>
              <a:t>nt sum(int i, int j){</a:t>
            </a:r>
            <a:r>
              <a:rPr lang="en-US" altLang="zh-CN" sz="2000" dirty="0">
                <a:latin typeface="华文新魏" pitchFamily="2" charset="-122"/>
                <a:ea typeface="华文新魏" pitchFamily="2" charset="-122"/>
              </a:rPr>
              <a:t>	</a:t>
            </a:r>
            <a:r>
              <a:rPr lang="en-US" altLang="zh-CN" sz="2000" dirty="0" smtClean="0">
                <a:latin typeface="华文新魏" pitchFamily="2" charset="-122"/>
                <a:ea typeface="华文新魏" pitchFamily="2" charset="-122"/>
              </a:rPr>
              <a:t>//</a:t>
            </a:r>
            <a:r>
              <a:rPr lang="zh-CN" altLang="en-US" sz="2000" dirty="0" smtClean="0">
                <a:latin typeface="华文新魏" pitchFamily="2" charset="-122"/>
                <a:ea typeface="华文新魏" pitchFamily="2" charset="-122"/>
              </a:rPr>
              <a:t>函数的</a:t>
            </a:r>
            <a:r>
              <a:rPr lang="zh-CN" altLang="en-US" sz="2000" dirty="0">
                <a:latin typeface="华文新魏" pitchFamily="2" charset="-122"/>
                <a:ea typeface="华文新魏" pitchFamily="2" charset="-122"/>
              </a:rPr>
              <a:t>定义</a:t>
            </a:r>
            <a:endParaRPr lang="en-US" altLang="zh-CN" sz="2000" dirty="0" smtClean="0">
              <a:latin typeface="华文新魏" pitchFamily="2" charset="-122"/>
              <a:ea typeface="华文新魏" pitchFamily="2" charset="-122"/>
            </a:endParaRPr>
          </a:p>
          <a:p>
            <a:r>
              <a:rPr lang="en-US" altLang="zh-CN" sz="2000" dirty="0" smtClean="0">
                <a:latin typeface="华文新魏" pitchFamily="2" charset="-122"/>
                <a:ea typeface="华文新魏" pitchFamily="2" charset="-122"/>
              </a:rPr>
              <a:t>	return i + j;</a:t>
            </a:r>
          </a:p>
          <a:p>
            <a:r>
              <a:rPr lang="en-US" altLang="zh-CN" sz="2000" dirty="0" smtClean="0">
                <a:latin typeface="华文新魏" pitchFamily="2" charset="-122"/>
                <a:ea typeface="华文新魏" pitchFamily="2" charset="-122"/>
              </a:rPr>
              <a:t>}</a:t>
            </a:r>
            <a:r>
              <a:rPr lang="en-US" altLang="zh-CN" sz="1600" dirty="0" smtClean="0">
                <a:latin typeface="华文新魏" pitchFamily="2" charset="-122"/>
                <a:ea typeface="华文新魏" pitchFamily="2" charset="-122"/>
              </a:rPr>
              <a:t>	</a:t>
            </a:r>
          </a:p>
        </p:txBody>
      </p:sp>
    </p:spTree>
    <p:extLst>
      <p:ext uri="{BB962C8B-B14F-4D97-AF65-F5344CB8AC3E}">
        <p14:creationId xmlns:p14="http://schemas.microsoft.com/office/powerpoint/2010/main" val="869737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smtClean="0">
                <a:solidFill>
                  <a:srgbClr val="FF0000"/>
                </a:solidFill>
                <a:latin typeface="微软雅黑" pitchFamily="34" charset="-122"/>
                <a:ea typeface="微软雅黑" pitchFamily="34" charset="-122"/>
              </a:rPr>
              <a:t>2.1</a:t>
            </a:r>
            <a:r>
              <a:rPr lang="zh-CN" altLang="en-US" sz="3600" b="1" dirty="0" smtClean="0">
                <a:solidFill>
                  <a:srgbClr val="FF0000"/>
                </a:solidFill>
                <a:latin typeface="微软雅黑" pitchFamily="34" charset="-122"/>
                <a:ea typeface="微软雅黑" pitchFamily="34" charset="-122"/>
              </a:rPr>
              <a:t>　类型</a:t>
            </a:r>
          </a:p>
        </p:txBody>
      </p:sp>
      <p:sp>
        <p:nvSpPr>
          <p:cNvPr id="8196" name="Rectangle 7"/>
          <p:cNvSpPr>
            <a:spLocks noChangeArrowheads="1"/>
          </p:cNvSpPr>
          <p:nvPr/>
        </p:nvSpPr>
        <p:spPr bwMode="auto">
          <a:xfrm>
            <a:off x="234752" y="1556792"/>
            <a:ext cx="8382000" cy="4968775"/>
          </a:xfrm>
          <a:prstGeom prst="rect">
            <a:avLst/>
          </a:prstGeom>
          <a:noFill/>
          <a:ln w="9525">
            <a:noFill/>
            <a:miter lim="800000"/>
            <a:headEnd/>
            <a:tailEnd/>
          </a:ln>
        </p:spPr>
        <p:txBody>
          <a:bodyPr>
            <a:noAutofit/>
          </a:bodyPr>
          <a:lstStyle/>
          <a:p>
            <a:pPr marL="0" lvl="1" algn="l">
              <a:lnSpc>
                <a:spcPct val="120000"/>
              </a:lnSpc>
              <a:spcBef>
                <a:spcPct val="50000"/>
              </a:spcBef>
            </a:pPr>
            <a:r>
              <a:rPr lang="en-US" altLang="zh-CN" sz="2400" b="1" dirty="0" smtClean="0">
                <a:latin typeface="华文新魏" pitchFamily="2" charset="-122"/>
                <a:ea typeface="华文新魏" pitchFamily="2" charset="-122"/>
              </a:rPr>
              <a:t>	</a:t>
            </a:r>
            <a:endParaRPr lang="zh-CN" altLang="en-US" sz="2000" b="1" dirty="0">
              <a:latin typeface="华文新魏" pitchFamily="2" charset="-122"/>
              <a:ea typeface="华文新魏" pitchFamily="2" charset="-122"/>
            </a:endParaRPr>
          </a:p>
        </p:txBody>
      </p:sp>
      <p:sp>
        <p:nvSpPr>
          <p:cNvPr id="5"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2.1.2</a:t>
            </a:r>
            <a:r>
              <a:rPr lang="zh-CN" altLang="en-US" sz="2800" b="1" dirty="0" smtClean="0">
                <a:solidFill>
                  <a:srgbClr val="FF0000"/>
                </a:solidFill>
                <a:latin typeface="微软雅黑" pitchFamily="34" charset="-122"/>
                <a:ea typeface="微软雅黑" pitchFamily="34" charset="-122"/>
              </a:rPr>
              <a:t>　</a:t>
            </a:r>
            <a:r>
              <a:rPr lang="en-US" altLang="zh-CN" sz="2800" b="1" dirty="0" smtClean="0">
                <a:solidFill>
                  <a:srgbClr val="FF0000"/>
                </a:solidFill>
                <a:latin typeface="微软雅黑" pitchFamily="34" charset="-122"/>
                <a:ea typeface="微软雅黑" pitchFamily="34" charset="-122"/>
              </a:rPr>
              <a:t>C++</a:t>
            </a:r>
            <a:r>
              <a:rPr lang="zh-CN" altLang="en-US" sz="2800" b="1" dirty="0" smtClean="0">
                <a:solidFill>
                  <a:srgbClr val="FF0000"/>
                </a:solidFill>
                <a:latin typeface="微软雅黑" pitchFamily="34" charset="-122"/>
                <a:ea typeface="微软雅黑" pitchFamily="34" charset="-122"/>
              </a:rPr>
              <a:t>内置数据类型</a:t>
            </a:r>
          </a:p>
        </p:txBody>
      </p:sp>
      <p:graphicFrame>
        <p:nvGraphicFramePr>
          <p:cNvPr id="2" name="表格 1"/>
          <p:cNvGraphicFramePr>
            <a:graphicFrameLocks noGrp="1"/>
          </p:cNvGraphicFramePr>
          <p:nvPr>
            <p:extLst>
              <p:ext uri="{D42A27DB-BD31-4B8C-83A1-F6EECF244321}">
                <p14:modId xmlns:p14="http://schemas.microsoft.com/office/powerpoint/2010/main" val="1815747968"/>
              </p:ext>
            </p:extLst>
          </p:nvPr>
        </p:nvGraphicFramePr>
        <p:xfrm>
          <a:off x="1619672" y="2156863"/>
          <a:ext cx="6096000" cy="4368481"/>
        </p:xfrm>
        <a:graphic>
          <a:graphicData uri="http://schemas.openxmlformats.org/drawingml/2006/table">
            <a:tbl>
              <a:tblPr firstRow="1" bandRow="1">
                <a:tableStyleId>{5C22544A-7EE6-4342-B048-85BDC9FD1C3A}</a:tableStyleId>
              </a:tblPr>
              <a:tblGrid>
                <a:gridCol w="2032000"/>
                <a:gridCol w="2032000"/>
                <a:gridCol w="2032000"/>
              </a:tblGrid>
              <a:tr h="336037">
                <a:tc>
                  <a:txBody>
                    <a:bodyPr/>
                    <a:lstStyle/>
                    <a:p>
                      <a:r>
                        <a:rPr lang="zh-CN" altLang="en-US" sz="1400" dirty="0" smtClean="0">
                          <a:solidFill>
                            <a:schemeClr val="tx1"/>
                          </a:solidFill>
                          <a:latin typeface="华文新魏" pitchFamily="2" charset="-122"/>
                          <a:ea typeface="华文新魏" pitchFamily="2" charset="-122"/>
                        </a:rPr>
                        <a:t>类型</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含义</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最小尺寸</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err="1" smtClean="0">
                          <a:solidFill>
                            <a:schemeClr val="tx1"/>
                          </a:solidFill>
                          <a:latin typeface="华文新魏" pitchFamily="2" charset="-122"/>
                          <a:ea typeface="华文新魏" pitchFamily="2" charset="-122"/>
                        </a:rPr>
                        <a:t>bool</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布尔类型</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未定义</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rgbClr val="FF0000"/>
                          </a:solidFill>
                          <a:latin typeface="华文新魏" pitchFamily="2" charset="-122"/>
                          <a:ea typeface="华文新魏" pitchFamily="2" charset="-122"/>
                        </a:rPr>
                        <a:t>char</a:t>
                      </a:r>
                      <a:endParaRPr lang="zh-CN" altLang="en-US" sz="1400" dirty="0">
                        <a:solidFill>
                          <a:srgbClr val="FF0000"/>
                        </a:solidFill>
                        <a:latin typeface="华文新魏" pitchFamily="2" charset="-122"/>
                        <a:ea typeface="华文新魏" pitchFamily="2" charset="-122"/>
                      </a:endParaRPr>
                    </a:p>
                  </a:txBody>
                  <a:tcPr/>
                </a:tc>
                <a:tc>
                  <a:txBody>
                    <a:bodyPr/>
                    <a:lstStyle/>
                    <a:p>
                      <a:r>
                        <a:rPr lang="zh-CN" altLang="en-US" sz="1400" dirty="0" smtClean="0">
                          <a:solidFill>
                            <a:srgbClr val="FF0000"/>
                          </a:solidFill>
                          <a:latin typeface="华文新魏" pitchFamily="2" charset="-122"/>
                          <a:ea typeface="华文新魏" pitchFamily="2" charset="-122"/>
                        </a:rPr>
                        <a:t>字符</a:t>
                      </a:r>
                      <a:endParaRPr lang="zh-CN" altLang="en-US" sz="1400" dirty="0">
                        <a:solidFill>
                          <a:srgbClr val="FF0000"/>
                        </a:solidFill>
                        <a:latin typeface="华文新魏" pitchFamily="2" charset="-122"/>
                        <a:ea typeface="华文新魏" pitchFamily="2" charset="-122"/>
                      </a:endParaRPr>
                    </a:p>
                  </a:txBody>
                  <a:tcPr/>
                </a:tc>
                <a:tc>
                  <a:txBody>
                    <a:bodyPr/>
                    <a:lstStyle/>
                    <a:p>
                      <a:r>
                        <a:rPr lang="en-US" altLang="zh-CN" sz="1400" dirty="0" smtClean="0">
                          <a:solidFill>
                            <a:srgbClr val="FF0000"/>
                          </a:solidFill>
                          <a:latin typeface="华文新魏" pitchFamily="2" charset="-122"/>
                          <a:ea typeface="华文新魏" pitchFamily="2" charset="-122"/>
                        </a:rPr>
                        <a:t>8</a:t>
                      </a:r>
                      <a:r>
                        <a:rPr lang="zh-CN" altLang="en-US" sz="1400" dirty="0" smtClean="0">
                          <a:solidFill>
                            <a:srgbClr val="FF0000"/>
                          </a:solidFill>
                          <a:latin typeface="华文新魏" pitchFamily="2" charset="-122"/>
                          <a:ea typeface="华文新魏" pitchFamily="2" charset="-122"/>
                        </a:rPr>
                        <a:t>位</a:t>
                      </a:r>
                      <a:endParaRPr lang="zh-CN" altLang="en-US" sz="1400" dirty="0">
                        <a:solidFill>
                          <a:srgbClr val="FF0000"/>
                        </a:solidFill>
                        <a:latin typeface="华文新魏" pitchFamily="2" charset="-122"/>
                        <a:ea typeface="华文新魏" pitchFamily="2" charset="-122"/>
                      </a:endParaRPr>
                    </a:p>
                  </a:txBody>
                  <a:tcPr/>
                </a:tc>
              </a:tr>
              <a:tr h="336037">
                <a:tc>
                  <a:txBody>
                    <a:bodyPr/>
                    <a:lstStyle/>
                    <a:p>
                      <a:r>
                        <a:rPr lang="en-US" altLang="zh-CN" sz="1400" dirty="0" err="1" smtClean="0">
                          <a:solidFill>
                            <a:schemeClr val="tx1"/>
                          </a:solidFill>
                          <a:latin typeface="华文新魏" pitchFamily="2" charset="-122"/>
                          <a:ea typeface="华文新魏" pitchFamily="2" charset="-122"/>
                        </a:rPr>
                        <a:t>wchat_t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宽字符</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16</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char16_t</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Unicode</a:t>
                      </a:r>
                      <a:r>
                        <a:rPr lang="zh-CN" altLang="en-US" sz="1400" dirty="0" smtClean="0">
                          <a:solidFill>
                            <a:schemeClr val="tx1"/>
                          </a:solidFill>
                          <a:latin typeface="华文新魏" pitchFamily="2" charset="-122"/>
                          <a:ea typeface="华文新魏" pitchFamily="2" charset="-122"/>
                        </a:rPr>
                        <a:t>字符</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16</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char32_t</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Unicode</a:t>
                      </a:r>
                      <a:r>
                        <a:rPr lang="zh-CN" altLang="en-US" sz="1400" dirty="0" smtClean="0">
                          <a:solidFill>
                            <a:schemeClr val="tx1"/>
                          </a:solidFill>
                          <a:latin typeface="华文新魏" pitchFamily="2" charset="-122"/>
                          <a:ea typeface="华文新魏" pitchFamily="2" charset="-122"/>
                        </a:rPr>
                        <a:t>字符</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32</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rgbClr val="FF0000"/>
                          </a:solidFill>
                          <a:latin typeface="华文新魏" pitchFamily="2" charset="-122"/>
                          <a:ea typeface="华文新魏" pitchFamily="2" charset="-122"/>
                        </a:rPr>
                        <a:t>short</a:t>
                      </a:r>
                      <a:endParaRPr lang="zh-CN" altLang="en-US" sz="1400" dirty="0">
                        <a:solidFill>
                          <a:srgbClr val="FF0000"/>
                        </a:solidFill>
                        <a:latin typeface="华文新魏" pitchFamily="2" charset="-122"/>
                        <a:ea typeface="华文新魏" pitchFamily="2" charset="-122"/>
                      </a:endParaRPr>
                    </a:p>
                  </a:txBody>
                  <a:tcPr/>
                </a:tc>
                <a:tc>
                  <a:txBody>
                    <a:bodyPr/>
                    <a:lstStyle/>
                    <a:p>
                      <a:r>
                        <a:rPr lang="zh-CN" altLang="en-US" sz="1400" dirty="0" smtClean="0">
                          <a:solidFill>
                            <a:srgbClr val="FF0000"/>
                          </a:solidFill>
                          <a:latin typeface="华文新魏" pitchFamily="2" charset="-122"/>
                          <a:ea typeface="华文新魏" pitchFamily="2" charset="-122"/>
                        </a:rPr>
                        <a:t>短整型</a:t>
                      </a:r>
                      <a:endParaRPr lang="zh-CN" altLang="en-US" sz="1400" dirty="0">
                        <a:solidFill>
                          <a:srgbClr val="FF0000"/>
                        </a:solidFill>
                        <a:latin typeface="华文新魏" pitchFamily="2" charset="-122"/>
                        <a:ea typeface="华文新魏" pitchFamily="2" charset="-122"/>
                      </a:endParaRPr>
                    </a:p>
                  </a:txBody>
                  <a:tcPr/>
                </a:tc>
                <a:tc>
                  <a:txBody>
                    <a:bodyPr/>
                    <a:lstStyle/>
                    <a:p>
                      <a:r>
                        <a:rPr lang="en-US" altLang="zh-CN" sz="1400" dirty="0" smtClean="0">
                          <a:solidFill>
                            <a:srgbClr val="FF0000"/>
                          </a:solidFill>
                          <a:latin typeface="华文新魏" pitchFamily="2" charset="-122"/>
                          <a:ea typeface="华文新魏" pitchFamily="2" charset="-122"/>
                        </a:rPr>
                        <a:t>16</a:t>
                      </a:r>
                      <a:r>
                        <a:rPr lang="zh-CN" altLang="en-US" sz="1400" dirty="0" smtClean="0">
                          <a:solidFill>
                            <a:srgbClr val="FF0000"/>
                          </a:solidFill>
                          <a:latin typeface="华文新魏" pitchFamily="2" charset="-122"/>
                          <a:ea typeface="华文新魏" pitchFamily="2" charset="-122"/>
                        </a:rPr>
                        <a:t>位</a:t>
                      </a:r>
                      <a:endParaRPr lang="zh-CN" altLang="en-US" sz="1400" dirty="0">
                        <a:solidFill>
                          <a:srgbClr val="FF0000"/>
                        </a:solidFill>
                        <a:latin typeface="华文新魏" pitchFamily="2" charset="-122"/>
                        <a:ea typeface="华文新魏" pitchFamily="2" charset="-122"/>
                      </a:endParaRPr>
                    </a:p>
                  </a:txBody>
                  <a:tcPr/>
                </a:tc>
              </a:tr>
              <a:tr h="336037">
                <a:tc>
                  <a:txBody>
                    <a:bodyPr/>
                    <a:lstStyle/>
                    <a:p>
                      <a:r>
                        <a:rPr lang="en-US" altLang="zh-CN" sz="1400" dirty="0" smtClean="0">
                          <a:solidFill>
                            <a:srgbClr val="FF0000"/>
                          </a:solidFill>
                          <a:latin typeface="华文新魏" pitchFamily="2" charset="-122"/>
                          <a:ea typeface="华文新魏" pitchFamily="2" charset="-122"/>
                        </a:rPr>
                        <a:t>int</a:t>
                      </a:r>
                      <a:endParaRPr lang="zh-CN" altLang="en-US" sz="1400" dirty="0">
                        <a:solidFill>
                          <a:srgbClr val="FF0000"/>
                        </a:solidFill>
                        <a:latin typeface="华文新魏" pitchFamily="2" charset="-122"/>
                        <a:ea typeface="华文新魏" pitchFamily="2" charset="-122"/>
                      </a:endParaRPr>
                    </a:p>
                  </a:txBody>
                  <a:tcPr/>
                </a:tc>
                <a:tc>
                  <a:txBody>
                    <a:bodyPr/>
                    <a:lstStyle/>
                    <a:p>
                      <a:r>
                        <a:rPr lang="zh-CN" altLang="en-US" sz="1400" dirty="0" smtClean="0">
                          <a:solidFill>
                            <a:srgbClr val="FF0000"/>
                          </a:solidFill>
                          <a:latin typeface="华文新魏" pitchFamily="2" charset="-122"/>
                          <a:ea typeface="华文新魏" pitchFamily="2" charset="-122"/>
                        </a:rPr>
                        <a:t>整型</a:t>
                      </a:r>
                      <a:endParaRPr lang="zh-CN" altLang="en-US" sz="1400" dirty="0">
                        <a:solidFill>
                          <a:srgbClr val="FF0000"/>
                        </a:solidFill>
                        <a:latin typeface="华文新魏" pitchFamily="2" charset="-122"/>
                        <a:ea typeface="华文新魏" pitchFamily="2" charset="-122"/>
                      </a:endParaRPr>
                    </a:p>
                  </a:txBody>
                  <a:tcPr/>
                </a:tc>
                <a:tc>
                  <a:txBody>
                    <a:bodyPr/>
                    <a:lstStyle/>
                    <a:p>
                      <a:r>
                        <a:rPr lang="en-US" altLang="zh-CN" sz="1400" dirty="0" smtClean="0">
                          <a:solidFill>
                            <a:srgbClr val="FF0000"/>
                          </a:solidFill>
                          <a:latin typeface="华文新魏" pitchFamily="2" charset="-122"/>
                          <a:ea typeface="华文新魏" pitchFamily="2" charset="-122"/>
                        </a:rPr>
                        <a:t>16</a:t>
                      </a:r>
                      <a:r>
                        <a:rPr lang="zh-CN" altLang="en-US" sz="1400" dirty="0" smtClean="0">
                          <a:solidFill>
                            <a:srgbClr val="FF0000"/>
                          </a:solidFill>
                          <a:latin typeface="华文新魏" pitchFamily="2" charset="-122"/>
                          <a:ea typeface="华文新魏" pitchFamily="2" charset="-122"/>
                        </a:rPr>
                        <a:t>位</a:t>
                      </a:r>
                      <a:endParaRPr lang="zh-CN" altLang="en-US" sz="1400" dirty="0">
                        <a:solidFill>
                          <a:srgbClr val="FF0000"/>
                        </a:solidFill>
                        <a:latin typeface="华文新魏" pitchFamily="2" charset="-122"/>
                        <a:ea typeface="华文新魏" pitchFamily="2" charset="-122"/>
                      </a:endParaRPr>
                    </a:p>
                  </a:txBody>
                  <a:tcPr/>
                </a:tc>
              </a:tr>
              <a:tr h="336037">
                <a:tc>
                  <a:txBody>
                    <a:bodyPr/>
                    <a:lstStyle/>
                    <a:p>
                      <a:r>
                        <a:rPr lang="en-US" altLang="zh-CN" sz="1400" dirty="0" smtClean="0">
                          <a:solidFill>
                            <a:srgbClr val="FF0000"/>
                          </a:solidFill>
                          <a:latin typeface="华文新魏" pitchFamily="2" charset="-122"/>
                          <a:ea typeface="华文新魏" pitchFamily="2" charset="-122"/>
                        </a:rPr>
                        <a:t>long</a:t>
                      </a:r>
                      <a:endParaRPr lang="zh-CN" altLang="en-US" sz="1400" dirty="0">
                        <a:solidFill>
                          <a:srgbClr val="FF0000"/>
                        </a:solidFill>
                        <a:latin typeface="华文新魏" pitchFamily="2" charset="-122"/>
                        <a:ea typeface="华文新魏" pitchFamily="2" charset="-122"/>
                      </a:endParaRPr>
                    </a:p>
                  </a:txBody>
                  <a:tcPr/>
                </a:tc>
                <a:tc>
                  <a:txBody>
                    <a:bodyPr/>
                    <a:lstStyle/>
                    <a:p>
                      <a:r>
                        <a:rPr lang="zh-CN" altLang="en-US" sz="1400" dirty="0" smtClean="0">
                          <a:solidFill>
                            <a:srgbClr val="FF0000"/>
                          </a:solidFill>
                          <a:latin typeface="华文新魏" pitchFamily="2" charset="-122"/>
                          <a:ea typeface="华文新魏" pitchFamily="2" charset="-122"/>
                        </a:rPr>
                        <a:t>长整型</a:t>
                      </a:r>
                      <a:endParaRPr lang="zh-CN" altLang="en-US" sz="1400" dirty="0">
                        <a:solidFill>
                          <a:srgbClr val="FF0000"/>
                        </a:solidFill>
                        <a:latin typeface="华文新魏" pitchFamily="2" charset="-122"/>
                        <a:ea typeface="华文新魏" pitchFamily="2" charset="-122"/>
                      </a:endParaRPr>
                    </a:p>
                  </a:txBody>
                  <a:tcPr/>
                </a:tc>
                <a:tc>
                  <a:txBody>
                    <a:bodyPr/>
                    <a:lstStyle/>
                    <a:p>
                      <a:r>
                        <a:rPr lang="en-US" altLang="zh-CN" sz="1400" dirty="0" smtClean="0">
                          <a:solidFill>
                            <a:srgbClr val="FF0000"/>
                          </a:solidFill>
                          <a:latin typeface="华文新魏" pitchFamily="2" charset="-122"/>
                          <a:ea typeface="华文新魏" pitchFamily="2" charset="-122"/>
                        </a:rPr>
                        <a:t>32</a:t>
                      </a:r>
                      <a:r>
                        <a:rPr lang="zh-CN" altLang="en-US" sz="1400" dirty="0" smtClean="0">
                          <a:solidFill>
                            <a:srgbClr val="FF0000"/>
                          </a:solidFill>
                          <a:latin typeface="华文新魏" pitchFamily="2" charset="-122"/>
                          <a:ea typeface="华文新魏" pitchFamily="2" charset="-122"/>
                        </a:rPr>
                        <a:t>位</a:t>
                      </a:r>
                      <a:endParaRPr lang="zh-CN" altLang="en-US" sz="1400" dirty="0">
                        <a:solidFill>
                          <a:srgbClr val="FF0000"/>
                        </a:solidFill>
                        <a:latin typeface="华文新魏" pitchFamily="2" charset="-122"/>
                        <a:ea typeface="华文新魏" pitchFamily="2" charset="-122"/>
                      </a:endParaRPr>
                    </a:p>
                  </a:txBody>
                  <a:tcPr/>
                </a:tc>
              </a:tr>
              <a:tr h="336037">
                <a:tc>
                  <a:txBody>
                    <a:bodyPr/>
                    <a:lstStyle/>
                    <a:p>
                      <a:r>
                        <a:rPr lang="en-US" altLang="zh-CN" sz="1400" dirty="0" smtClean="0">
                          <a:solidFill>
                            <a:srgbClr val="FF0000"/>
                          </a:solidFill>
                          <a:latin typeface="华文新魏" pitchFamily="2" charset="-122"/>
                          <a:ea typeface="华文新魏" pitchFamily="2" charset="-122"/>
                        </a:rPr>
                        <a:t>long </a:t>
                      </a:r>
                      <a:r>
                        <a:rPr lang="en-US" altLang="zh-CN" sz="1400" dirty="0" err="1" smtClean="0">
                          <a:solidFill>
                            <a:srgbClr val="FF0000"/>
                          </a:solidFill>
                          <a:latin typeface="华文新魏" pitchFamily="2" charset="-122"/>
                          <a:ea typeface="华文新魏" pitchFamily="2" charset="-122"/>
                        </a:rPr>
                        <a:t>long</a:t>
                      </a:r>
                      <a:endParaRPr lang="zh-CN" altLang="en-US" sz="1400" dirty="0">
                        <a:solidFill>
                          <a:srgbClr val="FF0000"/>
                        </a:solidFill>
                        <a:latin typeface="华文新魏" pitchFamily="2" charset="-122"/>
                        <a:ea typeface="华文新魏" pitchFamily="2" charset="-122"/>
                      </a:endParaRPr>
                    </a:p>
                  </a:txBody>
                  <a:tcPr/>
                </a:tc>
                <a:tc>
                  <a:txBody>
                    <a:bodyPr/>
                    <a:lstStyle/>
                    <a:p>
                      <a:r>
                        <a:rPr lang="zh-CN" altLang="en-US" sz="1400" dirty="0" smtClean="0">
                          <a:solidFill>
                            <a:srgbClr val="FF0000"/>
                          </a:solidFill>
                          <a:latin typeface="华文新魏" pitchFamily="2" charset="-122"/>
                          <a:ea typeface="华文新魏" pitchFamily="2" charset="-122"/>
                        </a:rPr>
                        <a:t>长整型</a:t>
                      </a:r>
                      <a:endParaRPr lang="zh-CN" altLang="en-US" sz="1400" dirty="0">
                        <a:solidFill>
                          <a:srgbClr val="FF0000"/>
                        </a:solidFill>
                        <a:latin typeface="华文新魏" pitchFamily="2" charset="-122"/>
                        <a:ea typeface="华文新魏" pitchFamily="2" charset="-122"/>
                      </a:endParaRPr>
                    </a:p>
                  </a:txBody>
                  <a:tcPr/>
                </a:tc>
                <a:tc>
                  <a:txBody>
                    <a:bodyPr/>
                    <a:lstStyle/>
                    <a:p>
                      <a:r>
                        <a:rPr lang="en-US" altLang="zh-CN" sz="1400" dirty="0" smtClean="0">
                          <a:solidFill>
                            <a:srgbClr val="FF0000"/>
                          </a:solidFill>
                          <a:latin typeface="华文新魏" pitchFamily="2" charset="-122"/>
                          <a:ea typeface="华文新魏" pitchFamily="2" charset="-122"/>
                        </a:rPr>
                        <a:t>64</a:t>
                      </a:r>
                      <a:r>
                        <a:rPr lang="zh-CN" altLang="en-US" sz="1400" dirty="0" smtClean="0">
                          <a:solidFill>
                            <a:srgbClr val="FF0000"/>
                          </a:solidFill>
                          <a:latin typeface="华文新魏" pitchFamily="2" charset="-122"/>
                          <a:ea typeface="华文新魏" pitchFamily="2" charset="-122"/>
                        </a:rPr>
                        <a:t>位</a:t>
                      </a:r>
                      <a:endParaRPr lang="zh-CN" altLang="en-US" sz="1400" dirty="0">
                        <a:solidFill>
                          <a:srgbClr val="FF0000"/>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float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单精度浮点数</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6</a:t>
                      </a:r>
                      <a:r>
                        <a:rPr lang="zh-CN" altLang="en-US" sz="1400" dirty="0" smtClean="0">
                          <a:solidFill>
                            <a:schemeClr val="tx1"/>
                          </a:solidFill>
                          <a:latin typeface="华文新魏" pitchFamily="2" charset="-122"/>
                          <a:ea typeface="华文新魏" pitchFamily="2" charset="-122"/>
                        </a:rPr>
                        <a:t>位有效数字</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double</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双精度浮点数</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10</a:t>
                      </a:r>
                      <a:r>
                        <a:rPr lang="zh-CN" altLang="en-US" sz="1400" dirty="0" smtClean="0">
                          <a:solidFill>
                            <a:schemeClr val="tx1"/>
                          </a:solidFill>
                          <a:latin typeface="华文新魏" pitchFamily="2" charset="-122"/>
                          <a:ea typeface="华文新魏" pitchFamily="2" charset="-122"/>
                        </a:rPr>
                        <a:t>位有效数字</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long double</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扩展精度浮点数</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10</a:t>
                      </a:r>
                      <a:r>
                        <a:rPr lang="zh-CN" altLang="en-US" sz="1400" dirty="0" smtClean="0">
                          <a:solidFill>
                            <a:schemeClr val="tx1"/>
                          </a:solidFill>
                          <a:latin typeface="华文新魏" pitchFamily="2" charset="-122"/>
                          <a:ea typeface="华文新魏" pitchFamily="2" charset="-122"/>
                        </a:rPr>
                        <a:t>位有效数字</a:t>
                      </a:r>
                      <a:endParaRPr lang="zh-CN" altLang="en-US" sz="1400" dirty="0">
                        <a:solidFill>
                          <a:schemeClr val="tx1"/>
                        </a:solidFill>
                        <a:latin typeface="华文新魏" pitchFamily="2" charset="-122"/>
                        <a:ea typeface="华文新魏" pitchFamily="2" charset="-122"/>
                      </a:endParaRPr>
                    </a:p>
                  </a:txBody>
                  <a:tcPr/>
                </a:tc>
              </a:tr>
            </a:tbl>
          </a:graphicData>
        </a:graphic>
      </p:graphicFrame>
      <p:sp>
        <p:nvSpPr>
          <p:cNvPr id="3" name="TextBox 2"/>
          <p:cNvSpPr txBox="1"/>
          <p:nvPr/>
        </p:nvSpPr>
        <p:spPr>
          <a:xfrm>
            <a:off x="2885875" y="1700808"/>
            <a:ext cx="3187091" cy="369332"/>
          </a:xfrm>
          <a:prstGeom prst="rect">
            <a:avLst/>
          </a:prstGeom>
          <a:noFill/>
        </p:spPr>
        <p:txBody>
          <a:bodyPr wrap="none" rtlCol="0">
            <a:spAutoFit/>
          </a:bodyPr>
          <a:lstStyle/>
          <a:p>
            <a:r>
              <a:rPr lang="en-US" altLang="zh-CN" dirty="0" smtClean="0">
                <a:latin typeface="华文新魏" pitchFamily="2" charset="-122"/>
                <a:ea typeface="华文新魏" pitchFamily="2" charset="-122"/>
              </a:rPr>
              <a:t>C++</a:t>
            </a:r>
            <a:r>
              <a:rPr lang="zh-CN" altLang="en-US" dirty="0" smtClean="0">
                <a:latin typeface="华文新魏" pitchFamily="2" charset="-122"/>
                <a:ea typeface="华文新魏" pitchFamily="2" charset="-122"/>
              </a:rPr>
              <a:t>标准规定的内置数据类型</a:t>
            </a:r>
            <a:endParaRPr lang="zh-CN" altLang="en-US" dirty="0">
              <a:latin typeface="华文新魏" pitchFamily="2" charset="-122"/>
              <a:ea typeface="华文新魏" pitchFamily="2" charset="-122"/>
            </a:endParaRPr>
          </a:p>
        </p:txBody>
      </p:sp>
      <p:sp>
        <p:nvSpPr>
          <p:cNvPr id="7" name="圆角矩形标注 6"/>
          <p:cNvSpPr/>
          <p:nvPr/>
        </p:nvSpPr>
        <p:spPr>
          <a:xfrm>
            <a:off x="4788024" y="260648"/>
            <a:ext cx="4355976" cy="1271093"/>
          </a:xfrm>
          <a:prstGeom prst="wedgeRoundRectCallout">
            <a:avLst>
              <a:gd name="adj1" fmla="val -41051"/>
              <a:gd name="adj2" fmla="val 68738"/>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sz="1400" b="1" dirty="0" smtClean="0">
                <a:solidFill>
                  <a:schemeClr val="tx1"/>
                </a:solidFill>
                <a:latin typeface="华文新魏" pitchFamily="2" charset="-122"/>
                <a:ea typeface="华文新魏" pitchFamily="2" charset="-122"/>
                <a:sym typeface="Arial" pitchFamily="34" charset="0"/>
              </a:rPr>
              <a:t>除了布尔类型和扩展字符类型外，其它整型可以分为带符号（</a:t>
            </a:r>
            <a:r>
              <a:rPr lang="en-US" altLang="zh-CN" sz="1400" b="1" dirty="0" smtClean="0">
                <a:solidFill>
                  <a:schemeClr val="tx1"/>
                </a:solidFill>
                <a:latin typeface="华文新魏" pitchFamily="2" charset="-122"/>
                <a:ea typeface="华文新魏" pitchFamily="2" charset="-122"/>
                <a:sym typeface="Arial" pitchFamily="34" charset="0"/>
              </a:rPr>
              <a:t>signed</a:t>
            </a:r>
            <a:r>
              <a:rPr lang="zh-CN" altLang="en-US" sz="1400" b="1" dirty="0" smtClean="0">
                <a:solidFill>
                  <a:schemeClr val="tx1"/>
                </a:solidFill>
                <a:latin typeface="华文新魏" pitchFamily="2" charset="-122"/>
                <a:ea typeface="华文新魏" pitchFamily="2" charset="-122"/>
                <a:sym typeface="Arial" pitchFamily="34" charset="0"/>
              </a:rPr>
              <a:t>）的和不带符号（</a:t>
            </a:r>
            <a:r>
              <a:rPr lang="en-US" altLang="zh-CN" sz="1400" b="1" dirty="0" smtClean="0">
                <a:solidFill>
                  <a:schemeClr val="tx1"/>
                </a:solidFill>
                <a:latin typeface="华文新魏" pitchFamily="2" charset="-122"/>
                <a:ea typeface="华文新魏" pitchFamily="2" charset="-122"/>
                <a:sym typeface="Arial" pitchFamily="34" charset="0"/>
              </a:rPr>
              <a:t>unsigned</a:t>
            </a:r>
            <a:r>
              <a:rPr lang="zh-CN" altLang="en-US" sz="1400" b="1" dirty="0" smtClean="0">
                <a:solidFill>
                  <a:schemeClr val="tx1"/>
                </a:solidFill>
                <a:latin typeface="华文新魏" pitchFamily="2" charset="-122"/>
                <a:ea typeface="华文新魏" pitchFamily="2" charset="-122"/>
                <a:sym typeface="Arial" pitchFamily="34" charset="0"/>
              </a:rPr>
              <a:t>）的</a:t>
            </a:r>
            <a:endParaRPr lang="en-US" altLang="zh-CN" sz="1400" b="1" dirty="0" smtClean="0">
              <a:solidFill>
                <a:schemeClr val="tx1"/>
              </a:solidFill>
              <a:latin typeface="华文新魏" pitchFamily="2" charset="-122"/>
              <a:ea typeface="华文新魏" pitchFamily="2" charset="-122"/>
              <a:sym typeface="Arial" pitchFamily="34" charset="0"/>
            </a:endParaRPr>
          </a:p>
          <a:p>
            <a:pPr>
              <a:lnSpc>
                <a:spcPct val="125000"/>
              </a:lnSpc>
            </a:pPr>
            <a:r>
              <a:rPr lang="en-US" altLang="zh-CN" sz="1400" b="1" dirty="0" smtClean="0">
                <a:solidFill>
                  <a:schemeClr val="tx1"/>
                </a:solidFill>
                <a:latin typeface="华文新魏" pitchFamily="2" charset="-122"/>
                <a:ea typeface="华文新魏" pitchFamily="2" charset="-122"/>
                <a:sym typeface="Arial" pitchFamily="34" charset="0"/>
              </a:rPr>
              <a:t>short, int ,long, long  </a:t>
            </a:r>
            <a:r>
              <a:rPr lang="en-US" altLang="zh-CN" sz="1400" b="1" dirty="0" err="1" smtClean="0">
                <a:solidFill>
                  <a:schemeClr val="tx1"/>
                </a:solidFill>
                <a:latin typeface="华文新魏" pitchFamily="2" charset="-122"/>
                <a:ea typeface="华文新魏" pitchFamily="2" charset="-122"/>
                <a:sym typeface="Arial" pitchFamily="34" charset="0"/>
              </a:rPr>
              <a:t>long</a:t>
            </a:r>
            <a:r>
              <a:rPr lang="zh-CN" altLang="en-US" sz="1400" b="1" dirty="0" smtClean="0">
                <a:solidFill>
                  <a:schemeClr val="tx1"/>
                </a:solidFill>
                <a:latin typeface="华文新魏" pitchFamily="2" charset="-122"/>
                <a:ea typeface="华文新魏" pitchFamily="2" charset="-122"/>
                <a:sym typeface="Arial" pitchFamily="34" charset="0"/>
              </a:rPr>
              <a:t>都是带符号的</a:t>
            </a:r>
            <a:endParaRPr lang="en-US" altLang="zh-CN" sz="1400" b="1" dirty="0" smtClean="0">
              <a:solidFill>
                <a:schemeClr val="tx1"/>
              </a:solidFill>
              <a:latin typeface="华文新魏" pitchFamily="2" charset="-122"/>
              <a:ea typeface="华文新魏" pitchFamily="2" charset="-122"/>
              <a:sym typeface="Arial" pitchFamily="34" charset="0"/>
            </a:endParaRPr>
          </a:p>
          <a:p>
            <a:pPr>
              <a:lnSpc>
                <a:spcPct val="125000"/>
              </a:lnSpc>
            </a:pPr>
            <a:r>
              <a:rPr lang="zh-CN" altLang="en-US" sz="1400" b="1" dirty="0" smtClean="0">
                <a:solidFill>
                  <a:schemeClr val="tx1"/>
                </a:solidFill>
                <a:latin typeface="华文新魏" pitchFamily="2" charset="-122"/>
                <a:ea typeface="华文新魏" pitchFamily="2" charset="-122"/>
                <a:sym typeface="Arial" pitchFamily="34" charset="0"/>
              </a:rPr>
              <a:t>这些类型名前加</a:t>
            </a:r>
            <a:r>
              <a:rPr lang="en-US" altLang="zh-CN" sz="1400" b="1" dirty="0" err="1" smtClean="0">
                <a:solidFill>
                  <a:schemeClr val="tx1"/>
                </a:solidFill>
                <a:latin typeface="华文新魏" pitchFamily="2" charset="-122"/>
                <a:ea typeface="华文新魏" pitchFamily="2" charset="-122"/>
                <a:sym typeface="Arial" pitchFamily="34" charset="0"/>
              </a:rPr>
              <a:t>unsigend</a:t>
            </a:r>
            <a:r>
              <a:rPr lang="zh-CN" altLang="en-US" sz="1400" b="1" dirty="0" smtClean="0">
                <a:solidFill>
                  <a:schemeClr val="tx1"/>
                </a:solidFill>
                <a:latin typeface="华文新魏" pitchFamily="2" charset="-122"/>
                <a:ea typeface="华文新魏" pitchFamily="2" charset="-122"/>
                <a:sym typeface="Arial" pitchFamily="34" charset="0"/>
              </a:rPr>
              <a:t>就是无符号类型</a:t>
            </a:r>
            <a:endParaRPr lang="en-US" altLang="zh-CN" sz="1400" b="1" dirty="0" smtClean="0">
              <a:solidFill>
                <a:schemeClr val="tx1"/>
              </a:solidFill>
              <a:latin typeface="华文新魏" pitchFamily="2" charset="-122"/>
              <a:ea typeface="华文新魏" pitchFamily="2" charset="-122"/>
              <a:sym typeface="Arial" pitchFamily="34" charset="0"/>
            </a:endParaRPr>
          </a:p>
        </p:txBody>
      </p:sp>
    </p:spTree>
    <p:extLst>
      <p:ext uri="{BB962C8B-B14F-4D97-AF65-F5344CB8AC3E}">
        <p14:creationId xmlns:p14="http://schemas.microsoft.com/office/powerpoint/2010/main" val="75795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2.11</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类型定义</a:t>
            </a:r>
          </a:p>
        </p:txBody>
      </p:sp>
      <p:sp>
        <p:nvSpPr>
          <p:cNvPr id="2" name="矩形 1"/>
          <p:cNvSpPr/>
          <p:nvPr/>
        </p:nvSpPr>
        <p:spPr>
          <a:xfrm>
            <a:off x="114504" y="1484784"/>
            <a:ext cx="8657336" cy="2893100"/>
          </a:xfrm>
          <a:prstGeom prst="rect">
            <a:avLst/>
          </a:prstGeom>
        </p:spPr>
        <p:txBody>
          <a:bodyPr wrap="square">
            <a:spAutoFit/>
          </a:bodyPr>
          <a:lstStyle/>
          <a:p>
            <a:pPr>
              <a:lnSpc>
                <a:spcPct val="130000"/>
              </a:lnSpc>
            </a:pPr>
            <a:r>
              <a:rPr lang="zh-CN" altLang="en-US" sz="2000" b="1" dirty="0">
                <a:latin typeface="华文新魏" pitchFamily="2" charset="-122"/>
                <a:ea typeface="华文新魏" pitchFamily="2" charset="-122"/>
              </a:rPr>
              <a:t>解释原则：定义中出现的运算符</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优先级高的先解释</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相同时按结合性解释 </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自左至右，或反之如**、*</a:t>
            </a:r>
            <a:r>
              <a:rPr lang="en-US" altLang="zh-CN" sz="2000" b="1" dirty="0">
                <a:latin typeface="华文新魏" pitchFamily="2" charset="-122"/>
                <a:ea typeface="华文新魏" pitchFamily="2" charset="-122"/>
              </a:rPr>
              <a:t>&amp;)   </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优先级最高（从左到右），*，</a:t>
            </a:r>
            <a:r>
              <a:rPr lang="en-US" altLang="zh-CN" sz="2000" b="1" dirty="0">
                <a:latin typeface="华文新魏" pitchFamily="2" charset="-122"/>
                <a:ea typeface="华文新魏" pitchFamily="2" charset="-122"/>
              </a:rPr>
              <a:t>&amp;</a:t>
            </a:r>
            <a:r>
              <a:rPr lang="zh-CN" altLang="en-US" sz="2000" b="1" dirty="0">
                <a:latin typeface="华文新魏" pitchFamily="2" charset="-122"/>
                <a:ea typeface="华文新魏" pitchFamily="2" charset="-122"/>
              </a:rPr>
              <a:t>，优先级第二高（从右到左结合），</a:t>
            </a:r>
          </a:p>
          <a:p>
            <a:pPr lvl="1">
              <a:lnSpc>
                <a:spcPct val="130000"/>
              </a:lnSpc>
            </a:pPr>
            <a:r>
              <a:rPr lang="en-US" altLang="zh-CN" sz="2000" b="1" dirty="0">
                <a:latin typeface="华文新魏" pitchFamily="2" charset="-122"/>
                <a:ea typeface="华文新魏" pitchFamily="2" charset="-122"/>
              </a:rPr>
              <a:t>char  (f) (int) ; //</a:t>
            </a:r>
            <a:r>
              <a:rPr lang="zh-CN" altLang="en-US" sz="2000" b="1" dirty="0">
                <a:latin typeface="华文新魏" pitchFamily="2" charset="-122"/>
                <a:ea typeface="华文新魏" pitchFamily="2" charset="-122"/>
              </a:rPr>
              <a:t>按结合性先解释 </a:t>
            </a:r>
            <a:r>
              <a:rPr lang="en-US" altLang="zh-CN" sz="2000" b="1" dirty="0">
                <a:latin typeface="华文新魏" pitchFamily="2" charset="-122"/>
                <a:ea typeface="华文新魏" pitchFamily="2" charset="-122"/>
              </a:rPr>
              <a:t>(f) , (f) </a:t>
            </a:r>
            <a:r>
              <a:rPr lang="zh-CN" altLang="en-US" sz="2000" b="1" dirty="0">
                <a:latin typeface="华文新魏" pitchFamily="2" charset="-122"/>
                <a:ea typeface="华文新魏" pitchFamily="2" charset="-122"/>
              </a:rPr>
              <a:t>无实质意义</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等于</a:t>
            </a:r>
            <a:r>
              <a:rPr lang="en-US" altLang="zh-CN" sz="2000" b="1" dirty="0">
                <a:latin typeface="华文新魏" pitchFamily="2" charset="-122"/>
                <a:ea typeface="华文新魏" pitchFamily="2" charset="-122"/>
              </a:rPr>
              <a:t>char   f (int)   </a:t>
            </a:r>
          </a:p>
          <a:p>
            <a:pPr>
              <a:lnSpc>
                <a:spcPct val="130000"/>
              </a:lnSpc>
            </a:pPr>
            <a:r>
              <a:rPr lang="zh-CN" altLang="en-US" sz="2000" b="1" dirty="0">
                <a:latin typeface="华文新魏" pitchFamily="2" charset="-122"/>
                <a:ea typeface="华文新魏" pitchFamily="2" charset="-122"/>
              </a:rPr>
              <a:t>括号在</a:t>
            </a:r>
            <a:r>
              <a:rPr lang="en-US" altLang="zh-CN" sz="2000" b="1" dirty="0">
                <a:latin typeface="华文新魏" pitchFamily="2" charset="-122"/>
                <a:ea typeface="华文新魏" pitchFamily="2" charset="-122"/>
              </a:rPr>
              <a:t>C</a:t>
            </a:r>
            <a:r>
              <a:rPr lang="zh-CN" altLang="en-US" sz="2000" b="1" dirty="0">
                <a:latin typeface="华文新魏" pitchFamily="2" charset="-122"/>
                <a:ea typeface="华文新魏" pitchFamily="2" charset="-122"/>
              </a:rPr>
              <a:t>和</a:t>
            </a:r>
            <a:r>
              <a:rPr lang="en-US" altLang="zh-CN" sz="2000" b="1" dirty="0">
                <a:latin typeface="华文新魏" pitchFamily="2" charset="-122"/>
                <a:ea typeface="华文新魏" pitchFamily="2" charset="-122"/>
              </a:rPr>
              <a:t>C++</a:t>
            </a:r>
            <a:r>
              <a:rPr lang="zh-CN" altLang="en-US" sz="2000" b="1" dirty="0">
                <a:latin typeface="华文新魏" pitchFamily="2" charset="-122"/>
                <a:ea typeface="华文新魏" pitchFamily="2" charset="-122"/>
              </a:rPr>
              <a:t>中优先级最高</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可以提高解释优先级。</a:t>
            </a:r>
          </a:p>
          <a:p>
            <a:pPr lvl="1">
              <a:lnSpc>
                <a:spcPct val="130000"/>
              </a:lnSpc>
            </a:pPr>
            <a:r>
              <a:rPr lang="en-US" altLang="zh-CN" sz="2000" b="1" dirty="0">
                <a:latin typeface="华文新魏" pitchFamily="2" charset="-122"/>
                <a:ea typeface="华文新魏" pitchFamily="2" charset="-122"/>
              </a:rPr>
              <a:t>char  (*f) (int);  //</a:t>
            </a:r>
            <a:r>
              <a:rPr lang="zh-CN" altLang="en-US" sz="2000" b="1" dirty="0">
                <a:latin typeface="华文新魏" pitchFamily="2" charset="-122"/>
                <a:ea typeface="华文新魏" pitchFamily="2" charset="-122"/>
              </a:rPr>
              <a:t>按结合性先解释 </a:t>
            </a:r>
            <a:r>
              <a:rPr lang="en-US" altLang="zh-CN" sz="2000" b="1" dirty="0">
                <a:latin typeface="华文新魏" pitchFamily="2" charset="-122"/>
                <a:ea typeface="华文新魏" pitchFamily="2" charset="-122"/>
              </a:rPr>
              <a:t>(*f) , f</a:t>
            </a:r>
            <a:r>
              <a:rPr lang="zh-CN" altLang="en-US" sz="2000" b="1" dirty="0">
                <a:latin typeface="华文新魏" pitchFamily="2" charset="-122"/>
                <a:ea typeface="华文新魏" pitchFamily="2" charset="-122"/>
              </a:rPr>
              <a:t>是一个指针，指向函数</a:t>
            </a:r>
          </a:p>
          <a:p>
            <a:pPr lvl="1">
              <a:lnSpc>
                <a:spcPct val="130000"/>
              </a:lnSpc>
            </a:pPr>
            <a:r>
              <a:rPr lang="en-US" altLang="zh-CN" sz="2000" b="1" dirty="0">
                <a:latin typeface="华文新魏" pitchFamily="2" charset="-122"/>
                <a:ea typeface="华文新魏" pitchFamily="2" charset="-122"/>
              </a:rPr>
              <a:t>char *f (int) ;     //</a:t>
            </a:r>
            <a:r>
              <a:rPr lang="zh-CN" altLang="en-US" sz="2000" b="1" dirty="0">
                <a:latin typeface="华文新魏" pitchFamily="2" charset="-122"/>
                <a:ea typeface="华文新魏" pitchFamily="2" charset="-122"/>
              </a:rPr>
              <a:t>按优先级先解释</a:t>
            </a:r>
            <a:r>
              <a:rPr lang="en-US" altLang="zh-CN" sz="2000" b="1" dirty="0">
                <a:latin typeface="华文新魏" pitchFamily="2" charset="-122"/>
                <a:ea typeface="华文新魏" pitchFamily="2" charset="-122"/>
              </a:rPr>
              <a:t>f (int) </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f</a:t>
            </a:r>
            <a:r>
              <a:rPr lang="zh-CN" altLang="en-US" sz="2000" b="1" dirty="0">
                <a:latin typeface="华文新魏" pitchFamily="2" charset="-122"/>
                <a:ea typeface="华文新魏" pitchFamily="2" charset="-122"/>
              </a:rPr>
              <a:t>是一个函数，返回指针</a:t>
            </a:r>
            <a:r>
              <a:rPr lang="en-US" altLang="zh-CN" sz="2000" b="1" dirty="0">
                <a:latin typeface="华文新魏" pitchFamily="2" charset="-122"/>
                <a:ea typeface="华文新魏" pitchFamily="2" charset="-122"/>
              </a:rPr>
              <a:t>char *</a:t>
            </a:r>
            <a:r>
              <a:rPr lang="zh-CN" altLang="en-US" sz="2000" b="1" dirty="0">
                <a:latin typeface="华文新魏" pitchFamily="2" charset="-122"/>
                <a:ea typeface="华文新魏" pitchFamily="2" charset="-122"/>
              </a:rPr>
              <a:t>。</a:t>
            </a:r>
          </a:p>
        </p:txBody>
      </p:sp>
    </p:spTree>
    <p:extLst>
      <p:ext uri="{BB962C8B-B14F-4D97-AF65-F5344CB8AC3E}">
        <p14:creationId xmlns:p14="http://schemas.microsoft.com/office/powerpoint/2010/main" val="176092902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2.11</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类型定义</a:t>
            </a:r>
          </a:p>
        </p:txBody>
      </p:sp>
      <p:sp>
        <p:nvSpPr>
          <p:cNvPr id="2" name="矩形 1"/>
          <p:cNvSpPr/>
          <p:nvPr/>
        </p:nvSpPr>
        <p:spPr>
          <a:xfrm>
            <a:off x="114504" y="1484784"/>
            <a:ext cx="8657336" cy="4493538"/>
          </a:xfrm>
          <a:prstGeom prst="rect">
            <a:avLst/>
          </a:prstGeom>
        </p:spPr>
        <p:txBody>
          <a:bodyPr wrap="square">
            <a:spAutoFit/>
          </a:bodyPr>
          <a:lstStyle/>
          <a:p>
            <a:pPr>
              <a:lnSpc>
                <a:spcPct val="130000"/>
              </a:lnSpc>
            </a:pPr>
            <a:r>
              <a:rPr lang="zh-CN" altLang="en-US" sz="2000" b="1" dirty="0">
                <a:latin typeface="华文新魏" pitchFamily="2" charset="-122"/>
                <a:ea typeface="华文新魏" pitchFamily="2" charset="-122"/>
              </a:rPr>
              <a:t>对</a:t>
            </a:r>
            <a:r>
              <a:rPr lang="en-US" altLang="zh-CN" sz="2000" b="1" dirty="0" err="1">
                <a:latin typeface="华文新魏" pitchFamily="2" charset="-122"/>
                <a:ea typeface="华文新魏" pitchFamily="2" charset="-122"/>
              </a:rPr>
              <a:t>typedef</a:t>
            </a:r>
            <a:r>
              <a:rPr lang="zh-CN" altLang="en-US" sz="2000" b="1" dirty="0">
                <a:latin typeface="华文新魏" pitchFamily="2" charset="-122"/>
                <a:ea typeface="华文新魏" pitchFamily="2" charset="-122"/>
              </a:rPr>
              <a:t>和强制类型转换，都要按以上原则解释类型。</a:t>
            </a:r>
          </a:p>
          <a:p>
            <a:pPr marL="800100" lvl="1" indent="-342900">
              <a:lnSpc>
                <a:spcPct val="130000"/>
              </a:lnSpc>
              <a:buFont typeface="Wingdings" pitchFamily="2" charset="2"/>
              <a:buChar char="u"/>
            </a:pPr>
            <a:r>
              <a:rPr lang="en-US" altLang="zh-CN" sz="2000" b="1" dirty="0" err="1">
                <a:latin typeface="华文新魏" pitchFamily="2" charset="-122"/>
                <a:ea typeface="华文新魏" pitchFamily="2" charset="-122"/>
              </a:rPr>
              <a:t>typedef</a:t>
            </a:r>
            <a:r>
              <a:rPr lang="en-US" altLang="zh-CN" sz="2000" b="1" dirty="0">
                <a:latin typeface="华文新魏" pitchFamily="2" charset="-122"/>
                <a:ea typeface="华文新魏" pitchFamily="2" charset="-122"/>
              </a:rPr>
              <a:t>   int   (*F[8]) (int,  int); </a:t>
            </a:r>
          </a:p>
          <a:p>
            <a:pPr marL="800100" lvl="1" indent="-342900">
              <a:lnSpc>
                <a:spcPct val="130000"/>
              </a:lnSpc>
              <a:buFont typeface="Wingdings" pitchFamily="2" charset="2"/>
              <a:buChar char="u"/>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按</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的结合性先解释</a:t>
            </a:r>
            <a:r>
              <a:rPr lang="en-US" altLang="zh-CN" sz="2000" b="1" dirty="0">
                <a:latin typeface="华文新魏" pitchFamily="2" charset="-122"/>
                <a:ea typeface="华文新魏" pitchFamily="2" charset="-122"/>
              </a:rPr>
              <a:t>(*F[8])</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的优先级比*高，所以先解释</a:t>
            </a:r>
            <a:r>
              <a:rPr lang="en-US" altLang="zh-CN" sz="2000" b="1" dirty="0">
                <a:latin typeface="华文新魏" pitchFamily="2" charset="-122"/>
                <a:ea typeface="华文新魏" pitchFamily="2" charset="-122"/>
              </a:rPr>
              <a:t>F</a:t>
            </a:r>
            <a:r>
              <a:rPr lang="zh-CN" altLang="en-US" sz="2000" b="1" dirty="0">
                <a:latin typeface="华文新魏" pitchFamily="2" charset="-122"/>
                <a:ea typeface="华文新魏" pitchFamily="2" charset="-122"/>
              </a:rPr>
              <a:t>为一个</a:t>
            </a:r>
            <a:r>
              <a:rPr lang="en-US" altLang="zh-CN" sz="2000" b="1" dirty="0">
                <a:latin typeface="华文新魏" pitchFamily="2" charset="-122"/>
                <a:ea typeface="华文新魏" pitchFamily="2" charset="-122"/>
              </a:rPr>
              <a:t>8</a:t>
            </a:r>
            <a:r>
              <a:rPr lang="zh-CN" altLang="en-US" sz="2000" b="1" dirty="0">
                <a:latin typeface="华文新魏" pitchFamily="2" charset="-122"/>
                <a:ea typeface="华文新魏" pitchFamily="2" charset="-122"/>
              </a:rPr>
              <a:t>个元素 数组，元素的类型为指针，再解释</a:t>
            </a:r>
            <a:r>
              <a:rPr lang="en-US" altLang="zh-CN" sz="2000" b="1" dirty="0">
                <a:latin typeface="华文新魏" pitchFamily="2" charset="-122"/>
                <a:ea typeface="华文新魏" pitchFamily="2" charset="-122"/>
              </a:rPr>
              <a:t>(</a:t>
            </a:r>
            <a:r>
              <a:rPr lang="en-US" altLang="zh-CN" sz="2000" b="1" dirty="0" err="1">
                <a:latin typeface="华文新魏" pitchFamily="2" charset="-122"/>
                <a:ea typeface="华文新魏" pitchFamily="2" charset="-122"/>
              </a:rPr>
              <a:t>int,int</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为函数参数列表，最后再解释</a:t>
            </a:r>
            <a:r>
              <a:rPr lang="en-US" altLang="zh-CN" sz="2000" b="1" dirty="0">
                <a:latin typeface="华文新魏" pitchFamily="2" charset="-122"/>
                <a:ea typeface="华文新魏" pitchFamily="2" charset="-122"/>
              </a:rPr>
              <a:t>int</a:t>
            </a:r>
            <a:r>
              <a:rPr lang="zh-CN" altLang="en-US" sz="2000" b="1" dirty="0">
                <a:latin typeface="华文新魏" pitchFamily="2" charset="-122"/>
                <a:ea typeface="华文新魏" pitchFamily="2" charset="-122"/>
              </a:rPr>
              <a:t>为函数返回类型，因此</a:t>
            </a:r>
            <a:r>
              <a:rPr lang="en-US" altLang="zh-CN" sz="2000" b="1" dirty="0">
                <a:latin typeface="华文新魏" pitchFamily="2" charset="-122"/>
                <a:ea typeface="华文新魏" pitchFamily="2" charset="-122"/>
              </a:rPr>
              <a:t>F</a:t>
            </a:r>
            <a:r>
              <a:rPr lang="zh-CN" altLang="en-US" sz="2000" b="1" dirty="0">
                <a:latin typeface="华文新魏" pitchFamily="2" charset="-122"/>
                <a:ea typeface="华文新魏" pitchFamily="2" charset="-122"/>
              </a:rPr>
              <a:t>的类型为</a:t>
            </a:r>
            <a:r>
              <a:rPr lang="en-US" altLang="zh-CN" sz="2000" b="1" dirty="0">
                <a:latin typeface="华文新魏" pitchFamily="2" charset="-122"/>
                <a:ea typeface="华文新魏" pitchFamily="2" charset="-122"/>
              </a:rPr>
              <a:t>8</a:t>
            </a:r>
            <a:r>
              <a:rPr lang="zh-CN" altLang="en-US" sz="2000" b="1" dirty="0">
                <a:latin typeface="华文新魏" pitchFamily="2" charset="-122"/>
                <a:ea typeface="华文新魏" pitchFamily="2" charset="-122"/>
              </a:rPr>
              <a:t>个元素的数组，其中每个元素为指向函数的指针，函数有</a:t>
            </a:r>
            <a:r>
              <a:rPr lang="en-US" altLang="zh-CN" sz="2000" b="1" dirty="0">
                <a:latin typeface="华文新魏" pitchFamily="2" charset="-122"/>
                <a:ea typeface="华文新魏" pitchFamily="2" charset="-122"/>
              </a:rPr>
              <a:t>2</a:t>
            </a:r>
            <a:r>
              <a:rPr lang="zh-CN" altLang="en-US" sz="2000" b="1" dirty="0">
                <a:latin typeface="华文新魏" pitchFamily="2" charset="-122"/>
                <a:ea typeface="华文新魏" pitchFamily="2" charset="-122"/>
              </a:rPr>
              <a:t>个整形形参，返回整型</a:t>
            </a:r>
            <a:r>
              <a:rPr lang="zh-CN" altLang="en-US" sz="2000" b="1" dirty="0" smtClean="0">
                <a:latin typeface="华文新魏" pitchFamily="2" charset="-122"/>
                <a:ea typeface="华文新魏" pitchFamily="2" charset="-122"/>
              </a:rPr>
              <a:t>值</a:t>
            </a:r>
            <a:endParaRPr lang="en-US" altLang="zh-CN" sz="2000" b="1" dirty="0" smtClean="0">
              <a:latin typeface="华文新魏" pitchFamily="2" charset="-122"/>
              <a:ea typeface="华文新魏" pitchFamily="2" charset="-122"/>
            </a:endParaRPr>
          </a:p>
          <a:p>
            <a:pPr marL="800100" lvl="1" indent="-342900">
              <a:lnSpc>
                <a:spcPct val="130000"/>
              </a:lnSpc>
              <a:buFont typeface="Wingdings" pitchFamily="2" charset="2"/>
              <a:buChar char="u"/>
            </a:pPr>
            <a:endParaRPr lang="en-US" altLang="zh-CN" sz="2000" b="1" dirty="0">
              <a:latin typeface="华文新魏" pitchFamily="2" charset="-122"/>
              <a:ea typeface="华文新魏" pitchFamily="2" charset="-122"/>
            </a:endParaRPr>
          </a:p>
          <a:p>
            <a:pPr marL="800100" lvl="1" indent="-342900">
              <a:lnSpc>
                <a:spcPct val="130000"/>
              </a:lnSpc>
              <a:buFont typeface="Wingdings" pitchFamily="2" charset="2"/>
              <a:buChar char="u"/>
            </a:pPr>
            <a:endParaRPr lang="en-US" altLang="zh-CN" sz="2000" b="1" dirty="0" smtClean="0">
              <a:latin typeface="华文新魏" pitchFamily="2" charset="-122"/>
              <a:ea typeface="华文新魏" pitchFamily="2" charset="-122"/>
            </a:endParaRPr>
          </a:p>
          <a:p>
            <a:pPr marL="800100" lvl="1" indent="-342900">
              <a:lnSpc>
                <a:spcPct val="130000"/>
              </a:lnSpc>
              <a:buFont typeface="Wingdings" pitchFamily="2" charset="2"/>
              <a:buChar char="u"/>
            </a:pPr>
            <a:endParaRPr lang="en-US" altLang="zh-CN" sz="2000" b="1" dirty="0">
              <a:latin typeface="华文新魏" pitchFamily="2" charset="-122"/>
              <a:ea typeface="华文新魏" pitchFamily="2" charset="-122"/>
            </a:endParaRPr>
          </a:p>
          <a:p>
            <a:pPr marL="800100" lvl="1" indent="-342900">
              <a:lnSpc>
                <a:spcPct val="130000"/>
              </a:lnSpc>
              <a:buFont typeface="Wingdings" pitchFamily="2" charset="2"/>
              <a:buChar char="u"/>
            </a:pPr>
            <a:r>
              <a:rPr lang="en-US" altLang="zh-CN" sz="2000" b="1" dirty="0">
                <a:latin typeface="华文新魏" pitchFamily="2" charset="-122"/>
                <a:ea typeface="华文新魏" pitchFamily="2" charset="-122"/>
              </a:rPr>
              <a:t>F   *f;  //</a:t>
            </a:r>
            <a:r>
              <a:rPr lang="zh-CN" altLang="en-US" sz="2000" b="1" dirty="0">
                <a:latin typeface="华文新魏" pitchFamily="2" charset="-122"/>
                <a:ea typeface="华文新魏" pitchFamily="2" charset="-122"/>
              </a:rPr>
              <a:t>对*</a:t>
            </a:r>
            <a:r>
              <a:rPr lang="en-US" altLang="zh-CN" sz="2000" b="1" dirty="0">
                <a:latin typeface="华文新魏" pitchFamily="2" charset="-122"/>
                <a:ea typeface="华文新魏" pitchFamily="2" charset="-122"/>
              </a:rPr>
              <a:t>f</a:t>
            </a:r>
            <a:r>
              <a:rPr lang="zh-CN" altLang="en-US" sz="2000" b="1" dirty="0">
                <a:latin typeface="华文新魏" pitchFamily="2" charset="-122"/>
                <a:ea typeface="华文新魏" pitchFamily="2" charset="-122"/>
              </a:rPr>
              <a:t>加 </a:t>
            </a:r>
            <a:r>
              <a:rPr lang="en-US" altLang="zh-CN" sz="2000" b="1" dirty="0">
                <a:latin typeface="华文新魏" pitchFamily="2" charset="-122"/>
                <a:ea typeface="华文新魏" pitchFamily="2" charset="-122"/>
              </a:rPr>
              <a:t>( ) </a:t>
            </a:r>
            <a:r>
              <a:rPr lang="zh-CN" altLang="en-US" sz="2000" b="1" dirty="0">
                <a:latin typeface="华文新魏" pitchFamily="2" charset="-122"/>
                <a:ea typeface="华文新魏" pitchFamily="2" charset="-122"/>
              </a:rPr>
              <a:t>替换</a:t>
            </a:r>
            <a:r>
              <a:rPr lang="en-US" altLang="zh-CN" sz="2000" b="1" dirty="0">
                <a:latin typeface="华文新魏" pitchFamily="2" charset="-122"/>
                <a:ea typeface="华文新魏" pitchFamily="2" charset="-122"/>
              </a:rPr>
              <a:t>F</a:t>
            </a:r>
            <a:r>
              <a:rPr lang="zh-CN" altLang="en-US" sz="2000" b="1" dirty="0">
                <a:latin typeface="华文新魏" pitchFamily="2" charset="-122"/>
                <a:ea typeface="华文新魏" pitchFamily="2" charset="-122"/>
              </a:rPr>
              <a:t>得</a:t>
            </a:r>
            <a:r>
              <a:rPr lang="en-US" altLang="zh-CN" sz="2000" b="1" dirty="0">
                <a:latin typeface="华文新魏" pitchFamily="2" charset="-122"/>
                <a:ea typeface="华文新魏" pitchFamily="2" charset="-122"/>
              </a:rPr>
              <a:t>int   (* (*f) [8]) (int,  int)    </a:t>
            </a:r>
          </a:p>
          <a:p>
            <a:pPr marL="800100" lvl="1" indent="-342900">
              <a:lnSpc>
                <a:spcPct val="130000"/>
              </a:lnSpc>
              <a:buFont typeface="Wingdings" pitchFamily="2" charset="2"/>
              <a:buChar char="u"/>
            </a:pPr>
            <a:endParaRPr lang="zh-CN" altLang="en-US" sz="2000" b="1" dirty="0">
              <a:latin typeface="华文新魏" pitchFamily="2" charset="-122"/>
              <a:ea typeface="华文新魏" pitchFamily="2" charset="-122"/>
            </a:endParaRPr>
          </a:p>
        </p:txBody>
      </p:sp>
      <p:grpSp>
        <p:nvGrpSpPr>
          <p:cNvPr id="4" name="Group 39"/>
          <p:cNvGrpSpPr>
            <a:grpSpLocks/>
          </p:cNvGrpSpPr>
          <p:nvPr/>
        </p:nvGrpSpPr>
        <p:grpSpPr bwMode="auto">
          <a:xfrm>
            <a:off x="2836863" y="3929102"/>
            <a:ext cx="3263900" cy="1187450"/>
            <a:chOff x="1923" y="2002"/>
            <a:chExt cx="2056" cy="748"/>
          </a:xfrm>
        </p:grpSpPr>
        <p:sp>
          <p:nvSpPr>
            <p:cNvPr id="5" name="Text Box 18"/>
            <p:cNvSpPr txBox="1">
              <a:spLocks noChangeArrowheads="1"/>
            </p:cNvSpPr>
            <p:nvPr/>
          </p:nvSpPr>
          <p:spPr bwMode="auto">
            <a:xfrm>
              <a:off x="1923" y="2025"/>
              <a:ext cx="372" cy="239"/>
            </a:xfrm>
            <a:prstGeom prst="rect">
              <a:avLst/>
            </a:prstGeom>
            <a:noFill/>
            <a:ln w="12700">
              <a:solidFill>
                <a:schemeClr val="tx1"/>
              </a:solidFill>
              <a:miter lim="800000"/>
              <a:headEnd/>
              <a:tailEnd/>
            </a:ln>
          </p:spPr>
          <p:txBody>
            <a:bodyPr wrap="none">
              <a:spAutoFit/>
            </a:bodyPr>
            <a:lstStyle/>
            <a:p>
              <a:r>
                <a:rPr lang="en-US" altLang="zh-CN" sz="1800"/>
                <a:t>F(0)</a:t>
              </a:r>
            </a:p>
          </p:txBody>
        </p:sp>
        <p:sp>
          <p:nvSpPr>
            <p:cNvPr id="6" name="Text Box 19"/>
            <p:cNvSpPr txBox="1">
              <a:spLocks noChangeArrowheads="1"/>
            </p:cNvSpPr>
            <p:nvPr/>
          </p:nvSpPr>
          <p:spPr bwMode="auto">
            <a:xfrm>
              <a:off x="1923" y="2511"/>
              <a:ext cx="372" cy="239"/>
            </a:xfrm>
            <a:prstGeom prst="rect">
              <a:avLst/>
            </a:prstGeom>
            <a:noFill/>
            <a:ln w="12700">
              <a:solidFill>
                <a:schemeClr val="tx1"/>
              </a:solidFill>
              <a:miter lim="800000"/>
              <a:headEnd/>
              <a:tailEnd/>
            </a:ln>
          </p:spPr>
          <p:txBody>
            <a:bodyPr wrap="none">
              <a:spAutoFit/>
            </a:bodyPr>
            <a:lstStyle/>
            <a:p>
              <a:r>
                <a:rPr lang="en-US" altLang="zh-CN" sz="1800"/>
                <a:t>F(7)</a:t>
              </a:r>
            </a:p>
          </p:txBody>
        </p:sp>
        <p:sp>
          <p:nvSpPr>
            <p:cNvPr id="7" name="Text Box 21"/>
            <p:cNvSpPr txBox="1">
              <a:spLocks noChangeArrowheads="1"/>
            </p:cNvSpPr>
            <p:nvPr/>
          </p:nvSpPr>
          <p:spPr bwMode="auto">
            <a:xfrm>
              <a:off x="1983" y="2231"/>
              <a:ext cx="260" cy="231"/>
            </a:xfrm>
            <a:prstGeom prst="rect">
              <a:avLst/>
            </a:prstGeom>
            <a:noFill/>
            <a:ln w="12700">
              <a:noFill/>
              <a:miter lim="800000"/>
              <a:headEnd/>
              <a:tailEnd/>
            </a:ln>
          </p:spPr>
          <p:txBody>
            <a:bodyPr wrap="none">
              <a:spAutoFit/>
            </a:bodyPr>
            <a:lstStyle/>
            <a:p>
              <a:r>
                <a:rPr lang="en-US" altLang="zh-CN" sz="1800"/>
                <a:t>…</a:t>
              </a:r>
            </a:p>
          </p:txBody>
        </p:sp>
        <p:sp>
          <p:nvSpPr>
            <p:cNvPr id="8" name="Line 22"/>
            <p:cNvSpPr>
              <a:spLocks noChangeShapeType="1"/>
            </p:cNvSpPr>
            <p:nvPr/>
          </p:nvSpPr>
          <p:spPr bwMode="auto">
            <a:xfrm>
              <a:off x="2290" y="2115"/>
              <a:ext cx="545" cy="0"/>
            </a:xfrm>
            <a:prstGeom prst="line">
              <a:avLst/>
            </a:prstGeom>
            <a:noFill/>
            <a:ln w="12700">
              <a:solidFill>
                <a:schemeClr val="tx1"/>
              </a:solidFill>
              <a:round/>
              <a:headEnd/>
              <a:tailEnd type="triangle" w="med" len="med"/>
            </a:ln>
          </p:spPr>
          <p:txBody>
            <a:bodyPr/>
            <a:lstStyle/>
            <a:p>
              <a:endParaRPr lang="zh-CN" altLang="en-US"/>
            </a:p>
          </p:txBody>
        </p:sp>
        <p:sp>
          <p:nvSpPr>
            <p:cNvPr id="9" name="Text Box 23"/>
            <p:cNvSpPr txBox="1">
              <a:spLocks noChangeArrowheads="1"/>
            </p:cNvSpPr>
            <p:nvPr/>
          </p:nvSpPr>
          <p:spPr bwMode="auto">
            <a:xfrm>
              <a:off x="2847" y="2002"/>
              <a:ext cx="1132" cy="239"/>
            </a:xfrm>
            <a:prstGeom prst="rect">
              <a:avLst/>
            </a:prstGeom>
            <a:noFill/>
            <a:ln w="12700">
              <a:solidFill>
                <a:schemeClr val="tx1"/>
              </a:solidFill>
              <a:miter lim="800000"/>
              <a:headEnd/>
              <a:tailEnd/>
            </a:ln>
          </p:spPr>
          <p:txBody>
            <a:bodyPr wrap="none">
              <a:spAutoFit/>
            </a:bodyPr>
            <a:lstStyle/>
            <a:p>
              <a:pPr algn="l"/>
              <a:r>
                <a:rPr lang="zh-CN" altLang="en-US" sz="1800"/>
                <a:t>函数的入口地址</a:t>
              </a:r>
            </a:p>
          </p:txBody>
        </p:sp>
        <p:sp>
          <p:nvSpPr>
            <p:cNvPr id="10" name="Line 37"/>
            <p:cNvSpPr>
              <a:spLocks noChangeShapeType="1"/>
            </p:cNvSpPr>
            <p:nvPr/>
          </p:nvSpPr>
          <p:spPr bwMode="auto">
            <a:xfrm>
              <a:off x="2290" y="2624"/>
              <a:ext cx="545" cy="0"/>
            </a:xfrm>
            <a:prstGeom prst="line">
              <a:avLst/>
            </a:prstGeom>
            <a:noFill/>
            <a:ln w="12700">
              <a:solidFill>
                <a:schemeClr val="tx1"/>
              </a:solidFill>
              <a:round/>
              <a:headEnd/>
              <a:tailEnd type="triangle" w="med" len="med"/>
            </a:ln>
          </p:spPr>
          <p:txBody>
            <a:bodyPr/>
            <a:lstStyle/>
            <a:p>
              <a:endParaRPr lang="zh-CN" altLang="en-US"/>
            </a:p>
          </p:txBody>
        </p:sp>
        <p:sp>
          <p:nvSpPr>
            <p:cNvPr id="11" name="Text Box 38"/>
            <p:cNvSpPr txBox="1">
              <a:spLocks noChangeArrowheads="1"/>
            </p:cNvSpPr>
            <p:nvPr/>
          </p:nvSpPr>
          <p:spPr bwMode="auto">
            <a:xfrm>
              <a:off x="2847" y="2511"/>
              <a:ext cx="1132" cy="239"/>
            </a:xfrm>
            <a:prstGeom prst="rect">
              <a:avLst/>
            </a:prstGeom>
            <a:noFill/>
            <a:ln w="12700">
              <a:solidFill>
                <a:schemeClr val="tx1"/>
              </a:solidFill>
              <a:miter lim="800000"/>
              <a:headEnd/>
              <a:tailEnd/>
            </a:ln>
          </p:spPr>
          <p:txBody>
            <a:bodyPr wrap="none">
              <a:spAutoFit/>
            </a:bodyPr>
            <a:lstStyle/>
            <a:p>
              <a:pPr algn="l"/>
              <a:r>
                <a:rPr lang="zh-CN" altLang="en-US" sz="1800"/>
                <a:t>函数的入口地址</a:t>
              </a:r>
            </a:p>
          </p:txBody>
        </p:sp>
      </p:grpSp>
      <p:grpSp>
        <p:nvGrpSpPr>
          <p:cNvPr id="12" name="Group 42"/>
          <p:cNvGrpSpPr>
            <a:grpSpLocks/>
          </p:cNvGrpSpPr>
          <p:nvPr/>
        </p:nvGrpSpPr>
        <p:grpSpPr bwMode="auto">
          <a:xfrm>
            <a:off x="1763688" y="5553918"/>
            <a:ext cx="4330700" cy="1187450"/>
            <a:chOff x="1247" y="3226"/>
            <a:chExt cx="2728" cy="748"/>
          </a:xfrm>
        </p:grpSpPr>
        <p:sp>
          <p:nvSpPr>
            <p:cNvPr id="13" name="Text Box 28"/>
            <p:cNvSpPr txBox="1">
              <a:spLocks noChangeArrowheads="1"/>
            </p:cNvSpPr>
            <p:nvPr/>
          </p:nvSpPr>
          <p:spPr bwMode="auto">
            <a:xfrm>
              <a:off x="1919" y="3249"/>
              <a:ext cx="372" cy="239"/>
            </a:xfrm>
            <a:prstGeom prst="rect">
              <a:avLst/>
            </a:prstGeom>
            <a:noFill/>
            <a:ln w="12700">
              <a:solidFill>
                <a:schemeClr val="tx1"/>
              </a:solidFill>
              <a:miter lim="800000"/>
              <a:headEnd/>
              <a:tailEnd/>
            </a:ln>
          </p:spPr>
          <p:txBody>
            <a:bodyPr wrap="none">
              <a:spAutoFit/>
            </a:bodyPr>
            <a:lstStyle/>
            <a:p>
              <a:r>
                <a:rPr lang="en-US" altLang="zh-CN" sz="1800"/>
                <a:t>F(0)</a:t>
              </a:r>
            </a:p>
          </p:txBody>
        </p:sp>
        <p:sp>
          <p:nvSpPr>
            <p:cNvPr id="14" name="Text Box 29"/>
            <p:cNvSpPr txBox="1">
              <a:spLocks noChangeArrowheads="1"/>
            </p:cNvSpPr>
            <p:nvPr/>
          </p:nvSpPr>
          <p:spPr bwMode="auto">
            <a:xfrm>
              <a:off x="1919" y="3735"/>
              <a:ext cx="372" cy="239"/>
            </a:xfrm>
            <a:prstGeom prst="rect">
              <a:avLst/>
            </a:prstGeom>
            <a:noFill/>
            <a:ln w="12700">
              <a:solidFill>
                <a:schemeClr val="tx1"/>
              </a:solidFill>
              <a:miter lim="800000"/>
              <a:headEnd/>
              <a:tailEnd/>
            </a:ln>
          </p:spPr>
          <p:txBody>
            <a:bodyPr wrap="none">
              <a:spAutoFit/>
            </a:bodyPr>
            <a:lstStyle/>
            <a:p>
              <a:r>
                <a:rPr lang="en-US" altLang="zh-CN" sz="1800"/>
                <a:t>F(7)</a:t>
              </a:r>
            </a:p>
          </p:txBody>
        </p:sp>
        <p:sp>
          <p:nvSpPr>
            <p:cNvPr id="15" name="Text Box 30"/>
            <p:cNvSpPr txBox="1">
              <a:spLocks noChangeArrowheads="1"/>
            </p:cNvSpPr>
            <p:nvPr/>
          </p:nvSpPr>
          <p:spPr bwMode="auto">
            <a:xfrm>
              <a:off x="1979" y="3472"/>
              <a:ext cx="260" cy="231"/>
            </a:xfrm>
            <a:prstGeom prst="rect">
              <a:avLst/>
            </a:prstGeom>
            <a:noFill/>
            <a:ln w="12700">
              <a:noFill/>
              <a:miter lim="800000"/>
              <a:headEnd/>
              <a:tailEnd/>
            </a:ln>
          </p:spPr>
          <p:txBody>
            <a:bodyPr wrap="none">
              <a:spAutoFit/>
            </a:bodyPr>
            <a:lstStyle/>
            <a:p>
              <a:r>
                <a:rPr lang="en-US" altLang="zh-CN" sz="1800"/>
                <a:t>…</a:t>
              </a:r>
            </a:p>
          </p:txBody>
        </p:sp>
        <p:sp>
          <p:nvSpPr>
            <p:cNvPr id="16" name="Line 31"/>
            <p:cNvSpPr>
              <a:spLocks noChangeShapeType="1"/>
            </p:cNvSpPr>
            <p:nvPr/>
          </p:nvSpPr>
          <p:spPr bwMode="auto">
            <a:xfrm>
              <a:off x="2286" y="3339"/>
              <a:ext cx="545" cy="0"/>
            </a:xfrm>
            <a:prstGeom prst="line">
              <a:avLst/>
            </a:prstGeom>
            <a:noFill/>
            <a:ln w="12700">
              <a:solidFill>
                <a:schemeClr val="tx1"/>
              </a:solidFill>
              <a:round/>
              <a:headEnd/>
              <a:tailEnd type="triangle" w="med" len="med"/>
            </a:ln>
          </p:spPr>
          <p:txBody>
            <a:bodyPr/>
            <a:lstStyle/>
            <a:p>
              <a:endParaRPr lang="zh-CN" altLang="en-US"/>
            </a:p>
          </p:txBody>
        </p:sp>
        <p:sp>
          <p:nvSpPr>
            <p:cNvPr id="17" name="Text Box 32"/>
            <p:cNvSpPr txBox="1">
              <a:spLocks noChangeArrowheads="1"/>
            </p:cNvSpPr>
            <p:nvPr/>
          </p:nvSpPr>
          <p:spPr bwMode="auto">
            <a:xfrm>
              <a:off x="2835" y="3226"/>
              <a:ext cx="1132" cy="239"/>
            </a:xfrm>
            <a:prstGeom prst="rect">
              <a:avLst/>
            </a:prstGeom>
            <a:noFill/>
            <a:ln w="12700">
              <a:solidFill>
                <a:schemeClr val="tx1"/>
              </a:solidFill>
              <a:miter lim="800000"/>
              <a:headEnd/>
              <a:tailEnd/>
            </a:ln>
          </p:spPr>
          <p:txBody>
            <a:bodyPr wrap="none">
              <a:spAutoFit/>
            </a:bodyPr>
            <a:lstStyle/>
            <a:p>
              <a:pPr algn="l"/>
              <a:r>
                <a:rPr lang="zh-CN" altLang="en-US" sz="1800"/>
                <a:t>函数的入口地址</a:t>
              </a:r>
            </a:p>
          </p:txBody>
        </p:sp>
        <p:sp>
          <p:nvSpPr>
            <p:cNvPr id="18" name="Text Box 33"/>
            <p:cNvSpPr txBox="1">
              <a:spLocks noChangeArrowheads="1"/>
            </p:cNvSpPr>
            <p:nvPr/>
          </p:nvSpPr>
          <p:spPr bwMode="auto">
            <a:xfrm>
              <a:off x="1247" y="3264"/>
              <a:ext cx="352" cy="239"/>
            </a:xfrm>
            <a:prstGeom prst="rect">
              <a:avLst/>
            </a:prstGeom>
            <a:noFill/>
            <a:ln w="12700">
              <a:solidFill>
                <a:schemeClr val="tx1"/>
              </a:solidFill>
              <a:miter lim="800000"/>
              <a:headEnd/>
              <a:tailEnd/>
            </a:ln>
          </p:spPr>
          <p:txBody>
            <a:bodyPr wrap="none">
              <a:spAutoFit/>
            </a:bodyPr>
            <a:lstStyle/>
            <a:p>
              <a:r>
                <a:rPr lang="en-US" altLang="zh-CN" sz="1800"/>
                <a:t>  f   </a:t>
              </a:r>
            </a:p>
          </p:txBody>
        </p:sp>
        <p:sp>
          <p:nvSpPr>
            <p:cNvPr id="19" name="Line 34"/>
            <p:cNvSpPr>
              <a:spLocks noChangeShapeType="1"/>
            </p:cNvSpPr>
            <p:nvPr/>
          </p:nvSpPr>
          <p:spPr bwMode="auto">
            <a:xfrm>
              <a:off x="1606" y="3384"/>
              <a:ext cx="317" cy="0"/>
            </a:xfrm>
            <a:prstGeom prst="line">
              <a:avLst/>
            </a:prstGeom>
            <a:noFill/>
            <a:ln w="12700">
              <a:solidFill>
                <a:schemeClr val="tx1"/>
              </a:solidFill>
              <a:round/>
              <a:headEnd/>
              <a:tailEnd type="triangle" w="med" len="med"/>
            </a:ln>
          </p:spPr>
          <p:txBody>
            <a:bodyPr/>
            <a:lstStyle/>
            <a:p>
              <a:endParaRPr lang="zh-CN" altLang="en-US"/>
            </a:p>
          </p:txBody>
        </p:sp>
        <p:sp>
          <p:nvSpPr>
            <p:cNvPr id="20" name="Line 40"/>
            <p:cNvSpPr>
              <a:spLocks noChangeShapeType="1"/>
            </p:cNvSpPr>
            <p:nvPr/>
          </p:nvSpPr>
          <p:spPr bwMode="auto">
            <a:xfrm>
              <a:off x="2294" y="3843"/>
              <a:ext cx="545" cy="0"/>
            </a:xfrm>
            <a:prstGeom prst="line">
              <a:avLst/>
            </a:prstGeom>
            <a:noFill/>
            <a:ln w="12700">
              <a:solidFill>
                <a:schemeClr val="tx1"/>
              </a:solidFill>
              <a:round/>
              <a:headEnd/>
              <a:tailEnd type="triangle" w="med" len="med"/>
            </a:ln>
          </p:spPr>
          <p:txBody>
            <a:bodyPr/>
            <a:lstStyle/>
            <a:p>
              <a:endParaRPr lang="zh-CN" altLang="en-US"/>
            </a:p>
          </p:txBody>
        </p:sp>
        <p:sp>
          <p:nvSpPr>
            <p:cNvPr id="21" name="Text Box 41"/>
            <p:cNvSpPr txBox="1">
              <a:spLocks noChangeArrowheads="1"/>
            </p:cNvSpPr>
            <p:nvPr/>
          </p:nvSpPr>
          <p:spPr bwMode="auto">
            <a:xfrm>
              <a:off x="2843" y="3730"/>
              <a:ext cx="1132" cy="239"/>
            </a:xfrm>
            <a:prstGeom prst="rect">
              <a:avLst/>
            </a:prstGeom>
            <a:noFill/>
            <a:ln w="12700">
              <a:solidFill>
                <a:schemeClr val="tx1"/>
              </a:solidFill>
              <a:miter lim="800000"/>
              <a:headEnd/>
              <a:tailEnd/>
            </a:ln>
          </p:spPr>
          <p:txBody>
            <a:bodyPr wrap="none">
              <a:spAutoFit/>
            </a:bodyPr>
            <a:lstStyle/>
            <a:p>
              <a:pPr algn="l"/>
              <a:r>
                <a:rPr lang="zh-CN" altLang="en-US" sz="1800" dirty="0"/>
                <a:t>函数的入口地址</a:t>
              </a:r>
            </a:p>
          </p:txBody>
        </p:sp>
      </p:grpSp>
    </p:spTree>
    <p:extLst>
      <p:ext uri="{BB962C8B-B14F-4D97-AF65-F5344CB8AC3E}">
        <p14:creationId xmlns:p14="http://schemas.microsoft.com/office/powerpoint/2010/main" val="107352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2.11</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类型定义</a:t>
            </a:r>
          </a:p>
        </p:txBody>
      </p:sp>
      <p:sp>
        <p:nvSpPr>
          <p:cNvPr id="2" name="矩形 1"/>
          <p:cNvSpPr/>
          <p:nvPr/>
        </p:nvSpPr>
        <p:spPr>
          <a:xfrm>
            <a:off x="114504" y="1052736"/>
            <a:ext cx="8657336" cy="4724370"/>
          </a:xfrm>
          <a:prstGeom prst="rect">
            <a:avLst/>
          </a:prstGeom>
        </p:spPr>
        <p:txBody>
          <a:bodyPr wrap="square">
            <a:spAutoFit/>
          </a:bodyPr>
          <a:lstStyle/>
          <a:p>
            <a:pPr>
              <a:lnSpc>
                <a:spcPct val="105000"/>
              </a:lnSpc>
            </a:pP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typedef</a:t>
            </a: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int  </a:t>
            </a:r>
            <a:r>
              <a:rPr lang="en-US" altLang="zh-CN" sz="2000" b="1" dirty="0">
                <a:latin typeface="华文新魏" pitchFamily="2" charset="-122"/>
                <a:ea typeface="华文新魏" pitchFamily="2" charset="-122"/>
              </a:rPr>
              <a:t>(**f[8])(int, int</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a:t>
            </a:r>
            <a:endParaRPr lang="en-US" altLang="zh-CN" sz="2000" b="1" dirty="0" smtClean="0">
              <a:latin typeface="华文新魏" pitchFamily="2" charset="-122"/>
              <a:ea typeface="华文新魏" pitchFamily="2" charset="-122"/>
            </a:endParaRPr>
          </a:p>
          <a:p>
            <a:pPr>
              <a:lnSpc>
                <a:spcPct val="105000"/>
              </a:lnSpc>
            </a:pPr>
            <a:endParaRPr lang="en-US" altLang="zh-CN" sz="2000" b="1" dirty="0">
              <a:latin typeface="华文新魏" pitchFamily="2" charset="-122"/>
              <a:ea typeface="华文新魏" pitchFamily="2" charset="-122"/>
            </a:endParaRPr>
          </a:p>
          <a:p>
            <a:pPr>
              <a:lnSpc>
                <a:spcPct val="105000"/>
              </a:lnSpc>
            </a:pPr>
            <a:endParaRPr lang="en-US" altLang="zh-CN" sz="2000" b="1" dirty="0" smtClean="0">
              <a:latin typeface="华文新魏" pitchFamily="2" charset="-122"/>
              <a:ea typeface="华文新魏" pitchFamily="2" charset="-122"/>
            </a:endParaRPr>
          </a:p>
          <a:p>
            <a:pPr>
              <a:lnSpc>
                <a:spcPct val="105000"/>
              </a:lnSpc>
            </a:pPr>
            <a:endParaRPr lang="en-US" altLang="zh-CN" sz="2000" b="1" dirty="0">
              <a:latin typeface="华文新魏" pitchFamily="2" charset="-122"/>
              <a:ea typeface="华文新魏" pitchFamily="2" charset="-122"/>
            </a:endParaRPr>
          </a:p>
          <a:p>
            <a:pPr>
              <a:lnSpc>
                <a:spcPct val="105000"/>
              </a:lnSpc>
            </a:pPr>
            <a:endParaRPr lang="en-US" altLang="zh-CN" sz="2000" b="1" dirty="0" smtClean="0">
              <a:latin typeface="华文新魏" pitchFamily="2" charset="-122"/>
              <a:ea typeface="华文新魏" pitchFamily="2" charset="-122"/>
            </a:endParaRPr>
          </a:p>
          <a:p>
            <a:pPr>
              <a:lnSpc>
                <a:spcPct val="105000"/>
              </a:lnSpc>
            </a:pPr>
            <a:endParaRPr lang="en-US" altLang="zh-CN" sz="2000" b="1" dirty="0">
              <a:latin typeface="华文新魏" pitchFamily="2" charset="-122"/>
              <a:ea typeface="华文新魏" pitchFamily="2" charset="-122"/>
            </a:endParaRPr>
          </a:p>
          <a:p>
            <a:pPr algn="just">
              <a:lnSpc>
                <a:spcPct val="110000"/>
              </a:lnSpc>
            </a:pPr>
            <a:r>
              <a:rPr lang="en-US" altLang="zh-CN" sz="2000" b="1" dirty="0">
                <a:latin typeface="华文新魏" pitchFamily="2" charset="-122"/>
                <a:ea typeface="华文新魏" pitchFamily="2" charset="-122"/>
              </a:rPr>
              <a:t>	int  (*( **f )[10])(int, int); </a:t>
            </a:r>
          </a:p>
          <a:p>
            <a:pPr marL="1714500" lvl="3" indent="-342900" algn="just">
              <a:lnSpc>
                <a:spcPct val="110000"/>
              </a:lnSpc>
              <a:buFont typeface="Wingdings" pitchFamily="2" charset="2"/>
              <a:buChar char="u"/>
            </a:pP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其中</a:t>
            </a:r>
            <a:r>
              <a:rPr lang="zh-CN" altLang="en-US" sz="2000" b="1" dirty="0">
                <a:latin typeface="华文新魏" pitchFamily="2" charset="-122"/>
                <a:ea typeface="华文新魏" pitchFamily="2" charset="-122"/>
              </a:rPr>
              <a:t>，**自右向左解释，先*</a:t>
            </a:r>
            <a:r>
              <a:rPr lang="en-US" altLang="zh-CN" sz="2000" b="1" dirty="0">
                <a:latin typeface="华文新魏" pitchFamily="2" charset="-122"/>
                <a:ea typeface="华文新魏" pitchFamily="2" charset="-122"/>
              </a:rPr>
              <a:t>f</a:t>
            </a:r>
            <a:r>
              <a:rPr lang="zh-CN" altLang="en-US" sz="2000" b="1" dirty="0">
                <a:latin typeface="华文新魏" pitchFamily="2" charset="-122"/>
                <a:ea typeface="华文新魏" pitchFamily="2" charset="-122"/>
              </a:rPr>
              <a:t>，再**</a:t>
            </a:r>
            <a:r>
              <a:rPr lang="en-US" altLang="zh-CN" sz="2000" b="1" dirty="0">
                <a:latin typeface="华文新魏" pitchFamily="2" charset="-122"/>
                <a:ea typeface="华文新魏" pitchFamily="2" charset="-122"/>
              </a:rPr>
              <a:t>f</a:t>
            </a:r>
            <a:r>
              <a:rPr lang="zh-CN" altLang="en-US" sz="2000" b="1" dirty="0" smtClean="0">
                <a:latin typeface="华文新魏" pitchFamily="2" charset="-122"/>
                <a:ea typeface="华文新魏" pitchFamily="2" charset="-122"/>
              </a:rPr>
              <a:t>。</a:t>
            </a:r>
            <a:endParaRPr lang="en-US" altLang="zh-CN" sz="2000" b="1" dirty="0" smtClean="0">
              <a:latin typeface="华文新魏" pitchFamily="2" charset="-122"/>
              <a:ea typeface="华文新魏" pitchFamily="2" charset="-122"/>
            </a:endParaRPr>
          </a:p>
          <a:p>
            <a:pPr marL="1714500" lvl="3" indent="-342900" algn="just">
              <a:lnSpc>
                <a:spcPct val="110000"/>
              </a:lnSpc>
              <a:buFont typeface="Wingdings" pitchFamily="2" charset="2"/>
              <a:buChar char="u"/>
            </a:pPr>
            <a:r>
              <a:rPr lang="en-US" altLang="zh-CN" sz="2000" b="1" dirty="0" smtClean="0">
                <a:latin typeface="华文新魏" pitchFamily="2" charset="-122"/>
                <a:ea typeface="华文新魏" pitchFamily="2" charset="-122"/>
              </a:rPr>
              <a:t>( </a:t>
            </a:r>
            <a:r>
              <a:rPr lang="en-US" altLang="zh-CN" sz="2000" b="1" dirty="0">
                <a:latin typeface="华文新魏" pitchFamily="2" charset="-122"/>
                <a:ea typeface="华文新魏" pitchFamily="2" charset="-122"/>
              </a:rPr>
              <a:t>**f )</a:t>
            </a:r>
            <a:r>
              <a:rPr lang="zh-CN" altLang="en-US" sz="2000" b="1" dirty="0">
                <a:latin typeface="华文新魏" pitchFamily="2" charset="-122"/>
                <a:ea typeface="华文新魏" pitchFamily="2" charset="-122"/>
              </a:rPr>
              <a:t>中</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提高优先级，否则***</a:t>
            </a:r>
            <a:r>
              <a:rPr lang="en-US" altLang="zh-CN" sz="2000" b="1" dirty="0">
                <a:latin typeface="华文新魏" pitchFamily="2" charset="-122"/>
                <a:ea typeface="华文新魏" pitchFamily="2" charset="-122"/>
              </a:rPr>
              <a:t>f [10]</a:t>
            </a:r>
            <a:r>
              <a:rPr lang="zh-CN" altLang="en-US" sz="2000" b="1" dirty="0">
                <a:latin typeface="华文新魏" pitchFamily="2" charset="-122"/>
                <a:ea typeface="华文新魏" pitchFamily="2" charset="-122"/>
              </a:rPr>
              <a:t>将先解释</a:t>
            </a:r>
            <a:r>
              <a:rPr lang="en-US" altLang="zh-CN" sz="2000" b="1" dirty="0">
                <a:latin typeface="华文新魏" pitchFamily="2" charset="-122"/>
                <a:ea typeface="华文新魏" pitchFamily="2" charset="-122"/>
              </a:rPr>
              <a:t>f [10]</a:t>
            </a:r>
            <a:r>
              <a:rPr lang="zh-CN" altLang="en-US" sz="2000" b="1" dirty="0" smtClean="0">
                <a:latin typeface="华文新魏" pitchFamily="2" charset="-122"/>
                <a:ea typeface="华文新魏" pitchFamily="2" charset="-122"/>
              </a:rPr>
              <a:t>。</a:t>
            </a:r>
            <a:endParaRPr lang="en-US" altLang="zh-CN" sz="2000" b="1" dirty="0" smtClean="0">
              <a:latin typeface="华文新魏" pitchFamily="2" charset="-122"/>
              <a:ea typeface="华文新魏" pitchFamily="2" charset="-122"/>
            </a:endParaRPr>
          </a:p>
          <a:p>
            <a:pPr marL="1714500" lvl="3" indent="-342900" algn="just">
              <a:lnSpc>
                <a:spcPct val="110000"/>
              </a:lnSpc>
              <a:buFont typeface="Wingdings" pitchFamily="2" charset="2"/>
              <a:buChar char="u"/>
            </a:pPr>
            <a:r>
              <a:rPr lang="zh-CN" altLang="en-US" sz="2000" b="1" dirty="0" smtClean="0">
                <a:latin typeface="华文新魏" pitchFamily="2" charset="-122"/>
                <a:ea typeface="华文新魏" pitchFamily="2" charset="-122"/>
              </a:rPr>
              <a:t>用</a:t>
            </a:r>
            <a:r>
              <a:rPr lang="en-US" altLang="zh-CN" sz="2000" b="1" dirty="0">
                <a:latin typeface="华文新魏" pitchFamily="2" charset="-122"/>
                <a:ea typeface="华文新魏" pitchFamily="2" charset="-122"/>
              </a:rPr>
              <a:t>F</a:t>
            </a:r>
            <a:r>
              <a:rPr lang="zh-CN" altLang="en-US" sz="2000" b="1" dirty="0">
                <a:latin typeface="华文新魏" pitchFamily="2" charset="-122"/>
                <a:ea typeface="华文新魏" pitchFamily="2" charset="-122"/>
              </a:rPr>
              <a:t>代替**</a:t>
            </a:r>
            <a:r>
              <a:rPr lang="en-US" altLang="zh-CN" sz="2000" b="1" dirty="0">
                <a:latin typeface="华文新魏" pitchFamily="2" charset="-122"/>
                <a:ea typeface="华文新魏" pitchFamily="2" charset="-122"/>
              </a:rPr>
              <a:t>f,</a:t>
            </a:r>
            <a:r>
              <a:rPr lang="zh-CN" altLang="en-US" sz="2000" b="1" dirty="0">
                <a:latin typeface="华文新魏" pitchFamily="2" charset="-122"/>
                <a:ea typeface="华文新魏" pitchFamily="2" charset="-122"/>
              </a:rPr>
              <a:t>得到</a:t>
            </a:r>
            <a:r>
              <a:rPr lang="en-US" altLang="zh-CN" sz="2000" b="1" dirty="0">
                <a:latin typeface="华文新魏" pitchFamily="2" charset="-122"/>
                <a:ea typeface="华文新魏" pitchFamily="2" charset="-122"/>
              </a:rPr>
              <a:t>int  (*F[10])(int, int); </a:t>
            </a:r>
            <a:endParaRPr lang="en-US" altLang="zh-CN" sz="2000" b="1" dirty="0" smtClean="0">
              <a:latin typeface="华文新魏" pitchFamily="2" charset="-122"/>
              <a:ea typeface="华文新魏" pitchFamily="2" charset="-122"/>
            </a:endParaRPr>
          </a:p>
          <a:p>
            <a:pPr marL="1714500" lvl="3" indent="-342900" algn="just">
              <a:lnSpc>
                <a:spcPct val="110000"/>
              </a:lnSpc>
              <a:buFont typeface="Wingdings" pitchFamily="2" charset="2"/>
              <a:buChar char="u"/>
            </a:pPr>
            <a:r>
              <a:rPr lang="en-US" altLang="zh-CN" sz="2000" b="1" dirty="0" smtClean="0">
                <a:latin typeface="华文新魏" pitchFamily="2" charset="-122"/>
                <a:ea typeface="华文新魏" pitchFamily="2" charset="-122"/>
              </a:rPr>
              <a:t>F</a:t>
            </a:r>
            <a:r>
              <a:rPr lang="zh-CN" altLang="en-US" sz="2000" b="1" dirty="0">
                <a:latin typeface="华文新魏" pitchFamily="2" charset="-122"/>
                <a:ea typeface="华文新魏" pitchFamily="2" charset="-122"/>
              </a:rPr>
              <a:t>是</a:t>
            </a:r>
            <a:r>
              <a:rPr lang="en-US" altLang="zh-CN" sz="2000" b="1" dirty="0">
                <a:latin typeface="华文新魏" pitchFamily="2" charset="-122"/>
                <a:ea typeface="华文新魏" pitchFamily="2" charset="-122"/>
              </a:rPr>
              <a:t>10</a:t>
            </a:r>
            <a:r>
              <a:rPr lang="zh-CN" altLang="en-US" sz="2000" b="1" dirty="0">
                <a:latin typeface="华文新魏" pitchFamily="2" charset="-122"/>
                <a:ea typeface="华文新魏" pitchFamily="2" charset="-122"/>
              </a:rPr>
              <a:t>个元素的数组，每个元素是个函数指针，函数原型</a:t>
            </a:r>
            <a:r>
              <a:rPr lang="zh-CN" altLang="en-US" sz="2000" b="1" dirty="0" smtClean="0">
                <a:latin typeface="华文新魏" pitchFamily="2" charset="-122"/>
                <a:ea typeface="华文新魏" pitchFamily="2" charset="-122"/>
              </a:rPr>
              <a:t>为</a:t>
            </a:r>
            <a:r>
              <a:rPr lang="en-US" altLang="zh-CN" sz="2000" b="1" dirty="0" smtClean="0">
                <a:latin typeface="华文新魏" pitchFamily="2" charset="-122"/>
                <a:ea typeface="华文新魏" pitchFamily="2" charset="-122"/>
              </a:rPr>
              <a:t>int </a:t>
            </a:r>
            <a:r>
              <a:rPr lang="en-US" altLang="zh-CN" sz="2000" b="1" dirty="0">
                <a:latin typeface="华文新魏" pitchFamily="2" charset="-122"/>
                <a:ea typeface="华文新魏" pitchFamily="2" charset="-122"/>
              </a:rPr>
              <a:t>(</a:t>
            </a:r>
            <a:r>
              <a:rPr lang="en-US" altLang="zh-CN" sz="2000" b="1" dirty="0" err="1" smtClean="0">
                <a:latin typeface="华文新魏" pitchFamily="2" charset="-122"/>
                <a:ea typeface="华文新魏" pitchFamily="2" charset="-122"/>
              </a:rPr>
              <a:t>int,int</a:t>
            </a:r>
            <a:r>
              <a:rPr lang="en-US" altLang="zh-CN" sz="2000" b="1" dirty="0" smtClean="0">
                <a:latin typeface="华文新魏" pitchFamily="2" charset="-122"/>
                <a:ea typeface="华文新魏" pitchFamily="2" charset="-122"/>
              </a:rPr>
              <a:t>)</a:t>
            </a:r>
          </a:p>
          <a:p>
            <a:pPr marL="1714500" lvl="3" indent="-342900" algn="just">
              <a:lnSpc>
                <a:spcPct val="110000"/>
              </a:lnSpc>
              <a:buFont typeface="Wingdings" pitchFamily="2" charset="2"/>
              <a:buChar char="u"/>
            </a:pPr>
            <a:r>
              <a:rPr lang="en-US" altLang="zh-CN" sz="2000" b="1" dirty="0" smtClean="0">
                <a:latin typeface="华文新魏" pitchFamily="2" charset="-122"/>
                <a:ea typeface="华文新魏" pitchFamily="2" charset="-122"/>
              </a:rPr>
              <a:t>f</a:t>
            </a:r>
            <a:r>
              <a:rPr lang="zh-CN" altLang="en-US" sz="2000" b="1" dirty="0">
                <a:latin typeface="华文新魏" pitchFamily="2" charset="-122"/>
                <a:ea typeface="华文新魏" pitchFamily="2" charset="-122"/>
              </a:rPr>
              <a:t>是个</a:t>
            </a:r>
            <a:r>
              <a:rPr lang="en-US" altLang="zh-CN" sz="2000" b="1" dirty="0">
                <a:latin typeface="华文新魏" pitchFamily="2" charset="-122"/>
                <a:ea typeface="华文新魏" pitchFamily="2" charset="-122"/>
              </a:rPr>
              <a:t>2</a:t>
            </a:r>
            <a:r>
              <a:rPr lang="zh-CN" altLang="en-US" sz="2000" b="1" dirty="0">
                <a:latin typeface="华文新魏" pitchFamily="2" charset="-122"/>
                <a:ea typeface="华文新魏" pitchFamily="2" charset="-122"/>
              </a:rPr>
              <a:t>级指针，指向</a:t>
            </a:r>
            <a:r>
              <a:rPr lang="en-US" altLang="zh-CN" sz="2000" b="1" dirty="0">
                <a:latin typeface="华文新魏" pitchFamily="2" charset="-122"/>
                <a:ea typeface="华文新魏" pitchFamily="2" charset="-122"/>
              </a:rPr>
              <a:t>F</a:t>
            </a:r>
          </a:p>
          <a:p>
            <a:pPr>
              <a:lnSpc>
                <a:spcPct val="105000"/>
              </a:lnSpc>
            </a:pPr>
            <a:endParaRPr lang="zh-CN" altLang="en-US" sz="2000" b="1" dirty="0">
              <a:latin typeface="华文新魏" pitchFamily="2" charset="-122"/>
              <a:ea typeface="华文新魏" pitchFamily="2" charset="-122"/>
            </a:endParaRPr>
          </a:p>
        </p:txBody>
      </p:sp>
      <p:grpSp>
        <p:nvGrpSpPr>
          <p:cNvPr id="22" name="Group 17"/>
          <p:cNvGrpSpPr>
            <a:grpSpLocks/>
          </p:cNvGrpSpPr>
          <p:nvPr/>
        </p:nvGrpSpPr>
        <p:grpSpPr bwMode="auto">
          <a:xfrm>
            <a:off x="1810463" y="1461964"/>
            <a:ext cx="5045075" cy="1200150"/>
            <a:chOff x="1935" y="1381"/>
            <a:chExt cx="3178" cy="756"/>
          </a:xfrm>
        </p:grpSpPr>
        <p:sp>
          <p:nvSpPr>
            <p:cNvPr id="23" name="Text Box 5"/>
            <p:cNvSpPr txBox="1">
              <a:spLocks noChangeArrowheads="1"/>
            </p:cNvSpPr>
            <p:nvPr/>
          </p:nvSpPr>
          <p:spPr bwMode="auto">
            <a:xfrm>
              <a:off x="1935" y="1412"/>
              <a:ext cx="340" cy="239"/>
            </a:xfrm>
            <a:prstGeom prst="rect">
              <a:avLst/>
            </a:prstGeom>
            <a:noFill/>
            <a:ln w="12700">
              <a:solidFill>
                <a:schemeClr val="tx1"/>
              </a:solidFill>
              <a:miter lim="800000"/>
              <a:headEnd/>
              <a:tailEnd/>
            </a:ln>
          </p:spPr>
          <p:txBody>
            <a:bodyPr wrap="none">
              <a:spAutoFit/>
            </a:bodyPr>
            <a:lstStyle/>
            <a:p>
              <a:r>
                <a:rPr lang="en-US" altLang="zh-CN" sz="1800"/>
                <a:t>f(0)</a:t>
              </a:r>
            </a:p>
          </p:txBody>
        </p:sp>
        <p:sp>
          <p:nvSpPr>
            <p:cNvPr id="24" name="Text Box 6"/>
            <p:cNvSpPr txBox="1">
              <a:spLocks noChangeArrowheads="1"/>
            </p:cNvSpPr>
            <p:nvPr/>
          </p:nvSpPr>
          <p:spPr bwMode="auto">
            <a:xfrm>
              <a:off x="1935" y="1898"/>
              <a:ext cx="340" cy="239"/>
            </a:xfrm>
            <a:prstGeom prst="rect">
              <a:avLst/>
            </a:prstGeom>
            <a:noFill/>
            <a:ln w="12700">
              <a:solidFill>
                <a:schemeClr val="tx1"/>
              </a:solidFill>
              <a:miter lim="800000"/>
              <a:headEnd/>
              <a:tailEnd/>
            </a:ln>
          </p:spPr>
          <p:txBody>
            <a:bodyPr wrap="none">
              <a:spAutoFit/>
            </a:bodyPr>
            <a:lstStyle/>
            <a:p>
              <a:r>
                <a:rPr lang="en-US" altLang="zh-CN" sz="1800"/>
                <a:t>f(7)</a:t>
              </a:r>
            </a:p>
          </p:txBody>
        </p:sp>
        <p:sp>
          <p:nvSpPr>
            <p:cNvPr id="25" name="Text Box 7"/>
            <p:cNvSpPr txBox="1">
              <a:spLocks noChangeArrowheads="1"/>
            </p:cNvSpPr>
            <p:nvPr/>
          </p:nvSpPr>
          <p:spPr bwMode="auto">
            <a:xfrm>
              <a:off x="1979" y="1616"/>
              <a:ext cx="260" cy="231"/>
            </a:xfrm>
            <a:prstGeom prst="rect">
              <a:avLst/>
            </a:prstGeom>
            <a:noFill/>
            <a:ln w="12700">
              <a:noFill/>
              <a:miter lim="800000"/>
              <a:headEnd/>
              <a:tailEnd/>
            </a:ln>
          </p:spPr>
          <p:txBody>
            <a:bodyPr wrap="none">
              <a:spAutoFit/>
            </a:bodyPr>
            <a:lstStyle/>
            <a:p>
              <a:r>
                <a:rPr lang="en-US" altLang="zh-CN" sz="1800"/>
                <a:t>…</a:t>
              </a:r>
            </a:p>
          </p:txBody>
        </p:sp>
        <p:sp>
          <p:nvSpPr>
            <p:cNvPr id="26" name="Line 8"/>
            <p:cNvSpPr>
              <a:spLocks noChangeShapeType="1"/>
            </p:cNvSpPr>
            <p:nvPr/>
          </p:nvSpPr>
          <p:spPr bwMode="auto">
            <a:xfrm>
              <a:off x="2286" y="1502"/>
              <a:ext cx="545" cy="0"/>
            </a:xfrm>
            <a:prstGeom prst="line">
              <a:avLst/>
            </a:prstGeom>
            <a:noFill/>
            <a:ln w="12700">
              <a:solidFill>
                <a:schemeClr val="tx1"/>
              </a:solidFill>
              <a:round/>
              <a:headEnd/>
              <a:tailEnd type="triangle" w="med" len="med"/>
            </a:ln>
          </p:spPr>
          <p:txBody>
            <a:bodyPr/>
            <a:lstStyle/>
            <a:p>
              <a:endParaRPr lang="zh-CN" altLang="en-US"/>
            </a:p>
          </p:txBody>
        </p:sp>
        <p:sp>
          <p:nvSpPr>
            <p:cNvPr id="27" name="Text Box 9"/>
            <p:cNvSpPr txBox="1">
              <a:spLocks noChangeArrowheads="1"/>
            </p:cNvSpPr>
            <p:nvPr/>
          </p:nvSpPr>
          <p:spPr bwMode="auto">
            <a:xfrm>
              <a:off x="3981" y="1381"/>
              <a:ext cx="1132" cy="239"/>
            </a:xfrm>
            <a:prstGeom prst="rect">
              <a:avLst/>
            </a:prstGeom>
            <a:noFill/>
            <a:ln w="12700">
              <a:solidFill>
                <a:schemeClr val="tx1"/>
              </a:solidFill>
              <a:miter lim="800000"/>
              <a:headEnd/>
              <a:tailEnd/>
            </a:ln>
          </p:spPr>
          <p:txBody>
            <a:bodyPr wrap="none">
              <a:spAutoFit/>
            </a:bodyPr>
            <a:lstStyle/>
            <a:p>
              <a:pPr algn="l"/>
              <a:r>
                <a:rPr lang="zh-CN" altLang="en-US" sz="1800"/>
                <a:t>函数的入口地址</a:t>
              </a:r>
            </a:p>
          </p:txBody>
        </p:sp>
        <p:sp>
          <p:nvSpPr>
            <p:cNvPr id="28" name="Text Box 10"/>
            <p:cNvSpPr txBox="1">
              <a:spLocks noChangeArrowheads="1"/>
            </p:cNvSpPr>
            <p:nvPr/>
          </p:nvSpPr>
          <p:spPr bwMode="auto">
            <a:xfrm>
              <a:off x="2835" y="1389"/>
              <a:ext cx="304" cy="239"/>
            </a:xfrm>
            <a:prstGeom prst="rect">
              <a:avLst/>
            </a:prstGeom>
            <a:noFill/>
            <a:ln w="12700">
              <a:solidFill>
                <a:schemeClr val="tx1"/>
              </a:solidFill>
              <a:miter lim="800000"/>
              <a:headEnd/>
              <a:tailEnd/>
            </a:ln>
          </p:spPr>
          <p:txBody>
            <a:bodyPr wrap="none">
              <a:spAutoFit/>
            </a:bodyPr>
            <a:lstStyle/>
            <a:p>
              <a:r>
                <a:rPr lang="en-US" altLang="zh-CN" sz="1800"/>
                <a:t>     </a:t>
              </a:r>
            </a:p>
          </p:txBody>
        </p:sp>
        <p:sp>
          <p:nvSpPr>
            <p:cNvPr id="29" name="Line 12"/>
            <p:cNvSpPr>
              <a:spLocks noChangeShapeType="1"/>
            </p:cNvSpPr>
            <p:nvPr/>
          </p:nvSpPr>
          <p:spPr bwMode="auto">
            <a:xfrm>
              <a:off x="3153" y="1501"/>
              <a:ext cx="816" cy="0"/>
            </a:xfrm>
            <a:prstGeom prst="line">
              <a:avLst/>
            </a:prstGeom>
            <a:noFill/>
            <a:ln w="12700">
              <a:solidFill>
                <a:schemeClr val="tx1"/>
              </a:solidFill>
              <a:round/>
              <a:headEnd/>
              <a:tailEnd type="triangle" w="med" len="med"/>
            </a:ln>
          </p:spPr>
          <p:txBody>
            <a:bodyPr/>
            <a:lstStyle/>
            <a:p>
              <a:endParaRPr lang="zh-CN" altLang="en-US"/>
            </a:p>
          </p:txBody>
        </p:sp>
        <p:sp>
          <p:nvSpPr>
            <p:cNvPr id="30" name="Line 13"/>
            <p:cNvSpPr>
              <a:spLocks noChangeShapeType="1"/>
            </p:cNvSpPr>
            <p:nvPr/>
          </p:nvSpPr>
          <p:spPr bwMode="auto">
            <a:xfrm>
              <a:off x="2286" y="2009"/>
              <a:ext cx="545" cy="0"/>
            </a:xfrm>
            <a:prstGeom prst="line">
              <a:avLst/>
            </a:prstGeom>
            <a:noFill/>
            <a:ln w="12700">
              <a:solidFill>
                <a:schemeClr val="tx1"/>
              </a:solidFill>
              <a:round/>
              <a:headEnd/>
              <a:tailEnd type="triangle" w="med" len="med"/>
            </a:ln>
          </p:spPr>
          <p:txBody>
            <a:bodyPr/>
            <a:lstStyle/>
            <a:p>
              <a:endParaRPr lang="zh-CN" altLang="en-US"/>
            </a:p>
          </p:txBody>
        </p:sp>
        <p:sp>
          <p:nvSpPr>
            <p:cNvPr id="31" name="Text Box 14"/>
            <p:cNvSpPr txBox="1">
              <a:spLocks noChangeArrowheads="1"/>
            </p:cNvSpPr>
            <p:nvPr/>
          </p:nvSpPr>
          <p:spPr bwMode="auto">
            <a:xfrm>
              <a:off x="3981" y="1888"/>
              <a:ext cx="1132" cy="239"/>
            </a:xfrm>
            <a:prstGeom prst="rect">
              <a:avLst/>
            </a:prstGeom>
            <a:noFill/>
            <a:ln w="12700">
              <a:solidFill>
                <a:schemeClr val="tx1"/>
              </a:solidFill>
              <a:miter lim="800000"/>
              <a:headEnd/>
              <a:tailEnd/>
            </a:ln>
          </p:spPr>
          <p:txBody>
            <a:bodyPr wrap="none">
              <a:spAutoFit/>
            </a:bodyPr>
            <a:lstStyle/>
            <a:p>
              <a:pPr algn="l"/>
              <a:r>
                <a:rPr lang="zh-CN" altLang="en-US" sz="1800"/>
                <a:t>函数的入口地址</a:t>
              </a:r>
            </a:p>
          </p:txBody>
        </p:sp>
        <p:sp>
          <p:nvSpPr>
            <p:cNvPr id="32" name="Text Box 15"/>
            <p:cNvSpPr txBox="1">
              <a:spLocks noChangeArrowheads="1"/>
            </p:cNvSpPr>
            <p:nvPr/>
          </p:nvSpPr>
          <p:spPr bwMode="auto">
            <a:xfrm>
              <a:off x="2835" y="1896"/>
              <a:ext cx="304" cy="239"/>
            </a:xfrm>
            <a:prstGeom prst="rect">
              <a:avLst/>
            </a:prstGeom>
            <a:noFill/>
            <a:ln w="12700">
              <a:solidFill>
                <a:schemeClr val="tx1"/>
              </a:solidFill>
              <a:miter lim="800000"/>
              <a:headEnd/>
              <a:tailEnd/>
            </a:ln>
          </p:spPr>
          <p:txBody>
            <a:bodyPr wrap="none">
              <a:spAutoFit/>
            </a:bodyPr>
            <a:lstStyle/>
            <a:p>
              <a:r>
                <a:rPr lang="en-US" altLang="zh-CN" sz="1800"/>
                <a:t>     </a:t>
              </a:r>
            </a:p>
          </p:txBody>
        </p:sp>
        <p:sp>
          <p:nvSpPr>
            <p:cNvPr id="33" name="Line 16"/>
            <p:cNvSpPr>
              <a:spLocks noChangeShapeType="1"/>
            </p:cNvSpPr>
            <p:nvPr/>
          </p:nvSpPr>
          <p:spPr bwMode="auto">
            <a:xfrm>
              <a:off x="3153" y="2008"/>
              <a:ext cx="816" cy="0"/>
            </a:xfrm>
            <a:prstGeom prst="line">
              <a:avLst/>
            </a:prstGeom>
            <a:noFill/>
            <a:ln w="12700">
              <a:solidFill>
                <a:schemeClr val="tx1"/>
              </a:solidFill>
              <a:round/>
              <a:headEnd/>
              <a:tailEnd type="triangle" w="med" len="med"/>
            </a:ln>
          </p:spPr>
          <p:txBody>
            <a:bodyPr/>
            <a:lstStyle/>
            <a:p>
              <a:endParaRPr lang="zh-CN" altLang="en-US"/>
            </a:p>
          </p:txBody>
        </p:sp>
      </p:grpSp>
      <p:grpSp>
        <p:nvGrpSpPr>
          <p:cNvPr id="34" name="Group 17"/>
          <p:cNvGrpSpPr>
            <a:grpSpLocks/>
          </p:cNvGrpSpPr>
          <p:nvPr/>
        </p:nvGrpSpPr>
        <p:grpSpPr bwMode="auto">
          <a:xfrm>
            <a:off x="1758709" y="5446414"/>
            <a:ext cx="5368925" cy="1150938"/>
            <a:chOff x="521" y="2682"/>
            <a:chExt cx="3382" cy="725"/>
          </a:xfrm>
        </p:grpSpPr>
        <p:sp>
          <p:nvSpPr>
            <p:cNvPr id="35" name="Text Box 5"/>
            <p:cNvSpPr txBox="1">
              <a:spLocks noChangeArrowheads="1"/>
            </p:cNvSpPr>
            <p:nvPr/>
          </p:nvSpPr>
          <p:spPr bwMode="auto">
            <a:xfrm>
              <a:off x="2007" y="2682"/>
              <a:ext cx="196" cy="239"/>
            </a:xfrm>
            <a:prstGeom prst="rect">
              <a:avLst/>
            </a:prstGeom>
            <a:noFill/>
            <a:ln w="12700">
              <a:solidFill>
                <a:schemeClr val="tx1"/>
              </a:solidFill>
              <a:miter lim="800000"/>
              <a:headEnd/>
              <a:tailEnd/>
            </a:ln>
          </p:spPr>
          <p:txBody>
            <a:bodyPr wrap="none">
              <a:spAutoFit/>
            </a:bodyPr>
            <a:lstStyle/>
            <a:p>
              <a:r>
                <a:rPr lang="en-US" altLang="zh-CN" sz="1800"/>
                <a:t>0</a:t>
              </a:r>
            </a:p>
          </p:txBody>
        </p:sp>
        <p:sp>
          <p:nvSpPr>
            <p:cNvPr id="36" name="Text Box 6"/>
            <p:cNvSpPr txBox="1">
              <a:spLocks noChangeArrowheads="1"/>
            </p:cNvSpPr>
            <p:nvPr/>
          </p:nvSpPr>
          <p:spPr bwMode="auto">
            <a:xfrm>
              <a:off x="2007" y="3168"/>
              <a:ext cx="196" cy="239"/>
            </a:xfrm>
            <a:prstGeom prst="rect">
              <a:avLst/>
            </a:prstGeom>
            <a:noFill/>
            <a:ln w="12700">
              <a:solidFill>
                <a:schemeClr val="tx1"/>
              </a:solidFill>
              <a:miter lim="800000"/>
              <a:headEnd/>
              <a:tailEnd/>
            </a:ln>
          </p:spPr>
          <p:txBody>
            <a:bodyPr wrap="none">
              <a:spAutoFit/>
            </a:bodyPr>
            <a:lstStyle/>
            <a:p>
              <a:r>
                <a:rPr lang="en-US" altLang="zh-CN" sz="1800"/>
                <a:t>9</a:t>
              </a:r>
            </a:p>
          </p:txBody>
        </p:sp>
        <p:sp>
          <p:nvSpPr>
            <p:cNvPr id="37" name="Text Box 7"/>
            <p:cNvSpPr txBox="1">
              <a:spLocks noChangeArrowheads="1"/>
            </p:cNvSpPr>
            <p:nvPr/>
          </p:nvSpPr>
          <p:spPr bwMode="auto">
            <a:xfrm>
              <a:off x="1979" y="2882"/>
              <a:ext cx="260" cy="231"/>
            </a:xfrm>
            <a:prstGeom prst="rect">
              <a:avLst/>
            </a:prstGeom>
            <a:noFill/>
            <a:ln w="12700">
              <a:noFill/>
              <a:miter lim="800000"/>
              <a:headEnd/>
              <a:tailEnd/>
            </a:ln>
          </p:spPr>
          <p:txBody>
            <a:bodyPr wrap="none">
              <a:spAutoFit/>
            </a:bodyPr>
            <a:lstStyle/>
            <a:p>
              <a:r>
                <a:rPr lang="en-US" altLang="zh-CN" sz="1800"/>
                <a:t>…</a:t>
              </a:r>
            </a:p>
          </p:txBody>
        </p:sp>
        <p:sp>
          <p:nvSpPr>
            <p:cNvPr id="38" name="Line 8"/>
            <p:cNvSpPr>
              <a:spLocks noChangeShapeType="1"/>
            </p:cNvSpPr>
            <p:nvPr/>
          </p:nvSpPr>
          <p:spPr bwMode="auto">
            <a:xfrm>
              <a:off x="2206" y="2805"/>
              <a:ext cx="545" cy="0"/>
            </a:xfrm>
            <a:prstGeom prst="line">
              <a:avLst/>
            </a:prstGeom>
            <a:noFill/>
            <a:ln w="12700">
              <a:solidFill>
                <a:schemeClr val="tx1"/>
              </a:solidFill>
              <a:round/>
              <a:headEnd/>
              <a:tailEnd type="triangle" w="med" len="med"/>
            </a:ln>
          </p:spPr>
          <p:txBody>
            <a:bodyPr/>
            <a:lstStyle/>
            <a:p>
              <a:endParaRPr lang="zh-CN" altLang="en-US"/>
            </a:p>
          </p:txBody>
        </p:sp>
        <p:sp>
          <p:nvSpPr>
            <p:cNvPr id="39" name="Text Box 9"/>
            <p:cNvSpPr txBox="1">
              <a:spLocks noChangeArrowheads="1"/>
            </p:cNvSpPr>
            <p:nvPr/>
          </p:nvSpPr>
          <p:spPr bwMode="auto">
            <a:xfrm>
              <a:off x="2771" y="2692"/>
              <a:ext cx="1132" cy="239"/>
            </a:xfrm>
            <a:prstGeom prst="rect">
              <a:avLst/>
            </a:prstGeom>
            <a:noFill/>
            <a:ln w="12700">
              <a:solidFill>
                <a:schemeClr val="tx1"/>
              </a:solidFill>
              <a:miter lim="800000"/>
              <a:headEnd/>
              <a:tailEnd/>
            </a:ln>
          </p:spPr>
          <p:txBody>
            <a:bodyPr wrap="none">
              <a:spAutoFit/>
            </a:bodyPr>
            <a:lstStyle/>
            <a:p>
              <a:pPr algn="l"/>
              <a:r>
                <a:rPr lang="zh-CN" altLang="en-US" sz="1800"/>
                <a:t>函数的入口地址</a:t>
              </a:r>
            </a:p>
          </p:txBody>
        </p:sp>
        <p:sp>
          <p:nvSpPr>
            <p:cNvPr id="40" name="Text Box 10"/>
            <p:cNvSpPr txBox="1">
              <a:spLocks noChangeArrowheads="1"/>
            </p:cNvSpPr>
            <p:nvPr/>
          </p:nvSpPr>
          <p:spPr bwMode="auto">
            <a:xfrm>
              <a:off x="1289" y="2697"/>
              <a:ext cx="268" cy="239"/>
            </a:xfrm>
            <a:prstGeom prst="rect">
              <a:avLst/>
            </a:prstGeom>
            <a:noFill/>
            <a:ln w="12700">
              <a:solidFill>
                <a:schemeClr val="tx1"/>
              </a:solidFill>
              <a:miter lim="800000"/>
              <a:headEnd/>
              <a:tailEnd/>
            </a:ln>
          </p:spPr>
          <p:txBody>
            <a:bodyPr wrap="none">
              <a:spAutoFit/>
            </a:bodyPr>
            <a:lstStyle/>
            <a:p>
              <a:r>
                <a:rPr lang="en-US" altLang="zh-CN" sz="1800"/>
                <a:t>    </a:t>
              </a:r>
            </a:p>
          </p:txBody>
        </p:sp>
        <p:sp>
          <p:nvSpPr>
            <p:cNvPr id="41" name="Line 12"/>
            <p:cNvSpPr>
              <a:spLocks noChangeShapeType="1"/>
            </p:cNvSpPr>
            <p:nvPr/>
          </p:nvSpPr>
          <p:spPr bwMode="auto">
            <a:xfrm>
              <a:off x="2206" y="3271"/>
              <a:ext cx="545" cy="0"/>
            </a:xfrm>
            <a:prstGeom prst="line">
              <a:avLst/>
            </a:prstGeom>
            <a:noFill/>
            <a:ln w="12700">
              <a:solidFill>
                <a:schemeClr val="tx1"/>
              </a:solidFill>
              <a:round/>
              <a:headEnd/>
              <a:tailEnd type="triangle" w="med" len="med"/>
            </a:ln>
          </p:spPr>
          <p:txBody>
            <a:bodyPr/>
            <a:lstStyle/>
            <a:p>
              <a:endParaRPr lang="zh-CN" altLang="en-US"/>
            </a:p>
          </p:txBody>
        </p:sp>
        <p:sp>
          <p:nvSpPr>
            <p:cNvPr id="42" name="Text Box 13"/>
            <p:cNvSpPr txBox="1">
              <a:spLocks noChangeArrowheads="1"/>
            </p:cNvSpPr>
            <p:nvPr/>
          </p:nvSpPr>
          <p:spPr bwMode="auto">
            <a:xfrm>
              <a:off x="2771" y="3158"/>
              <a:ext cx="1132" cy="239"/>
            </a:xfrm>
            <a:prstGeom prst="rect">
              <a:avLst/>
            </a:prstGeom>
            <a:noFill/>
            <a:ln w="12700">
              <a:solidFill>
                <a:schemeClr val="tx1"/>
              </a:solidFill>
              <a:miter lim="800000"/>
              <a:headEnd/>
              <a:tailEnd/>
            </a:ln>
          </p:spPr>
          <p:txBody>
            <a:bodyPr wrap="none">
              <a:spAutoFit/>
            </a:bodyPr>
            <a:lstStyle/>
            <a:p>
              <a:pPr algn="l"/>
              <a:r>
                <a:rPr lang="zh-CN" altLang="en-US" sz="1800"/>
                <a:t>函数的入口地址</a:t>
              </a:r>
            </a:p>
          </p:txBody>
        </p:sp>
        <p:sp>
          <p:nvSpPr>
            <p:cNvPr id="43" name="Text Box 14"/>
            <p:cNvSpPr txBox="1">
              <a:spLocks noChangeArrowheads="1"/>
            </p:cNvSpPr>
            <p:nvPr/>
          </p:nvSpPr>
          <p:spPr bwMode="auto">
            <a:xfrm>
              <a:off x="521" y="2704"/>
              <a:ext cx="352" cy="239"/>
            </a:xfrm>
            <a:prstGeom prst="rect">
              <a:avLst/>
            </a:prstGeom>
            <a:noFill/>
            <a:ln w="12700">
              <a:solidFill>
                <a:schemeClr val="tx1"/>
              </a:solidFill>
              <a:miter lim="800000"/>
              <a:headEnd/>
              <a:tailEnd/>
            </a:ln>
          </p:spPr>
          <p:txBody>
            <a:bodyPr wrap="none">
              <a:spAutoFit/>
            </a:bodyPr>
            <a:lstStyle/>
            <a:p>
              <a:r>
                <a:rPr lang="en-US" altLang="zh-CN" sz="1800"/>
                <a:t>  f   </a:t>
              </a:r>
            </a:p>
          </p:txBody>
        </p:sp>
        <p:sp>
          <p:nvSpPr>
            <p:cNvPr id="44" name="Line 15"/>
            <p:cNvSpPr>
              <a:spLocks noChangeShapeType="1"/>
            </p:cNvSpPr>
            <p:nvPr/>
          </p:nvSpPr>
          <p:spPr bwMode="auto">
            <a:xfrm>
              <a:off x="884" y="2795"/>
              <a:ext cx="408" cy="0"/>
            </a:xfrm>
            <a:prstGeom prst="line">
              <a:avLst/>
            </a:prstGeom>
            <a:noFill/>
            <a:ln w="12700">
              <a:solidFill>
                <a:schemeClr val="tx1"/>
              </a:solidFill>
              <a:round/>
              <a:headEnd/>
              <a:tailEnd type="triangle" w="med" len="med"/>
            </a:ln>
          </p:spPr>
          <p:txBody>
            <a:bodyPr/>
            <a:lstStyle/>
            <a:p>
              <a:endParaRPr lang="zh-CN" altLang="en-US"/>
            </a:p>
          </p:txBody>
        </p:sp>
        <p:sp>
          <p:nvSpPr>
            <p:cNvPr id="45" name="Line 16"/>
            <p:cNvSpPr>
              <a:spLocks noChangeShapeType="1"/>
            </p:cNvSpPr>
            <p:nvPr/>
          </p:nvSpPr>
          <p:spPr bwMode="auto">
            <a:xfrm>
              <a:off x="1565" y="2795"/>
              <a:ext cx="453" cy="0"/>
            </a:xfrm>
            <a:prstGeom prst="line">
              <a:avLst/>
            </a:prstGeom>
            <a:noFill/>
            <a:ln w="12700">
              <a:solidFill>
                <a:schemeClr val="tx1"/>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361446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blinds(horizontal)">
                                      <p:cBhvr>
                                        <p:cTn id="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2.12</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函数省略参数</a:t>
            </a:r>
          </a:p>
        </p:txBody>
      </p:sp>
      <p:sp>
        <p:nvSpPr>
          <p:cNvPr id="2" name="矩形 1"/>
          <p:cNvSpPr/>
          <p:nvPr/>
        </p:nvSpPr>
        <p:spPr>
          <a:xfrm>
            <a:off x="323528" y="1052736"/>
            <a:ext cx="8640960" cy="1791260"/>
          </a:xfrm>
          <a:prstGeom prst="rect">
            <a:avLst/>
          </a:prstGeom>
        </p:spPr>
        <p:txBody>
          <a:bodyPr wrap="square">
            <a:spAutoFit/>
          </a:bodyPr>
          <a:lstStyle/>
          <a:p>
            <a:pPr>
              <a:lnSpc>
                <a:spcPct val="120000"/>
              </a:lnSpc>
            </a:pPr>
            <a:r>
              <a:rPr lang="en-US" altLang="zh-CN" sz="2400" b="1" dirty="0" smtClean="0">
                <a:solidFill>
                  <a:srgbClr val="FF0000"/>
                </a:solidFill>
                <a:latin typeface="华文新魏" pitchFamily="2" charset="-122"/>
                <a:ea typeface="华文新魏" pitchFamily="2" charset="-122"/>
              </a:rPr>
              <a:t>	</a:t>
            </a:r>
            <a:r>
              <a:rPr lang="zh-CN" altLang="en-US" sz="2400" b="1" dirty="0" smtClean="0">
                <a:solidFill>
                  <a:srgbClr val="FF0000"/>
                </a:solidFill>
                <a:latin typeface="华文新魏" pitchFamily="2" charset="-122"/>
                <a:ea typeface="华文新魏" pitchFamily="2" charset="-122"/>
              </a:rPr>
              <a:t>省略</a:t>
            </a:r>
            <a:r>
              <a:rPr lang="zh-CN" altLang="en-US" sz="2400" b="1" dirty="0">
                <a:solidFill>
                  <a:srgbClr val="FF0000"/>
                </a:solidFill>
                <a:latin typeface="华文新魏" pitchFamily="2" charset="-122"/>
                <a:ea typeface="华文新魏" pitchFamily="2" charset="-122"/>
              </a:rPr>
              <a:t>参数</a:t>
            </a:r>
            <a:r>
              <a:rPr lang="zh-CN" altLang="en-US" sz="2400" b="1" dirty="0">
                <a:latin typeface="华文新魏" pitchFamily="2" charset="-122"/>
                <a:ea typeface="华文新魏" pitchFamily="2" charset="-122"/>
              </a:rPr>
              <a:t>：用省略号</a:t>
            </a:r>
            <a:r>
              <a:rPr lang="en-US" altLang="zh-CN" sz="2400" b="1" dirty="0">
                <a:solidFill>
                  <a:srgbClr val="FF0000"/>
                </a:solidFill>
                <a:latin typeface="华文新魏" pitchFamily="2" charset="-122"/>
                <a:ea typeface="华文新魏" pitchFamily="2" charset="-122"/>
              </a:rPr>
              <a:t>…</a:t>
            </a:r>
            <a:r>
              <a:rPr lang="zh-CN" altLang="en-US" sz="2400" b="1" dirty="0">
                <a:latin typeface="华文新魏" pitchFamily="2" charset="-122"/>
                <a:ea typeface="华文新魏" pitchFamily="2" charset="-122"/>
              </a:rPr>
              <a:t>表示，省略号出现的地方可以有任意个任意类型的参数。例如常用的</a:t>
            </a:r>
            <a:r>
              <a:rPr lang="en-US" altLang="zh-CN" sz="2400" b="1" dirty="0" err="1">
                <a:latin typeface="华文新魏" pitchFamily="2" charset="-122"/>
                <a:ea typeface="华文新魏" pitchFamily="2" charset="-122"/>
              </a:rPr>
              <a:t>printf</a:t>
            </a:r>
            <a:r>
              <a:rPr lang="zh-CN" altLang="en-US" sz="2400" b="1" dirty="0">
                <a:latin typeface="华文新魏" pitchFamily="2" charset="-122"/>
                <a:ea typeface="华文新魏" pitchFamily="2" charset="-122"/>
              </a:rPr>
              <a:t>函数</a:t>
            </a:r>
            <a:r>
              <a:rPr lang="zh-CN" altLang="en-US" sz="2400" b="1" dirty="0" smtClean="0">
                <a:latin typeface="华文新魏" pitchFamily="2" charset="-122"/>
                <a:ea typeface="华文新魏" pitchFamily="2" charset="-122"/>
              </a:rPr>
              <a:t>：</a:t>
            </a:r>
            <a:endParaRPr lang="en-US" altLang="zh-CN" sz="2400" b="1" dirty="0" smtClean="0">
              <a:latin typeface="华文新魏" pitchFamily="2" charset="-122"/>
              <a:ea typeface="华文新魏" pitchFamily="2" charset="-122"/>
            </a:endParaRPr>
          </a:p>
          <a:p>
            <a:pPr>
              <a:lnSpc>
                <a:spcPct val="120000"/>
              </a:lnSpc>
            </a:pPr>
            <a:r>
              <a:rPr lang="en-US" altLang="zh-CN" sz="24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int </a:t>
            </a:r>
            <a:r>
              <a:rPr lang="en-US" altLang="zh-CN" sz="2000" b="1" dirty="0" err="1">
                <a:latin typeface="华文新魏" pitchFamily="2" charset="-122"/>
                <a:ea typeface="华文新魏" pitchFamily="2" charset="-122"/>
              </a:rPr>
              <a:t>printf</a:t>
            </a:r>
            <a:r>
              <a:rPr lang="en-US" altLang="zh-CN" sz="2000" b="1" dirty="0">
                <a:latin typeface="华文新魏" pitchFamily="2" charset="-122"/>
                <a:ea typeface="华文新魏" pitchFamily="2" charset="-122"/>
              </a:rPr>
              <a:t>(</a:t>
            </a: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char *format,  </a:t>
            </a:r>
            <a:r>
              <a:rPr lang="en-US" altLang="zh-CN" sz="2000" b="1" dirty="0">
                <a:solidFill>
                  <a:srgbClr val="FF0000"/>
                </a:solidFill>
                <a:latin typeface="华文新魏" pitchFamily="2" charset="-122"/>
                <a:ea typeface="华文新魏" pitchFamily="2" charset="-122"/>
              </a:rPr>
              <a:t>…</a:t>
            </a:r>
            <a:r>
              <a:rPr lang="en-US" altLang="zh-CN" sz="2000" b="1" dirty="0">
                <a:latin typeface="华文新魏" pitchFamily="2" charset="-122"/>
                <a:ea typeface="华文新魏" pitchFamily="2" charset="-122"/>
              </a:rPr>
              <a:t>);</a:t>
            </a:r>
          </a:p>
          <a:p>
            <a:pPr lvl="1">
              <a:lnSpc>
                <a:spcPct val="120000"/>
              </a:lnSpc>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语句“</a:t>
            </a:r>
            <a:r>
              <a:rPr lang="en-US" altLang="zh-CN" sz="2000" b="1" dirty="0" err="1">
                <a:latin typeface="华文新魏" pitchFamily="2" charset="-122"/>
                <a:ea typeface="华文新魏" pitchFamily="2" charset="-122"/>
              </a:rPr>
              <a:t>printf</a:t>
            </a:r>
            <a:r>
              <a:rPr lang="en-US" altLang="zh-CN" sz="2000" b="1" dirty="0">
                <a:latin typeface="华文新魏" pitchFamily="2" charset="-122"/>
                <a:ea typeface="华文新魏" pitchFamily="2" charset="-122"/>
              </a:rPr>
              <a:t>(“%</a:t>
            </a:r>
            <a:r>
              <a:rPr lang="en-US" altLang="zh-CN" sz="2000" b="1" dirty="0" err="1">
                <a:latin typeface="华文新魏" pitchFamily="2" charset="-122"/>
                <a:ea typeface="华文新魏" pitchFamily="2" charset="-122"/>
              </a:rPr>
              <a:t>d%d%d</a:t>
            </a:r>
            <a:r>
              <a:rPr lang="en-US" altLang="zh-CN" sz="2000" b="1" dirty="0">
                <a:latin typeface="华文新魏" pitchFamily="2" charset="-122"/>
                <a:ea typeface="华文新魏" pitchFamily="2" charset="-122"/>
              </a:rPr>
              <a:t>”,  23, 45);</a:t>
            </a:r>
            <a:r>
              <a:rPr lang="zh-CN" altLang="en-US" sz="2000" b="1" dirty="0">
                <a:latin typeface="华文新魏" pitchFamily="2" charset="-122"/>
                <a:ea typeface="华文新魏" pitchFamily="2" charset="-122"/>
              </a:rPr>
              <a:t>”语法</a:t>
            </a:r>
            <a:r>
              <a:rPr lang="zh-CN" altLang="en-US" sz="2000" b="1" dirty="0" smtClean="0">
                <a:latin typeface="华文新魏" pitchFamily="2" charset="-122"/>
                <a:ea typeface="华文新魏" pitchFamily="2" charset="-122"/>
              </a:rPr>
              <a:t>正确</a:t>
            </a:r>
            <a:endParaRPr lang="en-US" altLang="zh-CN" sz="2400" b="1" dirty="0" smtClean="0">
              <a:latin typeface="华文新魏" pitchFamily="2" charset="-122"/>
              <a:ea typeface="华文新魏" pitchFamily="2" charset="-122"/>
            </a:endParaRPr>
          </a:p>
        </p:txBody>
      </p:sp>
      <p:sp>
        <p:nvSpPr>
          <p:cNvPr id="4" name="TextBox 3"/>
          <p:cNvSpPr txBox="1">
            <a:spLocks noChangeArrowheads="1"/>
          </p:cNvSpPr>
          <p:nvPr/>
        </p:nvSpPr>
        <p:spPr bwMode="auto">
          <a:xfrm>
            <a:off x="308848" y="3140968"/>
            <a:ext cx="8496328" cy="3600400"/>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15000"/>
              </a:lnSpc>
            </a:pPr>
            <a:r>
              <a:rPr lang="zh-CN" altLang="en-US" sz="2000" b="1" dirty="0">
                <a:latin typeface="华文新魏" pitchFamily="2" charset="-122"/>
                <a:ea typeface="华文新魏" pitchFamily="2" charset="-122"/>
              </a:rPr>
              <a:t>编写</a:t>
            </a:r>
            <a:r>
              <a:rPr lang="en-US" altLang="zh-CN" sz="2000" b="1" dirty="0">
                <a:latin typeface="华文新魏" pitchFamily="2" charset="-122"/>
                <a:ea typeface="华文新魏" pitchFamily="2" charset="-122"/>
              </a:rPr>
              <a:t>n</a:t>
            </a:r>
            <a:r>
              <a:rPr lang="zh-CN" altLang="en-US" sz="2000" b="1" dirty="0">
                <a:latin typeface="华文新魏" pitchFamily="2" charset="-122"/>
                <a:ea typeface="华文新魏" pitchFamily="2" charset="-122"/>
              </a:rPr>
              <a:t>个整数求和的省略参数的函数：</a:t>
            </a:r>
          </a:p>
          <a:p>
            <a:pPr>
              <a:lnSpc>
                <a:spcPct val="115000"/>
              </a:lnSpc>
            </a:pPr>
            <a:r>
              <a:rPr lang="en-US" altLang="zh-CN" sz="2000" b="1" dirty="0" smtClean="0">
                <a:latin typeface="华文新魏" pitchFamily="2" charset="-122"/>
                <a:ea typeface="华文新魏" pitchFamily="2" charset="-122"/>
              </a:rPr>
              <a:t>long </a:t>
            </a:r>
            <a:r>
              <a:rPr lang="en-US" altLang="zh-CN" sz="2000" b="1" dirty="0">
                <a:latin typeface="华文新魏" pitchFamily="2" charset="-122"/>
                <a:ea typeface="华文新魏" pitchFamily="2" charset="-122"/>
              </a:rPr>
              <a:t>sum (int n,   </a:t>
            </a:r>
            <a:r>
              <a:rPr lang="en-US" altLang="zh-CN" sz="2000" b="1" dirty="0">
                <a:solidFill>
                  <a:srgbClr val="FF0000"/>
                </a:solidFill>
                <a:latin typeface="华文新魏" pitchFamily="2" charset="-122"/>
                <a:ea typeface="华文新魏" pitchFamily="2" charset="-122"/>
              </a:rPr>
              <a:t>…</a:t>
            </a:r>
            <a:r>
              <a:rPr lang="en-US" altLang="zh-CN" sz="2000" b="1" dirty="0">
                <a:latin typeface="华文新魏" pitchFamily="2" charset="-122"/>
                <a:ea typeface="华文新魏" pitchFamily="2" charset="-122"/>
              </a:rPr>
              <a:t>)   {</a:t>
            </a:r>
          </a:p>
          <a:p>
            <a:pPr>
              <a:lnSpc>
                <a:spcPct val="115000"/>
              </a:lnSpc>
            </a:pPr>
            <a:r>
              <a:rPr lang="en-US" altLang="zh-CN" sz="2000" b="1" dirty="0" smtClean="0">
                <a:latin typeface="华文新魏" pitchFamily="2" charset="-122"/>
                <a:ea typeface="华文新魏" pitchFamily="2" charset="-122"/>
              </a:rPr>
              <a:t>	long </a:t>
            </a:r>
            <a:r>
              <a:rPr lang="en-US" altLang="zh-CN" sz="2000" b="1" dirty="0">
                <a:latin typeface="华文新魏" pitchFamily="2" charset="-122"/>
                <a:ea typeface="华文新魏" pitchFamily="2" charset="-122"/>
              </a:rPr>
              <a:t>s=0;  int  *p=&amp;n+1;     </a:t>
            </a:r>
            <a:r>
              <a:rPr lang="en-US" altLang="zh-CN" sz="2000" b="1" dirty="0">
                <a:solidFill>
                  <a:srgbClr val="FF0000"/>
                </a:solidFill>
                <a:latin typeface="华文新魏" pitchFamily="2" charset="-122"/>
                <a:ea typeface="华文新魏" pitchFamily="2" charset="-122"/>
              </a:rPr>
              <a:t>//p</a:t>
            </a:r>
            <a:r>
              <a:rPr lang="zh-CN" altLang="en-US" sz="2000" b="1" dirty="0">
                <a:solidFill>
                  <a:srgbClr val="FF0000"/>
                </a:solidFill>
                <a:latin typeface="华文新魏" pitchFamily="2" charset="-122"/>
                <a:ea typeface="华文新魏" pitchFamily="2" charset="-122"/>
              </a:rPr>
              <a:t>指向第</a:t>
            </a:r>
            <a:r>
              <a:rPr lang="en-US" altLang="zh-CN" sz="2000" b="1" dirty="0">
                <a:solidFill>
                  <a:srgbClr val="FF0000"/>
                </a:solidFill>
                <a:latin typeface="华文新魏" pitchFamily="2" charset="-122"/>
                <a:ea typeface="华文新魏" pitchFamily="2" charset="-122"/>
              </a:rPr>
              <a:t>1</a:t>
            </a:r>
            <a:r>
              <a:rPr lang="zh-CN" altLang="en-US" sz="2000" b="1" dirty="0">
                <a:solidFill>
                  <a:srgbClr val="FF0000"/>
                </a:solidFill>
                <a:latin typeface="华文新魏" pitchFamily="2" charset="-122"/>
                <a:ea typeface="华文新魏" pitchFamily="2" charset="-122"/>
              </a:rPr>
              <a:t>个省略参数</a:t>
            </a:r>
          </a:p>
          <a:p>
            <a:pPr>
              <a:lnSpc>
                <a:spcPct val="115000"/>
              </a:lnSpc>
            </a:pPr>
            <a:r>
              <a:rPr lang="en-US" altLang="zh-CN" sz="2000" b="1" dirty="0" smtClean="0">
                <a:latin typeface="华文新魏" pitchFamily="2" charset="-122"/>
                <a:ea typeface="华文新魏" pitchFamily="2" charset="-122"/>
              </a:rPr>
              <a:t>	for  </a:t>
            </a:r>
            <a:r>
              <a:rPr lang="en-US" altLang="zh-CN" sz="2000" b="1" dirty="0">
                <a:latin typeface="华文新魏" pitchFamily="2" charset="-122"/>
                <a:ea typeface="华文新魏" pitchFamily="2" charset="-122"/>
              </a:rPr>
              <a:t>(int k=0;  k&lt;n;  k++)     </a:t>
            </a:r>
            <a:endParaRPr lang="en-US" altLang="zh-CN" sz="2000" b="1" dirty="0" smtClean="0">
              <a:latin typeface="华文新魏" pitchFamily="2" charset="-122"/>
              <a:ea typeface="华文新魏" pitchFamily="2" charset="-122"/>
            </a:endParaRPr>
          </a:p>
          <a:p>
            <a:pPr>
              <a:lnSpc>
                <a:spcPct val="115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	s</a:t>
            </a:r>
            <a:r>
              <a:rPr lang="en-US" altLang="zh-CN" sz="2000" b="1" dirty="0">
                <a:latin typeface="华文新魏" pitchFamily="2" charset="-122"/>
                <a:ea typeface="华文新魏" pitchFamily="2" charset="-122"/>
              </a:rPr>
              <a:t>+=p[k]; </a:t>
            </a:r>
            <a:endParaRPr lang="en-US" altLang="zh-CN" sz="2000" b="1" dirty="0" smtClean="0">
              <a:latin typeface="华文新魏" pitchFamily="2" charset="-122"/>
              <a:ea typeface="华文新魏" pitchFamily="2" charset="-122"/>
            </a:endParaRPr>
          </a:p>
          <a:p>
            <a:pPr>
              <a:lnSpc>
                <a:spcPct val="115000"/>
              </a:lnSpc>
            </a:pPr>
            <a:r>
              <a:rPr lang="en-US" altLang="zh-CN" sz="2000" b="1" dirty="0">
                <a:latin typeface="华文新魏" pitchFamily="2" charset="-122"/>
                <a:ea typeface="华文新魏" pitchFamily="2" charset="-122"/>
              </a:rPr>
              <a:t>	</a:t>
            </a:r>
            <a:r>
              <a:rPr lang="en-US" altLang="zh-CN" sz="2000" b="1" dirty="0" smtClean="0">
                <a:latin typeface="华文新魏" pitchFamily="2" charset="-122"/>
                <a:ea typeface="华文新魏" pitchFamily="2" charset="-122"/>
              </a:rPr>
              <a:t>return </a:t>
            </a:r>
            <a:r>
              <a:rPr lang="en-US" altLang="zh-CN" sz="2000" b="1" dirty="0">
                <a:latin typeface="华文新魏" pitchFamily="2" charset="-122"/>
                <a:ea typeface="华文新魏" pitchFamily="2" charset="-122"/>
              </a:rPr>
              <a:t>s; </a:t>
            </a:r>
          </a:p>
          <a:p>
            <a:pPr>
              <a:lnSpc>
                <a:spcPct val="115000"/>
              </a:lnSpc>
            </a:pPr>
            <a:r>
              <a:rPr lang="en-US" altLang="zh-CN" sz="2000" b="1" dirty="0" smtClean="0">
                <a:latin typeface="华文新魏" pitchFamily="2" charset="-122"/>
                <a:ea typeface="华文新魏" pitchFamily="2" charset="-122"/>
              </a:rPr>
              <a:t>}</a:t>
            </a:r>
            <a:endParaRPr lang="en-US" altLang="zh-CN" sz="2000" b="1" dirty="0">
              <a:latin typeface="华文新魏" pitchFamily="2" charset="-122"/>
              <a:ea typeface="华文新魏" pitchFamily="2" charset="-122"/>
            </a:endParaRPr>
          </a:p>
          <a:p>
            <a:pPr>
              <a:lnSpc>
                <a:spcPct val="115000"/>
              </a:lnSpc>
            </a:pPr>
            <a:r>
              <a:rPr lang="en-US" altLang="zh-CN" sz="2000" b="1" dirty="0" smtClean="0">
                <a:latin typeface="华文新魏" pitchFamily="2" charset="-122"/>
                <a:ea typeface="华文新魏" pitchFamily="2" charset="-122"/>
              </a:rPr>
              <a:t>void </a:t>
            </a:r>
            <a:r>
              <a:rPr lang="en-US" altLang="zh-CN" sz="2000" b="1" dirty="0">
                <a:latin typeface="华文新魏" pitchFamily="2" charset="-122"/>
                <a:ea typeface="华文新魏" pitchFamily="2" charset="-122"/>
              </a:rPr>
              <a:t>main ( )   { </a:t>
            </a:r>
          </a:p>
          <a:p>
            <a:pPr>
              <a:lnSpc>
                <a:spcPct val="115000"/>
              </a:lnSpc>
            </a:pPr>
            <a:r>
              <a:rPr lang="en-US" altLang="zh-CN" sz="2000" b="1" dirty="0" smtClean="0">
                <a:latin typeface="华文新魏" pitchFamily="2" charset="-122"/>
                <a:ea typeface="华文新魏" pitchFamily="2" charset="-122"/>
              </a:rPr>
              <a:t>	int </a:t>
            </a:r>
            <a:r>
              <a:rPr lang="en-US" altLang="zh-CN" sz="2000" b="1" dirty="0">
                <a:latin typeface="华文新魏" pitchFamily="2" charset="-122"/>
                <a:ea typeface="华文新魏" pitchFamily="2" charset="-122"/>
              </a:rPr>
              <a:t>a=4;   long s=sum (3, a, 2, 3)   ;  </a:t>
            </a:r>
            <a:r>
              <a:rPr lang="en-US" altLang="zh-CN" sz="2000" b="1" dirty="0">
                <a:solidFill>
                  <a:srgbClr val="FF0000"/>
                </a:solidFill>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执行完后</a:t>
            </a:r>
            <a:r>
              <a:rPr lang="en-US" altLang="zh-CN" sz="2000" b="1" dirty="0">
                <a:solidFill>
                  <a:srgbClr val="FF0000"/>
                </a:solidFill>
                <a:latin typeface="华文新魏" pitchFamily="2" charset="-122"/>
                <a:ea typeface="华文新魏" pitchFamily="2" charset="-122"/>
              </a:rPr>
              <a:t>s=9</a:t>
            </a:r>
          </a:p>
          <a:p>
            <a:pPr>
              <a:lnSpc>
                <a:spcPct val="115000"/>
              </a:lnSpc>
            </a:pPr>
            <a:r>
              <a:rPr lang="en-US" altLang="zh-CN" sz="2000" b="1" dirty="0" smtClean="0">
                <a:latin typeface="华文新魏" pitchFamily="2" charset="-122"/>
                <a:ea typeface="华文新魏" pitchFamily="2" charset="-122"/>
              </a:rPr>
              <a:t>}</a:t>
            </a:r>
            <a:endParaRPr lang="en-US" altLang="zh-CN" sz="2000" b="1" dirty="0">
              <a:latin typeface="华文新魏" pitchFamily="2" charset="-122"/>
              <a:ea typeface="华文新魏" pitchFamily="2" charset="-122"/>
            </a:endParaRPr>
          </a:p>
        </p:txBody>
      </p:sp>
    </p:spTree>
    <p:extLst>
      <p:ext uri="{BB962C8B-B14F-4D97-AF65-F5344CB8AC3E}">
        <p14:creationId xmlns:p14="http://schemas.microsoft.com/office/powerpoint/2010/main" val="41352628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2.13</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函数</a:t>
            </a:r>
            <a:r>
              <a:rPr lang="zh-CN" altLang="en-US" sz="3600" b="1" dirty="0">
                <a:solidFill>
                  <a:srgbClr val="FF0000"/>
                </a:solidFill>
                <a:latin typeface="微软雅黑" pitchFamily="34" charset="-122"/>
                <a:ea typeface="微软雅黑" pitchFamily="34" charset="-122"/>
              </a:rPr>
              <a:t>缺省</a:t>
            </a:r>
            <a:r>
              <a:rPr lang="zh-CN" altLang="en-US" sz="3600" b="1" dirty="0" smtClean="0">
                <a:solidFill>
                  <a:srgbClr val="FF0000"/>
                </a:solidFill>
                <a:latin typeface="微软雅黑" pitchFamily="34" charset="-122"/>
                <a:ea typeface="微软雅黑" pitchFamily="34" charset="-122"/>
              </a:rPr>
              <a:t>参数</a:t>
            </a:r>
          </a:p>
        </p:txBody>
      </p:sp>
      <p:sp>
        <p:nvSpPr>
          <p:cNvPr id="2" name="矩形 1"/>
          <p:cNvSpPr/>
          <p:nvPr/>
        </p:nvSpPr>
        <p:spPr>
          <a:xfrm>
            <a:off x="323528" y="1052736"/>
            <a:ext cx="8640960" cy="5170326"/>
          </a:xfrm>
          <a:prstGeom prst="rect">
            <a:avLst/>
          </a:prstGeom>
        </p:spPr>
        <p:txBody>
          <a:bodyPr wrap="square">
            <a:spAutoFit/>
          </a:bodyPr>
          <a:lstStyle/>
          <a:p>
            <a:pPr algn="just">
              <a:lnSpc>
                <a:spcPct val="120000"/>
              </a:lnSpc>
            </a:pPr>
            <a:r>
              <a:rPr lang="en-US" altLang="zh-CN" sz="2400" b="1" dirty="0" smtClean="0">
                <a:solidFill>
                  <a:srgbClr val="FF0000"/>
                </a:solidFill>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缺省参数</a:t>
            </a:r>
            <a:r>
              <a:rPr lang="zh-CN" altLang="en-US" sz="2000" b="1" dirty="0">
                <a:latin typeface="华文新魏" pitchFamily="2" charset="-122"/>
                <a:ea typeface="华文新魏" pitchFamily="2" charset="-122"/>
              </a:rPr>
              <a:t>：函数声明或定义时参数有缺省值。调用时若没有传入实参，就取参数的缺省值传给形参。</a:t>
            </a:r>
          </a:p>
          <a:p>
            <a:pPr algn="just">
              <a:lnSpc>
                <a:spcPct val="120000"/>
              </a:lnSpc>
            </a:pP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可用</a:t>
            </a:r>
            <a:r>
              <a:rPr lang="zh-CN" altLang="en-US" sz="2000" b="1" dirty="0">
                <a:latin typeface="华文新魏" pitchFamily="2" charset="-122"/>
                <a:ea typeface="华文新魏" pitchFamily="2" charset="-122"/>
              </a:rPr>
              <a:t>任意类型的表达式指定参数的缺省值，但表达式中不能出现同一参数表的参数；否则，由于参数的计算顺序问题</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国际标准每规定自左至右或自右至左</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，对不同编译会带来可移植性问题。 </a:t>
            </a:r>
          </a:p>
          <a:p>
            <a:pPr lvl="2" algn="just">
              <a:lnSpc>
                <a:spcPct val="120000"/>
              </a:lnSpc>
            </a:pPr>
            <a:r>
              <a:rPr lang="en-US" altLang="zh-CN" b="1" dirty="0">
                <a:latin typeface="华文新魏" pitchFamily="2" charset="-122"/>
                <a:ea typeface="华文新魏" pitchFamily="2" charset="-122"/>
              </a:rPr>
              <a:t>int</a:t>
            </a:r>
            <a:r>
              <a:rPr lang="en-US" altLang="zh-CN" b="1" dirty="0">
                <a:solidFill>
                  <a:srgbClr val="FF0000"/>
                </a:solidFill>
                <a:latin typeface="华文新魏" pitchFamily="2" charset="-122"/>
                <a:ea typeface="华文新魏" pitchFamily="2" charset="-122"/>
              </a:rPr>
              <a:t> f</a:t>
            </a:r>
            <a:r>
              <a:rPr lang="en-US" altLang="zh-CN" b="1" dirty="0">
                <a:latin typeface="华文新魏" pitchFamily="2" charset="-122"/>
                <a:ea typeface="华文新魏" pitchFamily="2" charset="-122"/>
              </a:rPr>
              <a:t>(int x, int y=</a:t>
            </a:r>
            <a:r>
              <a:rPr lang="en-US" altLang="zh-CN" b="1" dirty="0">
                <a:solidFill>
                  <a:srgbClr val="FF0000"/>
                </a:solidFill>
                <a:latin typeface="华文新魏" pitchFamily="2" charset="-122"/>
                <a:ea typeface="华文新魏" pitchFamily="2" charset="-122"/>
              </a:rPr>
              <a:t>x++</a:t>
            </a:r>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错误：表达式有同参数表的参数</a:t>
            </a:r>
            <a:r>
              <a:rPr lang="en-US" altLang="zh-CN" b="1" dirty="0">
                <a:solidFill>
                  <a:srgbClr val="FF0000"/>
                </a:solidFill>
                <a:latin typeface="华文新魏" pitchFamily="2" charset="-122"/>
                <a:ea typeface="华文新魏" pitchFamily="2" charset="-122"/>
              </a:rPr>
              <a:t>x</a:t>
            </a:r>
          </a:p>
          <a:p>
            <a:pPr algn="just">
              <a:lnSpc>
                <a:spcPct val="120000"/>
              </a:lnSpc>
            </a:pPr>
            <a:r>
              <a:rPr lang="zh-CN" altLang="en-US" sz="2000" b="1" dirty="0">
                <a:latin typeface="华文新魏" pitchFamily="2" charset="-122"/>
                <a:ea typeface="华文新魏" pitchFamily="2" charset="-122"/>
              </a:rPr>
              <a:t>对于</a:t>
            </a:r>
            <a:r>
              <a:rPr lang="en-US" altLang="zh-CN" sz="2000" b="1" dirty="0">
                <a:latin typeface="华文新魏" pitchFamily="2" charset="-122"/>
                <a:ea typeface="华文新魏" pitchFamily="2" charset="-122"/>
              </a:rPr>
              <a:t>x=3</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f(x)</a:t>
            </a:r>
            <a:r>
              <a:rPr lang="zh-CN" altLang="en-US" sz="2000" b="1" dirty="0">
                <a:latin typeface="华文新魏" pitchFamily="2" charset="-122"/>
                <a:ea typeface="华文新魏" pitchFamily="2" charset="-122"/>
              </a:rPr>
              <a:t>表示使用参数</a:t>
            </a:r>
            <a:r>
              <a:rPr lang="en-US" altLang="zh-CN" sz="2000" b="1" dirty="0">
                <a:latin typeface="华文新魏" pitchFamily="2" charset="-122"/>
                <a:ea typeface="华文新魏" pitchFamily="2" charset="-122"/>
              </a:rPr>
              <a:t>y</a:t>
            </a:r>
            <a:r>
              <a:rPr lang="zh-CN" altLang="en-US" sz="2000" b="1" dirty="0">
                <a:latin typeface="华文新魏" pitchFamily="2" charset="-122"/>
                <a:ea typeface="华文新魏" pitchFamily="2" charset="-122"/>
              </a:rPr>
              <a:t>的缺省值进行调用，等价于</a:t>
            </a:r>
            <a:r>
              <a:rPr lang="en-US" altLang="zh-CN" sz="2000" b="1" dirty="0">
                <a:latin typeface="华文新魏" pitchFamily="2" charset="-122"/>
                <a:ea typeface="华文新魏" pitchFamily="2" charset="-122"/>
              </a:rPr>
              <a:t>f(x, x++)</a:t>
            </a:r>
            <a:r>
              <a:rPr lang="zh-CN" altLang="en-US" sz="2000" b="1" dirty="0">
                <a:latin typeface="华文新魏" pitchFamily="2" charset="-122"/>
                <a:ea typeface="华文新魏" pitchFamily="2" charset="-122"/>
              </a:rPr>
              <a:t>。自左至右计算参数等价于</a:t>
            </a:r>
            <a:r>
              <a:rPr lang="en-US" altLang="zh-CN" sz="2000" b="1" dirty="0">
                <a:latin typeface="华文新魏" pitchFamily="2" charset="-122"/>
                <a:ea typeface="华文新魏" pitchFamily="2" charset="-122"/>
              </a:rPr>
              <a:t>f(3, 3)</a:t>
            </a:r>
            <a:r>
              <a:rPr lang="zh-CN" altLang="en-US" sz="2000" b="1" dirty="0">
                <a:latin typeface="华文新魏" pitchFamily="2" charset="-122"/>
                <a:ea typeface="华文新魏" pitchFamily="2" charset="-122"/>
              </a:rPr>
              <a:t>，自右至左计算参数等价于</a:t>
            </a:r>
            <a:r>
              <a:rPr lang="en-US" altLang="zh-CN" sz="2000" b="1" dirty="0">
                <a:latin typeface="华文新魏" pitchFamily="2" charset="-122"/>
                <a:ea typeface="华文新魏" pitchFamily="2" charset="-122"/>
              </a:rPr>
              <a:t>f(4, 3)</a:t>
            </a:r>
            <a:r>
              <a:rPr lang="zh-CN" altLang="en-US" sz="2000" b="1" dirty="0">
                <a:latin typeface="华文新魏" pitchFamily="2" charset="-122"/>
                <a:ea typeface="华文新魏" pitchFamily="2" charset="-122"/>
              </a:rPr>
              <a:t>，故对不同的编译器来说是不可移植的。</a:t>
            </a:r>
          </a:p>
          <a:p>
            <a:pPr algn="just">
              <a:lnSpc>
                <a:spcPct val="120000"/>
              </a:lnSpc>
            </a:pPr>
            <a:r>
              <a:rPr lang="en-US" altLang="zh-CN" sz="2000" b="1" dirty="0" smtClean="0">
                <a:latin typeface="华文新魏" pitchFamily="2" charset="-122"/>
                <a:ea typeface="华文新魏" pitchFamily="2" charset="-122"/>
              </a:rPr>
              <a:t>	</a:t>
            </a:r>
            <a:r>
              <a:rPr lang="zh-CN" altLang="en-US" sz="2000" b="1" dirty="0" smtClean="0">
                <a:solidFill>
                  <a:srgbClr val="FF0000"/>
                </a:solidFill>
                <a:latin typeface="华文新魏" pitchFamily="2" charset="-122"/>
                <a:ea typeface="华文新魏" pitchFamily="2" charset="-122"/>
              </a:rPr>
              <a:t>所有</a:t>
            </a:r>
            <a:r>
              <a:rPr lang="zh-CN" altLang="en-US" sz="2000" b="1" dirty="0">
                <a:solidFill>
                  <a:srgbClr val="FF0000"/>
                </a:solidFill>
                <a:latin typeface="华文新魏" pitchFamily="2" charset="-122"/>
                <a:ea typeface="华文新魏" pitchFamily="2" charset="-122"/>
              </a:rPr>
              <a:t>缺省参数必须出现在非缺省参数的右部；</a:t>
            </a:r>
          </a:p>
          <a:p>
            <a:pPr algn="just">
              <a:lnSpc>
                <a:spcPct val="120000"/>
              </a:lnSpc>
            </a:pP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不能</a:t>
            </a:r>
            <a:r>
              <a:rPr lang="zh-CN" altLang="en-US" sz="2000" b="1" dirty="0">
                <a:latin typeface="华文新魏" pitchFamily="2" charset="-122"/>
                <a:ea typeface="华文新魏" pitchFamily="2" charset="-122"/>
              </a:rPr>
              <a:t>同时在声明和定义中定义缺省参数的</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即使表达式相同</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值。</a:t>
            </a:r>
          </a:p>
          <a:p>
            <a:pPr lvl="2" algn="just">
              <a:lnSpc>
                <a:spcPct val="120000"/>
              </a:lnSpc>
            </a:pPr>
            <a:r>
              <a:rPr lang="en-US" altLang="zh-CN" b="1" dirty="0">
                <a:latin typeface="华文新魏" pitchFamily="2" charset="-122"/>
                <a:ea typeface="华文新魏" pitchFamily="2" charset="-122"/>
              </a:rPr>
              <a:t>int  w=3, </a:t>
            </a:r>
            <a:r>
              <a:rPr lang="en-US" altLang="zh-CN" b="1" dirty="0">
                <a:solidFill>
                  <a:srgbClr val="FF0000"/>
                </a:solidFill>
                <a:latin typeface="华文新魏" pitchFamily="2" charset="-122"/>
                <a:ea typeface="华文新魏" pitchFamily="2" charset="-122"/>
              </a:rPr>
              <a:t> b(int x=w);	//</a:t>
            </a:r>
            <a:r>
              <a:rPr lang="zh-CN" altLang="en-US" b="1" dirty="0">
                <a:solidFill>
                  <a:srgbClr val="FF0000"/>
                </a:solidFill>
                <a:latin typeface="华文新魏" pitchFamily="2" charset="-122"/>
                <a:ea typeface="华文新魏" pitchFamily="2" charset="-122"/>
              </a:rPr>
              <a:t>声明正确，指定缺省值</a:t>
            </a:r>
            <a:r>
              <a:rPr lang="en-US" altLang="zh-CN" b="1" dirty="0">
                <a:solidFill>
                  <a:srgbClr val="FF0000"/>
                </a:solidFill>
                <a:latin typeface="华文新魏" pitchFamily="2" charset="-122"/>
                <a:ea typeface="华文新魏" pitchFamily="2" charset="-122"/>
              </a:rPr>
              <a:t>x=w</a:t>
            </a:r>
          </a:p>
          <a:p>
            <a:pPr lvl="2" algn="just">
              <a:lnSpc>
                <a:spcPct val="120000"/>
              </a:lnSpc>
            </a:pPr>
            <a:r>
              <a:rPr lang="en-US" altLang="zh-CN" b="1" dirty="0">
                <a:latin typeface="华文新魏" pitchFamily="2" charset="-122"/>
                <a:ea typeface="华文新魏" pitchFamily="2" charset="-122"/>
              </a:rPr>
              <a:t>int  u=++w;</a:t>
            </a:r>
          </a:p>
          <a:p>
            <a:pPr lvl="2" algn="just">
              <a:lnSpc>
                <a:spcPct val="120000"/>
              </a:lnSpc>
            </a:pPr>
            <a:r>
              <a:rPr lang="en-US" altLang="zh-CN" b="1" dirty="0">
                <a:latin typeface="华文新魏" pitchFamily="2" charset="-122"/>
                <a:ea typeface="华文新魏" pitchFamily="2" charset="-122"/>
              </a:rPr>
              <a:t>int </a:t>
            </a:r>
            <a:r>
              <a:rPr lang="en-US" altLang="zh-CN" b="1" dirty="0">
                <a:solidFill>
                  <a:srgbClr val="FF0000"/>
                </a:solidFill>
                <a:latin typeface="华文新魏" pitchFamily="2" charset="-122"/>
                <a:ea typeface="华文新魏" pitchFamily="2" charset="-122"/>
              </a:rPr>
              <a:t>b(int x=w)</a:t>
            </a:r>
            <a:r>
              <a:rPr lang="en-US" altLang="zh-CN" b="1" dirty="0">
                <a:latin typeface="华文新魏" pitchFamily="2" charset="-122"/>
                <a:ea typeface="华文新魏" pitchFamily="2" charset="-122"/>
              </a:rPr>
              <a:t>{return x;}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再次定义则错，两</a:t>
            </a:r>
            <a:r>
              <a:rPr lang="en-US" altLang="zh-CN" b="1" dirty="0">
                <a:solidFill>
                  <a:srgbClr val="FF0000"/>
                </a:solidFill>
                <a:latin typeface="华文新魏" pitchFamily="2" charset="-122"/>
                <a:ea typeface="华文新魏" pitchFamily="2" charset="-122"/>
              </a:rPr>
              <a:t>w</a:t>
            </a:r>
            <a:r>
              <a:rPr lang="zh-CN" altLang="en-US" b="1" dirty="0">
                <a:solidFill>
                  <a:srgbClr val="FF0000"/>
                </a:solidFill>
                <a:latin typeface="华文新魏" pitchFamily="2" charset="-122"/>
                <a:ea typeface="华文新魏" pitchFamily="2" charset="-122"/>
              </a:rPr>
              <a:t>的值相等吗？</a:t>
            </a:r>
          </a:p>
        </p:txBody>
      </p:sp>
    </p:spTree>
    <p:extLst>
      <p:ext uri="{BB962C8B-B14F-4D97-AF65-F5344CB8AC3E}">
        <p14:creationId xmlns:p14="http://schemas.microsoft.com/office/powerpoint/2010/main" val="56478962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2.14</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函数重载</a:t>
            </a:r>
          </a:p>
        </p:txBody>
      </p:sp>
      <p:sp>
        <p:nvSpPr>
          <p:cNvPr id="2" name="矩形 1"/>
          <p:cNvSpPr/>
          <p:nvPr/>
        </p:nvSpPr>
        <p:spPr>
          <a:xfrm>
            <a:off x="467544" y="1556792"/>
            <a:ext cx="7848872" cy="3838615"/>
          </a:xfrm>
          <a:prstGeom prst="rect">
            <a:avLst/>
          </a:prstGeom>
        </p:spPr>
        <p:txBody>
          <a:bodyPr wrap="square">
            <a:spAutoFit/>
          </a:bodyPr>
          <a:lstStyle/>
          <a:p>
            <a:pPr algn="just">
              <a:lnSpc>
                <a:spcPct val="120000"/>
              </a:lnSpc>
            </a:pPr>
            <a:r>
              <a:rPr lang="en-US" altLang="zh-CN" sz="2400" b="1" dirty="0" smtClean="0">
                <a:solidFill>
                  <a:srgbClr val="FF0000"/>
                </a:solidFill>
                <a:latin typeface="华文新魏" pitchFamily="2" charset="-122"/>
                <a:ea typeface="华文新魏" pitchFamily="2" charset="-122"/>
              </a:rPr>
              <a:t>	</a:t>
            </a:r>
            <a:r>
              <a:rPr lang="zh-CN" altLang="en-US" sz="2000" b="1" dirty="0" smtClean="0">
                <a:solidFill>
                  <a:srgbClr val="FF0000"/>
                </a:solidFill>
                <a:latin typeface="华文新魏" pitchFamily="2" charset="-122"/>
                <a:ea typeface="华文新魏" pitchFamily="2" charset="-122"/>
              </a:rPr>
              <a:t>函数</a:t>
            </a:r>
            <a:r>
              <a:rPr lang="zh-CN" altLang="en-US" sz="2000" b="1" dirty="0">
                <a:solidFill>
                  <a:srgbClr val="FF0000"/>
                </a:solidFill>
                <a:latin typeface="华文新魏" pitchFamily="2" charset="-122"/>
                <a:ea typeface="华文新魏" pitchFamily="2" charset="-122"/>
              </a:rPr>
              <a:t>原型</a:t>
            </a:r>
            <a:r>
              <a:rPr lang="zh-CN" altLang="en-US" sz="2000" b="1" dirty="0">
                <a:latin typeface="华文新魏" pitchFamily="2" charset="-122"/>
                <a:ea typeface="华文新魏" pitchFamily="2" charset="-122"/>
              </a:rPr>
              <a:t>：用于描述函数的名称、参数和返回类型。参数只须说明参数类型，参数名称可不说明。调用时根据函数原型检查实参和形参是否相容。</a:t>
            </a:r>
          </a:p>
          <a:p>
            <a:pPr lvl="1" algn="just">
              <a:lnSpc>
                <a:spcPct val="12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double  sin(double x); 	</a:t>
            </a:r>
            <a:r>
              <a:rPr lang="en-US" altLang="zh-CN" sz="2000" b="1" dirty="0" smtClean="0">
                <a:latin typeface="华文新魏" pitchFamily="2" charset="-122"/>
                <a:ea typeface="华文新魏" pitchFamily="2" charset="-122"/>
              </a:rPr>
              <a:t>	//</a:t>
            </a:r>
            <a:r>
              <a:rPr lang="zh-CN" altLang="en-US" sz="2000" b="1" dirty="0">
                <a:latin typeface="华文新魏" pitchFamily="2" charset="-122"/>
                <a:ea typeface="华文新魏" pitchFamily="2" charset="-122"/>
              </a:rPr>
              <a:t>有参数名的原型声明</a:t>
            </a:r>
          </a:p>
          <a:p>
            <a:pPr lvl="1" algn="just">
              <a:lnSpc>
                <a:spcPct val="12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double  </a:t>
            </a:r>
            <a:r>
              <a:rPr lang="en-US" altLang="zh-CN" sz="2000" b="1" dirty="0" err="1">
                <a:latin typeface="华文新魏" pitchFamily="2" charset="-122"/>
                <a:ea typeface="华文新魏" pitchFamily="2" charset="-122"/>
              </a:rPr>
              <a:t>cos</a:t>
            </a:r>
            <a:r>
              <a:rPr lang="en-US" altLang="zh-CN" sz="2000" b="1" dirty="0">
                <a:latin typeface="华文新魏" pitchFamily="2" charset="-122"/>
                <a:ea typeface="华文新魏" pitchFamily="2" charset="-122"/>
              </a:rPr>
              <a:t>(double);  		//</a:t>
            </a:r>
            <a:r>
              <a:rPr lang="zh-CN" altLang="en-US" sz="2000" b="1" dirty="0">
                <a:latin typeface="华文新魏" pitchFamily="2" charset="-122"/>
                <a:ea typeface="华文新魏" pitchFamily="2" charset="-122"/>
              </a:rPr>
              <a:t>无参数名的原型声明 </a:t>
            </a:r>
          </a:p>
          <a:p>
            <a:pPr algn="just">
              <a:lnSpc>
                <a:spcPct val="120000"/>
              </a:lnSpc>
            </a:pPr>
            <a:r>
              <a:rPr lang="zh-CN" altLang="en-US" sz="2000" b="1" dirty="0" smtClean="0">
                <a:solidFill>
                  <a:srgbClr val="FF0000"/>
                </a:solidFill>
                <a:latin typeface="华文新魏" pitchFamily="2" charset="-122"/>
                <a:ea typeface="华文新魏" pitchFamily="2" charset="-122"/>
              </a:rPr>
              <a:t>       重载</a:t>
            </a:r>
            <a:r>
              <a:rPr lang="zh-CN" altLang="en-US" sz="2000" b="1" dirty="0">
                <a:solidFill>
                  <a:srgbClr val="FF0000"/>
                </a:solidFill>
                <a:latin typeface="华文新魏" pitchFamily="2" charset="-122"/>
                <a:ea typeface="华文新魏" pitchFamily="2" charset="-122"/>
              </a:rPr>
              <a:t>函数</a:t>
            </a:r>
            <a:r>
              <a:rPr lang="zh-CN" altLang="en-US" sz="2000" b="1" dirty="0" smtClean="0">
                <a:latin typeface="华文新魏" pitchFamily="2" charset="-122"/>
                <a:ea typeface="华文新魏" pitchFamily="2" charset="-122"/>
              </a:rPr>
              <a:t>：通过</a:t>
            </a:r>
            <a:r>
              <a:rPr lang="zh-CN" altLang="en-US" sz="2000" b="1" dirty="0">
                <a:latin typeface="华文新魏" pitchFamily="2" charset="-122"/>
                <a:ea typeface="华文新魏" pitchFamily="2" charset="-122"/>
              </a:rPr>
              <a:t>参数差异识别重载函数，即若参数的个数或者类型</a:t>
            </a:r>
            <a:r>
              <a:rPr lang="zh-CN" altLang="en-US" sz="2000" b="1" dirty="0" smtClean="0">
                <a:latin typeface="华文新魏" pitchFamily="2" charset="-122"/>
                <a:ea typeface="华文新魏" pitchFamily="2" charset="-122"/>
              </a:rPr>
              <a:t>有所不同（至少一个参数类型不一致），</a:t>
            </a:r>
            <a:r>
              <a:rPr lang="zh-CN" altLang="en-US" sz="2000" b="1" dirty="0">
                <a:latin typeface="华文新魏" pitchFamily="2" charset="-122"/>
                <a:ea typeface="华文新魏" pitchFamily="2" charset="-122"/>
              </a:rPr>
              <a:t>则同名的函数被自动视为重载函数。</a:t>
            </a:r>
          </a:p>
          <a:p>
            <a:pPr algn="just">
              <a:lnSpc>
                <a:spcPct val="120000"/>
              </a:lnSpc>
            </a:pPr>
            <a:r>
              <a:rPr lang="en-US" altLang="zh-CN" sz="2000" b="1" dirty="0" smtClean="0">
                <a:latin typeface="华文新魏" pitchFamily="2" charset="-122"/>
                <a:ea typeface="华文新魏" pitchFamily="2" charset="-122"/>
              </a:rPr>
              <a:t>	</a:t>
            </a:r>
            <a:r>
              <a:rPr lang="zh-CN" altLang="en-US" sz="2000" b="1" dirty="0" smtClean="0">
                <a:latin typeface="华文新魏" pitchFamily="2" charset="-122"/>
                <a:ea typeface="华文新魏" pitchFamily="2" charset="-122"/>
              </a:rPr>
              <a:t>重载</a:t>
            </a:r>
            <a:r>
              <a:rPr lang="zh-CN" altLang="en-US" sz="2000" b="1" dirty="0">
                <a:latin typeface="华文新魏" pitchFamily="2" charset="-122"/>
                <a:ea typeface="华文新魏" pitchFamily="2" charset="-122"/>
              </a:rPr>
              <a:t>只与参数类型有关，与返回类型无关，若参数个数和类型完全相同、仅仅返回类型不同是不允许的。</a:t>
            </a:r>
          </a:p>
        </p:txBody>
      </p:sp>
    </p:spTree>
    <p:extLst>
      <p:ext uri="{BB962C8B-B14F-4D97-AF65-F5344CB8AC3E}">
        <p14:creationId xmlns:p14="http://schemas.microsoft.com/office/powerpoint/2010/main" val="191427319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2.12</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函数重载</a:t>
            </a:r>
          </a:p>
        </p:txBody>
      </p:sp>
      <p:sp>
        <p:nvSpPr>
          <p:cNvPr id="4" name="TextBox 3"/>
          <p:cNvSpPr txBox="1">
            <a:spLocks noChangeArrowheads="1"/>
          </p:cNvSpPr>
          <p:nvPr/>
        </p:nvSpPr>
        <p:spPr bwMode="auto">
          <a:xfrm>
            <a:off x="492132" y="1556792"/>
            <a:ext cx="8496328" cy="4248472"/>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20000"/>
              </a:lnSpc>
            </a:pPr>
            <a:r>
              <a:rPr lang="en-US" altLang="zh-CN" sz="2000" b="1" dirty="0">
                <a:latin typeface="华文新魏" pitchFamily="2" charset="-122"/>
                <a:ea typeface="华文新魏" pitchFamily="2" charset="-122"/>
              </a:rPr>
              <a:t>#include &lt;</a:t>
            </a:r>
            <a:r>
              <a:rPr lang="en-US" altLang="zh-CN" sz="2000" b="1" dirty="0" err="1" smtClean="0">
                <a:latin typeface="华文新魏" pitchFamily="2" charset="-122"/>
                <a:ea typeface="华文新魏" pitchFamily="2" charset="-122"/>
              </a:rPr>
              <a:t>iostream</a:t>
            </a:r>
            <a:r>
              <a:rPr lang="en-US" altLang="zh-CN" sz="2000" b="1" dirty="0" smtClean="0">
                <a:latin typeface="华文新魏" pitchFamily="2" charset="-122"/>
                <a:ea typeface="华文新魏" pitchFamily="2" charset="-122"/>
              </a:rPr>
              <a:t>&gt;</a:t>
            </a:r>
          </a:p>
          <a:p>
            <a:pPr>
              <a:lnSpc>
                <a:spcPct val="120000"/>
              </a:lnSpc>
            </a:pPr>
            <a:r>
              <a:rPr lang="en-US" altLang="zh-CN" sz="2000" b="1" dirty="0" smtClean="0">
                <a:latin typeface="华文新魏" pitchFamily="2" charset="-122"/>
                <a:ea typeface="华文新魏" pitchFamily="2" charset="-122"/>
              </a:rPr>
              <a:t>using  namespace </a:t>
            </a:r>
            <a:r>
              <a:rPr lang="en-US" altLang="zh-CN" sz="2000" b="1" dirty="0" err="1" smtClean="0">
                <a:latin typeface="华文新魏" pitchFamily="2" charset="-122"/>
                <a:ea typeface="华文新魏" pitchFamily="2" charset="-122"/>
              </a:rPr>
              <a:t>std</a:t>
            </a:r>
            <a:r>
              <a:rPr lang="en-US" altLang="zh-CN" sz="2000" b="1" dirty="0">
                <a:latin typeface="华文新魏" pitchFamily="2" charset="-122"/>
                <a:ea typeface="华文新魏" pitchFamily="2" charset="-122"/>
              </a:rPr>
              <a:t>;</a:t>
            </a:r>
          </a:p>
          <a:p>
            <a:pPr>
              <a:lnSpc>
                <a:spcPct val="120000"/>
              </a:lnSpc>
            </a:pPr>
            <a:r>
              <a:rPr lang="en-US" altLang="zh-CN" sz="2000" b="1" dirty="0" smtClean="0">
                <a:solidFill>
                  <a:srgbClr val="FF0000"/>
                </a:solidFill>
                <a:latin typeface="华文新魏" pitchFamily="2" charset="-122"/>
                <a:ea typeface="华文新魏" pitchFamily="2" charset="-122"/>
              </a:rPr>
              <a:t>long </a:t>
            </a:r>
            <a:r>
              <a:rPr lang="en-US" altLang="zh-CN" sz="2000" b="1" dirty="0" err="1">
                <a:solidFill>
                  <a:srgbClr val="FF0000"/>
                </a:solidFill>
                <a:latin typeface="华文新魏" pitchFamily="2" charset="-122"/>
                <a:ea typeface="华文新魏" pitchFamily="2" charset="-122"/>
              </a:rPr>
              <a:t>GetTime</a:t>
            </a:r>
            <a:r>
              <a:rPr lang="en-US" altLang="zh-CN" sz="2000" b="1" dirty="0">
                <a:solidFill>
                  <a:srgbClr val="FF0000"/>
                </a:solidFill>
                <a:latin typeface="华文新魏" pitchFamily="2" charset="-122"/>
                <a:ea typeface="华文新魏" pitchFamily="2" charset="-122"/>
              </a:rPr>
              <a:t>(void)</a:t>
            </a:r>
            <a:r>
              <a:rPr lang="en-US" altLang="zh-CN" sz="2000" b="1" dirty="0">
                <a:latin typeface="华文新魏" pitchFamily="2" charset="-122"/>
                <a:ea typeface="华文新魏" pitchFamily="2" charset="-122"/>
              </a:rPr>
              <a:t>{ return 1; }</a:t>
            </a:r>
          </a:p>
          <a:p>
            <a:pPr>
              <a:lnSpc>
                <a:spcPct val="120000"/>
              </a:lnSpc>
            </a:pPr>
            <a:r>
              <a:rPr lang="en-US" altLang="zh-CN" sz="2000" b="1" dirty="0">
                <a:solidFill>
                  <a:srgbClr val="FF0000"/>
                </a:solidFill>
                <a:latin typeface="华文新魏" pitchFamily="2" charset="-122"/>
                <a:ea typeface="华文新魏" pitchFamily="2" charset="-122"/>
              </a:rPr>
              <a:t>long </a:t>
            </a:r>
            <a:r>
              <a:rPr lang="en-US" altLang="zh-CN" sz="2000" b="1" dirty="0" err="1">
                <a:solidFill>
                  <a:srgbClr val="FF0000"/>
                </a:solidFill>
                <a:latin typeface="华文新魏" pitchFamily="2" charset="-122"/>
                <a:ea typeface="华文新魏" pitchFamily="2" charset="-122"/>
              </a:rPr>
              <a:t>GetTime</a:t>
            </a:r>
            <a:r>
              <a:rPr lang="en-US" altLang="zh-CN" sz="2000" b="1" dirty="0">
                <a:solidFill>
                  <a:srgbClr val="FF0000"/>
                </a:solidFill>
                <a:latin typeface="华文新魏" pitchFamily="2" charset="-122"/>
                <a:ea typeface="华文新魏" pitchFamily="2" charset="-122"/>
              </a:rPr>
              <a:t>(int &amp;hours, int &amp;minutes, int &amp;seconds)</a:t>
            </a:r>
            <a:r>
              <a:rPr lang="en-US" altLang="zh-CN" sz="2000" b="1" dirty="0">
                <a:latin typeface="华文新魏" pitchFamily="2" charset="-122"/>
                <a:ea typeface="华文新魏" pitchFamily="2" charset="-122"/>
              </a:rPr>
              <a:t>{return 1; }</a:t>
            </a:r>
          </a:p>
          <a:p>
            <a:pPr>
              <a:lnSpc>
                <a:spcPct val="120000"/>
              </a:lnSpc>
            </a:pPr>
            <a:r>
              <a:rPr lang="en-US" altLang="zh-CN" sz="2000" b="1" dirty="0">
                <a:latin typeface="华文新魏" pitchFamily="2" charset="-122"/>
                <a:ea typeface="华文新魏" pitchFamily="2" charset="-122"/>
              </a:rPr>
              <a:t>void main(void){</a:t>
            </a:r>
          </a:p>
          <a:p>
            <a:pPr>
              <a:lnSpc>
                <a:spcPct val="120000"/>
              </a:lnSpc>
            </a:pPr>
            <a:r>
              <a:rPr lang="en-US" altLang="zh-CN" sz="2000" b="1" dirty="0">
                <a:latin typeface="华文新魏" pitchFamily="2" charset="-122"/>
                <a:ea typeface="华文新魏" pitchFamily="2" charset="-122"/>
              </a:rPr>
              <a:t>	int  h, m, s;</a:t>
            </a:r>
          </a:p>
          <a:p>
            <a:pPr>
              <a:lnSpc>
                <a:spcPct val="120000"/>
              </a:lnSpc>
            </a:pPr>
            <a:r>
              <a:rPr lang="en-US" altLang="zh-CN"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cout</a:t>
            </a:r>
            <a:r>
              <a:rPr lang="en-US" altLang="zh-CN" sz="2000" b="1" dirty="0">
                <a:latin typeface="华文新魏" pitchFamily="2" charset="-122"/>
                <a:ea typeface="华文新魏" pitchFamily="2" charset="-122"/>
              </a:rPr>
              <a:t>&lt;&lt;"Now is "&lt;&lt;</a:t>
            </a:r>
            <a:r>
              <a:rPr lang="en-US" altLang="zh-CN" sz="2000" b="1" dirty="0" err="1">
                <a:solidFill>
                  <a:srgbClr val="FF0000"/>
                </a:solidFill>
                <a:latin typeface="华文新魏" pitchFamily="2" charset="-122"/>
                <a:ea typeface="华文新魏" pitchFamily="2" charset="-122"/>
              </a:rPr>
              <a:t>GetTime</a:t>
            </a:r>
            <a:r>
              <a:rPr lang="en-US" altLang="zh-CN" sz="2000" b="1" dirty="0">
                <a:solidFill>
                  <a:srgbClr val="FF0000"/>
                </a:solidFill>
                <a:latin typeface="华文新魏" pitchFamily="2" charset="-122"/>
                <a:ea typeface="华文新魏" pitchFamily="2" charset="-122"/>
              </a:rPr>
              <a:t>(h, m, s)</a:t>
            </a:r>
            <a:r>
              <a:rPr lang="zh-CN" altLang="en-US" sz="2000" b="1" dirty="0">
                <a:latin typeface="华文新魏" pitchFamily="2" charset="-122"/>
                <a:ea typeface="华文新魏" pitchFamily="2" charset="-122"/>
              </a:rPr>
              <a:t>；</a:t>
            </a:r>
          </a:p>
          <a:p>
            <a:pPr>
              <a:lnSpc>
                <a:spcPct val="120000"/>
              </a:lnSpc>
            </a:pPr>
            <a:r>
              <a:rPr lang="zh-CN" altLang="en-US"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cout</a:t>
            </a:r>
            <a:r>
              <a:rPr lang="en-US" altLang="zh-CN" sz="2000" b="1" dirty="0">
                <a:latin typeface="华文新魏" pitchFamily="2" charset="-122"/>
                <a:ea typeface="华文新魏" pitchFamily="2" charset="-122"/>
              </a:rPr>
              <a:t>&lt;&lt;" seconds from midnight,";</a:t>
            </a:r>
          </a:p>
          <a:p>
            <a:pPr>
              <a:lnSpc>
                <a:spcPct val="120000"/>
              </a:lnSpc>
            </a:pPr>
            <a:r>
              <a:rPr lang="en-US" altLang="zh-CN"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cout</a:t>
            </a:r>
            <a:r>
              <a:rPr lang="en-US" altLang="zh-CN" sz="2000" b="1" dirty="0">
                <a:latin typeface="华文新魏" pitchFamily="2" charset="-122"/>
                <a:ea typeface="华文新魏" pitchFamily="2" charset="-122"/>
              </a:rPr>
              <a:t>&lt;&lt;"Or "&lt;&lt;h&lt;&lt;":"&lt;&lt;m&lt;&lt;":"&lt;&lt;s&lt;&lt;"\n";</a:t>
            </a:r>
          </a:p>
          <a:p>
            <a:pPr>
              <a:lnSpc>
                <a:spcPct val="120000"/>
              </a:lnSpc>
            </a:pPr>
            <a:r>
              <a:rPr lang="en-US" altLang="zh-CN" sz="2000" b="1" dirty="0">
                <a:latin typeface="华文新魏" pitchFamily="2" charset="-122"/>
                <a:ea typeface="华文新魏" pitchFamily="2" charset="-122"/>
              </a:rPr>
              <a:t>}</a:t>
            </a:r>
            <a:endParaRPr lang="en-US" altLang="zh-CN" sz="2800" dirty="0">
              <a:latin typeface="华文新魏" pitchFamily="2" charset="-122"/>
              <a:ea typeface="华文新魏" pitchFamily="2" charset="-122"/>
            </a:endParaRPr>
          </a:p>
        </p:txBody>
      </p:sp>
    </p:spTree>
    <p:extLst>
      <p:ext uri="{BB962C8B-B14F-4D97-AF65-F5344CB8AC3E}">
        <p14:creationId xmlns:p14="http://schemas.microsoft.com/office/powerpoint/2010/main" val="14144504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2.14</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函数重载</a:t>
            </a:r>
          </a:p>
        </p:txBody>
      </p:sp>
      <p:sp>
        <p:nvSpPr>
          <p:cNvPr id="2" name="矩形 1"/>
          <p:cNvSpPr/>
          <p:nvPr/>
        </p:nvSpPr>
        <p:spPr>
          <a:xfrm>
            <a:off x="467544" y="1556792"/>
            <a:ext cx="8496944" cy="4056047"/>
          </a:xfrm>
          <a:prstGeom prst="rect">
            <a:avLst/>
          </a:prstGeom>
        </p:spPr>
        <p:txBody>
          <a:bodyPr wrap="square">
            <a:spAutoFit/>
          </a:bodyPr>
          <a:lstStyle/>
          <a:p>
            <a:pPr>
              <a:lnSpc>
                <a:spcPct val="120000"/>
              </a:lnSpc>
            </a:pPr>
            <a:r>
              <a:rPr lang="en-US" altLang="zh-CN" sz="2400" b="1" dirty="0" smtClean="0">
                <a:solidFill>
                  <a:srgbClr val="FF0000"/>
                </a:solidFill>
                <a:latin typeface="华文新魏" pitchFamily="2" charset="-122"/>
                <a:ea typeface="华文新魏" pitchFamily="2" charset="-122"/>
              </a:rPr>
              <a:t>	</a:t>
            </a:r>
            <a:r>
              <a:rPr lang="zh-CN" altLang="en-US" sz="2400" b="1" dirty="0">
                <a:latin typeface="华文新魏" pitchFamily="2" charset="-122"/>
                <a:ea typeface="华文新魏" pitchFamily="2" charset="-122"/>
              </a:rPr>
              <a:t>当使用缺省参数和省略号时，函数重载容易引起歧义</a:t>
            </a:r>
          </a:p>
          <a:p>
            <a:pPr>
              <a:lnSpc>
                <a:spcPct val="120000"/>
              </a:lnSpc>
            </a:pPr>
            <a:r>
              <a:rPr lang="zh-CN" altLang="en-US" sz="2400" b="1" dirty="0">
                <a:latin typeface="华文新魏" pitchFamily="2" charset="-122"/>
                <a:ea typeface="华文新魏" pitchFamily="2" charset="-122"/>
              </a:rPr>
              <a:t>  </a:t>
            </a:r>
            <a:r>
              <a:rPr lang="en-US" altLang="zh-CN" sz="2400" b="1" dirty="0" smtClean="0">
                <a:latin typeface="华文新魏" pitchFamily="2" charset="-122"/>
                <a:ea typeface="华文新魏" pitchFamily="2" charset="-122"/>
              </a:rPr>
              <a:t>		void </a:t>
            </a:r>
            <a:r>
              <a:rPr lang="en-US" altLang="zh-CN" sz="2400" b="1" dirty="0">
                <a:latin typeface="华文新魏" pitchFamily="2" charset="-122"/>
                <a:ea typeface="华文新魏" pitchFamily="2" charset="-122"/>
              </a:rPr>
              <a:t>show (char * message){ … }</a:t>
            </a:r>
          </a:p>
          <a:p>
            <a:pPr>
              <a:lnSpc>
                <a:spcPct val="120000"/>
              </a:lnSpc>
            </a:pPr>
            <a:r>
              <a:rPr lang="en-US" altLang="zh-CN" sz="2400" b="1" dirty="0">
                <a:latin typeface="华文新魏" pitchFamily="2" charset="-122"/>
                <a:ea typeface="华文新魏" pitchFamily="2" charset="-122"/>
              </a:rPr>
              <a:t>  </a:t>
            </a:r>
            <a:r>
              <a:rPr lang="en-US" altLang="zh-CN" sz="2400" b="1" dirty="0" smtClean="0">
                <a:latin typeface="华文新魏" pitchFamily="2" charset="-122"/>
                <a:ea typeface="华文新魏" pitchFamily="2" charset="-122"/>
              </a:rPr>
              <a:t>		void </a:t>
            </a:r>
            <a:r>
              <a:rPr lang="en-US" altLang="zh-CN" sz="2400" b="1" dirty="0">
                <a:latin typeface="华文新魏" pitchFamily="2" charset="-122"/>
                <a:ea typeface="华文新魏" pitchFamily="2" charset="-122"/>
              </a:rPr>
              <a:t>show (char * message ,int code = 0){ …}</a:t>
            </a:r>
          </a:p>
          <a:p>
            <a:pPr>
              <a:lnSpc>
                <a:spcPct val="120000"/>
              </a:lnSpc>
            </a:pPr>
            <a:r>
              <a:rPr lang="en-US" altLang="zh-CN" sz="2400" b="1" dirty="0">
                <a:latin typeface="华文新魏" pitchFamily="2" charset="-122"/>
                <a:ea typeface="华文新魏" pitchFamily="2" charset="-122"/>
              </a:rPr>
              <a:t>  </a:t>
            </a:r>
            <a:r>
              <a:rPr lang="en-US" altLang="zh-CN" sz="2400" b="1" dirty="0" smtClean="0">
                <a:latin typeface="华文新魏" pitchFamily="2" charset="-122"/>
                <a:ea typeface="华文新魏" pitchFamily="2" charset="-122"/>
              </a:rPr>
              <a:t>		void </a:t>
            </a:r>
            <a:r>
              <a:rPr lang="en-US" altLang="zh-CN" sz="2400" b="1" dirty="0">
                <a:latin typeface="华文新魏" pitchFamily="2" charset="-122"/>
                <a:ea typeface="华文新魏" pitchFamily="2" charset="-122"/>
              </a:rPr>
              <a:t>show (char * message , …){ …}</a:t>
            </a:r>
          </a:p>
          <a:p>
            <a:pPr>
              <a:lnSpc>
                <a:spcPct val="120000"/>
              </a:lnSpc>
            </a:pPr>
            <a:r>
              <a:rPr lang="en-US" altLang="zh-CN" sz="2400" b="1" dirty="0">
                <a:latin typeface="华文新魏" pitchFamily="2" charset="-122"/>
                <a:ea typeface="华文新魏" pitchFamily="2" charset="-122"/>
              </a:rPr>
              <a:t>  </a:t>
            </a:r>
            <a:r>
              <a:rPr lang="en-US" altLang="zh-CN" sz="2400" b="1" dirty="0" smtClean="0">
                <a:latin typeface="华文新魏" pitchFamily="2" charset="-122"/>
                <a:ea typeface="华文新魏" pitchFamily="2" charset="-122"/>
              </a:rPr>
              <a:t>		show </a:t>
            </a:r>
            <a:r>
              <a:rPr lang="en-US" altLang="zh-CN" sz="2400" b="1" dirty="0">
                <a:latin typeface="华文新魏" pitchFamily="2" charset="-122"/>
                <a:ea typeface="华文新魏" pitchFamily="2" charset="-122"/>
              </a:rPr>
              <a:t>(“Hello”); //</a:t>
            </a:r>
            <a:r>
              <a:rPr lang="zh-CN" altLang="en-US" sz="2400" b="1" dirty="0">
                <a:latin typeface="华文新魏" pitchFamily="2" charset="-122"/>
                <a:ea typeface="华文新魏" pitchFamily="2" charset="-122"/>
              </a:rPr>
              <a:t>到底调用哪个？</a:t>
            </a:r>
          </a:p>
          <a:p>
            <a:pPr>
              <a:lnSpc>
                <a:spcPct val="120000"/>
              </a:lnSpc>
            </a:pPr>
            <a:r>
              <a:rPr lang="en-US" altLang="zh-CN" sz="2400" b="1" dirty="0" smtClean="0">
                <a:latin typeface="华文新魏" pitchFamily="2" charset="-122"/>
                <a:ea typeface="华文新魏" pitchFamily="2" charset="-122"/>
              </a:rPr>
              <a:t>	</a:t>
            </a:r>
            <a:r>
              <a:rPr lang="zh-CN" altLang="en-US" sz="2400" b="1" dirty="0" smtClean="0">
                <a:latin typeface="华文新魏" pitchFamily="2" charset="-122"/>
                <a:ea typeface="华文新魏" pitchFamily="2" charset="-122"/>
              </a:rPr>
              <a:t>在</a:t>
            </a:r>
            <a:r>
              <a:rPr lang="zh-CN" altLang="en-US" sz="2400" b="1" dirty="0">
                <a:latin typeface="华文新魏" pitchFamily="2" charset="-122"/>
                <a:ea typeface="华文新魏" pitchFamily="2" charset="-122"/>
              </a:rPr>
              <a:t>编译时编译器根据调用函数的实参决定使用哪个版本的重载函数（静态绑定，这也是为什么重载也被称为静态多态）。但这个例子编译器无法找到合适的函数入口地址，因此静态绑定失败。编译器会报错。</a:t>
            </a:r>
          </a:p>
        </p:txBody>
      </p:sp>
    </p:spTree>
    <p:extLst>
      <p:ext uri="{BB962C8B-B14F-4D97-AF65-F5344CB8AC3E}">
        <p14:creationId xmlns:p14="http://schemas.microsoft.com/office/powerpoint/2010/main" val="15397486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2.14</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内联函数</a:t>
            </a:r>
          </a:p>
        </p:txBody>
      </p:sp>
      <p:sp>
        <p:nvSpPr>
          <p:cNvPr id="2" name="矩形 1"/>
          <p:cNvSpPr/>
          <p:nvPr/>
        </p:nvSpPr>
        <p:spPr>
          <a:xfrm>
            <a:off x="395536" y="1340768"/>
            <a:ext cx="8064896" cy="4503412"/>
          </a:xfrm>
          <a:prstGeom prst="rect">
            <a:avLst/>
          </a:prstGeom>
        </p:spPr>
        <p:txBody>
          <a:bodyPr wrap="square">
            <a:spAutoFit/>
          </a:bodyPr>
          <a:lstStyle/>
          <a:p>
            <a:pPr algn="just">
              <a:lnSpc>
                <a:spcPct val="120000"/>
              </a:lnSpc>
            </a:pPr>
            <a:r>
              <a:rPr lang="en-US" altLang="zh-CN" sz="2000" b="1" dirty="0" smtClean="0">
                <a:solidFill>
                  <a:srgbClr val="FF0000"/>
                </a:solidFill>
                <a:latin typeface="华文新魏" pitchFamily="2" charset="-122"/>
                <a:ea typeface="华文新魏" pitchFamily="2" charset="-122"/>
              </a:rPr>
              <a:t>	</a:t>
            </a:r>
            <a:r>
              <a:rPr lang="zh-CN" altLang="en-US" sz="2000" b="1" dirty="0" smtClean="0">
                <a:solidFill>
                  <a:srgbClr val="FF0000"/>
                </a:solidFill>
                <a:latin typeface="华文新魏" pitchFamily="2" charset="-122"/>
                <a:ea typeface="华文新魏" pitchFamily="2" charset="-122"/>
              </a:rPr>
              <a:t>调用</a:t>
            </a:r>
            <a:r>
              <a:rPr lang="zh-CN" altLang="en-US" sz="2000" b="1" dirty="0">
                <a:solidFill>
                  <a:srgbClr val="FF0000"/>
                </a:solidFill>
                <a:latin typeface="华文新魏" pitchFamily="2" charset="-122"/>
                <a:ea typeface="华文新魏" pitchFamily="2" charset="-122"/>
              </a:rPr>
              <a:t>开销</a:t>
            </a:r>
            <a:r>
              <a:rPr lang="zh-CN" altLang="en-US" sz="2000" b="1" dirty="0">
                <a:latin typeface="华文新魏" pitchFamily="2" charset="-122"/>
                <a:ea typeface="华文新魏" pitchFamily="2" charset="-122"/>
              </a:rPr>
              <a:t>：调用时压栈传递实参、调用转移、压栈保护寄存器等的指令开销；返回时恢复寄存器、返回函数值、实参出栈等的指令开销。函数体越小，则调用开销相对越大。</a:t>
            </a:r>
          </a:p>
          <a:p>
            <a:pPr algn="just">
              <a:lnSpc>
                <a:spcPct val="120000"/>
              </a:lnSpc>
            </a:pPr>
            <a:r>
              <a:rPr lang="zh-CN" altLang="en-US" sz="2000" b="1" dirty="0">
                <a:latin typeface="华文新魏" pitchFamily="2" charset="-122"/>
                <a:ea typeface="华文新魏" pitchFamily="2" charset="-122"/>
              </a:rPr>
              <a:t>	例如调用开销共计</a:t>
            </a:r>
            <a:r>
              <a:rPr lang="en-US" altLang="zh-CN" sz="2000" b="1" dirty="0">
                <a:latin typeface="华文新魏" pitchFamily="2" charset="-122"/>
                <a:ea typeface="华文新魏" pitchFamily="2" charset="-122"/>
              </a:rPr>
              <a:t>10</a:t>
            </a:r>
            <a:r>
              <a:rPr lang="zh-CN" altLang="en-US" sz="2000" b="1" dirty="0">
                <a:latin typeface="华文新魏" pitchFamily="2" charset="-122"/>
                <a:ea typeface="华文新魏" pitchFamily="2" charset="-122"/>
              </a:rPr>
              <a:t>条指令，程序有</a:t>
            </a:r>
            <a:r>
              <a:rPr lang="en-US" altLang="zh-CN" sz="2000" b="1" dirty="0">
                <a:latin typeface="华文新魏" pitchFamily="2" charset="-122"/>
                <a:ea typeface="华文新魏" pitchFamily="2" charset="-122"/>
              </a:rPr>
              <a:t>100</a:t>
            </a:r>
            <a:r>
              <a:rPr lang="zh-CN" altLang="en-US" sz="2000" b="1" dirty="0">
                <a:latin typeface="华文新魏" pitchFamily="2" charset="-122"/>
                <a:ea typeface="华文新魏" pitchFamily="2" charset="-122"/>
              </a:rPr>
              <a:t>个调用：</a:t>
            </a:r>
          </a:p>
          <a:p>
            <a:pPr lvl="1" algn="just">
              <a:lnSpc>
                <a:spcPct val="120000"/>
              </a:lnSpc>
              <a:buFont typeface="Wingdings" pitchFamily="2" charset="2"/>
              <a:buChar char="§"/>
            </a:pPr>
            <a:r>
              <a:rPr lang="zh-CN" altLang="en-US" sz="2000" b="1" dirty="0">
                <a:latin typeface="华文新魏" pitchFamily="2" charset="-122"/>
                <a:ea typeface="华文新魏" pitchFamily="2" charset="-122"/>
              </a:rPr>
              <a:t>被调函数体</a:t>
            </a:r>
            <a:r>
              <a:rPr lang="en-US" altLang="zh-CN" sz="2000" b="1" dirty="0">
                <a:latin typeface="华文新魏" pitchFamily="2" charset="-122"/>
                <a:ea typeface="华文新魏" pitchFamily="2" charset="-122"/>
              </a:rPr>
              <a:t>5</a:t>
            </a:r>
            <a:r>
              <a:rPr lang="zh-CN" altLang="en-US" sz="2000" b="1" dirty="0">
                <a:latin typeface="华文新魏" pitchFamily="2" charset="-122"/>
                <a:ea typeface="华文新魏" pitchFamily="2" charset="-122"/>
              </a:rPr>
              <a:t>指令，则程序总长：</a:t>
            </a:r>
            <a:r>
              <a:rPr lang="en-US" altLang="zh-CN" sz="2000" b="1" dirty="0">
                <a:latin typeface="华文新魏" pitchFamily="2" charset="-122"/>
                <a:ea typeface="华文新魏" pitchFamily="2" charset="-122"/>
              </a:rPr>
              <a:t>100*10+5=</a:t>
            </a:r>
            <a:r>
              <a:rPr lang="en-US" altLang="zh-CN" sz="2000" b="1" dirty="0">
                <a:solidFill>
                  <a:srgbClr val="FF0000"/>
                </a:solidFill>
                <a:latin typeface="华文新魏" pitchFamily="2" charset="-122"/>
                <a:ea typeface="华文新魏" pitchFamily="2" charset="-122"/>
              </a:rPr>
              <a:t>1005</a:t>
            </a:r>
          </a:p>
          <a:p>
            <a:pPr lvl="1" algn="just">
              <a:lnSpc>
                <a:spcPct val="120000"/>
              </a:lnSpc>
              <a:buFont typeface="Wingdings" pitchFamily="2" charset="2"/>
              <a:buChar char="§"/>
            </a:pPr>
            <a:r>
              <a:rPr lang="zh-CN" altLang="en-US" sz="2000" b="1" dirty="0">
                <a:latin typeface="华文新魏" pitchFamily="2" charset="-122"/>
                <a:ea typeface="华文新魏" pitchFamily="2" charset="-122"/>
              </a:rPr>
              <a:t>被调函数体</a:t>
            </a:r>
            <a:r>
              <a:rPr lang="en-US" altLang="zh-CN" sz="2000" b="1" dirty="0">
                <a:latin typeface="华文新魏" pitchFamily="2" charset="-122"/>
                <a:ea typeface="华文新魏" pitchFamily="2" charset="-122"/>
              </a:rPr>
              <a:t>20</a:t>
            </a:r>
            <a:r>
              <a:rPr lang="zh-CN" altLang="en-US" sz="2000" b="1" dirty="0">
                <a:latin typeface="华文新魏" pitchFamily="2" charset="-122"/>
                <a:ea typeface="华文新魏" pitchFamily="2" charset="-122"/>
              </a:rPr>
              <a:t>指令，则程序总长：</a:t>
            </a:r>
            <a:r>
              <a:rPr lang="en-US" altLang="zh-CN" sz="2000" b="1" dirty="0">
                <a:latin typeface="华文新魏" pitchFamily="2" charset="-122"/>
                <a:ea typeface="华文新魏" pitchFamily="2" charset="-122"/>
              </a:rPr>
              <a:t>100*10+20=</a:t>
            </a:r>
            <a:r>
              <a:rPr lang="en-US" altLang="zh-CN" sz="2000" b="1" dirty="0">
                <a:solidFill>
                  <a:schemeClr val="accent2"/>
                </a:solidFill>
                <a:latin typeface="华文新魏" pitchFamily="2" charset="-122"/>
                <a:ea typeface="华文新魏" pitchFamily="2" charset="-122"/>
              </a:rPr>
              <a:t>1020</a:t>
            </a:r>
          </a:p>
          <a:p>
            <a:pPr algn="just">
              <a:lnSpc>
                <a:spcPct val="120000"/>
              </a:lnSpc>
            </a:pPr>
            <a:r>
              <a:rPr lang="en-US" altLang="zh-CN" sz="2000" b="1" dirty="0" smtClean="0">
                <a:solidFill>
                  <a:srgbClr val="FF0000"/>
                </a:solidFill>
                <a:latin typeface="华文新魏" pitchFamily="2" charset="-122"/>
                <a:ea typeface="华文新魏" pitchFamily="2" charset="-122"/>
              </a:rPr>
              <a:t>	</a:t>
            </a:r>
            <a:r>
              <a:rPr lang="zh-CN" altLang="en-US" sz="2000" b="1" dirty="0" smtClean="0">
                <a:solidFill>
                  <a:srgbClr val="FF0000"/>
                </a:solidFill>
                <a:latin typeface="华文新魏" pitchFamily="2" charset="-122"/>
                <a:ea typeface="华文新魏" pitchFamily="2" charset="-122"/>
              </a:rPr>
              <a:t>函数</a:t>
            </a:r>
            <a:r>
              <a:rPr lang="zh-CN" altLang="en-US" sz="2000" b="1" dirty="0">
                <a:solidFill>
                  <a:srgbClr val="FF0000"/>
                </a:solidFill>
                <a:latin typeface="华文新魏" pitchFamily="2" charset="-122"/>
                <a:ea typeface="华文新魏" pitchFamily="2" charset="-122"/>
              </a:rPr>
              <a:t>内联</a:t>
            </a:r>
            <a:r>
              <a:rPr lang="zh-CN" altLang="en-US" sz="2000" b="1" dirty="0">
                <a:latin typeface="华文新魏" pitchFamily="2" charset="-122"/>
                <a:ea typeface="华文新魏" pitchFamily="2" charset="-122"/>
              </a:rPr>
              <a:t>：用保留字</a:t>
            </a:r>
            <a:r>
              <a:rPr lang="en-US" altLang="zh-CN" sz="2000" b="1" dirty="0">
                <a:latin typeface="华文新魏" pitchFamily="2" charset="-122"/>
                <a:ea typeface="华文新魏" pitchFamily="2" charset="-122"/>
              </a:rPr>
              <a:t>inline</a:t>
            </a:r>
            <a:r>
              <a:rPr lang="zh-CN" altLang="en-US" sz="2000" b="1" dirty="0">
                <a:latin typeface="华文新魏" pitchFamily="2" charset="-122"/>
                <a:ea typeface="华文新魏" pitchFamily="2" charset="-122"/>
              </a:rPr>
              <a:t>声明或定义。内联函数后，在调用处直接插入函数体。一般对函数体较小的函数内联，不生成内联函数及其代码，即被内联函数在低级语言级不存在。内联函数体太长</a:t>
            </a:r>
            <a:r>
              <a:rPr lang="en-US" altLang="zh-CN" sz="2000" b="1" dirty="0">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大于调用开销</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反而会使编译后的程序总长度加长：</a:t>
            </a:r>
          </a:p>
          <a:p>
            <a:pPr lvl="1" algn="just">
              <a:lnSpc>
                <a:spcPct val="120000"/>
              </a:lnSpc>
              <a:buFont typeface="Wingdings" pitchFamily="2" charset="2"/>
              <a:buChar char="§"/>
            </a:pPr>
            <a:r>
              <a:rPr lang="zh-CN" altLang="en-US" sz="2000" b="1" dirty="0">
                <a:latin typeface="华文新魏" pitchFamily="2" charset="-122"/>
                <a:ea typeface="华文新魏" pitchFamily="2" charset="-122"/>
              </a:rPr>
              <a:t>被调函数体</a:t>
            </a:r>
            <a:r>
              <a:rPr lang="en-US" altLang="zh-CN" sz="2000" b="1" dirty="0">
                <a:latin typeface="华文新魏" pitchFamily="2" charset="-122"/>
                <a:ea typeface="华文新魏" pitchFamily="2" charset="-122"/>
              </a:rPr>
              <a:t>5</a:t>
            </a:r>
            <a:r>
              <a:rPr lang="zh-CN" altLang="en-US" sz="2000" b="1" dirty="0">
                <a:latin typeface="华文新魏" pitchFamily="2" charset="-122"/>
                <a:ea typeface="华文新魏" pitchFamily="2" charset="-122"/>
              </a:rPr>
              <a:t>指令，程序总长</a:t>
            </a:r>
            <a:r>
              <a:rPr lang="en-US" altLang="zh-CN" sz="2000" b="1" dirty="0">
                <a:latin typeface="华文新魏" pitchFamily="2" charset="-122"/>
                <a:ea typeface="华文新魏" pitchFamily="2" charset="-122"/>
              </a:rPr>
              <a:t>100*5=</a:t>
            </a:r>
            <a:r>
              <a:rPr lang="en-US" altLang="zh-CN" sz="2000" b="1" dirty="0">
                <a:solidFill>
                  <a:srgbClr val="FF0000"/>
                </a:solidFill>
                <a:latin typeface="华文新魏" pitchFamily="2" charset="-122"/>
                <a:ea typeface="华文新魏" pitchFamily="2" charset="-122"/>
              </a:rPr>
              <a:t>500      //</a:t>
            </a:r>
            <a:r>
              <a:rPr lang="zh-CN" altLang="en-US" sz="2000" b="1" dirty="0">
                <a:solidFill>
                  <a:srgbClr val="FF0000"/>
                </a:solidFill>
                <a:latin typeface="华文新魏" pitchFamily="2" charset="-122"/>
                <a:ea typeface="华文新魏" pitchFamily="2" charset="-122"/>
              </a:rPr>
              <a:t>内联后程序变短</a:t>
            </a:r>
          </a:p>
          <a:p>
            <a:pPr lvl="1" algn="just">
              <a:lnSpc>
                <a:spcPct val="120000"/>
              </a:lnSpc>
              <a:buFont typeface="Wingdings" pitchFamily="2" charset="2"/>
              <a:buChar char="§"/>
            </a:pPr>
            <a:r>
              <a:rPr lang="zh-CN" altLang="en-US" sz="2000" b="1" dirty="0">
                <a:latin typeface="华文新魏" pitchFamily="2" charset="-122"/>
                <a:ea typeface="华文新魏" pitchFamily="2" charset="-122"/>
              </a:rPr>
              <a:t>被调函数体</a:t>
            </a:r>
            <a:r>
              <a:rPr lang="en-US" altLang="zh-CN" sz="2000" b="1" dirty="0">
                <a:latin typeface="华文新魏" pitchFamily="2" charset="-122"/>
                <a:ea typeface="华文新魏" pitchFamily="2" charset="-122"/>
              </a:rPr>
              <a:t>20</a:t>
            </a:r>
            <a:r>
              <a:rPr lang="zh-CN" altLang="en-US" sz="2000" b="1" dirty="0">
                <a:latin typeface="华文新魏" pitchFamily="2" charset="-122"/>
                <a:ea typeface="华文新魏" pitchFamily="2" charset="-122"/>
              </a:rPr>
              <a:t>指令，程序总长</a:t>
            </a:r>
            <a:r>
              <a:rPr lang="en-US" altLang="zh-CN" sz="2000" b="1" dirty="0">
                <a:latin typeface="华文新魏" pitchFamily="2" charset="-122"/>
                <a:ea typeface="华文新魏" pitchFamily="2" charset="-122"/>
              </a:rPr>
              <a:t>100*20=</a:t>
            </a:r>
            <a:r>
              <a:rPr lang="en-US" altLang="zh-CN" sz="2000" b="1" dirty="0">
                <a:solidFill>
                  <a:schemeClr val="accent2"/>
                </a:solidFill>
                <a:latin typeface="华文新魏" pitchFamily="2" charset="-122"/>
                <a:ea typeface="华文新魏" pitchFamily="2" charset="-122"/>
              </a:rPr>
              <a:t>2000</a:t>
            </a:r>
            <a:r>
              <a:rPr lang="en-US" altLang="zh-CN" sz="2000" b="1" dirty="0">
                <a:solidFill>
                  <a:srgbClr val="FF0000"/>
                </a:solidFill>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内联后反而变长</a:t>
            </a:r>
          </a:p>
        </p:txBody>
      </p:sp>
    </p:spTree>
    <p:extLst>
      <p:ext uri="{BB962C8B-B14F-4D97-AF65-F5344CB8AC3E}">
        <p14:creationId xmlns:p14="http://schemas.microsoft.com/office/powerpoint/2010/main" val="237088893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2.14</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内联函数</a:t>
            </a:r>
          </a:p>
        </p:txBody>
      </p:sp>
      <p:sp>
        <p:nvSpPr>
          <p:cNvPr id="2" name="矩形 1"/>
          <p:cNvSpPr/>
          <p:nvPr/>
        </p:nvSpPr>
        <p:spPr>
          <a:xfrm>
            <a:off x="395536" y="1340768"/>
            <a:ext cx="8064896" cy="4503412"/>
          </a:xfrm>
          <a:prstGeom prst="rect">
            <a:avLst/>
          </a:prstGeom>
        </p:spPr>
        <p:txBody>
          <a:bodyPr wrap="square">
            <a:spAutoFit/>
          </a:bodyPr>
          <a:lstStyle/>
          <a:p>
            <a:pPr>
              <a:lnSpc>
                <a:spcPct val="120000"/>
              </a:lnSpc>
            </a:pPr>
            <a:r>
              <a:rPr lang="en-US" altLang="zh-CN" sz="2000" b="1" dirty="0" smtClean="0">
                <a:solidFill>
                  <a:srgbClr val="FF0000"/>
                </a:solidFill>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内联失败</a:t>
            </a:r>
            <a:r>
              <a:rPr lang="zh-CN" altLang="en-US" sz="2000" b="1" dirty="0">
                <a:latin typeface="华文新魏" pitchFamily="2" charset="-122"/>
                <a:ea typeface="华文新魏" pitchFamily="2" charset="-122"/>
              </a:rPr>
              <a:t>：仍在低级语言级生成函数代码，不在调用处插入函数体，继续使用调用指令。失败原因：</a:t>
            </a:r>
          </a:p>
          <a:p>
            <a:pPr lvl="1">
              <a:lnSpc>
                <a:spcPct val="120000"/>
              </a:lnSpc>
              <a:buFont typeface="Wingdings" pitchFamily="2" charset="2"/>
              <a:buChar char="§"/>
            </a:pPr>
            <a:r>
              <a:rPr lang="zh-CN" altLang="en-US" sz="2000" b="1" dirty="0">
                <a:latin typeface="华文新魏" pitchFamily="2" charset="-122"/>
                <a:ea typeface="华文新魏" pitchFamily="2" charset="-122"/>
              </a:rPr>
              <a:t>包含产生分支转移的语句：</a:t>
            </a:r>
            <a:r>
              <a:rPr lang="en-US" altLang="zh-CN" sz="2000" b="1" dirty="0">
                <a:latin typeface="华文新魏" pitchFamily="2" charset="-122"/>
                <a:ea typeface="华文新魏" pitchFamily="2" charset="-122"/>
              </a:rPr>
              <a:t>if, </a:t>
            </a:r>
            <a:r>
              <a:rPr lang="en-US" altLang="zh-CN" sz="2000" b="1" dirty="0" err="1">
                <a:latin typeface="华文新魏" pitchFamily="2" charset="-122"/>
                <a:ea typeface="华文新魏" pitchFamily="2" charset="-122"/>
              </a:rPr>
              <a:t>switch,while</a:t>
            </a:r>
            <a:r>
              <a:rPr lang="en-US" altLang="zh-CN"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for,do</a:t>
            </a:r>
            <a:r>
              <a:rPr lang="en-US" altLang="zh-CN" sz="2000" b="1" dirty="0">
                <a:latin typeface="华文新魏" pitchFamily="2" charset="-122"/>
                <a:ea typeface="华文新魏" pitchFamily="2" charset="-122"/>
              </a:rPr>
              <a:t> while,? :, </a:t>
            </a:r>
            <a:r>
              <a:rPr lang="zh-CN" altLang="en-US" sz="2000" b="1" dirty="0">
                <a:latin typeface="华文新魏" pitchFamily="2" charset="-122"/>
                <a:ea typeface="华文新魏" pitchFamily="2" charset="-122"/>
              </a:rPr>
              <a:t>函数调用；</a:t>
            </a:r>
          </a:p>
          <a:p>
            <a:pPr lvl="1">
              <a:lnSpc>
                <a:spcPct val="120000"/>
              </a:lnSpc>
              <a:buFont typeface="Wingdings" pitchFamily="2" charset="2"/>
              <a:buChar char="§"/>
            </a:pPr>
            <a:r>
              <a:rPr lang="zh-CN" altLang="en-US" sz="2000" b="1" dirty="0">
                <a:latin typeface="华文新魏" pitchFamily="2" charset="-122"/>
                <a:ea typeface="华文新魏" pitchFamily="2" charset="-122"/>
              </a:rPr>
              <a:t>内联函数的定义出现在其调用之后；</a:t>
            </a:r>
          </a:p>
          <a:p>
            <a:pPr lvl="1">
              <a:lnSpc>
                <a:spcPct val="120000"/>
              </a:lnSpc>
              <a:buFont typeface="Wingdings" pitchFamily="2" charset="2"/>
              <a:buChar char="§"/>
            </a:pPr>
            <a:r>
              <a:rPr lang="zh-CN" altLang="en-US" sz="2000" b="1" dirty="0">
                <a:latin typeface="华文新魏" pitchFamily="2" charset="-122"/>
                <a:ea typeface="华文新魏" pitchFamily="2" charset="-122"/>
              </a:rPr>
              <a:t>有关于取内联函数地址的指令；</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程序员要取地址</a:t>
            </a:r>
            <a:r>
              <a:rPr lang="en-US" altLang="zh-CN" sz="2000" b="1" dirty="0">
                <a:latin typeface="华文新魏" pitchFamily="2" charset="-122"/>
                <a:ea typeface="华文新魏" pitchFamily="2" charset="-122"/>
              </a:rPr>
              <a:t>)</a:t>
            </a:r>
          </a:p>
          <a:p>
            <a:pPr lvl="1">
              <a:lnSpc>
                <a:spcPct val="120000"/>
              </a:lnSpc>
              <a:buFont typeface="Wingdings" pitchFamily="2" charset="2"/>
              <a:buChar char="§"/>
            </a:pPr>
            <a:r>
              <a:rPr lang="zh-CN" altLang="en-US" sz="2000" b="1" dirty="0">
                <a:latin typeface="华文新魏" pitchFamily="2" charset="-122"/>
                <a:ea typeface="华文新魏" pitchFamily="2" charset="-122"/>
              </a:rPr>
              <a:t>内联函数同时被定义为虚函数或纯虚函数。</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编译程序要取其地址</a:t>
            </a:r>
            <a:r>
              <a:rPr lang="en-US" altLang="zh-CN" sz="2000" b="1" dirty="0">
                <a:latin typeface="华文新魏" pitchFamily="2" charset="-122"/>
                <a:ea typeface="华文新魏" pitchFamily="2" charset="-122"/>
              </a:rPr>
              <a:t>)</a:t>
            </a:r>
          </a:p>
          <a:p>
            <a:pPr>
              <a:lnSpc>
                <a:spcPct val="120000"/>
              </a:lnSpc>
            </a:pPr>
            <a:r>
              <a:rPr lang="en-US" altLang="zh-CN" sz="2000" b="1" dirty="0" smtClean="0">
                <a:solidFill>
                  <a:srgbClr val="FF0000"/>
                </a:solidFill>
                <a:latin typeface="华文新魏" pitchFamily="2" charset="-122"/>
                <a:ea typeface="华文新魏" pitchFamily="2" charset="-122"/>
              </a:rPr>
              <a:t>	</a:t>
            </a:r>
            <a:r>
              <a:rPr lang="zh-CN" altLang="en-US" sz="2000" b="1" dirty="0" smtClean="0">
                <a:solidFill>
                  <a:srgbClr val="FF0000"/>
                </a:solidFill>
                <a:latin typeface="华文新魏" pitchFamily="2" charset="-122"/>
                <a:ea typeface="华文新魏" pitchFamily="2" charset="-122"/>
              </a:rPr>
              <a:t>注意</a:t>
            </a:r>
            <a:r>
              <a:rPr lang="zh-CN" altLang="en-US" sz="2000" b="1" dirty="0">
                <a:latin typeface="华文新魏" pitchFamily="2" charset="-122"/>
                <a:ea typeface="华文新魏" pitchFamily="2" charset="-122"/>
              </a:rPr>
              <a:t>：内联失败并不导致程序语法出错。内联是便于代码优化的技术。内</a:t>
            </a:r>
            <a:r>
              <a:rPr lang="zh-CN" altLang="en-US" sz="2000" b="1" dirty="0" smtClean="0">
                <a:latin typeface="华文新魏" pitchFamily="2" charset="-122"/>
                <a:ea typeface="华文新魏" pitchFamily="2" charset="-122"/>
              </a:rPr>
              <a:t>联函数</a:t>
            </a:r>
            <a:r>
              <a:rPr lang="zh-CN" altLang="en-US" sz="2000" b="1" dirty="0">
                <a:latin typeface="华文新魏" pitchFamily="2" charset="-122"/>
                <a:ea typeface="华文新魏" pitchFamily="2" charset="-122"/>
              </a:rPr>
              <a:t>的作用域局限于当前程序文件，即</a:t>
            </a:r>
            <a:r>
              <a:rPr lang="zh-CN" altLang="en-US" sz="2000" b="1" dirty="0">
                <a:solidFill>
                  <a:srgbClr val="FF0000"/>
                </a:solidFill>
                <a:latin typeface="华文新魏" pitchFamily="2" charset="-122"/>
                <a:ea typeface="华文新魏" pitchFamily="2" charset="-122"/>
              </a:rPr>
              <a:t>相当于</a:t>
            </a:r>
            <a:r>
              <a:rPr lang="zh-CN" altLang="en-US" sz="2000" b="1" dirty="0">
                <a:latin typeface="华文新魏" pitchFamily="2" charset="-122"/>
                <a:ea typeface="华文新魏" pitchFamily="2" charset="-122"/>
              </a:rPr>
              <a:t>在函数前使用了</a:t>
            </a:r>
            <a:r>
              <a:rPr lang="en-US" altLang="zh-CN" sz="2000" b="1" dirty="0" smtClean="0">
                <a:latin typeface="华文新魏" pitchFamily="2" charset="-122"/>
                <a:ea typeface="华文新魏" pitchFamily="2" charset="-122"/>
              </a:rPr>
              <a:t>static</a:t>
            </a:r>
            <a:r>
              <a:rPr lang="zh-CN" altLang="en-US" sz="2000" b="1" dirty="0" smtClean="0">
                <a:latin typeface="华文新魏" pitchFamily="2" charset="-122"/>
                <a:ea typeface="华文新魏" pitchFamily="2" charset="-122"/>
              </a:rPr>
              <a:t>。</a:t>
            </a:r>
            <a:endParaRPr lang="en-US" altLang="zh-CN" sz="2000" b="1" dirty="0" smtClean="0">
              <a:latin typeface="华文新魏" pitchFamily="2" charset="-122"/>
              <a:ea typeface="华文新魏" pitchFamily="2" charset="-122"/>
            </a:endParaRPr>
          </a:p>
          <a:p>
            <a:pPr>
              <a:lnSpc>
                <a:spcPct val="120000"/>
              </a:lnSpc>
            </a:pPr>
            <a:r>
              <a:rPr lang="en-US" altLang="zh-CN" sz="2000" b="1" dirty="0">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因此 内联函数可以在头文件里定义。而普通全局函数不能在头文件里定义（ 为什么）</a:t>
            </a:r>
            <a:r>
              <a:rPr lang="zh-CN" altLang="en-US" sz="2000" b="1" dirty="0" smtClean="0">
                <a:solidFill>
                  <a:srgbClr val="FF0000"/>
                </a:solidFill>
                <a:latin typeface="华文新魏" pitchFamily="2" charset="-122"/>
                <a:ea typeface="华文新魏" pitchFamily="2" charset="-122"/>
              </a:rPr>
              <a:t>。</a:t>
            </a:r>
            <a:endParaRPr lang="zh-CN" altLang="en-US" sz="2000" b="1" dirty="0">
              <a:solidFill>
                <a:srgbClr val="FF0000"/>
              </a:solidFill>
              <a:latin typeface="华文新魏" pitchFamily="2" charset="-122"/>
              <a:ea typeface="华文新魏" pitchFamily="2" charset="-122"/>
            </a:endParaRPr>
          </a:p>
        </p:txBody>
      </p:sp>
    </p:spTree>
    <p:extLst>
      <p:ext uri="{BB962C8B-B14F-4D97-AF65-F5344CB8AC3E}">
        <p14:creationId xmlns:p14="http://schemas.microsoft.com/office/powerpoint/2010/main" val="30458663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smtClean="0">
                <a:solidFill>
                  <a:srgbClr val="FF0000"/>
                </a:solidFill>
                <a:latin typeface="微软雅黑" pitchFamily="34" charset="-122"/>
                <a:ea typeface="微软雅黑" pitchFamily="34" charset="-122"/>
              </a:rPr>
              <a:t>2.1</a:t>
            </a:r>
            <a:r>
              <a:rPr lang="zh-CN" altLang="en-US" sz="3600" b="1" dirty="0" smtClean="0">
                <a:solidFill>
                  <a:srgbClr val="FF0000"/>
                </a:solidFill>
                <a:latin typeface="微软雅黑" pitchFamily="34" charset="-122"/>
                <a:ea typeface="微软雅黑" pitchFamily="34" charset="-122"/>
              </a:rPr>
              <a:t>　类型</a:t>
            </a:r>
          </a:p>
        </p:txBody>
      </p:sp>
      <p:sp>
        <p:nvSpPr>
          <p:cNvPr id="8196" name="Rectangle 7"/>
          <p:cNvSpPr>
            <a:spLocks noChangeArrowheads="1"/>
          </p:cNvSpPr>
          <p:nvPr/>
        </p:nvSpPr>
        <p:spPr bwMode="auto">
          <a:xfrm>
            <a:off x="234752" y="1556792"/>
            <a:ext cx="8382000" cy="4968775"/>
          </a:xfrm>
          <a:prstGeom prst="rect">
            <a:avLst/>
          </a:prstGeom>
          <a:noFill/>
          <a:ln w="9525">
            <a:noFill/>
            <a:miter lim="800000"/>
            <a:headEnd/>
            <a:tailEnd/>
          </a:ln>
        </p:spPr>
        <p:txBody>
          <a:bodyPr>
            <a:noAutofit/>
          </a:bodyPr>
          <a:lstStyle/>
          <a:p>
            <a:pPr marL="0" lvl="1" algn="l">
              <a:lnSpc>
                <a:spcPct val="120000"/>
              </a:lnSpc>
              <a:spcBef>
                <a:spcPct val="50000"/>
              </a:spcBef>
            </a:pPr>
            <a:r>
              <a:rPr lang="en-US" altLang="zh-CN" sz="2400" b="1" dirty="0" smtClean="0">
                <a:latin typeface="华文新魏" pitchFamily="2" charset="-122"/>
                <a:ea typeface="华文新魏" pitchFamily="2" charset="-122"/>
              </a:rPr>
              <a:t>	</a:t>
            </a:r>
            <a:endParaRPr lang="zh-CN" altLang="en-US" sz="2000" b="1" dirty="0">
              <a:latin typeface="华文新魏" pitchFamily="2" charset="-122"/>
              <a:ea typeface="华文新魏" pitchFamily="2" charset="-122"/>
            </a:endParaRPr>
          </a:p>
        </p:txBody>
      </p:sp>
      <p:sp>
        <p:nvSpPr>
          <p:cNvPr id="5"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2.1.2</a:t>
            </a:r>
            <a:r>
              <a:rPr lang="zh-CN" altLang="en-US" sz="2800" b="1" dirty="0" smtClean="0">
                <a:solidFill>
                  <a:srgbClr val="FF0000"/>
                </a:solidFill>
                <a:latin typeface="微软雅黑" pitchFamily="34" charset="-122"/>
                <a:ea typeface="微软雅黑" pitchFamily="34" charset="-122"/>
              </a:rPr>
              <a:t>　</a:t>
            </a:r>
            <a:r>
              <a:rPr lang="en-US" altLang="zh-CN" sz="2800" b="1" dirty="0" smtClean="0">
                <a:solidFill>
                  <a:srgbClr val="FF0000"/>
                </a:solidFill>
                <a:latin typeface="微软雅黑" pitchFamily="34" charset="-122"/>
                <a:ea typeface="微软雅黑" pitchFamily="34" charset="-122"/>
              </a:rPr>
              <a:t>C++</a:t>
            </a:r>
            <a:r>
              <a:rPr lang="zh-CN" altLang="en-US" sz="2800" b="1" dirty="0" smtClean="0">
                <a:solidFill>
                  <a:srgbClr val="FF0000"/>
                </a:solidFill>
                <a:latin typeface="微软雅黑" pitchFamily="34" charset="-122"/>
                <a:ea typeface="微软雅黑" pitchFamily="34" charset="-122"/>
              </a:rPr>
              <a:t>内置数据类型</a:t>
            </a:r>
          </a:p>
        </p:txBody>
      </p:sp>
      <p:sp>
        <p:nvSpPr>
          <p:cNvPr id="8" name="Rectangle 7"/>
          <p:cNvSpPr>
            <a:spLocks noChangeArrowheads="1"/>
          </p:cNvSpPr>
          <p:nvPr/>
        </p:nvSpPr>
        <p:spPr bwMode="auto">
          <a:xfrm>
            <a:off x="234752" y="1556792"/>
            <a:ext cx="8657728" cy="4968775"/>
          </a:xfrm>
          <a:prstGeom prst="rect">
            <a:avLst/>
          </a:prstGeom>
          <a:noFill/>
          <a:ln w="9525">
            <a:noFill/>
            <a:miter lim="800000"/>
            <a:headEnd/>
            <a:tailEnd/>
          </a:ln>
        </p:spPr>
        <p:txBody>
          <a:bodyPr>
            <a:noAutofit/>
          </a:bodyPr>
          <a:lstStyle/>
          <a:p>
            <a:pPr marL="0" lvl="1">
              <a:lnSpc>
                <a:spcPct val="120000"/>
              </a:lnSpc>
              <a:spcBef>
                <a:spcPct val="50000"/>
              </a:spcBef>
            </a:pPr>
            <a:r>
              <a:rPr lang="zh-CN" altLang="en-US" sz="2800" b="1" dirty="0" smtClean="0">
                <a:latin typeface="华文新魏" pitchFamily="2" charset="-122"/>
                <a:ea typeface="华文新魏" pitchFamily="2" charset="-122"/>
              </a:rPr>
              <a:t>需要特别注意的是：</a:t>
            </a:r>
            <a:r>
              <a:rPr lang="en-US" altLang="zh-CN" sz="2800" b="1" dirty="0" smtClean="0">
                <a:latin typeface="华文新魏" pitchFamily="2" charset="-122"/>
                <a:ea typeface="华文新魏" pitchFamily="2" charset="-122"/>
              </a:rPr>
              <a:t>char</a:t>
            </a:r>
            <a:r>
              <a:rPr lang="zh-CN" altLang="en-US" sz="2800" b="1" dirty="0" smtClean="0">
                <a:latin typeface="华文新魏" pitchFamily="2" charset="-122"/>
                <a:ea typeface="华文新魏" pitchFamily="2" charset="-122"/>
              </a:rPr>
              <a:t>可以显示地声明为带符号的和无符号的。因此</a:t>
            </a:r>
            <a:r>
              <a:rPr lang="en-US" altLang="zh-CN" sz="2800" b="1" dirty="0" smtClean="0">
                <a:latin typeface="华文新魏" pitchFamily="2" charset="-122"/>
                <a:ea typeface="华文新魏" pitchFamily="2" charset="-122"/>
              </a:rPr>
              <a:t>C++11</a:t>
            </a:r>
            <a:r>
              <a:rPr lang="zh-CN" altLang="en-US" sz="2800" b="1" dirty="0" smtClean="0">
                <a:latin typeface="华文新魏" pitchFamily="2" charset="-122"/>
                <a:ea typeface="华文新魏" pitchFamily="2" charset="-122"/>
              </a:rPr>
              <a:t>标准规定</a:t>
            </a:r>
            <a:r>
              <a:rPr lang="en-US" altLang="zh-CN" sz="2800" b="1" dirty="0" smtClean="0">
                <a:latin typeface="华文新魏" pitchFamily="2" charset="-122"/>
                <a:ea typeface="华文新魏" pitchFamily="2" charset="-122"/>
              </a:rPr>
              <a:t>char</a:t>
            </a:r>
            <a:r>
              <a:rPr lang="zh-CN" altLang="en-US" sz="2800" b="1" dirty="0" smtClean="0">
                <a:latin typeface="华文新魏" pitchFamily="2" charset="-122"/>
                <a:ea typeface="华文新魏" pitchFamily="2" charset="-122"/>
              </a:rPr>
              <a:t>，</a:t>
            </a:r>
            <a:r>
              <a:rPr lang="en-US" altLang="zh-CN" sz="2800" b="1" dirty="0" smtClean="0">
                <a:latin typeface="华文新魏" pitchFamily="2" charset="-122"/>
                <a:ea typeface="华文新魏" pitchFamily="2" charset="-122"/>
              </a:rPr>
              <a:t>signed char</a:t>
            </a:r>
            <a:r>
              <a:rPr lang="zh-CN" altLang="en-US" sz="2800" b="1" dirty="0" smtClean="0">
                <a:latin typeface="华文新魏" pitchFamily="2" charset="-122"/>
                <a:ea typeface="华文新魏" pitchFamily="2" charset="-122"/>
              </a:rPr>
              <a:t>和</a:t>
            </a:r>
            <a:r>
              <a:rPr lang="en-US" altLang="zh-CN" sz="2800" b="1" dirty="0" smtClean="0">
                <a:latin typeface="华文新魏" pitchFamily="2" charset="-122"/>
                <a:ea typeface="华文新魏" pitchFamily="2" charset="-122"/>
              </a:rPr>
              <a:t>unsigned char</a:t>
            </a:r>
            <a:r>
              <a:rPr lang="zh-CN" altLang="en-US" sz="2800" b="1" dirty="0" smtClean="0">
                <a:latin typeface="华文新魏" pitchFamily="2" charset="-122"/>
                <a:ea typeface="华文新魏" pitchFamily="2" charset="-122"/>
              </a:rPr>
              <a:t>是三种不同的类型。</a:t>
            </a:r>
            <a:endParaRPr lang="en-US" altLang="zh-CN" sz="2800" b="1" dirty="0" smtClean="0">
              <a:latin typeface="华文新魏" pitchFamily="2" charset="-122"/>
              <a:ea typeface="华文新魏" pitchFamily="2" charset="-122"/>
            </a:endParaRPr>
          </a:p>
          <a:p>
            <a:pPr marL="0" lvl="1">
              <a:lnSpc>
                <a:spcPct val="120000"/>
              </a:lnSpc>
              <a:spcBef>
                <a:spcPct val="50000"/>
              </a:spcBef>
            </a:pPr>
            <a:r>
              <a:rPr lang="zh-CN" altLang="en-US" sz="2800" b="1" dirty="0" smtClean="0">
                <a:solidFill>
                  <a:srgbClr val="FF0000"/>
                </a:solidFill>
                <a:latin typeface="华文新魏" pitchFamily="2" charset="-122"/>
                <a:ea typeface="华文新魏" pitchFamily="2" charset="-122"/>
              </a:rPr>
              <a:t>但每个具体的编译器实现中，</a:t>
            </a:r>
            <a:r>
              <a:rPr lang="en-US" altLang="zh-CN" sz="2800" b="1" dirty="0" smtClean="0">
                <a:solidFill>
                  <a:srgbClr val="FF0000"/>
                </a:solidFill>
                <a:latin typeface="华文新魏" pitchFamily="2" charset="-122"/>
                <a:ea typeface="华文新魏" pitchFamily="2" charset="-122"/>
              </a:rPr>
              <a:t>char</a:t>
            </a:r>
            <a:r>
              <a:rPr lang="zh-CN" altLang="en-US" sz="2800" b="1" dirty="0" smtClean="0">
                <a:solidFill>
                  <a:srgbClr val="FF0000"/>
                </a:solidFill>
                <a:latin typeface="华文新魏" pitchFamily="2" charset="-122"/>
                <a:ea typeface="华文新魏" pitchFamily="2" charset="-122"/>
              </a:rPr>
              <a:t>会表现为</a:t>
            </a:r>
            <a:r>
              <a:rPr lang="en-US" altLang="zh-CN" sz="2800" b="1" dirty="0">
                <a:solidFill>
                  <a:srgbClr val="FF0000"/>
                </a:solidFill>
                <a:latin typeface="华文新魏" pitchFamily="2" charset="-122"/>
                <a:ea typeface="华文新魏" pitchFamily="2" charset="-122"/>
              </a:rPr>
              <a:t>signed char</a:t>
            </a:r>
            <a:r>
              <a:rPr lang="zh-CN" altLang="en-US" sz="2800" b="1" dirty="0">
                <a:solidFill>
                  <a:srgbClr val="FF0000"/>
                </a:solidFill>
                <a:latin typeface="华文新魏" pitchFamily="2" charset="-122"/>
                <a:ea typeface="华文新魏" pitchFamily="2" charset="-122"/>
              </a:rPr>
              <a:t>和</a:t>
            </a:r>
            <a:r>
              <a:rPr lang="en-US" altLang="zh-CN" sz="2800" b="1" dirty="0">
                <a:solidFill>
                  <a:srgbClr val="FF0000"/>
                </a:solidFill>
                <a:latin typeface="华文新魏" pitchFamily="2" charset="-122"/>
                <a:ea typeface="华文新魏" pitchFamily="2" charset="-122"/>
              </a:rPr>
              <a:t>unsigned </a:t>
            </a:r>
            <a:r>
              <a:rPr lang="en-US" altLang="zh-CN" sz="2800" b="1" dirty="0" smtClean="0">
                <a:solidFill>
                  <a:srgbClr val="FF0000"/>
                </a:solidFill>
                <a:latin typeface="华文新魏" pitchFamily="2" charset="-122"/>
                <a:ea typeface="华文新魏" pitchFamily="2" charset="-122"/>
              </a:rPr>
              <a:t>char</a:t>
            </a:r>
            <a:r>
              <a:rPr lang="zh-CN" altLang="en-US" sz="2800" b="1" dirty="0" smtClean="0">
                <a:solidFill>
                  <a:srgbClr val="FF0000"/>
                </a:solidFill>
                <a:latin typeface="华文新魏" pitchFamily="2" charset="-122"/>
                <a:ea typeface="华文新魏" pitchFamily="2" charset="-122"/>
              </a:rPr>
              <a:t>中的一种。</a:t>
            </a:r>
            <a:endParaRPr lang="zh-CN" altLang="en-US" sz="2800" b="1" dirty="0">
              <a:solidFill>
                <a:srgbClr val="FF0000"/>
              </a:solidFill>
              <a:latin typeface="华文新魏" pitchFamily="2" charset="-122"/>
              <a:ea typeface="华文新魏" pitchFamily="2" charset="-122"/>
            </a:endParaRPr>
          </a:p>
        </p:txBody>
      </p:sp>
    </p:spTree>
    <p:extLst>
      <p:ext uri="{BB962C8B-B14F-4D97-AF65-F5344CB8AC3E}">
        <p14:creationId xmlns:p14="http://schemas.microsoft.com/office/powerpoint/2010/main" val="26199578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8287072" cy="838200"/>
          </a:xfrm>
        </p:spPr>
        <p:txBody>
          <a:bodyPr>
            <a:normAutofit/>
          </a:bodyPr>
          <a:lstStyle/>
          <a:p>
            <a:pPr algn="l"/>
            <a:r>
              <a:rPr lang="en-US" altLang="zh-CN" sz="3600" b="1" dirty="0" smtClean="0">
                <a:solidFill>
                  <a:srgbClr val="FF0000"/>
                </a:solidFill>
                <a:latin typeface="微软雅黑" pitchFamily="34" charset="-122"/>
                <a:ea typeface="微软雅黑" pitchFamily="34" charset="-122"/>
              </a:rPr>
              <a:t>2.14</a:t>
            </a:r>
            <a:r>
              <a:rPr lang="zh-CN" altLang="en-US" sz="3600" b="1" dirty="0">
                <a:solidFill>
                  <a:srgbClr val="FF0000"/>
                </a:solidFill>
                <a:latin typeface="微软雅黑" pitchFamily="34" charset="-122"/>
                <a:ea typeface="微软雅黑" pitchFamily="34" charset="-122"/>
              </a:rPr>
              <a:t>　</a:t>
            </a:r>
            <a:r>
              <a:rPr lang="zh-CN" altLang="en-US" sz="3600" b="1" dirty="0" smtClean="0">
                <a:solidFill>
                  <a:srgbClr val="FF0000"/>
                </a:solidFill>
                <a:latin typeface="微软雅黑" pitchFamily="34" charset="-122"/>
                <a:ea typeface="微软雅黑" pitchFamily="34" charset="-122"/>
              </a:rPr>
              <a:t>内联函数</a:t>
            </a:r>
          </a:p>
        </p:txBody>
      </p:sp>
      <p:sp>
        <p:nvSpPr>
          <p:cNvPr id="4" name="TextBox 3"/>
          <p:cNvSpPr txBox="1">
            <a:spLocks noChangeArrowheads="1"/>
          </p:cNvSpPr>
          <p:nvPr/>
        </p:nvSpPr>
        <p:spPr bwMode="auto">
          <a:xfrm>
            <a:off x="492132" y="1052736"/>
            <a:ext cx="8496328" cy="5400600"/>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50000"/>
              </a:lnSpc>
            </a:pPr>
            <a:r>
              <a:rPr lang="en-US" altLang="zh-CN" sz="2000" b="1" dirty="0">
                <a:latin typeface="华文新魏" pitchFamily="2" charset="-122"/>
                <a:ea typeface="华文新魏" pitchFamily="2" charset="-122"/>
              </a:rPr>
              <a:t>inline  double  girth (double r) ; //</a:t>
            </a:r>
            <a:r>
              <a:rPr lang="zh-CN" altLang="en-US" sz="2000" b="1" dirty="0">
                <a:latin typeface="华文新魏" pitchFamily="2" charset="-122"/>
                <a:ea typeface="华文新魏" pitchFamily="2" charset="-122"/>
              </a:rPr>
              <a:t>函数原型声明：无函数体</a:t>
            </a:r>
          </a:p>
          <a:p>
            <a:pPr>
              <a:lnSpc>
                <a:spcPct val="150000"/>
              </a:lnSpc>
            </a:pPr>
            <a:r>
              <a:rPr lang="en-US" altLang="zh-CN" sz="2000" b="1" dirty="0">
                <a:latin typeface="华文新魏" pitchFamily="2" charset="-122"/>
                <a:ea typeface="华文新魏" pitchFamily="2" charset="-122"/>
              </a:rPr>
              <a:t>inline  double  area (double r) {    //</a:t>
            </a:r>
            <a:r>
              <a:rPr lang="zh-CN" altLang="en-US" sz="2000" b="1" dirty="0">
                <a:latin typeface="华文新魏" pitchFamily="2" charset="-122"/>
                <a:ea typeface="华文新魏" pitchFamily="2" charset="-122"/>
              </a:rPr>
              <a:t>函数定义：</a:t>
            </a:r>
            <a:r>
              <a:rPr lang="zh-CN" altLang="en-US" sz="2000" b="1" dirty="0">
                <a:solidFill>
                  <a:srgbClr val="FF0000"/>
                </a:solidFill>
                <a:latin typeface="华文新魏" pitchFamily="2" charset="-122"/>
                <a:ea typeface="华文新魏" pitchFamily="2" charset="-122"/>
              </a:rPr>
              <a:t>包括函数体</a:t>
            </a:r>
          </a:p>
          <a:p>
            <a:pPr>
              <a:lnSpc>
                <a:spcPct val="15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return  3.1416*r*r; </a:t>
            </a:r>
          </a:p>
          <a:p>
            <a:pPr>
              <a:lnSpc>
                <a:spcPct val="150000"/>
              </a:lnSpc>
            </a:pPr>
            <a:r>
              <a:rPr lang="en-US" altLang="zh-CN" sz="2000" b="1" dirty="0">
                <a:latin typeface="华文新魏" pitchFamily="2" charset="-122"/>
                <a:ea typeface="华文新魏" pitchFamily="2" charset="-122"/>
              </a:rPr>
              <a:t>} //inline</a:t>
            </a:r>
            <a:r>
              <a:rPr lang="zh-CN" altLang="en-US" sz="2000" b="1" dirty="0">
                <a:latin typeface="华文新魏" pitchFamily="2" charset="-122"/>
                <a:ea typeface="华文新魏" pitchFamily="2" charset="-122"/>
              </a:rPr>
              <a:t>相当于在函数前加</a:t>
            </a:r>
            <a:r>
              <a:rPr lang="en-US" altLang="zh-CN" sz="2000" b="1" dirty="0" smtClean="0">
                <a:latin typeface="华文新魏" pitchFamily="2" charset="-122"/>
                <a:ea typeface="华文新魏" pitchFamily="2" charset="-122"/>
              </a:rPr>
              <a:t>static</a:t>
            </a:r>
          </a:p>
          <a:p>
            <a:pPr>
              <a:lnSpc>
                <a:spcPct val="150000"/>
              </a:lnSpc>
            </a:pPr>
            <a:r>
              <a:rPr lang="en-US" altLang="zh-CN" sz="2000" b="1" dirty="0" smtClean="0">
                <a:latin typeface="华文新魏" pitchFamily="2" charset="-122"/>
                <a:ea typeface="华文新魏" pitchFamily="2" charset="-122"/>
              </a:rPr>
              <a:t>void </a:t>
            </a:r>
            <a:r>
              <a:rPr lang="en-US" altLang="zh-CN" sz="2000" b="1" dirty="0">
                <a:latin typeface="华文新魏" pitchFamily="2" charset="-122"/>
                <a:ea typeface="华文新魏" pitchFamily="2" charset="-122"/>
              </a:rPr>
              <a:t>main (void)   {//main</a:t>
            </a:r>
            <a:r>
              <a:rPr lang="zh-CN" altLang="en-US" sz="2000" b="1" dirty="0">
                <a:latin typeface="华文新魏" pitchFamily="2" charset="-122"/>
                <a:ea typeface="华文新魏" pitchFamily="2" charset="-122"/>
              </a:rPr>
              <a:t>内联不能做</a:t>
            </a:r>
            <a:r>
              <a:rPr lang="en-US" altLang="zh-CN" sz="2000" b="1" dirty="0">
                <a:latin typeface="华文新魏" pitchFamily="2" charset="-122"/>
                <a:ea typeface="华文新魏" pitchFamily="2" charset="-122"/>
              </a:rPr>
              <a:t>OS</a:t>
            </a:r>
            <a:r>
              <a:rPr lang="zh-CN" altLang="en-US" sz="2000" b="1" dirty="0">
                <a:latin typeface="华文新魏" pitchFamily="2" charset="-122"/>
                <a:ea typeface="华文新魏" pitchFamily="2" charset="-122"/>
              </a:rPr>
              <a:t>入口</a:t>
            </a:r>
            <a:r>
              <a:rPr lang="en-US" altLang="zh-CN" sz="2000" b="1" dirty="0">
                <a:latin typeface="华文新魏" pitchFamily="2" charset="-122"/>
                <a:ea typeface="华文新魏" pitchFamily="2" charset="-122"/>
              </a:rPr>
              <a:t>(OS</a:t>
            </a:r>
            <a:r>
              <a:rPr lang="zh-CN" altLang="en-US" sz="2000" b="1" dirty="0">
                <a:latin typeface="华文新魏" pitchFamily="2" charset="-122"/>
                <a:ea typeface="华文新魏" pitchFamily="2" charset="-122"/>
              </a:rPr>
              <a:t>要求全局作用域</a:t>
            </a:r>
            <a:r>
              <a:rPr lang="en-US" altLang="zh-CN" sz="2000" b="1" dirty="0" smtClean="0">
                <a:latin typeface="华文新魏" pitchFamily="2" charset="-122"/>
                <a:ea typeface="华文新魏" pitchFamily="2" charset="-122"/>
              </a:rPr>
              <a:t>main)</a:t>
            </a:r>
            <a:endParaRPr lang="en-US" altLang="zh-CN" sz="2000" b="1" dirty="0">
              <a:latin typeface="华文新魏" pitchFamily="2" charset="-122"/>
              <a:ea typeface="华文新魏" pitchFamily="2" charset="-122"/>
            </a:endParaRPr>
          </a:p>
          <a:p>
            <a:pPr>
              <a:lnSpc>
                <a:spcPct val="150000"/>
              </a:lnSpc>
            </a:pPr>
            <a:r>
              <a:rPr lang="en-US" altLang="zh-CN" sz="2000" b="1" dirty="0">
                <a:latin typeface="华文新魏" pitchFamily="2" charset="-122"/>
                <a:ea typeface="华文新魏" pitchFamily="2" charset="-122"/>
              </a:rPr>
              <a:t>	double   m; </a:t>
            </a:r>
          </a:p>
          <a:p>
            <a:pPr>
              <a:lnSpc>
                <a:spcPct val="150000"/>
              </a:lnSpc>
            </a:pPr>
            <a:r>
              <a:rPr lang="en-US" altLang="zh-CN" sz="2000" b="1" dirty="0">
                <a:latin typeface="华文新魏" pitchFamily="2" charset="-122"/>
                <a:ea typeface="华文新魏" pitchFamily="2" charset="-122"/>
              </a:rPr>
              <a:t>	m=girth (5.0) ;  //</a:t>
            </a:r>
            <a:r>
              <a:rPr lang="zh-CN" altLang="en-US" sz="2000" b="1" dirty="0">
                <a:latin typeface="华文新魏" pitchFamily="2" charset="-122"/>
                <a:ea typeface="华文新魏" pitchFamily="2" charset="-122"/>
              </a:rPr>
              <a:t>内联失败</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编译为函数调用指令</a:t>
            </a:r>
          </a:p>
          <a:p>
            <a:pPr>
              <a:lnSpc>
                <a:spcPct val="15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m=area (5.0) ;  //</a:t>
            </a:r>
            <a:r>
              <a:rPr lang="zh-CN" altLang="en-US" sz="2000" b="1" dirty="0">
                <a:latin typeface="华文新魏" pitchFamily="2" charset="-122"/>
                <a:ea typeface="华文新魏" pitchFamily="2" charset="-122"/>
              </a:rPr>
              <a:t>内联成功</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编译为</a:t>
            </a:r>
            <a:r>
              <a:rPr lang="en-US" altLang="zh-CN" sz="2000" b="1" dirty="0">
                <a:latin typeface="华文新魏" pitchFamily="2" charset="-122"/>
                <a:ea typeface="华文新魏" pitchFamily="2" charset="-122"/>
              </a:rPr>
              <a:t>m= 3.1416*5*5</a:t>
            </a:r>
          </a:p>
          <a:p>
            <a:pPr>
              <a:lnSpc>
                <a:spcPct val="150000"/>
              </a:lnSpc>
            </a:pPr>
            <a:r>
              <a:rPr lang="en-US" altLang="zh-CN" sz="2000" b="1" dirty="0">
                <a:latin typeface="华文新魏" pitchFamily="2" charset="-122"/>
                <a:ea typeface="华文新魏" pitchFamily="2" charset="-122"/>
              </a:rPr>
              <a:t>}</a:t>
            </a:r>
          </a:p>
          <a:p>
            <a:pPr>
              <a:lnSpc>
                <a:spcPct val="150000"/>
              </a:lnSpc>
            </a:pPr>
            <a:r>
              <a:rPr lang="en-US" altLang="zh-CN" sz="2000" b="1" dirty="0">
                <a:latin typeface="华文新魏" pitchFamily="2" charset="-122"/>
                <a:ea typeface="华文新魏" pitchFamily="2" charset="-122"/>
              </a:rPr>
              <a:t>double girth (double r)    { return  3.1416*2*r;  }//</a:t>
            </a:r>
            <a:r>
              <a:rPr lang="zh-CN" altLang="en-US" sz="2000" b="1" dirty="0">
                <a:latin typeface="华文新魏" pitchFamily="2" charset="-122"/>
                <a:ea typeface="华文新魏" pitchFamily="2" charset="-122"/>
              </a:rPr>
              <a:t>声明时用了</a:t>
            </a:r>
            <a:r>
              <a:rPr lang="en-US" altLang="zh-CN" sz="2000" b="1" dirty="0">
                <a:latin typeface="华文新魏" pitchFamily="2" charset="-122"/>
                <a:ea typeface="华文新魏" pitchFamily="2" charset="-122"/>
              </a:rPr>
              <a:t>inline</a:t>
            </a:r>
          </a:p>
          <a:p>
            <a:pPr>
              <a:lnSpc>
                <a:spcPct val="150000"/>
              </a:lnSpc>
            </a:pPr>
            <a:r>
              <a:rPr lang="en-US" altLang="zh-CN" sz="2000" b="1" dirty="0">
                <a:latin typeface="华文新魏" pitchFamily="2" charset="-122"/>
                <a:ea typeface="华文新魏" pitchFamily="2" charset="-122"/>
              </a:rPr>
              <a:t>                                                                                  // </a:t>
            </a:r>
            <a:r>
              <a:rPr lang="zh-CN" altLang="en-US" sz="2000" b="1" dirty="0">
                <a:latin typeface="华文新魏" pitchFamily="2" charset="-122"/>
                <a:ea typeface="华文新魏" pitchFamily="2" charset="-122"/>
              </a:rPr>
              <a:t>定义时可不用</a:t>
            </a:r>
            <a:r>
              <a:rPr lang="en-US" altLang="zh-CN" sz="2000" b="1" dirty="0">
                <a:latin typeface="华文新魏" pitchFamily="2" charset="-122"/>
                <a:ea typeface="华文新魏" pitchFamily="2" charset="-122"/>
              </a:rPr>
              <a:t>inline</a:t>
            </a:r>
            <a:r>
              <a:rPr lang="zh-CN" altLang="en-US" sz="2000" b="1" dirty="0">
                <a:latin typeface="华文新魏" pitchFamily="2" charset="-122"/>
                <a:ea typeface="华文新魏" pitchFamily="2" charset="-122"/>
              </a:rPr>
              <a:t>修饰</a:t>
            </a:r>
          </a:p>
        </p:txBody>
      </p:sp>
    </p:spTree>
    <p:extLst>
      <p:ext uri="{BB962C8B-B14F-4D97-AF65-F5344CB8AC3E}">
        <p14:creationId xmlns:p14="http://schemas.microsoft.com/office/powerpoint/2010/main" val="36021443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smtClean="0">
                <a:solidFill>
                  <a:srgbClr val="FF0000"/>
                </a:solidFill>
                <a:latin typeface="微软雅黑" pitchFamily="34" charset="-122"/>
                <a:ea typeface="微软雅黑" pitchFamily="34" charset="-122"/>
              </a:rPr>
              <a:t>2.1</a:t>
            </a:r>
            <a:r>
              <a:rPr lang="zh-CN" altLang="en-US" sz="3600" b="1" dirty="0" smtClean="0">
                <a:solidFill>
                  <a:srgbClr val="FF0000"/>
                </a:solidFill>
                <a:latin typeface="微软雅黑" pitchFamily="34" charset="-122"/>
                <a:ea typeface="微软雅黑" pitchFamily="34" charset="-122"/>
              </a:rPr>
              <a:t>　类型</a:t>
            </a:r>
          </a:p>
        </p:txBody>
      </p:sp>
      <p:sp>
        <p:nvSpPr>
          <p:cNvPr id="8196" name="Rectangle 7"/>
          <p:cNvSpPr>
            <a:spLocks noChangeArrowheads="1"/>
          </p:cNvSpPr>
          <p:nvPr/>
        </p:nvSpPr>
        <p:spPr bwMode="auto">
          <a:xfrm>
            <a:off x="234752" y="1556792"/>
            <a:ext cx="8382000" cy="4968775"/>
          </a:xfrm>
          <a:prstGeom prst="rect">
            <a:avLst/>
          </a:prstGeom>
          <a:noFill/>
          <a:ln w="9525">
            <a:noFill/>
            <a:miter lim="800000"/>
            <a:headEnd/>
            <a:tailEnd/>
          </a:ln>
        </p:spPr>
        <p:txBody>
          <a:bodyPr>
            <a:noAutofit/>
          </a:bodyPr>
          <a:lstStyle/>
          <a:p>
            <a:pPr marL="0" lvl="1" algn="l">
              <a:lnSpc>
                <a:spcPct val="120000"/>
              </a:lnSpc>
              <a:spcBef>
                <a:spcPct val="50000"/>
              </a:spcBef>
            </a:pPr>
            <a:r>
              <a:rPr lang="en-US" altLang="zh-CN" sz="2400" b="1" dirty="0" smtClean="0">
                <a:latin typeface="华文新魏" pitchFamily="2" charset="-122"/>
                <a:ea typeface="华文新魏" pitchFamily="2" charset="-122"/>
              </a:rPr>
              <a:t>	</a:t>
            </a:r>
            <a:endParaRPr lang="zh-CN" altLang="en-US" sz="2000" b="1" dirty="0">
              <a:latin typeface="华文新魏" pitchFamily="2" charset="-122"/>
              <a:ea typeface="华文新魏" pitchFamily="2" charset="-122"/>
            </a:endParaRPr>
          </a:p>
        </p:txBody>
      </p:sp>
      <p:sp>
        <p:nvSpPr>
          <p:cNvPr id="5"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2.1.2</a:t>
            </a:r>
            <a:r>
              <a:rPr lang="zh-CN" altLang="en-US" sz="2800" b="1" dirty="0" smtClean="0">
                <a:solidFill>
                  <a:srgbClr val="FF0000"/>
                </a:solidFill>
                <a:latin typeface="微软雅黑" pitchFamily="34" charset="-122"/>
                <a:ea typeface="微软雅黑" pitchFamily="34" charset="-122"/>
              </a:rPr>
              <a:t>　</a:t>
            </a:r>
            <a:r>
              <a:rPr lang="en-US" altLang="zh-CN" sz="2800" b="1" dirty="0" smtClean="0">
                <a:solidFill>
                  <a:srgbClr val="FF0000"/>
                </a:solidFill>
                <a:latin typeface="微软雅黑" pitchFamily="34" charset="-122"/>
                <a:ea typeface="微软雅黑" pitchFamily="34" charset="-122"/>
              </a:rPr>
              <a:t>C++</a:t>
            </a:r>
            <a:r>
              <a:rPr lang="zh-CN" altLang="en-US" sz="2800" b="1" dirty="0" smtClean="0">
                <a:solidFill>
                  <a:srgbClr val="FF0000"/>
                </a:solidFill>
                <a:latin typeface="微软雅黑" pitchFamily="34" charset="-122"/>
                <a:ea typeface="微软雅黑" pitchFamily="34" charset="-122"/>
              </a:rPr>
              <a:t>内置数据类型</a:t>
            </a:r>
          </a:p>
        </p:txBody>
      </p:sp>
      <p:graphicFrame>
        <p:nvGraphicFramePr>
          <p:cNvPr id="2" name="表格 1"/>
          <p:cNvGraphicFramePr>
            <a:graphicFrameLocks noGrp="1"/>
          </p:cNvGraphicFramePr>
          <p:nvPr>
            <p:extLst>
              <p:ext uri="{D42A27DB-BD31-4B8C-83A1-F6EECF244321}">
                <p14:modId xmlns:p14="http://schemas.microsoft.com/office/powerpoint/2010/main" val="2977842800"/>
              </p:ext>
            </p:extLst>
          </p:nvPr>
        </p:nvGraphicFramePr>
        <p:xfrm>
          <a:off x="1619672" y="2156863"/>
          <a:ext cx="6096000" cy="4368481"/>
        </p:xfrm>
        <a:graphic>
          <a:graphicData uri="http://schemas.openxmlformats.org/drawingml/2006/table">
            <a:tbl>
              <a:tblPr firstRow="1" bandRow="1">
                <a:tableStyleId>{5C22544A-7EE6-4342-B048-85BDC9FD1C3A}</a:tableStyleId>
              </a:tblPr>
              <a:tblGrid>
                <a:gridCol w="2032000"/>
                <a:gridCol w="2032000"/>
                <a:gridCol w="2032000"/>
              </a:tblGrid>
              <a:tr h="336037">
                <a:tc>
                  <a:txBody>
                    <a:bodyPr/>
                    <a:lstStyle/>
                    <a:p>
                      <a:r>
                        <a:rPr lang="zh-CN" altLang="en-US" sz="1400" dirty="0" smtClean="0">
                          <a:solidFill>
                            <a:schemeClr val="tx1"/>
                          </a:solidFill>
                          <a:latin typeface="华文新魏" pitchFamily="2" charset="-122"/>
                          <a:ea typeface="华文新魏" pitchFamily="2" charset="-122"/>
                        </a:rPr>
                        <a:t>类型</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含义</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最小尺寸</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err="1" smtClean="0">
                          <a:solidFill>
                            <a:schemeClr val="tx1"/>
                          </a:solidFill>
                          <a:latin typeface="华文新魏" pitchFamily="2" charset="-122"/>
                          <a:ea typeface="华文新魏" pitchFamily="2" charset="-122"/>
                        </a:rPr>
                        <a:t>bool</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布尔类型</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未定义</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char</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字符</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8</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err="1" smtClean="0">
                          <a:solidFill>
                            <a:schemeClr val="tx1"/>
                          </a:solidFill>
                          <a:latin typeface="华文新魏" pitchFamily="2" charset="-122"/>
                          <a:ea typeface="华文新魏" pitchFamily="2" charset="-122"/>
                        </a:rPr>
                        <a:t>wchat_t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宽字符</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16</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char16_t</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Unicode</a:t>
                      </a:r>
                      <a:r>
                        <a:rPr lang="zh-CN" altLang="en-US" sz="1400" dirty="0" smtClean="0">
                          <a:solidFill>
                            <a:schemeClr val="tx1"/>
                          </a:solidFill>
                          <a:latin typeface="华文新魏" pitchFamily="2" charset="-122"/>
                          <a:ea typeface="华文新魏" pitchFamily="2" charset="-122"/>
                        </a:rPr>
                        <a:t>字符</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16</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char32_t</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Unicode</a:t>
                      </a:r>
                      <a:r>
                        <a:rPr lang="zh-CN" altLang="en-US" sz="1400" dirty="0" smtClean="0">
                          <a:solidFill>
                            <a:schemeClr val="tx1"/>
                          </a:solidFill>
                          <a:latin typeface="华文新魏" pitchFamily="2" charset="-122"/>
                          <a:ea typeface="华文新魏" pitchFamily="2" charset="-122"/>
                        </a:rPr>
                        <a:t>字符</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32</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short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短整型</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16</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int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整型</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16</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long</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长整型</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32</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long </a:t>
                      </a:r>
                      <a:r>
                        <a:rPr lang="en-US" altLang="zh-CN" sz="1400" dirty="0" err="1" smtClean="0">
                          <a:solidFill>
                            <a:schemeClr val="tx1"/>
                          </a:solidFill>
                          <a:latin typeface="华文新魏" pitchFamily="2" charset="-122"/>
                          <a:ea typeface="华文新魏" pitchFamily="2" charset="-122"/>
                        </a:rPr>
                        <a:t>long</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长整型</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64</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float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单精度浮点数</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6</a:t>
                      </a:r>
                      <a:r>
                        <a:rPr lang="zh-CN" altLang="en-US" sz="1400" dirty="0" smtClean="0">
                          <a:solidFill>
                            <a:schemeClr val="tx1"/>
                          </a:solidFill>
                          <a:latin typeface="华文新魏" pitchFamily="2" charset="-122"/>
                          <a:ea typeface="华文新魏" pitchFamily="2" charset="-122"/>
                        </a:rPr>
                        <a:t>位有效数字</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double</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双精度浮点数</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10</a:t>
                      </a:r>
                      <a:r>
                        <a:rPr lang="zh-CN" altLang="en-US" sz="1400" dirty="0" smtClean="0">
                          <a:solidFill>
                            <a:schemeClr val="tx1"/>
                          </a:solidFill>
                          <a:latin typeface="华文新魏" pitchFamily="2" charset="-122"/>
                          <a:ea typeface="华文新魏" pitchFamily="2" charset="-122"/>
                        </a:rPr>
                        <a:t>位有效数字</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long double</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扩展精度浮点数</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10</a:t>
                      </a:r>
                      <a:r>
                        <a:rPr lang="zh-CN" altLang="en-US" sz="1400" dirty="0" smtClean="0">
                          <a:solidFill>
                            <a:schemeClr val="tx1"/>
                          </a:solidFill>
                          <a:latin typeface="华文新魏" pitchFamily="2" charset="-122"/>
                          <a:ea typeface="华文新魏" pitchFamily="2" charset="-122"/>
                        </a:rPr>
                        <a:t>位有效数字</a:t>
                      </a:r>
                      <a:endParaRPr lang="zh-CN" altLang="en-US" sz="1400" dirty="0">
                        <a:solidFill>
                          <a:schemeClr val="tx1"/>
                        </a:solidFill>
                        <a:latin typeface="华文新魏" pitchFamily="2" charset="-122"/>
                        <a:ea typeface="华文新魏" pitchFamily="2" charset="-122"/>
                      </a:endParaRPr>
                    </a:p>
                  </a:txBody>
                  <a:tcPr/>
                </a:tc>
              </a:tr>
            </a:tbl>
          </a:graphicData>
        </a:graphic>
      </p:graphicFrame>
      <p:sp>
        <p:nvSpPr>
          <p:cNvPr id="3" name="TextBox 2"/>
          <p:cNvSpPr txBox="1"/>
          <p:nvPr/>
        </p:nvSpPr>
        <p:spPr>
          <a:xfrm>
            <a:off x="2885875" y="1700808"/>
            <a:ext cx="3187091" cy="369332"/>
          </a:xfrm>
          <a:prstGeom prst="rect">
            <a:avLst/>
          </a:prstGeom>
          <a:noFill/>
        </p:spPr>
        <p:txBody>
          <a:bodyPr wrap="none" rtlCol="0">
            <a:spAutoFit/>
          </a:bodyPr>
          <a:lstStyle/>
          <a:p>
            <a:r>
              <a:rPr lang="en-US" altLang="zh-CN" dirty="0" smtClean="0">
                <a:latin typeface="华文新魏" pitchFamily="2" charset="-122"/>
                <a:ea typeface="华文新魏" pitchFamily="2" charset="-122"/>
              </a:rPr>
              <a:t>C++</a:t>
            </a:r>
            <a:r>
              <a:rPr lang="zh-CN" altLang="en-US" dirty="0" smtClean="0">
                <a:latin typeface="华文新魏" pitchFamily="2" charset="-122"/>
                <a:ea typeface="华文新魏" pitchFamily="2" charset="-122"/>
              </a:rPr>
              <a:t>标准规定的内置数据类型</a:t>
            </a:r>
            <a:endParaRPr lang="zh-CN" altLang="en-US" dirty="0">
              <a:latin typeface="华文新魏" pitchFamily="2" charset="-122"/>
              <a:ea typeface="华文新魏" pitchFamily="2" charset="-122"/>
            </a:endParaRPr>
          </a:p>
        </p:txBody>
      </p:sp>
      <p:sp>
        <p:nvSpPr>
          <p:cNvPr id="7" name="圆角矩形标注 6"/>
          <p:cNvSpPr/>
          <p:nvPr/>
        </p:nvSpPr>
        <p:spPr>
          <a:xfrm>
            <a:off x="4932040" y="404664"/>
            <a:ext cx="3888432" cy="1127077"/>
          </a:xfrm>
          <a:prstGeom prst="wedgeRoundRectCallout">
            <a:avLst>
              <a:gd name="adj1" fmla="val -35605"/>
              <a:gd name="adj2" fmla="val 72735"/>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sz="1400" b="1" dirty="0" smtClean="0">
                <a:solidFill>
                  <a:schemeClr val="tx1"/>
                </a:solidFill>
                <a:latin typeface="华文新魏" pitchFamily="2" charset="-122"/>
                <a:ea typeface="华文新魏" pitchFamily="2" charset="-122"/>
                <a:sym typeface="Arial" pitchFamily="34" charset="0"/>
              </a:rPr>
              <a:t>标准规定</a:t>
            </a:r>
            <a:r>
              <a:rPr lang="en-US" altLang="zh-CN" sz="1400" b="1" dirty="0" smtClean="0">
                <a:solidFill>
                  <a:schemeClr val="tx1"/>
                </a:solidFill>
                <a:latin typeface="华文新魏" pitchFamily="2" charset="-122"/>
                <a:ea typeface="华文新魏" pitchFamily="2" charset="-122"/>
                <a:sym typeface="Arial" pitchFamily="34" charset="0"/>
              </a:rPr>
              <a:t>signed char</a:t>
            </a:r>
            <a:r>
              <a:rPr lang="zh-CN" altLang="en-US" sz="1400" b="1" dirty="0" smtClean="0">
                <a:solidFill>
                  <a:schemeClr val="tx1"/>
                </a:solidFill>
                <a:latin typeface="华文新魏" pitchFamily="2" charset="-122"/>
                <a:ea typeface="华文新魏" pitchFamily="2" charset="-122"/>
                <a:sym typeface="Arial" pitchFamily="34" charset="0"/>
              </a:rPr>
              <a:t>、</a:t>
            </a:r>
            <a:r>
              <a:rPr lang="en-US" altLang="zh-CN" sz="1400" b="1" dirty="0" smtClean="0">
                <a:solidFill>
                  <a:schemeClr val="tx1"/>
                </a:solidFill>
                <a:latin typeface="华文新魏" pitchFamily="2" charset="-122"/>
                <a:ea typeface="华文新魏" pitchFamily="2" charset="-122"/>
                <a:sym typeface="Arial" pitchFamily="34" charset="0"/>
              </a:rPr>
              <a:t>short</a:t>
            </a:r>
            <a:r>
              <a:rPr lang="zh-CN" altLang="en-US" sz="1400" b="1" dirty="0" smtClean="0">
                <a:solidFill>
                  <a:schemeClr val="tx1"/>
                </a:solidFill>
                <a:latin typeface="华文新魏" pitchFamily="2" charset="-122"/>
                <a:ea typeface="华文新魏" pitchFamily="2" charset="-122"/>
                <a:sym typeface="Arial" pitchFamily="34" charset="0"/>
              </a:rPr>
              <a:t>、</a:t>
            </a:r>
            <a:r>
              <a:rPr lang="en-US" altLang="zh-CN" sz="1400" b="1" dirty="0" smtClean="0">
                <a:solidFill>
                  <a:schemeClr val="tx1"/>
                </a:solidFill>
                <a:latin typeface="华文新魏" pitchFamily="2" charset="-122"/>
                <a:ea typeface="华文新魏" pitchFamily="2" charset="-122"/>
                <a:sym typeface="Arial" pitchFamily="34" charset="0"/>
              </a:rPr>
              <a:t>int</a:t>
            </a:r>
            <a:r>
              <a:rPr lang="zh-CN" altLang="en-US" sz="1400" b="1" dirty="0" smtClean="0">
                <a:solidFill>
                  <a:schemeClr val="tx1"/>
                </a:solidFill>
                <a:latin typeface="华文新魏" pitchFamily="2" charset="-122"/>
                <a:ea typeface="华文新魏" pitchFamily="2" charset="-122"/>
                <a:sym typeface="Arial" pitchFamily="34" charset="0"/>
              </a:rPr>
              <a:t>，</a:t>
            </a:r>
            <a:r>
              <a:rPr lang="en-US" altLang="zh-CN" sz="1400" b="1" dirty="0" smtClean="0">
                <a:solidFill>
                  <a:schemeClr val="tx1"/>
                </a:solidFill>
                <a:latin typeface="华文新魏" pitchFamily="2" charset="-122"/>
                <a:ea typeface="华文新魏" pitchFamily="2" charset="-122"/>
                <a:sym typeface="Arial" pitchFamily="34" charset="0"/>
              </a:rPr>
              <a:t>long</a:t>
            </a:r>
            <a:r>
              <a:rPr lang="zh-CN" altLang="en-US" sz="1400" b="1" dirty="0" smtClean="0">
                <a:solidFill>
                  <a:schemeClr val="tx1"/>
                </a:solidFill>
                <a:latin typeface="华文新魏" pitchFamily="2" charset="-122"/>
                <a:ea typeface="华文新魏" pitchFamily="2" charset="-122"/>
                <a:sym typeface="Arial" pitchFamily="34" charset="0"/>
              </a:rPr>
              <a:t>，</a:t>
            </a:r>
            <a:r>
              <a:rPr lang="en-US" altLang="zh-CN" sz="1400" b="1" dirty="0" smtClean="0">
                <a:solidFill>
                  <a:schemeClr val="tx1"/>
                </a:solidFill>
                <a:latin typeface="华文新魏" pitchFamily="2" charset="-122"/>
                <a:ea typeface="华文新魏" pitchFamily="2" charset="-122"/>
                <a:sym typeface="Arial" pitchFamily="34" charset="0"/>
              </a:rPr>
              <a:t>long </a:t>
            </a:r>
            <a:r>
              <a:rPr lang="en-US" altLang="zh-CN" sz="1400" b="1" dirty="0" err="1" smtClean="0">
                <a:solidFill>
                  <a:schemeClr val="tx1"/>
                </a:solidFill>
                <a:latin typeface="华文新魏" pitchFamily="2" charset="-122"/>
                <a:ea typeface="华文新魏" pitchFamily="2" charset="-122"/>
                <a:sym typeface="Arial" pitchFamily="34" charset="0"/>
              </a:rPr>
              <a:t>long</a:t>
            </a:r>
            <a:r>
              <a:rPr lang="zh-CN" altLang="en-US" sz="1400" b="1" dirty="0" smtClean="0">
                <a:solidFill>
                  <a:schemeClr val="tx1"/>
                </a:solidFill>
                <a:latin typeface="华文新魏" pitchFamily="2" charset="-122"/>
                <a:ea typeface="华文新魏" pitchFamily="2" charset="-122"/>
                <a:sym typeface="Arial" pitchFamily="34" charset="0"/>
              </a:rPr>
              <a:t>所表示的数值范围大小满足：</a:t>
            </a:r>
            <a:endParaRPr lang="en-US" altLang="zh-CN" sz="1400" b="1" dirty="0" smtClean="0">
              <a:solidFill>
                <a:schemeClr val="tx1"/>
              </a:solidFill>
              <a:latin typeface="华文新魏" pitchFamily="2" charset="-122"/>
              <a:ea typeface="华文新魏" pitchFamily="2" charset="-122"/>
              <a:sym typeface="Arial" pitchFamily="34" charset="0"/>
            </a:endParaRPr>
          </a:p>
          <a:p>
            <a:pPr>
              <a:lnSpc>
                <a:spcPct val="125000"/>
              </a:lnSpc>
            </a:pPr>
            <a:r>
              <a:rPr lang="en-US" altLang="zh-CN" sz="1400" b="1" dirty="0" smtClean="0">
                <a:solidFill>
                  <a:schemeClr val="tx1"/>
                </a:solidFill>
                <a:latin typeface="华文新魏" pitchFamily="2" charset="-122"/>
                <a:ea typeface="华文新魏" pitchFamily="2" charset="-122"/>
                <a:sym typeface="Arial" pitchFamily="34" charset="0"/>
              </a:rPr>
              <a:t>signed char</a:t>
            </a:r>
            <a:r>
              <a:rPr lang="zh-CN" altLang="en-US" sz="1400" b="1" dirty="0" smtClean="0">
                <a:solidFill>
                  <a:schemeClr val="tx1"/>
                </a:solidFill>
                <a:latin typeface="华文新魏" pitchFamily="2" charset="-122"/>
                <a:ea typeface="华文新魏" pitchFamily="2" charset="-122"/>
                <a:sym typeface="Arial" pitchFamily="34" charset="0"/>
              </a:rPr>
              <a:t>≤</a:t>
            </a:r>
            <a:r>
              <a:rPr lang="en-US" altLang="zh-CN" sz="1400" b="1" dirty="0" smtClean="0">
                <a:solidFill>
                  <a:schemeClr val="tx1"/>
                </a:solidFill>
                <a:latin typeface="华文新魏" pitchFamily="2" charset="-122"/>
                <a:ea typeface="华文新魏" pitchFamily="2" charset="-122"/>
                <a:sym typeface="Arial" pitchFamily="34" charset="0"/>
              </a:rPr>
              <a:t>short</a:t>
            </a:r>
            <a:r>
              <a:rPr lang="zh-CN" altLang="en-US" sz="1400" b="1" dirty="0">
                <a:solidFill>
                  <a:schemeClr val="tx1"/>
                </a:solidFill>
                <a:latin typeface="华文新魏" pitchFamily="2" charset="-122"/>
                <a:ea typeface="华文新魏" pitchFamily="2" charset="-122"/>
                <a:sym typeface="Arial" pitchFamily="34" charset="0"/>
              </a:rPr>
              <a:t> ≤ </a:t>
            </a:r>
            <a:r>
              <a:rPr lang="en-US" altLang="zh-CN" sz="1400" b="1" dirty="0" smtClean="0">
                <a:solidFill>
                  <a:schemeClr val="tx1"/>
                </a:solidFill>
                <a:latin typeface="华文新魏" pitchFamily="2" charset="-122"/>
                <a:ea typeface="华文新魏" pitchFamily="2" charset="-122"/>
                <a:sym typeface="Arial" pitchFamily="34" charset="0"/>
              </a:rPr>
              <a:t>int</a:t>
            </a:r>
            <a:r>
              <a:rPr lang="zh-CN" altLang="en-US" sz="1400" b="1" dirty="0">
                <a:solidFill>
                  <a:schemeClr val="tx1"/>
                </a:solidFill>
                <a:latin typeface="华文新魏" pitchFamily="2" charset="-122"/>
                <a:ea typeface="华文新魏" pitchFamily="2" charset="-122"/>
                <a:sym typeface="Arial" pitchFamily="34" charset="0"/>
              </a:rPr>
              <a:t> ≤ </a:t>
            </a:r>
            <a:r>
              <a:rPr lang="en-US" altLang="zh-CN" sz="1400" b="1" dirty="0" smtClean="0">
                <a:solidFill>
                  <a:schemeClr val="tx1"/>
                </a:solidFill>
                <a:latin typeface="华文新魏" pitchFamily="2" charset="-122"/>
                <a:ea typeface="华文新魏" pitchFamily="2" charset="-122"/>
                <a:sym typeface="Arial" pitchFamily="34" charset="0"/>
              </a:rPr>
              <a:t>long</a:t>
            </a:r>
            <a:r>
              <a:rPr lang="zh-CN" altLang="en-US" sz="1400" b="1" dirty="0">
                <a:solidFill>
                  <a:schemeClr val="tx1"/>
                </a:solidFill>
                <a:latin typeface="华文新魏" pitchFamily="2" charset="-122"/>
                <a:ea typeface="华文新魏" pitchFamily="2" charset="-122"/>
                <a:sym typeface="Arial" pitchFamily="34" charset="0"/>
              </a:rPr>
              <a:t> ≤ </a:t>
            </a:r>
            <a:r>
              <a:rPr lang="en-US" altLang="zh-CN" sz="1400" b="1" dirty="0" smtClean="0">
                <a:solidFill>
                  <a:schemeClr val="tx1"/>
                </a:solidFill>
                <a:latin typeface="华文新魏" pitchFamily="2" charset="-122"/>
                <a:ea typeface="华文新魏" pitchFamily="2" charset="-122"/>
                <a:sym typeface="Arial" pitchFamily="34" charset="0"/>
              </a:rPr>
              <a:t>long  </a:t>
            </a:r>
            <a:r>
              <a:rPr lang="en-US" altLang="zh-CN" sz="1400" b="1" dirty="0" err="1" smtClean="0">
                <a:solidFill>
                  <a:schemeClr val="tx1"/>
                </a:solidFill>
                <a:latin typeface="华文新魏" pitchFamily="2" charset="-122"/>
                <a:ea typeface="华文新魏" pitchFamily="2" charset="-122"/>
                <a:sym typeface="Arial" pitchFamily="34" charset="0"/>
              </a:rPr>
              <a:t>long</a:t>
            </a:r>
            <a:endParaRPr lang="en-US" altLang="zh-CN" sz="1400" b="1" dirty="0" smtClean="0">
              <a:solidFill>
                <a:schemeClr val="tx1"/>
              </a:solidFill>
              <a:latin typeface="华文新魏" pitchFamily="2" charset="-122"/>
              <a:ea typeface="华文新魏" pitchFamily="2" charset="-122"/>
              <a:sym typeface="Arial" pitchFamily="34" charset="0"/>
            </a:endParaRPr>
          </a:p>
        </p:txBody>
      </p:sp>
    </p:spTree>
    <p:extLst>
      <p:ext uri="{BB962C8B-B14F-4D97-AF65-F5344CB8AC3E}">
        <p14:creationId xmlns:p14="http://schemas.microsoft.com/office/powerpoint/2010/main" val="28821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smtClean="0">
                <a:solidFill>
                  <a:srgbClr val="FF0000"/>
                </a:solidFill>
                <a:latin typeface="微软雅黑" pitchFamily="34" charset="-122"/>
                <a:ea typeface="微软雅黑" pitchFamily="34" charset="-122"/>
              </a:rPr>
              <a:t>2.1</a:t>
            </a:r>
            <a:r>
              <a:rPr lang="zh-CN" altLang="en-US" sz="3600" b="1" dirty="0" smtClean="0">
                <a:solidFill>
                  <a:srgbClr val="FF0000"/>
                </a:solidFill>
                <a:latin typeface="微软雅黑" pitchFamily="34" charset="-122"/>
                <a:ea typeface="微软雅黑" pitchFamily="34" charset="-122"/>
              </a:rPr>
              <a:t>　类型</a:t>
            </a:r>
          </a:p>
        </p:txBody>
      </p:sp>
      <p:sp>
        <p:nvSpPr>
          <p:cNvPr id="8196" name="Rectangle 7"/>
          <p:cNvSpPr>
            <a:spLocks noChangeArrowheads="1"/>
          </p:cNvSpPr>
          <p:nvPr/>
        </p:nvSpPr>
        <p:spPr bwMode="auto">
          <a:xfrm>
            <a:off x="234752" y="1556792"/>
            <a:ext cx="8382000" cy="4968775"/>
          </a:xfrm>
          <a:prstGeom prst="rect">
            <a:avLst/>
          </a:prstGeom>
          <a:noFill/>
          <a:ln w="9525">
            <a:noFill/>
            <a:miter lim="800000"/>
            <a:headEnd/>
            <a:tailEnd/>
          </a:ln>
        </p:spPr>
        <p:txBody>
          <a:bodyPr>
            <a:noAutofit/>
          </a:bodyPr>
          <a:lstStyle/>
          <a:p>
            <a:pPr marL="0" lvl="1" algn="l">
              <a:lnSpc>
                <a:spcPct val="120000"/>
              </a:lnSpc>
              <a:spcBef>
                <a:spcPct val="50000"/>
              </a:spcBef>
            </a:pPr>
            <a:r>
              <a:rPr lang="en-US" altLang="zh-CN" sz="2400" b="1" dirty="0" smtClean="0">
                <a:latin typeface="华文新魏" pitchFamily="2" charset="-122"/>
                <a:ea typeface="华文新魏" pitchFamily="2" charset="-122"/>
              </a:rPr>
              <a:t>	</a:t>
            </a:r>
            <a:endParaRPr lang="zh-CN" altLang="en-US" sz="2000" b="1" dirty="0">
              <a:latin typeface="华文新魏" pitchFamily="2" charset="-122"/>
              <a:ea typeface="华文新魏" pitchFamily="2" charset="-122"/>
            </a:endParaRPr>
          </a:p>
        </p:txBody>
      </p:sp>
      <p:sp>
        <p:nvSpPr>
          <p:cNvPr id="5" name="Rectangle 4"/>
          <p:cNvSpPr txBox="1">
            <a:spLocks noChangeArrowheads="1"/>
          </p:cNvSpPr>
          <p:nvPr/>
        </p:nvSpPr>
        <p:spPr>
          <a:xfrm>
            <a:off x="539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FF0000"/>
                </a:solidFill>
                <a:latin typeface="微软雅黑" pitchFamily="34" charset="-122"/>
                <a:ea typeface="微软雅黑" pitchFamily="34" charset="-122"/>
              </a:rPr>
              <a:t>2.1.2</a:t>
            </a:r>
            <a:r>
              <a:rPr lang="zh-CN" altLang="en-US" sz="2800" b="1" dirty="0" smtClean="0">
                <a:solidFill>
                  <a:srgbClr val="FF0000"/>
                </a:solidFill>
                <a:latin typeface="微软雅黑" pitchFamily="34" charset="-122"/>
                <a:ea typeface="微软雅黑" pitchFamily="34" charset="-122"/>
              </a:rPr>
              <a:t>　</a:t>
            </a:r>
            <a:r>
              <a:rPr lang="en-US" altLang="zh-CN" sz="2800" b="1" dirty="0" smtClean="0">
                <a:solidFill>
                  <a:srgbClr val="FF0000"/>
                </a:solidFill>
                <a:latin typeface="微软雅黑" pitchFamily="34" charset="-122"/>
                <a:ea typeface="微软雅黑" pitchFamily="34" charset="-122"/>
              </a:rPr>
              <a:t>C++</a:t>
            </a:r>
            <a:r>
              <a:rPr lang="zh-CN" altLang="en-US" sz="2800" b="1" dirty="0" smtClean="0">
                <a:solidFill>
                  <a:srgbClr val="FF0000"/>
                </a:solidFill>
                <a:latin typeface="微软雅黑" pitchFamily="34" charset="-122"/>
                <a:ea typeface="微软雅黑" pitchFamily="34" charset="-122"/>
              </a:rPr>
              <a:t>内置数据类型</a:t>
            </a:r>
          </a:p>
        </p:txBody>
      </p:sp>
      <p:graphicFrame>
        <p:nvGraphicFramePr>
          <p:cNvPr id="2" name="表格 1"/>
          <p:cNvGraphicFramePr>
            <a:graphicFrameLocks noGrp="1"/>
          </p:cNvGraphicFramePr>
          <p:nvPr>
            <p:extLst>
              <p:ext uri="{D42A27DB-BD31-4B8C-83A1-F6EECF244321}">
                <p14:modId xmlns:p14="http://schemas.microsoft.com/office/powerpoint/2010/main" val="3159499326"/>
              </p:ext>
            </p:extLst>
          </p:nvPr>
        </p:nvGraphicFramePr>
        <p:xfrm>
          <a:off x="1619672" y="2156863"/>
          <a:ext cx="6096000" cy="4368481"/>
        </p:xfrm>
        <a:graphic>
          <a:graphicData uri="http://schemas.openxmlformats.org/drawingml/2006/table">
            <a:tbl>
              <a:tblPr firstRow="1" bandRow="1">
                <a:tableStyleId>{5C22544A-7EE6-4342-B048-85BDC9FD1C3A}</a:tableStyleId>
              </a:tblPr>
              <a:tblGrid>
                <a:gridCol w="2032000"/>
                <a:gridCol w="2032000"/>
                <a:gridCol w="2032000"/>
              </a:tblGrid>
              <a:tr h="336037">
                <a:tc>
                  <a:txBody>
                    <a:bodyPr/>
                    <a:lstStyle/>
                    <a:p>
                      <a:r>
                        <a:rPr lang="zh-CN" altLang="en-US" sz="1400" dirty="0" smtClean="0">
                          <a:solidFill>
                            <a:schemeClr val="tx1"/>
                          </a:solidFill>
                          <a:latin typeface="华文新魏" pitchFamily="2" charset="-122"/>
                          <a:ea typeface="华文新魏" pitchFamily="2" charset="-122"/>
                        </a:rPr>
                        <a:t>类型</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含义</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最小尺寸</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err="1" smtClean="0">
                          <a:solidFill>
                            <a:schemeClr val="tx1"/>
                          </a:solidFill>
                          <a:latin typeface="华文新魏" pitchFamily="2" charset="-122"/>
                          <a:ea typeface="华文新魏" pitchFamily="2" charset="-122"/>
                        </a:rPr>
                        <a:t>bool</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布尔类型</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未定义</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char</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字符</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8</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err="1" smtClean="0">
                          <a:solidFill>
                            <a:schemeClr val="tx1"/>
                          </a:solidFill>
                          <a:latin typeface="华文新魏" pitchFamily="2" charset="-122"/>
                          <a:ea typeface="华文新魏" pitchFamily="2" charset="-122"/>
                        </a:rPr>
                        <a:t>wchat_t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宽字符</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16</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char16_t</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Unicode</a:t>
                      </a:r>
                      <a:r>
                        <a:rPr lang="zh-CN" altLang="en-US" sz="1400" dirty="0" smtClean="0">
                          <a:solidFill>
                            <a:schemeClr val="tx1"/>
                          </a:solidFill>
                          <a:latin typeface="华文新魏" pitchFamily="2" charset="-122"/>
                          <a:ea typeface="华文新魏" pitchFamily="2" charset="-122"/>
                        </a:rPr>
                        <a:t>字符</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16</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char32_t</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Unicode</a:t>
                      </a:r>
                      <a:r>
                        <a:rPr lang="zh-CN" altLang="en-US" sz="1400" dirty="0" smtClean="0">
                          <a:solidFill>
                            <a:schemeClr val="tx1"/>
                          </a:solidFill>
                          <a:latin typeface="华文新魏" pitchFamily="2" charset="-122"/>
                          <a:ea typeface="华文新魏" pitchFamily="2" charset="-122"/>
                        </a:rPr>
                        <a:t>字符</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32</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short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短整型</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16</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int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整型</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16</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long</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长整型</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32</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long </a:t>
                      </a:r>
                      <a:r>
                        <a:rPr lang="en-US" altLang="zh-CN" sz="1400" dirty="0" err="1" smtClean="0">
                          <a:solidFill>
                            <a:schemeClr val="tx1"/>
                          </a:solidFill>
                          <a:latin typeface="华文新魏" pitchFamily="2" charset="-122"/>
                          <a:ea typeface="华文新魏" pitchFamily="2" charset="-122"/>
                        </a:rPr>
                        <a:t>long</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长整型</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64</a:t>
                      </a:r>
                      <a:r>
                        <a:rPr lang="zh-CN" altLang="en-US" sz="1400" dirty="0" smtClean="0">
                          <a:solidFill>
                            <a:schemeClr val="tx1"/>
                          </a:solidFill>
                          <a:latin typeface="华文新魏" pitchFamily="2" charset="-122"/>
                          <a:ea typeface="华文新魏" pitchFamily="2" charset="-122"/>
                        </a:rPr>
                        <a:t>位</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float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单精度浮点数</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6</a:t>
                      </a:r>
                      <a:r>
                        <a:rPr lang="zh-CN" altLang="en-US" sz="1400" dirty="0" smtClean="0">
                          <a:solidFill>
                            <a:schemeClr val="tx1"/>
                          </a:solidFill>
                          <a:latin typeface="华文新魏" pitchFamily="2" charset="-122"/>
                          <a:ea typeface="华文新魏" pitchFamily="2" charset="-122"/>
                        </a:rPr>
                        <a:t>位有效数字</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double</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双精度浮点数</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10</a:t>
                      </a:r>
                      <a:r>
                        <a:rPr lang="zh-CN" altLang="en-US" sz="1400" dirty="0" smtClean="0">
                          <a:solidFill>
                            <a:schemeClr val="tx1"/>
                          </a:solidFill>
                          <a:latin typeface="华文新魏" pitchFamily="2" charset="-122"/>
                          <a:ea typeface="华文新魏" pitchFamily="2" charset="-122"/>
                        </a:rPr>
                        <a:t>位有效数字</a:t>
                      </a:r>
                      <a:endParaRPr lang="zh-CN" altLang="en-US" sz="1400" dirty="0">
                        <a:solidFill>
                          <a:schemeClr val="tx1"/>
                        </a:solidFill>
                        <a:latin typeface="华文新魏" pitchFamily="2" charset="-122"/>
                        <a:ea typeface="华文新魏" pitchFamily="2" charset="-122"/>
                      </a:endParaRPr>
                    </a:p>
                  </a:txBody>
                  <a:tcPr/>
                </a:tc>
              </a:tr>
              <a:tr h="336037">
                <a:tc>
                  <a:txBody>
                    <a:bodyPr/>
                    <a:lstStyle/>
                    <a:p>
                      <a:r>
                        <a:rPr lang="en-US" altLang="zh-CN" sz="1400" dirty="0" smtClean="0">
                          <a:solidFill>
                            <a:schemeClr val="tx1"/>
                          </a:solidFill>
                          <a:latin typeface="华文新魏" pitchFamily="2" charset="-122"/>
                          <a:ea typeface="华文新魏" pitchFamily="2" charset="-122"/>
                        </a:rPr>
                        <a:t>long double</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smtClean="0">
                          <a:solidFill>
                            <a:schemeClr val="tx1"/>
                          </a:solidFill>
                          <a:latin typeface="华文新魏" pitchFamily="2" charset="-122"/>
                          <a:ea typeface="华文新魏" pitchFamily="2" charset="-122"/>
                        </a:rPr>
                        <a:t>扩展精度浮点数</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smtClean="0">
                          <a:solidFill>
                            <a:schemeClr val="tx1"/>
                          </a:solidFill>
                          <a:latin typeface="华文新魏" pitchFamily="2" charset="-122"/>
                          <a:ea typeface="华文新魏" pitchFamily="2" charset="-122"/>
                        </a:rPr>
                        <a:t>10</a:t>
                      </a:r>
                      <a:r>
                        <a:rPr lang="zh-CN" altLang="en-US" sz="1400" dirty="0" smtClean="0">
                          <a:solidFill>
                            <a:schemeClr val="tx1"/>
                          </a:solidFill>
                          <a:latin typeface="华文新魏" pitchFamily="2" charset="-122"/>
                          <a:ea typeface="华文新魏" pitchFamily="2" charset="-122"/>
                        </a:rPr>
                        <a:t>位有效数字</a:t>
                      </a:r>
                      <a:endParaRPr lang="zh-CN" altLang="en-US" sz="1400" dirty="0">
                        <a:solidFill>
                          <a:schemeClr val="tx1"/>
                        </a:solidFill>
                        <a:latin typeface="华文新魏" pitchFamily="2" charset="-122"/>
                        <a:ea typeface="华文新魏" pitchFamily="2" charset="-122"/>
                      </a:endParaRPr>
                    </a:p>
                  </a:txBody>
                  <a:tcPr/>
                </a:tc>
              </a:tr>
            </a:tbl>
          </a:graphicData>
        </a:graphic>
      </p:graphicFrame>
      <p:sp>
        <p:nvSpPr>
          <p:cNvPr id="3" name="TextBox 2"/>
          <p:cNvSpPr txBox="1"/>
          <p:nvPr/>
        </p:nvSpPr>
        <p:spPr>
          <a:xfrm>
            <a:off x="2885875" y="1700808"/>
            <a:ext cx="3187091" cy="369332"/>
          </a:xfrm>
          <a:prstGeom prst="rect">
            <a:avLst/>
          </a:prstGeom>
          <a:noFill/>
        </p:spPr>
        <p:txBody>
          <a:bodyPr wrap="none" rtlCol="0">
            <a:spAutoFit/>
          </a:bodyPr>
          <a:lstStyle/>
          <a:p>
            <a:r>
              <a:rPr lang="en-US" altLang="zh-CN" dirty="0" smtClean="0">
                <a:latin typeface="华文新魏" pitchFamily="2" charset="-122"/>
                <a:ea typeface="华文新魏" pitchFamily="2" charset="-122"/>
              </a:rPr>
              <a:t>C++</a:t>
            </a:r>
            <a:r>
              <a:rPr lang="zh-CN" altLang="en-US" dirty="0" smtClean="0">
                <a:latin typeface="华文新魏" pitchFamily="2" charset="-122"/>
                <a:ea typeface="华文新魏" pitchFamily="2" charset="-122"/>
              </a:rPr>
              <a:t>标准规定的内置数据类型</a:t>
            </a:r>
            <a:endParaRPr lang="zh-CN" altLang="en-US" dirty="0">
              <a:latin typeface="华文新魏" pitchFamily="2" charset="-122"/>
              <a:ea typeface="华文新魏" pitchFamily="2" charset="-122"/>
            </a:endParaRPr>
          </a:p>
        </p:txBody>
      </p:sp>
      <p:sp>
        <p:nvSpPr>
          <p:cNvPr id="7" name="圆角矩形标注 6"/>
          <p:cNvSpPr/>
          <p:nvPr/>
        </p:nvSpPr>
        <p:spPr>
          <a:xfrm>
            <a:off x="5148064" y="404664"/>
            <a:ext cx="3672408" cy="1127077"/>
          </a:xfrm>
          <a:prstGeom prst="wedgeRoundRectCallout">
            <a:avLst>
              <a:gd name="adj1" fmla="val -35605"/>
              <a:gd name="adj2" fmla="val 72735"/>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sz="1400" b="1" dirty="0" smtClean="0">
                <a:solidFill>
                  <a:schemeClr val="tx1"/>
                </a:solidFill>
                <a:latin typeface="华文新魏" pitchFamily="2" charset="-122"/>
                <a:ea typeface="华文新魏" pitchFamily="2" charset="-122"/>
                <a:sym typeface="Arial" pitchFamily="34" charset="0"/>
              </a:rPr>
              <a:t>类似的，无符号整数其表示范围大小满足</a:t>
            </a:r>
            <a:endParaRPr lang="en-US" altLang="zh-CN" sz="1400" b="1" dirty="0" smtClean="0">
              <a:solidFill>
                <a:schemeClr val="tx1"/>
              </a:solidFill>
              <a:latin typeface="华文新魏" pitchFamily="2" charset="-122"/>
              <a:ea typeface="华文新魏" pitchFamily="2" charset="-122"/>
              <a:sym typeface="Arial" pitchFamily="34" charset="0"/>
            </a:endParaRPr>
          </a:p>
          <a:p>
            <a:pPr>
              <a:lnSpc>
                <a:spcPct val="125000"/>
              </a:lnSpc>
            </a:pPr>
            <a:r>
              <a:rPr lang="en-US" altLang="zh-CN" sz="1400" b="1" dirty="0" smtClean="0">
                <a:solidFill>
                  <a:schemeClr val="tx1"/>
                </a:solidFill>
                <a:latin typeface="华文新魏" pitchFamily="2" charset="-122"/>
                <a:ea typeface="华文新魏" pitchFamily="2" charset="-122"/>
                <a:sym typeface="Arial" pitchFamily="34" charset="0"/>
              </a:rPr>
              <a:t>unsigned char</a:t>
            </a:r>
            <a:r>
              <a:rPr lang="zh-CN" altLang="en-US" sz="1400" b="1" dirty="0" smtClean="0">
                <a:solidFill>
                  <a:schemeClr val="tx1"/>
                </a:solidFill>
                <a:latin typeface="华文新魏" pitchFamily="2" charset="-122"/>
                <a:ea typeface="华文新魏" pitchFamily="2" charset="-122"/>
                <a:sym typeface="Arial" pitchFamily="34" charset="0"/>
              </a:rPr>
              <a:t>≤</a:t>
            </a:r>
            <a:r>
              <a:rPr lang="en-US" altLang="zh-CN" sz="1400" b="1" dirty="0" smtClean="0">
                <a:solidFill>
                  <a:schemeClr val="tx1"/>
                </a:solidFill>
                <a:latin typeface="华文新魏" pitchFamily="2" charset="-122"/>
                <a:ea typeface="华文新魏" pitchFamily="2" charset="-122"/>
                <a:sym typeface="Arial" pitchFamily="34" charset="0"/>
              </a:rPr>
              <a:t>unsigned short</a:t>
            </a:r>
            <a:r>
              <a:rPr lang="zh-CN" altLang="en-US" sz="1400" b="1" dirty="0" smtClean="0">
                <a:solidFill>
                  <a:schemeClr val="tx1"/>
                </a:solidFill>
                <a:latin typeface="华文新魏" pitchFamily="2" charset="-122"/>
                <a:ea typeface="华文新魏" pitchFamily="2" charset="-122"/>
                <a:sym typeface="Arial" pitchFamily="34" charset="0"/>
              </a:rPr>
              <a:t> </a:t>
            </a:r>
            <a:r>
              <a:rPr lang="zh-CN" altLang="en-US" sz="1400" b="1" dirty="0">
                <a:solidFill>
                  <a:schemeClr val="tx1"/>
                </a:solidFill>
                <a:latin typeface="华文新魏" pitchFamily="2" charset="-122"/>
                <a:ea typeface="华文新魏" pitchFamily="2" charset="-122"/>
                <a:sym typeface="Arial" pitchFamily="34" charset="0"/>
              </a:rPr>
              <a:t>≤ </a:t>
            </a:r>
            <a:r>
              <a:rPr lang="en-US" altLang="zh-CN" sz="1400" b="1" dirty="0" smtClean="0">
                <a:solidFill>
                  <a:schemeClr val="tx1"/>
                </a:solidFill>
                <a:latin typeface="华文新魏" pitchFamily="2" charset="-122"/>
                <a:ea typeface="华文新魏" pitchFamily="2" charset="-122"/>
                <a:sym typeface="Arial" pitchFamily="34" charset="0"/>
              </a:rPr>
              <a:t>unsigned int</a:t>
            </a:r>
            <a:r>
              <a:rPr lang="zh-CN" altLang="en-US" sz="1400" b="1" dirty="0" smtClean="0">
                <a:solidFill>
                  <a:schemeClr val="tx1"/>
                </a:solidFill>
                <a:latin typeface="华文新魏" pitchFamily="2" charset="-122"/>
                <a:ea typeface="华文新魏" pitchFamily="2" charset="-122"/>
                <a:sym typeface="Arial" pitchFamily="34" charset="0"/>
              </a:rPr>
              <a:t> </a:t>
            </a:r>
            <a:r>
              <a:rPr lang="zh-CN" altLang="en-US" sz="1400" b="1" dirty="0">
                <a:solidFill>
                  <a:schemeClr val="tx1"/>
                </a:solidFill>
                <a:latin typeface="华文新魏" pitchFamily="2" charset="-122"/>
                <a:ea typeface="华文新魏" pitchFamily="2" charset="-122"/>
                <a:sym typeface="Arial" pitchFamily="34" charset="0"/>
              </a:rPr>
              <a:t>≤ </a:t>
            </a:r>
            <a:r>
              <a:rPr lang="en-US" altLang="zh-CN" sz="1400" b="1" dirty="0" smtClean="0">
                <a:solidFill>
                  <a:schemeClr val="tx1"/>
                </a:solidFill>
                <a:latin typeface="华文新魏" pitchFamily="2" charset="-122"/>
                <a:ea typeface="华文新魏" pitchFamily="2" charset="-122"/>
                <a:sym typeface="Arial" pitchFamily="34" charset="0"/>
              </a:rPr>
              <a:t>unsigned long</a:t>
            </a:r>
            <a:r>
              <a:rPr lang="zh-CN" altLang="en-US" sz="1400" b="1" dirty="0" smtClean="0">
                <a:solidFill>
                  <a:schemeClr val="tx1"/>
                </a:solidFill>
                <a:latin typeface="华文新魏" pitchFamily="2" charset="-122"/>
                <a:ea typeface="华文新魏" pitchFamily="2" charset="-122"/>
                <a:sym typeface="Arial" pitchFamily="34" charset="0"/>
              </a:rPr>
              <a:t> </a:t>
            </a:r>
            <a:r>
              <a:rPr lang="zh-CN" altLang="en-US" sz="1400" b="1" dirty="0">
                <a:solidFill>
                  <a:schemeClr val="tx1"/>
                </a:solidFill>
                <a:latin typeface="华文新魏" pitchFamily="2" charset="-122"/>
                <a:ea typeface="华文新魏" pitchFamily="2" charset="-122"/>
                <a:sym typeface="Arial" pitchFamily="34" charset="0"/>
              </a:rPr>
              <a:t>≤ </a:t>
            </a:r>
            <a:r>
              <a:rPr lang="en-US" altLang="zh-CN" sz="1400" b="1" dirty="0" smtClean="0">
                <a:solidFill>
                  <a:schemeClr val="tx1"/>
                </a:solidFill>
                <a:latin typeface="华文新魏" pitchFamily="2" charset="-122"/>
                <a:ea typeface="华文新魏" pitchFamily="2" charset="-122"/>
                <a:sym typeface="Arial" pitchFamily="34" charset="0"/>
              </a:rPr>
              <a:t>unsigned long  long</a:t>
            </a:r>
          </a:p>
        </p:txBody>
      </p:sp>
    </p:spTree>
    <p:extLst>
      <p:ext uri="{BB962C8B-B14F-4D97-AF65-F5344CB8AC3E}">
        <p14:creationId xmlns:p14="http://schemas.microsoft.com/office/powerpoint/2010/main" val="355751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4949</TotalTime>
  <Words>2645</Words>
  <Application>Microsoft Office PowerPoint</Application>
  <PresentationFormat>全屏显示(4:3)</PresentationFormat>
  <Paragraphs>1113</Paragraphs>
  <Slides>70</Slides>
  <Notes>0</Notes>
  <HiddenSlides>0</HiddenSlides>
  <MMClips>0</MMClips>
  <ScaleCrop>false</ScaleCrop>
  <HeadingPairs>
    <vt:vector size="4" baseType="variant">
      <vt:variant>
        <vt:lpstr>主题</vt:lpstr>
      </vt:variant>
      <vt:variant>
        <vt:i4>1</vt:i4>
      </vt:variant>
      <vt:variant>
        <vt:lpstr>幻灯片标题</vt:lpstr>
      </vt:variant>
      <vt:variant>
        <vt:i4>70</vt:i4>
      </vt:variant>
    </vt:vector>
  </HeadingPairs>
  <TitlesOfParts>
    <vt:vector size="71" baseType="lpstr">
      <vt:lpstr>Office 主题</vt:lpstr>
      <vt:lpstr>第2章　C++类型、变量及函数</vt:lpstr>
      <vt:lpstr>2.1　类型</vt:lpstr>
      <vt:lpstr>2.1　类型</vt:lpstr>
      <vt:lpstr>2.1　类型</vt:lpstr>
      <vt:lpstr>2.1　类型</vt:lpstr>
      <vt:lpstr>2.1　类型</vt:lpstr>
      <vt:lpstr>2.1　类型</vt:lpstr>
      <vt:lpstr>2.1　类型</vt:lpstr>
      <vt:lpstr>2.1　类型</vt:lpstr>
      <vt:lpstr>2.1　类型</vt:lpstr>
      <vt:lpstr>2.2　变量的声明和定义（C++标准3.1节）</vt:lpstr>
      <vt:lpstr>2.2　变量的声明和定义（C++11标准3.1节）</vt:lpstr>
      <vt:lpstr>2.2　变量的声明和定义（C++11标准3.1节）</vt:lpstr>
      <vt:lpstr>2.3　变量的初始化（C++11标准8.5节）</vt:lpstr>
      <vt:lpstr>2.3　变量的初始化（C++11标准8.5节）</vt:lpstr>
      <vt:lpstr>2.3　变量的初始化（C++11标准8.5节）</vt:lpstr>
      <vt:lpstr>2.4　名字的作用域</vt:lpstr>
      <vt:lpstr>2.4　名字的作用域</vt:lpstr>
      <vt:lpstr>2.5　表达式</vt:lpstr>
      <vt:lpstr>2.6　左值和右值(C++11标准3.10)</vt:lpstr>
      <vt:lpstr>2.6　左值和右值(C++11标准3.10)</vt:lpstr>
      <vt:lpstr>2.6　左值和右值(C++11标准3.10)</vt:lpstr>
      <vt:lpstr>2.7　复合类型(C++11标准3.9.2)</vt:lpstr>
      <vt:lpstr>2.7　复合类型(C++11标准3.9.2)</vt:lpstr>
      <vt:lpstr>2.7　复合类型(Compound Type)</vt:lpstr>
      <vt:lpstr>2.7　复合类型(Compound Type)</vt:lpstr>
      <vt:lpstr>2.7　复合类型(Compound Type)</vt:lpstr>
      <vt:lpstr>2.7　复合类型(Compound Type)</vt:lpstr>
      <vt:lpstr>2.7　复合类型(Compound Type)</vt:lpstr>
      <vt:lpstr>2.7　复合类型(Compound Type)</vt:lpstr>
      <vt:lpstr>2.7　复合类型(Compound Type)</vt:lpstr>
      <vt:lpstr>2.7　复合类型(Compound Type)</vt:lpstr>
      <vt:lpstr>2.7　复合类型(Compound Type)</vt:lpstr>
      <vt:lpstr>2.7　复合类型(Compound Type)</vt:lpstr>
      <vt:lpstr>2.7　复合类型(Compound Type)</vt:lpstr>
      <vt:lpstr>2.7　复合类型(Compound Type)</vt:lpstr>
      <vt:lpstr>2.7　复合类型(Compound Type)</vt:lpstr>
      <vt:lpstr>2.7　复合类型(Compound Type)</vt:lpstr>
      <vt:lpstr>2.7　复合类型(Compound Type)</vt:lpstr>
      <vt:lpstr>2.7　复合类型(Compound Type)</vt:lpstr>
      <vt:lpstr>2.7　复合类型(Compound Type)</vt:lpstr>
      <vt:lpstr>2.7　复合类型(Compound Type)</vt:lpstr>
      <vt:lpstr>2.7　复合类型(Compound Type)</vt:lpstr>
      <vt:lpstr>2.8　CV-Qualifier(const,volatile限定符）</vt:lpstr>
      <vt:lpstr>2.8　CV-Qualifier(const,volatile限定符）</vt:lpstr>
      <vt:lpstr>2.8　CV-Qualifier(const,volatile限定符）</vt:lpstr>
      <vt:lpstr>2.8　CV-Qualifier(const,volatile限定符）</vt:lpstr>
      <vt:lpstr>2.8　CV-Qualifier(const,volatile限定符）</vt:lpstr>
      <vt:lpstr>2.8　CV-Qualifier(const,volatile限定符）</vt:lpstr>
      <vt:lpstr>2.8　CV-Qualifier(const,volatile限定符）</vt:lpstr>
      <vt:lpstr>2.8　CV-Qualifier(const,volatile限定符）</vt:lpstr>
      <vt:lpstr>2.8　CV-Qualifier(const,volatile限定符）</vt:lpstr>
      <vt:lpstr>2.8　CV-Qualifier(const,volatile限定符）</vt:lpstr>
      <vt:lpstr>2.8　CV-Qualifier(const,volatile限定符）</vt:lpstr>
      <vt:lpstr>2.8　CV-Qualifier(const,volatile限定符）</vt:lpstr>
      <vt:lpstr>2.8　CV-Qualifier(const,volatile限定符）</vt:lpstr>
      <vt:lpstr>2.8　CV-Qualifier(const,volatile限定符）</vt:lpstr>
      <vt:lpstr>2.9　枚举</vt:lpstr>
      <vt:lpstr>2.10　函数的定义和声明</vt:lpstr>
      <vt:lpstr>2.11　类型定义</vt:lpstr>
      <vt:lpstr>2.11　类型定义</vt:lpstr>
      <vt:lpstr>2.11　类型定义</vt:lpstr>
      <vt:lpstr>2.12　函数省略参数</vt:lpstr>
      <vt:lpstr>2.13　函数缺省参数</vt:lpstr>
      <vt:lpstr>2.14　函数重载</vt:lpstr>
      <vt:lpstr>2.12　函数重载</vt:lpstr>
      <vt:lpstr>2.14　函数重载</vt:lpstr>
      <vt:lpstr>2.14　内联函数</vt:lpstr>
      <vt:lpstr>2.14　内联函数</vt:lpstr>
      <vt:lpstr>2.14　内联函数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crackryan</cp:lastModifiedBy>
  <cp:revision>365</cp:revision>
  <dcterms:created xsi:type="dcterms:W3CDTF">2014-12-07T17:26:54Z</dcterms:created>
  <dcterms:modified xsi:type="dcterms:W3CDTF">2019-09-19T04:25:22Z</dcterms:modified>
</cp:coreProperties>
</file>