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91" r:id="rId2"/>
    <p:sldId id="292" r:id="rId3"/>
    <p:sldId id="259" r:id="rId4"/>
    <p:sldId id="260" r:id="rId5"/>
    <p:sldId id="261" r:id="rId6"/>
    <p:sldId id="299" r:id="rId7"/>
    <p:sldId id="300" r:id="rId8"/>
    <p:sldId id="293" r:id="rId9"/>
    <p:sldId id="265" r:id="rId10"/>
    <p:sldId id="294" r:id="rId11"/>
    <p:sldId id="295" r:id="rId12"/>
    <p:sldId id="268" r:id="rId13"/>
    <p:sldId id="297" r:id="rId14"/>
    <p:sldId id="270" r:id="rId15"/>
    <p:sldId id="271" r:id="rId16"/>
    <p:sldId id="272" r:id="rId17"/>
    <p:sldId id="273" r:id="rId18"/>
    <p:sldId id="274" r:id="rId19"/>
    <p:sldId id="298" r:id="rId20"/>
    <p:sldId id="301" r:id="rId21"/>
    <p:sldId id="302"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华文新魏" panose="02010800040101010101" pitchFamily="2" charset="-122"/>
      <p:regular r:id="rId28"/>
    </p:embeddedFont>
    <p:embeddedFont>
      <p:font typeface="微软雅黑" panose="020B0503020204020204" pitchFamily="34" charset="-122"/>
      <p:regular r:id="rId29"/>
      <p:bold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55" autoAdjust="0"/>
  </p:normalViewPr>
  <p:slideViewPr>
    <p:cSldViewPr>
      <p:cViewPr varScale="1">
        <p:scale>
          <a:sx n="75" d="100"/>
          <a:sy n="75" d="100"/>
        </p:scale>
        <p:origin x="166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22CC2-03D1-41F4-A925-CE1BBD39136B}" type="datetimeFigureOut">
              <a:rPr lang="zh-CN" altLang="en-US" smtClean="0"/>
              <a:pPr/>
              <a:t>2019/9/27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BF9C2-2F29-4D20-877D-FFCAB441E506}" type="slidenum">
              <a:rPr lang="zh-CN" altLang="en-US" smtClean="0"/>
              <a:pPr/>
              <a:t>‹#›</a:t>
            </a:fld>
            <a:endParaRPr lang="zh-CN" altLang="en-US"/>
          </a:p>
        </p:txBody>
      </p:sp>
    </p:spTree>
    <p:extLst>
      <p:ext uri="{BB962C8B-B14F-4D97-AF65-F5344CB8AC3E}">
        <p14:creationId xmlns:p14="http://schemas.microsoft.com/office/powerpoint/2010/main" val="22076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幻灯片图像占位符 1"/>
          <p:cNvSpPr>
            <a:spLocks noGrp="1" noRot="1" noChangeAspect="1" noTextEdit="1"/>
          </p:cNvSpPr>
          <p:nvPr>
            <p:ph type="sldImg"/>
          </p:nvPr>
        </p:nvSpPr>
        <p:spPr>
          <a:ln/>
        </p:spPr>
      </p:sp>
      <p:sp>
        <p:nvSpPr>
          <p:cNvPr id="316419" name="备注占位符 2"/>
          <p:cNvSpPr>
            <a:spLocks noGrp="1"/>
          </p:cNvSpPr>
          <p:nvPr>
            <p:ph type="body" idx="1"/>
          </p:nvPr>
        </p:nvSpPr>
        <p:spPr>
          <a:noFill/>
          <a:ln/>
        </p:spPr>
        <p:txBody>
          <a:bodyPr/>
          <a:lstStyle/>
          <a:p>
            <a:r>
              <a:rPr lang="zh-CN" altLang="en-US"/>
              <a:t>：：左结合</a:t>
            </a:r>
            <a:endParaRPr lang="en-US" altLang="zh-CN"/>
          </a:p>
          <a:p>
            <a:endParaRPr lang="zh-CN" altLang="en-US"/>
          </a:p>
        </p:txBody>
      </p:sp>
      <p:sp>
        <p:nvSpPr>
          <p:cNvPr id="316420" name="灯片编号占位符 3"/>
          <p:cNvSpPr>
            <a:spLocks noGrp="1"/>
          </p:cNvSpPr>
          <p:nvPr>
            <p:ph type="sldNum" sz="quarter" idx="5"/>
          </p:nvPr>
        </p:nvSpPr>
        <p:spPr>
          <a:noFill/>
        </p:spPr>
        <p:txBody>
          <a:bodyPr/>
          <a:lstStyle/>
          <a:p>
            <a:fld id="{199153B6-730C-4FBF-A09C-630BC03259BE}" type="slidenum">
              <a:rPr lang="en-US" altLang="zh-CN" smtClean="0"/>
              <a:pPr/>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BAE22E67-AD6F-4AB2-B4F9-AAFC7AF74C7C}" type="slidenum">
              <a:rPr lang="en-US" altLang="zh-CN" smtClean="0"/>
              <a:pPr/>
              <a:t>1</a:t>
            </a:fld>
            <a:endParaRPr lang="en-US" altLang="zh-CN"/>
          </a:p>
        </p:txBody>
      </p:sp>
      <p:sp>
        <p:nvSpPr>
          <p:cNvPr id="7171" name="Rectangle 2"/>
          <p:cNvSpPr>
            <a:spLocks noGrp="1" noChangeArrowheads="1"/>
          </p:cNvSpPr>
          <p:nvPr>
            <p:ph type="title"/>
          </p:nvPr>
        </p:nvSpPr>
        <p:spPr>
          <a:xfrm>
            <a:off x="539552" y="2819400"/>
            <a:ext cx="8130480" cy="1143000"/>
          </a:xfrm>
        </p:spPr>
        <p:txBody>
          <a:bodyPr>
            <a:normAutofit/>
          </a:bodyPr>
          <a:lstStyle/>
          <a:p>
            <a:r>
              <a:rPr lang="zh-CN" altLang="en-US" sz="4000" b="1" dirty="0">
                <a:latin typeface="微软雅黑" pitchFamily="34" charset="-122"/>
                <a:ea typeface="微软雅黑" pitchFamily="34" charset="-122"/>
              </a:rPr>
              <a:t>第</a:t>
            </a:r>
            <a:r>
              <a:rPr lang="en-US" altLang="zh-CN" sz="4000" b="1" dirty="0">
                <a:latin typeface="微软雅黑" pitchFamily="34" charset="-122"/>
                <a:ea typeface="微软雅黑" pitchFamily="34" charset="-122"/>
              </a:rPr>
              <a:t>5</a:t>
            </a:r>
            <a:r>
              <a:rPr lang="zh-CN" altLang="en-US" sz="4000" b="1" dirty="0">
                <a:latin typeface="微软雅黑" pitchFamily="34" charset="-122"/>
                <a:ea typeface="微软雅黑" pitchFamily="34" charset="-122"/>
              </a:rPr>
              <a:t>章　静态成员与友元</a:t>
            </a:r>
          </a:p>
        </p:txBody>
      </p:sp>
    </p:spTree>
    <p:extLst>
      <p:ext uri="{BB962C8B-B14F-4D97-AF65-F5344CB8AC3E}">
        <p14:creationId xmlns:p14="http://schemas.microsoft.com/office/powerpoint/2010/main" val="174410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5.2</a:t>
            </a:r>
            <a:r>
              <a:rPr lang="zh-CN" altLang="en-US" sz="3600" b="1" dirty="0">
                <a:solidFill>
                  <a:srgbClr val="FF0000"/>
                </a:solidFill>
                <a:latin typeface="微软雅黑" pitchFamily="34" charset="-122"/>
                <a:ea typeface="微软雅黑" pitchFamily="34" charset="-122"/>
              </a:rPr>
              <a:t>　静态函数成员</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lvl="1">
              <a:lnSpc>
                <a:spcPct val="145000"/>
              </a:lnSpc>
            </a:pP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构造函数、析构函数以及虚函数</a:t>
            </a:r>
            <a:r>
              <a:rPr lang="zh-CN" altLang="en-US" sz="2000" b="1" dirty="0">
                <a:latin typeface="华文新魏" panose="02010800040101010101" pitchFamily="2" charset="-122"/>
                <a:ea typeface="华文新魏" panose="02010800040101010101" pitchFamily="2" charset="-122"/>
              </a:rPr>
              <a:t>等必须有</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参数；不能用</a:t>
            </a:r>
            <a:r>
              <a:rPr lang="en-US" altLang="zh-CN" sz="2000" b="1" dirty="0">
                <a:latin typeface="华文新魏" panose="02010800040101010101" pitchFamily="2" charset="-122"/>
                <a:ea typeface="华文新魏" panose="02010800040101010101" pitchFamily="2" charset="-122"/>
              </a:rPr>
              <a:t>static</a:t>
            </a:r>
            <a:r>
              <a:rPr lang="zh-CN" altLang="en-US" sz="2000" b="1" dirty="0">
                <a:latin typeface="华文新魏" panose="02010800040101010101" pitchFamily="2" charset="-122"/>
                <a:ea typeface="华文新魏" panose="02010800040101010101" pitchFamily="2" charset="-122"/>
              </a:rPr>
              <a:t>定义构造函数、析构函数及虚函数。错误定义如：</a:t>
            </a:r>
          </a:p>
          <a:p>
            <a:pPr lvl="2">
              <a:lnSpc>
                <a:spcPct val="145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class A{int x;  </a:t>
            </a:r>
          </a:p>
          <a:p>
            <a:pPr lvl="2">
              <a:lnSpc>
                <a:spcPct val="145000"/>
              </a:lnSpc>
            </a:pPr>
            <a:r>
              <a:rPr lang="en-US" altLang="zh-CN" sz="2000" b="1" dirty="0">
                <a:latin typeface="华文新魏" panose="02010800040101010101" pitchFamily="2" charset="-122"/>
                <a:ea typeface="华文新魏" panose="02010800040101010101" pitchFamily="2" charset="-122"/>
              </a:rPr>
              <a:t>  public</a:t>
            </a:r>
            <a:r>
              <a:rPr lang="zh-CN" altLang="en-US"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lvl="2">
              <a:lnSpc>
                <a:spcPct val="145000"/>
              </a:lnSpc>
            </a:pPr>
            <a:r>
              <a:rPr lang="en-US" altLang="zh-CN" sz="2000" b="1" dirty="0">
                <a:solidFill>
                  <a:srgbClr val="FF0000"/>
                </a:solidFill>
                <a:latin typeface="华文新魏" panose="02010800040101010101" pitchFamily="2" charset="-122"/>
                <a:ea typeface="华文新魏" panose="02010800040101010101" pitchFamily="2" charset="-122"/>
              </a:rPr>
              <a:t>	static</a:t>
            </a:r>
            <a:r>
              <a:rPr lang="en-US" altLang="zh-CN" sz="2000" b="1" dirty="0">
                <a:latin typeface="华文新魏" panose="02010800040101010101" pitchFamily="2" charset="-122"/>
                <a:ea typeface="华文新魏" panose="02010800040101010101" pitchFamily="2" charset="-122"/>
              </a:rPr>
              <a:t> A ( )   {x=0; };  //</a:t>
            </a:r>
            <a:r>
              <a:rPr lang="zh-CN" altLang="en-US" sz="2000" b="1" dirty="0">
                <a:latin typeface="华文新魏" panose="02010800040101010101" pitchFamily="2" charset="-122"/>
                <a:ea typeface="华文新魏" panose="02010800040101010101" pitchFamily="2" charset="-122"/>
              </a:rPr>
              <a:t>错</a:t>
            </a:r>
          </a:p>
          <a:p>
            <a:pPr lvl="2">
              <a:lnSpc>
                <a:spcPct val="145000"/>
              </a:lnSpc>
            </a:pP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static virtual</a:t>
            </a:r>
            <a:r>
              <a:rPr lang="en-US" altLang="zh-CN" sz="2000" b="1" dirty="0">
                <a:latin typeface="华文新魏" panose="02010800040101010101" pitchFamily="2" charset="-122"/>
                <a:ea typeface="华文新魏" panose="02010800040101010101" pitchFamily="2" charset="-122"/>
              </a:rPr>
              <a:t> void f ( )   {  }   //</a:t>
            </a:r>
            <a:r>
              <a:rPr lang="zh-CN" altLang="en-US" sz="2000" b="1" dirty="0">
                <a:latin typeface="华文新魏" panose="02010800040101010101" pitchFamily="2" charset="-122"/>
                <a:ea typeface="华文新魏" panose="02010800040101010101" pitchFamily="2" charset="-122"/>
              </a:rPr>
              <a:t>错</a:t>
            </a:r>
          </a:p>
          <a:p>
            <a:pPr lvl="2">
              <a:lnSpc>
                <a:spcPct val="145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	</a:t>
            </a:r>
          </a:p>
          <a:p>
            <a:pPr lvl="1" algn="just">
              <a:lnSpc>
                <a:spcPct val="145000"/>
              </a:lnSpc>
            </a:pP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若函数成员的参数表后出现了</a:t>
            </a:r>
            <a:r>
              <a:rPr lang="en-US" altLang="zh-CN" sz="2000" b="1" dirty="0">
                <a:solidFill>
                  <a:srgbClr val="FF0000"/>
                </a:solidFill>
                <a:latin typeface="华文新魏" panose="02010800040101010101" pitchFamily="2" charset="-122"/>
                <a:ea typeface="华文新魏" panose="02010800040101010101" pitchFamily="2" charset="-122"/>
              </a:rPr>
              <a:t>const</a:t>
            </a:r>
            <a:r>
              <a:rPr lang="zh-CN" altLang="en-US" sz="2000" b="1" dirty="0">
                <a:solidFill>
                  <a:srgbClr val="FF0000"/>
                </a:solidFill>
                <a:latin typeface="华文新魏" panose="02010800040101010101" pitchFamily="2" charset="-122"/>
                <a:ea typeface="华文新魏" panose="02010800040101010101" pitchFamily="2" charset="-122"/>
              </a:rPr>
              <a:t>或</a:t>
            </a:r>
            <a:r>
              <a:rPr lang="en-US" altLang="zh-CN" sz="2000" b="1" dirty="0">
                <a:solidFill>
                  <a:srgbClr val="FF0000"/>
                </a:solidFill>
                <a:latin typeface="华文新魏" panose="02010800040101010101" pitchFamily="2" charset="-122"/>
                <a:ea typeface="华文新魏" panose="02010800040101010101" pitchFamily="2" charset="-122"/>
              </a:rPr>
              <a:t>volatile</a:t>
            </a:r>
            <a:r>
              <a:rPr lang="zh-CN" altLang="en-US" sz="2000" b="1" dirty="0">
                <a:latin typeface="华文新魏" panose="02010800040101010101" pitchFamily="2" charset="-122"/>
                <a:ea typeface="华文新魏" panose="02010800040101010101" pitchFamily="2" charset="-122"/>
              </a:rPr>
              <a:t>，表示</a:t>
            </a:r>
            <a:r>
              <a:rPr lang="en-US" altLang="zh-CN" sz="2000" b="1" dirty="0">
                <a:latin typeface="华文新魏" panose="02010800040101010101" pitchFamily="2" charset="-122"/>
                <a:ea typeface="华文新魏" panose="02010800040101010101" pitchFamily="2" charset="-122"/>
              </a:rPr>
              <a:t>const</a:t>
            </a:r>
            <a:r>
              <a:rPr lang="zh-CN" altLang="en-US" sz="2000" b="1" dirty="0">
                <a:latin typeface="华文新魏" panose="02010800040101010101" pitchFamily="2" charset="-122"/>
                <a:ea typeface="华文新魏" panose="02010800040101010101" pitchFamily="2" charset="-122"/>
              </a:rPr>
              <a:t>或</a:t>
            </a:r>
            <a:r>
              <a:rPr lang="en-US" altLang="zh-CN" sz="2000" b="1" dirty="0">
                <a:latin typeface="华文新魏" panose="02010800040101010101" pitchFamily="2" charset="-122"/>
                <a:ea typeface="华文新魏" panose="02010800040101010101" pitchFamily="2" charset="-122"/>
              </a:rPr>
              <a:t>volatile</a:t>
            </a:r>
            <a:r>
              <a:rPr lang="zh-CN" altLang="en-US" sz="2000" b="1" dirty="0">
                <a:latin typeface="华文新魏" panose="02010800040101010101" pitchFamily="2" charset="-122"/>
                <a:ea typeface="华文新魏" panose="02010800040101010101" pitchFamily="2" charset="-122"/>
              </a:rPr>
              <a:t>要说明隐含</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参数。因此，这些函数不能定义为没有</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参数的静态函数成员，错误的定义如</a:t>
            </a:r>
          </a:p>
          <a:p>
            <a:pPr lvl="1" algn="just">
              <a:lnSpc>
                <a:spcPct val="145000"/>
              </a:lnSpc>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class A{ </a:t>
            </a:r>
            <a:r>
              <a:rPr lang="en-US" altLang="zh-CN" sz="2000" b="1" dirty="0">
                <a:solidFill>
                  <a:srgbClr val="FF0000"/>
                </a:solidFill>
                <a:latin typeface="华文新魏" panose="02010800040101010101" pitchFamily="2" charset="-122"/>
                <a:ea typeface="华文新魏" panose="02010800040101010101" pitchFamily="2" charset="-122"/>
              </a:rPr>
              <a:t>static  </a:t>
            </a:r>
            <a:r>
              <a:rPr lang="en-US" altLang="zh-CN" sz="2000" b="1" dirty="0">
                <a:latin typeface="华文新魏" panose="02010800040101010101" pitchFamily="2" charset="-122"/>
                <a:ea typeface="华文新魏" panose="02010800040101010101" pitchFamily="2" charset="-122"/>
              </a:rPr>
              <a:t>int   f(  ) </a:t>
            </a:r>
            <a:r>
              <a:rPr lang="en-US" altLang="zh-CN" sz="2000" b="1" dirty="0">
                <a:solidFill>
                  <a:srgbClr val="FF0000"/>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return 1;  }}; </a:t>
            </a:r>
            <a:endParaRPr lang="zh-CN" altLang="en-US"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0912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5.3</a:t>
            </a:r>
            <a:r>
              <a:rPr lang="zh-CN" altLang="en-US" sz="3600" b="1" dirty="0">
                <a:solidFill>
                  <a:srgbClr val="FF0000"/>
                </a:solidFill>
                <a:latin typeface="微软雅黑" pitchFamily="34" charset="-122"/>
                <a:ea typeface="微软雅黑" pitchFamily="34" charset="-122"/>
              </a:rPr>
              <a:t>　指向静态成员的指针</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gn="just">
              <a:lnSpc>
                <a:spcPct val="150000"/>
              </a:lnSpc>
              <a:buClr>
                <a:schemeClr val="tx2"/>
              </a:buClr>
            </a:pP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静态成员指针</a:t>
            </a:r>
            <a:r>
              <a:rPr lang="zh-CN" altLang="en-US" sz="2400" b="1" dirty="0">
                <a:latin typeface="华文新魏" panose="02010800040101010101" pitchFamily="2" charset="-122"/>
                <a:ea typeface="华文新魏" panose="02010800040101010101" pitchFamily="2" charset="-122"/>
              </a:rPr>
              <a:t>指向类的静态成员，可分为静态数据成员指针和静态函数成员指针。</a:t>
            </a:r>
          </a:p>
          <a:p>
            <a:pPr algn="just">
              <a:lnSpc>
                <a:spcPct val="150000"/>
              </a:lnSpc>
              <a:buClr>
                <a:schemeClr val="tx2"/>
              </a:buClr>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静态数据成员指针</a:t>
            </a:r>
            <a:r>
              <a:rPr lang="zh-CN" altLang="en-US" sz="2400" b="1" dirty="0">
                <a:latin typeface="华文新魏" panose="02010800040101010101" pitchFamily="2" charset="-122"/>
                <a:ea typeface="华文新魏" panose="02010800040101010101" pitchFamily="2" charset="-122"/>
              </a:rPr>
              <a:t>：指向类的静态数据成员。由于类的静态数据成员在内存中是单独存放不属于任何对象内存的一部分，因此静态数据成员指针指向的是一个绝对地址。</a:t>
            </a:r>
          </a:p>
          <a:p>
            <a:pPr algn="just">
              <a:lnSpc>
                <a:spcPct val="150000"/>
              </a:lnSpc>
              <a:buClr>
                <a:schemeClr val="tx2"/>
              </a:buClr>
            </a:pPr>
            <a:r>
              <a:rPr lang="en-US" altLang="zh-CN" sz="2400" b="1" dirty="0">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因此，静态数据成员指针就是普通指针</a:t>
            </a:r>
          </a:p>
        </p:txBody>
      </p:sp>
    </p:spTree>
    <p:extLst>
      <p:ext uri="{BB962C8B-B14F-4D97-AF65-F5344CB8AC3E}">
        <p14:creationId xmlns:p14="http://schemas.microsoft.com/office/powerpoint/2010/main" val="371082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p:spPr>
        <p:txBody>
          <a:bodyPr/>
          <a:lstStyle/>
          <a:p>
            <a:fld id="{8701AE7C-D9D9-4F13-B47C-CEDF76683FDF}" type="slidenum">
              <a:rPr lang="en-US" altLang="zh-CN" smtClean="0"/>
              <a:pPr/>
              <a:t>12</a:t>
            </a:fld>
            <a:endParaRPr lang="en-US" altLang="zh-CN"/>
          </a:p>
        </p:txBody>
      </p:sp>
      <p:sp>
        <p:nvSpPr>
          <p:cNvPr id="146435" name="Rectangle 2"/>
          <p:cNvSpPr>
            <a:spLocks noGrp="1" noChangeArrowheads="1"/>
          </p:cNvSpPr>
          <p:nvPr>
            <p:ph type="title"/>
          </p:nvPr>
        </p:nvSpPr>
        <p:spPr>
          <a:xfrm>
            <a:off x="685800" y="609600"/>
            <a:ext cx="7772400" cy="658813"/>
          </a:xfrm>
        </p:spPr>
        <p:txBody>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静态数据成员指针和普通数据成员指针的区别</a:t>
            </a:r>
          </a:p>
        </p:txBody>
      </p:sp>
      <p:sp>
        <p:nvSpPr>
          <p:cNvPr id="146436" name="Rectangle 3"/>
          <p:cNvSpPr>
            <a:spLocks noGrp="1" noChangeArrowheads="1"/>
          </p:cNvSpPr>
          <p:nvPr>
            <p:ph type="body" idx="1"/>
          </p:nvPr>
        </p:nvSpPr>
        <p:spPr>
          <a:xfrm>
            <a:off x="685800" y="1341438"/>
            <a:ext cx="7772400" cy="5183187"/>
          </a:xfrm>
        </p:spPr>
        <p:txBody>
          <a:bodyPr/>
          <a:lstStyle/>
          <a:p>
            <a:pPr eaLnBrk="1" hangingPunct="1">
              <a:lnSpc>
                <a:spcPct val="120000"/>
              </a:lnSpc>
              <a:spcBef>
                <a:spcPct val="10000"/>
              </a:spcBef>
              <a:buFontTx/>
              <a:buNone/>
            </a:pPr>
            <a:r>
              <a:rPr lang="en-US" altLang="zh-CN" sz="1800" b="1" dirty="0">
                <a:latin typeface="华文新魏" panose="02010800040101010101" pitchFamily="2" charset="-122"/>
                <a:ea typeface="华文新魏" panose="02010800040101010101" pitchFamily="2" charset="-122"/>
              </a:rPr>
              <a:t>struct A{   //</a:t>
            </a:r>
            <a:r>
              <a:rPr lang="zh-CN" altLang="en-US" sz="1800" b="1" dirty="0">
                <a:solidFill>
                  <a:srgbClr val="FF0000"/>
                </a:solidFill>
                <a:latin typeface="华文新魏" panose="02010800040101010101" pitchFamily="2" charset="-122"/>
                <a:ea typeface="华文新魏" panose="02010800040101010101" pitchFamily="2" charset="-122"/>
              </a:rPr>
              <a:t>普通成员指针是偏移量</a:t>
            </a:r>
          </a:p>
          <a:p>
            <a:pPr eaLnBrk="1" hangingPunct="1">
              <a:lnSpc>
                <a:spcPct val="120000"/>
              </a:lnSpc>
              <a:spcBef>
                <a:spcPct val="10000"/>
              </a:spcBef>
              <a:buFontTx/>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int   m,  n; </a:t>
            </a:r>
          </a:p>
          <a:p>
            <a:pPr eaLnBrk="1" hangingPunct="1">
              <a:lnSpc>
                <a:spcPct val="120000"/>
              </a:lnSpc>
              <a:spcBef>
                <a:spcPct val="10000"/>
              </a:spcBef>
              <a:buFontTx/>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rgbClr val="FF0000"/>
                </a:solidFill>
                <a:latin typeface="华文新魏" panose="02010800040101010101" pitchFamily="2" charset="-122"/>
                <a:ea typeface="华文新魏" panose="02010800040101010101" pitchFamily="2" charset="-122"/>
              </a:rPr>
              <a:t>static</a:t>
            </a:r>
            <a:r>
              <a:rPr lang="en-US" altLang="zh-CN" sz="1800" b="1" dirty="0">
                <a:latin typeface="华文新魏" panose="02010800040101010101" pitchFamily="2" charset="-122"/>
                <a:ea typeface="华文新魏" panose="02010800040101010101" pitchFamily="2" charset="-122"/>
              </a:rPr>
              <a:t> int k</a:t>
            </a:r>
            <a:r>
              <a:rPr lang="zh-CN" altLang="en-US" sz="1800" b="1" dirty="0">
                <a:latin typeface="华文新魏" panose="02010800040101010101" pitchFamily="2" charset="-122"/>
                <a:ea typeface="华文新魏" panose="02010800040101010101" pitchFamily="2" charset="-122"/>
              </a:rPr>
              <a:t>；</a:t>
            </a:r>
          </a:p>
          <a:p>
            <a:pPr eaLnBrk="1" hangingPunct="1">
              <a:lnSpc>
                <a:spcPct val="120000"/>
              </a:lnSpc>
              <a:spcBef>
                <a:spcPct val="10000"/>
              </a:spcBef>
              <a:buFontTx/>
              <a:buNone/>
            </a:pPr>
            <a:r>
              <a:rPr lang="en-US" altLang="zh-CN" sz="1800" b="1" dirty="0">
                <a:latin typeface="华文新魏" panose="02010800040101010101" pitchFamily="2" charset="-122"/>
                <a:ea typeface="华文新魏" panose="02010800040101010101" pitchFamily="2" charset="-122"/>
              </a:rPr>
              <a:t>}a={1, 2},  b={3, 4};</a:t>
            </a:r>
          </a:p>
          <a:p>
            <a:pPr eaLnBrk="1" hangingPunct="1">
              <a:lnSpc>
                <a:spcPct val="120000"/>
              </a:lnSpc>
              <a:spcBef>
                <a:spcPct val="10000"/>
              </a:spcBef>
              <a:buFontTx/>
              <a:buNone/>
            </a:pPr>
            <a:r>
              <a:rPr lang="en-US" altLang="zh-CN" sz="1800" b="1" dirty="0">
                <a:latin typeface="华文新魏" panose="02010800040101010101" pitchFamily="2" charset="-122"/>
                <a:ea typeface="华文新魏" panose="02010800040101010101" pitchFamily="2" charset="-122"/>
              </a:rPr>
              <a:t>int A::k = 0;</a:t>
            </a:r>
          </a:p>
          <a:p>
            <a:pPr eaLnBrk="1" hangingPunct="1">
              <a:lnSpc>
                <a:spcPct val="120000"/>
              </a:lnSpc>
              <a:spcBef>
                <a:spcPct val="10000"/>
              </a:spcBef>
              <a:buFontTx/>
              <a:buNone/>
            </a:pP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普通数据成员指针</a:t>
            </a:r>
          </a:p>
          <a:p>
            <a:pPr eaLnBrk="1" hangingPunct="1">
              <a:lnSpc>
                <a:spcPct val="120000"/>
              </a:lnSpc>
              <a:spcBef>
                <a:spcPct val="10000"/>
              </a:spcBef>
              <a:buFontTx/>
              <a:buNone/>
            </a:pP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是数据成员</a:t>
            </a:r>
            <a:r>
              <a:rPr lang="en-US" altLang="zh-CN" sz="1800" b="1" dirty="0">
                <a:latin typeface="华文新魏" panose="02010800040101010101" pitchFamily="2" charset="-122"/>
                <a:ea typeface="华文新魏" panose="02010800040101010101" pitchFamily="2" charset="-122"/>
              </a:rPr>
              <a:t>n</a:t>
            </a:r>
            <a:r>
              <a:rPr lang="zh-CN" altLang="en-US" sz="1800" b="1" dirty="0">
                <a:latin typeface="华文新魏" panose="02010800040101010101" pitchFamily="2" charset="-122"/>
                <a:ea typeface="华文新魏" panose="02010800040101010101" pitchFamily="2" charset="-122"/>
              </a:rPr>
              <a:t>相对于对象首地址的偏移量</a:t>
            </a:r>
          </a:p>
          <a:p>
            <a:pPr eaLnBrk="1" hangingPunct="1">
              <a:lnSpc>
                <a:spcPct val="120000"/>
              </a:lnSpc>
              <a:spcBef>
                <a:spcPct val="10000"/>
              </a:spcBef>
              <a:buFontTx/>
              <a:buNone/>
            </a:pP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对</a:t>
            </a:r>
            <a:r>
              <a:rPr lang="en-US" altLang="zh-CN" sz="1800" b="1" dirty="0">
                <a:latin typeface="华文新魏" panose="02010800040101010101" pitchFamily="2" charset="-122"/>
                <a:ea typeface="华文新魏" panose="02010800040101010101" pitchFamily="2" charset="-122"/>
              </a:rPr>
              <a:t>A</a:t>
            </a:r>
            <a:r>
              <a:rPr lang="zh-CN" altLang="en-US" sz="1800" b="1" dirty="0">
                <a:latin typeface="华文新魏" panose="02010800040101010101" pitchFamily="2" charset="-122"/>
                <a:ea typeface="华文新魏" panose="02010800040101010101" pitchFamily="2" charset="-122"/>
              </a:rPr>
              <a:t>类所有的对象，成员</a:t>
            </a:r>
            <a:r>
              <a:rPr lang="en-US" altLang="zh-CN" sz="1800" b="1" dirty="0">
                <a:latin typeface="华文新魏" panose="02010800040101010101" pitchFamily="2" charset="-122"/>
                <a:ea typeface="华文新魏" panose="02010800040101010101" pitchFamily="2" charset="-122"/>
              </a:rPr>
              <a:t>n</a:t>
            </a:r>
            <a:r>
              <a:rPr lang="zh-CN" altLang="en-US" sz="1800" b="1" dirty="0">
                <a:latin typeface="华文新魏" panose="02010800040101010101" pitchFamily="2" charset="-122"/>
                <a:ea typeface="华文新魏" panose="02010800040101010101" pitchFamily="2" charset="-122"/>
              </a:rPr>
              <a:t>相对于对象首地址的偏移相等</a:t>
            </a:r>
          </a:p>
          <a:p>
            <a:pPr eaLnBrk="1" hangingPunct="1">
              <a:lnSpc>
                <a:spcPct val="120000"/>
              </a:lnSpc>
              <a:spcBef>
                <a:spcPct val="10000"/>
              </a:spcBef>
              <a:buFontTx/>
              <a:buNone/>
            </a:pPr>
            <a:r>
              <a:rPr lang="en-US" altLang="zh-CN" sz="1800" b="1" dirty="0">
                <a:solidFill>
                  <a:srgbClr val="FF0000"/>
                </a:solidFill>
                <a:latin typeface="华文新魏" panose="02010800040101010101" pitchFamily="2" charset="-122"/>
                <a:ea typeface="华文新魏" panose="02010800040101010101" pitchFamily="2" charset="-122"/>
              </a:rPr>
              <a:t>int A::*</a:t>
            </a:r>
            <a:r>
              <a:rPr lang="en-US" altLang="zh-CN" sz="1800" b="1" dirty="0">
                <a:latin typeface="华文新魏" panose="02010800040101010101" pitchFamily="2" charset="-122"/>
                <a:ea typeface="华文新魏" panose="02010800040101010101" pitchFamily="2" charset="-122"/>
              </a:rPr>
              <a:t>p = &amp;</a:t>
            </a:r>
            <a:r>
              <a:rPr lang="en-US" altLang="zh-CN" sz="1800" b="1" dirty="0">
                <a:solidFill>
                  <a:srgbClr val="FF0000"/>
                </a:solidFill>
                <a:latin typeface="华文新魏" panose="02010800040101010101" pitchFamily="2" charset="-122"/>
                <a:ea typeface="华文新魏" panose="02010800040101010101" pitchFamily="2" charset="-122"/>
              </a:rPr>
              <a:t>A</a:t>
            </a:r>
            <a:r>
              <a:rPr lang="en-US" altLang="zh-CN" sz="1800" b="1" dirty="0">
                <a:latin typeface="华文新魏" panose="02010800040101010101" pitchFamily="2" charset="-122"/>
                <a:ea typeface="华文新魏" panose="02010800040101010101" pitchFamily="2" charset="-122"/>
              </a:rPr>
              <a:t>::n;  //p =  2, </a:t>
            </a:r>
            <a:r>
              <a:rPr lang="zh-CN" altLang="en-US" sz="1800" b="1" dirty="0">
                <a:latin typeface="华文新魏" panose="02010800040101010101" pitchFamily="2" charset="-122"/>
                <a:ea typeface="华文新魏" panose="02010800040101010101" pitchFamily="2" charset="-122"/>
              </a:rPr>
              <a:t>假设</a:t>
            </a:r>
            <a:r>
              <a:rPr lang="en-US" altLang="zh-CN" sz="1800" b="1" dirty="0" err="1">
                <a:latin typeface="华文新魏" panose="02010800040101010101" pitchFamily="2" charset="-122"/>
                <a:ea typeface="华文新魏" panose="02010800040101010101" pitchFamily="2" charset="-122"/>
              </a:rPr>
              <a:t>sizeof</a:t>
            </a:r>
            <a:r>
              <a:rPr lang="en-US" altLang="zh-CN" sz="1800" b="1" dirty="0">
                <a:latin typeface="华文新魏" panose="02010800040101010101" pitchFamily="2" charset="-122"/>
                <a:ea typeface="华文新魏" panose="02010800040101010101" pitchFamily="2" charset="-122"/>
              </a:rPr>
              <a:t>(int) = 2 </a:t>
            </a:r>
          </a:p>
          <a:p>
            <a:pPr eaLnBrk="1" hangingPunct="1">
              <a:lnSpc>
                <a:spcPct val="120000"/>
              </a:lnSpc>
              <a:spcBef>
                <a:spcPct val="10000"/>
              </a:spcBef>
              <a:buFontTx/>
              <a:buNone/>
            </a:pPr>
            <a:endParaRPr lang="en-US" altLang="zh-CN" sz="1800" b="1" dirty="0">
              <a:latin typeface="华文新魏" panose="02010800040101010101" pitchFamily="2" charset="-122"/>
              <a:ea typeface="华文新魏" panose="02010800040101010101" pitchFamily="2" charset="-122"/>
            </a:endParaRPr>
          </a:p>
          <a:p>
            <a:pPr eaLnBrk="1" hangingPunct="1">
              <a:lnSpc>
                <a:spcPct val="120000"/>
              </a:lnSpc>
              <a:spcBef>
                <a:spcPct val="10000"/>
              </a:spcBef>
              <a:buFontTx/>
              <a:buNone/>
            </a:pP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静态数据成员指针指向静态数据成员所在内存单元</a:t>
            </a: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是普通指针</a:t>
            </a:r>
          </a:p>
          <a:p>
            <a:pPr eaLnBrk="1" hangingPunct="1">
              <a:lnSpc>
                <a:spcPct val="120000"/>
              </a:lnSpc>
              <a:spcBef>
                <a:spcPct val="10000"/>
              </a:spcBef>
              <a:buFontTx/>
              <a:buNone/>
            </a:pPr>
            <a:r>
              <a:rPr lang="en-US" altLang="zh-CN" sz="1800" b="1" dirty="0">
                <a:solidFill>
                  <a:srgbClr val="FF0000"/>
                </a:solidFill>
                <a:latin typeface="华文新魏" panose="02010800040101010101" pitchFamily="2" charset="-122"/>
                <a:ea typeface="华文新魏" panose="02010800040101010101" pitchFamily="2" charset="-122"/>
              </a:rPr>
              <a:t>int *</a:t>
            </a:r>
            <a:r>
              <a:rPr lang="en-US" altLang="zh-CN" sz="1800" b="1" dirty="0">
                <a:latin typeface="华文新魏" panose="02010800040101010101" pitchFamily="2" charset="-122"/>
                <a:ea typeface="华文新魏" panose="02010800040101010101" pitchFamily="2" charset="-122"/>
              </a:rPr>
              <a:t> q = &amp;A::k;  //q = 3000</a:t>
            </a:r>
          </a:p>
          <a:p>
            <a:pPr eaLnBrk="1" hangingPunct="1">
              <a:lnSpc>
                <a:spcPct val="120000"/>
              </a:lnSpc>
              <a:spcBef>
                <a:spcPct val="10000"/>
              </a:spcBef>
              <a:buFontTx/>
              <a:buNone/>
            </a:pPr>
            <a:r>
              <a:rPr lang="en-US" altLang="zh-CN" sz="1800" b="1" dirty="0">
                <a:solidFill>
                  <a:srgbClr val="FF0000"/>
                </a:solidFill>
                <a:latin typeface="华文新魏" panose="02010800040101010101" pitchFamily="2" charset="-122"/>
                <a:ea typeface="华文新魏" panose="02010800040101010101" pitchFamily="2" charset="-122"/>
              </a:rPr>
              <a:t>int *</a:t>
            </a: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ptr</a:t>
            </a:r>
            <a:r>
              <a:rPr lang="en-US" altLang="zh-CN" sz="1800" b="1" dirty="0">
                <a:latin typeface="华文新魏" panose="02010800040101010101" pitchFamily="2" charset="-122"/>
                <a:ea typeface="华文新魏" panose="02010800040101010101" pitchFamily="2" charset="-122"/>
              </a:rPr>
              <a:t> = &amp;</a:t>
            </a:r>
            <a:r>
              <a:rPr lang="en-US" altLang="zh-CN" sz="1800" b="1" dirty="0" err="1">
                <a:solidFill>
                  <a:srgbClr val="FF0000"/>
                </a:solidFill>
                <a:latin typeface="华文新魏" panose="02010800040101010101" pitchFamily="2" charset="-122"/>
                <a:ea typeface="华文新魏" panose="02010800040101010101" pitchFamily="2" charset="-122"/>
              </a:rPr>
              <a:t>a</a:t>
            </a:r>
            <a:r>
              <a:rPr lang="en-US" altLang="zh-CN" sz="1800" b="1" dirty="0" err="1">
                <a:latin typeface="华文新魏" panose="02010800040101010101" pitchFamily="2" charset="-122"/>
                <a:ea typeface="华文新魏" panose="02010800040101010101" pitchFamily="2" charset="-122"/>
              </a:rPr>
              <a:t>.n</a:t>
            </a: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注意，指向一个对象的成员地址时，也是普通指针</a:t>
            </a:r>
          </a:p>
        </p:txBody>
      </p:sp>
      <p:sp>
        <p:nvSpPr>
          <p:cNvPr id="146437" name="Rectangle 6"/>
          <p:cNvSpPr>
            <a:spLocks noChangeArrowheads="1"/>
          </p:cNvSpPr>
          <p:nvPr/>
        </p:nvSpPr>
        <p:spPr bwMode="auto">
          <a:xfrm>
            <a:off x="7060009" y="1557338"/>
            <a:ext cx="968375" cy="1343025"/>
          </a:xfrm>
          <a:prstGeom prst="rect">
            <a:avLst/>
          </a:prstGeom>
          <a:solidFill>
            <a:srgbClr val="FFFFFF"/>
          </a:solidFill>
          <a:ln w="15875">
            <a:solidFill>
              <a:srgbClr val="000000"/>
            </a:solidFill>
            <a:miter lim="800000"/>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46438" name="Rectangle 7"/>
          <p:cNvSpPr>
            <a:spLocks noChangeArrowheads="1"/>
          </p:cNvSpPr>
          <p:nvPr/>
        </p:nvSpPr>
        <p:spPr bwMode="auto">
          <a:xfrm>
            <a:off x="7058421" y="2227263"/>
            <a:ext cx="968375" cy="673100"/>
          </a:xfrm>
          <a:prstGeom prst="rect">
            <a:avLst/>
          </a:prstGeom>
          <a:solidFill>
            <a:srgbClr val="FFFFFF"/>
          </a:solidFill>
          <a:ln w="15875">
            <a:solidFill>
              <a:srgbClr val="000000"/>
            </a:solidFill>
            <a:miter lim="800000"/>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46439" name="Rectangle 10"/>
          <p:cNvSpPr>
            <a:spLocks noChangeArrowheads="1"/>
          </p:cNvSpPr>
          <p:nvPr/>
        </p:nvSpPr>
        <p:spPr bwMode="auto">
          <a:xfrm>
            <a:off x="6119813" y="1604963"/>
            <a:ext cx="1872307" cy="276999"/>
          </a:xfrm>
          <a:prstGeom prst="rect">
            <a:avLst/>
          </a:prstGeom>
          <a:noFill/>
          <a:ln w="9525">
            <a:noFill/>
            <a:miter lim="800000"/>
            <a:headEnd/>
            <a:tailEnd/>
          </a:ln>
        </p:spPr>
        <p:txBody>
          <a:bodyPr wrap="none" lIns="0" tIns="0" rIns="0" bIns="0">
            <a:spAutoFit/>
          </a:bodyPr>
          <a:lstStyle/>
          <a:p>
            <a:pPr algn="l"/>
            <a:r>
              <a:rPr lang="en-US" altLang="zh-CN" sz="1800" b="1" dirty="0">
                <a:solidFill>
                  <a:srgbClr val="000000"/>
                </a:solidFill>
                <a:latin typeface="华文新魏" panose="02010800040101010101" pitchFamily="2" charset="-122"/>
                <a:ea typeface="华文新魏" panose="02010800040101010101" pitchFamily="2" charset="-122"/>
              </a:rPr>
              <a:t>a</a:t>
            </a:r>
            <a:r>
              <a:rPr lang="zh-CN" altLang="en-US" sz="1800" b="1" dirty="0">
                <a:solidFill>
                  <a:srgbClr val="000000"/>
                </a:solidFill>
                <a:latin typeface="华文新魏" panose="02010800040101010101" pitchFamily="2" charset="-122"/>
                <a:ea typeface="华文新魏" panose="02010800040101010101" pitchFamily="2" charset="-122"/>
              </a:rPr>
              <a:t>：</a:t>
            </a:r>
            <a:r>
              <a:rPr lang="en-US" altLang="zh-CN" sz="1800" b="1" dirty="0">
                <a:solidFill>
                  <a:srgbClr val="000000"/>
                </a:solidFill>
                <a:latin typeface="华文新魏" panose="02010800040101010101" pitchFamily="2" charset="-122"/>
                <a:ea typeface="华文新魏" panose="02010800040101010101" pitchFamily="2" charset="-122"/>
              </a:rPr>
              <a:t>2000         m=1</a:t>
            </a:r>
            <a:endParaRPr lang="en-US" altLang="zh-CN" b="1" dirty="0">
              <a:latin typeface="华文新魏" panose="02010800040101010101" pitchFamily="2" charset="-122"/>
              <a:ea typeface="华文新魏" panose="02010800040101010101" pitchFamily="2" charset="-122"/>
            </a:endParaRPr>
          </a:p>
        </p:txBody>
      </p:sp>
      <p:sp>
        <p:nvSpPr>
          <p:cNvPr id="146440" name="Rectangle 11"/>
          <p:cNvSpPr>
            <a:spLocks noChangeArrowheads="1"/>
          </p:cNvSpPr>
          <p:nvPr/>
        </p:nvSpPr>
        <p:spPr bwMode="auto">
          <a:xfrm>
            <a:off x="7477125" y="1939925"/>
            <a:ext cx="453650" cy="276999"/>
          </a:xfrm>
          <a:prstGeom prst="rect">
            <a:avLst/>
          </a:prstGeom>
          <a:noFill/>
          <a:ln w="9525">
            <a:noFill/>
            <a:miter lim="800000"/>
            <a:headEnd/>
            <a:tailEnd/>
          </a:ln>
        </p:spPr>
        <p:txBody>
          <a:bodyPr wrap="none" lIns="0" tIns="0" rIns="0" bIns="0">
            <a:spAutoFit/>
          </a:bodyPr>
          <a:lstStyle/>
          <a:p>
            <a:pPr algn="l"/>
            <a:r>
              <a:rPr lang="en-US" altLang="zh-CN" sz="1800" b="1">
                <a:solidFill>
                  <a:srgbClr val="000000"/>
                </a:solidFill>
                <a:latin typeface="华文新魏" panose="02010800040101010101" pitchFamily="2" charset="-122"/>
                <a:ea typeface="华文新魏" panose="02010800040101010101" pitchFamily="2" charset="-122"/>
              </a:rPr>
              <a:t>n=2</a:t>
            </a:r>
            <a:endParaRPr lang="en-US" altLang="zh-CN" b="1">
              <a:latin typeface="华文新魏" panose="02010800040101010101" pitchFamily="2" charset="-122"/>
              <a:ea typeface="华文新魏" panose="02010800040101010101" pitchFamily="2" charset="-122"/>
            </a:endParaRPr>
          </a:p>
        </p:txBody>
      </p:sp>
      <p:sp>
        <p:nvSpPr>
          <p:cNvPr id="146441" name="Rectangle 13"/>
          <p:cNvSpPr>
            <a:spLocks noChangeArrowheads="1"/>
          </p:cNvSpPr>
          <p:nvPr/>
        </p:nvSpPr>
        <p:spPr bwMode="auto">
          <a:xfrm>
            <a:off x="6099175" y="2274888"/>
            <a:ext cx="1920398" cy="276999"/>
          </a:xfrm>
          <a:prstGeom prst="rect">
            <a:avLst/>
          </a:prstGeom>
          <a:noFill/>
          <a:ln w="9525">
            <a:noFill/>
            <a:miter lim="800000"/>
            <a:headEnd/>
            <a:tailEnd/>
          </a:ln>
        </p:spPr>
        <p:txBody>
          <a:bodyPr wrap="none" lIns="0" tIns="0" rIns="0" bIns="0">
            <a:spAutoFit/>
          </a:bodyPr>
          <a:lstStyle/>
          <a:p>
            <a:pPr algn="l"/>
            <a:r>
              <a:rPr lang="en-US" altLang="zh-CN" sz="1800" b="1">
                <a:solidFill>
                  <a:srgbClr val="000000"/>
                </a:solidFill>
                <a:latin typeface="华文新魏" panose="02010800040101010101" pitchFamily="2" charset="-122"/>
                <a:ea typeface="华文新魏" panose="02010800040101010101" pitchFamily="2" charset="-122"/>
              </a:rPr>
              <a:t>b</a:t>
            </a:r>
            <a:r>
              <a:rPr lang="zh-CN" altLang="en-US" sz="1800" b="1">
                <a:solidFill>
                  <a:srgbClr val="000000"/>
                </a:solidFill>
                <a:latin typeface="华文新魏" panose="02010800040101010101" pitchFamily="2" charset="-122"/>
                <a:ea typeface="华文新魏" panose="02010800040101010101" pitchFamily="2" charset="-122"/>
              </a:rPr>
              <a:t>：</a:t>
            </a:r>
            <a:r>
              <a:rPr lang="en-US" altLang="zh-CN" sz="1800" b="1">
                <a:solidFill>
                  <a:srgbClr val="000000"/>
                </a:solidFill>
                <a:latin typeface="华文新魏" panose="02010800040101010101" pitchFamily="2" charset="-122"/>
                <a:ea typeface="华文新魏" panose="02010800040101010101" pitchFamily="2" charset="-122"/>
              </a:rPr>
              <a:t>2004         m=3</a:t>
            </a:r>
            <a:endParaRPr lang="en-US" altLang="zh-CN" b="1">
              <a:latin typeface="华文新魏" panose="02010800040101010101" pitchFamily="2" charset="-122"/>
              <a:ea typeface="华文新魏" panose="02010800040101010101" pitchFamily="2" charset="-122"/>
            </a:endParaRPr>
          </a:p>
        </p:txBody>
      </p:sp>
      <p:sp>
        <p:nvSpPr>
          <p:cNvPr id="146442" name="Rectangle 14"/>
          <p:cNvSpPr>
            <a:spLocks noChangeArrowheads="1"/>
          </p:cNvSpPr>
          <p:nvPr/>
        </p:nvSpPr>
        <p:spPr bwMode="auto">
          <a:xfrm>
            <a:off x="7477125" y="2609850"/>
            <a:ext cx="453650" cy="276999"/>
          </a:xfrm>
          <a:prstGeom prst="rect">
            <a:avLst/>
          </a:prstGeom>
          <a:noFill/>
          <a:ln w="9525">
            <a:noFill/>
            <a:miter lim="800000"/>
            <a:headEnd/>
            <a:tailEnd/>
          </a:ln>
        </p:spPr>
        <p:txBody>
          <a:bodyPr wrap="none" lIns="0" tIns="0" rIns="0" bIns="0">
            <a:spAutoFit/>
          </a:bodyPr>
          <a:lstStyle/>
          <a:p>
            <a:pPr algn="l"/>
            <a:r>
              <a:rPr lang="en-US" altLang="zh-CN" sz="1800" b="1">
                <a:solidFill>
                  <a:srgbClr val="000000"/>
                </a:solidFill>
                <a:latin typeface="华文新魏" panose="02010800040101010101" pitchFamily="2" charset="-122"/>
                <a:ea typeface="华文新魏" panose="02010800040101010101" pitchFamily="2" charset="-122"/>
              </a:rPr>
              <a:t>n=4</a:t>
            </a:r>
            <a:endParaRPr lang="en-US" altLang="zh-CN" b="1">
              <a:latin typeface="华文新魏" panose="02010800040101010101" pitchFamily="2" charset="-122"/>
              <a:ea typeface="华文新魏" panose="02010800040101010101" pitchFamily="2" charset="-122"/>
            </a:endParaRPr>
          </a:p>
        </p:txBody>
      </p:sp>
      <p:sp>
        <p:nvSpPr>
          <p:cNvPr id="146443" name="Rectangle 15"/>
          <p:cNvSpPr>
            <a:spLocks noChangeArrowheads="1"/>
          </p:cNvSpPr>
          <p:nvPr/>
        </p:nvSpPr>
        <p:spPr bwMode="auto">
          <a:xfrm>
            <a:off x="7092280" y="3189288"/>
            <a:ext cx="968375" cy="673100"/>
          </a:xfrm>
          <a:prstGeom prst="rect">
            <a:avLst/>
          </a:prstGeom>
          <a:solidFill>
            <a:srgbClr val="FFFFFF"/>
          </a:solidFill>
          <a:ln w="15875">
            <a:solidFill>
              <a:srgbClr val="000000"/>
            </a:solidFill>
            <a:miter lim="800000"/>
            <a:headEnd/>
            <a:tailEnd/>
          </a:ln>
        </p:spPr>
        <p:txBody>
          <a:bodyPr/>
          <a:lstStyle/>
          <a:p>
            <a:endParaRPr lang="zh-CN" altLang="en-US">
              <a:latin typeface="华文新魏" panose="02010800040101010101" pitchFamily="2" charset="-122"/>
              <a:ea typeface="华文新魏" panose="02010800040101010101" pitchFamily="2" charset="-122"/>
            </a:endParaRPr>
          </a:p>
        </p:txBody>
      </p:sp>
      <p:sp>
        <p:nvSpPr>
          <p:cNvPr id="146444" name="Rectangle 16"/>
          <p:cNvSpPr>
            <a:spLocks noChangeArrowheads="1"/>
          </p:cNvSpPr>
          <p:nvPr/>
        </p:nvSpPr>
        <p:spPr bwMode="auto">
          <a:xfrm>
            <a:off x="7477125" y="3275013"/>
            <a:ext cx="444032" cy="276999"/>
          </a:xfrm>
          <a:prstGeom prst="rect">
            <a:avLst/>
          </a:prstGeom>
          <a:noFill/>
          <a:ln w="9525">
            <a:noFill/>
            <a:miter lim="800000"/>
            <a:headEnd/>
            <a:tailEnd/>
          </a:ln>
        </p:spPr>
        <p:txBody>
          <a:bodyPr wrap="none" lIns="0" tIns="0" rIns="0" bIns="0">
            <a:spAutoFit/>
          </a:bodyPr>
          <a:lstStyle/>
          <a:p>
            <a:pPr algn="l"/>
            <a:r>
              <a:rPr lang="en-US" altLang="zh-CN" sz="1800" b="1">
                <a:solidFill>
                  <a:srgbClr val="000000"/>
                </a:solidFill>
                <a:latin typeface="华文新魏" panose="02010800040101010101" pitchFamily="2" charset="-122"/>
                <a:ea typeface="华文新魏" panose="02010800040101010101" pitchFamily="2" charset="-122"/>
              </a:rPr>
              <a:t>k=0</a:t>
            </a:r>
            <a:endParaRPr lang="en-US" altLang="zh-CN" b="1">
              <a:latin typeface="华文新魏" panose="02010800040101010101" pitchFamily="2" charset="-122"/>
              <a:ea typeface="华文新魏" panose="02010800040101010101" pitchFamily="2" charset="-122"/>
            </a:endParaRPr>
          </a:p>
        </p:txBody>
      </p:sp>
      <p:sp>
        <p:nvSpPr>
          <p:cNvPr id="146445" name="Rectangle 17"/>
          <p:cNvSpPr>
            <a:spLocks noChangeArrowheads="1"/>
          </p:cNvSpPr>
          <p:nvPr/>
        </p:nvSpPr>
        <p:spPr bwMode="auto">
          <a:xfrm>
            <a:off x="6480175" y="3189288"/>
            <a:ext cx="540212" cy="276999"/>
          </a:xfrm>
          <a:prstGeom prst="rect">
            <a:avLst/>
          </a:prstGeom>
          <a:noFill/>
          <a:ln w="9525">
            <a:noFill/>
            <a:miter lim="800000"/>
            <a:headEnd/>
            <a:tailEnd/>
          </a:ln>
        </p:spPr>
        <p:txBody>
          <a:bodyPr wrap="none" lIns="0" tIns="0" rIns="0" bIns="0">
            <a:spAutoFit/>
          </a:bodyPr>
          <a:lstStyle/>
          <a:p>
            <a:pPr algn="l"/>
            <a:r>
              <a:rPr lang="en-US" altLang="zh-CN" sz="1800" b="1">
                <a:solidFill>
                  <a:srgbClr val="000000"/>
                </a:solidFill>
                <a:latin typeface="华文新魏" panose="02010800040101010101" pitchFamily="2" charset="-122"/>
                <a:ea typeface="华文新魏" panose="02010800040101010101" pitchFamily="2" charset="-122"/>
              </a:rPr>
              <a:t>3000</a:t>
            </a:r>
            <a:endParaRPr lang="en-US" altLang="zh-CN" b="1">
              <a:latin typeface="华文新魏" panose="02010800040101010101" pitchFamily="2" charset="-122"/>
              <a:ea typeface="华文新魏" panose="02010800040101010101" pitchFamily="2" charset="-122"/>
            </a:endParaRPr>
          </a:p>
        </p:txBody>
      </p:sp>
      <p:sp>
        <p:nvSpPr>
          <p:cNvPr id="146446" name="Line 20"/>
          <p:cNvSpPr>
            <a:spLocks noChangeShapeType="1"/>
          </p:cNvSpPr>
          <p:nvPr/>
        </p:nvSpPr>
        <p:spPr bwMode="auto">
          <a:xfrm flipH="1">
            <a:off x="8029575" y="3181608"/>
            <a:ext cx="576263"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146447" name="Rectangle 21"/>
          <p:cNvSpPr>
            <a:spLocks noChangeArrowheads="1"/>
          </p:cNvSpPr>
          <p:nvPr/>
        </p:nvSpPr>
        <p:spPr bwMode="auto">
          <a:xfrm>
            <a:off x="8172400" y="2924175"/>
            <a:ext cx="864019" cy="276999"/>
          </a:xfrm>
          <a:prstGeom prst="rect">
            <a:avLst/>
          </a:prstGeom>
          <a:noFill/>
          <a:ln w="9525">
            <a:noFill/>
            <a:miter lim="800000"/>
            <a:headEnd/>
            <a:tailEnd/>
          </a:ln>
        </p:spPr>
        <p:txBody>
          <a:bodyPr wrap="none" lIns="0" tIns="0" rIns="0" bIns="0">
            <a:spAutoFit/>
          </a:bodyPr>
          <a:lstStyle/>
          <a:p>
            <a:pPr algn="l"/>
            <a:r>
              <a:rPr lang="en-US" altLang="zh-CN" sz="1800" b="1" dirty="0">
                <a:solidFill>
                  <a:srgbClr val="000000"/>
                </a:solidFill>
                <a:latin typeface="华文新魏" panose="02010800040101010101" pitchFamily="2" charset="-122"/>
                <a:ea typeface="华文新魏" panose="02010800040101010101" pitchFamily="2" charset="-122"/>
              </a:rPr>
              <a:t>q=3000</a:t>
            </a:r>
            <a:endParaRPr lang="en-US" altLang="zh-CN" b="1" dirty="0">
              <a:latin typeface="华文新魏" panose="02010800040101010101" pitchFamily="2" charset="-122"/>
              <a:ea typeface="华文新魏" panose="02010800040101010101" pitchFamily="2" charset="-122"/>
            </a:endParaRPr>
          </a:p>
        </p:txBody>
      </p:sp>
      <p:sp>
        <p:nvSpPr>
          <p:cNvPr id="146448" name="Line 22"/>
          <p:cNvSpPr>
            <a:spLocks noChangeShapeType="1"/>
          </p:cNvSpPr>
          <p:nvPr/>
        </p:nvSpPr>
        <p:spPr bwMode="auto">
          <a:xfrm flipH="1">
            <a:off x="7885113" y="2076450"/>
            <a:ext cx="576262" cy="0"/>
          </a:xfrm>
          <a:prstGeom prst="line">
            <a:avLst/>
          </a:prstGeom>
          <a:noFill/>
          <a:ln w="12700">
            <a:solidFill>
              <a:schemeClr val="tx1"/>
            </a:solidFill>
            <a:round/>
            <a:headE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146449" name="Rectangle 23"/>
          <p:cNvSpPr>
            <a:spLocks noChangeArrowheads="1"/>
          </p:cNvSpPr>
          <p:nvPr/>
        </p:nvSpPr>
        <p:spPr bwMode="auto">
          <a:xfrm>
            <a:off x="8521700" y="1916113"/>
            <a:ext cx="458459" cy="276999"/>
          </a:xfrm>
          <a:prstGeom prst="rect">
            <a:avLst/>
          </a:prstGeom>
          <a:noFill/>
          <a:ln w="9525">
            <a:noFill/>
            <a:miter lim="800000"/>
            <a:headEnd/>
            <a:tailEnd/>
          </a:ln>
        </p:spPr>
        <p:txBody>
          <a:bodyPr wrap="none" lIns="0" tIns="0" rIns="0" bIns="0">
            <a:spAutoFit/>
          </a:bodyPr>
          <a:lstStyle/>
          <a:p>
            <a:pPr algn="l"/>
            <a:r>
              <a:rPr lang="en-US" altLang="zh-CN" sz="1800" b="1">
                <a:solidFill>
                  <a:srgbClr val="000000"/>
                </a:solidFill>
                <a:latin typeface="华文新魏" panose="02010800040101010101" pitchFamily="2" charset="-122"/>
                <a:ea typeface="华文新魏" panose="02010800040101010101" pitchFamily="2" charset="-122"/>
              </a:rPr>
              <a:t>p=2</a:t>
            </a:r>
            <a:endParaRPr lang="en-US" altLang="zh-CN" b="1">
              <a:latin typeface="华文新魏" panose="02010800040101010101" pitchFamily="2" charset="-122"/>
              <a:ea typeface="华文新魏" panose="02010800040101010101" pitchFamily="2" charset="-122"/>
            </a:endParaRPr>
          </a:p>
        </p:txBody>
      </p:sp>
      <p:sp>
        <p:nvSpPr>
          <p:cNvPr id="146450" name="AutoShape 24"/>
          <p:cNvSpPr>
            <a:spLocks/>
          </p:cNvSpPr>
          <p:nvPr/>
        </p:nvSpPr>
        <p:spPr bwMode="auto">
          <a:xfrm>
            <a:off x="8074418" y="1557338"/>
            <a:ext cx="71438" cy="503237"/>
          </a:xfrm>
          <a:prstGeom prst="rightBrace">
            <a:avLst>
              <a:gd name="adj1" fmla="val 58703"/>
              <a:gd name="adj2" fmla="val 50000"/>
            </a:avLst>
          </a:prstGeom>
          <a:noFill/>
          <a:ln w="12700">
            <a:solidFill>
              <a:schemeClr val="tx1"/>
            </a:solidFill>
            <a:round/>
            <a:headEnd/>
            <a:tailEnd type="triangle" w="med" len="med"/>
          </a:ln>
        </p:spPr>
        <p:txBody>
          <a:bodyPr wrap="none" anchor="ctr"/>
          <a:lstStyle/>
          <a:p>
            <a:endParaRPr lang="zh-CN" altLang="en-US">
              <a:latin typeface="华文新魏" panose="02010800040101010101" pitchFamily="2" charset="-122"/>
              <a:ea typeface="华文新魏" panose="02010800040101010101" pitchFamily="2" charset="-122"/>
            </a:endParaRPr>
          </a:p>
        </p:txBody>
      </p:sp>
      <p:sp>
        <p:nvSpPr>
          <p:cNvPr id="146451" name="Rectangle 25"/>
          <p:cNvSpPr>
            <a:spLocks noChangeArrowheads="1"/>
          </p:cNvSpPr>
          <p:nvPr/>
        </p:nvSpPr>
        <p:spPr bwMode="auto">
          <a:xfrm>
            <a:off x="8172400" y="1628775"/>
            <a:ext cx="131446" cy="276999"/>
          </a:xfrm>
          <a:prstGeom prst="rect">
            <a:avLst/>
          </a:prstGeom>
          <a:noFill/>
          <a:ln w="9525">
            <a:noFill/>
            <a:miter lim="800000"/>
            <a:headEnd/>
            <a:tailEnd/>
          </a:ln>
        </p:spPr>
        <p:txBody>
          <a:bodyPr wrap="none" lIns="0" tIns="0" rIns="0" bIns="0">
            <a:spAutoFit/>
          </a:bodyPr>
          <a:lstStyle/>
          <a:p>
            <a:pPr algn="l"/>
            <a:r>
              <a:rPr lang="en-US" altLang="zh-CN" sz="1800" b="1" dirty="0">
                <a:solidFill>
                  <a:srgbClr val="000000"/>
                </a:solidFill>
                <a:latin typeface="华文新魏" panose="02010800040101010101" pitchFamily="2" charset="-122"/>
                <a:ea typeface="华文新魏" panose="02010800040101010101" pitchFamily="2" charset="-122"/>
              </a:rPr>
              <a:t>2</a:t>
            </a:r>
            <a:endParaRPr lang="en-US" altLang="zh-CN"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5.3</a:t>
            </a:r>
            <a:r>
              <a:rPr lang="zh-CN" altLang="en-US" sz="3600" b="1" dirty="0">
                <a:solidFill>
                  <a:srgbClr val="FF0000"/>
                </a:solidFill>
                <a:latin typeface="微软雅黑" pitchFamily="34" charset="-122"/>
                <a:ea typeface="微软雅黑" pitchFamily="34" charset="-122"/>
              </a:rPr>
              <a:t>　指向静态成员的指针</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gn="just">
              <a:lnSpc>
                <a:spcPct val="130000"/>
              </a:lnSpc>
              <a:buClr>
                <a:schemeClr val="tx2"/>
              </a:buClr>
            </a:pP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静态函数成员指针</a:t>
            </a:r>
            <a:r>
              <a:rPr lang="zh-CN" altLang="en-US" sz="2400" b="1" dirty="0">
                <a:latin typeface="华文新魏" panose="02010800040101010101" pitchFamily="2" charset="-122"/>
                <a:ea typeface="华文新魏" panose="02010800040101010101" pitchFamily="2" charset="-122"/>
              </a:rPr>
              <a:t>：指向类的静态函数成员。</a:t>
            </a:r>
          </a:p>
          <a:p>
            <a:pPr algn="just">
              <a:lnSpc>
                <a:spcPct val="130000"/>
              </a:lnSpc>
              <a:buClr>
                <a:schemeClr val="tx2"/>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类的函数成员（静态或非静态）在内存中都是单独存放</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不属于任何对象内存的一部分。</a:t>
            </a:r>
          </a:p>
          <a:p>
            <a:pPr lvl="1" algn="just">
              <a:lnSpc>
                <a:spcPct val="130000"/>
              </a:lnSpc>
              <a:buClr>
                <a:schemeClr val="tx2"/>
              </a:buClr>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对象内存只包含普通数据成员，位于数据段、堆栈段、堆</a:t>
            </a:r>
          </a:p>
          <a:p>
            <a:pPr lvl="1" algn="just">
              <a:lnSpc>
                <a:spcPct val="130000"/>
              </a:lnSpc>
              <a:buClr>
                <a:schemeClr val="tx2"/>
              </a:buClr>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函数成员位于代码段</a:t>
            </a:r>
          </a:p>
          <a:p>
            <a:pPr algn="just">
              <a:lnSpc>
                <a:spcPct val="130000"/>
              </a:lnSpc>
              <a:buClr>
                <a:schemeClr val="tx2"/>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静态函数成员指针指向的是一个绝对地址（函数的入口地址）。</a:t>
            </a:r>
          </a:p>
          <a:p>
            <a:pPr algn="just">
              <a:lnSpc>
                <a:spcPct val="130000"/>
              </a:lnSpc>
              <a:buClr>
                <a:schemeClr val="tx2"/>
              </a:buClr>
            </a:pPr>
            <a:r>
              <a:rPr lang="en-US" altLang="zh-CN" sz="2400" b="1" dirty="0">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静态函数成员指针就是普通（函数）指针。</a:t>
            </a:r>
          </a:p>
          <a:p>
            <a:pPr algn="just">
              <a:lnSpc>
                <a:spcPct val="130000"/>
              </a:lnSpc>
              <a:buClr>
                <a:schemeClr val="tx2"/>
              </a:buCl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那么类的普通函数成员指针与静态函数成员指针的区别是什么？</a:t>
            </a:r>
          </a:p>
        </p:txBody>
      </p:sp>
    </p:spTree>
    <p:extLst>
      <p:ext uri="{BB962C8B-B14F-4D97-AF65-F5344CB8AC3E}">
        <p14:creationId xmlns:p14="http://schemas.microsoft.com/office/powerpoint/2010/main" val="380131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p:spPr>
        <p:txBody>
          <a:bodyPr/>
          <a:lstStyle/>
          <a:p>
            <a:fld id="{ED9492EC-5541-4D5C-B766-CBE8ADCF4E0D}" type="slidenum">
              <a:rPr lang="en-US" altLang="zh-CN" smtClean="0"/>
              <a:pPr/>
              <a:t>14</a:t>
            </a:fld>
            <a:endParaRPr lang="en-US" altLang="zh-CN"/>
          </a:p>
        </p:txBody>
      </p:sp>
      <p:sp>
        <p:nvSpPr>
          <p:cNvPr id="148483" name="Rectangle 2"/>
          <p:cNvSpPr>
            <a:spLocks noGrp="1" noChangeArrowheads="1"/>
          </p:cNvSpPr>
          <p:nvPr>
            <p:ph type="title"/>
          </p:nvPr>
        </p:nvSpPr>
        <p:spPr>
          <a:xfrm>
            <a:off x="685800" y="260648"/>
            <a:ext cx="7772400" cy="731838"/>
          </a:xfrm>
        </p:spPr>
        <p:txBody>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静态函数成员指针与普通函数成员指针的区别</a:t>
            </a:r>
          </a:p>
        </p:txBody>
      </p:sp>
      <p:sp>
        <p:nvSpPr>
          <p:cNvPr id="148484" name="Rectangle 3"/>
          <p:cNvSpPr>
            <a:spLocks noGrp="1" noChangeArrowheads="1"/>
          </p:cNvSpPr>
          <p:nvPr>
            <p:ph type="body" idx="1"/>
          </p:nvPr>
        </p:nvSpPr>
        <p:spPr>
          <a:xfrm>
            <a:off x="34925" y="1196975"/>
            <a:ext cx="8893175" cy="4464050"/>
          </a:xfrm>
        </p:spPr>
        <p:txBody>
          <a:bodyPr>
            <a:normAutofit lnSpcReduction="10000"/>
          </a:bodyPr>
          <a:lstStyle/>
          <a:p>
            <a:pPr eaLnBrk="1" hangingPunct="1"/>
            <a:r>
              <a:rPr lang="zh-CN" altLang="en-US" sz="2400" dirty="0">
                <a:latin typeface="华文新魏" panose="02010800040101010101" pitchFamily="2" charset="-122"/>
                <a:ea typeface="华文新魏" panose="02010800040101010101" pitchFamily="2" charset="-122"/>
              </a:rPr>
              <a:t>对于一个全局函数，我们可以声明一个指向该函数的指针（普通函数指针），如</a:t>
            </a:r>
          </a:p>
          <a:p>
            <a:pPr lvl="1" eaLnBrk="1" hangingPunct="1">
              <a:buFontTx/>
              <a:buNone/>
            </a:pPr>
            <a:r>
              <a:rPr lang="en-US" altLang="zh-CN" sz="2400" dirty="0">
                <a:latin typeface="华文新魏" panose="02010800040101010101" pitchFamily="2" charset="-122"/>
                <a:ea typeface="华文新魏" panose="02010800040101010101" pitchFamily="2" charset="-122"/>
              </a:rPr>
              <a:t>int sum( int x, int y) { return x + y;}</a:t>
            </a:r>
          </a:p>
          <a:p>
            <a:pPr lvl="1" eaLnBrk="1" hangingPunct="1">
              <a:buFontTx/>
              <a:buNone/>
            </a:pPr>
            <a:r>
              <a:rPr lang="en-US" altLang="zh-CN" sz="2400" dirty="0">
                <a:latin typeface="华文新魏" panose="02010800040101010101" pitchFamily="2" charset="-122"/>
                <a:ea typeface="华文新魏" panose="02010800040101010101" pitchFamily="2" charset="-122"/>
              </a:rPr>
              <a:t>int (*pf)(int, int) = &amp;sum; //&amp;</a:t>
            </a:r>
            <a:r>
              <a:rPr lang="zh-CN" altLang="en-US" sz="2400" dirty="0">
                <a:latin typeface="华文新魏" panose="02010800040101010101" pitchFamily="2" charset="-122"/>
                <a:ea typeface="华文新魏" panose="02010800040101010101" pitchFamily="2" charset="-122"/>
              </a:rPr>
              <a:t>可省略</a:t>
            </a:r>
          </a:p>
          <a:p>
            <a:pPr lvl="1" eaLnBrk="1" hangingPunct="1">
              <a:buFontTx/>
              <a:buNone/>
            </a:pPr>
            <a:r>
              <a:rPr lang="en-US" altLang="zh-CN" sz="2400" dirty="0">
                <a:latin typeface="华文新魏" panose="02010800040101010101" pitchFamily="2" charset="-122"/>
                <a:ea typeface="华文新魏" panose="02010800040101010101" pitchFamily="2" charset="-122"/>
              </a:rPr>
              <a:t>int s = pf(2,3); //</a:t>
            </a:r>
            <a:r>
              <a:rPr lang="zh-CN" altLang="en-US" sz="2400" dirty="0">
                <a:latin typeface="华文新魏" panose="02010800040101010101" pitchFamily="2" charset="-122"/>
                <a:ea typeface="华文新魏" panose="02010800040101010101" pitchFamily="2" charset="-122"/>
              </a:rPr>
              <a:t>通过普通函数指针调用函数，或</a:t>
            </a:r>
            <a:r>
              <a:rPr lang="en-US" altLang="zh-CN" sz="2400" dirty="0">
                <a:latin typeface="华文新魏" panose="02010800040101010101" pitchFamily="2" charset="-122"/>
                <a:ea typeface="华文新魏" panose="02010800040101010101" pitchFamily="2" charset="-122"/>
              </a:rPr>
              <a:t>int s = (*pf)(2,3)</a:t>
            </a:r>
          </a:p>
          <a:p>
            <a:pPr eaLnBrk="1" hangingPunct="1"/>
            <a:r>
              <a:rPr lang="zh-CN" altLang="en-US" sz="2400" dirty="0">
                <a:latin typeface="华文新魏" panose="02010800040101010101" pitchFamily="2" charset="-122"/>
                <a:ea typeface="华文新魏" panose="02010800040101010101" pitchFamily="2" charset="-122"/>
              </a:rPr>
              <a:t>对于类的静态函数，</a:t>
            </a:r>
            <a:r>
              <a:rPr lang="zh-CN" altLang="en-US" sz="2400" dirty="0">
                <a:solidFill>
                  <a:srgbClr val="FF0000"/>
                </a:solidFill>
                <a:latin typeface="华文新魏" panose="02010800040101010101" pitchFamily="2" charset="-122"/>
                <a:ea typeface="华文新魏" panose="02010800040101010101" pitchFamily="2" charset="-122"/>
              </a:rPr>
              <a:t>静态函数成员指针就是普通函数指针</a:t>
            </a:r>
            <a:r>
              <a:rPr lang="zh-CN" altLang="en-US" sz="2400" dirty="0">
                <a:latin typeface="华文新魏" panose="02010800040101010101" pitchFamily="2" charset="-122"/>
                <a:ea typeface="华文新魏" panose="02010800040101010101" pitchFamily="2" charset="-122"/>
              </a:rPr>
              <a:t>，如：</a:t>
            </a:r>
          </a:p>
          <a:p>
            <a:pPr eaLnBrk="1" hangingPunct="1">
              <a:buFontTx/>
              <a:buNone/>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class A { public: static int sum(int x, int y);};</a:t>
            </a:r>
          </a:p>
          <a:p>
            <a:pPr eaLnBrk="1" hangingPunct="1">
              <a:buFontTx/>
              <a:buNone/>
            </a:pPr>
            <a:r>
              <a:rPr lang="en-US" altLang="zh-CN" sz="2400" dirty="0">
                <a:latin typeface="华文新魏" panose="02010800040101010101" pitchFamily="2" charset="-122"/>
                <a:ea typeface="华文新魏" panose="02010800040101010101" pitchFamily="2" charset="-122"/>
              </a:rPr>
              <a:t>	int A::sum(int x, int y) { return x + y;}</a:t>
            </a:r>
          </a:p>
          <a:p>
            <a:pPr eaLnBrk="1" hangingPunct="1">
              <a:buFontTx/>
              <a:buNone/>
            </a:pPr>
            <a:r>
              <a:rPr lang="en-US" altLang="zh-CN" sz="2400" dirty="0">
                <a:latin typeface="华文新魏" panose="02010800040101010101" pitchFamily="2" charset="-122"/>
                <a:ea typeface="华文新魏" panose="02010800040101010101" pitchFamily="2" charset="-122"/>
              </a:rPr>
              <a:t>	int  (*</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a:t>
            </a:r>
            <a:r>
              <a:rPr lang="en-US" altLang="zh-CN" sz="2400" dirty="0" err="1">
                <a:latin typeface="华文新魏" panose="02010800040101010101" pitchFamily="2" charset="-122"/>
                <a:ea typeface="华文新魏" panose="02010800040101010101" pitchFamily="2" charset="-122"/>
              </a:rPr>
              <a:t>int,int</a:t>
            </a:r>
            <a:r>
              <a:rPr lang="en-US" altLang="zh-CN" sz="2400" dirty="0">
                <a:latin typeface="华文新魏" panose="02010800040101010101" pitchFamily="2" charset="-122"/>
                <a:ea typeface="华文新魏" panose="02010800040101010101" pitchFamily="2" charset="-122"/>
              </a:rPr>
              <a:t>) = &amp;A::sum 	//</a:t>
            </a:r>
            <a:r>
              <a:rPr lang="zh-CN" altLang="en-US" sz="2400" dirty="0">
                <a:latin typeface="华文新魏" panose="02010800040101010101" pitchFamily="2" charset="-122"/>
                <a:ea typeface="华文新魏" panose="02010800040101010101" pitchFamily="2" charset="-122"/>
              </a:rPr>
              <a:t>普通函数指针， </a:t>
            </a:r>
            <a:r>
              <a:rPr lang="en-US" altLang="zh-CN" sz="2400" dirty="0">
                <a:latin typeface="华文新魏" panose="02010800040101010101" pitchFamily="2" charset="-122"/>
                <a:ea typeface="华文新魏" panose="02010800040101010101" pitchFamily="2" charset="-122"/>
              </a:rPr>
              <a:t>&amp;</a:t>
            </a:r>
            <a:r>
              <a:rPr lang="zh-CN" altLang="en-US" sz="2400" dirty="0">
                <a:latin typeface="华文新魏" panose="02010800040101010101" pitchFamily="2" charset="-122"/>
                <a:ea typeface="华文新魏" panose="02010800040101010101" pitchFamily="2" charset="-122"/>
              </a:rPr>
              <a:t>可省略</a:t>
            </a:r>
          </a:p>
          <a:p>
            <a:pPr eaLnBrk="1" hangingPunct="1">
              <a:buFontTx/>
              <a:buNone/>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int s = </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(2,3); //</a:t>
            </a:r>
            <a:r>
              <a:rPr lang="zh-CN" altLang="en-US" sz="2400" dirty="0">
                <a:latin typeface="华文新魏" panose="02010800040101010101" pitchFamily="2" charset="-122"/>
                <a:ea typeface="华文新魏" panose="02010800040101010101" pitchFamily="2" charset="-122"/>
              </a:rPr>
              <a:t>或 </a:t>
            </a:r>
            <a:r>
              <a:rPr lang="en-US" altLang="zh-CN" sz="2400" dirty="0">
                <a:latin typeface="华文新魏" panose="02010800040101010101" pitchFamily="2" charset="-122"/>
                <a:ea typeface="华文新魏" panose="02010800040101010101" pitchFamily="2" charset="-122"/>
              </a:rPr>
              <a:t>(*</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)(2,3);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p:spPr>
        <p:txBody>
          <a:bodyPr/>
          <a:lstStyle/>
          <a:p>
            <a:fld id="{44DDB84F-DE62-462B-88DA-9EE6EAFF1BAA}" type="slidenum">
              <a:rPr lang="en-US" altLang="zh-CN" smtClean="0"/>
              <a:pPr/>
              <a:t>15</a:t>
            </a:fld>
            <a:endParaRPr lang="en-US" altLang="zh-CN"/>
          </a:p>
        </p:txBody>
      </p:sp>
      <p:sp>
        <p:nvSpPr>
          <p:cNvPr id="149507" name="Rectangle 2"/>
          <p:cNvSpPr>
            <a:spLocks noGrp="1" noChangeArrowheads="1"/>
          </p:cNvSpPr>
          <p:nvPr>
            <p:ph type="title"/>
          </p:nvPr>
        </p:nvSpPr>
        <p:spPr>
          <a:xfrm>
            <a:off x="685800" y="476250"/>
            <a:ext cx="7772400" cy="731838"/>
          </a:xfrm>
        </p:spPr>
        <p:txBody>
          <a:bodyPr>
            <a:normAutofit/>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静态函数成员指针与普通函数成员指针的区别</a:t>
            </a:r>
          </a:p>
        </p:txBody>
      </p:sp>
      <p:sp>
        <p:nvSpPr>
          <p:cNvPr id="149508" name="Rectangle 3"/>
          <p:cNvSpPr>
            <a:spLocks noGrp="1" noChangeArrowheads="1"/>
          </p:cNvSpPr>
          <p:nvPr>
            <p:ph type="body" idx="1"/>
          </p:nvPr>
        </p:nvSpPr>
        <p:spPr>
          <a:xfrm>
            <a:off x="611188" y="1196975"/>
            <a:ext cx="7921625" cy="5040313"/>
          </a:xfrm>
        </p:spPr>
        <p:txBody>
          <a:bodyPr/>
          <a:lstStyle/>
          <a:p>
            <a:pPr eaLnBrk="1" hangingPunct="1"/>
            <a:r>
              <a:rPr lang="zh-CN" altLang="en-US" sz="2400" dirty="0">
                <a:latin typeface="华文新魏" panose="02010800040101010101" pitchFamily="2" charset="-122"/>
                <a:ea typeface="华文新魏" panose="02010800040101010101" pitchFamily="2" charset="-122"/>
              </a:rPr>
              <a:t>但指向类的普通函数成员的指针该怎么声明呢？如果用普通函数指针来声明会怎样？</a:t>
            </a:r>
          </a:p>
          <a:p>
            <a:pPr eaLnBrk="1" hangingPunct="1">
              <a:buFontTx/>
              <a:buNone/>
            </a:pPr>
            <a:r>
              <a:rPr lang="zh-CN" altLang="en-US"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class A { public:  int sum(int x, int y); };</a:t>
            </a:r>
          </a:p>
          <a:p>
            <a:pPr eaLnBrk="1" hangingPunct="1">
              <a:buFontTx/>
              <a:buNone/>
            </a:pPr>
            <a:r>
              <a:rPr lang="en-US" altLang="zh-CN" sz="1800" b="1" dirty="0">
                <a:latin typeface="华文新魏" panose="02010800040101010101" pitchFamily="2" charset="-122"/>
                <a:ea typeface="华文新魏" panose="02010800040101010101" pitchFamily="2" charset="-122"/>
              </a:rPr>
              <a:t>		int A::sum(int x, int y) { return x + y;}</a:t>
            </a:r>
          </a:p>
          <a:p>
            <a:pPr eaLnBrk="1" hangingPunct="1">
              <a:buFontTx/>
              <a:buNone/>
            </a:pPr>
            <a:r>
              <a:rPr lang="en-US" altLang="zh-CN" sz="1800" b="1" dirty="0">
                <a:latin typeface="华文新魏" panose="02010800040101010101" pitchFamily="2" charset="-122"/>
                <a:ea typeface="华文新魏" panose="02010800040101010101" pitchFamily="2" charset="-122"/>
              </a:rPr>
              <a:t>		int  (*</a:t>
            </a:r>
            <a:r>
              <a:rPr lang="en-US" altLang="zh-CN" sz="1800" b="1" dirty="0" err="1">
                <a:latin typeface="华文新魏" panose="02010800040101010101" pitchFamily="2" charset="-122"/>
                <a:ea typeface="华文新魏" panose="02010800040101010101" pitchFamily="2" charset="-122"/>
              </a:rPr>
              <a:t>pf_A</a:t>
            </a:r>
            <a:r>
              <a:rPr lang="en-US" altLang="zh-CN" sz="1800" b="1" dirty="0">
                <a:latin typeface="华文新魏" panose="02010800040101010101" pitchFamily="2" charset="-122"/>
                <a:ea typeface="华文新魏" panose="02010800040101010101" pitchFamily="2" charset="-122"/>
              </a:rPr>
              <a:t>)(</a:t>
            </a:r>
            <a:r>
              <a:rPr lang="en-US" altLang="zh-CN" sz="1800" b="1" dirty="0" err="1">
                <a:latin typeface="华文新魏" panose="02010800040101010101" pitchFamily="2" charset="-122"/>
                <a:ea typeface="华文新魏" panose="02010800040101010101" pitchFamily="2" charset="-122"/>
              </a:rPr>
              <a:t>int,int</a:t>
            </a:r>
            <a:r>
              <a:rPr lang="en-US" altLang="zh-CN" sz="1800" b="1" dirty="0">
                <a:latin typeface="华文新魏" panose="02010800040101010101" pitchFamily="2" charset="-122"/>
                <a:ea typeface="华文新魏" panose="02010800040101010101" pitchFamily="2" charset="-122"/>
              </a:rPr>
              <a:t>) = &amp;A::sum  //</a:t>
            </a:r>
            <a:r>
              <a:rPr lang="zh-CN" altLang="en-US" sz="1800" b="1" dirty="0">
                <a:latin typeface="华文新魏" panose="02010800040101010101" pitchFamily="2" charset="-122"/>
                <a:ea typeface="华文新魏" panose="02010800040101010101" pitchFamily="2" charset="-122"/>
              </a:rPr>
              <a:t>这样可以吗？错误</a:t>
            </a:r>
          </a:p>
          <a:p>
            <a:pPr eaLnBrk="1" hangingPunct="1"/>
            <a:r>
              <a:rPr lang="zh-CN" altLang="en-US" sz="2400" dirty="0">
                <a:latin typeface="华文新魏" panose="02010800040101010101" pitchFamily="2" charset="-122"/>
                <a:ea typeface="华文新魏" panose="02010800040101010101" pitchFamily="2" charset="-122"/>
              </a:rPr>
              <a:t>因为类的普通函数成员除了函数返回类型及参数列表这两个重要特性外，还有第三个重要特性：所属的类类型。类的普通成员函数必通过一个对象来调用（</a:t>
            </a:r>
            <a:r>
              <a:rPr lang="en-US" altLang="zh-CN" sz="2400" dirty="0">
                <a:latin typeface="华文新魏" panose="02010800040101010101" pitchFamily="2" charset="-122"/>
                <a:ea typeface="华文新魏" panose="02010800040101010101" pitchFamily="2" charset="-122"/>
              </a:rPr>
              <a:t>this</a:t>
            </a:r>
            <a:r>
              <a:rPr lang="zh-CN" altLang="en-US" sz="2400" dirty="0">
                <a:latin typeface="华文新魏" panose="02010800040101010101" pitchFamily="2" charset="-122"/>
                <a:ea typeface="华文新魏" panose="02010800040101010101" pitchFamily="2" charset="-122"/>
              </a:rPr>
              <a:t>指针就是指向这个对象）。</a:t>
            </a:r>
          </a:p>
          <a:p>
            <a:pPr eaLnBrk="1" hangingPunct="1"/>
            <a:r>
              <a:rPr lang="zh-CN" altLang="en-US" sz="2400" dirty="0">
                <a:latin typeface="华文新魏" panose="02010800040101010101" pitchFamily="2" charset="-122"/>
                <a:ea typeface="华文新魏" panose="02010800040101010101" pitchFamily="2" charset="-122"/>
              </a:rPr>
              <a:t>而普通函数指针无法匹配类的普通函数成员第三个特征：类类型</a:t>
            </a:r>
          </a:p>
          <a:p>
            <a:pPr eaLnBrk="1" hangingPunct="1"/>
            <a:r>
              <a:rPr lang="zh-CN" altLang="en-US" sz="2400" dirty="0">
                <a:solidFill>
                  <a:srgbClr val="FF0000"/>
                </a:solidFill>
                <a:latin typeface="华文新魏" panose="02010800040101010101" pitchFamily="2" charset="-122"/>
                <a:ea typeface="华文新魏" panose="02010800040101010101" pitchFamily="2" charset="-122"/>
              </a:rPr>
              <a:t>所以类的普通函数成员必须用成员指针来指向。</a:t>
            </a:r>
          </a:p>
          <a:p>
            <a:pPr eaLnBrk="1" hangingPunct="1">
              <a:buFontTx/>
              <a:buNone/>
            </a:pPr>
            <a:r>
              <a:rPr lang="zh-CN" altLang="en-US" sz="2000" dirty="0">
                <a:solidFill>
                  <a:srgbClr val="FF0000"/>
                </a:solidFill>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	int (A::*</a:t>
            </a:r>
            <a:r>
              <a:rPr lang="en-US" altLang="zh-CN" sz="2000" dirty="0" err="1">
                <a:solidFill>
                  <a:srgbClr val="FF0000"/>
                </a:solidFill>
                <a:latin typeface="华文新魏" panose="02010800040101010101" pitchFamily="2" charset="-122"/>
                <a:ea typeface="华文新魏" panose="02010800040101010101" pitchFamily="2" charset="-122"/>
              </a:rPr>
              <a:t>pf_A</a:t>
            </a:r>
            <a:r>
              <a:rPr lang="en-US" altLang="zh-CN" sz="2000" dirty="0">
                <a:solidFill>
                  <a:srgbClr val="FF0000"/>
                </a:solidFill>
                <a:latin typeface="华文新魏" panose="02010800040101010101" pitchFamily="2" charset="-122"/>
                <a:ea typeface="华文新魏" panose="02010800040101010101" pitchFamily="2" charset="-122"/>
              </a:rPr>
              <a:t>)(</a:t>
            </a:r>
            <a:r>
              <a:rPr lang="en-US" altLang="zh-CN" sz="2000" dirty="0" err="1">
                <a:solidFill>
                  <a:srgbClr val="FF0000"/>
                </a:solidFill>
                <a:latin typeface="华文新魏" panose="02010800040101010101" pitchFamily="2" charset="-122"/>
                <a:ea typeface="华文新魏" panose="02010800040101010101" pitchFamily="2" charset="-122"/>
              </a:rPr>
              <a:t>int,int</a:t>
            </a:r>
            <a:r>
              <a:rPr lang="en-US" altLang="zh-CN" sz="2000" dirty="0">
                <a:solidFill>
                  <a:srgbClr val="FF0000"/>
                </a:solidFill>
                <a:latin typeface="华文新魏" panose="02010800040101010101" pitchFamily="2" charset="-122"/>
                <a:ea typeface="华文新魏" panose="02010800040101010101" pitchFamily="2" charset="-122"/>
              </a:rPr>
              <a:t>) = &amp;A::sum;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p:spPr>
        <p:txBody>
          <a:bodyPr/>
          <a:lstStyle/>
          <a:p>
            <a:fld id="{E3F6E04B-4260-43B4-A847-999A4D57479A}" type="slidenum">
              <a:rPr lang="en-US" altLang="zh-CN" smtClean="0"/>
              <a:pPr/>
              <a:t>16</a:t>
            </a:fld>
            <a:endParaRPr lang="en-US" altLang="zh-CN"/>
          </a:p>
        </p:txBody>
      </p:sp>
      <p:sp>
        <p:nvSpPr>
          <p:cNvPr id="150531" name="Rectangle 2"/>
          <p:cNvSpPr>
            <a:spLocks noGrp="1" noChangeArrowheads="1"/>
          </p:cNvSpPr>
          <p:nvPr>
            <p:ph type="title"/>
          </p:nvPr>
        </p:nvSpPr>
        <p:spPr>
          <a:xfrm>
            <a:off x="533400" y="304800"/>
            <a:ext cx="7772400" cy="685800"/>
          </a:xfrm>
        </p:spPr>
        <p:txBody>
          <a:bodyPr/>
          <a:lstStyle/>
          <a:p>
            <a:pPr algn="l" eaLnBrk="1" hangingPunct="1"/>
            <a:r>
              <a:rPr lang="en-US" altLang="zh-CN" sz="3600" b="1" dirty="0">
                <a:solidFill>
                  <a:srgbClr val="FF0000"/>
                </a:solidFill>
                <a:latin typeface="微软雅黑" panose="020B0503020204020204" pitchFamily="34" charset="-122"/>
                <a:ea typeface="微软雅黑" panose="020B0503020204020204" pitchFamily="34" charset="-122"/>
              </a:rPr>
              <a:t>5.3</a:t>
            </a:r>
            <a:r>
              <a:rPr lang="zh-CN" altLang="en-US" sz="3600" b="1" dirty="0">
                <a:solidFill>
                  <a:srgbClr val="FF0000"/>
                </a:solidFill>
                <a:latin typeface="微软雅黑" panose="020B0503020204020204" pitchFamily="34" charset="-122"/>
                <a:ea typeface="微软雅黑" panose="020B0503020204020204" pitchFamily="34" charset="-122"/>
              </a:rPr>
              <a:t>　静态成员指针</a:t>
            </a:r>
          </a:p>
        </p:txBody>
      </p:sp>
      <p:sp>
        <p:nvSpPr>
          <p:cNvPr id="150532" name="Rectangle 3"/>
          <p:cNvSpPr>
            <a:spLocks noGrp="1" noChangeArrowheads="1"/>
          </p:cNvSpPr>
          <p:nvPr>
            <p:ph type="body" idx="1"/>
          </p:nvPr>
        </p:nvSpPr>
        <p:spPr>
          <a:xfrm>
            <a:off x="395288" y="1052513"/>
            <a:ext cx="8280400" cy="5562600"/>
          </a:xfrm>
        </p:spPr>
        <p:txBody>
          <a:bodyPr/>
          <a:lstStyle/>
          <a:p>
            <a:pPr marL="0" indent="0" algn="just" eaLnBrk="1" hangingPunct="1">
              <a:lnSpc>
                <a:spcPct val="130000"/>
              </a:lnSpc>
              <a:buClr>
                <a:schemeClr val="tx2"/>
              </a:buClr>
              <a:buNone/>
            </a:pPr>
            <a:r>
              <a:rPr lang="en-US" altLang="zh-CN" sz="4400" b="1" dirty="0"/>
              <a:t>	</a:t>
            </a:r>
            <a:r>
              <a:rPr lang="zh-CN" altLang="en-US" sz="4400" b="1" dirty="0">
                <a:solidFill>
                  <a:srgbClr val="FF0000"/>
                </a:solidFill>
                <a:latin typeface="华文新魏" panose="02010800040101010101" pitchFamily="2" charset="-122"/>
                <a:ea typeface="华文新魏" panose="02010800040101010101" pitchFamily="2" charset="-122"/>
              </a:rPr>
              <a:t>静态成员指针（不管指向静态数据成员还是指向静态函数成员）就是普通指针</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a:spLocks noGrp="1"/>
          </p:cNvSpPr>
          <p:nvPr>
            <p:ph type="sldNum" sz="quarter" idx="12"/>
          </p:nvPr>
        </p:nvSpPr>
        <p:spPr>
          <a:noFill/>
        </p:spPr>
        <p:txBody>
          <a:bodyPr/>
          <a:lstStyle/>
          <a:p>
            <a:fld id="{EC344F70-E088-4830-9C93-C4F34CD9B76E}" type="slidenum">
              <a:rPr lang="en-US" altLang="zh-CN" smtClean="0"/>
              <a:pPr/>
              <a:t>17</a:t>
            </a:fld>
            <a:endParaRPr lang="en-US" altLang="zh-CN"/>
          </a:p>
        </p:txBody>
      </p:sp>
      <p:sp>
        <p:nvSpPr>
          <p:cNvPr id="151555" name="Rectangle 3"/>
          <p:cNvSpPr>
            <a:spLocks noGrp="1" noChangeArrowheads="1"/>
          </p:cNvSpPr>
          <p:nvPr>
            <p:ph type="body" idx="1"/>
          </p:nvPr>
        </p:nvSpPr>
        <p:spPr>
          <a:xfrm>
            <a:off x="304800" y="999376"/>
            <a:ext cx="8534400" cy="5568280"/>
          </a:xfrm>
        </p:spPr>
        <p:txBody>
          <a:bodyPr/>
          <a:lstStyle/>
          <a:p>
            <a:pPr eaLnBrk="1" hangingPunct="1">
              <a:lnSpc>
                <a:spcPct val="90000"/>
              </a:lnSpc>
              <a:buFontTx/>
              <a:buNone/>
            </a:pP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string.h</a:t>
            </a:r>
            <a:r>
              <a:rPr lang="en-US" altLang="zh-CN" sz="2000" b="1" dirty="0">
                <a:latin typeface="华文新魏" panose="02010800040101010101" pitchFamily="2" charset="-122"/>
                <a:ea typeface="华文新魏" panose="02010800040101010101" pitchFamily="2" charset="-122"/>
              </a:rPr>
              <a:t>&gt;</a:t>
            </a:r>
          </a:p>
          <a:p>
            <a:pPr eaLnBrk="1" hangingPunct="1">
              <a:lnSpc>
                <a:spcPct val="90000"/>
              </a:lnSpc>
              <a:buFontTx/>
              <a:buNone/>
            </a:pPr>
            <a:r>
              <a:rPr lang="en-US" altLang="zh-CN" sz="2000" b="1" dirty="0">
                <a:latin typeface="华文新魏" panose="02010800040101010101" pitchFamily="2" charset="-122"/>
                <a:ea typeface="华文新魏" panose="02010800040101010101" pitchFamily="2" charset="-122"/>
              </a:rPr>
              <a:t>class  P{</a:t>
            </a:r>
          </a:p>
          <a:p>
            <a:pPr eaLnBrk="1" hangingPunct="1">
              <a:lnSpc>
                <a:spcPct val="90000"/>
              </a:lnSpc>
              <a:buFontTx/>
              <a:buNone/>
            </a:pPr>
            <a:r>
              <a:rPr lang="en-US" altLang="zh-CN" sz="2000" b="1" dirty="0">
                <a:latin typeface="华文新魏" panose="02010800040101010101" pitchFamily="2" charset="-122"/>
                <a:ea typeface="华文新魏" panose="02010800040101010101" pitchFamily="2" charset="-122"/>
              </a:rPr>
              <a:t>	char   name[20];  </a:t>
            </a:r>
          </a:p>
          <a:p>
            <a:pPr eaLnBrk="1" hangingPunct="1">
              <a:lnSpc>
                <a:spcPct val="90000"/>
              </a:lnSpc>
              <a:buFontTx/>
              <a:buNone/>
            </a:pP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a:t>
            </a:r>
          </a:p>
          <a:p>
            <a:pPr eaLnBrk="1" hangingPunct="1">
              <a:lnSpc>
                <a:spcPct val="9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static  int  </a:t>
            </a:r>
            <a:r>
              <a:rPr lang="en-US" altLang="zh-CN" sz="2000" b="1" dirty="0">
                <a:solidFill>
                  <a:srgbClr val="FF0000"/>
                </a:solidFill>
                <a:latin typeface="华文新魏" panose="02010800040101010101" pitchFamily="2" charset="-122"/>
                <a:ea typeface="华文新魏" panose="02010800040101010101" pitchFamily="2" charset="-122"/>
              </a:rPr>
              <a:t>n</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静态数据成员</a:t>
            </a:r>
            <a:endParaRPr lang="zh-CN" altLang="en-US" sz="2000" b="1" dirty="0">
              <a:latin typeface="华文新魏" panose="02010800040101010101" pitchFamily="2" charset="-122"/>
              <a:ea typeface="华文新魏" panose="02010800040101010101" pitchFamily="2" charset="-122"/>
            </a:endParaRPr>
          </a:p>
          <a:p>
            <a:pPr eaLnBrk="1" hangingPunct="1">
              <a:lnSpc>
                <a:spcPct val="9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static int </a:t>
            </a:r>
            <a:r>
              <a:rPr lang="en-US" altLang="zh-CN" sz="2000" b="1" dirty="0" err="1">
                <a:latin typeface="华文新魏" panose="02010800040101010101" pitchFamily="2" charset="-122"/>
                <a:ea typeface="华文新魏" panose="02010800040101010101" pitchFamily="2" charset="-122"/>
              </a:rPr>
              <a:t>getn</a:t>
            </a:r>
            <a:r>
              <a:rPr lang="en-US" altLang="zh-CN" sz="2000" b="1" dirty="0">
                <a:latin typeface="华文新魏" panose="02010800040101010101" pitchFamily="2" charset="-122"/>
                <a:ea typeface="华文新魏" panose="02010800040101010101" pitchFamily="2" charset="-122"/>
              </a:rPr>
              <a:t> (  )    { return </a:t>
            </a:r>
            <a:r>
              <a:rPr lang="en-US" altLang="zh-CN" sz="2000" b="1" dirty="0">
                <a:solidFill>
                  <a:srgbClr val="FF0000"/>
                </a:solidFill>
                <a:latin typeface="华文新魏" panose="02010800040101010101" pitchFamily="2" charset="-122"/>
                <a:ea typeface="华文新魏" panose="02010800040101010101" pitchFamily="2" charset="-122"/>
              </a:rPr>
              <a:t>n</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静态函数成员可以访问静态的</a:t>
            </a:r>
            <a:r>
              <a:rPr lang="en-US" altLang="zh-CN" sz="2000" b="1" dirty="0">
                <a:latin typeface="华文新魏" panose="02010800040101010101" pitchFamily="2" charset="-122"/>
                <a:ea typeface="华文新魏" panose="02010800040101010101" pitchFamily="2" charset="-122"/>
              </a:rPr>
              <a:t>n</a:t>
            </a:r>
          </a:p>
          <a:p>
            <a:pPr eaLnBrk="1" hangingPunct="1">
              <a:lnSpc>
                <a:spcPct val="90000"/>
              </a:lnSpc>
              <a:buFontTx/>
              <a:buNone/>
            </a:pPr>
            <a:r>
              <a:rPr lang="en-US" altLang="zh-CN" sz="2000" b="1" dirty="0">
                <a:latin typeface="华文新魏" panose="02010800040101010101" pitchFamily="2" charset="-122"/>
                <a:ea typeface="华文新魏" panose="02010800040101010101" pitchFamily="2" charset="-122"/>
              </a:rPr>
              <a:t>	P (char  *</a:t>
            </a:r>
            <a:r>
              <a:rPr lang="en-US" altLang="zh-CN" sz="2000" b="1" dirty="0">
                <a:solidFill>
                  <a:srgbClr val="FF00FF"/>
                </a:solidFill>
                <a:latin typeface="华文新魏" panose="02010800040101010101" pitchFamily="2" charset="-122"/>
                <a:ea typeface="华文新魏" panose="02010800040101010101" pitchFamily="2" charset="-122"/>
              </a:rPr>
              <a:t>n</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 (name,  </a:t>
            </a:r>
            <a:r>
              <a:rPr lang="en-US" altLang="zh-CN" sz="2000" b="1" dirty="0">
                <a:solidFill>
                  <a:srgbClr val="FF00FF"/>
                </a:solidFill>
                <a:latin typeface="华文新魏" panose="02010800040101010101" pitchFamily="2" charset="-122"/>
                <a:ea typeface="华文新魏" panose="02010800040101010101" pitchFamily="2" charset="-122"/>
              </a:rPr>
              <a:t>n</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rgbClr val="FF0000"/>
                </a:solidFill>
                <a:latin typeface="华文新魏" panose="02010800040101010101" pitchFamily="2" charset="-122"/>
                <a:ea typeface="华文新魏" panose="02010800040101010101" pitchFamily="2" charset="-122"/>
              </a:rPr>
              <a:t>P::n</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普通函数成员可访问</a:t>
            </a:r>
            <a:r>
              <a:rPr lang="en-US" altLang="zh-CN" sz="2000" b="1" dirty="0">
                <a:latin typeface="华文新魏" panose="02010800040101010101" pitchFamily="2" charset="-122"/>
                <a:ea typeface="华文新魏" panose="02010800040101010101" pitchFamily="2" charset="-122"/>
              </a:rPr>
              <a:t>n</a:t>
            </a:r>
          </a:p>
          <a:p>
            <a:pPr eaLnBrk="1" hangingPunct="1">
              <a:lnSpc>
                <a:spcPct val="90000"/>
              </a:lnSpc>
              <a:buFontTx/>
              <a:buNone/>
            </a:pPr>
            <a:r>
              <a:rPr lang="en-US" altLang="zh-CN" sz="2000" b="1" dirty="0">
                <a:latin typeface="华文新魏" panose="02010800040101010101" pitchFamily="2" charset="-122"/>
                <a:ea typeface="华文新魏" panose="02010800040101010101" pitchFamily="2" charset="-122"/>
              </a:rPr>
              <a:t>	~P ( )    { </a:t>
            </a:r>
            <a:r>
              <a:rPr lang="en-US" altLang="zh-CN" sz="2000" b="1" dirty="0">
                <a:solidFill>
                  <a:srgbClr val="FF0000"/>
                </a:solidFill>
                <a:latin typeface="华文新魏" panose="02010800040101010101" pitchFamily="2" charset="-122"/>
                <a:ea typeface="华文新魏" panose="02010800040101010101" pitchFamily="2" charset="-122"/>
              </a:rPr>
              <a:t>n</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这里</a:t>
            </a:r>
            <a:r>
              <a:rPr lang="en-US" altLang="zh-CN" sz="2000" b="1" dirty="0">
                <a:latin typeface="华文新魏" panose="02010800040101010101" pitchFamily="2" charset="-122"/>
                <a:ea typeface="华文新魏" panose="02010800040101010101" pitchFamily="2" charset="-122"/>
              </a:rPr>
              <a:t>, n--</a:t>
            </a:r>
            <a:r>
              <a:rPr lang="zh-CN" altLang="en-US" sz="2000" b="1" dirty="0">
                <a:latin typeface="华文新魏" panose="02010800040101010101" pitchFamily="2" charset="-122"/>
                <a:ea typeface="华文新魏" panose="02010800040101010101" pitchFamily="2" charset="-122"/>
              </a:rPr>
              <a:t>最好为</a:t>
            </a:r>
            <a:r>
              <a:rPr lang="en-US" altLang="zh-CN" sz="2000" b="1" dirty="0">
                <a:latin typeface="华文新魏" panose="02010800040101010101" pitchFamily="2" charset="-122"/>
                <a:ea typeface="华文新魏" panose="02010800040101010101" pitchFamily="2" charset="-122"/>
              </a:rPr>
              <a:t>P::n--(</a:t>
            </a:r>
            <a:r>
              <a:rPr lang="zh-CN" altLang="en-US" sz="2000" b="1" dirty="0">
                <a:latin typeface="华文新魏" panose="02010800040101010101" pitchFamily="2" charset="-122"/>
                <a:ea typeface="华文新魏" panose="02010800040101010101" pitchFamily="2" charset="-122"/>
              </a:rPr>
              <a:t>静态成员</a:t>
            </a:r>
            <a:r>
              <a:rPr lang="en-US" altLang="zh-CN" sz="2000" b="1" dirty="0">
                <a:latin typeface="华文新魏" panose="02010800040101010101" pitchFamily="2" charset="-122"/>
                <a:ea typeface="华文新魏" panose="02010800040101010101" pitchFamily="2" charset="-122"/>
              </a:rPr>
              <a:t>)</a:t>
            </a:r>
          </a:p>
          <a:p>
            <a:pPr eaLnBrk="1" hangingPunct="1">
              <a:lnSpc>
                <a:spcPct val="90000"/>
              </a:lnSpc>
              <a:buFontTx/>
              <a:buNone/>
            </a:pP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zan</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zan</a:t>
            </a:r>
            <a:r>
              <a:rPr lang="en-US" altLang="zh-CN" sz="2000" b="1" dirty="0">
                <a:latin typeface="华文新魏" panose="02010800040101010101" pitchFamily="2" charset="-122"/>
                <a:ea typeface="华文新魏" panose="02010800040101010101" pitchFamily="2" charset="-122"/>
              </a:rPr>
              <a:t>")   ; </a:t>
            </a:r>
          </a:p>
          <a:p>
            <a:pPr eaLnBrk="1" hangingPunct="1">
              <a:lnSpc>
                <a:spcPct val="90000"/>
              </a:lnSpc>
              <a:buFontTx/>
              <a:buNone/>
            </a:pPr>
            <a:r>
              <a:rPr lang="en-US" altLang="zh-CN" sz="2000" b="1" dirty="0">
                <a:latin typeface="华文新魏" panose="02010800040101010101" pitchFamily="2" charset="-122"/>
                <a:ea typeface="华文新魏" panose="02010800040101010101" pitchFamily="2" charset="-122"/>
              </a:rPr>
              <a:t>int   </a:t>
            </a:r>
            <a:r>
              <a:rPr lang="en-US" altLang="zh-CN" sz="2000" b="1" dirty="0">
                <a:solidFill>
                  <a:srgbClr val="FF0000"/>
                </a:solidFill>
                <a:latin typeface="华文新魏" panose="02010800040101010101" pitchFamily="2" charset="-122"/>
                <a:ea typeface="华文新魏" panose="02010800040101010101" pitchFamily="2" charset="-122"/>
              </a:rPr>
              <a:t>P::n</a:t>
            </a:r>
            <a:r>
              <a:rPr lang="en-US" altLang="zh-CN" sz="2000" b="1" dirty="0">
                <a:latin typeface="华文新魏" panose="02010800040101010101" pitchFamily="2" charset="-122"/>
                <a:ea typeface="华文新魏" panose="02010800040101010101" pitchFamily="2" charset="-122"/>
              </a:rPr>
              <a:t>=0; </a:t>
            </a:r>
          </a:p>
          <a:p>
            <a:pPr eaLnBrk="1" hangingPunct="1">
              <a:lnSpc>
                <a:spcPct val="90000"/>
              </a:lnSpc>
              <a:buFontTx/>
              <a:buNone/>
            </a:pPr>
            <a:r>
              <a:rPr lang="en-US" altLang="zh-CN" sz="2000" b="1" dirty="0">
                <a:latin typeface="华文新魏" panose="02010800040101010101" pitchFamily="2" charset="-122"/>
                <a:ea typeface="华文新魏" panose="02010800040101010101" pitchFamily="2" charset="-122"/>
              </a:rPr>
              <a:t>void main (void)   {</a:t>
            </a:r>
          </a:p>
          <a:p>
            <a:pPr eaLnBrk="1" hangingPunct="1">
              <a:lnSpc>
                <a:spcPct val="90000"/>
              </a:lnSpc>
              <a:buFontTx/>
              <a:buNone/>
            </a:pPr>
            <a:r>
              <a:rPr lang="en-US" altLang="zh-CN" sz="2000" b="1" dirty="0">
                <a:latin typeface="华文新魏" panose="02010800040101010101" pitchFamily="2" charset="-122"/>
                <a:ea typeface="华文新魏" panose="02010800040101010101" pitchFamily="2" charset="-122"/>
              </a:rPr>
              <a:t>	int  m,  </a:t>
            </a:r>
          </a:p>
          <a:p>
            <a:pPr eaLnBrk="1" hangingPunct="1">
              <a:lnSpc>
                <a:spcPct val="90000"/>
              </a:lnSpc>
              <a:buFontTx/>
              <a:buNone/>
            </a:pPr>
            <a:r>
              <a:rPr lang="en-US" altLang="zh-CN" sz="2000" b="1" dirty="0">
                <a:solidFill>
                  <a:srgbClr val="FF0000"/>
                </a:solidFill>
                <a:latin typeface="华文新魏" panose="02010800040101010101" pitchFamily="2" charset="-122"/>
                <a:ea typeface="华文新魏" panose="02010800040101010101" pitchFamily="2" charset="-122"/>
              </a:rPr>
              <a:t>	int *d</a:t>
            </a:r>
            <a:r>
              <a:rPr lang="en-US" altLang="zh-CN" sz="2000" b="1" dirty="0">
                <a:latin typeface="华文新魏" panose="02010800040101010101" pitchFamily="2" charset="-122"/>
                <a:ea typeface="华文新魏" panose="02010800040101010101" pitchFamily="2" charset="-122"/>
              </a:rPr>
              <a:t>=&amp;</a:t>
            </a:r>
            <a:r>
              <a:rPr lang="en-US" altLang="zh-CN" sz="2000" b="1" dirty="0">
                <a:solidFill>
                  <a:srgbClr val="FF0000"/>
                </a:solidFill>
                <a:latin typeface="华文新魏" panose="02010800040101010101" pitchFamily="2" charset="-122"/>
                <a:ea typeface="华文新魏" panose="02010800040101010101" pitchFamily="2" charset="-122"/>
              </a:rPr>
              <a:t>P::n</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等价于</a:t>
            </a:r>
            <a:r>
              <a:rPr lang="en-US" altLang="zh-CN" sz="2000" b="1" dirty="0">
                <a:latin typeface="华文新魏" panose="02010800040101010101" pitchFamily="2" charset="-122"/>
                <a:ea typeface="华文新魏" panose="02010800040101010101" pitchFamily="2" charset="-122"/>
              </a:rPr>
              <a:t>d=&amp;</a:t>
            </a:r>
            <a:r>
              <a:rPr lang="en-US" altLang="zh-CN" sz="2000" b="1" dirty="0" err="1">
                <a:latin typeface="华文新魏" panose="02010800040101010101" pitchFamily="2" charset="-122"/>
                <a:ea typeface="华文新魏" panose="02010800040101010101" pitchFamily="2" charset="-122"/>
              </a:rPr>
              <a:t>zan.n</a:t>
            </a:r>
            <a:r>
              <a:rPr lang="zh-CN" altLang="en-US" sz="2000" b="1" dirty="0">
                <a:latin typeface="华文新魏" panose="02010800040101010101" pitchFamily="2" charset="-122"/>
                <a:ea typeface="华文新魏" panose="02010800040101010101" pitchFamily="2" charset="-122"/>
              </a:rPr>
              <a:t>，注意静态成员指针是普通指针 </a:t>
            </a:r>
          </a:p>
          <a:p>
            <a:pPr eaLnBrk="1" hangingPunct="1">
              <a:lnSpc>
                <a:spcPct val="9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a:t>
            </a:r>
            <a:r>
              <a:rPr lang="en-US" altLang="zh-CN" sz="2000" b="1" dirty="0">
                <a:solidFill>
                  <a:srgbClr val="FF0000"/>
                </a:solidFill>
                <a:latin typeface="华文新魏" panose="02010800040101010101" pitchFamily="2" charset="-122"/>
                <a:ea typeface="华文新魏" panose="02010800040101010101" pitchFamily="2" charset="-122"/>
              </a:rPr>
              <a:t>*f</a:t>
            </a:r>
            <a:r>
              <a:rPr lang="en-US" altLang="zh-CN" sz="2000" b="1" dirty="0">
                <a:latin typeface="华文新魏" panose="02010800040101010101" pitchFamily="2" charset="-122"/>
                <a:ea typeface="华文新魏" panose="02010800040101010101" pitchFamily="2" charset="-122"/>
              </a:rPr>
              <a:t>)(  )=&amp;P::</a:t>
            </a:r>
            <a:r>
              <a:rPr lang="en-US" altLang="zh-CN" sz="2000" b="1" dirty="0" err="1">
                <a:latin typeface="华文新魏" panose="02010800040101010101" pitchFamily="2" charset="-122"/>
                <a:ea typeface="华文新魏" panose="02010800040101010101" pitchFamily="2" charset="-122"/>
              </a:rPr>
              <a:t>getn</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普通指针指向静态函数成员</a:t>
            </a:r>
          </a:p>
          <a:p>
            <a:pPr eaLnBrk="1" hangingPunct="1">
              <a:lnSpc>
                <a:spcPct val="9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m=*d +(*f)(  ) ; </a:t>
            </a:r>
          </a:p>
          <a:p>
            <a:pPr eaLnBrk="1" hangingPunct="1">
              <a:lnSpc>
                <a:spcPct val="90000"/>
              </a:lnSpc>
              <a:buFontTx/>
              <a:buNone/>
            </a:pPr>
            <a:r>
              <a:rPr lang="en-US" altLang="zh-CN" sz="2000" b="1" dirty="0">
                <a:latin typeface="华文新魏" panose="02010800040101010101" pitchFamily="2" charset="-122"/>
                <a:ea typeface="华文新魏" panose="02010800040101010101" pitchFamily="2" charset="-122"/>
              </a:rPr>
              <a:t>}</a:t>
            </a:r>
          </a:p>
        </p:txBody>
      </p:sp>
      <p:sp>
        <p:nvSpPr>
          <p:cNvPr id="4" name="Rectangle 2">
            <a:extLst>
              <a:ext uri="{FF2B5EF4-FFF2-40B4-BE49-F238E27FC236}">
                <a16:creationId xmlns:a16="http://schemas.microsoft.com/office/drawing/2014/main" id="{496152D8-A0CB-4DAB-BD2C-B50EC961605E}"/>
              </a:ext>
            </a:extLst>
          </p:cNvPr>
          <p:cNvSpPr>
            <a:spLocks noGrp="1" noChangeArrowheads="1"/>
          </p:cNvSpPr>
          <p:nvPr>
            <p:ph type="title"/>
          </p:nvPr>
        </p:nvSpPr>
        <p:spPr>
          <a:xfrm>
            <a:off x="533400" y="304800"/>
            <a:ext cx="7772400" cy="685800"/>
          </a:xfrm>
        </p:spPr>
        <p:txBody>
          <a:bodyPr/>
          <a:lstStyle/>
          <a:p>
            <a:pPr algn="l" eaLnBrk="1" hangingPunct="1"/>
            <a:r>
              <a:rPr lang="en-US" altLang="zh-CN" sz="3600" b="1" dirty="0">
                <a:solidFill>
                  <a:srgbClr val="FF0000"/>
                </a:solidFill>
                <a:latin typeface="微软雅黑" panose="020B0503020204020204" pitchFamily="34" charset="-122"/>
                <a:ea typeface="微软雅黑" panose="020B0503020204020204" pitchFamily="34" charset="-122"/>
              </a:rPr>
              <a:t>5.3</a:t>
            </a:r>
            <a:r>
              <a:rPr lang="zh-CN" altLang="en-US" sz="3600" b="1" dirty="0">
                <a:solidFill>
                  <a:srgbClr val="FF0000"/>
                </a:solidFill>
                <a:latin typeface="微软雅黑" panose="020B0503020204020204" pitchFamily="34" charset="-122"/>
                <a:ea typeface="微软雅黑" panose="020B0503020204020204" pitchFamily="34" charset="-122"/>
              </a:rPr>
              <a:t>　静态成员指针</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p:spPr>
        <p:txBody>
          <a:bodyPr/>
          <a:lstStyle/>
          <a:p>
            <a:fld id="{1BB5B606-3BB5-45E6-B219-6E9442074EF6}" type="slidenum">
              <a:rPr lang="en-US" altLang="zh-CN" smtClean="0"/>
              <a:pPr/>
              <a:t>18</a:t>
            </a:fld>
            <a:endParaRPr lang="en-US" altLang="zh-CN"/>
          </a:p>
        </p:txBody>
      </p:sp>
      <p:sp>
        <p:nvSpPr>
          <p:cNvPr id="152579" name="Rectangle 3"/>
          <p:cNvSpPr>
            <a:spLocks noGrp="1" noChangeArrowheads="1"/>
          </p:cNvSpPr>
          <p:nvPr>
            <p:ph type="body" idx="1"/>
          </p:nvPr>
        </p:nvSpPr>
        <p:spPr>
          <a:xfrm>
            <a:off x="152400" y="-27384"/>
            <a:ext cx="8686800" cy="6553200"/>
          </a:xfrm>
        </p:spPr>
        <p:txBody>
          <a:bodyPr>
            <a:noAutofit/>
          </a:bodyPr>
          <a:lstStyle/>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struct A{</a:t>
            </a: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int a, *b</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int A::*u</a:t>
            </a:r>
            <a:r>
              <a:rPr lang="zh-CN" altLang="en-US" sz="2000" b="1" dirty="0">
                <a:latin typeface="华文新魏" panose="02010800040101010101" pitchFamily="2" charset="-122"/>
                <a:ea typeface="华文新魏" panose="02010800040101010101" pitchFamily="2" charset="-122"/>
              </a:rPr>
              <a:t>；</a:t>
            </a:r>
            <a:r>
              <a:rPr lang="en-US" altLang="zh-CN" sz="2000" b="1" dirty="0"/>
              <a:t> 		</a:t>
            </a:r>
            <a:r>
              <a:rPr lang="en-US" altLang="zh-CN" sz="2000" b="1" dirty="0">
                <a:latin typeface="华文新魏" panose="02010800040101010101" pitchFamily="2" charset="-122"/>
                <a:ea typeface="华文新魏" panose="02010800040101010101" pitchFamily="2" charset="-122"/>
              </a:rPr>
              <a:t>//u</a:t>
            </a:r>
            <a:r>
              <a:rPr lang="zh-CN" altLang="en-US" sz="2000" b="1" dirty="0">
                <a:latin typeface="华文新魏" panose="02010800040101010101" pitchFamily="2" charset="-122"/>
                <a:ea typeface="华文新魏" panose="02010800040101010101" pitchFamily="2" charset="-122"/>
              </a:rPr>
              <a:t>为普通成员指针，指向</a:t>
            </a:r>
            <a:r>
              <a:rPr lang="en-US" altLang="zh-CN" sz="2000" b="1" dirty="0">
                <a:latin typeface="华文新魏" panose="02010800040101010101" pitchFamily="2" charset="-122"/>
                <a:ea typeface="华文新魏" panose="02010800040101010101" pitchFamily="2" charset="-122"/>
              </a:rPr>
              <a:t>int</a:t>
            </a:r>
            <a:r>
              <a:rPr lang="zh-CN" altLang="en-US" sz="2000" b="1" dirty="0">
                <a:latin typeface="华文新魏" panose="02010800040101010101" pitchFamily="2" charset="-122"/>
                <a:ea typeface="华文新魏" panose="02010800040101010101" pitchFamily="2" charset="-122"/>
              </a:rPr>
              <a:t>成员</a:t>
            </a:r>
            <a:endParaRPr lang="en-US" altLang="zh-CN" sz="2000" b="1" dirty="0">
              <a:latin typeface="华文新魏" panose="02010800040101010101" pitchFamily="2" charset="-122"/>
              <a:ea typeface="华文新魏" panose="02010800040101010101" pitchFamily="2" charset="-122"/>
            </a:endParaRP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int A::*A::*x</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 x</a:t>
            </a:r>
            <a:r>
              <a:rPr lang="zh-CN" altLang="en-US" sz="2000" b="1" dirty="0">
                <a:latin typeface="华文新魏" panose="02010800040101010101" pitchFamily="2" charset="-122"/>
                <a:ea typeface="华文新魏" panose="02010800040101010101" pitchFamily="2" charset="-122"/>
              </a:rPr>
              <a:t>为普通成员指针，指向类型为</a:t>
            </a:r>
            <a:r>
              <a:rPr lang="en-US" altLang="zh-CN" sz="2000" b="1" dirty="0">
                <a:latin typeface="华文新魏" panose="02010800040101010101" pitchFamily="2" charset="-122"/>
                <a:ea typeface="华文新魏" panose="02010800040101010101" pitchFamily="2" charset="-122"/>
              </a:rPr>
              <a:t>int A::*</a:t>
            </a:r>
            <a:r>
              <a:rPr lang="zh-CN" altLang="en-US" sz="2000" b="1" dirty="0">
                <a:latin typeface="华文新魏" panose="02010800040101010101" pitchFamily="2" charset="-122"/>
                <a:ea typeface="华文新魏" panose="02010800040101010101" pitchFamily="2" charset="-122"/>
              </a:rPr>
              <a:t>的成员</a:t>
            </a:r>
            <a:endParaRPr lang="en-US" altLang="zh-CN" sz="2000" b="1" dirty="0">
              <a:latin typeface="华文新魏" panose="02010800040101010101" pitchFamily="2" charset="-122"/>
              <a:ea typeface="华文新魏" panose="02010800040101010101" pitchFamily="2" charset="-122"/>
            </a:endParaRP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int A::**y</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//y</a:t>
            </a:r>
            <a:r>
              <a:rPr lang="zh-CN" altLang="en-US" sz="2000" b="1" dirty="0">
                <a:latin typeface="华文新魏" panose="02010800040101010101" pitchFamily="2" charset="-122"/>
                <a:ea typeface="华文新魏" panose="02010800040101010101" pitchFamily="2" charset="-122"/>
              </a:rPr>
              <a:t>为普通指针，指向类型为普通成员指针</a:t>
            </a:r>
            <a:r>
              <a:rPr lang="en-US" altLang="zh-CN" sz="2000" b="1" dirty="0">
                <a:latin typeface="华文新魏" panose="02010800040101010101" pitchFamily="2" charset="-122"/>
                <a:ea typeface="华文新魏" panose="02010800040101010101" pitchFamily="2" charset="-122"/>
              </a:rPr>
              <a:t>int A::*</a:t>
            </a:r>
            <a:r>
              <a:rPr lang="zh-CN" altLang="en-US" sz="2000" b="1" dirty="0">
                <a:latin typeface="华文新魏" panose="02010800040101010101" pitchFamily="2" charset="-122"/>
                <a:ea typeface="华文新魏" panose="02010800040101010101" pitchFamily="2" charset="-122"/>
              </a:rPr>
              <a:t>的成员</a:t>
            </a:r>
            <a:endParaRPr lang="en-US" altLang="zh-CN" sz="2000" b="1" dirty="0">
              <a:latin typeface="华文新魏" panose="02010800040101010101" pitchFamily="2" charset="-122"/>
              <a:ea typeface="华文新魏" panose="02010800040101010101" pitchFamily="2" charset="-122"/>
            </a:endParaRP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int *A::*z;	</a:t>
            </a:r>
            <a:r>
              <a:rPr lang="en-US" altLang="zh-CN" sz="2000" b="1" dirty="0"/>
              <a:t> </a:t>
            </a:r>
            <a:r>
              <a:rPr lang="en-US" altLang="zh-CN" sz="2000" b="1" dirty="0">
                <a:latin typeface="华文新魏" panose="02010800040101010101" pitchFamily="2" charset="-122"/>
                <a:ea typeface="华文新魏" panose="02010800040101010101" pitchFamily="2" charset="-122"/>
              </a:rPr>
              <a:t>//z</a:t>
            </a:r>
            <a:r>
              <a:rPr lang="zh-CN" altLang="en-US" sz="2000" b="1" dirty="0">
                <a:latin typeface="华文新魏" panose="02010800040101010101" pitchFamily="2" charset="-122"/>
                <a:ea typeface="华文新魏" panose="02010800040101010101" pitchFamily="2" charset="-122"/>
              </a:rPr>
              <a:t>为普通成员指针，指向类型为</a:t>
            </a:r>
            <a:r>
              <a:rPr lang="en-US" altLang="zh-CN" sz="2000" b="1" dirty="0">
                <a:latin typeface="华文新魏" panose="02010800040101010101" pitchFamily="2" charset="-122"/>
                <a:ea typeface="华文新魏" panose="02010800040101010101" pitchFamily="2" charset="-122"/>
              </a:rPr>
              <a:t>int *</a:t>
            </a:r>
            <a:r>
              <a:rPr lang="zh-CN" altLang="en-US" sz="2000" b="1" dirty="0">
                <a:latin typeface="华文新魏" panose="02010800040101010101" pitchFamily="2" charset="-122"/>
                <a:ea typeface="华文新魏" panose="02010800040101010101" pitchFamily="2" charset="-122"/>
              </a:rPr>
              <a:t>的成员</a:t>
            </a:r>
            <a:endParaRPr lang="en-US" altLang="zh-CN" sz="2000" b="1" dirty="0">
              <a:latin typeface="华文新魏" panose="02010800040101010101" pitchFamily="2" charset="-122"/>
              <a:ea typeface="华文新魏" panose="02010800040101010101" pitchFamily="2" charset="-122"/>
            </a:endParaRP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static int c</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static int A::*d;</a:t>
            </a: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}z;</a:t>
            </a: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int A::c=0</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Int A::*A::d=&amp;A::a;  //</a:t>
            </a:r>
            <a:r>
              <a:rPr lang="zh-CN" altLang="en-US" sz="2000" b="1" dirty="0">
                <a:latin typeface="华文新魏" panose="02010800040101010101" pitchFamily="2" charset="-122"/>
                <a:ea typeface="华文新魏" panose="02010800040101010101" pitchFamily="2" charset="-122"/>
              </a:rPr>
              <a:t>静态数据成员初始化</a:t>
            </a:r>
            <a:endParaRPr lang="en-US" altLang="zh-CN" sz="2000" b="1" dirty="0">
              <a:latin typeface="华文新魏" panose="02010800040101010101" pitchFamily="2" charset="-122"/>
              <a:ea typeface="华文新魏" panose="02010800040101010101" pitchFamily="2" charset="-122"/>
            </a:endParaRPr>
          </a:p>
          <a:p>
            <a:pPr>
              <a:lnSpc>
                <a:spcPct val="90000"/>
              </a:lnSpc>
              <a:buClr>
                <a:schemeClr val="folHlink"/>
              </a:buClr>
              <a:buNone/>
            </a:pPr>
            <a:endParaRPr lang="zh-CN" altLang="en-US" sz="2000" b="1" dirty="0">
              <a:latin typeface="华文新魏" panose="02010800040101010101" pitchFamily="2" charset="-122"/>
              <a:ea typeface="华文新魏" panose="02010800040101010101" pitchFamily="2" charset="-122"/>
            </a:endParaRP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void main(void){                      //</a:t>
            </a:r>
            <a:r>
              <a:rPr lang="zh-CN" altLang="en-US" sz="2000" b="1" dirty="0">
                <a:latin typeface="华文新魏" panose="02010800040101010101" pitchFamily="2" charset="-122"/>
                <a:ea typeface="华文新魏" panose="02010800040101010101" pitchFamily="2" charset="-122"/>
              </a:rPr>
              <a:t>注意优先级高低：“</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”&gt;“</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”&gt;“</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a:t>
            </a: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int i, A::**m;</a:t>
            </a:r>
            <a:endParaRPr lang="en-US" altLang="zh-CN" sz="2000" dirty="0">
              <a:latin typeface="华文新魏" panose="02010800040101010101" pitchFamily="2" charset="-122"/>
              <a:ea typeface="华文新魏" panose="02010800040101010101" pitchFamily="2" charset="-122"/>
            </a:endParaRP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=5;</a:t>
            </a:r>
            <a:r>
              <a:rPr lang="en-US" altLang="zh-CN" sz="2000"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=&amp;A::a;  i=z.*</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 //i=z.</a:t>
            </a:r>
            <a:r>
              <a:rPr lang="en-US" altLang="zh-CN" sz="2000" b="1" dirty="0">
                <a:solidFill>
                  <a:srgbClr val="FF0000"/>
                </a:solidFill>
                <a:latin typeface="华文新魏" panose="02010800040101010101" pitchFamily="2" charset="-122"/>
                <a:ea typeface="华文新魏" panose="02010800040101010101" pitchFamily="2" charset="-122"/>
              </a:rPr>
              <a:t>*&amp;</a:t>
            </a:r>
            <a:r>
              <a:rPr lang="en-US" altLang="zh-CN" sz="2000" b="1" dirty="0">
                <a:latin typeface="华文新魏" panose="02010800040101010101" pitchFamily="2" charset="-122"/>
                <a:ea typeface="华文新魏" panose="02010800040101010101" pitchFamily="2" charset="-122"/>
              </a:rPr>
              <a:t>A::a=</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=5</a:t>
            </a: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z.x</a:t>
            </a:r>
            <a:r>
              <a:rPr lang="en-US" altLang="zh-CN" sz="2000" b="1" dirty="0">
                <a:latin typeface="华文新魏" panose="02010800040101010101" pitchFamily="2" charset="-122"/>
                <a:ea typeface="华文新魏" panose="02010800040101010101" pitchFamily="2" charset="-122"/>
              </a:rPr>
              <a:t>=&amp;A::u; i=z.*(z.*</a:t>
            </a:r>
            <a:r>
              <a:rPr lang="en-US" altLang="zh-CN" sz="2000" b="1" dirty="0" err="1">
                <a:latin typeface="华文新魏" panose="02010800040101010101" pitchFamily="2" charset="-122"/>
                <a:ea typeface="华文新魏" panose="02010800040101010101" pitchFamily="2" charset="-122"/>
              </a:rPr>
              <a:t>z.x</a:t>
            </a:r>
            <a:r>
              <a:rPr lang="en-US" altLang="zh-CN" sz="2000" b="1" dirty="0">
                <a:latin typeface="华文新魏" panose="02010800040101010101" pitchFamily="2" charset="-122"/>
                <a:ea typeface="华文新魏" panose="02010800040101010101" pitchFamily="2" charset="-122"/>
              </a:rPr>
              <a:t>);   //i=z.*(z.</a:t>
            </a:r>
            <a:r>
              <a:rPr lang="en-US" altLang="zh-CN" sz="2000" b="1" dirty="0">
                <a:solidFill>
                  <a:srgbClr val="FF0000"/>
                </a:solidFill>
                <a:latin typeface="华文新魏" panose="02010800040101010101" pitchFamily="2" charset="-122"/>
                <a:ea typeface="华文新魏" panose="02010800040101010101" pitchFamily="2" charset="-122"/>
              </a:rPr>
              <a:t>*&amp;</a:t>
            </a:r>
            <a:r>
              <a:rPr lang="en-US" altLang="zh-CN" sz="2000" b="1" dirty="0">
                <a:latin typeface="华文新魏" panose="02010800040101010101" pitchFamily="2" charset="-122"/>
                <a:ea typeface="华文新魏" panose="02010800040101010101" pitchFamily="2" charset="-122"/>
              </a:rPr>
              <a:t>A::u)=z.*</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=5</a:t>
            </a: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m=&amp;A::d;  m=&amp;</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  i=z.**m; //i=z.*</a:t>
            </a:r>
            <a:r>
              <a:rPr lang="en-US" altLang="zh-CN" sz="2000" b="1" dirty="0">
                <a:solidFill>
                  <a:srgbClr val="FF0000"/>
                </a:solidFill>
                <a:latin typeface="华文新魏" panose="02010800040101010101" pitchFamily="2" charset="-122"/>
                <a:ea typeface="华文新魏" panose="02010800040101010101" pitchFamily="2" charset="-122"/>
              </a:rPr>
              <a:t>*&amp;</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=z.*</a:t>
            </a:r>
            <a:r>
              <a:rPr lang="en-US" altLang="zh-CN" sz="2000" b="1" dirty="0" err="1">
                <a:latin typeface="华文新魏" panose="02010800040101010101" pitchFamily="2" charset="-122"/>
                <a:ea typeface="华文新魏" panose="02010800040101010101" pitchFamily="2" charset="-122"/>
              </a:rPr>
              <a:t>z.u</a:t>
            </a:r>
            <a:endParaRPr lang="en-US" altLang="zh-CN" sz="2000" b="1" dirty="0">
              <a:latin typeface="华文新魏" panose="02010800040101010101" pitchFamily="2" charset="-122"/>
              <a:ea typeface="华文新魏" panose="02010800040101010101" pitchFamily="2" charset="-122"/>
            </a:endParaRP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z.y</a:t>
            </a:r>
            <a:r>
              <a:rPr lang="en-US" altLang="zh-CN" sz="2000" b="1" dirty="0">
                <a:latin typeface="华文新魏" panose="02010800040101010101" pitchFamily="2" charset="-122"/>
                <a:ea typeface="华文新魏" panose="02010800040101010101" pitchFamily="2" charset="-122"/>
              </a:rPr>
              <a:t>=&amp;</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    i=z.**</a:t>
            </a:r>
            <a:r>
              <a:rPr lang="en-US" altLang="zh-CN" sz="2000" b="1" dirty="0" err="1">
                <a:latin typeface="华文新魏" panose="02010800040101010101" pitchFamily="2" charset="-122"/>
                <a:ea typeface="华文新魏" panose="02010800040101010101" pitchFamily="2" charset="-122"/>
              </a:rPr>
              <a:t>z.y</a:t>
            </a:r>
            <a:r>
              <a:rPr lang="en-US" altLang="zh-CN" sz="2000" b="1" dirty="0">
                <a:latin typeface="华文新魏" panose="02010800040101010101" pitchFamily="2" charset="-122"/>
                <a:ea typeface="华文新魏" panose="02010800040101010101" pitchFamily="2" charset="-122"/>
              </a:rPr>
              <a:t>; // i=z.*</a:t>
            </a:r>
            <a:r>
              <a:rPr lang="en-US" altLang="zh-CN" sz="2000" b="1" dirty="0">
                <a:solidFill>
                  <a:srgbClr val="FF0000"/>
                </a:solidFill>
                <a:latin typeface="华文新魏" panose="02010800040101010101" pitchFamily="2" charset="-122"/>
                <a:ea typeface="华文新魏" panose="02010800040101010101" pitchFamily="2" charset="-122"/>
              </a:rPr>
              <a:t>*&amp;</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=z.*</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=5</a:t>
            </a: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z.b</a:t>
            </a:r>
            <a:r>
              <a:rPr lang="en-US" altLang="zh-CN" sz="2000" b="1" dirty="0">
                <a:latin typeface="华文新魏" panose="02010800040101010101" pitchFamily="2" charset="-122"/>
                <a:ea typeface="华文新魏" panose="02010800040101010101" pitchFamily="2" charset="-122"/>
              </a:rPr>
              <a:t>=&amp;</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z.z</a:t>
            </a:r>
            <a:r>
              <a:rPr lang="en-US" altLang="zh-CN" sz="2000" b="1" dirty="0">
                <a:latin typeface="华文新魏" panose="02010800040101010101" pitchFamily="2" charset="-122"/>
                <a:ea typeface="华文新魏" panose="02010800040101010101" pitchFamily="2" charset="-122"/>
              </a:rPr>
              <a:t>=&amp;A::b;  i=*(z.*</a:t>
            </a:r>
            <a:r>
              <a:rPr lang="en-US" altLang="zh-CN" sz="2000" b="1" dirty="0" err="1">
                <a:latin typeface="华文新魏" panose="02010800040101010101" pitchFamily="2" charset="-122"/>
                <a:ea typeface="华文新魏" panose="02010800040101010101" pitchFamily="2" charset="-122"/>
              </a:rPr>
              <a:t>z.z</a:t>
            </a:r>
            <a:r>
              <a:rPr lang="en-US" altLang="zh-CN" sz="2000" b="1" dirty="0">
                <a:latin typeface="华文新魏" panose="02010800040101010101" pitchFamily="2" charset="-122"/>
                <a:ea typeface="华文新魏" panose="02010800040101010101" pitchFamily="2" charset="-122"/>
              </a:rPr>
              <a:t>); //i=*(z.</a:t>
            </a:r>
            <a:r>
              <a:rPr lang="en-US" altLang="zh-CN" sz="2000" b="1" dirty="0">
                <a:solidFill>
                  <a:srgbClr val="FF0000"/>
                </a:solidFill>
                <a:latin typeface="华文新魏" panose="02010800040101010101" pitchFamily="2" charset="-122"/>
                <a:ea typeface="华文新魏" panose="02010800040101010101" pitchFamily="2" charset="-122"/>
              </a:rPr>
              <a:t>*&amp;</a:t>
            </a:r>
            <a:r>
              <a:rPr lang="en-US" altLang="zh-CN" sz="2000" b="1" dirty="0">
                <a:latin typeface="华文新魏" panose="02010800040101010101" pitchFamily="2" charset="-122"/>
                <a:ea typeface="华文新魏" panose="02010800040101010101" pitchFamily="2" charset="-122"/>
              </a:rPr>
              <a:t>A::b)=*</a:t>
            </a:r>
            <a:r>
              <a:rPr lang="en-US" altLang="zh-CN" sz="2000" b="1" dirty="0" err="1">
                <a:latin typeface="华文新魏" panose="02010800040101010101" pitchFamily="2" charset="-122"/>
                <a:ea typeface="华文新魏" panose="02010800040101010101" pitchFamily="2" charset="-122"/>
              </a:rPr>
              <a:t>z.b</a:t>
            </a:r>
            <a:r>
              <a:rPr lang="en-US" altLang="zh-CN" sz="2000" b="1" dirty="0">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*&amp;</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	</a:t>
            </a:r>
          </a:p>
          <a:p>
            <a:pPr>
              <a:lnSpc>
                <a:spcPct val="90000"/>
              </a:lnSpc>
              <a:buClr>
                <a:schemeClr val="folHlink"/>
              </a:buClr>
              <a:buNone/>
            </a:pPr>
            <a:r>
              <a:rPr lang="en-US" altLang="zh-CN" sz="2000" b="1" dirty="0">
                <a:latin typeface="华文新魏" panose="02010800040101010101" pitchFamily="2" charset="-122"/>
                <a:ea typeface="华文新魏" panose="02010800040101010101" pitchFamily="2" charset="-122"/>
              </a:rPr>
              <a:t>}</a:t>
            </a:r>
          </a:p>
          <a:p>
            <a:pPr eaLnBrk="1" hangingPunct="1">
              <a:lnSpc>
                <a:spcPct val="110000"/>
              </a:lnSpc>
              <a:buClr>
                <a:schemeClr val="folHlink"/>
              </a:buClr>
              <a:buFont typeface="Wingdings" pitchFamily="2" charset="2"/>
              <a:buNone/>
            </a:pPr>
            <a:endParaRPr lang="en-US" altLang="zh-CN" sz="1600" b="1" dirty="0">
              <a:latin typeface="华文新魏" panose="02010800040101010101" pitchFamily="2" charset="-122"/>
              <a:ea typeface="华文新魏" panose="02010800040101010101" pitchFamily="2" charset="-122"/>
            </a:endParaRPr>
          </a:p>
        </p:txBody>
      </p:sp>
      <p:sp>
        <p:nvSpPr>
          <p:cNvPr id="89093" name="Text Box 5"/>
          <p:cNvSpPr txBox="1">
            <a:spLocks noChangeArrowheads="1"/>
          </p:cNvSpPr>
          <p:nvPr/>
        </p:nvSpPr>
        <p:spPr bwMode="auto">
          <a:xfrm>
            <a:off x="5217334" y="3287662"/>
            <a:ext cx="3941762" cy="641350"/>
          </a:xfrm>
          <a:prstGeom prst="rect">
            <a:avLst/>
          </a:prstGeom>
          <a:noFill/>
          <a:ln w="12700">
            <a:noFill/>
            <a:miter lim="800000"/>
            <a:headEnd/>
            <a:tailEnd/>
          </a:ln>
        </p:spPr>
        <p:txBody>
          <a:bodyPr wrap="none">
            <a:spAutoFit/>
          </a:bodyPr>
          <a:lstStyle/>
          <a:p>
            <a:pPr algn="l"/>
            <a:r>
              <a:rPr lang="zh-CN" altLang="en-US" sz="1800" b="1" dirty="0">
                <a:solidFill>
                  <a:srgbClr val="FF0000"/>
                </a:solidFill>
                <a:latin typeface="华文新魏" panose="02010800040101010101" pitchFamily="2" charset="-122"/>
                <a:ea typeface="华文新魏" panose="02010800040101010101" pitchFamily="2" charset="-122"/>
              </a:rPr>
              <a:t>注意：</a:t>
            </a:r>
            <a:r>
              <a:rPr lang="en-US" altLang="zh-CN" sz="1800" b="1" dirty="0">
                <a:solidFill>
                  <a:srgbClr val="FF0000"/>
                </a:solidFill>
                <a:latin typeface="华文新魏" panose="02010800040101010101" pitchFamily="2" charset="-122"/>
                <a:ea typeface="华文新魏" panose="02010800040101010101" pitchFamily="2" charset="-122"/>
              </a:rPr>
              <a:t>&amp;</a:t>
            </a:r>
            <a:r>
              <a:rPr lang="zh-CN" altLang="en-US" sz="1800" b="1" dirty="0">
                <a:solidFill>
                  <a:srgbClr val="FF0000"/>
                </a:solidFill>
                <a:latin typeface="华文新魏" panose="02010800040101010101" pitchFamily="2" charset="-122"/>
                <a:ea typeface="华文新魏" panose="02010800040101010101" pitchFamily="2" charset="-122"/>
              </a:rPr>
              <a:t>对象名</a:t>
            </a:r>
            <a:r>
              <a:rPr lang="en-US" altLang="zh-CN" sz="1800" b="1" dirty="0">
                <a:solidFill>
                  <a:srgbClr val="FF0000"/>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成员名为普通地址，</a:t>
            </a:r>
          </a:p>
          <a:p>
            <a:pPr algn="l"/>
            <a:r>
              <a:rPr lang="en-US" altLang="zh-CN" sz="1800" b="1" dirty="0">
                <a:solidFill>
                  <a:srgbClr val="FF0000"/>
                </a:solidFill>
                <a:latin typeface="华文新魏" panose="02010800040101010101" pitchFamily="2" charset="-122"/>
                <a:ea typeface="华文新魏" panose="02010800040101010101" pitchFamily="2" charset="-122"/>
              </a:rPr>
              <a:t>&amp;</a:t>
            </a:r>
            <a:r>
              <a:rPr lang="zh-CN" altLang="en-US" sz="1800" b="1" dirty="0">
                <a:solidFill>
                  <a:srgbClr val="FF0000"/>
                </a:solidFill>
                <a:latin typeface="华文新魏" panose="02010800040101010101" pitchFamily="2" charset="-122"/>
                <a:ea typeface="华文新魏" panose="02010800040101010101" pitchFamily="2" charset="-122"/>
              </a:rPr>
              <a:t>类名</a:t>
            </a:r>
            <a:r>
              <a:rPr lang="en-US" altLang="zh-CN" sz="1800" b="1" dirty="0">
                <a:solidFill>
                  <a:srgbClr val="FF0000"/>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成员名为偏移</a:t>
            </a:r>
          </a:p>
        </p:txBody>
      </p:sp>
      <p:sp>
        <p:nvSpPr>
          <p:cNvPr id="89095" name="Text Box 7"/>
          <p:cNvSpPr txBox="1">
            <a:spLocks noChangeArrowheads="1"/>
          </p:cNvSpPr>
          <p:nvPr/>
        </p:nvSpPr>
        <p:spPr bwMode="auto">
          <a:xfrm>
            <a:off x="2827923" y="2210753"/>
            <a:ext cx="3743325" cy="915988"/>
          </a:xfrm>
          <a:prstGeom prst="rect">
            <a:avLst/>
          </a:prstGeom>
          <a:noFill/>
          <a:ln w="12700">
            <a:noFill/>
            <a:miter lim="800000"/>
            <a:headEnd/>
            <a:tailEnd/>
          </a:ln>
        </p:spPr>
        <p:txBody>
          <a:bodyPr wrap="none">
            <a:spAutoFit/>
          </a:bodyPr>
          <a:lstStyle/>
          <a:p>
            <a:pPr algn="l"/>
            <a:r>
              <a:rPr lang="en-US" altLang="zh-CN" sz="1800" b="1" dirty="0">
                <a:solidFill>
                  <a:srgbClr val="FF0000"/>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虽然对象没实例化，但</a:t>
            </a:r>
            <a:r>
              <a:rPr lang="en-US" altLang="zh-CN" sz="1800" b="1" dirty="0">
                <a:solidFill>
                  <a:srgbClr val="FF0000"/>
                </a:solidFill>
                <a:latin typeface="华文新魏" panose="02010800040101010101" pitchFamily="2" charset="-122"/>
                <a:ea typeface="华文新魏" panose="02010800040101010101" pitchFamily="2" charset="-122"/>
              </a:rPr>
              <a:t>&amp;A::a</a:t>
            </a:r>
          </a:p>
          <a:p>
            <a:pPr algn="l"/>
            <a:r>
              <a:rPr lang="en-US" altLang="zh-CN" sz="1800" b="1" dirty="0">
                <a:solidFill>
                  <a:srgbClr val="FF0000"/>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已确定（成员</a:t>
            </a:r>
            <a:r>
              <a:rPr lang="en-US" altLang="zh-CN" sz="1800" b="1" dirty="0">
                <a:solidFill>
                  <a:srgbClr val="FF0000"/>
                </a:solidFill>
                <a:latin typeface="华文新魏" panose="02010800040101010101" pitchFamily="2" charset="-122"/>
                <a:ea typeface="华文新魏" panose="02010800040101010101" pitchFamily="2" charset="-122"/>
              </a:rPr>
              <a:t>a</a:t>
            </a:r>
            <a:r>
              <a:rPr lang="zh-CN" altLang="en-US" sz="1800" b="1" dirty="0">
                <a:solidFill>
                  <a:srgbClr val="FF0000"/>
                </a:solidFill>
                <a:latin typeface="华文新魏" panose="02010800040101010101" pitchFamily="2" charset="-122"/>
                <a:ea typeface="华文新魏" panose="02010800040101010101" pitchFamily="2" charset="-122"/>
              </a:rPr>
              <a:t>相对于</a:t>
            </a:r>
            <a:r>
              <a:rPr lang="en-US" altLang="zh-CN" sz="1800" b="1" dirty="0">
                <a:solidFill>
                  <a:srgbClr val="FF0000"/>
                </a:solidFill>
                <a:latin typeface="华文新魏" panose="02010800040101010101" pitchFamily="2" charset="-122"/>
                <a:ea typeface="华文新魏" panose="02010800040101010101" pitchFamily="2" charset="-122"/>
              </a:rPr>
              <a:t>A</a:t>
            </a:r>
            <a:r>
              <a:rPr lang="zh-CN" altLang="en-US" sz="1800" b="1" dirty="0">
                <a:solidFill>
                  <a:srgbClr val="FF0000"/>
                </a:solidFill>
                <a:latin typeface="华文新魏" panose="02010800040101010101" pitchFamily="2" charset="-122"/>
                <a:ea typeface="华文新魏" panose="02010800040101010101" pitchFamily="2" charset="-122"/>
              </a:rPr>
              <a:t>的首地址）</a:t>
            </a:r>
          </a:p>
          <a:p>
            <a:pPr algn="l"/>
            <a:r>
              <a:rPr lang="zh-CN" altLang="en-US" sz="1800" b="1" dirty="0">
                <a:solidFill>
                  <a:srgbClr val="FF0000"/>
                </a:solidFill>
                <a:latin typeface="华文新魏" panose="02010800040101010101" pitchFamily="2" charset="-122"/>
                <a:ea typeface="华文新魏" panose="02010800040101010101" pitchFamily="2" charset="-122"/>
              </a:rPr>
              <a:t> 因此可以初始化静态成员</a:t>
            </a:r>
            <a:r>
              <a:rPr lang="en-US" altLang="zh-CN" sz="1800" b="1" dirty="0">
                <a:solidFill>
                  <a:srgbClr val="FF0000"/>
                </a:solidFill>
                <a:latin typeface="华文新魏" panose="02010800040101010101" pitchFamily="2" charset="-122"/>
                <a:ea typeface="华文新魏" panose="02010800040101010101" pitchFamily="2" charset="-122"/>
              </a:rPr>
              <a:t>d</a:t>
            </a:r>
          </a:p>
        </p:txBody>
      </p:sp>
      <p:sp>
        <p:nvSpPr>
          <p:cNvPr id="7" name="Line 6">
            <a:extLst>
              <a:ext uri="{FF2B5EF4-FFF2-40B4-BE49-F238E27FC236}">
                <a16:creationId xmlns:a16="http://schemas.microsoft.com/office/drawing/2014/main" id="{11E201B9-0CB1-4572-98ED-043A19299494}"/>
              </a:ext>
            </a:extLst>
          </p:cNvPr>
          <p:cNvSpPr>
            <a:spLocks noChangeShapeType="1"/>
          </p:cNvSpPr>
          <p:nvPr/>
        </p:nvSpPr>
        <p:spPr bwMode="auto">
          <a:xfrm flipH="1">
            <a:off x="2217700" y="2852935"/>
            <a:ext cx="716586" cy="468511"/>
          </a:xfrm>
          <a:prstGeom prst="line">
            <a:avLst/>
          </a:prstGeom>
          <a:noFill/>
          <a:ln w="12700">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blinds(horizontal)">
                                      <p:cBhvr>
                                        <p:cTn id="7" dur="500"/>
                                        <p:tgtEl>
                                          <p:spTgt spid="890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animEffect transition="in" filter="blinds(horizontal)">
                                      <p:cBhvr>
                                        <p:cTn id="12" dur="500"/>
                                        <p:tgtEl>
                                          <p:spTgt spid="89095"/>
                                        </p:tgtEl>
                                      </p:cBhvr>
                                    </p:animEffect>
                                  </p:childTnLst>
                                </p:cTn>
                              </p:par>
                              <p:par>
                                <p:cTn id="13" presetID="3" presetClass="exit" presetSubtype="10" fill="hold" grpId="1" nodeType="withEffect">
                                  <p:stCondLst>
                                    <p:cond delay="0"/>
                                  </p:stCondLst>
                                  <p:childTnLst>
                                    <p:animEffect transition="out" filter="blinds(horizontal)">
                                      <p:cBhvr>
                                        <p:cTn id="14" dur="500"/>
                                        <p:tgtEl>
                                          <p:spTgt spid="89093"/>
                                        </p:tgtEl>
                                      </p:cBhvr>
                                    </p:animEffect>
                                    <p:set>
                                      <p:cBhvr>
                                        <p:cTn id="15" dur="1" fill="hold">
                                          <p:stCondLst>
                                            <p:cond delay="499"/>
                                          </p:stCondLst>
                                        </p:cTn>
                                        <p:tgtEl>
                                          <p:spTgt spid="8909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89095"/>
                                        </p:tgtEl>
                                      </p:cBhvr>
                                    </p:animEffect>
                                    <p:set>
                                      <p:cBhvr>
                                        <p:cTn id="20" dur="1" fill="hold">
                                          <p:stCondLst>
                                            <p:cond delay="499"/>
                                          </p:stCondLst>
                                        </p:cTn>
                                        <p:tgtEl>
                                          <p:spTgt spid="89095"/>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093" grpId="1"/>
      <p:bldP spid="89095" grpId="0"/>
      <p:bldP spid="89095" grpId="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p:spPr>
        <p:txBody>
          <a:bodyPr/>
          <a:lstStyle/>
          <a:p>
            <a:fld id="{E3F6E04B-4260-43B4-A847-999A4D57479A}" type="slidenum">
              <a:rPr lang="en-US" altLang="zh-CN" smtClean="0"/>
              <a:pPr/>
              <a:t>19</a:t>
            </a:fld>
            <a:endParaRPr lang="en-US" altLang="zh-CN"/>
          </a:p>
        </p:txBody>
      </p:sp>
      <p:sp>
        <p:nvSpPr>
          <p:cNvPr id="150531" name="Rectangle 2"/>
          <p:cNvSpPr>
            <a:spLocks noGrp="1" noChangeArrowheads="1"/>
          </p:cNvSpPr>
          <p:nvPr>
            <p:ph type="title"/>
          </p:nvPr>
        </p:nvSpPr>
        <p:spPr>
          <a:xfrm>
            <a:off x="533400" y="304800"/>
            <a:ext cx="7772400" cy="685800"/>
          </a:xfrm>
        </p:spPr>
        <p:txBody>
          <a:bodyPr/>
          <a:lstStyle/>
          <a:p>
            <a:pPr algn="l" eaLnBrk="1" hangingPunct="1"/>
            <a:r>
              <a:rPr lang="en-US" altLang="zh-CN" sz="3600" b="1" dirty="0">
                <a:solidFill>
                  <a:srgbClr val="FF0000"/>
                </a:solidFill>
                <a:latin typeface="微软雅黑" panose="020B0503020204020204" pitchFamily="34" charset="-122"/>
                <a:ea typeface="微软雅黑" panose="020B0503020204020204" pitchFamily="34" charset="-122"/>
              </a:rPr>
              <a:t>5.4</a:t>
            </a:r>
            <a:r>
              <a:rPr lang="zh-CN" altLang="en-US" sz="3600" b="1" dirty="0">
                <a:solidFill>
                  <a:srgbClr val="FF0000"/>
                </a:solidFill>
                <a:latin typeface="微软雅黑" panose="020B0503020204020204" pitchFamily="34" charset="-122"/>
                <a:ea typeface="微软雅黑" panose="020B0503020204020204" pitchFamily="34" charset="-122"/>
              </a:rPr>
              <a:t>　友元函数</a:t>
            </a:r>
          </a:p>
        </p:txBody>
      </p:sp>
      <p:sp>
        <p:nvSpPr>
          <p:cNvPr id="150532" name="Rectangle 3"/>
          <p:cNvSpPr>
            <a:spLocks noGrp="1" noChangeArrowheads="1"/>
          </p:cNvSpPr>
          <p:nvPr>
            <p:ph type="body" idx="1"/>
          </p:nvPr>
        </p:nvSpPr>
        <p:spPr>
          <a:xfrm>
            <a:off x="395288" y="1052513"/>
            <a:ext cx="8280400" cy="5562600"/>
          </a:xfrm>
        </p:spPr>
        <p:txBody>
          <a:bodyPr>
            <a:normAutofit lnSpcReduction="10000"/>
          </a:bodyPr>
          <a:lstStyle/>
          <a:p>
            <a:pPr marL="0" indent="0" algn="just">
              <a:lnSpc>
                <a:spcPct val="105000"/>
              </a:lnSpc>
              <a:buClr>
                <a:schemeClr val="tx1"/>
              </a:buClr>
              <a:buNone/>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如果一个函数（全局函数或类</a:t>
            </a:r>
            <a:r>
              <a:rPr lang="en-US" altLang="zh-CN" sz="2400" b="1" dirty="0">
                <a:solidFill>
                  <a:srgbClr val="FF0000"/>
                </a:solidFill>
                <a:latin typeface="华文新魏" panose="02010800040101010101" pitchFamily="2" charset="-122"/>
                <a:ea typeface="华文新魏" panose="02010800040101010101" pitchFamily="2" charset="-122"/>
              </a:rPr>
              <a:t>A</a:t>
            </a:r>
            <a:r>
              <a:rPr lang="zh-CN" altLang="en-US" sz="2400" b="1" dirty="0">
                <a:solidFill>
                  <a:srgbClr val="FF0000"/>
                </a:solidFill>
                <a:latin typeface="华文新魏" panose="02010800040101010101" pitchFamily="2" charset="-122"/>
                <a:ea typeface="华文新魏" panose="02010800040101010101" pitchFamily="2" charset="-122"/>
              </a:rPr>
              <a:t>的成员函数）不是某个类</a:t>
            </a:r>
            <a:r>
              <a:rPr lang="en-US" altLang="zh-CN" sz="2400" b="1" dirty="0">
                <a:solidFill>
                  <a:srgbClr val="FF0000"/>
                </a:solidFill>
                <a:latin typeface="华文新魏" panose="02010800040101010101" pitchFamily="2" charset="-122"/>
                <a:ea typeface="华文新魏" panose="02010800040101010101" pitchFamily="2" charset="-122"/>
              </a:rPr>
              <a:t>B</a:t>
            </a:r>
            <a:r>
              <a:rPr lang="zh-CN" altLang="en-US" sz="2400" b="1" dirty="0">
                <a:solidFill>
                  <a:srgbClr val="FF0000"/>
                </a:solidFill>
                <a:latin typeface="华文新魏" panose="02010800040101010101" pitchFamily="2" charset="-122"/>
                <a:ea typeface="华文新魏" panose="02010800040101010101" pitchFamily="2" charset="-122"/>
              </a:rPr>
              <a:t>的成员，可以用</a:t>
            </a:r>
            <a:r>
              <a:rPr lang="en-US" altLang="zh-CN" sz="2400" b="1" dirty="0">
                <a:solidFill>
                  <a:srgbClr val="FF0000"/>
                </a:solidFill>
                <a:latin typeface="华文新魏" panose="02010800040101010101" pitchFamily="2" charset="-122"/>
                <a:ea typeface="华文新魏" panose="02010800040101010101" pitchFamily="2" charset="-122"/>
              </a:rPr>
              <a:t>friend</a:t>
            </a:r>
            <a:r>
              <a:rPr lang="zh-CN" altLang="en-US" sz="2400" b="1" dirty="0">
                <a:solidFill>
                  <a:srgbClr val="FF0000"/>
                </a:solidFill>
                <a:latin typeface="华文新魏" panose="02010800040101010101" pitchFamily="2" charset="-122"/>
                <a:ea typeface="华文新魏" panose="02010800040101010101" pitchFamily="2" charset="-122"/>
              </a:rPr>
              <a:t>声明为类</a:t>
            </a:r>
            <a:r>
              <a:rPr lang="en-US" altLang="zh-CN" sz="2400" b="1" dirty="0">
                <a:solidFill>
                  <a:srgbClr val="FF0000"/>
                </a:solidFill>
                <a:latin typeface="华文新魏" panose="02010800040101010101" pitchFamily="2" charset="-122"/>
                <a:ea typeface="华文新魏" panose="02010800040101010101" pitchFamily="2" charset="-122"/>
              </a:rPr>
              <a:t>B</a:t>
            </a:r>
            <a:r>
              <a:rPr lang="zh-CN" altLang="en-US" sz="2400" b="1" dirty="0">
                <a:solidFill>
                  <a:srgbClr val="FF0000"/>
                </a:solidFill>
                <a:latin typeface="华文新魏" panose="02010800040101010101" pitchFamily="2" charset="-122"/>
                <a:ea typeface="华文新魏" panose="02010800040101010101" pitchFamily="2" charset="-122"/>
              </a:rPr>
              <a:t>的友元函数。这时友元函数</a:t>
            </a:r>
            <a:r>
              <a:rPr lang="zh-CN" altLang="en-US" sz="2400" b="1" dirty="0">
                <a:latin typeface="华文新魏" panose="02010800040101010101" pitchFamily="2" charset="-122"/>
                <a:ea typeface="华文新魏" panose="02010800040101010101" pitchFamily="2" charset="-122"/>
              </a:rPr>
              <a:t>不受类</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访问权限的限制，可以访问当前类的任何成员。</a:t>
            </a:r>
            <a:endParaRPr lang="en-US" altLang="zh-CN" sz="2400" b="1" dirty="0">
              <a:latin typeface="华文新魏" panose="02010800040101010101" pitchFamily="2" charset="-122"/>
              <a:ea typeface="华文新魏" panose="02010800040101010101" pitchFamily="2" charset="-122"/>
            </a:endParaRPr>
          </a:p>
          <a:p>
            <a:pPr lvl="1" algn="just">
              <a:lnSpc>
                <a:spcPct val="105000"/>
              </a:lnSpc>
              <a:buClr>
                <a:schemeClr val="tx1"/>
              </a:buClr>
              <a:buFont typeface="Wingdings" panose="05000000000000000000" pitchFamily="2" charset="2"/>
              <a:buChar char="u"/>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友元函数可以在任何访问权限下用</a:t>
            </a:r>
            <a:r>
              <a:rPr lang="en-US" altLang="zh-CN" sz="2400" b="1" dirty="0">
                <a:solidFill>
                  <a:srgbClr val="FF0000"/>
                </a:solidFill>
                <a:latin typeface="华文新魏" panose="02010800040101010101" pitchFamily="2" charset="-122"/>
                <a:ea typeface="华文新魏" panose="02010800040101010101" pitchFamily="2" charset="-122"/>
              </a:rPr>
              <a:t>friend</a:t>
            </a:r>
            <a:r>
              <a:rPr lang="zh-CN" altLang="en-US" sz="2400" b="1" dirty="0">
                <a:latin typeface="华文新魏" panose="02010800040101010101" pitchFamily="2" charset="-122"/>
                <a:ea typeface="华文新魏" panose="02010800040101010101" pitchFamily="2" charset="-122"/>
              </a:rPr>
              <a:t>声明，</a:t>
            </a:r>
            <a:r>
              <a:rPr lang="zh-CN" altLang="en-US" sz="2400" b="1" dirty="0">
                <a:solidFill>
                  <a:srgbClr val="FF0000"/>
                </a:solidFill>
                <a:latin typeface="华文新魏" panose="02010800040101010101" pitchFamily="2" charset="-122"/>
                <a:ea typeface="华文新魏" panose="02010800040101010101" pitchFamily="2" charset="-122"/>
              </a:rPr>
              <a:t>一个函数可成为多个类的友员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lvl="1" algn="just">
              <a:lnSpc>
                <a:spcPct val="105000"/>
              </a:lnSpc>
              <a:buClr>
                <a:schemeClr val="tx1"/>
              </a:buClr>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若在类体定义友元函数体，则友元自动成为内联函数。</a:t>
            </a:r>
            <a:endParaRPr lang="en-US" altLang="zh-CN" sz="2400" b="1" dirty="0">
              <a:latin typeface="华文新魏" panose="02010800040101010101" pitchFamily="2" charset="-122"/>
              <a:ea typeface="华文新魏" panose="02010800040101010101" pitchFamily="2" charset="-122"/>
            </a:endParaRPr>
          </a:p>
          <a:p>
            <a:pPr lvl="1" algn="just">
              <a:lnSpc>
                <a:spcPct val="105000"/>
              </a:lnSpc>
              <a:buClr>
                <a:schemeClr val="tx1"/>
              </a:buClr>
              <a:buFont typeface="Wingdings" panose="05000000000000000000" pitchFamily="2" charset="2"/>
              <a:buChar char="u"/>
            </a:pPr>
            <a:r>
              <a:rPr lang="zh-CN" altLang="en-US" sz="2400" b="1" dirty="0">
                <a:latin typeface="华文新魏" panose="02010800040101010101" pitchFamily="2" charset="-122"/>
                <a:ea typeface="华文新魏" panose="02010800040101010101" pitchFamily="2" charset="-122"/>
              </a:rPr>
              <a:t>同其他内联函数一样，内联有可能失败。</a:t>
            </a:r>
            <a:endParaRPr lang="en-US" altLang="zh-CN" sz="2400" b="1" dirty="0">
              <a:solidFill>
                <a:srgbClr val="FF0000"/>
              </a:solidFill>
              <a:latin typeface="华文新魏" panose="02010800040101010101" pitchFamily="2" charset="-122"/>
              <a:ea typeface="华文新魏" panose="02010800040101010101" pitchFamily="2" charset="-122"/>
            </a:endParaRPr>
          </a:p>
          <a:p>
            <a:pPr marL="0" indent="0" algn="just">
              <a:lnSpc>
                <a:spcPct val="105000"/>
              </a:lnSpc>
              <a:buClr>
                <a:schemeClr val="tx1"/>
              </a:buClr>
              <a:buNone/>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普通友元</a:t>
            </a:r>
            <a:r>
              <a:rPr lang="zh-CN" altLang="en-US" sz="2400" b="1" dirty="0">
                <a:latin typeface="华文新魏" panose="02010800040101010101" pitchFamily="2" charset="-122"/>
                <a:ea typeface="华文新魏" panose="02010800040101010101" pitchFamily="2" charset="-122"/>
              </a:rPr>
              <a:t>是指将全局</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如</a:t>
            </a:r>
            <a:r>
              <a:rPr lang="en-US" altLang="zh-CN" sz="2400" b="1" dirty="0">
                <a:latin typeface="华文新魏" panose="02010800040101010101" pitchFamily="2" charset="-122"/>
                <a:ea typeface="华文新魏" panose="02010800040101010101" pitchFamily="2" charset="-122"/>
              </a:rPr>
              <a:t>main)</a:t>
            </a:r>
            <a:r>
              <a:rPr lang="zh-CN" altLang="en-US" sz="2400" b="1" dirty="0">
                <a:latin typeface="华文新魏" panose="02010800040101010101" pitchFamily="2" charset="-122"/>
                <a:ea typeface="华文新魏" panose="02010800040101010101" pitchFamily="2" charset="-122"/>
              </a:rPr>
              <a:t>函数声明为类的友元</a:t>
            </a:r>
            <a:r>
              <a:rPr lang="en-US" altLang="zh-CN" sz="2400" b="1" dirty="0">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成员友元</a:t>
            </a:r>
            <a:r>
              <a:rPr lang="zh-CN" altLang="en-US" sz="2400" b="1" dirty="0">
                <a:latin typeface="华文新魏" panose="02010800040101010101" pitchFamily="2" charset="-122"/>
                <a:ea typeface="华文新魏" panose="02010800040101010101" pitchFamily="2" charset="-122"/>
              </a:rPr>
              <a:t>是指将一个类的函数成员声明为另一个类的友元。类的普通函数成员和静态函数成员都可声明为另外一个类的友元。</a:t>
            </a:r>
            <a:endParaRPr lang="en-US" altLang="zh-CN" sz="2400" b="1" dirty="0">
              <a:latin typeface="华文新魏" panose="02010800040101010101" pitchFamily="2" charset="-122"/>
              <a:ea typeface="华文新魏" panose="02010800040101010101" pitchFamily="2" charset="-122"/>
            </a:endParaRPr>
          </a:p>
          <a:p>
            <a:pPr marL="0" indent="0" algn="just">
              <a:lnSpc>
                <a:spcPct val="105000"/>
              </a:lnSpc>
              <a:buClr>
                <a:schemeClr val="tx1"/>
              </a:buClr>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友元函数的作用：重载时将函数声明为友元可直接访问类的成员，将避免调用开销并提高访问效率</a:t>
            </a:r>
          </a:p>
          <a:p>
            <a:pPr marL="457200" lvl="1" indent="0" algn="just">
              <a:lnSpc>
                <a:spcPct val="105000"/>
              </a:lnSpc>
              <a:buClr>
                <a:schemeClr val="tx1"/>
              </a:buClr>
              <a:buNone/>
            </a:pPr>
            <a:endParaRPr lang="zh-CN" altLang="en-US" sz="2400" b="1" dirty="0">
              <a:latin typeface="华文新魏" panose="02010800040101010101" pitchFamily="2" charset="-122"/>
              <a:ea typeface="华文新魏" panose="02010800040101010101" pitchFamily="2" charset="-122"/>
            </a:endParaRPr>
          </a:p>
          <a:p>
            <a:pPr marL="0" indent="0" algn="just" eaLnBrk="1" hangingPunct="1">
              <a:lnSpc>
                <a:spcPct val="130000"/>
              </a:lnSpc>
              <a:buClr>
                <a:schemeClr val="tx2"/>
              </a:buClr>
              <a:buNone/>
            </a:pPr>
            <a:endParaRPr lang="zh-CN" altLang="en-US" sz="4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0309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5.1</a:t>
            </a:r>
            <a:r>
              <a:rPr lang="zh-CN" altLang="en-US" sz="3600" b="1" dirty="0">
                <a:solidFill>
                  <a:srgbClr val="FF0000"/>
                </a:solidFill>
                <a:latin typeface="微软雅黑" pitchFamily="34" charset="-122"/>
                <a:ea typeface="微软雅黑" pitchFamily="34" charset="-122"/>
              </a:rPr>
              <a:t>　静态数据成员</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gn="just">
              <a:lnSpc>
                <a:spcPct val="120000"/>
              </a:lnSpc>
            </a:pPr>
            <a:r>
              <a:rPr lang="en-US" altLang="zh-CN" sz="2400" b="1" dirty="0">
                <a:latin typeface="华文新魏" pitchFamily="2" charset="-122"/>
                <a:ea typeface="华文新魏" pitchFamily="2" charset="-122"/>
              </a:rPr>
              <a:t>	</a:t>
            </a:r>
            <a:r>
              <a:rPr lang="zh-CN" altLang="en-US" sz="2200" b="1" dirty="0">
                <a:latin typeface="华文新魏" panose="02010800040101010101" pitchFamily="2" charset="-122"/>
                <a:ea typeface="华文新魏" panose="02010800040101010101" pitchFamily="2" charset="-122"/>
              </a:rPr>
              <a:t>静态成员用</a:t>
            </a:r>
            <a:r>
              <a:rPr lang="en-US" altLang="zh-CN" sz="2200" b="1" dirty="0">
                <a:solidFill>
                  <a:srgbClr val="FF0000"/>
                </a:solidFill>
                <a:latin typeface="华文新魏" panose="02010800040101010101" pitchFamily="2" charset="-122"/>
                <a:ea typeface="华文新魏" panose="02010800040101010101" pitchFamily="2" charset="-122"/>
              </a:rPr>
              <a:t>static</a:t>
            </a:r>
            <a:r>
              <a:rPr lang="zh-CN" altLang="en-US" sz="2200" b="1" dirty="0">
                <a:latin typeface="华文新魏" panose="02010800040101010101" pitchFamily="2" charset="-122"/>
                <a:ea typeface="华文新魏" panose="02010800040101010101" pitchFamily="2" charset="-122"/>
              </a:rPr>
              <a:t>声明</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包括静态数据成员和静态函数成员，</a:t>
            </a:r>
            <a:r>
              <a:rPr lang="en-US" altLang="zh-CN" sz="2200" b="1" dirty="0">
                <a:solidFill>
                  <a:srgbClr val="FF0000"/>
                </a:solidFill>
                <a:latin typeface="华文新魏" panose="02010800040101010101" pitchFamily="2" charset="-122"/>
                <a:ea typeface="华文新魏" panose="02010800040101010101" pitchFamily="2" charset="-122"/>
              </a:rPr>
              <a:t>static</a:t>
            </a:r>
            <a:r>
              <a:rPr lang="zh-CN" altLang="en-US" sz="2200" b="1" dirty="0">
                <a:solidFill>
                  <a:srgbClr val="FF0000"/>
                </a:solidFill>
                <a:latin typeface="华文新魏" panose="02010800040101010101" pitchFamily="2" charset="-122"/>
                <a:ea typeface="华文新魏" panose="02010800040101010101" pitchFamily="2" charset="-122"/>
              </a:rPr>
              <a:t>声明只能出现在类内。</a:t>
            </a:r>
            <a:endParaRPr lang="en-US" altLang="zh-CN" sz="2200" b="1" dirty="0">
              <a:solidFill>
                <a:srgbClr val="FF0000"/>
              </a:solidFill>
              <a:latin typeface="华文新魏" panose="02010800040101010101" pitchFamily="2" charset="-122"/>
              <a:ea typeface="华文新魏" panose="02010800040101010101" pitchFamily="2" charset="-122"/>
            </a:endParaRP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非常量静态数据成员在</a:t>
            </a:r>
            <a:r>
              <a:rPr lang="zh-CN" altLang="en-US" sz="2200" b="1" dirty="0">
                <a:solidFill>
                  <a:srgbClr val="FF0000"/>
                </a:solidFill>
                <a:latin typeface="华文新魏" panose="02010800040101010101" pitchFamily="2" charset="-122"/>
                <a:ea typeface="华文新魏" panose="02010800040101010101" pitchFamily="2" charset="-122"/>
              </a:rPr>
              <a:t>类体内声明、类体外定义并初始化</a:t>
            </a:r>
            <a:r>
              <a:rPr lang="zh-CN" altLang="en-US" sz="2200" b="1" dirty="0">
                <a:latin typeface="华文新魏" panose="02010800040101010101" pitchFamily="2" charset="-122"/>
                <a:ea typeface="华文新魏" panose="02010800040101010101" pitchFamily="2" charset="-122"/>
              </a:rPr>
              <a:t>。</a:t>
            </a:r>
            <a:endParaRPr lang="zh-CN" altLang="en-US" sz="2200" b="1" dirty="0">
              <a:solidFill>
                <a:srgbClr val="FF0000"/>
              </a:solidFill>
              <a:latin typeface="华文新魏" panose="02010800040101010101" pitchFamily="2" charset="-122"/>
              <a:ea typeface="华文新魏" panose="02010800040101010101" pitchFamily="2" charset="-122"/>
            </a:endParaRPr>
          </a:p>
          <a:p>
            <a:pPr algn="just">
              <a:lnSpc>
                <a:spcPct val="120000"/>
              </a:lnSpc>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200" b="1" dirty="0">
                <a:solidFill>
                  <a:srgbClr val="FF0000"/>
                </a:solidFill>
                <a:latin typeface="华文新魏" panose="02010800040101010101" pitchFamily="2" charset="-122"/>
                <a:ea typeface="华文新魏" panose="02010800040101010101" pitchFamily="2" charset="-122"/>
              </a:rPr>
              <a:t>类的静态数据成员在类还没有实例化对象前就已存在，</a:t>
            </a:r>
            <a:r>
              <a:rPr lang="zh-CN" altLang="en-US" sz="2200" b="1" dirty="0">
                <a:latin typeface="华文新魏" panose="02010800040101010101" pitchFamily="2" charset="-122"/>
                <a:ea typeface="华文新魏" panose="02010800040101010101" pitchFamily="2" charset="-122"/>
              </a:rPr>
              <a:t>相当于</a:t>
            </a:r>
            <a:r>
              <a:rPr lang="en-US" altLang="zh-CN" sz="2200" b="1" dirty="0">
                <a:latin typeface="华文新魏" panose="02010800040101010101" pitchFamily="2" charset="-122"/>
                <a:ea typeface="华文新魏" panose="02010800040101010101" pitchFamily="2" charset="-122"/>
              </a:rPr>
              <a:t>Java</a:t>
            </a:r>
            <a:r>
              <a:rPr lang="zh-CN" altLang="en-US" sz="2200" b="1" dirty="0">
                <a:latin typeface="华文新魏" panose="02010800040101010101" pitchFamily="2" charset="-122"/>
                <a:ea typeface="华文新魏" panose="02010800040101010101" pitchFamily="2" charset="-122"/>
              </a:rPr>
              <a:t>的类变量，用于描述类的总体信息，如对象总数、连接所有对象的链表表头等。</a:t>
            </a:r>
            <a:r>
              <a:rPr lang="zh-CN" altLang="en-US" sz="2200" b="1" dirty="0">
                <a:solidFill>
                  <a:srgbClr val="FF0000"/>
                </a:solidFill>
                <a:latin typeface="华文新魏" panose="02010800040101010101" pitchFamily="2" charset="-122"/>
                <a:ea typeface="华文新魏" panose="02010800040101010101" pitchFamily="2" charset="-122"/>
              </a:rPr>
              <a:t>访问权限同普通成员</a:t>
            </a:r>
            <a:r>
              <a:rPr lang="zh-CN" altLang="en-US" sz="2200" b="1" dirty="0">
                <a:latin typeface="华文新魏" panose="02010800040101010101" pitchFamily="2" charset="-122"/>
                <a:ea typeface="华文新魏" panose="02010800040101010101" pitchFamily="2" charset="-122"/>
              </a:rPr>
              <a:t>。</a:t>
            </a: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逻辑上，所有对象共享静态数据成员内存，任何对象修改静态数据成员的值，都会同时影响其他对象关于该成员的值。</a:t>
            </a:r>
            <a:r>
              <a:rPr lang="zh-CN" altLang="en-US" sz="2200" b="1" dirty="0">
                <a:solidFill>
                  <a:srgbClr val="FF0000"/>
                </a:solidFill>
                <a:latin typeface="华文新魏" panose="02010800040101010101" pitchFamily="2" charset="-122"/>
                <a:ea typeface="华文新魏" panose="02010800040101010101" pitchFamily="2" charset="-122"/>
              </a:rPr>
              <a:t>物理上，静态数据成员相当于独立分配内存的变量</a:t>
            </a:r>
            <a:r>
              <a:rPr lang="zh-CN" altLang="en-US" sz="2200" b="1" dirty="0">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不属于任何对象内存的一部分</a:t>
            </a:r>
            <a:r>
              <a:rPr lang="zh-CN" altLang="en-US" sz="2200" b="1" dirty="0">
                <a:latin typeface="华文新魏" panose="02010800040101010101" pitchFamily="2" charset="-122"/>
                <a:ea typeface="华文新魏" panose="02010800040101010101" pitchFamily="2" charset="-122"/>
              </a:rPr>
              <a:t>。</a:t>
            </a: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静态数据成员相当于有</a:t>
            </a:r>
            <a:r>
              <a:rPr lang="zh-CN" altLang="en-US" sz="2200" b="1" dirty="0">
                <a:solidFill>
                  <a:srgbClr val="FF0000"/>
                </a:solidFill>
                <a:latin typeface="华文新魏" panose="02010800040101010101" pitchFamily="2" charset="-122"/>
                <a:ea typeface="华文新魏" panose="02010800040101010101" pitchFamily="2" charset="-122"/>
              </a:rPr>
              <a:t>类名限定、带访问权限</a:t>
            </a:r>
            <a:r>
              <a:rPr lang="zh-CN" altLang="en-US" sz="2200" b="1" dirty="0">
                <a:latin typeface="华文新魏" panose="02010800040101010101" pitchFamily="2" charset="-122"/>
                <a:ea typeface="华文新魏" panose="02010800040101010101" pitchFamily="2" charset="-122"/>
              </a:rPr>
              <a:t>的全局变量</a:t>
            </a:r>
          </a:p>
        </p:txBody>
      </p:sp>
    </p:spTree>
    <p:extLst>
      <p:ext uri="{BB962C8B-B14F-4D97-AF65-F5344CB8AC3E}">
        <p14:creationId xmlns:p14="http://schemas.microsoft.com/office/powerpoint/2010/main" val="916962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p:spPr>
        <p:txBody>
          <a:bodyPr/>
          <a:lstStyle/>
          <a:p>
            <a:fld id="{E3F6E04B-4260-43B4-A847-999A4D57479A}" type="slidenum">
              <a:rPr lang="en-US" altLang="zh-CN" smtClean="0"/>
              <a:pPr/>
              <a:t>20</a:t>
            </a:fld>
            <a:endParaRPr lang="en-US" altLang="zh-CN"/>
          </a:p>
        </p:txBody>
      </p:sp>
      <p:sp>
        <p:nvSpPr>
          <p:cNvPr id="150531" name="Rectangle 2"/>
          <p:cNvSpPr>
            <a:spLocks noGrp="1" noChangeArrowheads="1"/>
          </p:cNvSpPr>
          <p:nvPr>
            <p:ph type="title"/>
          </p:nvPr>
        </p:nvSpPr>
        <p:spPr>
          <a:xfrm>
            <a:off x="533400" y="304800"/>
            <a:ext cx="7772400" cy="685800"/>
          </a:xfrm>
        </p:spPr>
        <p:txBody>
          <a:bodyPr/>
          <a:lstStyle/>
          <a:p>
            <a:pPr algn="l" eaLnBrk="1" hangingPunct="1"/>
            <a:r>
              <a:rPr lang="en-US" altLang="zh-CN" sz="3600" b="1" dirty="0">
                <a:solidFill>
                  <a:srgbClr val="FF0000"/>
                </a:solidFill>
                <a:latin typeface="微软雅黑" panose="020B0503020204020204" pitchFamily="34" charset="-122"/>
                <a:ea typeface="微软雅黑" panose="020B0503020204020204" pitchFamily="34" charset="-122"/>
              </a:rPr>
              <a:t>5.4</a:t>
            </a:r>
            <a:r>
              <a:rPr lang="zh-CN" altLang="en-US" sz="3600" b="1" dirty="0">
                <a:solidFill>
                  <a:srgbClr val="FF0000"/>
                </a:solidFill>
                <a:latin typeface="微软雅黑" panose="020B0503020204020204" pitchFamily="34" charset="-122"/>
                <a:ea typeface="微软雅黑" panose="020B0503020204020204" pitchFamily="34" charset="-122"/>
              </a:rPr>
              <a:t>　友元函数</a:t>
            </a:r>
          </a:p>
        </p:txBody>
      </p:sp>
      <p:sp>
        <p:nvSpPr>
          <p:cNvPr id="150532" name="Rectangle 3"/>
          <p:cNvSpPr>
            <a:spLocks noGrp="1" noChangeArrowheads="1"/>
          </p:cNvSpPr>
          <p:nvPr>
            <p:ph type="body" idx="1"/>
          </p:nvPr>
        </p:nvSpPr>
        <p:spPr>
          <a:xfrm>
            <a:off x="395288" y="1052513"/>
            <a:ext cx="8280400" cy="5562600"/>
          </a:xfrm>
        </p:spPr>
        <p:txBody>
          <a:bodyPr>
            <a:normAutofit/>
          </a:bodyPr>
          <a:lstStyle/>
          <a:p>
            <a:pPr marL="0" indent="0">
              <a:lnSpc>
                <a:spcPct val="110000"/>
              </a:lnSpc>
              <a:buNone/>
            </a:pP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构造函数和析构函数也可以定义为另一个类的普通成员友元。</a:t>
            </a:r>
          </a:p>
          <a:p>
            <a:pPr marL="0" indent="0">
              <a:lnSpc>
                <a:spcPct val="11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在定义成员友元时，可以同时定义成员友元的函数体，由于函数体是在类体中定义的，因此，该成员函数自动成为</a:t>
            </a:r>
            <a:r>
              <a:rPr lang="en-US" altLang="zh-CN" sz="2400" b="1" dirty="0">
                <a:latin typeface="华文新魏" panose="02010800040101010101" pitchFamily="2" charset="-122"/>
                <a:ea typeface="华文新魏" panose="02010800040101010101" pitchFamily="2" charset="-122"/>
              </a:rPr>
              <a:t>inline</a:t>
            </a:r>
            <a:r>
              <a:rPr lang="zh-CN" altLang="en-US" sz="2400" b="1" dirty="0">
                <a:latin typeface="华文新魏" panose="02010800040101010101" pitchFamily="2" charset="-122"/>
                <a:ea typeface="华文新魏" panose="02010800040101010101" pitchFamily="2" charset="-122"/>
              </a:rPr>
              <a:t>函数，</a:t>
            </a:r>
            <a:r>
              <a:rPr lang="en-US" altLang="zh-CN" sz="2400" b="1" dirty="0">
                <a:latin typeface="华文新魏" panose="02010800040101010101" pitchFamily="2" charset="-122"/>
                <a:ea typeface="华文新魏" panose="02010800040101010101" pitchFamily="2" charset="-122"/>
              </a:rPr>
              <a:t>inline</a:t>
            </a:r>
            <a:r>
              <a:rPr lang="zh-CN" altLang="en-US" sz="2400" b="1" dirty="0">
                <a:latin typeface="华文新魏" panose="02010800040101010101" pitchFamily="2" charset="-122"/>
                <a:ea typeface="华文新魏" panose="02010800040101010101" pitchFamily="2" charset="-122"/>
              </a:rPr>
              <a:t>函数的</a:t>
            </a:r>
            <a:r>
              <a:rPr lang="zh-CN" altLang="en-US" sz="2400" b="1" dirty="0">
                <a:solidFill>
                  <a:srgbClr val="FF0000"/>
                </a:solidFill>
                <a:latin typeface="华文新魏" panose="02010800040101010101" pitchFamily="2" charset="-122"/>
                <a:ea typeface="华文新魏" panose="02010800040101010101" pitchFamily="2" charset="-122"/>
              </a:rPr>
              <a:t>作用域局限于当前程序文件</a:t>
            </a:r>
            <a:r>
              <a:rPr lang="zh-CN" altLang="en-US" sz="2400" b="1" dirty="0">
                <a:latin typeface="华文新魏" panose="02010800040101010101" pitchFamily="2" charset="-122"/>
                <a:ea typeface="华文新魏" panose="02010800040101010101" pitchFamily="2" charset="-122"/>
              </a:rPr>
              <a:t>。</a:t>
            </a:r>
          </a:p>
          <a:p>
            <a:pPr marL="0" indent="0">
              <a:lnSpc>
                <a:spcPct val="110000"/>
              </a:lnSpc>
              <a:buNone/>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如果类</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的所有函数成员都是类</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的友元，则可以简单地在</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的定义体内用“</a:t>
            </a:r>
            <a:r>
              <a:rPr lang="en-US" altLang="zh-CN" sz="2400" b="1" dirty="0">
                <a:solidFill>
                  <a:srgbClr val="FF0000"/>
                </a:solidFill>
                <a:latin typeface="华文新魏" panose="02010800040101010101" pitchFamily="2" charset="-122"/>
                <a:ea typeface="华文新魏" panose="02010800040101010101" pitchFamily="2" charset="-122"/>
              </a:rPr>
              <a:t>friend A;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声明，不必列出</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的所有函数成员。此时称类</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为类</a:t>
            </a:r>
            <a:r>
              <a:rPr lang="en-US" altLang="zh-CN" sz="2400" b="1" dirty="0">
                <a:latin typeface="华文新魏" panose="02010800040101010101" pitchFamily="2" charset="-122"/>
                <a:ea typeface="华文新魏" panose="02010800040101010101" pitchFamily="2" charset="-122"/>
              </a:rPr>
              <a:t>B</a:t>
            </a:r>
            <a:r>
              <a:rPr lang="zh-CN" altLang="en-US" sz="2400" b="1" dirty="0">
                <a:latin typeface="华文新魏" panose="02010800040101010101" pitchFamily="2" charset="-122"/>
                <a:ea typeface="华文新魏" panose="02010800040101010101" pitchFamily="2" charset="-122"/>
              </a:rPr>
              <a:t>的</a:t>
            </a:r>
            <a:r>
              <a:rPr lang="zh-CN" altLang="en-US" sz="2400" b="1" dirty="0">
                <a:solidFill>
                  <a:srgbClr val="FF0000"/>
                </a:solidFill>
                <a:latin typeface="华文新魏" panose="02010800040101010101" pitchFamily="2" charset="-122"/>
                <a:ea typeface="华文新魏" panose="02010800040101010101" pitchFamily="2" charset="-122"/>
              </a:rPr>
              <a:t>友元类</a:t>
            </a:r>
            <a:r>
              <a:rPr lang="zh-CN" altLang="en-US" sz="2400" b="1" dirty="0">
                <a:latin typeface="华文新魏" panose="02010800040101010101" pitchFamily="2" charset="-122"/>
                <a:ea typeface="华文新魏" panose="02010800040101010101" pitchFamily="2" charset="-122"/>
              </a:rPr>
              <a:t>。</a:t>
            </a:r>
          </a:p>
          <a:p>
            <a:pPr lvl="1">
              <a:lnSpc>
                <a:spcPct val="110000"/>
              </a:lnSpc>
              <a:buFont typeface="Wingdings" pitchFamily="2" charset="2"/>
              <a:buChar char="§"/>
            </a:pPr>
            <a:r>
              <a:rPr lang="zh-CN" altLang="en-US" sz="2000" b="1" dirty="0">
                <a:solidFill>
                  <a:srgbClr val="FF0000"/>
                </a:solidFill>
                <a:latin typeface="华文新魏" panose="02010800040101010101" pitchFamily="2" charset="-122"/>
                <a:ea typeface="华文新魏" panose="02010800040101010101" pitchFamily="2" charset="-122"/>
              </a:rPr>
              <a:t>友元关系不传递</a:t>
            </a:r>
            <a:r>
              <a:rPr lang="zh-CN" altLang="en-US" sz="2000" b="1" dirty="0">
                <a:latin typeface="华文新魏" panose="02010800040101010101" pitchFamily="2" charset="-122"/>
                <a:ea typeface="华文新魏" panose="02010800040101010101" pitchFamily="2" charset="-122"/>
              </a:rPr>
              <a:t>：若类</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是类</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的友元类，类</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是类</a:t>
            </a:r>
            <a:r>
              <a:rPr lang="en-US" altLang="zh-CN" sz="2000" b="1" dirty="0">
                <a:latin typeface="华文新魏" panose="02010800040101010101" pitchFamily="2" charset="-122"/>
                <a:ea typeface="华文新魏" panose="02010800040101010101" pitchFamily="2" charset="-122"/>
              </a:rPr>
              <a:t>C</a:t>
            </a:r>
            <a:r>
              <a:rPr lang="zh-CN" altLang="en-US" sz="2000" b="1" dirty="0">
                <a:latin typeface="华文新魏" panose="02010800040101010101" pitchFamily="2" charset="-122"/>
                <a:ea typeface="华文新魏" panose="02010800040101010101" pitchFamily="2" charset="-122"/>
              </a:rPr>
              <a:t>的友元类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则</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不一定是</a:t>
            </a:r>
            <a:r>
              <a:rPr lang="en-US" altLang="zh-CN" sz="2000" b="1" dirty="0">
                <a:latin typeface="华文新魏" panose="02010800040101010101" pitchFamily="2" charset="-122"/>
                <a:ea typeface="华文新魏" panose="02010800040101010101" pitchFamily="2" charset="-122"/>
              </a:rPr>
              <a:t>C</a:t>
            </a:r>
            <a:r>
              <a:rPr lang="zh-CN" altLang="en-US" sz="2000" b="1" dirty="0">
                <a:latin typeface="华文新魏" panose="02010800040101010101" pitchFamily="2" charset="-122"/>
                <a:ea typeface="华文新魏" panose="02010800040101010101" pitchFamily="2" charset="-122"/>
              </a:rPr>
              <a:t>的友元类</a:t>
            </a:r>
            <a:r>
              <a:rPr lang="en-US" altLang="zh-CN" sz="2000" b="1" dirty="0">
                <a:latin typeface="华文新魏" panose="02010800040101010101" pitchFamily="2" charset="-122"/>
                <a:ea typeface="华文新魏" panose="02010800040101010101" pitchFamily="2" charset="-122"/>
              </a:rPr>
              <a:t>; </a:t>
            </a:r>
          </a:p>
          <a:p>
            <a:pPr lvl="1">
              <a:lnSpc>
                <a:spcPct val="110000"/>
              </a:lnSpc>
              <a:buFont typeface="Wingdings" pitchFamily="2" charset="2"/>
              <a:buChar char="§"/>
            </a:pPr>
            <a:r>
              <a:rPr lang="zh-CN" altLang="en-US" sz="2000" b="1" dirty="0">
                <a:solidFill>
                  <a:srgbClr val="FF0000"/>
                </a:solidFill>
                <a:latin typeface="华文新魏" panose="02010800040101010101" pitchFamily="2" charset="-122"/>
                <a:ea typeface="华文新魏" panose="02010800040101010101" pitchFamily="2" charset="-122"/>
              </a:rPr>
              <a:t>友元关系不对称</a:t>
            </a:r>
            <a:r>
              <a:rPr lang="zh-CN" altLang="en-US" sz="2000" b="1" dirty="0">
                <a:latin typeface="华文新魏" panose="02010800040101010101" pitchFamily="2" charset="-122"/>
                <a:ea typeface="华文新魏" panose="02010800040101010101" pitchFamily="2" charset="-122"/>
              </a:rPr>
              <a:t>：若类</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是类</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的友元类，则</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不一定是</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的友元类</a:t>
            </a:r>
            <a:r>
              <a:rPr lang="en-US" altLang="zh-CN" sz="2000" b="1" dirty="0">
                <a:latin typeface="华文新魏" panose="02010800040101010101" pitchFamily="2" charset="-122"/>
                <a:ea typeface="华文新魏" panose="02010800040101010101" pitchFamily="2" charset="-122"/>
              </a:rPr>
              <a:t>; </a:t>
            </a:r>
          </a:p>
          <a:p>
            <a:pPr lvl="1">
              <a:lnSpc>
                <a:spcPct val="110000"/>
              </a:lnSpc>
              <a:buFont typeface="Wingdings" pitchFamily="2" charset="2"/>
              <a:buChar char="§"/>
            </a:pPr>
            <a:r>
              <a:rPr lang="en-US" altLang="zh-CN" sz="2000" b="1" dirty="0">
                <a:latin typeface="华文新魏" panose="02010800040101010101" pitchFamily="2" charset="-122"/>
                <a:ea typeface="华文新魏" panose="02010800040101010101" pitchFamily="2" charset="-122"/>
              </a:rPr>
              <a:t>static</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virtual</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friend</a:t>
            </a:r>
            <a:r>
              <a:rPr lang="zh-CN" altLang="en-US" sz="2000" b="1" dirty="0">
                <a:latin typeface="华文新魏" panose="02010800040101010101" pitchFamily="2" charset="-122"/>
                <a:ea typeface="华文新魏" panose="02010800040101010101" pitchFamily="2" charset="-122"/>
              </a:rPr>
              <a:t>不能同时使用，只能单个独立使用。（</a:t>
            </a:r>
            <a:r>
              <a:rPr lang="en-US" altLang="zh-CN" sz="2000" b="1" dirty="0">
                <a:latin typeface="华文新魏" panose="02010800040101010101" pitchFamily="2" charset="-122"/>
                <a:ea typeface="华文新魏" panose="02010800040101010101" pitchFamily="2" charset="-122"/>
              </a:rPr>
              <a:t>static</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virtual</a:t>
            </a:r>
            <a:r>
              <a:rPr lang="zh-CN" altLang="en-US" sz="2000" b="1" dirty="0">
                <a:latin typeface="华文新魏" panose="02010800040101010101" pitchFamily="2" charset="-122"/>
                <a:ea typeface="华文新魏" panose="02010800040101010101" pitchFamily="2" charset="-122"/>
              </a:rPr>
              <a:t>都是用来定义成员函数，友元不是成员函数）（例</a:t>
            </a:r>
            <a:r>
              <a:rPr lang="en-US" altLang="zh-CN" sz="2000" b="1" dirty="0">
                <a:latin typeface="华文新魏" panose="02010800040101010101" pitchFamily="2" charset="-122"/>
                <a:ea typeface="华文新魏" panose="02010800040101010101" pitchFamily="2" charset="-122"/>
              </a:rPr>
              <a:t>5.15</a:t>
            </a:r>
            <a:r>
              <a:rPr lang="zh-CN" altLang="en-US" sz="2000" b="1" dirty="0">
                <a:latin typeface="华文新魏" panose="02010800040101010101" pitchFamily="2" charset="-122"/>
                <a:ea typeface="华文新魏" panose="02010800040101010101" pitchFamily="2" charset="-122"/>
              </a:rPr>
              <a:t>）</a:t>
            </a:r>
          </a:p>
          <a:p>
            <a:pPr marL="457200" lvl="1" indent="0" algn="just">
              <a:lnSpc>
                <a:spcPct val="105000"/>
              </a:lnSpc>
              <a:buClr>
                <a:schemeClr val="tx1"/>
              </a:buClr>
              <a:buNone/>
            </a:pPr>
            <a:endParaRPr lang="zh-CN" altLang="en-US" sz="2400" b="1" dirty="0">
              <a:latin typeface="华文新魏" panose="02010800040101010101" pitchFamily="2" charset="-122"/>
              <a:ea typeface="华文新魏" panose="02010800040101010101" pitchFamily="2" charset="-122"/>
            </a:endParaRPr>
          </a:p>
          <a:p>
            <a:pPr marL="0" indent="0" algn="just" eaLnBrk="1" hangingPunct="1">
              <a:lnSpc>
                <a:spcPct val="130000"/>
              </a:lnSpc>
              <a:buClr>
                <a:schemeClr val="tx2"/>
              </a:buClr>
              <a:buNone/>
            </a:pPr>
            <a:endParaRPr lang="zh-CN" altLang="en-US" sz="4400" b="1"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98115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p:spPr>
        <p:txBody>
          <a:bodyPr/>
          <a:lstStyle/>
          <a:p>
            <a:fld id="{E3F6E04B-4260-43B4-A847-999A4D57479A}" type="slidenum">
              <a:rPr lang="en-US" altLang="zh-CN" smtClean="0"/>
              <a:pPr/>
              <a:t>21</a:t>
            </a:fld>
            <a:endParaRPr lang="en-US" altLang="zh-CN"/>
          </a:p>
        </p:txBody>
      </p:sp>
      <p:sp>
        <p:nvSpPr>
          <p:cNvPr id="150531" name="Rectangle 2"/>
          <p:cNvSpPr>
            <a:spLocks noGrp="1" noChangeArrowheads="1"/>
          </p:cNvSpPr>
          <p:nvPr>
            <p:ph type="title"/>
          </p:nvPr>
        </p:nvSpPr>
        <p:spPr>
          <a:xfrm>
            <a:off x="533400" y="304800"/>
            <a:ext cx="7772400" cy="685800"/>
          </a:xfrm>
        </p:spPr>
        <p:txBody>
          <a:bodyPr/>
          <a:lstStyle/>
          <a:p>
            <a:pPr algn="l" eaLnBrk="1" hangingPunct="1"/>
            <a:r>
              <a:rPr lang="en-US" altLang="zh-CN" sz="3600" b="1" dirty="0">
                <a:solidFill>
                  <a:srgbClr val="FF0000"/>
                </a:solidFill>
                <a:latin typeface="微软雅黑" panose="020B0503020204020204" pitchFamily="34" charset="-122"/>
                <a:ea typeface="微软雅黑" panose="020B0503020204020204" pitchFamily="34" charset="-122"/>
              </a:rPr>
              <a:t>5.4</a:t>
            </a:r>
            <a:r>
              <a:rPr lang="zh-CN" altLang="en-US" sz="3600" b="1" dirty="0">
                <a:solidFill>
                  <a:srgbClr val="FF0000"/>
                </a:solidFill>
                <a:latin typeface="微软雅黑" panose="020B0503020204020204" pitchFamily="34" charset="-122"/>
                <a:ea typeface="微软雅黑" panose="020B0503020204020204" pitchFamily="34" charset="-122"/>
              </a:rPr>
              <a:t>　友元函数</a:t>
            </a:r>
          </a:p>
        </p:txBody>
      </p:sp>
      <p:sp>
        <p:nvSpPr>
          <p:cNvPr id="7" name="TextBox 5">
            <a:extLst>
              <a:ext uri="{FF2B5EF4-FFF2-40B4-BE49-F238E27FC236}">
                <a16:creationId xmlns:a16="http://schemas.microsoft.com/office/drawing/2014/main" id="{BC53DDAC-8F65-4E5C-9C70-A63734C04662}"/>
              </a:ext>
            </a:extLst>
          </p:cNvPr>
          <p:cNvSpPr txBox="1">
            <a:spLocks noChangeArrowheads="1"/>
          </p:cNvSpPr>
          <p:nvPr/>
        </p:nvSpPr>
        <p:spPr bwMode="auto">
          <a:xfrm>
            <a:off x="287016" y="1049745"/>
            <a:ext cx="8856984" cy="5503455"/>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anose="02010800040101010101" pitchFamily="2" charset="-122"/>
                <a:ea typeface="华文新魏" panose="02010800040101010101" pitchFamily="2" charset="-122"/>
              </a:rPr>
              <a:t>class INTSET;     //</a:t>
            </a:r>
            <a:r>
              <a:rPr lang="zh-CN" altLang="en-US" sz="1600" dirty="0">
                <a:latin typeface="华文新魏" panose="02010800040101010101" pitchFamily="2" charset="-122"/>
                <a:ea typeface="华文新魏" panose="02010800040101010101" pitchFamily="2" charset="-122"/>
              </a:rPr>
              <a:t>前向引用声明，这里是必须的</a:t>
            </a:r>
          </a:p>
          <a:p>
            <a:r>
              <a:rPr lang="en-US" altLang="zh-CN" sz="1600" dirty="0">
                <a:latin typeface="华文新魏" panose="02010800040101010101" pitchFamily="2" charset="-122"/>
                <a:ea typeface="华文新魏" panose="02010800040101010101" pitchFamily="2" charset="-122"/>
              </a:rPr>
              <a:t>class REALSET {</a:t>
            </a:r>
          </a:p>
          <a:p>
            <a:r>
              <a:rPr lang="en-US" altLang="zh-CN" sz="1600" dirty="0">
                <a:latin typeface="华文新魏" panose="02010800040101010101" pitchFamily="2" charset="-122"/>
                <a:ea typeface="华文新魏" panose="02010800040101010101" pitchFamily="2" charset="-122"/>
              </a:rPr>
              <a:t>    float *</a:t>
            </a:r>
            <a:r>
              <a:rPr lang="en-US" altLang="zh-CN" sz="1600" dirty="0" err="1">
                <a:latin typeface="华文新魏" panose="02010800040101010101" pitchFamily="2" charset="-122"/>
                <a:ea typeface="华文新魏" panose="02010800040101010101" pitchFamily="2" charset="-122"/>
              </a:rPr>
              <a:t>elems</a:t>
            </a:r>
            <a:r>
              <a:rPr lang="en-US" altLang="zh-CN" sz="1600" dirty="0">
                <a:latin typeface="华文新魏" panose="02010800040101010101" pitchFamily="2" charset="-122"/>
                <a:ea typeface="华文新魏" panose="02010800040101010101" pitchFamily="2" charset="-122"/>
              </a:rPr>
              <a:t>;</a:t>
            </a:r>
          </a:p>
          <a:p>
            <a:r>
              <a:rPr lang="en-US" altLang="zh-CN" sz="1600" dirty="0">
                <a:latin typeface="华文新魏" panose="02010800040101010101" pitchFamily="2" charset="-122"/>
                <a:ea typeface="华文新魏" panose="02010800040101010101" pitchFamily="2" charset="-122"/>
              </a:rPr>
              <a:t>    int    size; //</a:t>
            </a:r>
            <a:r>
              <a:rPr lang="zh-CN" altLang="en-US" sz="1600" dirty="0">
                <a:latin typeface="华文新魏" panose="02010800040101010101" pitchFamily="2" charset="-122"/>
                <a:ea typeface="华文新魏" panose="02010800040101010101" pitchFamily="2" charset="-122"/>
              </a:rPr>
              <a:t>集合大小</a:t>
            </a:r>
          </a:p>
          <a:p>
            <a:r>
              <a:rPr lang="en-US" altLang="zh-CN" sz="1600" dirty="0">
                <a:latin typeface="华文新魏" panose="02010800040101010101" pitchFamily="2" charset="-122"/>
                <a:ea typeface="华文新魏" panose="02010800040101010101" pitchFamily="2" charset="-122"/>
              </a:rPr>
              <a:t>public:</a:t>
            </a:r>
          </a:p>
          <a:p>
            <a:r>
              <a:rPr lang="en-US" altLang="zh-CN" sz="1600" dirty="0">
                <a:latin typeface="华文新魏" panose="02010800040101010101" pitchFamily="2" charset="-122"/>
                <a:ea typeface="华文新魏" panose="02010800040101010101" pitchFamily="2" charset="-122"/>
              </a:rPr>
              <a:t>    REALSET(INTSET &amp;s);  //</a:t>
            </a:r>
            <a:r>
              <a:rPr lang="zh-CN" altLang="en-US" sz="1600" dirty="0">
                <a:latin typeface="华文新魏" panose="02010800040101010101" pitchFamily="2" charset="-122"/>
                <a:ea typeface="华文新魏" panose="02010800040101010101" pitchFamily="2" charset="-122"/>
              </a:rPr>
              <a:t>用一个整数集合初始化实数集合</a:t>
            </a:r>
          </a:p>
          <a:p>
            <a:r>
              <a:rPr lang="en-US" altLang="zh-CN" sz="1600" dirty="0">
                <a:latin typeface="华文新魏" panose="02010800040101010101" pitchFamily="2" charset="-122"/>
                <a:ea typeface="华文新魏" panose="02010800040101010101" pitchFamily="2" charset="-122"/>
              </a:rPr>
              <a:t>    ~REALSET() { if (</a:t>
            </a:r>
            <a:r>
              <a:rPr lang="en-US" altLang="zh-CN" sz="1600" dirty="0" err="1">
                <a:latin typeface="华文新魏" panose="02010800040101010101" pitchFamily="2" charset="-122"/>
                <a:ea typeface="华文新魏" panose="02010800040101010101" pitchFamily="2" charset="-122"/>
              </a:rPr>
              <a:t>elems</a:t>
            </a:r>
            <a:r>
              <a:rPr lang="en-US" altLang="zh-CN" sz="1600" dirty="0">
                <a:latin typeface="华文新魏" panose="02010800040101010101" pitchFamily="2" charset="-122"/>
                <a:ea typeface="华文新魏" panose="02010800040101010101" pitchFamily="2" charset="-122"/>
              </a:rPr>
              <a:t>) { delete </a:t>
            </a:r>
            <a:r>
              <a:rPr lang="en-US" altLang="zh-CN" sz="1600" dirty="0" err="1">
                <a:latin typeface="华文新魏" panose="02010800040101010101" pitchFamily="2" charset="-122"/>
                <a:ea typeface="华文新魏" panose="02010800040101010101" pitchFamily="2" charset="-122"/>
              </a:rPr>
              <a:t>elems</a:t>
            </a:r>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elems</a:t>
            </a:r>
            <a:r>
              <a:rPr lang="en-US" altLang="zh-CN" sz="1600" dirty="0">
                <a:latin typeface="华文新魏" panose="02010800040101010101" pitchFamily="2" charset="-122"/>
                <a:ea typeface="华文新魏" panose="02010800040101010101" pitchFamily="2" charset="-122"/>
              </a:rPr>
              <a:t> = 0; } }</a:t>
            </a:r>
          </a:p>
          <a:p>
            <a:r>
              <a:rPr lang="en-US" altLang="zh-CN" sz="1600" dirty="0">
                <a:latin typeface="华文新魏" panose="02010800040101010101" pitchFamily="2" charset="-122"/>
                <a:ea typeface="华文新魏" panose="02010800040101010101" pitchFamily="2" charset="-122"/>
              </a:rPr>
              <a:t>};</a:t>
            </a:r>
            <a:endParaRPr lang="zh-CN" altLang="en-US"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class INTSET {</a:t>
            </a:r>
          </a:p>
          <a:p>
            <a:r>
              <a:rPr lang="en-US" altLang="zh-CN" sz="1600" dirty="0">
                <a:latin typeface="华文新魏" panose="02010800040101010101" pitchFamily="2" charset="-122"/>
                <a:ea typeface="华文新魏" panose="02010800040101010101" pitchFamily="2" charset="-122"/>
              </a:rPr>
              <a:t>    int  size ,*</a:t>
            </a:r>
            <a:r>
              <a:rPr lang="en-US" altLang="zh-CN" sz="1600" dirty="0" err="1">
                <a:latin typeface="华文新魏" panose="02010800040101010101" pitchFamily="2" charset="-122"/>
                <a:ea typeface="华文新魏" panose="02010800040101010101" pitchFamily="2" charset="-122"/>
              </a:rPr>
              <a:t>elems</a:t>
            </a:r>
            <a:r>
              <a:rPr lang="en-US" altLang="zh-CN" sz="1600" dirty="0">
                <a:latin typeface="华文新魏" panose="02010800040101010101" pitchFamily="2" charset="-122"/>
                <a:ea typeface="华文新魏" panose="02010800040101010101" pitchFamily="2" charset="-122"/>
              </a:rPr>
              <a:t>;</a:t>
            </a:r>
          </a:p>
          <a:p>
            <a:r>
              <a:rPr lang="en-US" altLang="zh-CN" sz="1600" dirty="0">
                <a:latin typeface="华文新魏" panose="02010800040101010101" pitchFamily="2" charset="-122"/>
                <a:ea typeface="华文新魏" panose="02010800040101010101" pitchFamily="2" charset="-122"/>
              </a:rPr>
              <a:t>    </a:t>
            </a:r>
            <a:r>
              <a:rPr lang="en-US" altLang="zh-CN" sz="1600" dirty="0">
                <a:solidFill>
                  <a:srgbClr val="FF0000"/>
                </a:solidFill>
                <a:latin typeface="华文新魏" panose="02010800040101010101" pitchFamily="2" charset="-122"/>
                <a:ea typeface="华文新魏" panose="02010800040101010101" pitchFamily="2" charset="-122"/>
              </a:rPr>
              <a:t>friend  REALSET::REALSET( INTSET &amp;s); //</a:t>
            </a:r>
            <a:r>
              <a:rPr lang="zh-CN" altLang="en-US" sz="1600" dirty="0">
                <a:solidFill>
                  <a:srgbClr val="FF0000"/>
                </a:solidFill>
                <a:latin typeface="华文新魏" panose="02010800040101010101" pitchFamily="2" charset="-122"/>
                <a:ea typeface="华文新魏" panose="02010800040101010101" pitchFamily="2" charset="-122"/>
              </a:rPr>
              <a:t>将</a:t>
            </a:r>
            <a:r>
              <a:rPr lang="en-US" altLang="zh-CN" sz="1600" dirty="0">
                <a:solidFill>
                  <a:srgbClr val="FF0000"/>
                </a:solidFill>
                <a:latin typeface="华文新魏" panose="02010800040101010101" pitchFamily="2" charset="-122"/>
                <a:ea typeface="华文新魏" panose="02010800040101010101" pitchFamily="2" charset="-122"/>
              </a:rPr>
              <a:t>REALSET::REALSET</a:t>
            </a:r>
            <a:r>
              <a:rPr lang="zh-CN" altLang="en-US" sz="1600" dirty="0">
                <a:solidFill>
                  <a:srgbClr val="FF0000"/>
                </a:solidFill>
                <a:latin typeface="华文新魏" panose="02010800040101010101" pitchFamily="2" charset="-122"/>
                <a:ea typeface="华文新魏" panose="02010800040101010101" pitchFamily="2" charset="-122"/>
              </a:rPr>
              <a:t>声明为</a:t>
            </a:r>
            <a:r>
              <a:rPr lang="en-US" altLang="zh-CN" sz="1600" dirty="0">
                <a:solidFill>
                  <a:srgbClr val="FF0000"/>
                </a:solidFill>
                <a:latin typeface="华文新魏" panose="02010800040101010101" pitchFamily="2" charset="-122"/>
                <a:ea typeface="华文新魏" panose="02010800040101010101" pitchFamily="2" charset="-122"/>
              </a:rPr>
              <a:t>INTSET</a:t>
            </a:r>
            <a:r>
              <a:rPr lang="zh-CN" altLang="en-US" sz="1600" dirty="0">
                <a:solidFill>
                  <a:srgbClr val="FF0000"/>
                </a:solidFill>
                <a:latin typeface="华文新魏" panose="02010800040101010101" pitchFamily="2" charset="-122"/>
                <a:ea typeface="华文新魏" panose="02010800040101010101" pitchFamily="2" charset="-122"/>
              </a:rPr>
              <a:t>的友元</a:t>
            </a:r>
          </a:p>
          <a:p>
            <a:r>
              <a:rPr lang="en-US" altLang="zh-CN" sz="1600" dirty="0">
                <a:latin typeface="华文新魏" panose="02010800040101010101" pitchFamily="2" charset="-122"/>
                <a:ea typeface="华文新魏" panose="02010800040101010101" pitchFamily="2" charset="-122"/>
              </a:rPr>
              <a:t>public:</a:t>
            </a:r>
          </a:p>
          <a:p>
            <a:r>
              <a:rPr lang="en-US" altLang="zh-CN" sz="1600" dirty="0">
                <a:latin typeface="华文新魏" panose="02010800040101010101" pitchFamily="2" charset="-122"/>
                <a:ea typeface="华文新魏" panose="02010800040101010101" pitchFamily="2" charset="-122"/>
              </a:rPr>
              <a:t>    INTSET(int size){ </a:t>
            </a:r>
            <a:r>
              <a:rPr lang="en-US" altLang="zh-CN" sz="1600" dirty="0" err="1">
                <a:latin typeface="华文新魏" panose="02010800040101010101" pitchFamily="2" charset="-122"/>
                <a:ea typeface="华文新魏" panose="02010800040101010101" pitchFamily="2" charset="-122"/>
              </a:rPr>
              <a:t>elems</a:t>
            </a:r>
            <a:r>
              <a:rPr lang="en-US" altLang="zh-CN" sz="1600" dirty="0">
                <a:latin typeface="华文新魏" panose="02010800040101010101" pitchFamily="2" charset="-122"/>
                <a:ea typeface="华文新魏" panose="02010800040101010101" pitchFamily="2" charset="-122"/>
              </a:rPr>
              <a:t> = new int[this-&gt;size = size];}</a:t>
            </a:r>
          </a:p>
          <a:p>
            <a:r>
              <a:rPr lang="en-US" altLang="zh-CN" sz="1600" dirty="0">
                <a:latin typeface="华文新魏" panose="02010800040101010101" pitchFamily="2" charset="-122"/>
                <a:ea typeface="华文新魏" panose="02010800040101010101" pitchFamily="2" charset="-122"/>
              </a:rPr>
              <a:t>    ~INTSET() { if (</a:t>
            </a:r>
            <a:r>
              <a:rPr lang="en-US" altLang="zh-CN" sz="1600" dirty="0" err="1">
                <a:latin typeface="华文新魏" panose="02010800040101010101" pitchFamily="2" charset="-122"/>
                <a:ea typeface="华文新魏" panose="02010800040101010101" pitchFamily="2" charset="-122"/>
              </a:rPr>
              <a:t>elems</a:t>
            </a:r>
            <a:r>
              <a:rPr lang="en-US" altLang="zh-CN" sz="1600" dirty="0">
                <a:latin typeface="华文新魏" panose="02010800040101010101" pitchFamily="2" charset="-122"/>
                <a:ea typeface="华文新魏" panose="02010800040101010101" pitchFamily="2" charset="-122"/>
              </a:rPr>
              <a:t>) { delete </a:t>
            </a:r>
            <a:r>
              <a:rPr lang="en-US" altLang="zh-CN" sz="1600" dirty="0" err="1">
                <a:latin typeface="华文新魏" panose="02010800040101010101" pitchFamily="2" charset="-122"/>
                <a:ea typeface="华文新魏" panose="02010800040101010101" pitchFamily="2" charset="-122"/>
              </a:rPr>
              <a:t>elems</a:t>
            </a:r>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elems</a:t>
            </a:r>
            <a:r>
              <a:rPr lang="en-US" altLang="zh-CN" sz="1600" dirty="0">
                <a:latin typeface="华文新魏" panose="02010800040101010101" pitchFamily="2" charset="-122"/>
                <a:ea typeface="华文新魏" panose="02010800040101010101" pitchFamily="2" charset="-122"/>
              </a:rPr>
              <a:t> = 0; } }</a:t>
            </a:r>
          </a:p>
          <a:p>
            <a:r>
              <a:rPr lang="en-US" altLang="zh-CN" sz="1600" dirty="0">
                <a:latin typeface="华文新魏" panose="02010800040101010101" pitchFamily="2" charset="-122"/>
                <a:ea typeface="华文新魏" panose="02010800040101010101" pitchFamily="2" charset="-122"/>
              </a:rPr>
              <a:t>};</a:t>
            </a:r>
            <a:endParaRPr lang="zh-CN" altLang="en-US"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REALSET::REALSET(INTSET &amp;s) {</a:t>
            </a:r>
          </a:p>
          <a:p>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由于</a:t>
            </a:r>
            <a:r>
              <a:rPr lang="en-US" altLang="zh-CN" sz="1600" dirty="0">
                <a:latin typeface="华文新魏" panose="02010800040101010101" pitchFamily="2" charset="-122"/>
                <a:ea typeface="华文新魏" panose="02010800040101010101" pitchFamily="2" charset="-122"/>
              </a:rPr>
              <a:t>REALSET</a:t>
            </a:r>
            <a:r>
              <a:rPr lang="zh-CN" altLang="en-US" sz="1600" dirty="0">
                <a:latin typeface="华文新魏" panose="02010800040101010101" pitchFamily="2" charset="-122"/>
                <a:ea typeface="华文新魏" panose="02010800040101010101" pitchFamily="2" charset="-122"/>
              </a:rPr>
              <a:t>的构造函数是</a:t>
            </a:r>
            <a:r>
              <a:rPr lang="en-US" altLang="zh-CN" sz="1600" dirty="0">
                <a:latin typeface="华文新魏" panose="02010800040101010101" pitchFamily="2" charset="-122"/>
                <a:ea typeface="华文新魏" panose="02010800040101010101" pitchFamily="2" charset="-122"/>
              </a:rPr>
              <a:t>INTSET</a:t>
            </a:r>
            <a:r>
              <a:rPr lang="zh-CN" altLang="en-US" sz="1600" dirty="0">
                <a:latin typeface="华文新魏" panose="02010800040101010101" pitchFamily="2" charset="-122"/>
                <a:ea typeface="华文新魏" panose="02010800040101010101" pitchFamily="2" charset="-122"/>
              </a:rPr>
              <a:t>的友元，所以可以访问</a:t>
            </a:r>
            <a:r>
              <a:rPr lang="en-US" altLang="zh-CN" sz="1600" dirty="0">
                <a:latin typeface="华文新魏" panose="02010800040101010101" pitchFamily="2" charset="-122"/>
                <a:ea typeface="华文新魏" panose="02010800040101010101" pitchFamily="2" charset="-122"/>
              </a:rPr>
              <a:t>s</a:t>
            </a:r>
            <a:r>
              <a:rPr lang="zh-CN" altLang="en-US" sz="1600" dirty="0">
                <a:latin typeface="华文新魏" panose="02010800040101010101" pitchFamily="2" charset="-122"/>
                <a:ea typeface="华文新魏" panose="02010800040101010101" pitchFamily="2" charset="-122"/>
              </a:rPr>
              <a:t>的私有成员</a:t>
            </a:r>
            <a:r>
              <a:rPr lang="en-US" altLang="zh-CN" sz="1600" dirty="0">
                <a:latin typeface="华文新魏" panose="02010800040101010101" pitchFamily="2" charset="-122"/>
                <a:ea typeface="华文新魏" panose="02010800040101010101" pitchFamily="2" charset="-122"/>
              </a:rPr>
              <a:t>size</a:t>
            </a:r>
          </a:p>
          <a:p>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elems</a:t>
            </a:r>
            <a:r>
              <a:rPr lang="en-US" altLang="zh-CN" sz="1600" dirty="0">
                <a:latin typeface="华文新魏" panose="02010800040101010101" pitchFamily="2" charset="-122"/>
                <a:ea typeface="华文新魏" panose="02010800040101010101" pitchFamily="2" charset="-122"/>
              </a:rPr>
              <a:t> = new float[size = </a:t>
            </a:r>
            <a:r>
              <a:rPr lang="en-US" altLang="zh-CN" sz="1600" dirty="0" err="1">
                <a:latin typeface="华文新魏" panose="02010800040101010101" pitchFamily="2" charset="-122"/>
                <a:ea typeface="华文新魏" panose="02010800040101010101" pitchFamily="2" charset="-122"/>
              </a:rPr>
              <a:t>s.size</a:t>
            </a:r>
            <a:r>
              <a:rPr lang="en-US" altLang="zh-CN" sz="1600" dirty="0">
                <a:latin typeface="华文新魏" panose="02010800040101010101" pitchFamily="2" charset="-122"/>
                <a:ea typeface="华文新魏" panose="02010800040101010101" pitchFamily="2" charset="-122"/>
              </a:rPr>
              <a:t>]; </a:t>
            </a:r>
          </a:p>
          <a:p>
            <a:r>
              <a:rPr lang="en-US" altLang="zh-CN" sz="1600" dirty="0">
                <a:latin typeface="华文新魏" panose="02010800040101010101" pitchFamily="2" charset="-122"/>
                <a:ea typeface="华文新魏" panose="02010800040101010101" pitchFamily="2" charset="-122"/>
              </a:rPr>
              <a:t>    for (int k = 0; k &lt; size; k++)</a:t>
            </a:r>
          </a:p>
          <a:p>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由于</a:t>
            </a:r>
            <a:r>
              <a:rPr lang="en-US" altLang="zh-CN" sz="1600" dirty="0">
                <a:latin typeface="华文新魏" panose="02010800040101010101" pitchFamily="2" charset="-122"/>
                <a:ea typeface="华文新魏" panose="02010800040101010101" pitchFamily="2" charset="-122"/>
              </a:rPr>
              <a:t>REALSET</a:t>
            </a:r>
            <a:r>
              <a:rPr lang="zh-CN" altLang="en-US" sz="1600" dirty="0">
                <a:latin typeface="华文新魏" panose="02010800040101010101" pitchFamily="2" charset="-122"/>
                <a:ea typeface="华文新魏" panose="02010800040101010101" pitchFamily="2" charset="-122"/>
              </a:rPr>
              <a:t>的构造函数是</a:t>
            </a:r>
            <a:r>
              <a:rPr lang="en-US" altLang="zh-CN" sz="1600" dirty="0">
                <a:latin typeface="华文新魏" panose="02010800040101010101" pitchFamily="2" charset="-122"/>
                <a:ea typeface="华文新魏" panose="02010800040101010101" pitchFamily="2" charset="-122"/>
              </a:rPr>
              <a:t>INTSET</a:t>
            </a:r>
            <a:r>
              <a:rPr lang="zh-CN" altLang="en-US" sz="1600" dirty="0">
                <a:latin typeface="华文新魏" panose="02010800040101010101" pitchFamily="2" charset="-122"/>
                <a:ea typeface="华文新魏" panose="02010800040101010101" pitchFamily="2" charset="-122"/>
              </a:rPr>
              <a:t>的友元，所以可以访问</a:t>
            </a:r>
            <a:r>
              <a:rPr lang="en-US" altLang="zh-CN" sz="1600" dirty="0">
                <a:latin typeface="华文新魏" panose="02010800040101010101" pitchFamily="2" charset="-122"/>
                <a:ea typeface="华文新魏" panose="02010800040101010101" pitchFamily="2" charset="-122"/>
              </a:rPr>
              <a:t>s</a:t>
            </a:r>
            <a:r>
              <a:rPr lang="zh-CN" altLang="en-US" sz="1600" dirty="0">
                <a:latin typeface="华文新魏" panose="02010800040101010101" pitchFamily="2" charset="-122"/>
                <a:ea typeface="华文新魏" panose="02010800040101010101" pitchFamily="2" charset="-122"/>
              </a:rPr>
              <a:t>的私有成员</a:t>
            </a:r>
            <a:r>
              <a:rPr lang="en-US" altLang="zh-CN" sz="1600" dirty="0">
                <a:latin typeface="华文新魏" panose="02010800040101010101" pitchFamily="2" charset="-122"/>
                <a:ea typeface="华文新魏" panose="02010800040101010101" pitchFamily="2" charset="-122"/>
              </a:rPr>
              <a:t>elms</a:t>
            </a:r>
          </a:p>
          <a:p>
            <a:r>
              <a:rPr lang="en-US" altLang="zh-CN" sz="1600" dirty="0">
                <a:latin typeface="华文新魏" panose="02010800040101010101" pitchFamily="2" charset="-122"/>
                <a:ea typeface="华文新魏" panose="02010800040101010101" pitchFamily="2" charset="-122"/>
              </a:rPr>
              <a:t>        </a:t>
            </a:r>
            <a:r>
              <a:rPr lang="en-US" altLang="zh-CN" sz="1600" dirty="0" err="1">
                <a:latin typeface="华文新魏" panose="02010800040101010101" pitchFamily="2" charset="-122"/>
                <a:ea typeface="华文新魏" panose="02010800040101010101" pitchFamily="2" charset="-122"/>
              </a:rPr>
              <a:t>elems</a:t>
            </a:r>
            <a:r>
              <a:rPr lang="en-US" altLang="zh-CN" sz="1600" dirty="0">
                <a:latin typeface="华文新魏" panose="02010800040101010101" pitchFamily="2" charset="-122"/>
                <a:ea typeface="华文新魏" panose="02010800040101010101" pitchFamily="2" charset="-122"/>
              </a:rPr>
              <a:t>[k] = </a:t>
            </a:r>
            <a:r>
              <a:rPr lang="en-US" altLang="zh-CN" sz="1600" dirty="0" err="1">
                <a:latin typeface="华文新魏" panose="02010800040101010101" pitchFamily="2" charset="-122"/>
                <a:ea typeface="华文新魏" panose="02010800040101010101" pitchFamily="2" charset="-122"/>
              </a:rPr>
              <a:t>static_cast</a:t>
            </a:r>
            <a:r>
              <a:rPr lang="en-US" altLang="zh-CN" sz="1600" dirty="0">
                <a:latin typeface="华文新魏" panose="02010800040101010101" pitchFamily="2" charset="-122"/>
                <a:ea typeface="华文新魏" panose="02010800040101010101" pitchFamily="2" charset="-122"/>
              </a:rPr>
              <a:t>&lt;int&gt;(</a:t>
            </a:r>
            <a:r>
              <a:rPr lang="en-US" altLang="zh-CN" sz="1600" dirty="0" err="1">
                <a:latin typeface="华文新魏" panose="02010800040101010101" pitchFamily="2" charset="-122"/>
                <a:ea typeface="华文新魏" panose="02010800040101010101" pitchFamily="2" charset="-122"/>
              </a:rPr>
              <a:t>s.elems</a:t>
            </a:r>
            <a:r>
              <a:rPr lang="en-US" altLang="zh-CN" sz="1600" dirty="0">
                <a:latin typeface="华文新魏" panose="02010800040101010101" pitchFamily="2" charset="-122"/>
                <a:ea typeface="华文新魏" panose="02010800040101010101" pitchFamily="2" charset="-122"/>
              </a:rPr>
              <a:t>[k]); </a:t>
            </a:r>
          </a:p>
          <a:p>
            <a:r>
              <a:rPr lang="en-US" altLang="zh-CN" sz="1600"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407776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3"/>
          <p:cNvSpPr>
            <a:spLocks noGrp="1"/>
          </p:cNvSpPr>
          <p:nvPr>
            <p:ph type="sldNum" sz="quarter" idx="12"/>
          </p:nvPr>
        </p:nvSpPr>
        <p:spPr>
          <a:noFill/>
        </p:spPr>
        <p:txBody>
          <a:bodyPr/>
          <a:lstStyle/>
          <a:p>
            <a:fld id="{D527A474-5FEB-40C9-86EE-38F661282CAA}" type="slidenum">
              <a:rPr lang="en-US" altLang="zh-CN" smtClean="0">
                <a:latin typeface="华文新魏" panose="02010800040101010101" pitchFamily="2" charset="-122"/>
                <a:ea typeface="华文新魏" panose="02010800040101010101" pitchFamily="2" charset="-122"/>
              </a:rPr>
              <a:pPr/>
              <a:t>3</a:t>
            </a:fld>
            <a:endParaRPr lang="en-US" altLang="zh-CN">
              <a:latin typeface="华文新魏" panose="02010800040101010101" pitchFamily="2" charset="-122"/>
              <a:ea typeface="华文新魏" panose="02010800040101010101" pitchFamily="2" charset="-122"/>
            </a:endParaRPr>
          </a:p>
        </p:txBody>
      </p:sp>
      <p:sp>
        <p:nvSpPr>
          <p:cNvPr id="137219" name="TextBox 4"/>
          <p:cNvSpPr txBox="1">
            <a:spLocks noChangeArrowheads="1"/>
          </p:cNvSpPr>
          <p:nvPr/>
        </p:nvSpPr>
        <p:spPr bwMode="auto">
          <a:xfrm>
            <a:off x="285750" y="428625"/>
            <a:ext cx="7572375" cy="4286250"/>
          </a:xfrm>
          <a:prstGeom prst="rect">
            <a:avLst/>
          </a:prstGeom>
          <a:noFill/>
          <a:ln w="9525">
            <a:noFill/>
            <a:miter lim="800000"/>
            <a:headEnd/>
            <a:tailEnd/>
          </a:ln>
        </p:spPr>
        <p:txBody>
          <a:bodyPr/>
          <a:lstStyle/>
          <a:p>
            <a:pPr algn="l"/>
            <a:r>
              <a:rPr lang="en-US" altLang="zh-CN" sz="1800" dirty="0">
                <a:latin typeface="华文新魏" panose="02010800040101010101" pitchFamily="2" charset="-122"/>
                <a:ea typeface="华文新魏" panose="02010800040101010101" pitchFamily="2" charset="-122"/>
              </a:rPr>
              <a:t>class Circle {</a:t>
            </a:r>
          </a:p>
          <a:p>
            <a:pPr algn="l"/>
            <a:r>
              <a:rPr lang="en-US" altLang="zh-CN" sz="1800" dirty="0">
                <a:latin typeface="华文新魏" panose="02010800040101010101" pitchFamily="2" charset="-122"/>
                <a:ea typeface="华文新魏" panose="02010800040101010101" pitchFamily="2" charset="-122"/>
              </a:rPr>
              <a:t>private:</a:t>
            </a:r>
          </a:p>
          <a:p>
            <a:pPr algn="l"/>
            <a:r>
              <a:rPr lang="en-US" altLang="zh-CN" sz="1800" dirty="0">
                <a:latin typeface="华文新魏" panose="02010800040101010101" pitchFamily="2" charset="-122"/>
                <a:ea typeface="华文新魏" panose="02010800040101010101" pitchFamily="2" charset="-122"/>
              </a:rPr>
              <a:t>      double radius</a:t>
            </a:r>
            <a:r>
              <a:rPr lang="zh-CN" altLang="en-US" sz="1800" dirty="0">
                <a:latin typeface="华文新魏" panose="02010800040101010101" pitchFamily="2" charset="-122"/>
                <a:ea typeface="华文新魏" panose="02010800040101010101" pitchFamily="2" charset="-122"/>
              </a:rPr>
              <a:t>；</a:t>
            </a:r>
            <a:endParaRPr lang="en-US" altLang="zh-CN" sz="1800" dirty="0">
              <a:latin typeface="华文新魏" panose="02010800040101010101" pitchFamily="2" charset="-122"/>
              <a:ea typeface="华文新魏" panose="02010800040101010101" pitchFamily="2" charset="-122"/>
            </a:endParaRPr>
          </a:p>
          <a:p>
            <a:pPr algn="l"/>
            <a:r>
              <a:rPr lang="en-US" altLang="zh-CN" sz="1800" dirty="0">
                <a:latin typeface="华文新魏" panose="02010800040101010101" pitchFamily="2" charset="-122"/>
                <a:ea typeface="华文新魏" panose="02010800040101010101" pitchFamily="2" charset="-122"/>
              </a:rPr>
              <a:t>      </a:t>
            </a:r>
            <a:r>
              <a:rPr lang="en-US" altLang="zh-CN" sz="1800" dirty="0">
                <a:solidFill>
                  <a:srgbClr val="FF0000"/>
                </a:solidFill>
                <a:latin typeface="华文新魏" panose="02010800040101010101" pitchFamily="2" charset="-122"/>
                <a:ea typeface="华文新魏" panose="02010800040101010101" pitchFamily="2" charset="-122"/>
              </a:rPr>
              <a:t>static</a:t>
            </a:r>
            <a:r>
              <a:rPr lang="en-US" altLang="zh-CN" sz="1800" dirty="0">
                <a:latin typeface="华文新魏" panose="02010800040101010101" pitchFamily="2" charset="-122"/>
                <a:ea typeface="华文新魏" panose="02010800040101010101" pitchFamily="2" charset="-122"/>
              </a:rPr>
              <a:t> int </a:t>
            </a:r>
            <a:r>
              <a:rPr lang="en-US" altLang="zh-CN" sz="1800" dirty="0" err="1">
                <a:latin typeface="华文新魏" panose="02010800040101010101" pitchFamily="2" charset="-122"/>
                <a:ea typeface="华文新魏" panose="02010800040101010101" pitchFamily="2" charset="-122"/>
              </a:rPr>
              <a:t>totalCount</a:t>
            </a:r>
            <a:r>
              <a:rPr lang="en-US" altLang="zh-CN" sz="1800" dirty="0">
                <a:latin typeface="华文新魏" panose="02010800040101010101" pitchFamily="2" charset="-122"/>
                <a:ea typeface="华文新魏" panose="02010800040101010101" pitchFamily="2" charset="-122"/>
              </a:rPr>
              <a:t>;</a:t>
            </a:r>
          </a:p>
          <a:p>
            <a:pPr algn="l"/>
            <a:r>
              <a:rPr lang="en-US" altLang="zh-CN" sz="1800" dirty="0">
                <a:latin typeface="华文新魏" panose="02010800040101010101" pitchFamily="2" charset="-122"/>
                <a:ea typeface="华文新魏" panose="02010800040101010101" pitchFamily="2" charset="-122"/>
              </a:rPr>
              <a:t>public:</a:t>
            </a:r>
          </a:p>
          <a:p>
            <a:pPr algn="l"/>
            <a:r>
              <a:rPr lang="en-US" altLang="zh-CN" sz="1800" dirty="0">
                <a:latin typeface="华文新魏" panose="02010800040101010101" pitchFamily="2" charset="-122"/>
                <a:ea typeface="华文新魏" panose="02010800040101010101" pitchFamily="2" charset="-122"/>
              </a:rPr>
              <a:t>      </a:t>
            </a:r>
            <a:r>
              <a:rPr lang="en-US" altLang="zh-CN" sz="1800" dirty="0">
                <a:solidFill>
                  <a:srgbClr val="FF0000"/>
                </a:solidFill>
                <a:latin typeface="华文新魏" panose="02010800040101010101" pitchFamily="2" charset="-122"/>
                <a:ea typeface="华文新魏" panose="02010800040101010101" pitchFamily="2" charset="-122"/>
              </a:rPr>
              <a:t>static</a:t>
            </a:r>
            <a:r>
              <a:rPr lang="en-US" altLang="zh-CN" sz="1800" dirty="0">
                <a:latin typeface="华文新魏" panose="02010800040101010101" pitchFamily="2" charset="-122"/>
                <a:ea typeface="华文新魏" panose="02010800040101010101" pitchFamily="2" charset="-122"/>
              </a:rPr>
              <a:t> int </a:t>
            </a:r>
            <a:r>
              <a:rPr lang="en-US" altLang="zh-CN" sz="1800" dirty="0" err="1">
                <a:latin typeface="华文新魏" panose="02010800040101010101" pitchFamily="2" charset="-122"/>
                <a:ea typeface="华文新魏" panose="02010800040101010101" pitchFamily="2" charset="-122"/>
              </a:rPr>
              <a:t>getTotalCount</a:t>
            </a:r>
            <a:r>
              <a:rPr lang="en-US" altLang="zh-CN" sz="1800" dirty="0">
                <a:latin typeface="华文新魏" panose="02010800040101010101" pitchFamily="2" charset="-122"/>
                <a:ea typeface="华文新魏" panose="02010800040101010101" pitchFamily="2" charset="-122"/>
              </a:rPr>
              <a:t>();</a:t>
            </a:r>
          </a:p>
          <a:p>
            <a:pPr algn="l"/>
            <a:r>
              <a:rPr lang="en-US" altLang="zh-CN" sz="1800" dirty="0">
                <a:latin typeface="华文新魏" panose="02010800040101010101" pitchFamily="2" charset="-122"/>
                <a:ea typeface="华文新魏" panose="02010800040101010101" pitchFamily="2" charset="-122"/>
              </a:rPr>
              <a:t>public</a:t>
            </a:r>
            <a:r>
              <a:rPr lang="zh-CN" altLang="en-US" sz="1800" dirty="0">
                <a:latin typeface="华文新魏" panose="02010800040101010101" pitchFamily="2" charset="-122"/>
                <a:ea typeface="华文新魏" panose="02010800040101010101" pitchFamily="2" charset="-122"/>
              </a:rPr>
              <a:t>：</a:t>
            </a:r>
            <a:endParaRPr lang="en-US" altLang="zh-CN" sz="1800" dirty="0">
              <a:latin typeface="华文新魏" panose="02010800040101010101" pitchFamily="2" charset="-122"/>
              <a:ea typeface="华文新魏" panose="02010800040101010101" pitchFamily="2" charset="-122"/>
            </a:endParaRPr>
          </a:p>
          <a:p>
            <a:pPr algn="l"/>
            <a:r>
              <a:rPr lang="en-US" altLang="zh-CN" sz="1800" dirty="0">
                <a:latin typeface="华文新魏" panose="02010800040101010101" pitchFamily="2" charset="-122"/>
                <a:ea typeface="华文新魏" panose="02010800040101010101" pitchFamily="2" charset="-122"/>
              </a:rPr>
              <a:t>       Circle():radius(1.0){Circle::</a:t>
            </a:r>
            <a:r>
              <a:rPr lang="en-US" altLang="zh-CN" sz="1800" dirty="0" err="1">
                <a:latin typeface="华文新魏" panose="02010800040101010101" pitchFamily="2" charset="-122"/>
                <a:ea typeface="华文新魏" panose="02010800040101010101" pitchFamily="2" charset="-122"/>
              </a:rPr>
              <a:t>totalCount</a:t>
            </a:r>
            <a:r>
              <a:rPr lang="en-US" altLang="zh-CN" sz="1800" dirty="0">
                <a:latin typeface="华文新魏" panose="02010800040101010101" pitchFamily="2" charset="-122"/>
                <a:ea typeface="华文新魏" panose="02010800040101010101" pitchFamily="2" charset="-122"/>
              </a:rPr>
              <a:t>++;}</a:t>
            </a:r>
          </a:p>
          <a:p>
            <a:pPr algn="l"/>
            <a:r>
              <a:rPr lang="en-US" altLang="zh-CN" sz="1800" dirty="0">
                <a:latin typeface="华文新魏" panose="02010800040101010101" pitchFamily="2" charset="-122"/>
                <a:ea typeface="华文新魏" panose="02010800040101010101" pitchFamily="2" charset="-122"/>
              </a:rPr>
              <a:t>       Circle(double r):radius(r){Circle::</a:t>
            </a:r>
            <a:r>
              <a:rPr lang="en-US" altLang="zh-CN" sz="1800" dirty="0" err="1">
                <a:latin typeface="华文新魏" panose="02010800040101010101" pitchFamily="2" charset="-122"/>
                <a:ea typeface="华文新魏" panose="02010800040101010101" pitchFamily="2" charset="-122"/>
              </a:rPr>
              <a:t>totalCount</a:t>
            </a:r>
            <a:r>
              <a:rPr lang="en-US" altLang="zh-CN" sz="1800" dirty="0">
                <a:latin typeface="华文新魏" panose="02010800040101010101" pitchFamily="2" charset="-122"/>
                <a:ea typeface="华文新魏" panose="02010800040101010101" pitchFamily="2" charset="-122"/>
              </a:rPr>
              <a:t>++;}</a:t>
            </a:r>
          </a:p>
          <a:p>
            <a:pPr algn="l"/>
            <a:r>
              <a:rPr lang="en-US" altLang="zh-CN" sz="1800" dirty="0">
                <a:latin typeface="华文新魏" panose="02010800040101010101" pitchFamily="2" charset="-122"/>
                <a:ea typeface="华文新魏" panose="02010800040101010101" pitchFamily="2" charset="-122"/>
              </a:rPr>
              <a:t>};</a:t>
            </a:r>
          </a:p>
          <a:p>
            <a:pPr algn="l"/>
            <a:r>
              <a:rPr lang="en-US" altLang="zh-CN" sz="1800" dirty="0">
                <a:latin typeface="华文新魏" panose="02010800040101010101" pitchFamily="2" charset="-122"/>
                <a:ea typeface="华文新魏" panose="02010800040101010101" pitchFamily="2" charset="-122"/>
              </a:rPr>
              <a:t>int Circle::</a:t>
            </a:r>
            <a:r>
              <a:rPr lang="en-US" altLang="zh-CN" sz="1800" dirty="0" err="1">
                <a:latin typeface="华文新魏" panose="02010800040101010101" pitchFamily="2" charset="-122"/>
                <a:ea typeface="华文新魏" panose="02010800040101010101" pitchFamily="2" charset="-122"/>
              </a:rPr>
              <a:t>totalCount</a:t>
            </a:r>
            <a:r>
              <a:rPr lang="en-US" altLang="zh-CN" sz="1800" dirty="0">
                <a:latin typeface="华文新魏" panose="02010800040101010101" pitchFamily="2" charset="-122"/>
                <a:ea typeface="华文新魏" panose="02010800040101010101" pitchFamily="2" charset="-122"/>
              </a:rPr>
              <a:t> = 0;</a:t>
            </a:r>
          </a:p>
          <a:p>
            <a:pPr algn="l"/>
            <a:endParaRPr lang="en-US" altLang="zh-CN" sz="1800" dirty="0">
              <a:latin typeface="华文新魏" panose="02010800040101010101" pitchFamily="2" charset="-122"/>
              <a:ea typeface="华文新魏" panose="02010800040101010101" pitchFamily="2" charset="-122"/>
            </a:endParaRPr>
          </a:p>
          <a:p>
            <a:pPr algn="l"/>
            <a:r>
              <a:rPr lang="en-US" altLang="zh-CN" sz="1800" dirty="0">
                <a:latin typeface="华文新魏" panose="02010800040101010101" pitchFamily="2" charset="-122"/>
                <a:ea typeface="华文新魏" panose="02010800040101010101" pitchFamily="2" charset="-122"/>
              </a:rPr>
              <a:t>int Circle::</a:t>
            </a:r>
            <a:r>
              <a:rPr lang="en-US" altLang="zh-CN" sz="1800" dirty="0" err="1">
                <a:latin typeface="华文新魏" panose="02010800040101010101" pitchFamily="2" charset="-122"/>
                <a:ea typeface="华文新魏" panose="02010800040101010101" pitchFamily="2" charset="-122"/>
              </a:rPr>
              <a:t>getTotalCount</a:t>
            </a:r>
            <a:r>
              <a:rPr lang="en-US" altLang="zh-CN" sz="1800" dirty="0">
                <a:latin typeface="华文新魏" panose="02010800040101010101" pitchFamily="2" charset="-122"/>
                <a:ea typeface="华文新魏" panose="02010800040101010101" pitchFamily="2" charset="-122"/>
              </a:rPr>
              <a:t>(){</a:t>
            </a:r>
          </a:p>
          <a:p>
            <a:pPr algn="l"/>
            <a:r>
              <a:rPr lang="en-US" altLang="zh-CN" sz="1800" dirty="0">
                <a:latin typeface="华文新魏" panose="02010800040101010101" pitchFamily="2" charset="-122"/>
                <a:ea typeface="华文新魏" panose="02010800040101010101" pitchFamily="2" charset="-122"/>
              </a:rPr>
              <a:t>    return </a:t>
            </a:r>
            <a:r>
              <a:rPr lang="en-US" altLang="zh-CN" sz="1800" dirty="0" err="1">
                <a:latin typeface="华文新魏" panose="02010800040101010101" pitchFamily="2" charset="-122"/>
                <a:ea typeface="华文新魏" panose="02010800040101010101" pitchFamily="2" charset="-122"/>
              </a:rPr>
              <a:t>totalCount</a:t>
            </a:r>
            <a:r>
              <a:rPr lang="en-US" altLang="zh-CN" sz="1800" dirty="0">
                <a:latin typeface="华文新魏" panose="02010800040101010101" pitchFamily="2" charset="-122"/>
                <a:ea typeface="华文新魏" panose="02010800040101010101" pitchFamily="2" charset="-122"/>
              </a:rPr>
              <a:t>;</a:t>
            </a:r>
          </a:p>
          <a:p>
            <a:pPr algn="l"/>
            <a:r>
              <a:rPr lang="en-US" altLang="zh-CN" sz="1800" dirty="0">
                <a:latin typeface="华文新魏" panose="02010800040101010101" pitchFamily="2" charset="-122"/>
                <a:ea typeface="华文新魏" panose="02010800040101010101" pitchFamily="2" charset="-122"/>
              </a:rPr>
              <a:t>}</a:t>
            </a:r>
          </a:p>
          <a:p>
            <a:pPr algn="l"/>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37220" name="矩形标注 5"/>
          <p:cNvSpPr>
            <a:spLocks noChangeArrowheads="1"/>
          </p:cNvSpPr>
          <p:nvPr/>
        </p:nvSpPr>
        <p:spPr bwMode="auto">
          <a:xfrm>
            <a:off x="4286250" y="673100"/>
            <a:ext cx="3000375" cy="612775"/>
          </a:xfrm>
          <a:prstGeom prst="wedgeRectCallout">
            <a:avLst>
              <a:gd name="adj1" fmla="val -102792"/>
              <a:gd name="adj2" fmla="val 77009"/>
            </a:avLst>
          </a:prstGeom>
          <a:solidFill>
            <a:schemeClr val="accent1"/>
          </a:solidFill>
          <a:ln w="12700" algn="ctr">
            <a:solidFill>
              <a:schemeClr val="tx1"/>
            </a:solidFill>
            <a:round/>
            <a:headEnd/>
            <a:tailEnd type="triangle" w="med" len="med"/>
          </a:ln>
        </p:spPr>
        <p:txBody>
          <a:bodyPr/>
          <a:lstStyle/>
          <a:p>
            <a:pPr algn="l"/>
            <a:r>
              <a:rPr lang="zh-CN" altLang="en-US" sz="1800" b="1" dirty="0">
                <a:latin typeface="华文新魏" panose="02010800040101010101" pitchFamily="2" charset="-122"/>
                <a:ea typeface="华文新魏" panose="02010800040101010101" pitchFamily="2" charset="-122"/>
              </a:rPr>
              <a:t>非</a:t>
            </a:r>
            <a:r>
              <a:rPr lang="en-US" altLang="zh-CN" sz="1800" b="1" dirty="0">
                <a:latin typeface="华文新魏" panose="02010800040101010101" pitchFamily="2" charset="-122"/>
                <a:ea typeface="华文新魏" panose="02010800040101010101" pitchFamily="2" charset="-122"/>
              </a:rPr>
              <a:t>const</a:t>
            </a:r>
            <a:r>
              <a:rPr lang="zh-CN" altLang="en-US" sz="1800" b="1" dirty="0">
                <a:latin typeface="华文新魏" panose="02010800040101010101" pitchFamily="2" charset="-122"/>
                <a:ea typeface="华文新魏" panose="02010800040101010101" pitchFamily="2" charset="-122"/>
              </a:rPr>
              <a:t>静态数据成员成员在类体内声明</a:t>
            </a:r>
          </a:p>
        </p:txBody>
      </p:sp>
      <p:sp>
        <p:nvSpPr>
          <p:cNvPr id="137221" name="矩形标注 6"/>
          <p:cNvSpPr>
            <a:spLocks noChangeArrowheads="1"/>
          </p:cNvSpPr>
          <p:nvPr/>
        </p:nvSpPr>
        <p:spPr bwMode="auto">
          <a:xfrm>
            <a:off x="4071938" y="3030538"/>
            <a:ext cx="5072062" cy="469900"/>
          </a:xfrm>
          <a:prstGeom prst="wedgeRectCallout">
            <a:avLst>
              <a:gd name="adj1" fmla="val -70160"/>
              <a:gd name="adj2" fmla="val 13116"/>
            </a:avLst>
          </a:prstGeom>
          <a:solidFill>
            <a:schemeClr val="accent1"/>
          </a:solidFill>
          <a:ln w="12700" algn="ctr">
            <a:solidFill>
              <a:schemeClr val="tx1"/>
            </a:solidFill>
            <a:round/>
            <a:headEnd/>
            <a:tailEnd type="triangle" w="med" len="med"/>
          </a:ln>
        </p:spPr>
        <p:txBody>
          <a:bodyPr/>
          <a:lstStyle/>
          <a:p>
            <a:pPr algn="l"/>
            <a:r>
              <a:rPr lang="zh-CN" altLang="en-US" sz="1800" b="1" dirty="0">
                <a:latin typeface="华文新魏" panose="02010800040101010101" pitchFamily="2" charset="-122"/>
                <a:ea typeface="华文新魏" panose="02010800040101010101" pitchFamily="2" charset="-122"/>
              </a:rPr>
              <a:t>非</a:t>
            </a:r>
            <a:r>
              <a:rPr lang="en-US" altLang="zh-CN" sz="1800" b="1" dirty="0">
                <a:latin typeface="华文新魏" panose="02010800040101010101" pitchFamily="2" charset="-122"/>
                <a:ea typeface="华文新魏" panose="02010800040101010101" pitchFamily="2" charset="-122"/>
              </a:rPr>
              <a:t>const</a:t>
            </a:r>
            <a:r>
              <a:rPr lang="zh-CN" altLang="en-US" sz="1800" b="1" dirty="0">
                <a:latin typeface="华文新魏" panose="02010800040101010101" pitchFamily="2" charset="-122"/>
                <a:ea typeface="华文新魏" panose="02010800040101010101" pitchFamily="2" charset="-122"/>
              </a:rPr>
              <a:t>静态数据成员成员在类体外定义并初始化</a:t>
            </a:r>
          </a:p>
        </p:txBody>
      </p:sp>
      <p:sp>
        <p:nvSpPr>
          <p:cNvPr id="137222" name="矩形标注 7"/>
          <p:cNvSpPr>
            <a:spLocks noChangeArrowheads="1"/>
          </p:cNvSpPr>
          <p:nvPr/>
        </p:nvSpPr>
        <p:spPr bwMode="auto">
          <a:xfrm>
            <a:off x="4000500" y="3571875"/>
            <a:ext cx="4000500" cy="612775"/>
          </a:xfrm>
          <a:prstGeom prst="wedgeRectCallout">
            <a:avLst>
              <a:gd name="adj1" fmla="val -92634"/>
              <a:gd name="adj2" fmla="val 52134"/>
            </a:avLst>
          </a:prstGeom>
          <a:solidFill>
            <a:schemeClr val="accent1"/>
          </a:solidFill>
          <a:ln w="12700" algn="ctr">
            <a:solidFill>
              <a:schemeClr val="tx1"/>
            </a:solidFill>
            <a:round/>
            <a:headEnd/>
            <a:tailEnd type="triangle" w="med" len="med"/>
          </a:ln>
        </p:spPr>
        <p:txBody>
          <a:bodyPr/>
          <a:lstStyle/>
          <a:p>
            <a:pPr algn="l"/>
            <a:r>
              <a:rPr lang="zh-CN" altLang="en-US" sz="1800" b="1" dirty="0">
                <a:latin typeface="华文新魏" panose="02010800040101010101" pitchFamily="2" charset="-122"/>
                <a:ea typeface="华文新魏" panose="02010800040101010101" pitchFamily="2" charset="-122"/>
              </a:rPr>
              <a:t>静态函数成员内只能访问静态成员，不能访问实例</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普通</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数据成员（</a:t>
            </a:r>
            <a:r>
              <a:rPr lang="en-US" altLang="zh-CN" sz="1800" b="1" dirty="0">
                <a:latin typeface="华文新魏" panose="02010800040101010101" pitchFamily="2" charset="-122"/>
                <a:ea typeface="华文新魏" panose="02010800040101010101" pitchFamily="2" charset="-122"/>
              </a:rPr>
              <a:t>radius</a:t>
            </a:r>
            <a:r>
              <a:rPr lang="zh-CN" altLang="en-US" sz="1800" b="1" dirty="0">
                <a:latin typeface="华文新魏" panose="02010800040101010101" pitchFamily="2" charset="-122"/>
                <a:ea typeface="华文新魏" panose="02010800040101010101" pitchFamily="2" charset="-122"/>
              </a:rPr>
              <a:t>）</a:t>
            </a:r>
          </a:p>
        </p:txBody>
      </p:sp>
      <p:sp>
        <p:nvSpPr>
          <p:cNvPr id="14" name="Rectangle 22"/>
          <p:cNvSpPr>
            <a:spLocks noChangeArrowheads="1"/>
          </p:cNvSpPr>
          <p:nvPr/>
        </p:nvSpPr>
        <p:spPr bwMode="auto">
          <a:xfrm>
            <a:off x="6823075" y="5605463"/>
            <a:ext cx="765175" cy="3143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altLang="zh-CN" sz="2000" dirty="0">
                <a:solidFill>
                  <a:srgbClr val="000000"/>
                </a:solidFill>
                <a:latin typeface="华文新魏" panose="02010800040101010101" pitchFamily="2" charset="-122"/>
                <a:ea typeface="华文新魏" panose="02010800040101010101" pitchFamily="2" charset="-122"/>
              </a:rPr>
              <a:t>2</a:t>
            </a:r>
          </a:p>
        </p:txBody>
      </p:sp>
      <p:sp>
        <p:nvSpPr>
          <p:cNvPr id="24" name="Text Box 43"/>
          <p:cNvSpPr txBox="1">
            <a:spLocks noChangeArrowheads="1"/>
          </p:cNvSpPr>
          <p:nvPr/>
        </p:nvSpPr>
        <p:spPr bwMode="auto">
          <a:xfrm>
            <a:off x="7572375" y="5529263"/>
            <a:ext cx="1393330" cy="400110"/>
          </a:xfrm>
          <a:prstGeom prst="rect">
            <a:avLst/>
          </a:prstGeom>
          <a:noFill/>
          <a:ln w="9525" algn="ctr">
            <a:noFill/>
            <a:miter lim="800000"/>
            <a:headEnd/>
            <a:tailEnd/>
          </a:ln>
        </p:spPr>
        <p:txBody>
          <a:bodyPr wrap="none">
            <a:spAutoFit/>
          </a:bodyPr>
          <a:lstStyle/>
          <a:p>
            <a:r>
              <a:rPr lang="en-US" altLang="zh-CN" sz="2000">
                <a:latin typeface="华文新魏" panose="02010800040101010101" pitchFamily="2" charset="-122"/>
                <a:ea typeface="华文新魏" panose="02010800040101010101" pitchFamily="2" charset="-122"/>
              </a:rPr>
              <a:t>totalCount</a:t>
            </a:r>
          </a:p>
        </p:txBody>
      </p:sp>
      <p:grpSp>
        <p:nvGrpSpPr>
          <p:cNvPr id="2" name="组合 26"/>
          <p:cNvGrpSpPr>
            <a:grpSpLocks/>
          </p:cNvGrpSpPr>
          <p:nvPr/>
        </p:nvGrpSpPr>
        <p:grpSpPr bwMode="auto">
          <a:xfrm>
            <a:off x="3786188" y="4500563"/>
            <a:ext cx="1571625" cy="1003300"/>
            <a:chOff x="1071538" y="4857760"/>
            <a:chExt cx="1571636" cy="1003521"/>
          </a:xfrm>
        </p:grpSpPr>
        <p:sp>
          <p:nvSpPr>
            <p:cNvPr id="137235" name="TextBox 24"/>
            <p:cNvSpPr txBox="1">
              <a:spLocks noChangeArrowheads="1"/>
            </p:cNvSpPr>
            <p:nvPr/>
          </p:nvSpPr>
          <p:spPr bwMode="auto">
            <a:xfrm>
              <a:off x="1071538" y="4857760"/>
              <a:ext cx="1571636" cy="369332"/>
            </a:xfrm>
            <a:prstGeom prst="rect">
              <a:avLst/>
            </a:prstGeom>
            <a:noFill/>
            <a:ln w="9525">
              <a:solidFill>
                <a:schemeClr val="accent1"/>
              </a:solidFill>
              <a:miter lim="800000"/>
              <a:headEnd/>
              <a:tailEnd/>
            </a:ln>
          </p:spPr>
          <p:txBody>
            <a:bodyPr>
              <a:spAutoFit/>
            </a:bodyPr>
            <a:lstStyle/>
            <a:p>
              <a:r>
                <a:rPr lang="en-US" altLang="zh-CN" sz="1800">
                  <a:latin typeface="华文新魏" panose="02010800040101010101" pitchFamily="2" charset="-122"/>
                  <a:ea typeface="华文新魏" panose="02010800040101010101" pitchFamily="2" charset="-122"/>
                </a:rPr>
                <a:t>c1</a:t>
              </a:r>
              <a:endParaRPr lang="zh-CN" altLang="en-US" sz="1800">
                <a:latin typeface="华文新魏" panose="02010800040101010101" pitchFamily="2" charset="-122"/>
                <a:ea typeface="华文新魏" panose="02010800040101010101" pitchFamily="2" charset="-122"/>
              </a:endParaRPr>
            </a:p>
          </p:txBody>
        </p:sp>
        <p:sp>
          <p:nvSpPr>
            <p:cNvPr id="137236" name="TextBox 25"/>
            <p:cNvSpPr txBox="1">
              <a:spLocks noChangeArrowheads="1"/>
            </p:cNvSpPr>
            <p:nvPr/>
          </p:nvSpPr>
          <p:spPr bwMode="auto">
            <a:xfrm>
              <a:off x="1071538" y="5214950"/>
              <a:ext cx="1571636" cy="646331"/>
            </a:xfrm>
            <a:prstGeom prst="rect">
              <a:avLst/>
            </a:prstGeom>
            <a:noFill/>
            <a:ln w="9525">
              <a:solidFill>
                <a:schemeClr val="accent1"/>
              </a:solidFill>
              <a:miter lim="800000"/>
              <a:headEnd/>
              <a:tailEnd/>
            </a:ln>
          </p:spPr>
          <p:txBody>
            <a:bodyPr>
              <a:spAutoFit/>
            </a:bodyPr>
            <a:lstStyle/>
            <a:p>
              <a:pPr algn="l"/>
              <a:r>
                <a:rPr lang="en-US" altLang="zh-CN" sz="1800">
                  <a:latin typeface="华文新魏" panose="02010800040101010101" pitchFamily="2" charset="-122"/>
                  <a:ea typeface="华文新魏" panose="02010800040101010101" pitchFamily="2" charset="-122"/>
                </a:rPr>
                <a:t>radius=1.0</a:t>
              </a:r>
            </a:p>
            <a:p>
              <a:pPr algn="l"/>
              <a:r>
                <a:rPr lang="en-US" altLang="zh-CN" sz="1800">
                  <a:latin typeface="华文新魏" panose="02010800040101010101" pitchFamily="2" charset="-122"/>
                  <a:ea typeface="华文新魏" panose="02010800040101010101" pitchFamily="2" charset="-122"/>
                </a:rPr>
                <a:t>totalCount</a:t>
              </a:r>
              <a:endParaRPr lang="zh-CN" altLang="en-US" sz="1800">
                <a:latin typeface="华文新魏" panose="02010800040101010101" pitchFamily="2" charset="-122"/>
                <a:ea typeface="华文新魏" panose="02010800040101010101" pitchFamily="2" charset="-122"/>
              </a:endParaRPr>
            </a:p>
          </p:txBody>
        </p:sp>
      </p:grpSp>
      <p:grpSp>
        <p:nvGrpSpPr>
          <p:cNvPr id="3" name="组合 27"/>
          <p:cNvGrpSpPr>
            <a:grpSpLocks/>
          </p:cNvGrpSpPr>
          <p:nvPr/>
        </p:nvGrpSpPr>
        <p:grpSpPr bwMode="auto">
          <a:xfrm>
            <a:off x="3786188" y="5640388"/>
            <a:ext cx="1571625" cy="1016000"/>
            <a:chOff x="1071538" y="4857760"/>
            <a:chExt cx="1571636" cy="1016221"/>
          </a:xfrm>
        </p:grpSpPr>
        <p:sp>
          <p:nvSpPr>
            <p:cNvPr id="137233" name="TextBox 28"/>
            <p:cNvSpPr txBox="1">
              <a:spLocks noChangeArrowheads="1"/>
            </p:cNvSpPr>
            <p:nvPr/>
          </p:nvSpPr>
          <p:spPr bwMode="auto">
            <a:xfrm>
              <a:off x="1071538" y="4857760"/>
              <a:ext cx="1571636" cy="369332"/>
            </a:xfrm>
            <a:prstGeom prst="rect">
              <a:avLst/>
            </a:prstGeom>
            <a:noFill/>
            <a:ln w="9525">
              <a:solidFill>
                <a:schemeClr val="accent1"/>
              </a:solidFill>
              <a:miter lim="800000"/>
              <a:headEnd/>
              <a:tailEnd/>
            </a:ln>
          </p:spPr>
          <p:txBody>
            <a:bodyPr>
              <a:spAutoFit/>
            </a:bodyPr>
            <a:lstStyle/>
            <a:p>
              <a:r>
                <a:rPr lang="en-US" altLang="zh-CN" sz="1800">
                  <a:latin typeface="华文新魏" panose="02010800040101010101" pitchFamily="2" charset="-122"/>
                  <a:ea typeface="华文新魏" panose="02010800040101010101" pitchFamily="2" charset="-122"/>
                </a:rPr>
                <a:t>c2</a:t>
              </a:r>
              <a:endParaRPr lang="zh-CN" altLang="en-US" sz="1800">
                <a:latin typeface="华文新魏" panose="02010800040101010101" pitchFamily="2" charset="-122"/>
                <a:ea typeface="华文新魏" panose="02010800040101010101" pitchFamily="2" charset="-122"/>
              </a:endParaRPr>
            </a:p>
          </p:txBody>
        </p:sp>
        <p:sp>
          <p:nvSpPr>
            <p:cNvPr id="137234" name="TextBox 29"/>
            <p:cNvSpPr txBox="1">
              <a:spLocks noChangeArrowheads="1"/>
            </p:cNvSpPr>
            <p:nvPr/>
          </p:nvSpPr>
          <p:spPr bwMode="auto">
            <a:xfrm>
              <a:off x="1071538" y="5227650"/>
              <a:ext cx="1571636" cy="646331"/>
            </a:xfrm>
            <a:prstGeom prst="rect">
              <a:avLst/>
            </a:prstGeom>
            <a:noFill/>
            <a:ln w="9525">
              <a:solidFill>
                <a:schemeClr val="accent1"/>
              </a:solidFill>
              <a:miter lim="800000"/>
              <a:headEnd/>
              <a:tailEnd/>
            </a:ln>
          </p:spPr>
          <p:txBody>
            <a:bodyPr>
              <a:spAutoFit/>
            </a:bodyPr>
            <a:lstStyle/>
            <a:p>
              <a:pPr algn="l"/>
              <a:r>
                <a:rPr lang="en-US" altLang="zh-CN" sz="1800">
                  <a:latin typeface="华文新魏" panose="02010800040101010101" pitchFamily="2" charset="-122"/>
                  <a:ea typeface="华文新魏" panose="02010800040101010101" pitchFamily="2" charset="-122"/>
                </a:rPr>
                <a:t>radius=5.0</a:t>
              </a:r>
            </a:p>
            <a:p>
              <a:pPr algn="l"/>
              <a:r>
                <a:rPr lang="en-US" altLang="zh-CN" sz="1800">
                  <a:latin typeface="华文新魏" panose="02010800040101010101" pitchFamily="2" charset="-122"/>
                  <a:ea typeface="华文新魏" panose="02010800040101010101" pitchFamily="2" charset="-122"/>
                </a:rPr>
                <a:t>totalCount</a:t>
              </a:r>
              <a:endParaRPr lang="zh-CN" altLang="en-US" sz="1800">
                <a:latin typeface="华文新魏" panose="02010800040101010101" pitchFamily="2" charset="-122"/>
                <a:ea typeface="华文新魏" panose="02010800040101010101" pitchFamily="2" charset="-122"/>
              </a:endParaRPr>
            </a:p>
          </p:txBody>
        </p:sp>
      </p:grpSp>
      <p:cxnSp>
        <p:nvCxnSpPr>
          <p:cNvPr id="32" name="形状 31"/>
          <p:cNvCxnSpPr>
            <a:cxnSpLocks noChangeShapeType="1"/>
            <a:endCxn id="36" idx="0"/>
          </p:cNvCxnSpPr>
          <p:nvPr/>
        </p:nvCxnSpPr>
        <p:spPr bwMode="auto">
          <a:xfrm>
            <a:off x="4929190" y="5286388"/>
            <a:ext cx="2278061" cy="315900"/>
          </a:xfrm>
          <a:prstGeom prst="bentConnector2">
            <a:avLst/>
          </a:prstGeom>
          <a:noFill/>
          <a:ln w="12700" algn="ctr">
            <a:solidFill>
              <a:schemeClr val="tx1"/>
            </a:solidFill>
            <a:round/>
            <a:headEnd/>
            <a:tailEnd type="arrow" w="med" len="med"/>
          </a:ln>
        </p:spPr>
      </p:cxnSp>
      <p:cxnSp>
        <p:nvCxnSpPr>
          <p:cNvPr id="34" name="形状 33"/>
          <p:cNvCxnSpPr>
            <a:cxnSpLocks noChangeShapeType="1"/>
            <a:endCxn id="36" idx="2"/>
          </p:cNvCxnSpPr>
          <p:nvPr/>
        </p:nvCxnSpPr>
        <p:spPr bwMode="auto">
          <a:xfrm flipV="1">
            <a:off x="4929190" y="5916613"/>
            <a:ext cx="2278061" cy="568343"/>
          </a:xfrm>
          <a:prstGeom prst="bentConnector2">
            <a:avLst/>
          </a:prstGeom>
          <a:noFill/>
          <a:ln w="12700" algn="ctr">
            <a:solidFill>
              <a:schemeClr val="tx1"/>
            </a:solidFill>
            <a:round/>
            <a:headEnd/>
            <a:tailEnd type="arrow" w="med" len="med"/>
          </a:ln>
        </p:spPr>
      </p:cxnSp>
      <p:sp>
        <p:nvSpPr>
          <p:cNvPr id="35" name="TextBox 34"/>
          <p:cNvSpPr txBox="1">
            <a:spLocks noChangeArrowheads="1"/>
          </p:cNvSpPr>
          <p:nvPr/>
        </p:nvSpPr>
        <p:spPr bwMode="auto">
          <a:xfrm>
            <a:off x="500063" y="4786313"/>
            <a:ext cx="1601721" cy="646331"/>
          </a:xfrm>
          <a:prstGeom prst="rect">
            <a:avLst/>
          </a:prstGeom>
          <a:noFill/>
          <a:ln w="9525">
            <a:noFill/>
            <a:miter lim="800000"/>
            <a:headEnd/>
            <a:tailEnd/>
          </a:ln>
        </p:spPr>
        <p:txBody>
          <a:bodyPr wrap="none">
            <a:spAutoFit/>
          </a:bodyPr>
          <a:lstStyle/>
          <a:p>
            <a:pPr algn="l"/>
            <a:r>
              <a:rPr lang="en-US" altLang="zh-CN" dirty="0">
                <a:latin typeface="华文新魏" panose="02010800040101010101" pitchFamily="2" charset="-122"/>
                <a:ea typeface="华文新魏" panose="02010800040101010101" pitchFamily="2" charset="-122"/>
              </a:rPr>
              <a:t>Circle c1;</a:t>
            </a:r>
          </a:p>
          <a:p>
            <a:pPr algn="l"/>
            <a:r>
              <a:rPr lang="en-US" altLang="zh-CN" dirty="0">
                <a:latin typeface="华文新魏" panose="02010800040101010101" pitchFamily="2" charset="-122"/>
                <a:ea typeface="华文新魏" panose="02010800040101010101" pitchFamily="2" charset="-122"/>
              </a:rPr>
              <a:t>Circle c2(5.0);</a:t>
            </a:r>
            <a:endParaRPr lang="zh-CN" altLang="en-US" dirty="0">
              <a:latin typeface="华文新魏" panose="02010800040101010101" pitchFamily="2" charset="-122"/>
              <a:ea typeface="华文新魏" panose="02010800040101010101" pitchFamily="2" charset="-122"/>
            </a:endParaRPr>
          </a:p>
        </p:txBody>
      </p:sp>
      <p:sp>
        <p:nvSpPr>
          <p:cNvPr id="36" name="Rectangle 22"/>
          <p:cNvSpPr>
            <a:spLocks noChangeArrowheads="1"/>
          </p:cNvSpPr>
          <p:nvPr/>
        </p:nvSpPr>
        <p:spPr bwMode="auto">
          <a:xfrm>
            <a:off x="6824663" y="5602288"/>
            <a:ext cx="765175" cy="3143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altLang="zh-CN" sz="2000" dirty="0">
                <a:solidFill>
                  <a:srgbClr val="000000"/>
                </a:solidFill>
                <a:latin typeface="华文新魏" panose="02010800040101010101" pitchFamily="2" charset="-122"/>
                <a:ea typeface="华文新魏" panose="02010800040101010101" pitchFamily="2" charset="-122"/>
              </a:rPr>
              <a:t>1</a:t>
            </a:r>
          </a:p>
        </p:txBody>
      </p:sp>
      <p:sp>
        <p:nvSpPr>
          <p:cNvPr id="38" name="矩形标注 37"/>
          <p:cNvSpPr>
            <a:spLocks noChangeArrowheads="1"/>
          </p:cNvSpPr>
          <p:nvPr/>
        </p:nvSpPr>
        <p:spPr bwMode="auto">
          <a:xfrm>
            <a:off x="7143750" y="4357688"/>
            <a:ext cx="1857375" cy="612775"/>
          </a:xfrm>
          <a:prstGeom prst="wedgeRectCallout">
            <a:avLst>
              <a:gd name="adj1" fmla="val -33069"/>
              <a:gd name="adj2" fmla="val 137125"/>
            </a:avLst>
          </a:prstGeom>
          <a:solidFill>
            <a:schemeClr val="accent1"/>
          </a:solidFill>
          <a:ln w="12700" algn="ctr">
            <a:solidFill>
              <a:schemeClr val="tx1"/>
            </a:solidFill>
            <a:round/>
            <a:headEnd/>
            <a:tailEnd type="triangle" w="med" len="med"/>
          </a:ln>
        </p:spPr>
        <p:txBody>
          <a:bodyPr/>
          <a:lstStyle/>
          <a:p>
            <a:r>
              <a:rPr lang="zh-CN" altLang="en-US" sz="1800" b="1">
                <a:latin typeface="华文新魏" panose="02010800040101010101" pitchFamily="2" charset="-122"/>
                <a:ea typeface="华文新魏" panose="02010800040101010101" pitchFamily="2" charset="-122"/>
              </a:rPr>
              <a:t>对象共享静态数据成员内存</a:t>
            </a:r>
            <a:endParaRPr lang="zh-CN" altLang="en-US" sz="1800">
              <a:latin typeface="华文新魏" panose="02010800040101010101" pitchFamily="2" charset="-122"/>
              <a:ea typeface="华文新魏" panose="02010800040101010101" pitchFamily="2" charset="-122"/>
            </a:endParaRPr>
          </a:p>
        </p:txBody>
      </p:sp>
      <p:sp>
        <p:nvSpPr>
          <p:cNvPr id="39" name="矩形标注 38"/>
          <p:cNvSpPr>
            <a:spLocks noChangeArrowheads="1"/>
          </p:cNvSpPr>
          <p:nvPr/>
        </p:nvSpPr>
        <p:spPr bwMode="auto">
          <a:xfrm>
            <a:off x="0" y="5786438"/>
            <a:ext cx="2857500" cy="857250"/>
          </a:xfrm>
          <a:prstGeom prst="wedgeRectCallout">
            <a:avLst>
              <a:gd name="adj1" fmla="val 82634"/>
              <a:gd name="adj2" fmla="val -6097"/>
            </a:avLst>
          </a:prstGeom>
          <a:solidFill>
            <a:schemeClr val="accent1"/>
          </a:solidFill>
          <a:ln w="12700" algn="ctr">
            <a:solidFill>
              <a:schemeClr val="tx1"/>
            </a:solidFill>
            <a:round/>
            <a:headEnd/>
            <a:tailEnd type="triangle" w="med" len="med"/>
          </a:ln>
        </p:spPr>
        <p:txBody>
          <a:bodyPr/>
          <a:lstStyle/>
          <a:p>
            <a:pPr algn="l"/>
            <a:r>
              <a:rPr lang="zh-CN" altLang="en-US" sz="1800" b="1">
                <a:latin typeface="华文新魏" panose="02010800040101010101" pitchFamily="2" charset="-122"/>
                <a:ea typeface="华文新魏" panose="02010800040101010101" pitchFamily="2" charset="-122"/>
              </a:rPr>
              <a:t>实例数据成员属于对象内存布局的一部分，随着对象的存在而存在</a:t>
            </a:r>
            <a:endParaRPr lang="zh-CN" altLang="en-US" sz="180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blinds(horizontal)">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linds(horizontal)">
                                      <p:cBhvr>
                                        <p:cTn id="15" dur="500"/>
                                        <p:tgtEl>
                                          <p:spTgt spid="3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linds(horizontal)">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5">
                                            <p:txEl>
                                              <p:pRg st="1" end="1"/>
                                            </p:txEl>
                                          </p:spTgt>
                                        </p:tgtEl>
                                        <p:attrNameLst>
                                          <p:attrName>style.visibility</p:attrName>
                                        </p:attrNameLst>
                                      </p:cBhvr>
                                      <p:to>
                                        <p:strVal val="visible"/>
                                      </p:to>
                                    </p:set>
                                    <p:animEffect transition="in" filter="blinds(horizontal)">
                                      <p:cBhvr>
                                        <p:cTn id="26" dur="500"/>
                                        <p:tgtEl>
                                          <p:spTgt spid="3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xit" presetSubtype="10" fill="hold" grpId="1" nodeType="withEffect">
                                  <p:stCondLst>
                                    <p:cond delay="0"/>
                                  </p:stCondLst>
                                  <p:childTnLst>
                                    <p:animEffect transition="out" filter="blinds(horizontal)">
                                      <p:cBhvr>
                                        <p:cTn id="42" dur="500"/>
                                        <p:tgtEl>
                                          <p:spTgt spid="36"/>
                                        </p:tgtEl>
                                      </p:cBhvr>
                                    </p:animEffect>
                                    <p:set>
                                      <p:cBhvr>
                                        <p:cTn id="43" dur="1" fill="hold">
                                          <p:stCondLst>
                                            <p:cond delay="499"/>
                                          </p:stCondLst>
                                        </p:cTn>
                                        <p:tgtEl>
                                          <p:spTgt spid="3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blinds(horizontal)">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blinds(horizontal)">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P spid="24" grpId="1"/>
      <p:bldP spid="36" grpId="0" animBg="1"/>
      <p:bldP spid="36" grpId="1" animBg="1"/>
      <p:bldP spid="38"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pPr/>
              <a:t>4</a:t>
            </a:fld>
            <a:endParaRPr lang="en-US" altLang="zh-CN"/>
          </a:p>
        </p:txBody>
      </p:sp>
      <p:sp>
        <p:nvSpPr>
          <p:cNvPr id="6" name="TextBox 5">
            <a:extLst>
              <a:ext uri="{FF2B5EF4-FFF2-40B4-BE49-F238E27FC236}">
                <a16:creationId xmlns:a16="http://schemas.microsoft.com/office/drawing/2014/main" id="{08394419-818A-4F22-83E5-9FC24BCC9228}"/>
              </a:ext>
            </a:extLst>
          </p:cNvPr>
          <p:cNvSpPr txBox="1">
            <a:spLocks noChangeArrowheads="1"/>
          </p:cNvSpPr>
          <p:nvPr/>
        </p:nvSpPr>
        <p:spPr bwMode="auto">
          <a:xfrm>
            <a:off x="179512" y="136525"/>
            <a:ext cx="8856984" cy="6532835"/>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#include &lt;</a:t>
            </a:r>
            <a:r>
              <a:rPr lang="en-US" altLang="zh-CN" b="1" dirty="0" err="1">
                <a:latin typeface="华文新魏" panose="02010800040101010101" pitchFamily="2" charset="-122"/>
                <a:ea typeface="华文新魏" panose="02010800040101010101" pitchFamily="2" charset="-122"/>
              </a:rPr>
              <a:t>iostream.h</a:t>
            </a:r>
            <a:r>
              <a:rPr lang="en-US" altLang="zh-CN" b="1" dirty="0">
                <a:latin typeface="华文新魏" panose="02010800040101010101" pitchFamily="2" charset="-122"/>
                <a:ea typeface="华文新魏" panose="02010800040101010101" pitchFamily="2" charset="-122"/>
              </a:rPr>
              <a:t>&gt;</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#include &lt;</a:t>
            </a:r>
            <a:r>
              <a:rPr lang="en-US" altLang="zh-CN" b="1" dirty="0" err="1">
                <a:latin typeface="华文新魏" panose="02010800040101010101" pitchFamily="2" charset="-122"/>
                <a:ea typeface="华文新魏" panose="02010800040101010101" pitchFamily="2" charset="-122"/>
              </a:rPr>
              <a:t>string.h</a:t>
            </a:r>
            <a:r>
              <a:rPr lang="en-US" altLang="zh-CN" b="1" dirty="0">
                <a:latin typeface="华文新魏" panose="02010800040101010101" pitchFamily="2" charset="-122"/>
                <a:ea typeface="华文新魏" panose="02010800040101010101" pitchFamily="2" charset="-122"/>
              </a:rPr>
              <a:t>&gt;</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H {     //</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(H)=</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(char[11])</a:t>
            </a:r>
            <a:r>
              <a:rPr lang="zh-CN" altLang="en-US" b="1" dirty="0">
                <a:latin typeface="华文新魏" panose="02010800040101010101" pitchFamily="2" charset="-122"/>
                <a:ea typeface="华文新魏" panose="02010800040101010101" pitchFamily="2" charset="-122"/>
              </a:rPr>
              <a:t>，对象内存布局不包括</a:t>
            </a:r>
            <a:r>
              <a:rPr lang="zh-CN" altLang="en-US" b="1" dirty="0">
                <a:solidFill>
                  <a:srgbClr val="FF0000"/>
                </a:solidFill>
                <a:latin typeface="华文新魏" panose="02010800040101010101" pitchFamily="2" charset="-122"/>
                <a:ea typeface="华文新魏" panose="02010800040101010101" pitchFamily="2" charset="-122"/>
              </a:rPr>
              <a:t>静态</a:t>
            </a:r>
            <a:r>
              <a:rPr lang="zh-CN" altLang="en-US" b="1" dirty="0">
                <a:latin typeface="华文新魏" panose="02010800040101010101" pitchFamily="2" charset="-122"/>
                <a:ea typeface="华文新魏" panose="02010800040101010101" pitchFamily="2" charset="-122"/>
              </a:rPr>
              <a:t>成员</a:t>
            </a:r>
            <a:r>
              <a:rPr lang="en-US" altLang="zh-CN" b="1" dirty="0">
                <a:latin typeface="华文新魏" panose="02010800040101010101" pitchFamily="2" charset="-122"/>
                <a:ea typeface="华文新魏" panose="02010800040101010101" pitchFamily="2" charset="-122"/>
              </a:rPr>
              <a:t>total</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char name[11];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r>
              <a:rPr lang="zh-CN" altLang="en-US" b="1" dirty="0">
                <a:latin typeface="华文新魏" panose="02010800040101010101" pitchFamily="2" charset="-122"/>
                <a:ea typeface="华文新魏" panose="02010800040101010101" pitchFamily="2" charset="-122"/>
              </a:rPr>
              <a:t>：</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static</a:t>
            </a:r>
            <a:r>
              <a:rPr lang="en-US" altLang="zh-CN" b="1" dirty="0">
                <a:latin typeface="华文新魏" panose="02010800040101010101" pitchFamily="2" charset="-122"/>
                <a:ea typeface="华文新魏" panose="02010800040101010101" pitchFamily="2" charset="-122"/>
              </a:rPr>
              <a:t>  int  total;    //</a:t>
            </a:r>
            <a:r>
              <a:rPr lang="zh-CN" altLang="en-US" b="1" dirty="0">
                <a:latin typeface="华文新魏" panose="02010800040101010101" pitchFamily="2" charset="-122"/>
                <a:ea typeface="华文新魏" panose="02010800040101010101" pitchFamily="2" charset="-122"/>
              </a:rPr>
              <a:t>类体内声明</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访问权限</a:t>
            </a:r>
            <a:r>
              <a:rPr lang="en-US" altLang="zh-CN" b="1" dirty="0">
                <a:latin typeface="华文新魏" panose="02010800040101010101" pitchFamily="2" charset="-122"/>
                <a:ea typeface="华文新魏" panose="02010800040101010101" pitchFamily="2" charset="-122"/>
              </a:rPr>
              <a:t>public</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H (char *n)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strncpy</a:t>
            </a:r>
            <a:r>
              <a:rPr lang="en-US" altLang="zh-CN" b="1" dirty="0">
                <a:latin typeface="华文新魏" panose="02010800040101010101" pitchFamily="2" charset="-122"/>
                <a:ea typeface="华文新魏" panose="02010800040101010101" pitchFamily="2" charset="-122"/>
              </a:rPr>
              <a:t> (name,  n,  10) ;  </a:t>
            </a: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H::total++; </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这里</a:t>
            </a:r>
            <a:r>
              <a:rPr lang="en-US" altLang="zh-CN" b="1" dirty="0">
                <a:latin typeface="华文新魏" panose="02010800040101010101" pitchFamily="2" charset="-122"/>
                <a:ea typeface="华文新魏" panose="02010800040101010101" pitchFamily="2" charset="-122"/>
              </a:rPr>
              <a:t>,H::</a:t>
            </a:r>
            <a:r>
              <a:rPr lang="zh-CN" altLang="en-US" b="1" dirty="0">
                <a:latin typeface="华文新魏" panose="02010800040101010101" pitchFamily="2" charset="-122"/>
                <a:ea typeface="华文新魏" panose="02010800040101010101" pitchFamily="2" charset="-122"/>
              </a:rPr>
              <a:t>可以省略</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但不提倡</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~H (  )   { </a:t>
            </a:r>
            <a:r>
              <a:rPr lang="en-US" altLang="zh-CN" b="1" dirty="0">
                <a:solidFill>
                  <a:srgbClr val="FF0000"/>
                </a:solidFill>
                <a:latin typeface="华文新魏" panose="02010800040101010101" pitchFamily="2" charset="-122"/>
                <a:ea typeface="华文新魏" panose="02010800040101010101" pitchFamily="2" charset="-122"/>
              </a:rPr>
              <a:t>H::total --;  </a:t>
            </a:r>
            <a:r>
              <a:rPr lang="en-US" altLang="zh-CN" b="1" dirty="0">
                <a:latin typeface="华文新魏" panose="02010800040101010101" pitchFamily="2" charset="-122"/>
                <a:ea typeface="华文新魏" panose="02010800040101010101" pitchFamily="2" charset="-122"/>
              </a:rPr>
              <a:t>};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int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a:latin typeface="华文新魏" panose="02010800040101010101" pitchFamily="2" charset="-122"/>
                <a:ea typeface="华文新魏" panose="02010800040101010101" pitchFamily="2" charset="-122"/>
              </a:rPr>
              <a:t>=0; 	    //</a:t>
            </a:r>
            <a:r>
              <a:rPr lang="zh-CN" altLang="en-US" b="1" dirty="0">
                <a:latin typeface="华文新魏" panose="02010800040101010101" pitchFamily="2" charset="-122"/>
                <a:ea typeface="华文新魏" panose="02010800040101010101" pitchFamily="2" charset="-122"/>
              </a:rPr>
              <a:t>类体外定义并初始化</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有</a:t>
            </a:r>
            <a:r>
              <a:rPr lang="zh-CN" altLang="en-US" b="1" dirty="0">
                <a:solidFill>
                  <a:srgbClr val="FF0000"/>
                </a:solidFill>
                <a:latin typeface="华文新魏" panose="02010800040101010101" pitchFamily="2" charset="-122"/>
                <a:ea typeface="华文新魏" panose="02010800040101010101" pitchFamily="2" charset="-122"/>
              </a:rPr>
              <a:t>访问权限</a:t>
            </a:r>
            <a:r>
              <a:rPr lang="zh-CN" altLang="en-US" b="1" dirty="0">
                <a:latin typeface="华文新魏" panose="02010800040101010101" pitchFamily="2" charset="-122"/>
                <a:ea typeface="华文新魏" panose="02010800040101010101" pitchFamily="2" charset="-122"/>
              </a:rPr>
              <a:t>的独立变量，</a:t>
            </a: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注意这里不能加</a:t>
            </a:r>
            <a:r>
              <a:rPr lang="en-US" altLang="zh-CN" b="1" dirty="0">
                <a:latin typeface="华文新魏" panose="02010800040101010101" pitchFamily="2" charset="-122"/>
                <a:ea typeface="华文新魏" panose="02010800040101010101" pitchFamily="2" charset="-122"/>
              </a:rPr>
              <a:t>static(</a:t>
            </a:r>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5.4)</a:t>
            </a:r>
            <a:r>
              <a:rPr lang="zh-CN" altLang="en-US" b="1" dirty="0">
                <a:latin typeface="华文新魏" panose="02010800040101010101" pitchFamily="2" charset="-122"/>
                <a:ea typeface="华文新魏" panose="02010800040101010101" pitchFamily="2" charset="-122"/>
              </a:rPr>
              <a:t>，加了</a:t>
            </a:r>
            <a:r>
              <a:rPr lang="en-US" altLang="zh-CN" b="1" dirty="0">
                <a:latin typeface="华文新魏" panose="02010800040101010101" pitchFamily="2" charset="-122"/>
                <a:ea typeface="华文新魏" panose="02010800040101010101" pitchFamily="2" charset="-122"/>
              </a:rPr>
              <a:t>static</a:t>
            </a:r>
            <a:r>
              <a:rPr lang="zh-CN" altLang="en-US" b="1" dirty="0">
                <a:latin typeface="华文新魏" panose="02010800040101010101" pitchFamily="2" charset="-122"/>
                <a:ea typeface="华文新魏" panose="02010800040101010101" pitchFamily="2" charset="-122"/>
              </a:rPr>
              <a:t>使</a:t>
            </a:r>
            <a:r>
              <a:rPr lang="en-US" altLang="zh-CN" b="1" dirty="0">
                <a:latin typeface="华文新魏" panose="02010800040101010101" pitchFamily="2" charset="-122"/>
                <a:ea typeface="华文新魏" panose="02010800040101010101" pitchFamily="2" charset="-122"/>
              </a:rPr>
              <a:t>H::total</a:t>
            </a:r>
            <a:r>
              <a:rPr lang="zh-CN" altLang="en-US" b="1" dirty="0">
                <a:latin typeface="华文新魏" panose="02010800040101010101" pitchFamily="2" charset="-122"/>
                <a:ea typeface="华文新魏" panose="02010800040101010101" pitchFamily="2" charset="-122"/>
              </a:rPr>
              <a:t>局限于本文件</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void main (void)   {   //</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(H)=</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x=</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y</a:t>
            </a:r>
          </a:p>
          <a:p>
            <a:pPr>
              <a:lnSpc>
                <a:spcPct val="120000"/>
              </a:lnSpc>
              <a:spcBef>
                <a:spcPct val="0"/>
              </a:spcBef>
            </a:pPr>
            <a:r>
              <a:rPr lang="en-US" altLang="zh-CN" b="1" dirty="0">
                <a:solidFill>
                  <a:schemeClr val="hlink"/>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H   x ("Xi") ;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=1</a:t>
            </a: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H   y ("Yi") ;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err="1">
                <a:solidFill>
                  <a:srgbClr val="FF0000"/>
                </a:solidFill>
                <a:latin typeface="华文新魏" panose="02010800040101010101" pitchFamily="2" charset="-122"/>
                <a:ea typeface="华文新魏" panose="02010800040101010101" pitchFamily="2" charset="-122"/>
              </a:rPr>
              <a:t>y.total</a:t>
            </a:r>
            <a:r>
              <a:rPr lang="en-US" altLang="zh-CN" b="1" dirty="0">
                <a:solidFill>
                  <a:srgbClr val="FF0000"/>
                </a:solidFill>
                <a:latin typeface="华文新魏" panose="02010800040101010101" pitchFamily="2" charset="-122"/>
                <a:ea typeface="华文新魏" panose="02010800040101010101" pitchFamily="2" charset="-122"/>
              </a:rPr>
              <a:t>=2</a:t>
            </a: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err="1">
                <a:solidFill>
                  <a:srgbClr val="FF0000"/>
                </a:solidFill>
                <a:latin typeface="华文新魏" panose="02010800040101010101" pitchFamily="2" charset="-122"/>
                <a:ea typeface="华文新魏" panose="02010800040101010101" pitchFamily="2" charset="-122"/>
              </a:rPr>
              <a:t>cout</a:t>
            </a:r>
            <a:r>
              <a:rPr lang="en-US" altLang="zh-CN" b="1" dirty="0">
                <a:solidFill>
                  <a:srgbClr val="FF0000"/>
                </a:solidFill>
                <a:latin typeface="华文新魏" panose="02010800040101010101" pitchFamily="2" charset="-122"/>
                <a:ea typeface="华文新魏" panose="02010800040101010101" pitchFamily="2" charset="-122"/>
              </a:rPr>
              <a:t>&lt;&lt;H::total&lt;&lt;</a:t>
            </a:r>
            <a:r>
              <a:rPr lang="en-US" altLang="zh-CN" b="1" dirty="0" err="1">
                <a:solidFill>
                  <a:srgbClr val="FF0000"/>
                </a:solidFill>
                <a:latin typeface="华文新魏" panose="02010800040101010101" pitchFamily="2" charset="-122"/>
                <a:ea typeface="华文新魏" panose="02010800040101010101" pitchFamily="2" charset="-122"/>
              </a:rPr>
              <a:t>x.H</a:t>
            </a:r>
            <a:r>
              <a:rPr lang="en-US" altLang="zh-CN" b="1" dirty="0">
                <a:solidFill>
                  <a:srgbClr val="FF0000"/>
                </a:solidFill>
                <a:latin typeface="华文新魏" panose="02010800040101010101" pitchFamily="2" charset="-122"/>
                <a:ea typeface="华文新魏" panose="02010800040101010101" pitchFamily="2" charset="-122"/>
              </a:rPr>
              <a:t>::total&lt;&lt;</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静态数据成员的三种访问方式</a:t>
            </a: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p:spPr>
        <p:txBody>
          <a:bodyPr/>
          <a:lstStyle/>
          <a:p>
            <a:fld id="{3771C63D-4969-41D9-A1A9-FE3E65C93126}" type="slidenum">
              <a:rPr lang="en-US" altLang="zh-CN" smtClean="0">
                <a:latin typeface="华文新魏" panose="02010800040101010101" pitchFamily="2" charset="-122"/>
                <a:ea typeface="华文新魏" panose="02010800040101010101" pitchFamily="2" charset="-122"/>
              </a:rPr>
              <a:pPr/>
              <a:t>5</a:t>
            </a:fld>
            <a:endParaRPr lang="en-US" altLang="zh-CN">
              <a:latin typeface="华文新魏" panose="02010800040101010101" pitchFamily="2" charset="-122"/>
              <a:ea typeface="华文新魏" panose="02010800040101010101" pitchFamily="2" charset="-122"/>
            </a:endParaRPr>
          </a:p>
        </p:txBody>
      </p:sp>
      <p:grpSp>
        <p:nvGrpSpPr>
          <p:cNvPr id="2" name="Group 21"/>
          <p:cNvGrpSpPr>
            <a:grpSpLocks/>
          </p:cNvGrpSpPr>
          <p:nvPr/>
        </p:nvGrpSpPr>
        <p:grpSpPr bwMode="auto">
          <a:xfrm>
            <a:off x="850900" y="1412875"/>
            <a:ext cx="2144713" cy="3200400"/>
            <a:chOff x="536" y="1146"/>
            <a:chExt cx="1351" cy="2016"/>
          </a:xfrm>
        </p:grpSpPr>
        <p:sp>
          <p:nvSpPr>
            <p:cNvPr id="139280" name="Text Box 4"/>
            <p:cNvSpPr txBox="1">
              <a:spLocks noChangeArrowheads="1"/>
            </p:cNvSpPr>
            <p:nvPr/>
          </p:nvSpPr>
          <p:spPr bwMode="auto">
            <a:xfrm>
              <a:off x="751" y="1298"/>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name[0]:’X’</a:t>
              </a:r>
            </a:p>
          </p:txBody>
        </p:sp>
        <p:sp>
          <p:nvSpPr>
            <p:cNvPr id="139281" name="Text Box 6"/>
            <p:cNvSpPr txBox="1">
              <a:spLocks noChangeArrowheads="1"/>
            </p:cNvSpPr>
            <p:nvPr/>
          </p:nvSpPr>
          <p:spPr bwMode="auto">
            <a:xfrm>
              <a:off x="753" y="1596"/>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name[1]:’i’  </a:t>
              </a:r>
            </a:p>
          </p:txBody>
        </p:sp>
        <p:sp>
          <p:nvSpPr>
            <p:cNvPr id="139282" name="Text Box 7"/>
            <p:cNvSpPr txBox="1">
              <a:spLocks noChangeArrowheads="1"/>
            </p:cNvSpPr>
            <p:nvPr/>
          </p:nvSpPr>
          <p:spPr bwMode="auto">
            <a:xfrm>
              <a:off x="752" y="1893"/>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name[2]:’\0’</a:t>
              </a:r>
            </a:p>
          </p:txBody>
        </p:sp>
        <p:sp>
          <p:nvSpPr>
            <p:cNvPr id="139283" name="Text Box 8"/>
            <p:cNvSpPr txBox="1">
              <a:spLocks noChangeArrowheads="1"/>
            </p:cNvSpPr>
            <p:nvPr/>
          </p:nvSpPr>
          <p:spPr bwMode="auto">
            <a:xfrm>
              <a:off x="749" y="2866"/>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name[10]:’\0’</a:t>
              </a:r>
            </a:p>
          </p:txBody>
        </p:sp>
        <p:sp>
          <p:nvSpPr>
            <p:cNvPr id="139284" name="Text Box 9"/>
            <p:cNvSpPr txBox="1">
              <a:spLocks noChangeArrowheads="1"/>
            </p:cNvSpPr>
            <p:nvPr/>
          </p:nvSpPr>
          <p:spPr bwMode="auto">
            <a:xfrm>
              <a:off x="748" y="2362"/>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a:t>
              </a:r>
            </a:p>
          </p:txBody>
        </p:sp>
        <p:sp>
          <p:nvSpPr>
            <p:cNvPr id="139285" name="Text Box 11"/>
            <p:cNvSpPr txBox="1">
              <a:spLocks noChangeArrowheads="1"/>
            </p:cNvSpPr>
            <p:nvPr/>
          </p:nvSpPr>
          <p:spPr bwMode="auto">
            <a:xfrm>
              <a:off x="536" y="1146"/>
              <a:ext cx="190" cy="233"/>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x</a:t>
              </a:r>
            </a:p>
          </p:txBody>
        </p:sp>
      </p:grpSp>
      <p:grpSp>
        <p:nvGrpSpPr>
          <p:cNvPr id="3" name="Group 13"/>
          <p:cNvGrpSpPr>
            <a:grpSpLocks/>
          </p:cNvGrpSpPr>
          <p:nvPr/>
        </p:nvGrpSpPr>
        <p:grpSpPr bwMode="auto">
          <a:xfrm>
            <a:off x="4587875" y="1412875"/>
            <a:ext cx="2144713" cy="3200400"/>
            <a:chOff x="536" y="1146"/>
            <a:chExt cx="1351" cy="2016"/>
          </a:xfrm>
        </p:grpSpPr>
        <p:sp>
          <p:nvSpPr>
            <p:cNvPr id="139274" name="Text Box 14"/>
            <p:cNvSpPr txBox="1">
              <a:spLocks noChangeArrowheads="1"/>
            </p:cNvSpPr>
            <p:nvPr/>
          </p:nvSpPr>
          <p:spPr bwMode="auto">
            <a:xfrm>
              <a:off x="751" y="1298"/>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name[0]:’Y’</a:t>
              </a:r>
            </a:p>
          </p:txBody>
        </p:sp>
        <p:sp>
          <p:nvSpPr>
            <p:cNvPr id="139275" name="Text Box 15"/>
            <p:cNvSpPr txBox="1">
              <a:spLocks noChangeArrowheads="1"/>
            </p:cNvSpPr>
            <p:nvPr/>
          </p:nvSpPr>
          <p:spPr bwMode="auto">
            <a:xfrm>
              <a:off x="753" y="1596"/>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name[1]:’i’  </a:t>
              </a:r>
            </a:p>
          </p:txBody>
        </p:sp>
        <p:sp>
          <p:nvSpPr>
            <p:cNvPr id="139276" name="Text Box 16"/>
            <p:cNvSpPr txBox="1">
              <a:spLocks noChangeArrowheads="1"/>
            </p:cNvSpPr>
            <p:nvPr/>
          </p:nvSpPr>
          <p:spPr bwMode="auto">
            <a:xfrm>
              <a:off x="752" y="1893"/>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name[2]:’\0’</a:t>
              </a:r>
            </a:p>
          </p:txBody>
        </p:sp>
        <p:sp>
          <p:nvSpPr>
            <p:cNvPr id="139277" name="Text Box 17"/>
            <p:cNvSpPr txBox="1">
              <a:spLocks noChangeArrowheads="1"/>
            </p:cNvSpPr>
            <p:nvPr/>
          </p:nvSpPr>
          <p:spPr bwMode="auto">
            <a:xfrm>
              <a:off x="749" y="2866"/>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name[10]:’\0’</a:t>
              </a:r>
            </a:p>
          </p:txBody>
        </p:sp>
        <p:sp>
          <p:nvSpPr>
            <p:cNvPr id="139278" name="Text Box 18"/>
            <p:cNvSpPr txBox="1">
              <a:spLocks noChangeArrowheads="1"/>
            </p:cNvSpPr>
            <p:nvPr/>
          </p:nvSpPr>
          <p:spPr bwMode="auto">
            <a:xfrm>
              <a:off x="748" y="2362"/>
              <a:ext cx="1134" cy="296"/>
            </a:xfrm>
            <a:prstGeom prst="rect">
              <a:avLst/>
            </a:prstGeom>
            <a:noFill/>
            <a:ln w="12700">
              <a:solidFill>
                <a:schemeClr val="tx1"/>
              </a:solidFill>
              <a:miter lim="800000"/>
              <a:headEnd/>
              <a:tailEnd/>
            </a:ln>
          </p:spPr>
          <p:txBody>
            <a:bodyPr wrap="none"/>
            <a:lstStyle/>
            <a:p>
              <a:pPr algn="dist"/>
              <a:r>
                <a:rPr lang="en-US" altLang="zh-CN">
                  <a:latin typeface="华文新魏" panose="02010800040101010101" pitchFamily="2" charset="-122"/>
                  <a:ea typeface="华文新魏" panose="02010800040101010101" pitchFamily="2" charset="-122"/>
                </a:rPr>
                <a:t>…</a:t>
              </a:r>
            </a:p>
          </p:txBody>
        </p:sp>
        <p:sp>
          <p:nvSpPr>
            <p:cNvPr id="139279" name="Text Box 19"/>
            <p:cNvSpPr txBox="1">
              <a:spLocks noChangeArrowheads="1"/>
            </p:cNvSpPr>
            <p:nvPr/>
          </p:nvSpPr>
          <p:spPr bwMode="auto">
            <a:xfrm>
              <a:off x="536" y="1146"/>
              <a:ext cx="192" cy="233"/>
            </a:xfrm>
            <a:prstGeom prst="rect">
              <a:avLst/>
            </a:prstGeom>
            <a:noFill/>
            <a:ln w="12700">
              <a:noFill/>
              <a:miter lim="800000"/>
              <a:headEnd/>
              <a:tailEnd/>
            </a:ln>
          </p:spPr>
          <p:txBody>
            <a:bodyPr wrap="none">
              <a:spAutoFit/>
            </a:bodyPr>
            <a:lstStyle/>
            <a:p>
              <a:r>
                <a:rPr lang="en-US" altLang="zh-CN">
                  <a:latin typeface="华文新魏" panose="02010800040101010101" pitchFamily="2" charset="-122"/>
                  <a:ea typeface="华文新魏" panose="02010800040101010101" pitchFamily="2" charset="-122"/>
                </a:rPr>
                <a:t>y</a:t>
              </a:r>
            </a:p>
          </p:txBody>
        </p:sp>
      </p:grpSp>
      <p:sp>
        <p:nvSpPr>
          <p:cNvPr id="292884" name="Text Box 20"/>
          <p:cNvSpPr txBox="1">
            <a:spLocks noChangeArrowheads="1"/>
          </p:cNvSpPr>
          <p:nvPr/>
        </p:nvSpPr>
        <p:spPr bwMode="auto">
          <a:xfrm>
            <a:off x="1201738" y="5695950"/>
            <a:ext cx="1800225" cy="469900"/>
          </a:xfrm>
          <a:prstGeom prst="rect">
            <a:avLst/>
          </a:prstGeom>
          <a:noFill/>
          <a:ln w="12700">
            <a:solidFill>
              <a:srgbClr val="FF0000"/>
            </a:solidFill>
            <a:miter lim="800000"/>
            <a:headEnd/>
            <a:tailEnd/>
          </a:ln>
        </p:spPr>
        <p:txBody>
          <a:bodyPr wrap="none"/>
          <a:lstStyle/>
          <a:p>
            <a:pPr algn="dist"/>
            <a:r>
              <a:rPr lang="en-US" altLang="zh-CN">
                <a:solidFill>
                  <a:srgbClr val="FF0000"/>
                </a:solidFill>
                <a:latin typeface="华文新魏" panose="02010800040101010101" pitchFamily="2" charset="-122"/>
                <a:ea typeface="华文新魏" panose="02010800040101010101" pitchFamily="2" charset="-122"/>
              </a:rPr>
              <a:t>H::total = 1</a:t>
            </a:r>
          </a:p>
        </p:txBody>
      </p:sp>
      <p:sp>
        <p:nvSpPr>
          <p:cNvPr id="292886" name="Text Box 22"/>
          <p:cNvSpPr txBox="1">
            <a:spLocks noChangeArrowheads="1"/>
          </p:cNvSpPr>
          <p:nvPr/>
        </p:nvSpPr>
        <p:spPr bwMode="auto">
          <a:xfrm>
            <a:off x="1187450" y="5700713"/>
            <a:ext cx="1800225" cy="469900"/>
          </a:xfrm>
          <a:prstGeom prst="rect">
            <a:avLst/>
          </a:prstGeom>
          <a:noFill/>
          <a:ln w="12700">
            <a:solidFill>
              <a:srgbClr val="FF0000"/>
            </a:solidFill>
            <a:miter lim="800000"/>
            <a:headEnd/>
            <a:tailEnd/>
          </a:ln>
        </p:spPr>
        <p:txBody>
          <a:bodyPr wrap="none"/>
          <a:lstStyle/>
          <a:p>
            <a:pPr algn="dist"/>
            <a:r>
              <a:rPr lang="en-US" altLang="zh-CN">
                <a:solidFill>
                  <a:srgbClr val="FF0000"/>
                </a:solidFill>
                <a:latin typeface="华文新魏" panose="02010800040101010101" pitchFamily="2" charset="-122"/>
                <a:ea typeface="华文新魏" panose="02010800040101010101" pitchFamily="2" charset="-122"/>
              </a:rPr>
              <a:t>H::total = 2</a:t>
            </a:r>
          </a:p>
        </p:txBody>
      </p:sp>
      <p:sp>
        <p:nvSpPr>
          <p:cNvPr id="292887" name="Text Box 23"/>
          <p:cNvSpPr txBox="1">
            <a:spLocks noChangeArrowheads="1"/>
          </p:cNvSpPr>
          <p:nvPr/>
        </p:nvSpPr>
        <p:spPr bwMode="auto">
          <a:xfrm>
            <a:off x="3700463" y="5373688"/>
            <a:ext cx="3648756" cy="923330"/>
          </a:xfrm>
          <a:prstGeom prst="rect">
            <a:avLst/>
          </a:prstGeom>
          <a:noFill/>
          <a:ln w="12700">
            <a:noFill/>
            <a:miter lim="800000"/>
            <a:headEnd/>
            <a:tailEnd/>
          </a:ln>
        </p:spPr>
        <p:txBody>
          <a:bodyPr wrap="none">
            <a:spAutoFit/>
          </a:bodyPr>
          <a:lstStyle/>
          <a:p>
            <a:pPr algn="l"/>
            <a:r>
              <a:rPr lang="zh-CN" altLang="en-US">
                <a:latin typeface="华文新魏" panose="02010800040101010101" pitchFamily="2" charset="-122"/>
                <a:ea typeface="华文新魏" panose="02010800040101010101" pitchFamily="2" charset="-122"/>
              </a:rPr>
              <a:t>此时</a:t>
            </a:r>
          </a:p>
          <a:p>
            <a:pPr algn="l"/>
            <a:r>
              <a:rPr lang="en-US" altLang="zh-CN">
                <a:latin typeface="华文新魏" panose="02010800040101010101" pitchFamily="2" charset="-122"/>
                <a:ea typeface="华文新魏" panose="02010800040101010101" pitchFamily="2" charset="-122"/>
              </a:rPr>
              <a:t>x.H::total = x.total = H::total = 2</a:t>
            </a:r>
          </a:p>
          <a:p>
            <a:pPr algn="l"/>
            <a:r>
              <a:rPr lang="en-US" altLang="zh-CN">
                <a:latin typeface="华文新魏" panose="02010800040101010101" pitchFamily="2" charset="-122"/>
                <a:ea typeface="华文新魏" panose="02010800040101010101" pitchFamily="2" charset="-122"/>
              </a:rPr>
              <a:t>y.H::total = y.total = H::total = 2</a:t>
            </a:r>
          </a:p>
        </p:txBody>
      </p:sp>
      <p:sp>
        <p:nvSpPr>
          <p:cNvPr id="292888" name="Text Box 24"/>
          <p:cNvSpPr txBox="1">
            <a:spLocks noChangeArrowheads="1"/>
          </p:cNvSpPr>
          <p:nvPr/>
        </p:nvSpPr>
        <p:spPr bwMode="auto">
          <a:xfrm>
            <a:off x="395288" y="4941888"/>
            <a:ext cx="8362950" cy="396875"/>
          </a:xfrm>
          <a:prstGeom prst="rect">
            <a:avLst/>
          </a:prstGeom>
          <a:noFill/>
          <a:ln w="12700">
            <a:noFill/>
            <a:miter lim="800000"/>
            <a:headEnd/>
            <a:tailEnd/>
          </a:ln>
        </p:spPr>
        <p:txBody>
          <a:bodyPr wrap="none">
            <a:spAutoFit/>
          </a:bodyPr>
          <a:lstStyle/>
          <a:p>
            <a:r>
              <a:rPr lang="zh-CN" altLang="en-US" sz="2000" b="1">
                <a:solidFill>
                  <a:srgbClr val="FF0000"/>
                </a:solidFill>
                <a:latin typeface="华文新魏" panose="02010800040101010101" pitchFamily="2" charset="-122"/>
                <a:ea typeface="华文新魏" panose="02010800040101010101" pitchFamily="2" charset="-122"/>
              </a:rPr>
              <a:t>静态数据成员相当于独立分配内存的变量</a:t>
            </a:r>
            <a:r>
              <a:rPr lang="zh-CN" altLang="en-US" sz="2000" b="1">
                <a:latin typeface="华文新魏" panose="02010800040101010101" pitchFamily="2" charset="-122"/>
                <a:ea typeface="华文新魏" panose="02010800040101010101" pitchFamily="2" charset="-122"/>
              </a:rPr>
              <a:t>，</a:t>
            </a:r>
            <a:r>
              <a:rPr lang="zh-CN" altLang="en-US" sz="2000" b="1">
                <a:solidFill>
                  <a:srgbClr val="FF0000"/>
                </a:solidFill>
                <a:latin typeface="华文新魏" panose="02010800040101010101" pitchFamily="2" charset="-122"/>
                <a:ea typeface="华文新魏" panose="02010800040101010101" pitchFamily="2" charset="-122"/>
              </a:rPr>
              <a:t>不属于任何对象内存的一部分</a:t>
            </a:r>
          </a:p>
        </p:txBody>
      </p:sp>
      <p:sp>
        <p:nvSpPr>
          <p:cNvPr id="24" name="Rectangle 4">
            <a:extLst>
              <a:ext uri="{FF2B5EF4-FFF2-40B4-BE49-F238E27FC236}">
                <a16:creationId xmlns:a16="http://schemas.microsoft.com/office/drawing/2014/main" id="{D8A91BD4-068B-4C86-9A93-51AD60E1E37D}"/>
              </a:ext>
            </a:extLst>
          </p:cNvPr>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5.1</a:t>
            </a:r>
            <a:r>
              <a:rPr lang="zh-CN" altLang="en-US" sz="3600" b="1" dirty="0">
                <a:solidFill>
                  <a:srgbClr val="FF0000"/>
                </a:solidFill>
                <a:latin typeface="微软雅黑" pitchFamily="34" charset="-122"/>
                <a:ea typeface="微软雅黑" pitchFamily="34" charset="-122"/>
              </a:rPr>
              <a:t>　静态数据成员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2884"/>
                                        </p:tgtEl>
                                        <p:attrNameLst>
                                          <p:attrName>style.visibility</p:attrName>
                                        </p:attrNameLst>
                                      </p:cBhvr>
                                      <p:to>
                                        <p:strVal val="visible"/>
                                      </p:to>
                                    </p:set>
                                    <p:animEffect transition="in" filter="blinds(horizontal)">
                                      <p:cBhvr>
                                        <p:cTn id="12" dur="500"/>
                                        <p:tgtEl>
                                          <p:spTgt spid="2928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2886"/>
                                        </p:tgtEl>
                                        <p:attrNameLst>
                                          <p:attrName>style.visibility</p:attrName>
                                        </p:attrNameLst>
                                      </p:cBhvr>
                                      <p:to>
                                        <p:strVal val="visible"/>
                                      </p:to>
                                    </p:set>
                                    <p:animEffect transition="in" filter="blinds(horizontal)">
                                      <p:cBhvr>
                                        <p:cTn id="22" dur="500"/>
                                        <p:tgtEl>
                                          <p:spTgt spid="292886"/>
                                        </p:tgtEl>
                                      </p:cBhvr>
                                    </p:animEffect>
                                  </p:childTnLst>
                                </p:cTn>
                              </p:par>
                              <p:par>
                                <p:cTn id="23" presetID="3" presetClass="exit" presetSubtype="10" fill="hold" grpId="1" nodeType="withEffect">
                                  <p:stCondLst>
                                    <p:cond delay="0"/>
                                  </p:stCondLst>
                                  <p:childTnLst>
                                    <p:animEffect transition="out" filter="blinds(horizontal)">
                                      <p:cBhvr>
                                        <p:cTn id="24" dur="500"/>
                                        <p:tgtEl>
                                          <p:spTgt spid="292884"/>
                                        </p:tgtEl>
                                      </p:cBhvr>
                                    </p:animEffect>
                                    <p:set>
                                      <p:cBhvr>
                                        <p:cTn id="25" dur="1" fill="hold">
                                          <p:stCondLst>
                                            <p:cond delay="499"/>
                                          </p:stCondLst>
                                        </p:cTn>
                                        <p:tgtEl>
                                          <p:spTgt spid="29288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92887"/>
                                        </p:tgtEl>
                                        <p:attrNameLst>
                                          <p:attrName>style.visibility</p:attrName>
                                        </p:attrNameLst>
                                      </p:cBhvr>
                                      <p:to>
                                        <p:strVal val="visible"/>
                                      </p:to>
                                    </p:set>
                                    <p:animEffect transition="in" filter="blinds(horizontal)">
                                      <p:cBhvr>
                                        <p:cTn id="30" dur="500"/>
                                        <p:tgtEl>
                                          <p:spTgt spid="29288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92888"/>
                                        </p:tgtEl>
                                        <p:attrNameLst>
                                          <p:attrName>style.visibility</p:attrName>
                                        </p:attrNameLst>
                                      </p:cBhvr>
                                      <p:to>
                                        <p:strVal val="visible"/>
                                      </p:to>
                                    </p:set>
                                    <p:animEffect transition="in" filter="blinds(horizontal)">
                                      <p:cBhvr>
                                        <p:cTn id="35" dur="500"/>
                                        <p:tgtEl>
                                          <p:spTgt spid="29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4" grpId="0" animBg="1"/>
      <p:bldP spid="292884" grpId="1" animBg="1"/>
      <p:bldP spid="292886" grpId="0" animBg="1"/>
      <p:bldP spid="292887" grpId="0"/>
      <p:bldP spid="2928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5.1</a:t>
            </a:r>
            <a:r>
              <a:rPr lang="zh-CN" altLang="en-US" sz="3600" b="1" dirty="0">
                <a:solidFill>
                  <a:srgbClr val="FF0000"/>
                </a:solidFill>
                <a:latin typeface="微软雅黑" pitchFamily="34" charset="-122"/>
                <a:ea typeface="微软雅黑" pitchFamily="34" charset="-122"/>
              </a:rPr>
              <a:t>　静态数据成员</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gn="just">
              <a:lnSpc>
                <a:spcPct val="120000"/>
              </a:lnSpc>
            </a:pPr>
            <a:r>
              <a:rPr lang="en-US" altLang="zh-CN" sz="2400" b="1" dirty="0">
                <a:latin typeface="华文新魏" pitchFamily="2" charset="-122"/>
                <a:ea typeface="华文新魏"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静态数据成员的初始化：</a:t>
            </a:r>
            <a:endParaRPr lang="en-US" altLang="zh-CN" sz="2400" b="1" dirty="0">
              <a:solidFill>
                <a:srgbClr val="FF0000"/>
              </a:solidFill>
              <a:latin typeface="华文新魏" panose="02010800040101010101" pitchFamily="2" charset="-122"/>
              <a:ea typeface="华文新魏" panose="02010800040101010101" pitchFamily="2" charset="-122"/>
            </a:endParaRPr>
          </a:p>
          <a:p>
            <a:pPr marL="1257300" lvl="2" indent="-342900" algn="just">
              <a:lnSpc>
                <a:spcPct val="150000"/>
              </a:lnSpc>
              <a:buFont typeface="Wingdings" panose="05000000000000000000" pitchFamily="2" charset="2"/>
              <a:buChar char="u"/>
            </a:pPr>
            <a:r>
              <a:rPr lang="zh-CN" altLang="en-US" sz="2200" b="1" dirty="0">
                <a:latin typeface="华文新魏" panose="02010800040101010101" pitchFamily="2" charset="-122"/>
                <a:ea typeface="华文新魏" panose="02010800040101010101" pitchFamily="2" charset="-122"/>
              </a:rPr>
              <a:t>非常量静态成员必须在类里声明，类外定义和初始化 </a:t>
            </a:r>
            <a:endParaRPr lang="en-US" altLang="zh-CN" sz="2200" b="1" dirty="0">
              <a:latin typeface="华文新魏" panose="02010800040101010101" pitchFamily="2" charset="-122"/>
              <a:ea typeface="华文新魏" panose="02010800040101010101" pitchFamily="2" charset="-122"/>
            </a:endParaRPr>
          </a:p>
          <a:p>
            <a:pPr marL="1257300" lvl="2" indent="-342900" algn="just">
              <a:lnSpc>
                <a:spcPct val="150000"/>
              </a:lnSpc>
              <a:buFont typeface="Wingdings" panose="05000000000000000000" pitchFamily="2" charset="2"/>
              <a:buChar char="u"/>
            </a:pPr>
            <a:r>
              <a:rPr lang="en-US" altLang="zh-CN" sz="2200" b="1" dirty="0">
                <a:latin typeface="华文新魏" panose="02010800040101010101" pitchFamily="2" charset="-122"/>
                <a:ea typeface="华文新魏" panose="02010800040101010101" pitchFamily="2" charset="-122"/>
              </a:rPr>
              <a:t>const</a:t>
            </a:r>
            <a:r>
              <a:rPr lang="zh-CN" altLang="en-US" sz="2200" b="1" dirty="0">
                <a:latin typeface="华文新魏" panose="02010800040101010101" pitchFamily="2" charset="-122"/>
                <a:ea typeface="华文新魏" panose="02010800040101010101" pitchFamily="2" charset="-122"/>
              </a:rPr>
              <a:t>静态成员是整型或枚举类型，可以在类体里初始化</a:t>
            </a:r>
            <a:endParaRPr lang="en-US" altLang="zh-CN" sz="2200" b="1" dirty="0">
              <a:latin typeface="华文新魏" panose="02010800040101010101" pitchFamily="2" charset="-122"/>
              <a:ea typeface="华文新魏" panose="02010800040101010101" pitchFamily="2" charset="-122"/>
            </a:endParaRPr>
          </a:p>
          <a:p>
            <a:pPr marL="1257300" lvl="2" indent="-342900" algn="just">
              <a:lnSpc>
                <a:spcPct val="150000"/>
              </a:lnSpc>
              <a:buFont typeface="Wingdings" panose="05000000000000000000" pitchFamily="2" charset="2"/>
              <a:buChar char="u"/>
            </a:pPr>
            <a:r>
              <a:rPr lang="en-US" altLang="zh-CN" sz="2200" b="1" dirty="0" err="1">
                <a:latin typeface="华文新魏" panose="02010800040101010101" pitchFamily="2" charset="-122"/>
                <a:ea typeface="华文新魏" panose="02010800040101010101" pitchFamily="2" charset="-122"/>
              </a:rPr>
              <a:t>constexpr</a:t>
            </a:r>
            <a:r>
              <a:rPr lang="zh-CN" altLang="en-US" sz="2200" b="1" dirty="0">
                <a:latin typeface="华文新魏" panose="02010800040101010101" pitchFamily="2" charset="-122"/>
                <a:ea typeface="华文新魏" panose="02010800040101010101" pitchFamily="2" charset="-122"/>
              </a:rPr>
              <a:t>类型的字面值类型可以在类体里初始化</a:t>
            </a:r>
            <a:r>
              <a:rPr lang="en-US" altLang="zh-CN" sz="2200" b="1" dirty="0">
                <a:latin typeface="华文新魏" panose="02010800040101010101" pitchFamily="2" charset="-122"/>
                <a:ea typeface="华文新魏" panose="02010800040101010101" pitchFamily="2" charset="-122"/>
              </a:rPr>
              <a:t>	</a:t>
            </a:r>
          </a:p>
          <a:p>
            <a:pPr algn="just">
              <a:lnSpc>
                <a:spcPct val="120000"/>
              </a:lnSpc>
            </a:pPr>
            <a:r>
              <a:rPr lang="en-US" altLang="zh-CN" sz="2200" b="1" dirty="0">
                <a:latin typeface="华文新魏" panose="02010800040101010101" pitchFamily="2" charset="-122"/>
                <a:ea typeface="华文新魏" panose="02010800040101010101" pitchFamily="2" charset="-122"/>
              </a:rPr>
              <a:t>	</a:t>
            </a:r>
            <a:endParaRPr lang="zh-CN" altLang="en-US" sz="22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8805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5.1</a:t>
            </a:r>
            <a:r>
              <a:rPr lang="zh-CN" altLang="en-US" sz="3600" b="1" dirty="0">
                <a:solidFill>
                  <a:srgbClr val="FF0000"/>
                </a:solidFill>
                <a:latin typeface="微软雅黑" pitchFamily="34" charset="-122"/>
                <a:ea typeface="微软雅黑" pitchFamily="34" charset="-122"/>
              </a:rPr>
              <a:t>　静态数据成员</a:t>
            </a:r>
          </a:p>
        </p:txBody>
      </p:sp>
      <p:sp>
        <p:nvSpPr>
          <p:cNvPr id="4" name="TextBox 5">
            <a:extLst>
              <a:ext uri="{FF2B5EF4-FFF2-40B4-BE49-F238E27FC236}">
                <a16:creationId xmlns:a16="http://schemas.microsoft.com/office/drawing/2014/main" id="{42E9FB18-FB0D-45B7-8897-7B9114D731EB}"/>
              </a:ext>
            </a:extLst>
          </p:cNvPr>
          <p:cNvSpPr txBox="1">
            <a:spLocks noChangeArrowheads="1"/>
          </p:cNvSpPr>
          <p:nvPr/>
        </p:nvSpPr>
        <p:spPr bwMode="auto">
          <a:xfrm>
            <a:off x="287016" y="1049745"/>
            <a:ext cx="8856984" cy="5164683"/>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dirty="0">
                <a:latin typeface="华文新魏" panose="02010800040101010101" pitchFamily="2" charset="-122"/>
                <a:ea typeface="华文新魏" panose="02010800040101010101" pitchFamily="2" charset="-122"/>
              </a:rPr>
              <a:t>class A {</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非常量静态成员必须在类里声明，类外定义和初始化</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static</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  </a:t>
            </a:r>
            <a:endParaRPr lang="zh-CN" altLang="en-US"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//const</a:t>
            </a:r>
            <a:r>
              <a:rPr lang="zh-CN" altLang="en-US" dirty="0">
                <a:latin typeface="华文新魏" panose="02010800040101010101" pitchFamily="2" charset="-122"/>
                <a:ea typeface="华文新魏" panose="02010800040101010101" pitchFamily="2" charset="-122"/>
              </a:rPr>
              <a:t>静态成员是整型或枚举类型，可以在类体里初始化</a:t>
            </a:r>
          </a:p>
          <a:p>
            <a:r>
              <a:rPr lang="en-US" altLang="zh-CN" dirty="0">
                <a:latin typeface="华文新魏" panose="02010800040101010101" pitchFamily="2" charset="-122"/>
                <a:ea typeface="华文新魏" panose="02010800040101010101" pitchFamily="2" charset="-122"/>
              </a:rPr>
              <a:t>	static const int m = 0;	//static const int</a:t>
            </a:r>
            <a:r>
              <a:rPr lang="zh-CN" altLang="en-US" dirty="0">
                <a:latin typeface="华文新魏" panose="02010800040101010101" pitchFamily="2" charset="-122"/>
                <a:ea typeface="华文新魏" panose="02010800040101010101" pitchFamily="2" charset="-122"/>
              </a:rPr>
              <a:t>可以在类体里初始化</a:t>
            </a:r>
          </a:p>
          <a:p>
            <a:r>
              <a:rPr lang="en-US" altLang="zh-CN" dirty="0">
                <a:latin typeface="华文新魏" panose="02010800040101010101" pitchFamily="2" charset="-122"/>
                <a:ea typeface="华文新魏" panose="02010800040101010101" pitchFamily="2" charset="-122"/>
              </a:rPr>
              <a:t>	//static const double d = 3.14;  //</a:t>
            </a:r>
            <a:r>
              <a:rPr lang="zh-CN" altLang="en-US" dirty="0">
                <a:latin typeface="华文新魏" panose="02010800040101010101" pitchFamily="2" charset="-122"/>
                <a:ea typeface="华文新魏" panose="02010800040101010101" pitchFamily="2" charset="-122"/>
              </a:rPr>
              <a:t>错误：</a:t>
            </a:r>
            <a:r>
              <a:rPr lang="en-US" altLang="zh-CN" dirty="0">
                <a:latin typeface="华文新魏" panose="02010800040101010101" pitchFamily="2" charset="-122"/>
                <a:ea typeface="华文新魏" panose="02010800040101010101" pitchFamily="2" charset="-122"/>
              </a:rPr>
              <a:t>static const double</a:t>
            </a:r>
            <a:r>
              <a:rPr lang="zh-CN" altLang="en-US" dirty="0">
                <a:latin typeface="华文新魏" panose="02010800040101010101" pitchFamily="2" charset="-122"/>
                <a:ea typeface="华文新魏" panose="02010800040101010101" pitchFamily="2" charset="-122"/>
              </a:rPr>
              <a:t>成员不能在类体里初始化</a:t>
            </a:r>
          </a:p>
          <a:p>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constexpr</a:t>
            </a:r>
            <a:r>
              <a:rPr lang="zh-CN" altLang="en-US" dirty="0">
                <a:latin typeface="华文新魏" panose="02010800040101010101" pitchFamily="2" charset="-122"/>
                <a:ea typeface="华文新魏" panose="02010800040101010101" pitchFamily="2" charset="-122"/>
              </a:rPr>
              <a:t>类型的</a:t>
            </a:r>
            <a:r>
              <a:rPr lang="zh-CN" altLang="en-US" dirty="0">
                <a:solidFill>
                  <a:srgbClr val="FF0000"/>
                </a:solidFill>
                <a:latin typeface="华文新魏" panose="02010800040101010101" pitchFamily="2" charset="-122"/>
                <a:ea typeface="华文新魏" panose="02010800040101010101" pitchFamily="2" charset="-122"/>
              </a:rPr>
              <a:t>字面值类型</a:t>
            </a:r>
            <a:r>
              <a:rPr lang="zh-CN" altLang="en-US" dirty="0">
                <a:latin typeface="华文新魏" panose="02010800040101010101" pitchFamily="2" charset="-122"/>
                <a:ea typeface="华文新魏" panose="02010800040101010101" pitchFamily="2" charset="-122"/>
              </a:rPr>
              <a:t>可以在类体里初始化</a:t>
            </a:r>
          </a:p>
          <a:p>
            <a:r>
              <a:rPr lang="en-US" altLang="zh-CN" dirty="0">
                <a:latin typeface="华文新魏" panose="02010800040101010101" pitchFamily="2" charset="-122"/>
                <a:ea typeface="华文新魏" panose="02010800040101010101" pitchFamily="2" charset="-122"/>
              </a:rPr>
              <a:t>	static </a:t>
            </a:r>
            <a:r>
              <a:rPr lang="en-US" altLang="zh-CN" dirty="0" err="1">
                <a:latin typeface="华文新魏" panose="02010800040101010101" pitchFamily="2" charset="-122"/>
                <a:ea typeface="华文新魏" panose="02010800040101010101" pitchFamily="2" charset="-122"/>
              </a:rPr>
              <a:t>constexpr</a:t>
            </a:r>
            <a:r>
              <a:rPr lang="en-US" altLang="zh-CN" dirty="0">
                <a:latin typeface="华文新魏" panose="02010800040101010101" pitchFamily="2" charset="-122"/>
                <a:ea typeface="华文新魏" panose="02010800040101010101" pitchFamily="2" charset="-122"/>
              </a:rPr>
              <a:t> double d = 3.14;//static </a:t>
            </a:r>
            <a:r>
              <a:rPr lang="en-US" altLang="zh-CN" dirty="0" err="1">
                <a:latin typeface="华文新魏" panose="02010800040101010101" pitchFamily="2" charset="-122"/>
                <a:ea typeface="华文新魏" panose="02010800040101010101" pitchFamily="2" charset="-122"/>
              </a:rPr>
              <a:t>constexpr</a:t>
            </a:r>
            <a:r>
              <a:rPr lang="en-US" altLang="zh-CN" dirty="0">
                <a:latin typeface="华文新魏" panose="02010800040101010101" pitchFamily="2" charset="-122"/>
                <a:ea typeface="华文新魏" panose="02010800040101010101" pitchFamily="2" charset="-122"/>
              </a:rPr>
              <a:t> double</a:t>
            </a:r>
          </a:p>
          <a:p>
            <a:r>
              <a:rPr lang="en-US" altLang="zh-CN" dirty="0">
                <a:latin typeface="华文新魏" panose="02010800040101010101" pitchFamily="2" charset="-122"/>
                <a:ea typeface="华文新魏" panose="02010800040101010101" pitchFamily="2" charset="-122"/>
              </a:rPr>
              <a:t>};</a:t>
            </a:r>
          </a:p>
          <a:p>
            <a:endParaRPr lang="en-US" altLang="zh-CN" b="1"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非常量静态成员必须在类外定义和初始化，而且这时不能再用</a:t>
            </a:r>
            <a:r>
              <a:rPr lang="en-US" altLang="zh-CN" dirty="0">
                <a:latin typeface="华文新魏" panose="02010800040101010101" pitchFamily="2" charset="-122"/>
                <a:ea typeface="华文新魏" panose="02010800040101010101" pitchFamily="2" charset="-122"/>
              </a:rPr>
              <a:t>static</a:t>
            </a:r>
            <a:r>
              <a:rPr lang="zh-CN" altLang="en-US" dirty="0">
                <a:latin typeface="华文新魏" panose="02010800040101010101" pitchFamily="2" charset="-122"/>
                <a:ea typeface="华文新魏" panose="02010800040101010101" pitchFamily="2" charset="-122"/>
              </a:rPr>
              <a:t>修饰，另外变量只能定义一次，因此这条语句不应该出现在头文件里</a:t>
            </a:r>
            <a:endParaRPr lang="en-US" altLang="zh-CN" b="1"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A::i = 10</a:t>
            </a:r>
          </a:p>
        </p:txBody>
      </p:sp>
    </p:spTree>
    <p:extLst>
      <p:ext uri="{BB962C8B-B14F-4D97-AF65-F5344CB8AC3E}">
        <p14:creationId xmlns:p14="http://schemas.microsoft.com/office/powerpoint/2010/main" val="341449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533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5.2</a:t>
            </a:r>
            <a:r>
              <a:rPr lang="zh-CN" altLang="en-US" sz="3600" b="1" dirty="0">
                <a:solidFill>
                  <a:srgbClr val="FF0000"/>
                </a:solidFill>
                <a:latin typeface="微软雅黑" pitchFamily="34" charset="-122"/>
                <a:ea typeface="微软雅黑" pitchFamily="34" charset="-122"/>
              </a:rPr>
              <a:t>　静态函数成员</a:t>
            </a:r>
          </a:p>
        </p:txBody>
      </p:sp>
      <p:sp>
        <p:nvSpPr>
          <p:cNvPr id="8196" name="Rectangle 7"/>
          <p:cNvSpPr>
            <a:spLocks noChangeArrowheads="1"/>
          </p:cNvSpPr>
          <p:nvPr/>
        </p:nvSpPr>
        <p:spPr bwMode="auto">
          <a:xfrm>
            <a:off x="234752" y="980728"/>
            <a:ext cx="8382000" cy="4968775"/>
          </a:xfrm>
          <a:prstGeom prst="rect">
            <a:avLst/>
          </a:prstGeom>
          <a:noFill/>
          <a:ln w="9525">
            <a:noFill/>
            <a:miter lim="800000"/>
            <a:headEnd/>
            <a:tailEnd/>
          </a:ln>
        </p:spPr>
        <p:txBody>
          <a:bodyPr>
            <a:noAutofit/>
          </a:bodyPr>
          <a:lstStyle/>
          <a:p>
            <a:pPr algn="just">
              <a:lnSpc>
                <a:spcPct val="135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静态</a:t>
            </a:r>
            <a:r>
              <a:rPr lang="zh-CN" altLang="en-US" sz="2000" b="1" dirty="0">
                <a:solidFill>
                  <a:srgbClr val="FF0000"/>
                </a:solidFill>
                <a:latin typeface="华文新魏" panose="02010800040101010101" pitchFamily="2" charset="-122"/>
                <a:ea typeface="华文新魏" panose="02010800040101010101" pitchFamily="2" charset="-122"/>
              </a:rPr>
              <a:t>函数成员</a:t>
            </a:r>
            <a:r>
              <a:rPr lang="zh-CN" altLang="en-US" sz="2000" b="1" dirty="0">
                <a:latin typeface="华文新魏" panose="02010800040101010101" pitchFamily="2" charset="-122"/>
                <a:ea typeface="华文新魏" panose="02010800040101010101" pitchFamily="2" charset="-122"/>
              </a:rPr>
              <a:t>的访问权限及继承规则同普通函数成员没有区别，可以缺省参数、省略参数以及重载。</a:t>
            </a:r>
          </a:p>
          <a:p>
            <a:pPr algn="just">
              <a:lnSpc>
                <a:spcPct val="135000"/>
              </a:lnSpc>
            </a:pP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普通函数成员</a:t>
            </a:r>
            <a:r>
              <a:rPr lang="zh-CN" altLang="en-US" sz="2000" b="1" dirty="0">
                <a:latin typeface="华文新魏" panose="02010800040101010101" pitchFamily="2" charset="-122"/>
                <a:ea typeface="华文新魏" panose="02010800040101010101" pitchFamily="2" charset="-122"/>
              </a:rPr>
              <a:t>的第一个参数是隐含</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指针，指向调用该函数的对象；</a:t>
            </a:r>
            <a:r>
              <a:rPr lang="zh-CN" altLang="en-US" sz="2000" b="1" dirty="0">
                <a:solidFill>
                  <a:srgbClr val="FF0000"/>
                </a:solidFill>
                <a:latin typeface="华文新魏" panose="02010800040101010101" pitchFamily="2" charset="-122"/>
                <a:ea typeface="华文新魏" panose="02010800040101010101" pitchFamily="2" charset="-122"/>
              </a:rPr>
              <a:t>静态函数成员</a:t>
            </a:r>
            <a:r>
              <a:rPr lang="zh-CN" altLang="en-US" sz="2000" b="1" dirty="0">
                <a:latin typeface="华文新魏" panose="02010800040101010101" pitchFamily="2" charset="-122"/>
                <a:ea typeface="华文新魏" panose="02010800040101010101" pitchFamily="2" charset="-122"/>
              </a:rPr>
              <a:t>没有</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指针</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因为类的静态成员在类实例化对象前就已存在</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，若无参数，则</a:t>
            </a:r>
            <a:r>
              <a:rPr lang="zh-CN" altLang="en-US" sz="2000" b="1" dirty="0">
                <a:solidFill>
                  <a:srgbClr val="FF0000"/>
                </a:solidFill>
                <a:latin typeface="华文新魏" panose="02010800040101010101" pitchFamily="2" charset="-122"/>
                <a:ea typeface="华文新魏" panose="02010800040101010101" pitchFamily="2" charset="-122"/>
              </a:rPr>
              <a:t>只应访问类的静态数据成员和静态函数成员。</a:t>
            </a:r>
          </a:p>
          <a:p>
            <a:pPr algn="just">
              <a:lnSpc>
                <a:spcPct val="135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静态函数成员的调用和静态数据成员类似： </a:t>
            </a:r>
            <a:r>
              <a:rPr lang="en-US" altLang="zh-CN" sz="2000" b="1" dirty="0">
                <a:latin typeface="华文新魏" panose="02010800040101010101" pitchFamily="2" charset="-122"/>
                <a:ea typeface="华文新魏" panose="02010800040101010101" pitchFamily="2" charset="-122"/>
              </a:rPr>
              <a:t>(1)</a:t>
            </a:r>
            <a:r>
              <a:rPr lang="zh-CN" altLang="en-US" sz="2000" b="1" dirty="0">
                <a:solidFill>
                  <a:srgbClr val="FF0000"/>
                </a:solidFill>
                <a:latin typeface="华文新魏" panose="02010800040101010101" pitchFamily="2" charset="-122"/>
                <a:ea typeface="华文新魏" panose="02010800040101010101" pitchFamily="2" charset="-122"/>
              </a:rPr>
              <a:t>类名</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静态函数成员 </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(2)</a:t>
            </a:r>
            <a:r>
              <a:rPr lang="zh-CN" altLang="en-US" sz="2000" b="1" dirty="0">
                <a:latin typeface="华文新魏" panose="02010800040101010101" pitchFamily="2" charset="-122"/>
                <a:ea typeface="华文新魏" panose="02010800040101010101" pitchFamily="2" charset="-122"/>
              </a:rPr>
              <a:t>对象</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静态函数成员</a:t>
            </a: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(3)</a:t>
            </a:r>
            <a:r>
              <a:rPr lang="zh-CN" altLang="en-US" sz="2000" b="1" dirty="0">
                <a:latin typeface="华文新魏" panose="02010800040101010101" pitchFamily="2" charset="-122"/>
                <a:ea typeface="华文新魏" panose="02010800040101010101" pitchFamily="2" charset="-122"/>
              </a:rPr>
              <a:t>对象</a:t>
            </a:r>
            <a:r>
              <a:rPr lang="en-US" altLang="zh-CN" sz="2000" b="1" dirty="0">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类名</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静态函数成员</a:t>
            </a: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。提倡第 </a:t>
            </a:r>
            <a:r>
              <a:rPr lang="en-US" altLang="zh-CN" sz="2000" b="1" dirty="0">
                <a:latin typeface="华文新魏" panose="02010800040101010101" pitchFamily="2" charset="-122"/>
                <a:ea typeface="华文新魏" panose="02010800040101010101" pitchFamily="2" charset="-122"/>
              </a:rPr>
              <a:t>(1) </a:t>
            </a:r>
            <a:r>
              <a:rPr lang="zh-CN" altLang="en-US" sz="2000" b="1" dirty="0">
                <a:latin typeface="华文新魏" panose="02010800040101010101" pitchFamily="2" charset="-122"/>
                <a:ea typeface="华文新魏" panose="02010800040101010101" pitchFamily="2" charset="-122"/>
              </a:rPr>
              <a:t>种访问形式。</a:t>
            </a:r>
          </a:p>
          <a:p>
            <a:pPr algn="just">
              <a:lnSpc>
                <a:spcPct val="135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静态函数成员指针调用：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静态函数成员指针</a:t>
            </a:r>
            <a:r>
              <a:rPr lang="en-US" altLang="zh-CN" sz="2000" b="1" dirty="0">
                <a:latin typeface="华文新魏" panose="02010800040101010101" pitchFamily="2" charset="-122"/>
                <a:ea typeface="华文新魏" panose="02010800040101010101" pitchFamily="2" charset="-122"/>
              </a:rPr>
              <a:t>)  (…)   ; </a:t>
            </a:r>
          </a:p>
          <a:p>
            <a:pPr algn="just">
              <a:lnSpc>
                <a:spcPct val="135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在类体外定义静态函数成员时，应去掉</a:t>
            </a:r>
            <a:r>
              <a:rPr lang="en-US" altLang="zh-CN" sz="2000" b="1" dirty="0">
                <a:latin typeface="华文新魏" panose="02010800040101010101" pitchFamily="2" charset="-122"/>
                <a:ea typeface="华文新魏" panose="02010800040101010101" pitchFamily="2" charset="-122"/>
              </a:rPr>
              <a:t>static,</a:t>
            </a:r>
            <a:r>
              <a:rPr lang="zh-CN" altLang="en-US" sz="2000" b="1" dirty="0">
                <a:latin typeface="华文新魏" panose="02010800040101010101" pitchFamily="2" charset="-122"/>
                <a:ea typeface="华文新魏" panose="02010800040101010101" pitchFamily="2" charset="-122"/>
              </a:rPr>
              <a:t>否则局限于文件了。（例</a:t>
            </a:r>
            <a:r>
              <a:rPr lang="en-US" altLang="zh-CN" sz="2000" b="1" dirty="0">
                <a:latin typeface="华文新魏" panose="02010800040101010101" pitchFamily="2" charset="-122"/>
                <a:ea typeface="华文新魏" panose="02010800040101010101" pitchFamily="2" charset="-122"/>
              </a:rPr>
              <a:t>5.7</a:t>
            </a:r>
            <a:r>
              <a:rPr lang="zh-CN" altLang="en-US" sz="2000" b="1" dirty="0">
                <a:latin typeface="华文新魏" panose="02010800040101010101" pitchFamily="2" charset="-122"/>
                <a:ea typeface="华文新魏" panose="02010800040101010101" pitchFamily="2" charset="-122"/>
              </a:rPr>
              <a:t>）</a:t>
            </a:r>
          </a:p>
          <a:p>
            <a:pPr algn="just">
              <a:lnSpc>
                <a:spcPct val="135000"/>
              </a:lnSpc>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静态函数成员相当于有类名限定、带访问权限的全局函数</a:t>
            </a:r>
          </a:p>
        </p:txBody>
      </p:sp>
    </p:spTree>
    <p:extLst>
      <p:ext uri="{BB962C8B-B14F-4D97-AF65-F5344CB8AC3E}">
        <p14:creationId xmlns:p14="http://schemas.microsoft.com/office/powerpoint/2010/main" val="413911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p:cNvSpPr>
            <a:spLocks noGrp="1"/>
          </p:cNvSpPr>
          <p:nvPr>
            <p:ph type="sldNum" sz="quarter" idx="12"/>
          </p:nvPr>
        </p:nvSpPr>
        <p:spPr>
          <a:noFill/>
        </p:spPr>
        <p:txBody>
          <a:bodyPr/>
          <a:lstStyle/>
          <a:p>
            <a:fld id="{A0F8CAB7-17D4-47E3-B2FB-5AA6892ABD22}" type="slidenum">
              <a:rPr lang="en-US" altLang="zh-CN" smtClean="0"/>
              <a:pPr/>
              <a:t>9</a:t>
            </a:fld>
            <a:endParaRPr lang="en-US" altLang="zh-CN"/>
          </a:p>
        </p:txBody>
      </p:sp>
      <p:sp>
        <p:nvSpPr>
          <p:cNvPr id="143363" name="Rectangle 3"/>
          <p:cNvSpPr>
            <a:spLocks noGrp="1" noChangeArrowheads="1"/>
          </p:cNvSpPr>
          <p:nvPr>
            <p:ph type="body" idx="1"/>
          </p:nvPr>
        </p:nvSpPr>
        <p:spPr>
          <a:xfrm>
            <a:off x="228600" y="152400"/>
            <a:ext cx="8686800" cy="6477000"/>
          </a:xfrm>
        </p:spPr>
        <p:txBody>
          <a:bodyPr>
            <a:normAutofit/>
          </a:bodyPr>
          <a:lstStyle/>
          <a:p>
            <a:pPr eaLnBrk="1" hangingPunct="1">
              <a:lnSpc>
                <a:spcPct val="80000"/>
              </a:lnSpc>
              <a:buFontTx/>
              <a:buNone/>
            </a:pPr>
            <a:r>
              <a:rPr lang="en-US" altLang="zh-CN" sz="2000" b="1" dirty="0">
                <a:latin typeface="华文新魏" panose="02010800040101010101" pitchFamily="2" charset="-122"/>
                <a:ea typeface="华文新魏" panose="02010800040101010101" pitchFamily="2" charset="-122"/>
              </a:rPr>
              <a:t>class A{</a:t>
            </a:r>
          </a:p>
          <a:p>
            <a:pPr eaLnBrk="1" hangingPunct="1">
              <a:lnSpc>
                <a:spcPct val="80000"/>
              </a:lnSpc>
              <a:buFontTx/>
              <a:buNone/>
            </a:pPr>
            <a:r>
              <a:rPr lang="en-US" altLang="zh-CN" sz="2000" b="1" dirty="0">
                <a:latin typeface="华文新魏" panose="02010800040101010101" pitchFamily="2" charset="-122"/>
                <a:ea typeface="华文新魏" panose="02010800040101010101" pitchFamily="2" charset="-122"/>
              </a:rPr>
              <a:t>	int   x; 	//</a:t>
            </a:r>
            <a:r>
              <a:rPr lang="zh-CN" altLang="en-US" sz="2000" b="1" dirty="0">
                <a:solidFill>
                  <a:srgbClr val="FF0000"/>
                </a:solidFill>
                <a:latin typeface="华文新魏" panose="02010800040101010101" pitchFamily="2" charset="-122"/>
                <a:ea typeface="华文新魏" panose="02010800040101010101" pitchFamily="2" charset="-122"/>
              </a:rPr>
              <a:t>普通成员必须在对象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同</a:t>
            </a:r>
            <a:r>
              <a:rPr lang="en-US" altLang="zh-CN" sz="2000" b="1" dirty="0">
                <a:solidFill>
                  <a:srgbClr val="FF0000"/>
                </a:solidFill>
                <a:latin typeface="华文新魏" panose="02010800040101010101" pitchFamily="2" charset="-122"/>
                <a:ea typeface="华文新魏" panose="02010800040101010101" pitchFamily="2" charset="-122"/>
              </a:rPr>
              <a:t>this</a:t>
            </a:r>
            <a:r>
              <a:rPr lang="zh-CN" altLang="en-US" sz="2000" b="1" dirty="0">
                <a:solidFill>
                  <a:srgbClr val="FF0000"/>
                </a:solidFill>
                <a:latin typeface="华文新魏" panose="02010800040101010101" pitchFamily="2" charset="-122"/>
                <a:ea typeface="华文新魏" panose="02010800040101010101" pitchFamily="2" charset="-122"/>
              </a:rPr>
              <a:t>相关</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存在时才能访问</a:t>
            </a:r>
          </a:p>
          <a:p>
            <a:pPr eaLnBrk="1" hangingPunct="1">
              <a:lnSpc>
                <a:spcPct val="80000"/>
              </a:lnSpc>
              <a:buFontTx/>
              <a:buNone/>
            </a:pP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即普通成员只有通过对象才能访问</a:t>
            </a:r>
          </a:p>
          <a:p>
            <a:pPr eaLnBrk="1" hangingPunct="1">
              <a:lnSpc>
                <a:spcPct val="8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static</a:t>
            </a:r>
            <a:r>
              <a:rPr lang="en-US" altLang="zh-CN" sz="2000" b="1" dirty="0">
                <a:latin typeface="华文新魏" panose="02010800040101010101" pitchFamily="2" charset="-122"/>
                <a:ea typeface="华文新魏" panose="02010800040101010101" pitchFamily="2" charset="-122"/>
              </a:rPr>
              <a:t>  int   i</a:t>
            </a:r>
            <a:r>
              <a:rPr lang="zh-CN" altLang="en-US" sz="2000" b="1" dirty="0">
                <a:latin typeface="华文新魏" panose="02010800040101010101" pitchFamily="2" charset="-122"/>
                <a:ea typeface="华文新魏" panose="02010800040101010101" pitchFamily="2" charset="-122"/>
              </a:rPr>
              <a:t>；  </a:t>
            </a:r>
          </a:p>
          <a:p>
            <a:pPr eaLnBrk="1" hangingPunct="1">
              <a:lnSpc>
                <a:spcPct val="8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static</a:t>
            </a:r>
            <a:r>
              <a:rPr lang="en-US" altLang="zh-CN" sz="2000" b="1" dirty="0">
                <a:latin typeface="华文新魏" panose="02010800040101010101" pitchFamily="2" charset="-122"/>
                <a:ea typeface="华文新魏" panose="02010800040101010101" pitchFamily="2" charset="-122"/>
              </a:rPr>
              <a:t> int f (  ) { return  </a:t>
            </a:r>
            <a:r>
              <a:rPr lang="en-US" altLang="zh-CN" sz="2000" b="1" dirty="0" err="1">
                <a:solidFill>
                  <a:srgbClr val="FF0000"/>
                </a:solidFill>
                <a:latin typeface="华文新魏" panose="02010800040101010101" pitchFamily="2" charset="-122"/>
                <a:ea typeface="华文新魏" panose="02010800040101010101" pitchFamily="2" charset="-122"/>
              </a:rPr>
              <a:t>x</a:t>
            </a:r>
            <a:r>
              <a:rPr lang="en-US" altLang="zh-CN" sz="2000" b="1" dirty="0" err="1">
                <a:latin typeface="华文新魏" panose="02010800040101010101" pitchFamily="2" charset="-122"/>
                <a:ea typeface="华文新魏" panose="02010800040101010101" pitchFamily="2" charset="-122"/>
              </a:rPr>
              <a:t>+A</a:t>
            </a:r>
            <a:r>
              <a:rPr lang="en-US" altLang="zh-CN" sz="2000" b="1" dirty="0">
                <a:latin typeface="华文新魏" panose="02010800040101010101" pitchFamily="2" charset="-122"/>
                <a:ea typeface="华文新魏" panose="02010800040101010101" pitchFamily="2" charset="-122"/>
              </a:rPr>
              <a:t>::i;  }; //</a:t>
            </a:r>
            <a:r>
              <a:rPr lang="zh-CN" altLang="en-US" sz="2000" b="1" dirty="0">
                <a:latin typeface="华文新魏" panose="02010800040101010101" pitchFamily="2" charset="-122"/>
                <a:ea typeface="华文新魏" panose="02010800040101010101" pitchFamily="2" charset="-122"/>
              </a:rPr>
              <a:t>错：不能访问普通成员</a:t>
            </a:r>
            <a:r>
              <a:rPr lang="en-US" altLang="zh-CN" sz="2000" b="1" dirty="0">
                <a:latin typeface="华文新魏" panose="02010800040101010101" pitchFamily="2" charset="-122"/>
                <a:ea typeface="华文新魏" panose="02010800040101010101" pitchFamily="2" charset="-122"/>
              </a:rPr>
              <a:t>    </a:t>
            </a:r>
          </a:p>
          <a:p>
            <a:pPr eaLnBrk="1" hangingPunct="1">
              <a:lnSpc>
                <a:spcPct val="80000"/>
              </a:lnSpc>
              <a:buFontTx/>
              <a:buNone/>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静态成员函数无</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指针，因此不能访问</a:t>
            </a:r>
            <a:r>
              <a:rPr lang="zh-CN" altLang="en-US" sz="2000" b="1" dirty="0">
                <a:solidFill>
                  <a:srgbClr val="FF0000"/>
                </a:solidFill>
                <a:latin typeface="华文新魏" panose="02010800040101010101" pitchFamily="2" charset="-122"/>
                <a:ea typeface="华文新魏" panose="02010800040101010101" pitchFamily="2" charset="-122"/>
              </a:rPr>
              <a:t>普通数据成员</a:t>
            </a:r>
            <a:r>
              <a:rPr lang="en-US" altLang="zh-CN" sz="2000" b="1" dirty="0">
                <a:solidFill>
                  <a:srgbClr val="FF0000"/>
                </a:solidFill>
                <a:latin typeface="华文新魏" panose="02010800040101010101" pitchFamily="2" charset="-122"/>
                <a:ea typeface="华文新魏" panose="02010800040101010101" pitchFamily="2" charset="-122"/>
              </a:rPr>
              <a:t>x</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this-&gt;x</a:t>
            </a:r>
            <a:r>
              <a:rPr lang="zh-CN" altLang="en-US" sz="2000" b="1" dirty="0">
                <a:solidFill>
                  <a:srgbClr val="FF0000"/>
                </a:solidFill>
                <a:latin typeface="华文新魏" panose="02010800040101010101" pitchFamily="2" charset="-122"/>
                <a:ea typeface="华文新魏" panose="02010800040101010101" pitchFamily="2" charset="-122"/>
              </a:rPr>
              <a:t>）</a:t>
            </a:r>
            <a:endParaRPr lang="en-US" altLang="zh-CN" sz="2000" b="1" dirty="0">
              <a:solidFill>
                <a:srgbClr val="FF0000"/>
              </a:solidFill>
              <a:latin typeface="华文新魏" panose="02010800040101010101" pitchFamily="2" charset="-122"/>
              <a:ea typeface="华文新魏" panose="02010800040101010101" pitchFamily="2" charset="-122"/>
            </a:endParaRPr>
          </a:p>
          <a:p>
            <a:pPr eaLnBrk="1" hangingPunct="1">
              <a:lnSpc>
                <a:spcPct val="80000"/>
              </a:lnSpc>
              <a:buFontTx/>
              <a:buNone/>
            </a:pP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a:t>
            </a:r>
          </a:p>
          <a:p>
            <a:pPr eaLnBrk="1" hangingPunct="1">
              <a:lnSpc>
                <a:spcPct val="8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y;</a:t>
            </a:r>
          </a:p>
          <a:p>
            <a:pPr eaLnBrk="1" hangingPunct="1">
              <a:lnSpc>
                <a:spcPct val="80000"/>
              </a:lnSpc>
              <a:buFontTx/>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static</a:t>
            </a:r>
            <a:r>
              <a:rPr lang="en-US" altLang="zh-CN" sz="2000" b="1" dirty="0">
                <a:latin typeface="华文新魏" panose="02010800040101010101" pitchFamily="2" charset="-122"/>
                <a:ea typeface="华文新魏" panose="02010800040101010101" pitchFamily="2" charset="-122"/>
              </a:rPr>
              <a:t> int  m (  ) { return A::i; };   //</a:t>
            </a:r>
            <a:r>
              <a:rPr lang="zh-CN" altLang="en-US" sz="2000" b="1" dirty="0">
                <a:latin typeface="华文新魏" panose="02010800040101010101" pitchFamily="2" charset="-122"/>
                <a:ea typeface="华文新魏" panose="02010800040101010101" pitchFamily="2" charset="-122"/>
              </a:rPr>
              <a:t>静态函数成员无</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，但可以访问静态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成员</a:t>
            </a:r>
          </a:p>
          <a:p>
            <a:pPr eaLnBrk="1" hangingPunct="1">
              <a:lnSpc>
                <a:spcPct val="8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static</a:t>
            </a:r>
            <a:r>
              <a:rPr lang="en-US" altLang="zh-CN" sz="2000" b="1" dirty="0">
                <a:latin typeface="华文新魏" panose="02010800040101010101" pitchFamily="2" charset="-122"/>
                <a:ea typeface="华文新魏" panose="02010800040101010101" pitchFamily="2" charset="-122"/>
              </a:rPr>
              <a:t> int g( A a) { a. y  =1;} //</a:t>
            </a:r>
            <a:r>
              <a:rPr lang="zh-CN" altLang="en-US" sz="2000" b="1" dirty="0">
                <a:latin typeface="华文新魏" panose="02010800040101010101" pitchFamily="2" charset="-122"/>
                <a:ea typeface="华文新魏" panose="02010800040101010101" pitchFamily="2" charset="-122"/>
              </a:rPr>
              <a:t>静态成员函数参数可以为类的对象</a:t>
            </a:r>
          </a:p>
          <a:p>
            <a:pPr eaLnBrk="1" hangingPunct="1">
              <a:lnSpc>
                <a:spcPct val="8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这时可以在函数内通过对象访问普通成员，</a:t>
            </a:r>
          </a:p>
          <a:p>
            <a:pPr eaLnBrk="1" hangingPunct="1">
              <a:lnSpc>
                <a:spcPct val="80000"/>
              </a:lnSpc>
              <a:buFontTx/>
              <a:buNone/>
            </a:pPr>
            <a:r>
              <a:rPr lang="en-US" altLang="zh-CN" sz="2000" b="1" dirty="0">
                <a:latin typeface="华文新魏" panose="02010800040101010101" pitchFamily="2" charset="-122"/>
                <a:ea typeface="华文新魏" panose="02010800040101010101" pitchFamily="2" charset="-122"/>
              </a:rPr>
              <a:t>}a; </a:t>
            </a:r>
          </a:p>
          <a:p>
            <a:pPr eaLnBrk="1" hangingPunct="1">
              <a:lnSpc>
                <a:spcPct val="80000"/>
              </a:lnSpc>
              <a:buFontTx/>
              <a:buNone/>
            </a:pPr>
            <a:r>
              <a:rPr lang="en-US" altLang="zh-CN" sz="2000" b="1" dirty="0">
                <a:latin typeface="华文新魏" panose="02010800040101010101" pitchFamily="2" charset="-122"/>
                <a:ea typeface="华文新魏" panose="02010800040101010101" pitchFamily="2" charset="-122"/>
              </a:rPr>
              <a:t>int A::i=0; 	//</a:t>
            </a:r>
            <a:r>
              <a:rPr lang="zh-CN" altLang="en-US" sz="2000" b="1" dirty="0">
                <a:latin typeface="华文新魏" panose="02010800040101010101" pitchFamily="2" charset="-122"/>
                <a:ea typeface="华文新魏" panose="02010800040101010101" pitchFamily="2" charset="-122"/>
              </a:rPr>
              <a:t>私有的</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类体外定义并初始化</a:t>
            </a:r>
          </a:p>
          <a:p>
            <a:pPr eaLnBrk="1" hangingPunct="1">
              <a:lnSpc>
                <a:spcPct val="80000"/>
              </a:lnSpc>
              <a:buFontTx/>
              <a:buNone/>
            </a:pPr>
            <a:r>
              <a:rPr lang="en-US" altLang="zh-CN" sz="2000" b="1" dirty="0">
                <a:latin typeface="华文新魏" panose="02010800040101010101" pitchFamily="2" charset="-122"/>
                <a:ea typeface="华文新魏" panose="02010800040101010101" pitchFamily="2" charset="-122"/>
              </a:rPr>
              <a:t>void main (void)   {</a:t>
            </a:r>
          </a:p>
          <a:p>
            <a:pPr eaLnBrk="1" hangingPunct="1">
              <a:lnSpc>
                <a:spcPct val="80000"/>
              </a:lnSpc>
              <a:buFontTx/>
              <a:buNone/>
            </a:pPr>
            <a:r>
              <a:rPr lang="en-US" altLang="zh-CN" sz="2000" b="1" dirty="0">
                <a:latin typeface="华文新魏" panose="02010800040101010101" pitchFamily="2" charset="-122"/>
                <a:ea typeface="华文新魏" panose="02010800040101010101" pitchFamily="2" charset="-122"/>
              </a:rPr>
              <a:t>	int i=A::f (  ) ; 	//</a:t>
            </a:r>
            <a:r>
              <a:rPr lang="zh-CN" altLang="en-US" sz="2000" b="1" dirty="0">
                <a:latin typeface="华文新魏" panose="02010800040101010101" pitchFamily="2" charset="-122"/>
                <a:ea typeface="华文新魏" panose="02010800040101010101" pitchFamily="2" charset="-122"/>
              </a:rPr>
              <a:t>错误</a:t>
            </a:r>
            <a:r>
              <a:rPr lang="en-US" altLang="zh-CN" sz="2000" b="1" dirty="0">
                <a:latin typeface="华文新魏" panose="02010800040101010101" pitchFamily="2" charset="-122"/>
                <a:ea typeface="华文新魏" panose="02010800040101010101" pitchFamily="2" charset="-122"/>
              </a:rPr>
              <a:t>, f</a:t>
            </a:r>
            <a:r>
              <a:rPr lang="zh-CN" altLang="en-US" sz="2000" b="1" dirty="0">
                <a:latin typeface="华文新魏" panose="02010800040101010101" pitchFamily="2" charset="-122"/>
                <a:ea typeface="华文新魏" panose="02010800040101010101" pitchFamily="2" charset="-122"/>
              </a:rPr>
              <a:t>私有的</a:t>
            </a:r>
          </a:p>
          <a:p>
            <a:pPr eaLnBrk="1" hangingPunct="1">
              <a:lnSpc>
                <a:spcPct val="8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i=A::m (  )+</a:t>
            </a:r>
            <a:r>
              <a:rPr lang="en-US" altLang="zh-CN" sz="2000" b="1" dirty="0" err="1">
                <a:latin typeface="华文新魏" panose="02010800040101010101" pitchFamily="2" charset="-122"/>
                <a:ea typeface="华文新魏" panose="02010800040101010101" pitchFamily="2" charset="-122"/>
              </a:rPr>
              <a:t>a.m</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a.A</a:t>
            </a:r>
            <a:r>
              <a:rPr lang="en-US" altLang="zh-CN" sz="2000" b="1" dirty="0">
                <a:latin typeface="华文新魏" panose="02010800040101010101" pitchFamily="2" charset="-122"/>
                <a:ea typeface="华文新魏" panose="02010800040101010101" pitchFamily="2" charset="-122"/>
              </a:rPr>
              <a:t>::m ( ) ;   //</a:t>
            </a:r>
            <a:r>
              <a:rPr lang="zh-CN" altLang="en-US" sz="2000" b="1" dirty="0">
                <a:latin typeface="华文新魏" panose="02010800040101010101" pitchFamily="2" charset="-122"/>
                <a:ea typeface="华文新魏" panose="02010800040101010101" pitchFamily="2" charset="-122"/>
              </a:rPr>
              <a:t>正确</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访问公有的静态函数成员</a:t>
            </a:r>
          </a:p>
          <a:p>
            <a:pPr eaLnBrk="1" hangingPunct="1">
              <a:lnSpc>
                <a:spcPct val="8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a:t>
            </a:r>
            <a:r>
              <a:rPr lang="en-US" altLang="zh-CN" sz="2000" b="1" dirty="0" err="1">
                <a:latin typeface="华文新魏" panose="02010800040101010101" pitchFamily="2" charset="-122"/>
                <a:ea typeface="华文新魏" panose="02010800040101010101" pitchFamily="2" charset="-122"/>
              </a:rPr>
              <a:t>a.f</a:t>
            </a:r>
            <a:r>
              <a:rPr lang="en-US" altLang="zh-CN" sz="2000" b="1" dirty="0">
                <a:latin typeface="华文新魏" panose="02010800040101010101" pitchFamily="2" charset="-122"/>
                <a:ea typeface="华文新魏" panose="02010800040101010101" pitchFamily="2" charset="-122"/>
              </a:rPr>
              <a:t> (  ) ; 	            //</a:t>
            </a:r>
            <a:r>
              <a:rPr lang="zh-CN" altLang="en-US" sz="2000" b="1" dirty="0">
                <a:latin typeface="华文新魏" panose="02010800040101010101" pitchFamily="2" charset="-122"/>
                <a:ea typeface="华文新魏" panose="02010800040101010101" pitchFamily="2" charset="-122"/>
              </a:rPr>
              <a:t>错误</a:t>
            </a:r>
            <a:r>
              <a:rPr lang="en-US" altLang="zh-CN" sz="2000" b="1" dirty="0">
                <a:latin typeface="华文新魏" panose="02010800040101010101" pitchFamily="2" charset="-122"/>
                <a:ea typeface="华文新魏" panose="02010800040101010101" pitchFamily="2" charset="-122"/>
              </a:rPr>
              <a:t>, f</a:t>
            </a:r>
            <a:r>
              <a:rPr lang="zh-CN" altLang="en-US" sz="2000" b="1" dirty="0">
                <a:latin typeface="华文新魏" panose="02010800040101010101" pitchFamily="2" charset="-122"/>
                <a:ea typeface="华文新魏" panose="02010800040101010101" pitchFamily="2" charset="-122"/>
              </a:rPr>
              <a:t>私有的不能访问</a:t>
            </a:r>
          </a:p>
          <a:p>
            <a:pPr eaLnBrk="1" hangingPunct="1">
              <a:lnSpc>
                <a:spcPct val="80000"/>
              </a:lnSpc>
              <a:buFontTx/>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a:t>
            </a:r>
            <a:r>
              <a:rPr lang="en-US" altLang="zh-CN" sz="2000" b="1" dirty="0" err="1">
                <a:latin typeface="华文新魏" panose="02010800040101010101" pitchFamily="2" charset="-122"/>
                <a:ea typeface="华文新魏" panose="02010800040101010101" pitchFamily="2" charset="-122"/>
              </a:rPr>
              <a:t>a.A</a:t>
            </a:r>
            <a:r>
              <a:rPr lang="en-US" altLang="zh-CN" sz="2000" b="1" dirty="0">
                <a:latin typeface="华文新魏" panose="02010800040101010101" pitchFamily="2" charset="-122"/>
                <a:ea typeface="华文新魏" panose="02010800040101010101" pitchFamily="2" charset="-122"/>
              </a:rPr>
              <a:t>::f (  )   ; 	//</a:t>
            </a:r>
            <a:r>
              <a:rPr lang="zh-CN" altLang="en-US" sz="2000" b="1" dirty="0">
                <a:latin typeface="华文新魏" panose="02010800040101010101" pitchFamily="2" charset="-122"/>
                <a:ea typeface="华文新魏" panose="02010800040101010101" pitchFamily="2" charset="-122"/>
              </a:rPr>
              <a:t>错误</a:t>
            </a:r>
            <a:r>
              <a:rPr lang="en-US" altLang="zh-CN" sz="2000" b="1" dirty="0">
                <a:latin typeface="华文新魏" panose="02010800040101010101" pitchFamily="2" charset="-122"/>
                <a:ea typeface="华文新魏" panose="02010800040101010101" pitchFamily="2" charset="-122"/>
              </a:rPr>
              <a:t>, f</a:t>
            </a:r>
            <a:r>
              <a:rPr lang="zh-CN" altLang="en-US" sz="2000" b="1" dirty="0">
                <a:latin typeface="华文新魏" panose="02010800040101010101" pitchFamily="2" charset="-122"/>
                <a:ea typeface="华文新魏" panose="02010800040101010101" pitchFamily="2" charset="-122"/>
              </a:rPr>
              <a:t>私有的不能访问</a:t>
            </a:r>
          </a:p>
          <a:p>
            <a:pPr eaLnBrk="1" hangingPunct="1">
              <a:lnSpc>
                <a:spcPct val="80000"/>
              </a:lnSpc>
              <a:buFontTx/>
              <a:buNone/>
            </a:pPr>
            <a:r>
              <a:rPr lang="en-US" altLang="zh-CN" sz="2000" b="1" dirty="0">
                <a:latin typeface="华文新魏" panose="02010800040101010101" pitchFamily="2" charset="-122"/>
                <a:ea typeface="华文新魏" panose="02010800040101010101" pitchFamily="2" charset="-122"/>
              </a:rPr>
              <a:t>}</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5953</TotalTime>
  <Words>1043</Words>
  <Application>Microsoft Office PowerPoint</Application>
  <PresentationFormat>全屏显示(4:3)</PresentationFormat>
  <Paragraphs>285</Paragraphs>
  <Slides>21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Arial</vt:lpstr>
      <vt:lpstr>华文新魏</vt:lpstr>
      <vt:lpstr>Wingdings</vt:lpstr>
      <vt:lpstr>Calibri</vt:lpstr>
      <vt:lpstr>微软雅黑</vt:lpstr>
      <vt:lpstr>Office 主题</vt:lpstr>
      <vt:lpstr>第5章　静态成员与友元</vt:lpstr>
      <vt:lpstr>5.1　静态数据成员</vt:lpstr>
      <vt:lpstr>PowerPoint 演示文稿</vt:lpstr>
      <vt:lpstr>PowerPoint 演示文稿</vt:lpstr>
      <vt:lpstr>5.1　静态数据成员</vt:lpstr>
      <vt:lpstr>5.1　静态数据成员</vt:lpstr>
      <vt:lpstr>5.1　静态数据成员</vt:lpstr>
      <vt:lpstr>5.2　静态函数成员</vt:lpstr>
      <vt:lpstr>PowerPoint 演示文稿</vt:lpstr>
      <vt:lpstr>5.2　静态函数成员</vt:lpstr>
      <vt:lpstr>5.3　指向静态成员的指针</vt:lpstr>
      <vt:lpstr>静态数据成员指针和普通数据成员指针的区别</vt:lpstr>
      <vt:lpstr>5.3　指向静态成员的指针</vt:lpstr>
      <vt:lpstr>静态函数成员指针与普通函数成员指针的区别</vt:lpstr>
      <vt:lpstr>静态函数成员指针与普通函数成员指针的区别</vt:lpstr>
      <vt:lpstr>5.3　静态成员指针</vt:lpstr>
      <vt:lpstr>5.3　静态成员指针</vt:lpstr>
      <vt:lpstr>PowerPoint 演示文稿</vt:lpstr>
      <vt:lpstr>5.4　友元函数</vt:lpstr>
      <vt:lpstr>5.4　友元函数</vt:lpstr>
      <vt:lpstr>5.4　友元函数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crackryan</cp:lastModifiedBy>
  <cp:revision>492</cp:revision>
  <dcterms:created xsi:type="dcterms:W3CDTF">2014-12-07T17:26:54Z</dcterms:created>
  <dcterms:modified xsi:type="dcterms:W3CDTF">2019-09-27T15:46:53Z</dcterms:modified>
</cp:coreProperties>
</file>