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91" r:id="rId2"/>
    <p:sldId id="292" r:id="rId3"/>
    <p:sldId id="303" r:id="rId4"/>
    <p:sldId id="302" r:id="rId5"/>
    <p:sldId id="304" r:id="rId6"/>
    <p:sldId id="305" r:id="rId7"/>
    <p:sldId id="262" r:id="rId8"/>
    <p:sldId id="263" r:id="rId9"/>
    <p:sldId id="306" r:id="rId10"/>
    <p:sldId id="265" r:id="rId11"/>
    <p:sldId id="308" r:id="rId12"/>
    <p:sldId id="268" r:id="rId13"/>
    <p:sldId id="309" r:id="rId14"/>
    <p:sldId id="310" r:id="rId15"/>
    <p:sldId id="311" r:id="rId16"/>
    <p:sldId id="312" r:id="rId17"/>
    <p:sldId id="313" r:id="rId18"/>
    <p:sldId id="314" r:id="rId19"/>
    <p:sldId id="275" r:id="rId20"/>
    <p:sldId id="276" r:id="rId21"/>
    <p:sldId id="277" r:id="rId22"/>
    <p:sldId id="315" r:id="rId23"/>
    <p:sldId id="316" r:id="rId24"/>
    <p:sldId id="318" r:id="rId25"/>
    <p:sldId id="317" r:id="rId26"/>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华文新魏" panose="02010800040101010101" pitchFamily="2" charset="-122"/>
      <p:regular r:id="rId32"/>
    </p:embeddedFont>
    <p:embeddedFont>
      <p:font typeface="微软雅黑" panose="020B0503020204020204" pitchFamily="34" charset="-122"/>
      <p:regular r:id="rId33"/>
      <p:bold r:id="rId3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55" autoAdjust="0"/>
  </p:normalViewPr>
  <p:slideViewPr>
    <p:cSldViewPr>
      <p:cViewPr varScale="1">
        <p:scale>
          <a:sx n="75" d="100"/>
          <a:sy n="75" d="100"/>
        </p:scale>
        <p:origin x="1666"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22CC2-03D1-41F4-A925-CE1BBD39136B}" type="datetimeFigureOut">
              <a:rPr lang="zh-CN" altLang="en-US" smtClean="0"/>
              <a:pPr/>
              <a:t>2019/9/27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ABF9C2-2F29-4D20-877D-FFCAB441E506}" type="slidenum">
              <a:rPr lang="zh-CN" altLang="en-US" smtClean="0"/>
              <a:pPr/>
              <a:t>‹#›</a:t>
            </a:fld>
            <a:endParaRPr lang="zh-CN" altLang="en-US"/>
          </a:p>
        </p:txBody>
      </p:sp>
    </p:spTree>
    <p:extLst>
      <p:ext uri="{BB962C8B-B14F-4D97-AF65-F5344CB8AC3E}">
        <p14:creationId xmlns:p14="http://schemas.microsoft.com/office/powerpoint/2010/main" val="22076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幻灯片图像占位符 1"/>
          <p:cNvSpPr>
            <a:spLocks noGrp="1" noRot="1" noChangeAspect="1" noTextEdit="1"/>
          </p:cNvSpPr>
          <p:nvPr>
            <p:ph type="sldImg"/>
          </p:nvPr>
        </p:nvSpPr>
        <p:spPr>
          <a:ln/>
        </p:spPr>
      </p:sp>
      <p:sp>
        <p:nvSpPr>
          <p:cNvPr id="317443" name="备注占位符 2"/>
          <p:cNvSpPr>
            <a:spLocks noGrp="1"/>
          </p:cNvSpPr>
          <p:nvPr>
            <p:ph type="body" idx="1"/>
          </p:nvPr>
        </p:nvSpPr>
        <p:spPr>
          <a:noFill/>
          <a:ln/>
        </p:spPr>
        <p:txBody>
          <a:bodyPr/>
          <a:lstStyle/>
          <a:p>
            <a:r>
              <a:rPr lang="en-US" altLang="zh-CN"/>
              <a:t>int *const p = 0;</a:t>
            </a:r>
          </a:p>
          <a:p>
            <a:r>
              <a:rPr lang="en-US" altLang="zh-CN"/>
              <a:t>int * const* pp = &amp;p;</a:t>
            </a:r>
            <a:endParaRPr lang="zh-CN" altLang="en-US"/>
          </a:p>
        </p:txBody>
      </p:sp>
      <p:sp>
        <p:nvSpPr>
          <p:cNvPr id="317444" name="灯片编号占位符 3"/>
          <p:cNvSpPr>
            <a:spLocks noGrp="1"/>
          </p:cNvSpPr>
          <p:nvPr>
            <p:ph type="sldNum" sz="quarter" idx="5"/>
          </p:nvPr>
        </p:nvSpPr>
        <p:spPr>
          <a:noFill/>
        </p:spPr>
        <p:txBody>
          <a:bodyPr/>
          <a:lstStyle/>
          <a:p>
            <a:fld id="{A68D1144-849D-4741-9F2E-0379C959406F}" type="slidenum">
              <a:rPr lang="en-US" altLang="zh-CN" smtClean="0"/>
              <a:pPr/>
              <a:t>12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BABF9C2-2F29-4D20-877D-FFCAB441E506}" type="slidenum">
              <a:rPr lang="zh-CN" altLang="en-US" smtClean="0"/>
              <a:pPr/>
              <a:t>18</a:t>
            </a:fld>
            <a:endParaRPr lang="zh-CN" altLang="en-US"/>
          </a:p>
        </p:txBody>
      </p:sp>
    </p:spTree>
    <p:extLst>
      <p:ext uri="{BB962C8B-B14F-4D97-AF65-F5344CB8AC3E}">
        <p14:creationId xmlns:p14="http://schemas.microsoft.com/office/powerpoint/2010/main" val="211296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2019/9/27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fld id="{BAE22E67-AD6F-4AB2-B4F9-AAFC7AF74C7C}" type="slidenum">
              <a:rPr lang="en-US" altLang="zh-CN" smtClean="0"/>
              <a:pPr/>
              <a:t>1</a:t>
            </a:fld>
            <a:endParaRPr lang="en-US" altLang="zh-CN"/>
          </a:p>
        </p:txBody>
      </p:sp>
      <p:sp>
        <p:nvSpPr>
          <p:cNvPr id="7171" name="Rectangle 2"/>
          <p:cNvSpPr>
            <a:spLocks noGrp="1" noChangeArrowheads="1"/>
          </p:cNvSpPr>
          <p:nvPr>
            <p:ph type="title"/>
          </p:nvPr>
        </p:nvSpPr>
        <p:spPr>
          <a:xfrm>
            <a:off x="539552" y="2819400"/>
            <a:ext cx="8130480" cy="1143000"/>
          </a:xfrm>
        </p:spPr>
        <p:txBody>
          <a:bodyPr>
            <a:normAutofit/>
          </a:bodyPr>
          <a:lstStyle/>
          <a:p>
            <a:r>
              <a:rPr lang="zh-CN" altLang="en-US" sz="4000" b="1" dirty="0">
                <a:latin typeface="微软雅黑" pitchFamily="34" charset="-122"/>
                <a:ea typeface="微软雅黑" pitchFamily="34" charset="-122"/>
              </a:rPr>
              <a:t>第</a:t>
            </a:r>
            <a:r>
              <a:rPr lang="en-US" altLang="zh-CN" sz="4000" b="1" dirty="0">
                <a:latin typeface="微软雅黑" pitchFamily="34" charset="-122"/>
                <a:ea typeface="微软雅黑" pitchFamily="34" charset="-122"/>
              </a:rPr>
              <a:t>6</a:t>
            </a:r>
            <a:r>
              <a:rPr lang="zh-CN" altLang="en-US" sz="4000" b="1" dirty="0">
                <a:latin typeface="微软雅黑" pitchFamily="34" charset="-122"/>
                <a:ea typeface="微软雅黑" pitchFamily="34" charset="-122"/>
              </a:rPr>
              <a:t>章　单继承类</a:t>
            </a:r>
          </a:p>
        </p:txBody>
      </p:sp>
    </p:spTree>
    <p:extLst>
      <p:ext uri="{BB962C8B-B14F-4D97-AF65-F5344CB8AC3E}">
        <p14:creationId xmlns:p14="http://schemas.microsoft.com/office/powerpoint/2010/main" val="174410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10</a:t>
            </a:fld>
            <a:endParaRPr lang="en-US" altLang="zh-CN">
              <a:latin typeface="华文新魏" panose="02010800040101010101" pitchFamily="2" charset="-122"/>
              <a:ea typeface="华文新魏" panose="02010800040101010101" pitchFamily="2" charset="-122"/>
            </a:endParaRPr>
          </a:p>
        </p:txBody>
      </p:sp>
      <p:sp>
        <p:nvSpPr>
          <p:cNvPr id="171011" name="Rectangle 3"/>
          <p:cNvSpPr>
            <a:spLocks noGrp="1" noChangeArrowheads="1"/>
          </p:cNvSpPr>
          <p:nvPr>
            <p:ph type="body" idx="1"/>
          </p:nvPr>
        </p:nvSpPr>
        <p:spPr>
          <a:xfrm>
            <a:off x="304800" y="890250"/>
            <a:ext cx="8534400" cy="1674654"/>
          </a:xfrm>
        </p:spPr>
        <p:txBody>
          <a:bodyPr>
            <a:normAutofit lnSpcReduction="10000"/>
          </a:bodyPr>
          <a:lstStyle/>
          <a:p>
            <a:pPr algn="just" eaLnBrk="1" hangingPunct="1">
              <a:lnSpc>
                <a:spcPct val="150000"/>
              </a:lnSpc>
              <a:buClr>
                <a:schemeClr val="tx1"/>
              </a:buClr>
            </a:pP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恢复访问权限是将派生类继承的基类成员的访问权限</a:t>
            </a:r>
            <a:r>
              <a:rPr lang="zh-CN" altLang="en-US" sz="2400" b="1" dirty="0">
                <a:solidFill>
                  <a:srgbClr val="FF0000"/>
                </a:solidFill>
                <a:latin typeface="华文新魏" panose="02010800040101010101" pitchFamily="2" charset="-122"/>
                <a:ea typeface="华文新魏" panose="02010800040101010101" pitchFamily="2" charset="-122"/>
              </a:rPr>
              <a:t>复原</a:t>
            </a:r>
            <a:r>
              <a:rPr lang="zh-CN" altLang="en-US" sz="2400" b="1" dirty="0">
                <a:latin typeface="华文新魏" panose="02010800040101010101" pitchFamily="2" charset="-122"/>
                <a:ea typeface="华文新魏" panose="02010800040101010101" pitchFamily="2" charset="-122"/>
              </a:rPr>
              <a:t>成和该成员在基类定义时的访问权限一样。派生类不仅可以恢复基类成员的访问权限，还可以改变访问权限。</a:t>
            </a:r>
          </a:p>
        </p:txBody>
      </p:sp>
      <p:sp>
        <p:nvSpPr>
          <p:cNvPr id="171012" name="矩形 4"/>
          <p:cNvSpPr>
            <a:spLocks noChangeArrowheads="1"/>
          </p:cNvSpPr>
          <p:nvPr/>
        </p:nvSpPr>
        <p:spPr bwMode="auto">
          <a:xfrm>
            <a:off x="4714875" y="2635165"/>
            <a:ext cx="3929063" cy="3170099"/>
          </a:xfrm>
          <a:prstGeom prst="rect">
            <a:avLst/>
          </a:prstGeom>
          <a:noFill/>
          <a:ln w="9525">
            <a:noFill/>
            <a:miter lim="800000"/>
            <a:headEnd/>
            <a:tailEnd/>
          </a:ln>
        </p:spPr>
        <p:txBody>
          <a:bodyPr>
            <a:spAutoFit/>
          </a:bodyPr>
          <a:lstStyle/>
          <a:p>
            <a:pPr algn="l"/>
            <a:r>
              <a:rPr lang="en-US" altLang="zh-CN" sz="2000" dirty="0">
                <a:latin typeface="华文新魏" panose="02010800040101010101" pitchFamily="2" charset="-122"/>
                <a:ea typeface="华文新魏" panose="02010800040101010101" pitchFamily="2" charset="-122"/>
              </a:rPr>
              <a:t>class B:protected A{</a:t>
            </a:r>
          </a:p>
          <a:p>
            <a:pPr algn="l"/>
            <a:r>
              <a:rPr lang="en-US" altLang="zh-CN" sz="2000" dirty="0">
                <a:latin typeface="华文新魏" panose="02010800040101010101" pitchFamily="2" charset="-122"/>
                <a:ea typeface="华文新魏" panose="02010800040101010101" pitchFamily="2" charset="-122"/>
              </a:rPr>
              <a:t>     int a; </a:t>
            </a:r>
          </a:p>
          <a:p>
            <a:pPr algn="l"/>
            <a:r>
              <a:rPr lang="en-US" altLang="zh-CN" sz="2000" dirty="0">
                <a:latin typeface="华文新魏" panose="02010800040101010101" pitchFamily="2" charset="-122"/>
                <a:ea typeface="华文新魏" panose="02010800040101010101" pitchFamily="2" charset="-122"/>
              </a:rPr>
              <a:t>     </a:t>
            </a:r>
            <a:r>
              <a:rPr lang="en-US" altLang="zh-CN" sz="2000" dirty="0">
                <a:solidFill>
                  <a:srgbClr val="FF0000"/>
                </a:solidFill>
                <a:latin typeface="华文新魏" panose="02010800040101010101" pitchFamily="2" charset="-122"/>
                <a:ea typeface="华文新魏" panose="02010800040101010101" pitchFamily="2" charset="-122"/>
              </a:rPr>
              <a:t>A::cc; // using A::cc;</a:t>
            </a:r>
            <a:r>
              <a:rPr lang="zh-CN" altLang="en-US" sz="2000" dirty="0">
                <a:solidFill>
                  <a:srgbClr val="FF0000"/>
                </a:solidFill>
                <a:latin typeface="华文新魏" panose="02010800040101010101" pitchFamily="2" charset="-122"/>
                <a:ea typeface="华文新魏" panose="02010800040101010101" pitchFamily="2" charset="-122"/>
              </a:rPr>
              <a:t>降低</a:t>
            </a:r>
            <a:endParaRPr lang="en-US" altLang="zh-CN" sz="2000" dirty="0">
              <a:solidFill>
                <a:srgbClr val="FF0000"/>
              </a:solidFill>
              <a:latin typeface="华文新魏" panose="02010800040101010101" pitchFamily="2" charset="-122"/>
              <a:ea typeface="华文新魏" panose="02010800040101010101" pitchFamily="2" charset="-122"/>
            </a:endParaRPr>
          </a:p>
          <a:p>
            <a:pPr algn="l"/>
            <a:r>
              <a:rPr lang="en-US" altLang="zh-CN" sz="2000" dirty="0">
                <a:latin typeface="华文新魏" panose="02010800040101010101" pitchFamily="2" charset="-122"/>
                <a:ea typeface="华文新魏" panose="02010800040101010101" pitchFamily="2" charset="-122"/>
              </a:rPr>
              <a:t>protected:</a:t>
            </a:r>
          </a:p>
          <a:p>
            <a:pPr algn="l"/>
            <a:r>
              <a:rPr lang="en-US" altLang="zh-CN" sz="2000" dirty="0">
                <a:latin typeface="华文新魏" panose="02010800040101010101" pitchFamily="2" charset="-122"/>
                <a:ea typeface="华文新魏" panose="02010800040101010101" pitchFamily="2" charset="-122"/>
              </a:rPr>
              <a:t>    int </a:t>
            </a:r>
            <a:r>
              <a:rPr lang="en-US" altLang="zh-CN" sz="2000" dirty="0" err="1">
                <a:latin typeface="华文新魏" panose="02010800040101010101" pitchFamily="2" charset="-122"/>
                <a:ea typeface="华文新魏" panose="02010800040101010101" pitchFamily="2" charset="-122"/>
              </a:rPr>
              <a:t>b,f</a:t>
            </a:r>
            <a:r>
              <a:rPr lang="en-US" altLang="zh-CN" sz="2000" dirty="0">
                <a:latin typeface="华文新魏" panose="02010800040101010101" pitchFamily="2" charset="-122"/>
                <a:ea typeface="华文新魏" panose="02010800040101010101" pitchFamily="2" charset="-122"/>
              </a:rPr>
              <a:t>;       </a:t>
            </a:r>
          </a:p>
          <a:p>
            <a:pPr algn="l"/>
            <a:r>
              <a:rPr lang="en-US" altLang="zh-CN" sz="2000" dirty="0">
                <a:latin typeface="华文新魏" panose="02010800040101010101" pitchFamily="2" charset="-122"/>
                <a:ea typeface="华文新魏" panose="02010800040101010101" pitchFamily="2" charset="-122"/>
              </a:rPr>
              <a:t>public:</a:t>
            </a:r>
          </a:p>
          <a:p>
            <a:pPr algn="l"/>
            <a:r>
              <a:rPr lang="en-US" altLang="zh-CN" sz="2000" dirty="0">
                <a:latin typeface="华文新魏" panose="02010800040101010101" pitchFamily="2" charset="-122"/>
                <a:ea typeface="华文新魏" panose="02010800040101010101" pitchFamily="2" charset="-122"/>
              </a:rPr>
              <a:t>    int </a:t>
            </a:r>
            <a:r>
              <a:rPr lang="en-US" altLang="zh-CN" sz="2000" dirty="0" err="1">
                <a:latin typeface="华文新魏" panose="02010800040101010101" pitchFamily="2" charset="-122"/>
                <a:ea typeface="华文新魏" panose="02010800040101010101" pitchFamily="2" charset="-122"/>
              </a:rPr>
              <a:t>e,g</a:t>
            </a:r>
            <a:r>
              <a:rPr lang="en-US" altLang="zh-CN" sz="2000" dirty="0">
                <a:latin typeface="华文新魏" panose="02010800040101010101" pitchFamily="2" charset="-122"/>
                <a:ea typeface="华文新魏" panose="02010800040101010101" pitchFamily="2" charset="-122"/>
              </a:rPr>
              <a:t>;</a:t>
            </a:r>
          </a:p>
          <a:p>
            <a:pPr algn="l"/>
            <a:r>
              <a:rPr lang="en-US" altLang="zh-CN" sz="2000" dirty="0">
                <a:latin typeface="华文新魏" panose="02010800040101010101" pitchFamily="2" charset="-122"/>
                <a:ea typeface="华文新魏" panose="02010800040101010101" pitchFamily="2" charset="-122"/>
              </a:rPr>
              <a:t>    </a:t>
            </a:r>
            <a:r>
              <a:rPr lang="en-US" altLang="zh-CN" sz="2000" dirty="0">
                <a:solidFill>
                  <a:srgbClr val="FF0000"/>
                </a:solidFill>
                <a:latin typeface="华文新魏" panose="02010800040101010101" pitchFamily="2" charset="-122"/>
                <a:ea typeface="华文新魏" panose="02010800040101010101" pitchFamily="2" charset="-122"/>
              </a:rPr>
              <a:t>using A::d; //</a:t>
            </a:r>
            <a:r>
              <a:rPr lang="zh-CN" altLang="en-US" sz="2000" dirty="0">
                <a:solidFill>
                  <a:srgbClr val="FF0000"/>
                </a:solidFill>
                <a:latin typeface="华文新魏" panose="02010800040101010101" pitchFamily="2" charset="-122"/>
                <a:ea typeface="华文新魏" panose="02010800040101010101" pitchFamily="2" charset="-122"/>
              </a:rPr>
              <a:t>恢复</a:t>
            </a:r>
            <a:endParaRPr lang="en-US" altLang="zh-CN" sz="2000" dirty="0">
              <a:solidFill>
                <a:srgbClr val="FF0000"/>
              </a:solidFill>
              <a:latin typeface="华文新魏" panose="02010800040101010101" pitchFamily="2" charset="-122"/>
              <a:ea typeface="华文新魏" panose="02010800040101010101" pitchFamily="2" charset="-122"/>
            </a:endParaRPr>
          </a:p>
          <a:p>
            <a:pPr algn="l"/>
            <a:r>
              <a:rPr lang="en-US" altLang="zh-CN" sz="2000" dirty="0">
                <a:latin typeface="华文新魏" panose="02010800040101010101" pitchFamily="2" charset="-122"/>
                <a:ea typeface="华文新魏" panose="02010800040101010101" pitchFamily="2" charset="-122"/>
              </a:rPr>
              <a:t>    </a:t>
            </a:r>
            <a:r>
              <a:rPr lang="en-US" altLang="zh-CN" sz="2000" dirty="0">
                <a:solidFill>
                  <a:srgbClr val="FF0000"/>
                </a:solidFill>
                <a:latin typeface="华文新魏" panose="02010800040101010101" pitchFamily="2" charset="-122"/>
                <a:ea typeface="华文新魏" panose="02010800040101010101" pitchFamily="2" charset="-122"/>
              </a:rPr>
              <a:t>A::bb</a:t>
            </a:r>
            <a:r>
              <a:rPr lang="zh-CN" altLang="en-US" sz="2000" dirty="0">
                <a:solidFill>
                  <a:srgbClr val="FF0000"/>
                </a:solidFill>
                <a:latin typeface="华文新魏" panose="02010800040101010101" pitchFamily="2" charset="-122"/>
                <a:ea typeface="华文新魏" panose="02010800040101010101" pitchFamily="2" charset="-122"/>
              </a:rPr>
              <a:t>；</a:t>
            </a:r>
            <a:r>
              <a:rPr lang="en-US" altLang="zh-CN" sz="2000" dirty="0">
                <a:solidFill>
                  <a:srgbClr val="FF0000"/>
                </a:solidFill>
                <a:latin typeface="华文新魏" panose="02010800040101010101" pitchFamily="2" charset="-122"/>
                <a:ea typeface="华文新魏" panose="02010800040101010101" pitchFamily="2" charset="-122"/>
              </a:rPr>
              <a:t>//</a:t>
            </a:r>
            <a:r>
              <a:rPr lang="zh-CN" altLang="en-US" sz="2000" dirty="0">
                <a:solidFill>
                  <a:srgbClr val="FF0000"/>
                </a:solidFill>
                <a:latin typeface="华文新魏" panose="02010800040101010101" pitchFamily="2" charset="-122"/>
                <a:ea typeface="华文新魏" panose="02010800040101010101" pitchFamily="2" charset="-122"/>
              </a:rPr>
              <a:t>提升</a:t>
            </a:r>
            <a:endParaRPr lang="en-US" altLang="zh-CN" sz="2000" dirty="0">
              <a:solidFill>
                <a:srgbClr val="FF0000"/>
              </a:solidFill>
              <a:latin typeface="华文新魏" panose="02010800040101010101" pitchFamily="2" charset="-122"/>
              <a:ea typeface="华文新魏" panose="02010800040101010101" pitchFamily="2" charset="-122"/>
            </a:endParaRPr>
          </a:p>
          <a:p>
            <a:pPr algn="l"/>
            <a:r>
              <a:rPr lang="en-US" altLang="zh-CN" sz="2000" dirty="0">
                <a:latin typeface="华文新魏" panose="02010800040101010101" pitchFamily="2" charset="-122"/>
                <a:ea typeface="华文新魏" panose="02010800040101010101" pitchFamily="2" charset="-122"/>
              </a:rPr>
              <a:t>}b;</a:t>
            </a:r>
            <a:endParaRPr lang="zh-CN" altLang="en-US" sz="2000" dirty="0">
              <a:latin typeface="华文新魏" panose="02010800040101010101" pitchFamily="2" charset="-122"/>
              <a:ea typeface="华文新魏" panose="02010800040101010101" pitchFamily="2" charset="-122"/>
            </a:endParaRPr>
          </a:p>
        </p:txBody>
      </p:sp>
      <p:sp>
        <p:nvSpPr>
          <p:cNvPr id="171013" name="矩形 5"/>
          <p:cNvSpPr>
            <a:spLocks noChangeArrowheads="1"/>
          </p:cNvSpPr>
          <p:nvPr/>
        </p:nvSpPr>
        <p:spPr bwMode="auto">
          <a:xfrm>
            <a:off x="1357313" y="2635165"/>
            <a:ext cx="2214562" cy="3170099"/>
          </a:xfrm>
          <a:prstGeom prst="rect">
            <a:avLst/>
          </a:prstGeom>
          <a:noFill/>
          <a:ln w="9525">
            <a:noFill/>
            <a:miter lim="800000"/>
            <a:headEnd/>
            <a:tailEnd/>
          </a:ln>
        </p:spPr>
        <p:txBody>
          <a:bodyPr>
            <a:spAutoFit/>
          </a:bodyPr>
          <a:lstStyle/>
          <a:p>
            <a:pPr algn="l"/>
            <a:r>
              <a:rPr lang="en-US" altLang="zh-CN" sz="2000" dirty="0">
                <a:latin typeface="华文新魏" panose="02010800040101010101" pitchFamily="2" charset="-122"/>
                <a:ea typeface="华文新魏" panose="02010800040101010101" pitchFamily="2" charset="-122"/>
              </a:rPr>
              <a:t>class A{</a:t>
            </a:r>
          </a:p>
          <a:p>
            <a:pPr algn="l"/>
            <a:r>
              <a:rPr lang="en-US" altLang="zh-CN" sz="2000" dirty="0">
                <a:latin typeface="华文新魏" panose="02010800040101010101" pitchFamily="2" charset="-122"/>
                <a:ea typeface="华文新魏" panose="02010800040101010101" pitchFamily="2" charset="-122"/>
              </a:rPr>
              <a:t>    int a;</a:t>
            </a:r>
          </a:p>
          <a:p>
            <a:pPr algn="l"/>
            <a:r>
              <a:rPr lang="en-US" altLang="zh-CN" sz="2000" dirty="0">
                <a:latin typeface="华文新魏" panose="02010800040101010101" pitchFamily="2" charset="-122"/>
                <a:ea typeface="华文新魏" panose="02010800040101010101" pitchFamily="2" charset="-122"/>
              </a:rPr>
              <a:t>protected:</a:t>
            </a:r>
          </a:p>
          <a:p>
            <a:pPr algn="l"/>
            <a:r>
              <a:rPr lang="en-US" altLang="zh-CN" sz="2000" dirty="0">
                <a:latin typeface="华文新魏" panose="02010800040101010101" pitchFamily="2" charset="-122"/>
                <a:ea typeface="华文新魏" panose="02010800040101010101" pitchFamily="2" charset="-122"/>
              </a:rPr>
              <a:t>    int </a:t>
            </a:r>
            <a:r>
              <a:rPr lang="en-US" altLang="zh-CN" sz="2000" dirty="0" err="1">
                <a:latin typeface="华文新魏" panose="02010800040101010101" pitchFamily="2" charset="-122"/>
                <a:ea typeface="华文新魏" panose="02010800040101010101" pitchFamily="2" charset="-122"/>
              </a:rPr>
              <a:t>b,c</a:t>
            </a:r>
            <a:r>
              <a:rPr lang="en-US" altLang="zh-CN" sz="2000" dirty="0">
                <a:latin typeface="华文新魏" panose="02010800040101010101" pitchFamily="2" charset="-122"/>
                <a:ea typeface="华文新魏" panose="02010800040101010101" pitchFamily="2" charset="-122"/>
              </a:rPr>
              <a:t>;</a:t>
            </a:r>
          </a:p>
          <a:p>
            <a:pPr algn="l"/>
            <a:r>
              <a:rPr lang="en-US" altLang="zh-CN" sz="2000" dirty="0">
                <a:latin typeface="华文新魏" panose="02010800040101010101" pitchFamily="2" charset="-122"/>
                <a:ea typeface="华文新魏" panose="02010800040101010101" pitchFamily="2" charset="-122"/>
              </a:rPr>
              <a:t>    int bb;</a:t>
            </a:r>
          </a:p>
          <a:p>
            <a:pPr algn="l"/>
            <a:r>
              <a:rPr lang="en-US" altLang="zh-CN" sz="2000" dirty="0">
                <a:latin typeface="华文新魏" panose="02010800040101010101" pitchFamily="2" charset="-122"/>
                <a:ea typeface="华文新魏" panose="02010800040101010101" pitchFamily="2" charset="-122"/>
              </a:rPr>
              <a:t>public:</a:t>
            </a:r>
          </a:p>
          <a:p>
            <a:pPr algn="l"/>
            <a:r>
              <a:rPr lang="en-US" altLang="zh-CN" sz="2000" dirty="0">
                <a:latin typeface="华文新魏" panose="02010800040101010101" pitchFamily="2" charset="-122"/>
                <a:ea typeface="华文新魏" panose="02010800040101010101" pitchFamily="2" charset="-122"/>
              </a:rPr>
              <a:t>    int </a:t>
            </a:r>
            <a:r>
              <a:rPr lang="en-US" altLang="zh-CN" sz="2000" dirty="0" err="1">
                <a:latin typeface="华文新魏" panose="02010800040101010101" pitchFamily="2" charset="-122"/>
                <a:ea typeface="华文新魏" panose="02010800040101010101" pitchFamily="2" charset="-122"/>
              </a:rPr>
              <a:t>d,e</a:t>
            </a:r>
            <a:r>
              <a:rPr lang="en-US" altLang="zh-CN" sz="2000" dirty="0">
                <a:latin typeface="华文新魏" panose="02010800040101010101" pitchFamily="2" charset="-122"/>
                <a:ea typeface="华文新魏" panose="02010800040101010101" pitchFamily="2" charset="-122"/>
              </a:rPr>
              <a:t>;</a:t>
            </a:r>
          </a:p>
          <a:p>
            <a:pPr algn="l"/>
            <a:r>
              <a:rPr lang="en-US" altLang="zh-CN" sz="2000" dirty="0">
                <a:latin typeface="华文新魏" panose="02010800040101010101" pitchFamily="2" charset="-122"/>
                <a:ea typeface="华文新魏" panose="02010800040101010101" pitchFamily="2" charset="-122"/>
              </a:rPr>
              <a:t>    int cc;</a:t>
            </a:r>
          </a:p>
          <a:p>
            <a:pPr algn="l"/>
            <a:r>
              <a:rPr lang="en-US" altLang="zh-CN" sz="2000" dirty="0">
                <a:latin typeface="华文新魏" panose="02010800040101010101" pitchFamily="2" charset="-122"/>
                <a:ea typeface="华文新魏" panose="02010800040101010101" pitchFamily="2" charset="-122"/>
              </a:rPr>
              <a:t>   ~A() {};</a:t>
            </a:r>
          </a:p>
          <a:p>
            <a:pPr algn="l"/>
            <a:r>
              <a:rPr lang="en-US" altLang="zh-CN" sz="2000" dirty="0">
                <a:latin typeface="华文新魏" panose="02010800040101010101" pitchFamily="2" charset="-122"/>
                <a:ea typeface="华文新魏" panose="02010800040101010101" pitchFamily="2" charset="-122"/>
              </a:rPr>
              <a:t>};</a:t>
            </a:r>
            <a:endParaRPr lang="zh-CN" altLang="en-US" sz="2000" dirty="0">
              <a:latin typeface="华文新魏" panose="02010800040101010101" pitchFamily="2" charset="-122"/>
              <a:ea typeface="华文新魏" panose="02010800040101010101" pitchFamily="2" charset="-122"/>
            </a:endParaRPr>
          </a:p>
        </p:txBody>
      </p:sp>
      <p:sp>
        <p:nvSpPr>
          <p:cNvPr id="171014" name="TextBox 6"/>
          <p:cNvSpPr txBox="1">
            <a:spLocks noChangeArrowheads="1"/>
          </p:cNvSpPr>
          <p:nvPr/>
        </p:nvSpPr>
        <p:spPr bwMode="auto">
          <a:xfrm>
            <a:off x="214312" y="5929313"/>
            <a:ext cx="8678168" cy="830997"/>
          </a:xfrm>
          <a:prstGeom prst="rect">
            <a:avLst/>
          </a:prstGeom>
          <a:noFill/>
          <a:ln w="9525">
            <a:noFill/>
            <a:miter lim="800000"/>
            <a:headEnd/>
            <a:tailEnd/>
          </a:ln>
        </p:spPr>
        <p:txBody>
          <a:bodyPr wrap="square">
            <a:spAutoFit/>
          </a:bodyPr>
          <a:lstStyle/>
          <a:p>
            <a:pPr algn="l"/>
            <a:r>
              <a:rPr lang="zh-CN" altLang="en-US" sz="2400" b="1" dirty="0">
                <a:latin typeface="华文新魏" panose="02010800040101010101" pitchFamily="2" charset="-122"/>
                <a:ea typeface="华文新魏" panose="02010800040101010101" pitchFamily="2" charset="-122"/>
              </a:rPr>
              <a:t>在派生类任何访问权限下用</a:t>
            </a:r>
            <a:r>
              <a:rPr lang="en-US" altLang="zh-CN" sz="2400" b="1" dirty="0">
                <a:latin typeface="华文新魏" panose="02010800040101010101" pitchFamily="2" charset="-122"/>
                <a:ea typeface="华文新魏" panose="02010800040101010101" pitchFamily="2" charset="-122"/>
              </a:rPr>
              <a:t>using</a:t>
            </a:r>
            <a:r>
              <a:rPr lang="zh-CN" altLang="en-US" sz="2400" b="1" dirty="0">
                <a:latin typeface="华文新魏" panose="02010800040101010101" pitchFamily="2" charset="-122"/>
                <a:ea typeface="华文新魏" panose="02010800040101010101" pitchFamily="2" charset="-122"/>
              </a:rPr>
              <a:t>声明可以改变从基类继承的成员的访问权限</a:t>
            </a:r>
          </a:p>
        </p:txBody>
      </p:sp>
      <p:sp>
        <p:nvSpPr>
          <p:cNvPr id="7" name="Rectangle 4">
            <a:extLst>
              <a:ext uri="{FF2B5EF4-FFF2-40B4-BE49-F238E27FC236}">
                <a16:creationId xmlns:a16="http://schemas.microsoft.com/office/drawing/2014/main" id="{642AA504-B8B2-4FD5-9467-0B20ABCD617F}"/>
              </a:ext>
            </a:extLst>
          </p:cNvPr>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6.2</a:t>
            </a:r>
            <a:r>
              <a:rPr lang="zh-CN" altLang="en-US" sz="3600" b="1" dirty="0">
                <a:solidFill>
                  <a:srgbClr val="FF0000"/>
                </a:solidFill>
                <a:latin typeface="微软雅黑" pitchFamily="34" charset="-122"/>
                <a:ea typeface="微软雅黑" pitchFamily="34" charset="-122"/>
              </a:rPr>
              <a:t>　继承方式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11</a:t>
            </a:fld>
            <a:endParaRPr lang="en-US" altLang="zh-CN">
              <a:latin typeface="华文新魏" panose="02010800040101010101" pitchFamily="2" charset="-122"/>
              <a:ea typeface="华文新魏" panose="02010800040101010101" pitchFamily="2" charset="-122"/>
            </a:endParaRPr>
          </a:p>
        </p:txBody>
      </p:sp>
      <p:sp>
        <p:nvSpPr>
          <p:cNvPr id="171011" name="Rectangle 3"/>
          <p:cNvSpPr>
            <a:spLocks noGrp="1" noChangeArrowheads="1"/>
          </p:cNvSpPr>
          <p:nvPr>
            <p:ph type="body" idx="1"/>
          </p:nvPr>
        </p:nvSpPr>
        <p:spPr>
          <a:xfrm>
            <a:off x="107504" y="890250"/>
            <a:ext cx="8534400" cy="5635094"/>
          </a:xfrm>
        </p:spPr>
        <p:txBody>
          <a:bodyPr>
            <a:normAutofit lnSpcReduction="10000"/>
          </a:bodyPr>
          <a:lstStyle/>
          <a:p>
            <a:pPr marL="0" indent="0">
              <a:lnSpc>
                <a:spcPct val="120000"/>
              </a:lnSpc>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访问从基类继承的成员时首先要注意其访问权限。</a:t>
            </a:r>
          </a:p>
          <a:p>
            <a:pPr lvl="2">
              <a:lnSpc>
                <a:spcPct val="120000"/>
              </a:lnSpc>
              <a:buFont typeface="Wingdings" panose="05000000000000000000" pitchFamily="2" charset="2"/>
              <a:buChar char="u"/>
            </a:pPr>
            <a:r>
              <a:rPr lang="zh-CN" altLang="en-US" b="1" dirty="0">
                <a:latin typeface="华文新魏" panose="02010800040101010101" pitchFamily="2" charset="-122"/>
                <a:ea typeface="华文新魏" panose="02010800040101010101" pitchFamily="2" charset="-122"/>
              </a:rPr>
              <a:t>面向对象作用域关于标识符的作用范围从小到大：①作用于函数成员内；②作用于类或者派生类内；③作用于基类内；④作用于虚基类内。</a:t>
            </a:r>
            <a:endParaRPr lang="en-US" altLang="zh-CN" b="1" dirty="0">
              <a:latin typeface="华文新魏" panose="02010800040101010101" pitchFamily="2" charset="-122"/>
              <a:ea typeface="华文新魏" panose="02010800040101010101" pitchFamily="2" charset="-122"/>
            </a:endParaRPr>
          </a:p>
          <a:p>
            <a:pPr lvl="2">
              <a:lnSpc>
                <a:spcPct val="120000"/>
              </a:lnSpc>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标识符的作用范围越小，被访问到的优先级越高。如果希望访问作用范围更大的标识符，则可以用类名和作用域运算符进行限定。</a:t>
            </a:r>
            <a:endParaRPr lang="en-US" altLang="zh-CN" sz="2400" b="1" dirty="0">
              <a:latin typeface="华文新魏" panose="02010800040101010101" pitchFamily="2" charset="-122"/>
              <a:ea typeface="华文新魏" panose="02010800040101010101" pitchFamily="2" charset="-122"/>
            </a:endParaRPr>
          </a:p>
          <a:p>
            <a:pPr lvl="2">
              <a:lnSpc>
                <a:spcPct val="120000"/>
              </a:lnSpc>
              <a:buFont typeface="Wingdings" panose="05000000000000000000" pitchFamily="2" charset="2"/>
              <a:buChar char="u"/>
            </a:pPr>
            <a:r>
              <a:rPr lang="zh-CN" altLang="en-US" sz="2400" b="1" dirty="0">
                <a:solidFill>
                  <a:srgbClr val="FF0000"/>
                </a:solidFill>
                <a:latin typeface="华文新魏" panose="02010800040101010101" pitchFamily="2" charset="-122"/>
                <a:ea typeface="华文新魏" panose="02010800040101010101" pitchFamily="2" charset="-122"/>
              </a:rPr>
              <a:t>根据面向对象的作用域，当派生类成员和基类成员同名时，优先同名的派生类成员。</a:t>
            </a:r>
            <a:endParaRPr lang="en-US" altLang="zh-CN" sz="2400" b="1" dirty="0">
              <a:solidFill>
                <a:srgbClr val="FF0000"/>
              </a:solidFill>
              <a:latin typeface="华文新魏" panose="02010800040101010101" pitchFamily="2" charset="-122"/>
              <a:ea typeface="华文新魏" panose="02010800040101010101" pitchFamily="2" charset="-122"/>
            </a:endParaRPr>
          </a:p>
          <a:p>
            <a:pPr lvl="2">
              <a:lnSpc>
                <a:spcPct val="120000"/>
              </a:lnSpc>
              <a:buFont typeface="Wingdings" panose="05000000000000000000" pitchFamily="2" charset="2"/>
              <a:buChar char="u"/>
            </a:pPr>
            <a:r>
              <a:rPr lang="zh-CN" altLang="en-US" sz="2400" b="1" dirty="0">
                <a:solidFill>
                  <a:srgbClr val="FF0000"/>
                </a:solidFill>
                <a:latin typeface="华文新魏" panose="02010800040101010101" pitchFamily="2" charset="-122"/>
                <a:ea typeface="华文新魏" panose="02010800040101010101" pitchFamily="2" charset="-122"/>
              </a:rPr>
              <a:t>在派生类中定义和基类函数同名的函数时</a:t>
            </a:r>
            <a:r>
              <a:rPr lang="zh-CN" altLang="en-US" sz="2400" b="1" dirty="0">
                <a:latin typeface="华文新魏" panose="02010800040101010101" pitchFamily="2" charset="-122"/>
                <a:ea typeface="华文新魏" panose="02010800040101010101" pitchFamily="2" charset="-122"/>
              </a:rPr>
              <a:t>，在派生类新定义的函数体中调用基类同名函数时要注意区分这些同名函数，否则可能造成没有约束条件的自递归调用。</a:t>
            </a:r>
          </a:p>
          <a:p>
            <a:pPr marL="0" indent="0" algn="just" eaLnBrk="1" hangingPunct="1">
              <a:lnSpc>
                <a:spcPct val="150000"/>
              </a:lnSpc>
              <a:buClr>
                <a:schemeClr val="tx1"/>
              </a:buClr>
              <a:buNone/>
            </a:pPr>
            <a:endParaRPr lang="zh-CN" altLang="en-US" sz="2400" b="1" dirty="0">
              <a:latin typeface="华文新魏" panose="02010800040101010101" pitchFamily="2" charset="-122"/>
              <a:ea typeface="华文新魏" panose="02010800040101010101" pitchFamily="2" charset="-122"/>
            </a:endParaRPr>
          </a:p>
        </p:txBody>
      </p:sp>
      <p:sp>
        <p:nvSpPr>
          <p:cNvPr id="7" name="Rectangle 4">
            <a:extLst>
              <a:ext uri="{FF2B5EF4-FFF2-40B4-BE49-F238E27FC236}">
                <a16:creationId xmlns:a16="http://schemas.microsoft.com/office/drawing/2014/main" id="{642AA504-B8B2-4FD5-9467-0B20ABCD617F}"/>
              </a:ext>
            </a:extLst>
          </p:cNvPr>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6.3</a:t>
            </a:r>
            <a:r>
              <a:rPr lang="zh-CN" altLang="en-US" sz="3600" b="1" dirty="0">
                <a:solidFill>
                  <a:srgbClr val="FF0000"/>
                </a:solidFill>
                <a:latin typeface="微软雅黑" pitchFamily="34" charset="-122"/>
                <a:ea typeface="微软雅黑" pitchFamily="34" charset="-122"/>
              </a:rPr>
              <a:t>　成员访问</a:t>
            </a:r>
          </a:p>
        </p:txBody>
      </p:sp>
    </p:spTree>
    <p:extLst>
      <p:ext uri="{BB962C8B-B14F-4D97-AF65-F5344CB8AC3E}">
        <p14:creationId xmlns:p14="http://schemas.microsoft.com/office/powerpoint/2010/main" val="276794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灯片编号占位符 5"/>
          <p:cNvSpPr>
            <a:spLocks noGrp="1"/>
          </p:cNvSpPr>
          <p:nvPr>
            <p:ph type="sldNum" sz="quarter" idx="12"/>
          </p:nvPr>
        </p:nvSpPr>
        <p:spPr>
          <a:noFill/>
        </p:spPr>
        <p:txBody>
          <a:bodyPr/>
          <a:lstStyle/>
          <a:p>
            <a:fld id="{7675ADC9-C590-40E0-A458-476DC37362CB}" type="slidenum">
              <a:rPr lang="en-US" altLang="zh-CN" smtClean="0"/>
              <a:pPr/>
              <a:t>12</a:t>
            </a:fld>
            <a:endParaRPr lang="en-US" altLang="zh-CN"/>
          </a:p>
        </p:txBody>
      </p:sp>
      <p:sp>
        <p:nvSpPr>
          <p:cNvPr id="174083" name="Rectangle 3"/>
          <p:cNvSpPr>
            <a:spLocks noGrp="1" noChangeArrowheads="1"/>
          </p:cNvSpPr>
          <p:nvPr>
            <p:ph type="body" idx="1"/>
          </p:nvPr>
        </p:nvSpPr>
        <p:spPr>
          <a:xfrm>
            <a:off x="35496" y="152400"/>
            <a:ext cx="8534400" cy="6477000"/>
          </a:xfrm>
        </p:spPr>
        <p:txBody>
          <a:bodyPr>
            <a:normAutofit lnSpcReduction="10000"/>
          </a:bodyPr>
          <a:lstStyle/>
          <a:p>
            <a:pPr eaLnBrk="1" hangingPunct="1">
              <a:buFontTx/>
              <a:buNone/>
            </a:pPr>
            <a:r>
              <a:rPr lang="en-US" altLang="zh-CN" sz="1800" b="1" dirty="0">
                <a:latin typeface="华文新魏" panose="02010800040101010101" pitchFamily="2" charset="-122"/>
                <a:ea typeface="华文新魏" panose="02010800040101010101" pitchFamily="2" charset="-122"/>
              </a:rPr>
              <a:t>class BAG{ //</a:t>
            </a:r>
          </a:p>
          <a:p>
            <a:pPr eaLnBrk="1" hangingPunct="1">
              <a:buFontTx/>
              <a:buNone/>
            </a:pPr>
            <a:r>
              <a:rPr lang="en-US" altLang="zh-CN" sz="1800" b="1" dirty="0">
                <a:latin typeface="华文新魏" panose="02010800040101010101" pitchFamily="2" charset="-122"/>
                <a:ea typeface="华文新魏" panose="02010800040101010101" pitchFamily="2" charset="-122"/>
              </a:rPr>
              <a:t>    int   *const </a:t>
            </a:r>
            <a:r>
              <a:rPr lang="en-US" altLang="zh-CN" sz="1800" b="1" dirty="0">
                <a:solidFill>
                  <a:srgbClr val="0000FF"/>
                </a:solidFill>
                <a:latin typeface="华文新魏" panose="02010800040101010101" pitchFamily="2" charset="-122"/>
                <a:ea typeface="华文新魏" panose="02010800040101010101" pitchFamily="2" charset="-122"/>
              </a:rPr>
              <a:t>e</a:t>
            </a:r>
            <a:r>
              <a:rPr lang="zh-CN" altLang="en-US" sz="1800" b="1" dirty="0">
                <a:solidFill>
                  <a:srgbClr val="0000FF"/>
                </a:solidFill>
                <a:latin typeface="华文新魏" panose="02010800040101010101" pitchFamily="2" charset="-122"/>
                <a:ea typeface="华文新魏" panose="02010800040101010101" pitchFamily="2" charset="-122"/>
              </a:rPr>
              <a:t>；</a:t>
            </a:r>
            <a:r>
              <a:rPr lang="en-US" altLang="zh-CN" sz="1800" b="1" dirty="0">
                <a:solidFill>
                  <a:srgbClr val="0000FF"/>
                </a:solidFill>
                <a:latin typeface="华文新魏" panose="02010800040101010101" pitchFamily="2" charset="-122"/>
                <a:ea typeface="华文新魏" panose="02010800040101010101" pitchFamily="2" charset="-122"/>
              </a:rPr>
              <a:t>//</a:t>
            </a:r>
            <a:r>
              <a:rPr lang="zh-CN" altLang="en-US" sz="1800" b="1" dirty="0">
                <a:solidFill>
                  <a:srgbClr val="0000FF"/>
                </a:solidFill>
                <a:latin typeface="华文新魏" panose="02010800040101010101" pitchFamily="2" charset="-122"/>
                <a:ea typeface="华文新魏" panose="02010800040101010101" pitchFamily="2" charset="-122"/>
              </a:rPr>
              <a:t>整型指针（整型数组，存放堆栈元素）</a:t>
            </a:r>
          </a:p>
          <a:p>
            <a:pPr eaLnBrk="1" hangingPunct="1">
              <a:buFontTx/>
              <a:buNone/>
            </a:pP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int p</a:t>
            </a:r>
            <a:r>
              <a:rPr lang="zh-CN" altLang="en-US" sz="1800" b="1" dirty="0">
                <a:latin typeface="华文新魏" panose="02010800040101010101" pitchFamily="2"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堆栈当前位置        </a:t>
            </a:r>
          </a:p>
          <a:p>
            <a:pPr eaLnBrk="1" hangingPunct="1">
              <a:buFontTx/>
              <a:buNone/>
            </a:pP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const   int   </a:t>
            </a:r>
            <a:r>
              <a:rPr lang="en-US" altLang="zh-CN" sz="1800" b="1" dirty="0">
                <a:solidFill>
                  <a:srgbClr val="FF00FF"/>
                </a:solidFill>
                <a:latin typeface="华文新魏" panose="02010800040101010101" pitchFamily="2" charset="-122"/>
                <a:ea typeface="华文新魏" panose="02010800040101010101" pitchFamily="2" charset="-122"/>
              </a:rPr>
              <a:t>s </a:t>
            </a:r>
            <a:r>
              <a:rPr lang="zh-CN" altLang="en-US" sz="1800" b="1" dirty="0">
                <a:solidFill>
                  <a:srgbClr val="FF00FF"/>
                </a:solidFill>
                <a:latin typeface="华文新魏" panose="02010800040101010101" pitchFamily="2" charset="-122"/>
                <a:ea typeface="华文新魏" panose="02010800040101010101" pitchFamily="2" charset="-122"/>
              </a:rPr>
              <a:t>；</a:t>
            </a:r>
            <a:r>
              <a:rPr lang="en-US" altLang="zh-CN" sz="1800" b="1" dirty="0">
                <a:solidFill>
                  <a:srgbClr val="FF00FF"/>
                </a:solidFill>
                <a:latin typeface="华文新魏" panose="02010800040101010101" pitchFamily="2" charset="-122"/>
                <a:ea typeface="华文新魏" panose="02010800040101010101" pitchFamily="2" charset="-122"/>
              </a:rPr>
              <a:t>//</a:t>
            </a:r>
            <a:r>
              <a:rPr lang="zh-CN" altLang="en-US" sz="1800" b="1" dirty="0">
                <a:solidFill>
                  <a:srgbClr val="FF00FF"/>
                </a:solidFill>
                <a:latin typeface="华文新魏" panose="02010800040101010101" pitchFamily="2" charset="-122"/>
                <a:ea typeface="华文新魏" panose="02010800040101010101" pitchFamily="2" charset="-122"/>
              </a:rPr>
              <a:t>栈顶</a:t>
            </a:r>
            <a:r>
              <a:rPr lang="zh-CN" altLang="en-US" sz="1800" b="1" dirty="0">
                <a:latin typeface="华文新魏" panose="02010800040101010101" pitchFamily="2" charset="-122"/>
                <a:ea typeface="华文新魏" panose="02010800040101010101" pitchFamily="2" charset="-122"/>
              </a:rPr>
              <a:t> </a:t>
            </a:r>
          </a:p>
          <a:p>
            <a:pPr eaLnBrk="1" hangingPunct="1">
              <a:buFontTx/>
              <a:buNone/>
            </a:pPr>
            <a:r>
              <a:rPr lang="en-US" altLang="zh-CN" sz="1800" b="1" dirty="0">
                <a:latin typeface="华文新魏" panose="02010800040101010101" pitchFamily="2" charset="-122"/>
                <a:ea typeface="华文新魏" panose="02010800040101010101" pitchFamily="2" charset="-122"/>
              </a:rPr>
              <a:t>public</a:t>
            </a:r>
            <a:r>
              <a:rPr lang="zh-CN" altLang="en-US" sz="1800" b="1" dirty="0">
                <a:latin typeface="华文新魏" panose="02010800040101010101" pitchFamily="2" charset="-122"/>
                <a:ea typeface="华文新魏" panose="02010800040101010101" pitchFamily="2" charset="-122"/>
              </a:rPr>
              <a:t>：</a:t>
            </a:r>
          </a:p>
          <a:p>
            <a:pPr eaLnBrk="1" hangingPunct="1">
              <a:buFontTx/>
              <a:buNone/>
            </a:pP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BAG (int m) </a:t>
            </a:r>
            <a:r>
              <a:rPr lang="zh-CN" altLang="en-US" sz="1800" b="1" dirty="0">
                <a:latin typeface="华文新魏" panose="02010800040101010101" pitchFamily="2" charset="-122"/>
                <a:ea typeface="华文新魏" panose="02010800040101010101" pitchFamily="2" charset="-122"/>
              </a:rPr>
              <a:t>： </a:t>
            </a:r>
            <a:r>
              <a:rPr lang="en-US" altLang="zh-CN" sz="1800" b="1" dirty="0">
                <a:solidFill>
                  <a:srgbClr val="0000FF"/>
                </a:solidFill>
                <a:latin typeface="华文新魏" panose="02010800040101010101" pitchFamily="2" charset="-122"/>
                <a:ea typeface="华文新魏" panose="02010800040101010101" pitchFamily="2" charset="-122"/>
              </a:rPr>
              <a:t>e</a:t>
            </a:r>
            <a:r>
              <a:rPr lang="en-US" altLang="zh-CN" sz="1800" b="1" dirty="0">
                <a:latin typeface="华文新魏" panose="02010800040101010101" pitchFamily="2" charset="-122"/>
                <a:ea typeface="华文新魏" panose="02010800040101010101" pitchFamily="2" charset="-122"/>
              </a:rPr>
              <a:t> (new int[m])   ,  </a:t>
            </a:r>
            <a:r>
              <a:rPr lang="en-US" altLang="zh-CN" sz="1800" b="1" dirty="0">
                <a:solidFill>
                  <a:srgbClr val="FF00FF"/>
                </a:solidFill>
                <a:latin typeface="华文新魏" panose="02010800040101010101" pitchFamily="2" charset="-122"/>
                <a:ea typeface="华文新魏" panose="02010800040101010101" pitchFamily="2" charset="-122"/>
              </a:rPr>
              <a:t>s</a:t>
            </a:r>
            <a:r>
              <a:rPr lang="en-US" altLang="zh-CN" sz="1800" b="1" dirty="0">
                <a:latin typeface="华文新魏" panose="02010800040101010101" pitchFamily="2" charset="-122"/>
                <a:ea typeface="华文新魏" panose="02010800040101010101" pitchFamily="2" charset="-122"/>
              </a:rPr>
              <a:t> (e? m</a:t>
            </a:r>
            <a:r>
              <a:rPr lang="zh-CN" altLang="en-US" sz="1800" b="1" dirty="0">
                <a:latin typeface="华文新魏" panose="02010800040101010101" pitchFamily="2"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0)   { p=0;  }</a:t>
            </a:r>
          </a:p>
          <a:p>
            <a:pPr eaLnBrk="1" hangingPunct="1">
              <a:buFontTx/>
              <a:buNone/>
            </a:pPr>
            <a:r>
              <a:rPr lang="en-US" altLang="zh-CN" sz="1800" b="1" dirty="0">
                <a:latin typeface="华文新魏" panose="02010800040101010101" pitchFamily="2" charset="-122"/>
                <a:ea typeface="华文新魏" panose="02010800040101010101" pitchFamily="2" charset="-122"/>
              </a:rPr>
              <a:t>    ~BAG ( )  { if (e)  { delete  e; </a:t>
            </a:r>
            <a:r>
              <a:rPr lang="en-US" altLang="zh-CN" sz="1800" b="1" dirty="0">
                <a:solidFill>
                  <a:srgbClr val="FF0000"/>
                </a:solidFill>
                <a:latin typeface="华文新魏" panose="02010800040101010101" pitchFamily="2" charset="-122"/>
                <a:ea typeface="华文新魏" panose="02010800040101010101" pitchFamily="2" charset="-122"/>
              </a:rPr>
              <a:t>*(int *)&amp;s=0</a:t>
            </a:r>
            <a:r>
              <a:rPr lang="en-US" altLang="zh-CN" sz="1800" b="1" dirty="0">
                <a:latin typeface="华文新魏" panose="02010800040101010101" pitchFamily="2" charset="-122"/>
                <a:ea typeface="华文新魏" panose="02010800040101010101" pitchFamily="2" charset="-122"/>
              </a:rPr>
              <a:t>;  *(int **)&amp;e=</a:t>
            </a:r>
            <a:r>
              <a:rPr lang="en-US" altLang="zh-CN" sz="1800" b="1" dirty="0">
                <a:solidFill>
                  <a:srgbClr val="FF0000"/>
                </a:solidFill>
                <a:latin typeface="华文新魏" panose="02010800040101010101" pitchFamily="2" charset="-122"/>
                <a:ea typeface="华文新魏" panose="02010800040101010101" pitchFamily="2" charset="-122"/>
              </a:rPr>
              <a:t>0</a:t>
            </a:r>
            <a:r>
              <a:rPr lang="en-US" altLang="zh-CN" sz="1800" b="1" dirty="0">
                <a:latin typeface="华文新魏" panose="02010800040101010101" pitchFamily="2" charset="-122"/>
                <a:ea typeface="华文新魏" panose="02010800040101010101" pitchFamily="2" charset="-122"/>
              </a:rPr>
              <a:t>;  }} //</a:t>
            </a:r>
            <a:r>
              <a:rPr lang="en-US" altLang="zh-CN" sz="1800" b="1" dirty="0">
                <a:solidFill>
                  <a:srgbClr val="FF0000"/>
                </a:solidFill>
                <a:latin typeface="华文新魏" panose="02010800040101010101" pitchFamily="2" charset="-122"/>
                <a:ea typeface="华文新魏" panose="02010800040101010101" pitchFamily="2" charset="-122"/>
              </a:rPr>
              <a:t>0</a:t>
            </a:r>
            <a:r>
              <a:rPr lang="zh-CN" altLang="en-US" sz="1800" b="1" dirty="0">
                <a:latin typeface="华文新魏" panose="02010800040101010101" pitchFamily="2" charset="-122"/>
                <a:ea typeface="华文新魏" panose="02010800040101010101" pitchFamily="2" charset="-122"/>
              </a:rPr>
              <a:t>即空指针</a:t>
            </a:r>
          </a:p>
          <a:p>
            <a:pPr eaLnBrk="1" hangingPunct="1">
              <a:buFontTx/>
              <a:buNone/>
            </a:pP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int </a:t>
            </a:r>
            <a:r>
              <a:rPr lang="en-US" altLang="zh-CN" sz="1800" b="1" dirty="0" err="1">
                <a:latin typeface="华文新魏" panose="02010800040101010101" pitchFamily="2" charset="-122"/>
                <a:ea typeface="华文新魏" panose="02010800040101010101" pitchFamily="2" charset="-122"/>
              </a:rPr>
              <a:t>pute</a:t>
            </a:r>
            <a:r>
              <a:rPr lang="en-US" altLang="zh-CN" sz="1800" b="1" dirty="0">
                <a:latin typeface="华文新魏" panose="02010800040101010101" pitchFamily="2" charset="-122"/>
                <a:ea typeface="华文新魏" panose="02010800040101010101" pitchFamily="2" charset="-122"/>
              </a:rPr>
              <a:t> (int f)   { return p&lt;s? (e[p++]=f,  1)</a:t>
            </a:r>
            <a:r>
              <a:rPr lang="zh-CN" altLang="en-US" sz="1800" b="1" dirty="0">
                <a:latin typeface="华文新魏" panose="02010800040101010101" pitchFamily="2"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0;  }</a:t>
            </a:r>
          </a:p>
          <a:p>
            <a:pPr eaLnBrk="1" hangingPunct="1">
              <a:buFontTx/>
              <a:buNone/>
            </a:pPr>
            <a:r>
              <a:rPr lang="en-US" altLang="zh-CN" sz="1800" b="1" dirty="0">
                <a:latin typeface="华文新魏" panose="02010800040101010101" pitchFamily="2" charset="-122"/>
                <a:ea typeface="华文新魏" panose="02010800040101010101" pitchFamily="2" charset="-122"/>
              </a:rPr>
              <a:t>    int </a:t>
            </a:r>
            <a:r>
              <a:rPr lang="en-US" altLang="zh-CN" sz="1800" b="1" dirty="0" err="1">
                <a:latin typeface="华文新魏" panose="02010800040101010101" pitchFamily="2" charset="-122"/>
                <a:ea typeface="华文新魏" panose="02010800040101010101" pitchFamily="2" charset="-122"/>
              </a:rPr>
              <a:t>getp</a:t>
            </a:r>
            <a:r>
              <a:rPr lang="en-US" altLang="zh-CN" sz="1800" b="1" dirty="0">
                <a:latin typeface="华文新魏" panose="02010800040101010101" pitchFamily="2" charset="-122"/>
                <a:ea typeface="华文新魏" panose="02010800040101010101" pitchFamily="2" charset="-122"/>
              </a:rPr>
              <a:t> ( )   { return p;  }</a:t>
            </a:r>
          </a:p>
          <a:p>
            <a:pPr eaLnBrk="1" hangingPunct="1">
              <a:buFontTx/>
              <a:buNone/>
            </a:pPr>
            <a:r>
              <a:rPr lang="en-US" altLang="zh-CN" sz="1800" b="1" dirty="0">
                <a:latin typeface="华文新魏" panose="02010800040101010101" pitchFamily="2" charset="-122"/>
                <a:ea typeface="华文新魏" panose="02010800040101010101" pitchFamily="2" charset="-122"/>
              </a:rPr>
              <a:t>    int have (int f)  { </a:t>
            </a:r>
          </a:p>
          <a:p>
            <a:pPr eaLnBrk="1" hangingPunct="1">
              <a:buFontTx/>
              <a:buNone/>
            </a:pPr>
            <a:r>
              <a:rPr lang="en-US" altLang="zh-CN" sz="1800" b="1" dirty="0">
                <a:latin typeface="华文新魏" panose="02010800040101010101" pitchFamily="2" charset="-122"/>
                <a:ea typeface="华文新魏" panose="02010800040101010101" pitchFamily="2" charset="-122"/>
              </a:rPr>
              <a:t>        for (int i=0;  i&lt;p;  i++)   if (e[i]==f)   return 1;  </a:t>
            </a:r>
          </a:p>
          <a:p>
            <a:pPr eaLnBrk="1" hangingPunct="1">
              <a:buFontTx/>
              <a:buNone/>
            </a:pPr>
            <a:r>
              <a:rPr lang="en-US" altLang="zh-CN" sz="1800" b="1" dirty="0">
                <a:latin typeface="华文新魏" panose="02010800040101010101" pitchFamily="2" charset="-122"/>
                <a:ea typeface="华文新魏" panose="02010800040101010101" pitchFamily="2" charset="-122"/>
              </a:rPr>
              <a:t>        return  0;  </a:t>
            </a:r>
          </a:p>
          <a:p>
            <a:pPr eaLnBrk="1" hangingPunct="1">
              <a:buFontTx/>
              <a:buNone/>
            </a:pPr>
            <a:r>
              <a:rPr lang="en-US" altLang="zh-CN" sz="1800" b="1" dirty="0">
                <a:latin typeface="华文新魏" panose="02010800040101010101" pitchFamily="2" charset="-122"/>
                <a:ea typeface="华文新魏" panose="02010800040101010101" pitchFamily="2" charset="-122"/>
              </a:rPr>
              <a:t>    }</a:t>
            </a:r>
          </a:p>
          <a:p>
            <a:pPr eaLnBrk="1" hangingPunct="1">
              <a:buFontTx/>
              <a:buNone/>
            </a:pPr>
            <a:r>
              <a:rPr lang="en-US" altLang="zh-CN" sz="1800" b="1" dirty="0">
                <a:latin typeface="华文新魏" panose="02010800040101010101" pitchFamily="2" charset="-122"/>
                <a:ea typeface="华文新魏" panose="02010800040101010101" pitchFamily="2" charset="-122"/>
              </a:rPr>
              <a:t>}; </a:t>
            </a:r>
          </a:p>
          <a:p>
            <a:pPr eaLnBrk="1" hangingPunct="1">
              <a:buFontTx/>
              <a:buNone/>
            </a:pPr>
            <a:r>
              <a:rPr lang="en-US" altLang="zh-CN" sz="1800" b="1" dirty="0">
                <a:latin typeface="华文新魏" panose="02010800040101010101" pitchFamily="2" charset="-122"/>
                <a:ea typeface="华文新魏" panose="02010800040101010101" pitchFamily="2" charset="-122"/>
              </a:rPr>
              <a:t>class SET</a:t>
            </a: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protected  BAG{</a:t>
            </a:r>
          </a:p>
          <a:p>
            <a:pPr eaLnBrk="1" hangingPunct="1">
              <a:buFontTx/>
              <a:buNone/>
            </a:pPr>
            <a:r>
              <a:rPr lang="en-US" altLang="zh-CN" sz="1800" b="1" dirty="0">
                <a:latin typeface="华文新魏" panose="02010800040101010101" pitchFamily="2" charset="-122"/>
                <a:ea typeface="华文新魏" panose="02010800040101010101" pitchFamily="2" charset="-122"/>
              </a:rPr>
              <a:t>public</a:t>
            </a:r>
            <a:r>
              <a:rPr lang="zh-CN" altLang="en-US" sz="1800" b="1" dirty="0">
                <a:latin typeface="华文新魏" panose="02010800040101010101" pitchFamily="2" charset="-122"/>
                <a:ea typeface="华文新魏" panose="02010800040101010101" pitchFamily="2" charset="-122"/>
              </a:rPr>
              <a:t>：</a:t>
            </a:r>
          </a:p>
          <a:p>
            <a:pPr eaLnBrk="1" hangingPunct="1">
              <a:buFontTx/>
              <a:buNone/>
            </a:pP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BAG::</a:t>
            </a:r>
            <a:r>
              <a:rPr lang="en-US" altLang="zh-CN" sz="1800" b="1" dirty="0" err="1">
                <a:latin typeface="华文新魏" panose="02010800040101010101" pitchFamily="2" charset="-122"/>
                <a:ea typeface="华文新魏" panose="02010800040101010101" pitchFamily="2" charset="-122"/>
              </a:rPr>
              <a:t>getp</a:t>
            </a:r>
            <a:r>
              <a:rPr lang="en-US" altLang="zh-CN" sz="1800" b="1" dirty="0">
                <a:latin typeface="华文新魏" panose="02010800040101010101" pitchFamily="2" charset="-122"/>
                <a:ea typeface="华文新魏" panose="02010800040101010101" pitchFamily="2" charset="-122"/>
              </a:rPr>
              <a:t>;   BAG::have;   //</a:t>
            </a:r>
            <a:r>
              <a:rPr lang="zh-CN" altLang="en-US" sz="1800" b="1" dirty="0">
                <a:latin typeface="华文新魏" panose="02010800040101010101" pitchFamily="2" charset="-122"/>
                <a:ea typeface="华文新魏" panose="02010800040101010101" pitchFamily="2" charset="-122"/>
              </a:rPr>
              <a:t>从保护的恢复为</a:t>
            </a:r>
            <a:r>
              <a:rPr lang="en-US" altLang="zh-CN" sz="1800" b="1" dirty="0">
                <a:latin typeface="华文新魏" panose="02010800040101010101" pitchFamily="2" charset="-122"/>
                <a:ea typeface="华文新魏" panose="02010800040101010101" pitchFamily="2" charset="-122"/>
              </a:rPr>
              <a:t>public</a:t>
            </a:r>
            <a:r>
              <a:rPr lang="zh-CN" altLang="en-US" sz="1800" b="1" dirty="0">
                <a:latin typeface="华文新魏" panose="02010800040101010101" pitchFamily="2" charset="-122"/>
                <a:ea typeface="华文新魏" panose="02010800040101010101" pitchFamily="2" charset="-122"/>
              </a:rPr>
              <a:t>的</a:t>
            </a:r>
          </a:p>
          <a:p>
            <a:pPr eaLnBrk="1" hangingPunct="1">
              <a:buFontTx/>
              <a:buNone/>
            </a:pP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int </a:t>
            </a:r>
            <a:r>
              <a:rPr lang="en-US" altLang="zh-CN" sz="1800" b="1" dirty="0" err="1">
                <a:latin typeface="华文新魏" panose="02010800040101010101" pitchFamily="2" charset="-122"/>
                <a:ea typeface="华文新魏" panose="02010800040101010101" pitchFamily="2" charset="-122"/>
              </a:rPr>
              <a:t>pute</a:t>
            </a:r>
            <a:r>
              <a:rPr lang="en-US" altLang="zh-CN" sz="1800" b="1" dirty="0">
                <a:latin typeface="华文新魏" panose="02010800040101010101" pitchFamily="2" charset="-122"/>
                <a:ea typeface="华文新魏" panose="02010800040101010101" pitchFamily="2" charset="-122"/>
              </a:rPr>
              <a:t> (int  f) { return have (f)? 1: </a:t>
            </a:r>
            <a:r>
              <a:rPr lang="en-US" altLang="zh-CN" sz="1800" b="1" dirty="0">
                <a:solidFill>
                  <a:srgbClr val="FF0000"/>
                </a:solidFill>
                <a:latin typeface="华文新魏" panose="02010800040101010101" pitchFamily="2" charset="-122"/>
                <a:ea typeface="华文新魏" panose="02010800040101010101" pitchFamily="2" charset="-122"/>
              </a:rPr>
              <a:t>BAG::</a:t>
            </a:r>
            <a:r>
              <a:rPr lang="en-US" altLang="zh-CN" sz="1800" b="1" dirty="0" err="1">
                <a:solidFill>
                  <a:srgbClr val="FF0000"/>
                </a:solidFill>
                <a:latin typeface="华文新魏" panose="02010800040101010101" pitchFamily="2" charset="-122"/>
                <a:ea typeface="华文新魏" panose="02010800040101010101" pitchFamily="2" charset="-122"/>
              </a:rPr>
              <a:t>pute</a:t>
            </a:r>
            <a:r>
              <a:rPr lang="en-US" altLang="zh-CN" sz="1800" b="1" dirty="0">
                <a:latin typeface="华文新魏" panose="02010800040101010101" pitchFamily="2" charset="-122"/>
                <a:ea typeface="华文新魏" panose="02010800040101010101" pitchFamily="2" charset="-122"/>
              </a:rPr>
              <a:t> (f);  } //</a:t>
            </a:r>
            <a:r>
              <a:rPr lang="zh-CN" altLang="en-US" sz="1800" b="1" dirty="0">
                <a:latin typeface="华文新魏" panose="02010800040101010101" pitchFamily="2" charset="-122"/>
                <a:ea typeface="华文新魏" panose="02010800040101010101" pitchFamily="2" charset="-122"/>
              </a:rPr>
              <a:t>去掉</a:t>
            </a:r>
            <a:r>
              <a:rPr lang="en-US" altLang="zh-CN" sz="1800" b="1" dirty="0">
                <a:solidFill>
                  <a:srgbClr val="FF0000"/>
                </a:solidFill>
                <a:latin typeface="华文新魏" panose="02010800040101010101" pitchFamily="2" charset="-122"/>
                <a:ea typeface="华文新魏" panose="02010800040101010101" pitchFamily="2" charset="-122"/>
              </a:rPr>
              <a:t>BAG::</a:t>
            </a:r>
            <a:r>
              <a:rPr lang="zh-CN" altLang="en-US" sz="1800" b="1" dirty="0">
                <a:solidFill>
                  <a:srgbClr val="FF0000"/>
                </a:solidFill>
                <a:latin typeface="华文新魏" panose="02010800040101010101" pitchFamily="2" charset="-122"/>
                <a:ea typeface="华文新魏" panose="02010800040101010101" pitchFamily="2" charset="-122"/>
              </a:rPr>
              <a:t>则递归</a:t>
            </a:r>
          </a:p>
          <a:p>
            <a:pPr eaLnBrk="1" hangingPunct="1">
              <a:buFontTx/>
              <a:buNone/>
            </a:pP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SET (int m)</a:t>
            </a:r>
            <a:r>
              <a:rPr lang="zh-CN" altLang="en-US" sz="1800" b="1" dirty="0">
                <a:latin typeface="华文新魏" panose="02010800040101010101" pitchFamily="2"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BAG (m) {  } //C++</a:t>
            </a:r>
            <a:r>
              <a:rPr lang="zh-CN" altLang="en-US" sz="1800" b="1" dirty="0">
                <a:latin typeface="华文新魏" panose="02010800040101010101" pitchFamily="2" charset="-122"/>
                <a:ea typeface="华文新魏" panose="02010800040101010101" pitchFamily="2" charset="-122"/>
              </a:rPr>
              <a:t>缺省析构函数</a:t>
            </a:r>
            <a:r>
              <a:rPr lang="en-US" altLang="zh-CN" sz="1800" b="1" dirty="0">
                <a:latin typeface="华文新魏" panose="02010800040101010101" pitchFamily="2" charset="-122"/>
                <a:ea typeface="华文新魏" panose="02010800040101010101" pitchFamily="2" charset="-122"/>
              </a:rPr>
              <a:t>~SET( ) </a:t>
            </a:r>
            <a:r>
              <a:rPr lang="zh-CN" altLang="en-US" sz="1800" b="1" dirty="0">
                <a:latin typeface="华文新魏" panose="02010800040101010101" pitchFamily="2" charset="-122"/>
                <a:ea typeface="华文新魏" panose="02010800040101010101" pitchFamily="2" charset="-122"/>
              </a:rPr>
              <a:t>自动调用</a:t>
            </a:r>
            <a:r>
              <a:rPr lang="en-US" altLang="zh-CN" sz="1800" b="1" dirty="0">
                <a:latin typeface="华文新魏" panose="02010800040101010101" pitchFamily="2" charset="-122"/>
                <a:ea typeface="华文新魏" panose="02010800040101010101" pitchFamily="2" charset="-122"/>
              </a:rPr>
              <a:t>~BAG ( )   </a:t>
            </a:r>
          </a:p>
          <a:p>
            <a:pPr eaLnBrk="1" hangingPunct="1">
              <a:buFontTx/>
              <a:buNone/>
            </a:pP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若定义析构函数</a:t>
            </a: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形式为</a:t>
            </a:r>
            <a:r>
              <a:rPr lang="en-US" altLang="zh-CN" sz="1800" b="1" dirty="0">
                <a:latin typeface="华文新魏" panose="02010800040101010101" pitchFamily="2" charset="-122"/>
                <a:ea typeface="华文新魏" panose="02010800040101010101" pitchFamily="2" charset="-122"/>
              </a:rPr>
              <a:t>~SET ( ) { }, </a:t>
            </a:r>
            <a:r>
              <a:rPr lang="zh-CN" altLang="en-US" sz="1800" b="1" dirty="0">
                <a:latin typeface="华文新魏" panose="02010800040101010101" pitchFamily="2" charset="-122"/>
                <a:ea typeface="华文新魏" panose="02010800040101010101" pitchFamily="2" charset="-122"/>
              </a:rPr>
              <a:t>此形式功能同缺省析构函数</a:t>
            </a:r>
          </a:p>
        </p:txBody>
      </p:sp>
      <p:sp>
        <p:nvSpPr>
          <p:cNvPr id="174084" name="Rectangle 6"/>
          <p:cNvSpPr>
            <a:spLocks noChangeArrowheads="1"/>
          </p:cNvSpPr>
          <p:nvPr/>
        </p:nvSpPr>
        <p:spPr bwMode="auto">
          <a:xfrm>
            <a:off x="7165975" y="333375"/>
            <a:ext cx="1295400" cy="287338"/>
          </a:xfrm>
          <a:prstGeom prst="rect">
            <a:avLst/>
          </a:prstGeom>
          <a:solidFill>
            <a:schemeClr val="accent1"/>
          </a:solidFill>
          <a:ln w="12700">
            <a:solidFill>
              <a:schemeClr val="tx1"/>
            </a:solidFill>
            <a:miter lim="800000"/>
            <a:headEnd/>
            <a:tailEnd/>
          </a:ln>
        </p:spPr>
        <p:txBody>
          <a:bodyPr wrap="none" anchor="ctr"/>
          <a:lstStyle/>
          <a:p>
            <a:endParaRPr lang="zh-CN" altLang="en-US">
              <a:latin typeface="华文新魏" panose="02010800040101010101" pitchFamily="2" charset="-122"/>
              <a:ea typeface="华文新魏" panose="02010800040101010101" pitchFamily="2" charset="-122"/>
            </a:endParaRPr>
          </a:p>
        </p:txBody>
      </p:sp>
      <p:sp>
        <p:nvSpPr>
          <p:cNvPr id="174085" name="Rectangle 7"/>
          <p:cNvSpPr>
            <a:spLocks noChangeArrowheads="1"/>
          </p:cNvSpPr>
          <p:nvPr/>
        </p:nvSpPr>
        <p:spPr bwMode="auto">
          <a:xfrm>
            <a:off x="7165975" y="620713"/>
            <a:ext cx="1295400" cy="287337"/>
          </a:xfrm>
          <a:prstGeom prst="rect">
            <a:avLst/>
          </a:prstGeom>
          <a:solidFill>
            <a:schemeClr val="accent1"/>
          </a:solidFill>
          <a:ln w="12700">
            <a:solidFill>
              <a:schemeClr val="tx1"/>
            </a:solidFill>
            <a:miter lim="800000"/>
            <a:headEnd/>
            <a:tailEnd/>
          </a:ln>
        </p:spPr>
        <p:txBody>
          <a:bodyPr wrap="none" anchor="ctr"/>
          <a:lstStyle/>
          <a:p>
            <a:endParaRPr lang="zh-CN" altLang="en-US">
              <a:latin typeface="华文新魏" panose="02010800040101010101" pitchFamily="2" charset="-122"/>
              <a:ea typeface="华文新魏" panose="02010800040101010101" pitchFamily="2" charset="-122"/>
            </a:endParaRPr>
          </a:p>
        </p:txBody>
      </p:sp>
      <p:sp>
        <p:nvSpPr>
          <p:cNvPr id="174086" name="Text Box 10"/>
          <p:cNvSpPr txBox="1">
            <a:spLocks noChangeArrowheads="1"/>
          </p:cNvSpPr>
          <p:nvPr/>
        </p:nvSpPr>
        <p:spPr bwMode="auto">
          <a:xfrm>
            <a:off x="8453438" y="1031875"/>
            <a:ext cx="647934"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p=0</a:t>
            </a:r>
          </a:p>
        </p:txBody>
      </p:sp>
      <p:sp>
        <p:nvSpPr>
          <p:cNvPr id="174087" name="Text Box 11"/>
          <p:cNvSpPr txBox="1">
            <a:spLocks noChangeArrowheads="1"/>
          </p:cNvSpPr>
          <p:nvPr/>
        </p:nvSpPr>
        <p:spPr bwMode="auto">
          <a:xfrm>
            <a:off x="8397875" y="-52388"/>
            <a:ext cx="652743"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s=m</a:t>
            </a:r>
          </a:p>
        </p:txBody>
      </p:sp>
      <p:sp>
        <p:nvSpPr>
          <p:cNvPr id="174088" name="Line 12"/>
          <p:cNvSpPr>
            <a:spLocks noChangeShapeType="1"/>
          </p:cNvSpPr>
          <p:nvPr/>
        </p:nvSpPr>
        <p:spPr bwMode="auto">
          <a:xfrm>
            <a:off x="6573838" y="1462088"/>
            <a:ext cx="576262" cy="0"/>
          </a:xfrm>
          <a:prstGeom prst="line">
            <a:avLst/>
          </a:prstGeom>
          <a:noFill/>
          <a:ln w="12700">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174089" name="Text Box 13"/>
          <p:cNvSpPr txBox="1">
            <a:spLocks noChangeArrowheads="1"/>
          </p:cNvSpPr>
          <p:nvPr/>
        </p:nvSpPr>
        <p:spPr bwMode="auto">
          <a:xfrm>
            <a:off x="6351588" y="1201738"/>
            <a:ext cx="298480"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e</a:t>
            </a:r>
          </a:p>
        </p:txBody>
      </p:sp>
      <p:sp>
        <p:nvSpPr>
          <p:cNvPr id="174090" name="AutoShape 14"/>
          <p:cNvSpPr>
            <a:spLocks/>
          </p:cNvSpPr>
          <p:nvPr/>
        </p:nvSpPr>
        <p:spPr bwMode="auto">
          <a:xfrm>
            <a:off x="6877050" y="333375"/>
            <a:ext cx="288925" cy="1150938"/>
          </a:xfrm>
          <a:prstGeom prst="leftBrace">
            <a:avLst>
              <a:gd name="adj1" fmla="val 33196"/>
              <a:gd name="adj2" fmla="val 50000"/>
            </a:avLst>
          </a:prstGeom>
          <a:noFill/>
          <a:ln w="12700">
            <a:solidFill>
              <a:schemeClr val="tx1"/>
            </a:solidFill>
            <a:round/>
            <a:headEnd/>
            <a:tailEnd type="triangle" w="med" len="med"/>
          </a:ln>
        </p:spPr>
        <p:txBody>
          <a:bodyPr wrap="none" anchor="ctr"/>
          <a:lstStyle/>
          <a:p>
            <a:endParaRPr lang="zh-CN" altLang="en-US">
              <a:latin typeface="华文新魏" panose="02010800040101010101" pitchFamily="2" charset="-122"/>
              <a:ea typeface="华文新魏" panose="02010800040101010101" pitchFamily="2" charset="-122"/>
            </a:endParaRPr>
          </a:p>
        </p:txBody>
      </p:sp>
      <p:sp>
        <p:nvSpPr>
          <p:cNvPr id="174091" name="Text Box 15"/>
          <p:cNvSpPr txBox="1">
            <a:spLocks noChangeArrowheads="1"/>
          </p:cNvSpPr>
          <p:nvPr/>
        </p:nvSpPr>
        <p:spPr bwMode="auto">
          <a:xfrm>
            <a:off x="6507163" y="639763"/>
            <a:ext cx="381836" cy="369332"/>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m</a:t>
            </a:r>
          </a:p>
        </p:txBody>
      </p:sp>
      <p:sp>
        <p:nvSpPr>
          <p:cNvPr id="174092" name="Rectangle 16"/>
          <p:cNvSpPr>
            <a:spLocks noChangeArrowheads="1"/>
          </p:cNvSpPr>
          <p:nvPr/>
        </p:nvSpPr>
        <p:spPr bwMode="auto">
          <a:xfrm>
            <a:off x="7167563" y="908050"/>
            <a:ext cx="1295400" cy="287338"/>
          </a:xfrm>
          <a:prstGeom prst="rect">
            <a:avLst/>
          </a:prstGeom>
          <a:solidFill>
            <a:schemeClr val="accent1"/>
          </a:solidFill>
          <a:ln w="12700">
            <a:solidFill>
              <a:schemeClr val="tx1"/>
            </a:solidFill>
            <a:miter lim="800000"/>
            <a:headEnd/>
            <a:tailEnd/>
          </a:ln>
        </p:spPr>
        <p:txBody>
          <a:bodyPr wrap="none" anchor="ctr"/>
          <a:lstStyle/>
          <a:p>
            <a:endParaRPr lang="zh-CN" altLang="en-US">
              <a:latin typeface="华文新魏" panose="02010800040101010101" pitchFamily="2" charset="-122"/>
              <a:ea typeface="华文新魏" panose="02010800040101010101" pitchFamily="2" charset="-122"/>
            </a:endParaRPr>
          </a:p>
        </p:txBody>
      </p:sp>
      <p:sp>
        <p:nvSpPr>
          <p:cNvPr id="174093" name="Rectangle 17"/>
          <p:cNvSpPr>
            <a:spLocks noChangeArrowheads="1"/>
          </p:cNvSpPr>
          <p:nvPr/>
        </p:nvSpPr>
        <p:spPr bwMode="auto">
          <a:xfrm>
            <a:off x="7167563" y="1193800"/>
            <a:ext cx="1295400" cy="287338"/>
          </a:xfrm>
          <a:prstGeom prst="rect">
            <a:avLst/>
          </a:prstGeom>
          <a:solidFill>
            <a:schemeClr val="accent1"/>
          </a:solidFill>
          <a:ln w="12700">
            <a:solidFill>
              <a:schemeClr val="tx1"/>
            </a:solidFill>
            <a:miter lim="800000"/>
            <a:headEnd/>
            <a:tailEnd/>
          </a:ln>
        </p:spPr>
        <p:txBody>
          <a:bodyPr wrap="none" anchor="ctr"/>
          <a:lstStyle/>
          <a:p>
            <a:endParaRPr lang="zh-CN" altLang="en-US">
              <a:latin typeface="华文新魏" panose="02010800040101010101" pitchFamily="2" charset="-122"/>
              <a:ea typeface="华文新魏" panose="02010800040101010101" pitchFamily="2" charset="-122"/>
            </a:endParaRPr>
          </a:p>
        </p:txBody>
      </p:sp>
      <p:sp>
        <p:nvSpPr>
          <p:cNvPr id="174094" name="Rectangle 20"/>
          <p:cNvSpPr>
            <a:spLocks noChangeArrowheads="1"/>
          </p:cNvSpPr>
          <p:nvPr/>
        </p:nvSpPr>
        <p:spPr bwMode="auto">
          <a:xfrm>
            <a:off x="7169150" y="38100"/>
            <a:ext cx="1295400" cy="287338"/>
          </a:xfrm>
          <a:prstGeom prst="rect">
            <a:avLst/>
          </a:prstGeom>
          <a:solidFill>
            <a:schemeClr val="folHlink"/>
          </a:solidFill>
          <a:ln w="12700">
            <a:solidFill>
              <a:schemeClr val="tx1"/>
            </a:solidFill>
            <a:miter lim="800000"/>
            <a:headEnd/>
            <a:tailEnd/>
          </a:ln>
        </p:spPr>
        <p:txBody>
          <a:bodyPr wrap="none" anchor="ctr"/>
          <a:lstStyle/>
          <a:p>
            <a:endParaRPr lang="zh-CN" altLang="en-US">
              <a:latin typeface="华文新魏" panose="02010800040101010101" pitchFamily="2" charset="-122"/>
              <a:ea typeface="华文新魏" panose="02010800040101010101" pitchFamily="2" charset="-122"/>
            </a:endParaRPr>
          </a:p>
        </p:txBody>
      </p:sp>
      <p:sp>
        <p:nvSpPr>
          <p:cNvPr id="174095" name="Text Box 22"/>
          <p:cNvSpPr txBox="1">
            <a:spLocks noChangeArrowheads="1"/>
          </p:cNvSpPr>
          <p:nvPr/>
        </p:nvSpPr>
        <p:spPr bwMode="auto">
          <a:xfrm>
            <a:off x="7410450" y="1147763"/>
            <a:ext cx="793750" cy="336550"/>
          </a:xfrm>
          <a:prstGeom prst="rect">
            <a:avLst/>
          </a:prstGeom>
          <a:noFill/>
          <a:ln w="12700">
            <a:noFill/>
            <a:miter lim="800000"/>
            <a:headEnd/>
            <a:tailEnd/>
          </a:ln>
        </p:spPr>
        <p:txBody>
          <a:bodyPr wrap="none">
            <a:spAutoFit/>
          </a:bodyPr>
          <a:lstStyle/>
          <a:p>
            <a:r>
              <a:rPr lang="zh-CN" altLang="en-US" sz="1600">
                <a:latin typeface="华文新魏" panose="02010800040101010101" pitchFamily="2" charset="-122"/>
                <a:ea typeface="华文新魏" panose="02010800040101010101" pitchFamily="2" charset="-122"/>
              </a:rPr>
              <a:t>低地址</a:t>
            </a:r>
          </a:p>
        </p:txBody>
      </p:sp>
      <p:sp>
        <p:nvSpPr>
          <p:cNvPr id="174096" name="Text Box 23"/>
          <p:cNvSpPr txBox="1">
            <a:spLocks noChangeArrowheads="1"/>
          </p:cNvSpPr>
          <p:nvPr/>
        </p:nvSpPr>
        <p:spPr bwMode="auto">
          <a:xfrm>
            <a:off x="7410450" y="0"/>
            <a:ext cx="793750" cy="336550"/>
          </a:xfrm>
          <a:prstGeom prst="rect">
            <a:avLst/>
          </a:prstGeom>
          <a:noFill/>
          <a:ln w="12700">
            <a:noFill/>
            <a:miter lim="800000"/>
            <a:headEnd/>
            <a:tailEnd/>
          </a:ln>
        </p:spPr>
        <p:txBody>
          <a:bodyPr wrap="none">
            <a:spAutoFit/>
          </a:bodyPr>
          <a:lstStyle/>
          <a:p>
            <a:r>
              <a:rPr lang="zh-CN" altLang="en-US" sz="1600">
                <a:latin typeface="华文新魏" panose="02010800040101010101" pitchFamily="2" charset="-122"/>
                <a:ea typeface="华文新魏" panose="02010800040101010101" pitchFamily="2" charset="-122"/>
              </a:rPr>
              <a:t>高地址</a:t>
            </a:r>
          </a:p>
        </p:txBody>
      </p:sp>
      <p:grpSp>
        <p:nvGrpSpPr>
          <p:cNvPr id="2" name="Group 27"/>
          <p:cNvGrpSpPr>
            <a:grpSpLocks/>
          </p:cNvGrpSpPr>
          <p:nvPr/>
        </p:nvGrpSpPr>
        <p:grpSpPr bwMode="auto">
          <a:xfrm>
            <a:off x="2571750" y="1052513"/>
            <a:ext cx="3940174" cy="733425"/>
            <a:chOff x="1620" y="663"/>
            <a:chExt cx="2482" cy="462"/>
          </a:xfrm>
        </p:grpSpPr>
        <p:sp>
          <p:nvSpPr>
            <p:cNvPr id="174102" name="Text Box 24"/>
            <p:cNvSpPr txBox="1">
              <a:spLocks noChangeArrowheads="1"/>
            </p:cNvSpPr>
            <p:nvPr/>
          </p:nvSpPr>
          <p:spPr bwMode="auto">
            <a:xfrm>
              <a:off x="1882" y="663"/>
              <a:ext cx="2220" cy="407"/>
            </a:xfrm>
            <a:prstGeom prst="rect">
              <a:avLst/>
            </a:prstGeom>
            <a:noFill/>
            <a:ln w="12700">
              <a:noFill/>
              <a:miter lim="800000"/>
              <a:headEnd/>
              <a:tailEnd/>
            </a:ln>
          </p:spPr>
          <p:txBody>
            <a:bodyPr wrap="none">
              <a:spAutoFit/>
            </a:bodyPr>
            <a:lstStyle/>
            <a:p>
              <a:pPr algn="l"/>
              <a:r>
                <a:rPr lang="en-US" altLang="zh-CN" sz="1800" dirty="0">
                  <a:solidFill>
                    <a:srgbClr val="FF0000"/>
                  </a:solidFill>
                  <a:latin typeface="华文新魏" panose="02010800040101010101" pitchFamily="2" charset="-122"/>
                  <a:ea typeface="华文新魏" panose="02010800040101010101" pitchFamily="2" charset="-122"/>
                </a:rPr>
                <a:t>new int[m]</a:t>
              </a:r>
              <a:r>
                <a:rPr lang="zh-CN" altLang="en-US" sz="1800" dirty="0">
                  <a:solidFill>
                    <a:srgbClr val="FF0000"/>
                  </a:solidFill>
                  <a:latin typeface="华文新魏" panose="02010800040101010101" pitchFamily="2" charset="-122"/>
                  <a:ea typeface="华文新魏" panose="02010800040101010101" pitchFamily="2" charset="-122"/>
                </a:rPr>
                <a:t>和</a:t>
              </a:r>
              <a:r>
                <a:rPr lang="en-US" altLang="zh-CN" sz="1800" dirty="0">
                  <a:solidFill>
                    <a:srgbClr val="FF0000"/>
                  </a:solidFill>
                  <a:latin typeface="华文新魏" panose="02010800040101010101" pitchFamily="2" charset="-122"/>
                  <a:ea typeface="华文新魏" panose="02010800040101010101" pitchFamily="2" charset="-122"/>
                </a:rPr>
                <a:t>e?m:0</a:t>
              </a:r>
              <a:r>
                <a:rPr lang="zh-CN" altLang="en-US" sz="1800" dirty="0">
                  <a:solidFill>
                    <a:srgbClr val="FF0000"/>
                  </a:solidFill>
                  <a:latin typeface="华文新魏" panose="02010800040101010101" pitchFamily="2" charset="-122"/>
                  <a:ea typeface="华文新魏" panose="02010800040101010101" pitchFamily="2" charset="-122"/>
                </a:rPr>
                <a:t>都是表达式，</a:t>
              </a:r>
            </a:p>
            <a:p>
              <a:pPr algn="l"/>
              <a:r>
                <a:rPr lang="zh-CN" altLang="en-US" sz="1800" dirty="0">
                  <a:solidFill>
                    <a:srgbClr val="FF0000"/>
                  </a:solidFill>
                  <a:latin typeface="华文新魏" panose="02010800040101010101" pitchFamily="2" charset="-122"/>
                  <a:ea typeface="华文新魏" panose="02010800040101010101" pitchFamily="2" charset="-122"/>
                </a:rPr>
                <a:t>用来初始化</a:t>
              </a:r>
              <a:r>
                <a:rPr lang="en-US" altLang="zh-CN" sz="1800" dirty="0">
                  <a:solidFill>
                    <a:srgbClr val="FF0000"/>
                  </a:solidFill>
                  <a:latin typeface="华文新魏" panose="02010800040101010101" pitchFamily="2" charset="-122"/>
                  <a:ea typeface="华文新魏" panose="02010800040101010101" pitchFamily="2" charset="-122"/>
                </a:rPr>
                <a:t>e</a:t>
              </a:r>
              <a:r>
                <a:rPr lang="zh-CN" altLang="en-US" sz="1800" dirty="0">
                  <a:solidFill>
                    <a:srgbClr val="FF0000"/>
                  </a:solidFill>
                  <a:latin typeface="华文新魏" panose="02010800040101010101" pitchFamily="2" charset="-122"/>
                  <a:ea typeface="华文新魏" panose="02010800040101010101" pitchFamily="2" charset="-122"/>
                </a:rPr>
                <a:t>和</a:t>
              </a:r>
              <a:r>
                <a:rPr lang="en-US" altLang="zh-CN" sz="1800" dirty="0">
                  <a:solidFill>
                    <a:srgbClr val="FF0000"/>
                  </a:solidFill>
                  <a:latin typeface="华文新魏" panose="02010800040101010101" pitchFamily="2" charset="-122"/>
                  <a:ea typeface="华文新魏" panose="02010800040101010101" pitchFamily="2" charset="-122"/>
                </a:rPr>
                <a:t>s</a:t>
              </a:r>
            </a:p>
          </p:txBody>
        </p:sp>
        <p:sp>
          <p:nvSpPr>
            <p:cNvPr id="174103" name="Line 25"/>
            <p:cNvSpPr>
              <a:spLocks noChangeShapeType="1"/>
            </p:cNvSpPr>
            <p:nvPr/>
          </p:nvSpPr>
          <p:spPr bwMode="auto">
            <a:xfrm flipH="1">
              <a:off x="1620" y="1026"/>
              <a:ext cx="444" cy="54"/>
            </a:xfrm>
            <a:prstGeom prst="line">
              <a:avLst/>
            </a:prstGeom>
            <a:noFill/>
            <a:ln w="12700">
              <a:solidFill>
                <a:schemeClr val="tx1"/>
              </a:solidFill>
              <a:round/>
              <a:headEnd/>
              <a:tailEnd type="triangle" w="med" len="med"/>
            </a:ln>
          </p:spPr>
          <p:txBody>
            <a:bodyPr/>
            <a:lstStyle/>
            <a:p>
              <a:endParaRPr lang="zh-CN" altLang="en-US"/>
            </a:p>
          </p:txBody>
        </p:sp>
        <p:sp>
          <p:nvSpPr>
            <p:cNvPr id="174104" name="Line 26"/>
            <p:cNvSpPr>
              <a:spLocks noChangeShapeType="1"/>
            </p:cNvSpPr>
            <p:nvPr/>
          </p:nvSpPr>
          <p:spPr bwMode="auto">
            <a:xfrm>
              <a:off x="2608" y="981"/>
              <a:ext cx="227" cy="144"/>
            </a:xfrm>
            <a:prstGeom prst="line">
              <a:avLst/>
            </a:prstGeom>
            <a:noFill/>
            <a:ln w="12700">
              <a:solidFill>
                <a:schemeClr val="tx1"/>
              </a:solidFill>
              <a:round/>
              <a:headEnd/>
              <a:tailEnd type="triangle" w="med" len="med"/>
            </a:ln>
          </p:spPr>
          <p:txBody>
            <a:bodyPr/>
            <a:lstStyle/>
            <a:p>
              <a:endParaRPr lang="zh-CN" altLang="en-US"/>
            </a:p>
          </p:txBody>
        </p:sp>
      </p:grpSp>
      <p:grpSp>
        <p:nvGrpSpPr>
          <p:cNvPr id="3" name="Group 31"/>
          <p:cNvGrpSpPr>
            <a:grpSpLocks/>
          </p:cNvGrpSpPr>
          <p:nvPr/>
        </p:nvGrpSpPr>
        <p:grpSpPr bwMode="auto">
          <a:xfrm>
            <a:off x="4143376" y="2214563"/>
            <a:ext cx="5091113" cy="2557463"/>
            <a:chOff x="2610" y="1395"/>
            <a:chExt cx="3207" cy="1611"/>
          </a:xfrm>
        </p:grpSpPr>
        <p:sp>
          <p:nvSpPr>
            <p:cNvPr id="174099" name="Text Box 28"/>
            <p:cNvSpPr txBox="1">
              <a:spLocks noChangeArrowheads="1"/>
            </p:cNvSpPr>
            <p:nvPr/>
          </p:nvSpPr>
          <p:spPr bwMode="auto">
            <a:xfrm>
              <a:off x="3243" y="1901"/>
              <a:ext cx="2574" cy="1105"/>
            </a:xfrm>
            <a:prstGeom prst="rect">
              <a:avLst/>
            </a:prstGeom>
            <a:noFill/>
            <a:ln w="12700">
              <a:noFill/>
              <a:miter lim="800000"/>
              <a:headEnd/>
              <a:tailEnd/>
            </a:ln>
          </p:spPr>
          <p:txBody>
            <a:bodyPr wrap="none">
              <a:spAutoFit/>
            </a:bodyPr>
            <a:lstStyle/>
            <a:p>
              <a:pPr algn="l"/>
              <a:r>
                <a:rPr lang="zh-CN" altLang="en-US" sz="1800" dirty="0">
                  <a:solidFill>
                    <a:srgbClr val="FF0000"/>
                  </a:solidFill>
                  <a:latin typeface="华文新魏" panose="02010800040101010101" pitchFamily="2" charset="-122"/>
                  <a:ea typeface="华文新魏" panose="02010800040101010101" pitchFamily="2" charset="-122"/>
                </a:rPr>
                <a:t>等价于</a:t>
              </a:r>
            </a:p>
            <a:p>
              <a:pPr algn="l"/>
              <a:r>
                <a:rPr lang="en-US" altLang="zh-CN" sz="1800" dirty="0">
                  <a:solidFill>
                    <a:srgbClr val="FF0000"/>
                  </a:solidFill>
                  <a:latin typeface="华文新魏" panose="02010800040101010101" pitchFamily="2" charset="-122"/>
                  <a:ea typeface="华文新魏" panose="02010800040101010101" pitchFamily="2" charset="-122"/>
                </a:rPr>
                <a:t>int *p = (int *)&amp;s;//&amp;s</a:t>
              </a:r>
              <a:r>
                <a:rPr lang="zh-CN" altLang="en-US" sz="1800" dirty="0">
                  <a:solidFill>
                    <a:srgbClr val="FF0000"/>
                  </a:solidFill>
                  <a:latin typeface="华文新魏" panose="02010800040101010101" pitchFamily="2" charset="-122"/>
                  <a:ea typeface="华文新魏" panose="02010800040101010101" pitchFamily="2" charset="-122"/>
                </a:rPr>
                <a:t>类型为</a:t>
              </a:r>
              <a:r>
                <a:rPr lang="en-US" altLang="zh-CN" sz="1800" dirty="0">
                  <a:solidFill>
                    <a:srgbClr val="FF0000"/>
                  </a:solidFill>
                  <a:latin typeface="华文新魏" panose="02010800040101010101" pitchFamily="2" charset="-122"/>
                  <a:ea typeface="华文新魏" panose="02010800040101010101" pitchFamily="2" charset="-122"/>
                </a:rPr>
                <a:t>const int *</a:t>
              </a:r>
            </a:p>
            <a:p>
              <a:pPr algn="l"/>
              <a:r>
                <a:rPr lang="en-US" altLang="zh-CN" sz="1800" dirty="0">
                  <a:solidFill>
                    <a:srgbClr val="FF0000"/>
                  </a:solidFill>
                  <a:latin typeface="华文新魏" panose="02010800040101010101" pitchFamily="2" charset="-122"/>
                  <a:ea typeface="华文新魏" panose="02010800040101010101" pitchFamily="2" charset="-122"/>
                </a:rPr>
                <a:t>*p =0;</a:t>
              </a:r>
            </a:p>
            <a:p>
              <a:pPr algn="l"/>
              <a:r>
                <a:rPr lang="en-US" altLang="zh-CN" sz="1800" dirty="0">
                  <a:solidFill>
                    <a:srgbClr val="FF0000"/>
                  </a:solidFill>
                  <a:latin typeface="华文新魏" panose="02010800040101010101" pitchFamily="2" charset="-122"/>
                  <a:ea typeface="华文新魏" panose="02010800040101010101" pitchFamily="2" charset="-122"/>
                </a:rPr>
                <a:t>int **q = (int **)&amp;e</a:t>
              </a:r>
            </a:p>
            <a:p>
              <a:pPr algn="l"/>
              <a:r>
                <a:rPr lang="en-US" altLang="zh-CN" sz="1800" dirty="0">
                  <a:solidFill>
                    <a:srgbClr val="FF0000"/>
                  </a:solidFill>
                  <a:latin typeface="华文新魏" panose="02010800040101010101" pitchFamily="2" charset="-122"/>
                  <a:ea typeface="华文新魏" panose="02010800040101010101" pitchFamily="2" charset="-122"/>
                </a:rPr>
                <a:t>*q = 0;</a:t>
              </a:r>
            </a:p>
            <a:p>
              <a:pPr algn="l"/>
              <a:r>
                <a:rPr lang="en-US" altLang="zh-CN" sz="1800" dirty="0">
                  <a:solidFill>
                    <a:srgbClr val="FF0000"/>
                  </a:solidFill>
                  <a:latin typeface="华文新魏" panose="02010800040101010101" pitchFamily="2" charset="-122"/>
                  <a:ea typeface="华文新魏" panose="02010800040101010101" pitchFamily="2" charset="-122"/>
                </a:rPr>
                <a:t>&amp;e</a:t>
              </a:r>
              <a:r>
                <a:rPr lang="zh-CN" altLang="en-US" sz="1800" dirty="0">
                  <a:solidFill>
                    <a:srgbClr val="FF0000"/>
                  </a:solidFill>
                  <a:latin typeface="华文新魏" panose="02010800040101010101" pitchFamily="2" charset="-122"/>
                  <a:ea typeface="华文新魏" panose="02010800040101010101" pitchFamily="2" charset="-122"/>
                </a:rPr>
                <a:t>的类型是</a:t>
              </a:r>
              <a:r>
                <a:rPr lang="en-US" altLang="zh-CN" sz="1800" dirty="0">
                  <a:solidFill>
                    <a:srgbClr val="FF0000"/>
                  </a:solidFill>
                  <a:latin typeface="华文新魏" panose="02010800040101010101" pitchFamily="2" charset="-122"/>
                  <a:ea typeface="华文新魏" panose="02010800040101010101" pitchFamily="2" charset="-122"/>
                </a:rPr>
                <a:t>int </a:t>
              </a:r>
              <a:r>
                <a:rPr lang="zh-CN" altLang="en-US" sz="1800" dirty="0">
                  <a:solidFill>
                    <a:srgbClr val="FF0000"/>
                  </a:solidFill>
                  <a:latin typeface="华文新魏" panose="02010800040101010101" pitchFamily="2" charset="-122"/>
                  <a:ea typeface="华文新魏" panose="02010800040101010101" pitchFamily="2" charset="-122"/>
                </a:rPr>
                <a:t>* </a:t>
              </a:r>
              <a:r>
                <a:rPr lang="en-US" altLang="zh-CN" sz="1800" dirty="0">
                  <a:solidFill>
                    <a:srgbClr val="FF0000"/>
                  </a:solidFill>
                  <a:latin typeface="华文新魏" panose="02010800040101010101" pitchFamily="2" charset="-122"/>
                  <a:ea typeface="华文新魏" panose="02010800040101010101" pitchFamily="2" charset="-122"/>
                </a:rPr>
                <a:t>const </a:t>
              </a:r>
              <a:r>
                <a:rPr lang="zh-CN" altLang="en-US" sz="1800" dirty="0">
                  <a:solidFill>
                    <a:srgbClr val="FF0000"/>
                  </a:solidFill>
                  <a:latin typeface="华文新魏" panose="02010800040101010101" pitchFamily="2" charset="-122"/>
                  <a:ea typeface="华文新魏" panose="02010800040101010101" pitchFamily="2" charset="-122"/>
                </a:rPr>
                <a:t>*</a:t>
              </a:r>
              <a:endParaRPr lang="en-US" altLang="zh-CN" sz="1800" dirty="0">
                <a:solidFill>
                  <a:srgbClr val="FF0000"/>
                </a:solidFill>
                <a:latin typeface="华文新魏" panose="02010800040101010101" pitchFamily="2" charset="-122"/>
                <a:ea typeface="华文新魏" panose="02010800040101010101" pitchFamily="2" charset="-122"/>
              </a:endParaRPr>
            </a:p>
          </p:txBody>
        </p:sp>
        <p:sp>
          <p:nvSpPr>
            <p:cNvPr id="174100" name="Line 29"/>
            <p:cNvSpPr>
              <a:spLocks noChangeShapeType="1"/>
            </p:cNvSpPr>
            <p:nvPr/>
          </p:nvSpPr>
          <p:spPr bwMode="auto">
            <a:xfrm flipH="1" flipV="1">
              <a:off x="2610" y="1395"/>
              <a:ext cx="814" cy="447"/>
            </a:xfrm>
            <a:prstGeom prst="line">
              <a:avLst/>
            </a:prstGeom>
            <a:noFill/>
            <a:ln w="12700">
              <a:solidFill>
                <a:schemeClr val="tx1"/>
              </a:solidFill>
              <a:round/>
              <a:headEnd/>
              <a:tailEnd type="triangle" w="med" len="med"/>
            </a:ln>
          </p:spPr>
          <p:txBody>
            <a:bodyPr/>
            <a:lstStyle/>
            <a:p>
              <a:endParaRPr lang="zh-CN" altLang="en-US"/>
            </a:p>
          </p:txBody>
        </p:sp>
        <p:sp>
          <p:nvSpPr>
            <p:cNvPr id="174101" name="Line 30"/>
            <p:cNvSpPr>
              <a:spLocks noChangeShapeType="1"/>
            </p:cNvSpPr>
            <p:nvPr/>
          </p:nvSpPr>
          <p:spPr bwMode="auto">
            <a:xfrm flipH="1" flipV="1">
              <a:off x="3420" y="1440"/>
              <a:ext cx="322" cy="539"/>
            </a:xfrm>
            <a:prstGeom prst="line">
              <a:avLst/>
            </a:prstGeom>
            <a:noFill/>
            <a:ln w="12700">
              <a:solidFill>
                <a:schemeClr val="tx1"/>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13</a:t>
            </a:fld>
            <a:endParaRPr lang="en-US" altLang="zh-CN">
              <a:latin typeface="华文新魏" panose="02010800040101010101" pitchFamily="2" charset="-122"/>
              <a:ea typeface="华文新魏" panose="02010800040101010101" pitchFamily="2" charset="-122"/>
            </a:endParaRPr>
          </a:p>
        </p:txBody>
      </p:sp>
      <p:sp>
        <p:nvSpPr>
          <p:cNvPr id="171011" name="Rectangle 3"/>
          <p:cNvSpPr>
            <a:spLocks noGrp="1" noChangeArrowheads="1"/>
          </p:cNvSpPr>
          <p:nvPr>
            <p:ph type="body" idx="1"/>
          </p:nvPr>
        </p:nvSpPr>
        <p:spPr>
          <a:xfrm>
            <a:off x="107504" y="890250"/>
            <a:ext cx="8534400" cy="5635094"/>
          </a:xfrm>
        </p:spPr>
        <p:txBody>
          <a:bodyPr>
            <a:normAutofit fontScale="92500" lnSpcReduction="20000"/>
          </a:bodyPr>
          <a:lstStyle/>
          <a:p>
            <a:pPr marL="0" indent="0" algn="just">
              <a:lnSpc>
                <a:spcPct val="120000"/>
              </a:lnSpc>
              <a:buClr>
                <a:schemeClr val="tx1"/>
              </a:buClr>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析构是构造的逆序，单继承</a:t>
            </a:r>
            <a:r>
              <a:rPr lang="zh-CN" altLang="en-US" sz="2400" b="1" dirty="0">
                <a:solidFill>
                  <a:srgbClr val="FF0000"/>
                </a:solidFill>
                <a:latin typeface="华文新魏" panose="02010800040101010101" pitchFamily="2" charset="-122"/>
                <a:ea typeface="华文新魏" panose="02010800040101010101" pitchFamily="2" charset="-122"/>
              </a:rPr>
              <a:t>派生类</a:t>
            </a:r>
            <a:r>
              <a:rPr lang="zh-CN" altLang="en-US" sz="2400" b="1" dirty="0">
                <a:latin typeface="华文新魏" panose="02010800040101010101" pitchFamily="2" charset="-122"/>
                <a:ea typeface="华文新魏" panose="02010800040101010101" pitchFamily="2" charset="-122"/>
              </a:rPr>
              <a:t>只有一个基类或虚基类，根据</a:t>
            </a:r>
            <a:r>
              <a:rPr lang="en-US" altLang="zh-CN" sz="2400" b="1" dirty="0">
                <a:latin typeface="华文新魏" panose="02010800040101010101" pitchFamily="2" charset="-122"/>
                <a:ea typeface="华文新魏" panose="02010800040101010101" pitchFamily="2" charset="-122"/>
              </a:rPr>
              <a:t>4</a:t>
            </a:r>
            <a:r>
              <a:rPr lang="zh-CN" altLang="en-US" sz="2400" b="1" dirty="0">
                <a:latin typeface="华文新魏" panose="02010800040101010101" pitchFamily="2" charset="-122"/>
                <a:ea typeface="华文新魏" panose="02010800040101010101" pitchFamily="2" charset="-122"/>
              </a:rPr>
              <a:t>个优先级别容易确定构造顺序：</a:t>
            </a:r>
          </a:p>
          <a:p>
            <a:pPr lvl="1" algn="just">
              <a:lnSpc>
                <a:spcPct val="120000"/>
              </a:lnSpc>
              <a:buFont typeface="Times New Roman" pitchFamily="18" charset="0"/>
              <a:buChar char="①"/>
            </a:pPr>
            <a:r>
              <a:rPr lang="zh-CN" altLang="en-US" sz="2400" b="1" dirty="0">
                <a:latin typeface="华文新魏" panose="02010800040101010101" pitchFamily="2" charset="-122"/>
                <a:ea typeface="华文新魏" panose="02010800040101010101" pitchFamily="2" charset="-122"/>
              </a:rPr>
              <a:t>调用派生类</a:t>
            </a:r>
            <a:r>
              <a:rPr lang="zh-CN" altLang="en-US" sz="2400" b="1" dirty="0">
                <a:solidFill>
                  <a:srgbClr val="FF0000"/>
                </a:solidFill>
                <a:latin typeface="华文新魏" panose="02010800040101010101" pitchFamily="2" charset="-122"/>
                <a:ea typeface="华文新魏" panose="02010800040101010101" pitchFamily="2" charset="-122"/>
              </a:rPr>
              <a:t>虚基类</a:t>
            </a:r>
            <a:r>
              <a:rPr lang="zh-CN" altLang="en-US" sz="2400" b="1" dirty="0">
                <a:latin typeface="华文新魏" panose="02010800040101010101" pitchFamily="2" charset="-122"/>
                <a:ea typeface="华文新魏" panose="02010800040101010101" pitchFamily="2" charset="-122"/>
              </a:rPr>
              <a:t>的构造函数</a:t>
            </a:r>
          </a:p>
          <a:p>
            <a:pPr lvl="1" algn="just">
              <a:lnSpc>
                <a:spcPct val="120000"/>
              </a:lnSpc>
              <a:buFont typeface="Times New Roman" pitchFamily="18" charset="0"/>
              <a:buChar char="②"/>
            </a:pPr>
            <a:r>
              <a:rPr lang="zh-CN" altLang="en-US" sz="2400" b="1" dirty="0">
                <a:latin typeface="华文新魏" panose="02010800040101010101" pitchFamily="2" charset="-122"/>
                <a:ea typeface="华文新魏" panose="02010800040101010101" pitchFamily="2" charset="-122"/>
              </a:rPr>
              <a:t>调用</a:t>
            </a:r>
            <a:r>
              <a:rPr lang="zh-CN" altLang="en-US" sz="2400" b="1" dirty="0">
                <a:solidFill>
                  <a:srgbClr val="FF0000"/>
                </a:solidFill>
                <a:latin typeface="华文新魏" panose="02010800040101010101" pitchFamily="2" charset="-122"/>
                <a:ea typeface="华文新魏" panose="02010800040101010101" pitchFamily="2" charset="-122"/>
              </a:rPr>
              <a:t>派生类</a:t>
            </a:r>
            <a:r>
              <a:rPr lang="zh-CN" altLang="en-US" sz="2400" b="1" dirty="0">
                <a:latin typeface="华文新魏" panose="02010800040101010101" pitchFamily="2" charset="-122"/>
                <a:ea typeface="华文新魏" panose="02010800040101010101" pitchFamily="2" charset="-122"/>
              </a:rPr>
              <a:t>基类的构造函数</a:t>
            </a:r>
          </a:p>
          <a:p>
            <a:pPr lvl="1" algn="just">
              <a:lnSpc>
                <a:spcPct val="120000"/>
              </a:lnSpc>
              <a:buFont typeface="Times New Roman" pitchFamily="18" charset="0"/>
              <a:buChar char="③"/>
            </a:pPr>
            <a:r>
              <a:rPr lang="zh-CN" altLang="en-US" sz="2400" b="1" dirty="0">
                <a:latin typeface="华文新魏" panose="02010800040101010101" pitchFamily="2" charset="-122"/>
                <a:ea typeface="华文新魏" panose="02010800040101010101" pitchFamily="2" charset="-122"/>
              </a:rPr>
              <a:t>按照</a:t>
            </a:r>
            <a:r>
              <a:rPr lang="zh-CN" altLang="en-US" sz="2400" b="1" dirty="0">
                <a:solidFill>
                  <a:srgbClr val="FF0000"/>
                </a:solidFill>
                <a:latin typeface="华文新魏" panose="02010800040101010101" pitchFamily="2" charset="-122"/>
                <a:ea typeface="华文新魏" panose="02010800040101010101" pitchFamily="2" charset="-122"/>
              </a:rPr>
              <a:t>派生类</a:t>
            </a:r>
            <a:r>
              <a:rPr lang="zh-CN" altLang="en-US" sz="2400" b="1" dirty="0">
                <a:latin typeface="华文新魏" panose="02010800040101010101" pitchFamily="2" charset="-122"/>
                <a:ea typeface="华文新魏" panose="02010800040101010101" pitchFamily="2" charset="-122"/>
              </a:rPr>
              <a:t>数据成员声明的顺序，依次初始化数据成员或在成员初始化列表调用</a:t>
            </a:r>
            <a:r>
              <a:rPr lang="zh-CN" altLang="en-US" sz="2400" b="1" dirty="0">
                <a:solidFill>
                  <a:srgbClr val="FF0000"/>
                </a:solidFill>
                <a:latin typeface="华文新魏" panose="02010800040101010101" pitchFamily="2" charset="-122"/>
                <a:ea typeface="华文新魏" panose="02010800040101010101" pitchFamily="2" charset="-122"/>
              </a:rPr>
              <a:t>对象成员</a:t>
            </a:r>
            <a:r>
              <a:rPr lang="zh-CN" altLang="en-US" sz="2400" b="1" dirty="0">
                <a:latin typeface="华文新魏" panose="02010800040101010101" pitchFamily="2" charset="-122"/>
                <a:ea typeface="华文新魏" panose="02010800040101010101" pitchFamily="2" charset="-122"/>
              </a:rPr>
              <a:t>相应</a:t>
            </a:r>
            <a:r>
              <a:rPr lang="zh-CN" altLang="en-US" sz="2400" b="1" dirty="0">
                <a:solidFill>
                  <a:srgbClr val="FF0000"/>
                </a:solidFill>
                <a:latin typeface="华文新魏" panose="02010800040101010101" pitchFamily="2" charset="-122"/>
                <a:ea typeface="华文新魏" panose="02010800040101010101" pitchFamily="2" charset="-122"/>
              </a:rPr>
              <a:t>构造函数，</a:t>
            </a:r>
            <a:endParaRPr lang="zh-CN" altLang="en-US" sz="2400" b="1" dirty="0">
              <a:latin typeface="华文新魏" panose="02010800040101010101" pitchFamily="2" charset="-122"/>
              <a:ea typeface="华文新魏" panose="02010800040101010101" pitchFamily="2" charset="-122"/>
            </a:endParaRPr>
          </a:p>
          <a:p>
            <a:pPr lvl="1" algn="just">
              <a:lnSpc>
                <a:spcPct val="120000"/>
              </a:lnSpc>
              <a:buFont typeface="Times New Roman" pitchFamily="18" charset="0"/>
              <a:buChar char="④"/>
            </a:pPr>
            <a:r>
              <a:rPr lang="zh-CN" altLang="en-US" sz="2400" b="1" dirty="0">
                <a:latin typeface="华文新魏" panose="02010800040101010101" pitchFamily="2" charset="-122"/>
                <a:ea typeface="华文新魏" panose="02010800040101010101" pitchFamily="2" charset="-122"/>
              </a:rPr>
              <a:t>最后执行</a:t>
            </a:r>
            <a:r>
              <a:rPr lang="zh-CN" altLang="en-US" sz="2400" b="1" dirty="0">
                <a:solidFill>
                  <a:srgbClr val="FF0000"/>
                </a:solidFill>
                <a:latin typeface="华文新魏" panose="02010800040101010101" pitchFamily="2" charset="-122"/>
                <a:ea typeface="华文新魏" panose="02010800040101010101" pitchFamily="2" charset="-122"/>
              </a:rPr>
              <a:t>派生类</a:t>
            </a:r>
            <a:r>
              <a:rPr lang="zh-CN" altLang="en-US" sz="2400" b="1" dirty="0">
                <a:latin typeface="华文新魏" panose="02010800040101010101" pitchFamily="2" charset="-122"/>
                <a:ea typeface="华文新魏" panose="02010800040101010101" pitchFamily="2" charset="-122"/>
              </a:rPr>
              <a:t>的构造函数体。 </a:t>
            </a:r>
          </a:p>
          <a:p>
            <a:pPr marL="0" indent="0" algn="just">
              <a:lnSpc>
                <a:spcPct val="120000"/>
              </a:lnSpc>
              <a:buClr>
                <a:schemeClr val="tx1"/>
              </a:buClr>
              <a:buNone/>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虚基类、基类、对象成员在初始化列表中不列出时自动调用默认构造函数。</a:t>
            </a:r>
          </a:p>
          <a:p>
            <a:pPr marL="0" indent="0" algn="just">
              <a:lnSpc>
                <a:spcPct val="120000"/>
              </a:lnSpc>
              <a:buClr>
                <a:schemeClr val="tx1"/>
              </a:buClr>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如果虚基类或基类只定义了带参数的构造函数，则派生类必须自定义构造函数，否则没有成员初始化列表去构造虚基类或基类对象。</a:t>
            </a:r>
            <a:endParaRPr lang="en-US" altLang="zh-CN" sz="2400" b="1" dirty="0">
              <a:latin typeface="华文新魏" panose="02010800040101010101" pitchFamily="2" charset="-122"/>
              <a:ea typeface="华文新魏" panose="02010800040101010101" pitchFamily="2" charset="-122"/>
            </a:endParaRPr>
          </a:p>
          <a:p>
            <a:pPr marL="0" indent="0" algn="just">
              <a:lnSpc>
                <a:spcPct val="120000"/>
              </a:lnSpc>
              <a:buClr>
                <a:schemeClr val="tx1"/>
              </a:buClr>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如果虚基类或基类基类的带参数的构造函数的参数都有缺省值</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则派生类不需要使用带参数的构造函数。</a:t>
            </a:r>
          </a:p>
          <a:p>
            <a:pPr marL="0" indent="0" algn="just" eaLnBrk="1" hangingPunct="1">
              <a:lnSpc>
                <a:spcPct val="150000"/>
              </a:lnSpc>
              <a:buClr>
                <a:schemeClr val="tx1"/>
              </a:buClr>
              <a:buNone/>
            </a:pPr>
            <a:endParaRPr lang="zh-CN" altLang="en-US" sz="2400" b="1" dirty="0">
              <a:latin typeface="华文新魏" panose="02010800040101010101" pitchFamily="2" charset="-122"/>
              <a:ea typeface="华文新魏" panose="02010800040101010101" pitchFamily="2" charset="-122"/>
            </a:endParaRPr>
          </a:p>
        </p:txBody>
      </p:sp>
      <p:sp>
        <p:nvSpPr>
          <p:cNvPr id="7" name="Rectangle 4">
            <a:extLst>
              <a:ext uri="{FF2B5EF4-FFF2-40B4-BE49-F238E27FC236}">
                <a16:creationId xmlns:a16="http://schemas.microsoft.com/office/drawing/2014/main" id="{642AA504-B8B2-4FD5-9467-0B20ABCD617F}"/>
              </a:ext>
            </a:extLst>
          </p:cNvPr>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6.4</a:t>
            </a:r>
            <a:r>
              <a:rPr lang="zh-CN" altLang="en-US" sz="3600" b="1" dirty="0">
                <a:solidFill>
                  <a:srgbClr val="FF0000"/>
                </a:solidFill>
                <a:latin typeface="微软雅黑" pitchFamily="34" charset="-122"/>
                <a:ea typeface="微软雅黑" pitchFamily="34" charset="-122"/>
              </a:rPr>
              <a:t>　构造和析构</a:t>
            </a:r>
          </a:p>
        </p:txBody>
      </p:sp>
    </p:spTree>
    <p:extLst>
      <p:ext uri="{BB962C8B-B14F-4D97-AF65-F5344CB8AC3E}">
        <p14:creationId xmlns:p14="http://schemas.microsoft.com/office/powerpoint/2010/main" val="725275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14</a:t>
            </a:fld>
            <a:endParaRPr lang="en-US" altLang="zh-CN">
              <a:latin typeface="华文新魏" panose="02010800040101010101" pitchFamily="2" charset="-122"/>
              <a:ea typeface="华文新魏" panose="02010800040101010101" pitchFamily="2" charset="-122"/>
            </a:endParaRPr>
          </a:p>
        </p:txBody>
      </p:sp>
      <p:sp>
        <p:nvSpPr>
          <p:cNvPr id="7" name="Rectangle 4">
            <a:extLst>
              <a:ext uri="{FF2B5EF4-FFF2-40B4-BE49-F238E27FC236}">
                <a16:creationId xmlns:a16="http://schemas.microsoft.com/office/drawing/2014/main" id="{642AA504-B8B2-4FD5-9467-0B20ABCD617F}"/>
              </a:ext>
            </a:extLst>
          </p:cNvPr>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6.4</a:t>
            </a:r>
            <a:r>
              <a:rPr lang="zh-CN" altLang="en-US" sz="3600" b="1" dirty="0">
                <a:solidFill>
                  <a:srgbClr val="FF0000"/>
                </a:solidFill>
                <a:latin typeface="微软雅黑" pitchFamily="34" charset="-122"/>
                <a:ea typeface="微软雅黑" pitchFamily="34" charset="-122"/>
              </a:rPr>
              <a:t>　构造和析构</a:t>
            </a:r>
          </a:p>
        </p:txBody>
      </p:sp>
      <p:sp>
        <p:nvSpPr>
          <p:cNvPr id="8" name="TextBox 5">
            <a:extLst>
              <a:ext uri="{FF2B5EF4-FFF2-40B4-BE49-F238E27FC236}">
                <a16:creationId xmlns:a16="http://schemas.microsoft.com/office/drawing/2014/main" id="{B41FFC4A-1F44-4508-A4B2-CB1F4E6EE48D}"/>
              </a:ext>
            </a:extLst>
          </p:cNvPr>
          <p:cNvSpPr txBox="1">
            <a:spLocks noChangeArrowheads="1"/>
          </p:cNvSpPr>
          <p:nvPr/>
        </p:nvSpPr>
        <p:spPr bwMode="auto">
          <a:xfrm>
            <a:off x="287016" y="1049745"/>
            <a:ext cx="8856984" cy="5503455"/>
          </a:xfrm>
          <a:prstGeom prst="rect">
            <a:avLst/>
          </a:prstGeom>
          <a:solidFill>
            <a:schemeClr val="accent6">
              <a:lumMod val="75000"/>
              <a:alpha val="44000"/>
            </a:schemeClr>
          </a:solidFill>
          <a:ln w="9525">
            <a:solidFill>
              <a:schemeClr val="accent1"/>
            </a:solidFill>
            <a:miter lim="800000"/>
            <a:headEnd/>
            <a:tailEnd/>
          </a:ln>
        </p:spPr>
        <p:txBody>
          <a:bodyPr/>
          <a:lstStyle/>
          <a:p>
            <a:pPr algn="just">
              <a:lnSpc>
                <a:spcPct val="80000"/>
              </a:lnSpc>
              <a:spcBef>
                <a:spcPct val="5000"/>
              </a:spcBef>
            </a:pPr>
            <a:r>
              <a:rPr lang="en-US" altLang="zh-CN" sz="2000" b="1" dirty="0">
                <a:latin typeface="华文新魏" panose="02010800040101010101" pitchFamily="2" charset="-122"/>
                <a:ea typeface="华文新魏" panose="02010800040101010101" pitchFamily="2" charset="-122"/>
              </a:rPr>
              <a:t>#include &lt;</a:t>
            </a:r>
            <a:r>
              <a:rPr lang="en-US" altLang="zh-CN" sz="2000" b="1" dirty="0" err="1">
                <a:latin typeface="华文新魏" panose="02010800040101010101" pitchFamily="2" charset="-122"/>
                <a:ea typeface="华文新魏" panose="02010800040101010101" pitchFamily="2" charset="-122"/>
              </a:rPr>
              <a:t>iostream.h</a:t>
            </a:r>
            <a:r>
              <a:rPr lang="en-US" altLang="zh-CN" sz="2000" b="1" dirty="0">
                <a:latin typeface="华文新魏" panose="02010800040101010101" pitchFamily="2" charset="-122"/>
                <a:ea typeface="华文新魏" panose="02010800040101010101" pitchFamily="2" charset="-122"/>
              </a:rPr>
              <a:t>&gt;</a:t>
            </a:r>
          </a:p>
          <a:p>
            <a:pPr algn="just">
              <a:lnSpc>
                <a:spcPct val="80000"/>
              </a:lnSpc>
              <a:spcBef>
                <a:spcPct val="5000"/>
              </a:spcBef>
            </a:pPr>
            <a:r>
              <a:rPr lang="en-US" altLang="zh-CN" sz="2000" b="1" dirty="0">
                <a:latin typeface="华文新魏" panose="02010800040101010101" pitchFamily="2" charset="-122"/>
                <a:ea typeface="华文新魏" panose="02010800040101010101" pitchFamily="2" charset="-122"/>
              </a:rPr>
              <a:t>class A{</a:t>
            </a:r>
          </a:p>
          <a:p>
            <a:pPr algn="just">
              <a:lnSpc>
                <a:spcPct val="80000"/>
              </a:lnSpc>
              <a:spcBef>
                <a:spcPct val="5000"/>
              </a:spcBef>
            </a:pPr>
            <a:r>
              <a:rPr lang="en-US" altLang="zh-CN" sz="2000" b="1" dirty="0">
                <a:latin typeface="华文新魏" panose="02010800040101010101" pitchFamily="2" charset="-122"/>
                <a:ea typeface="华文新魏" panose="02010800040101010101" pitchFamily="2" charset="-122"/>
              </a:rPr>
              <a:t>    int  a; </a:t>
            </a:r>
          </a:p>
          <a:p>
            <a:pPr algn="just">
              <a:lnSpc>
                <a:spcPct val="80000"/>
              </a:lnSpc>
              <a:spcBef>
                <a:spcPct val="5000"/>
              </a:spcBef>
            </a:pPr>
            <a:r>
              <a:rPr lang="en-US" altLang="zh-CN" sz="2000" b="1" dirty="0">
                <a:latin typeface="华文新魏" panose="02010800040101010101" pitchFamily="2" charset="-122"/>
                <a:ea typeface="华文新魏" panose="02010800040101010101" pitchFamily="2" charset="-122"/>
              </a:rPr>
              <a:t>public</a:t>
            </a:r>
            <a:r>
              <a:rPr lang="zh-CN" altLang="en-US" sz="2000" b="1" dirty="0">
                <a:latin typeface="华文新魏" panose="02010800040101010101" pitchFamily="2" charset="-122"/>
                <a:ea typeface="华文新魏" panose="02010800040101010101" pitchFamily="2" charset="-122"/>
              </a:rPr>
              <a:t>：</a:t>
            </a:r>
          </a:p>
          <a:p>
            <a:pPr algn="just">
              <a:lnSpc>
                <a:spcPct val="80000"/>
              </a:lnSpc>
              <a:spcBef>
                <a:spcPct val="500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 (  )</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a (8) {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&lt;&lt;a; } //</a:t>
            </a:r>
            <a:r>
              <a:rPr lang="zh-CN" altLang="en-US" sz="2000" b="1" dirty="0">
                <a:solidFill>
                  <a:srgbClr val="FF0000"/>
                </a:solidFill>
                <a:latin typeface="华文新魏" panose="02010800040101010101" pitchFamily="2" charset="-122"/>
                <a:ea typeface="华文新魏" panose="02010800040101010101" pitchFamily="2" charset="-122"/>
              </a:rPr>
              <a:t>非</a:t>
            </a:r>
            <a:r>
              <a:rPr lang="en-US" altLang="zh-CN" sz="2000" b="1" dirty="0">
                <a:solidFill>
                  <a:srgbClr val="FF0000"/>
                </a:solidFill>
                <a:latin typeface="华文新魏" panose="02010800040101010101" pitchFamily="2" charset="-122"/>
                <a:ea typeface="华文新魏" panose="02010800040101010101" pitchFamily="2" charset="-122"/>
              </a:rPr>
              <a:t>const</a:t>
            </a:r>
            <a:r>
              <a:rPr lang="zh-CN" altLang="en-US" sz="2000" b="1" dirty="0">
                <a:solidFill>
                  <a:srgbClr val="FF0000"/>
                </a:solidFill>
                <a:latin typeface="华文新魏" panose="02010800040101010101" pitchFamily="2" charset="-122"/>
                <a:ea typeface="华文新魏" panose="02010800040101010101" pitchFamily="2" charset="-122"/>
              </a:rPr>
              <a:t>成员</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solidFill>
                  <a:srgbClr val="FF0000"/>
                </a:solidFill>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可在函数体内再次赋值</a:t>
            </a:r>
          </a:p>
          <a:p>
            <a:pPr algn="just">
              <a:lnSpc>
                <a:spcPct val="80000"/>
              </a:lnSpc>
              <a:spcBef>
                <a:spcPct val="500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 (int  x)</a:t>
            </a:r>
            <a:r>
              <a:rPr lang="zh-CN" altLang="en-US" sz="2000" b="1" dirty="0">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a</a:t>
            </a:r>
            <a:r>
              <a:rPr lang="en-US" altLang="zh-CN" sz="2000" b="1" dirty="0">
                <a:solidFill>
                  <a:schemeClr val="tx2"/>
                </a:solidFill>
                <a:latin typeface="华文新魏" panose="02010800040101010101" pitchFamily="2" charset="-122"/>
                <a:ea typeface="华文新魏" panose="02010800040101010101" pitchFamily="2" charset="-122"/>
              </a:rPr>
              <a:t> (x)   </a:t>
            </a: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&lt;&lt;a;  }</a:t>
            </a:r>
          </a:p>
          <a:p>
            <a:pPr algn="just">
              <a:lnSpc>
                <a:spcPct val="80000"/>
              </a:lnSpc>
              <a:spcBef>
                <a:spcPct val="5000"/>
              </a:spcBef>
            </a:pPr>
            <a:r>
              <a:rPr lang="en-US" altLang="zh-CN" sz="2000" b="1" dirty="0">
                <a:latin typeface="华文新魏" panose="02010800040101010101" pitchFamily="2" charset="-122"/>
                <a:ea typeface="华文新魏" panose="02010800040101010101" pitchFamily="2" charset="-122"/>
              </a:rPr>
              <a:t>    ~A ( ) {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&lt;&lt;a;  }</a:t>
            </a:r>
          </a:p>
          <a:p>
            <a:pPr algn="just">
              <a:lnSpc>
                <a:spcPct val="80000"/>
              </a:lnSpc>
              <a:spcBef>
                <a:spcPct val="5000"/>
              </a:spcBef>
            </a:pPr>
            <a:r>
              <a:rPr lang="en-US" altLang="zh-CN" sz="2000" b="1" dirty="0">
                <a:latin typeface="华文新魏" panose="02010800040101010101" pitchFamily="2" charset="-122"/>
                <a:ea typeface="华文新魏" panose="02010800040101010101" pitchFamily="2" charset="-122"/>
              </a:rPr>
              <a:t>}; </a:t>
            </a:r>
          </a:p>
          <a:p>
            <a:pPr algn="just">
              <a:lnSpc>
                <a:spcPct val="80000"/>
              </a:lnSpc>
              <a:spcBef>
                <a:spcPct val="5000"/>
              </a:spcBef>
            </a:pPr>
            <a:r>
              <a:rPr lang="en-US" altLang="zh-CN" sz="2000" b="1" dirty="0">
                <a:latin typeface="华文新魏" panose="02010800040101010101" pitchFamily="2" charset="-122"/>
                <a:ea typeface="华文新魏" panose="02010800040101010101" pitchFamily="2" charset="-122"/>
              </a:rPr>
              <a:t>class B</a:t>
            </a:r>
            <a:r>
              <a:rPr lang="zh-CN" altLang="en-US" sz="2000" b="1" dirty="0">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A</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私有继承，等价于</a:t>
            </a:r>
            <a:r>
              <a:rPr lang="en-US" altLang="zh-CN" sz="2000" b="1" dirty="0">
                <a:solidFill>
                  <a:srgbClr val="FF0000"/>
                </a:solidFill>
                <a:latin typeface="华文新魏" panose="02010800040101010101" pitchFamily="2" charset="-122"/>
                <a:ea typeface="华文新魏" panose="02010800040101010101" pitchFamily="2" charset="-122"/>
              </a:rPr>
              <a:t>class B</a:t>
            </a:r>
            <a:r>
              <a:rPr lang="zh-CN" altLang="en-US" sz="2000" b="1" dirty="0">
                <a:solidFill>
                  <a:srgbClr val="FF0000"/>
                </a:solidFill>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private A{</a:t>
            </a:r>
          </a:p>
          <a:p>
            <a:pPr algn="just">
              <a:lnSpc>
                <a:spcPct val="80000"/>
              </a:lnSpc>
              <a:spcBef>
                <a:spcPct val="5000"/>
              </a:spcBef>
            </a:pPr>
            <a:r>
              <a:rPr lang="en-US" altLang="zh-CN" sz="2000" b="1" dirty="0">
                <a:latin typeface="华文新魏" panose="02010800040101010101" pitchFamily="2" charset="-122"/>
                <a:ea typeface="华文新魏" panose="02010800040101010101" pitchFamily="2" charset="-122"/>
              </a:rPr>
              <a:t>    int   b, c;  </a:t>
            </a:r>
          </a:p>
          <a:p>
            <a:pPr algn="just">
              <a:lnSpc>
                <a:spcPct val="80000"/>
              </a:lnSpc>
              <a:spcBef>
                <a:spcPct val="5000"/>
              </a:spcBef>
            </a:pPr>
            <a:r>
              <a:rPr lang="en-US" altLang="zh-CN" sz="2000" b="1" dirty="0">
                <a:latin typeface="华文新魏" panose="02010800040101010101" pitchFamily="2" charset="-122"/>
                <a:ea typeface="华文新魏" panose="02010800040101010101" pitchFamily="2" charset="-122"/>
              </a:rPr>
              <a:t>    const  int  d;  //</a:t>
            </a:r>
            <a:r>
              <a:rPr lang="zh-CN" altLang="en-US" sz="2000" b="1" dirty="0">
                <a:latin typeface="华文新魏" panose="02010800040101010101" pitchFamily="2" charset="-122"/>
                <a:ea typeface="华文新魏" panose="02010800040101010101" pitchFamily="2" charset="-122"/>
              </a:rPr>
              <a:t>定义有只读成员</a:t>
            </a:r>
            <a:r>
              <a:rPr lang="en-US" altLang="zh-CN" sz="2000" b="1" dirty="0">
                <a:latin typeface="华文新魏" panose="02010800040101010101" pitchFamily="2" charset="-122"/>
                <a:ea typeface="华文新魏" panose="02010800040101010101" pitchFamily="2" charset="-122"/>
              </a:rPr>
              <a:t>d</a:t>
            </a:r>
            <a:r>
              <a:rPr lang="zh-CN" altLang="en-US" sz="2000" b="1" dirty="0">
                <a:latin typeface="华文新魏" panose="02010800040101010101" pitchFamily="2" charset="-122"/>
                <a:ea typeface="华文新魏" panose="02010800040101010101" pitchFamily="2" charset="-122"/>
              </a:rPr>
              <a:t>且没有就地初始化，</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故</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必须定义构造函数</a:t>
            </a:r>
          </a:p>
          <a:p>
            <a:pPr algn="just">
              <a:lnSpc>
                <a:spcPct val="80000"/>
              </a:lnSpc>
              <a:spcBef>
                <a:spcPct val="500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   x,  y,  </a:t>
            </a:r>
            <a:r>
              <a:rPr lang="en-US" altLang="zh-CN" sz="2000" b="1" dirty="0">
                <a:solidFill>
                  <a:srgbClr val="FF0000"/>
                </a:solidFill>
                <a:latin typeface="华文新魏" panose="02010800040101010101" pitchFamily="2" charset="-122"/>
                <a:ea typeface="华文新魏" panose="02010800040101010101" pitchFamily="2" charset="-122"/>
              </a:rPr>
              <a:t>z</a:t>
            </a:r>
            <a:r>
              <a:rPr lang="en-US" altLang="zh-CN" sz="2000" b="1" dirty="0">
                <a:latin typeface="华文新魏" panose="02010800040101010101" pitchFamily="2" charset="-122"/>
                <a:ea typeface="华文新魏" panose="02010800040101010101" pitchFamily="2" charset="-122"/>
              </a:rPr>
              <a:t>; </a:t>
            </a:r>
          </a:p>
          <a:p>
            <a:pPr algn="just">
              <a:lnSpc>
                <a:spcPct val="80000"/>
              </a:lnSpc>
              <a:spcBef>
                <a:spcPct val="5000"/>
              </a:spcBef>
            </a:pPr>
            <a:r>
              <a:rPr lang="en-US" altLang="zh-CN" sz="2000" b="1" dirty="0">
                <a:latin typeface="华文新魏" panose="02010800040101010101" pitchFamily="2" charset="-122"/>
                <a:ea typeface="华文新魏" panose="02010800040101010101" pitchFamily="2" charset="-122"/>
              </a:rPr>
              <a:t>public</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按声明顺序初始化</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c</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d</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x</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y</a:t>
            </a:r>
            <a:r>
              <a:rPr lang="zh-CN" altLang="en-US" sz="2000" b="1" dirty="0">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z</a:t>
            </a:r>
            <a:r>
              <a:rPr lang="zh-CN" altLang="en-US" sz="2000" b="1" dirty="0">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x</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y</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z</a:t>
            </a:r>
            <a:r>
              <a:rPr lang="zh-CN" altLang="en-US" sz="2000" b="1" dirty="0">
                <a:solidFill>
                  <a:srgbClr val="FF0000"/>
                </a:solidFill>
                <a:latin typeface="华文新魏" panose="02010800040101010101" pitchFamily="2" charset="-122"/>
                <a:ea typeface="华文新魏" panose="02010800040101010101" pitchFamily="2" charset="-122"/>
              </a:rPr>
              <a:t>可		</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不在成员初始化列表列出，因为</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solidFill>
                  <a:srgbClr val="FF0000"/>
                </a:solidFill>
                <a:latin typeface="华文新魏" panose="02010800040101010101" pitchFamily="2" charset="-122"/>
                <a:ea typeface="华文新魏" panose="02010800040101010101" pitchFamily="2" charset="-122"/>
              </a:rPr>
              <a:t>有默认构造函数</a:t>
            </a:r>
          </a:p>
          <a:p>
            <a:pPr algn="just">
              <a:lnSpc>
                <a:spcPct val="80000"/>
              </a:lnSpc>
              <a:spcBef>
                <a:spcPct val="500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B (int v) </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b (v),  y (b+2),  x (b+1),  </a:t>
            </a:r>
            <a:r>
              <a:rPr lang="en-US" altLang="zh-CN" sz="2000" b="1" dirty="0">
                <a:solidFill>
                  <a:srgbClr val="FF0000"/>
                </a:solidFill>
                <a:latin typeface="华文新魏" panose="02010800040101010101" pitchFamily="2" charset="-122"/>
                <a:ea typeface="华文新魏" panose="02010800040101010101" pitchFamily="2" charset="-122"/>
              </a:rPr>
              <a:t>d</a:t>
            </a:r>
            <a:r>
              <a:rPr lang="en-US" altLang="zh-CN" sz="2000" b="1" dirty="0">
                <a:latin typeface="华文新魏" panose="02010800040101010101" pitchFamily="2" charset="-122"/>
                <a:ea typeface="华文新魏" panose="02010800040101010101" pitchFamily="2" charset="-122"/>
              </a:rPr>
              <a:t> (b),  A (v) { </a:t>
            </a:r>
          </a:p>
          <a:p>
            <a:pPr algn="just">
              <a:lnSpc>
                <a:spcPct val="80000"/>
              </a:lnSpc>
              <a:spcBef>
                <a:spcPct val="5000"/>
              </a:spcBef>
            </a:pPr>
            <a:r>
              <a:rPr lang="en-US" altLang="zh-CN" sz="2000" b="1" dirty="0">
                <a:latin typeface="华文新魏" panose="02010800040101010101" pitchFamily="2" charset="-122"/>
                <a:ea typeface="华文新魏" panose="02010800040101010101" pitchFamily="2" charset="-122"/>
              </a:rPr>
              <a:t>        c=v;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&lt;&lt;b&lt;&lt;c&lt;&lt;d;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&lt;&lt;"C";    //b,  c</a:t>
            </a:r>
            <a:r>
              <a:rPr lang="zh-CN" altLang="en-US" sz="2000" b="1" dirty="0">
                <a:latin typeface="华文新魏" panose="02010800040101010101" pitchFamily="2" charset="-122"/>
                <a:ea typeface="华文新魏" panose="02010800040101010101" pitchFamily="2" charset="-122"/>
              </a:rPr>
              <a:t>可再次赋值</a:t>
            </a:r>
          </a:p>
          <a:p>
            <a:pPr algn="just">
              <a:lnSpc>
                <a:spcPct val="80000"/>
              </a:lnSpc>
              <a:spcBef>
                <a:spcPct val="500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p>
          <a:p>
            <a:pPr algn="just">
              <a:lnSpc>
                <a:spcPct val="80000"/>
              </a:lnSpc>
              <a:spcBef>
                <a:spcPct val="5000"/>
              </a:spcBef>
            </a:pPr>
            <a:r>
              <a:rPr lang="en-US" altLang="zh-CN" sz="2000" b="1" dirty="0">
                <a:latin typeface="华文新魏" panose="02010800040101010101" pitchFamily="2" charset="-122"/>
                <a:ea typeface="华文新魏" panose="02010800040101010101" pitchFamily="2" charset="-122"/>
              </a:rPr>
              <a:t>    ~B ( )   {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&lt;&lt;"D";  }	</a:t>
            </a:r>
            <a:endParaRPr lang="en-US" altLang="zh-CN" sz="2000" b="1" dirty="0">
              <a:solidFill>
                <a:srgbClr val="FF0000"/>
              </a:solidFill>
              <a:latin typeface="华文新魏" panose="02010800040101010101" pitchFamily="2" charset="-122"/>
              <a:ea typeface="华文新魏" panose="02010800040101010101" pitchFamily="2" charset="-122"/>
            </a:endParaRPr>
          </a:p>
          <a:p>
            <a:pPr algn="just">
              <a:lnSpc>
                <a:spcPct val="80000"/>
              </a:lnSpc>
              <a:spcBef>
                <a:spcPct val="5000"/>
              </a:spcBef>
            </a:pPr>
            <a:r>
              <a:rPr lang="en-US" altLang="zh-CN" sz="2000" b="1" dirty="0">
                <a:latin typeface="华文新魏" panose="02010800040101010101" pitchFamily="2" charset="-122"/>
                <a:ea typeface="华文新魏" panose="02010800040101010101" pitchFamily="2" charset="-122"/>
              </a:rPr>
              <a:t>}; </a:t>
            </a:r>
          </a:p>
          <a:p>
            <a:pPr algn="just">
              <a:lnSpc>
                <a:spcPct val="80000"/>
              </a:lnSpc>
              <a:spcBef>
                <a:spcPct val="5000"/>
              </a:spcBef>
            </a:pPr>
            <a:r>
              <a:rPr lang="en-US" altLang="zh-CN" sz="2000" b="1" dirty="0">
                <a:latin typeface="华文新魏" panose="02010800040101010101" pitchFamily="2" charset="-122"/>
                <a:ea typeface="华文新魏" panose="02010800040101010101" pitchFamily="2" charset="-122"/>
              </a:rPr>
              <a:t>void main (void)   </a:t>
            </a:r>
          </a:p>
          <a:p>
            <a:pPr algn="just">
              <a:lnSpc>
                <a:spcPct val="80000"/>
              </a:lnSpc>
              <a:spcBef>
                <a:spcPct val="5000"/>
              </a:spcBef>
            </a:pPr>
            <a:r>
              <a:rPr lang="en-US" altLang="zh-CN" sz="2000" b="1" dirty="0">
                <a:latin typeface="华文新魏" panose="02010800040101010101" pitchFamily="2" charset="-122"/>
                <a:ea typeface="华文新魏" panose="02010800040101010101" pitchFamily="2" charset="-122"/>
              </a:rPr>
              <a:t>{ B    z (1) ;  } //</a:t>
            </a:r>
            <a:r>
              <a:rPr lang="zh-CN" altLang="en-US" sz="2000" b="1" dirty="0">
                <a:solidFill>
                  <a:srgbClr val="FF0000"/>
                </a:solidFill>
                <a:latin typeface="华文新魏" panose="02010800040101010101" pitchFamily="2" charset="-122"/>
                <a:ea typeface="华文新魏" panose="02010800040101010101" pitchFamily="2" charset="-122"/>
              </a:rPr>
              <a:t>返回时自动析构</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输出结果：</a:t>
            </a:r>
            <a:r>
              <a:rPr lang="en-US" altLang="zh-CN" sz="2000" b="1" dirty="0">
                <a:solidFill>
                  <a:srgbClr val="FF0000"/>
                </a:solidFill>
                <a:latin typeface="华文新魏" panose="02010800040101010101" pitchFamily="2" charset="-122"/>
                <a:ea typeface="华文新魏" panose="02010800040101010101" pitchFamily="2" charset="-122"/>
              </a:rPr>
              <a:t>1238111CD8321</a:t>
            </a:r>
          </a:p>
        </p:txBody>
      </p:sp>
    </p:spTree>
    <p:extLst>
      <p:ext uri="{BB962C8B-B14F-4D97-AF65-F5344CB8AC3E}">
        <p14:creationId xmlns:p14="http://schemas.microsoft.com/office/powerpoint/2010/main" val="71219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15</a:t>
            </a:fld>
            <a:endParaRPr lang="en-US" altLang="zh-CN">
              <a:latin typeface="华文新魏" panose="02010800040101010101" pitchFamily="2" charset="-122"/>
              <a:ea typeface="华文新魏" panose="02010800040101010101" pitchFamily="2" charset="-122"/>
            </a:endParaRPr>
          </a:p>
        </p:txBody>
      </p:sp>
      <p:sp>
        <p:nvSpPr>
          <p:cNvPr id="171011" name="Rectangle 3"/>
          <p:cNvSpPr>
            <a:spLocks noGrp="1" noChangeArrowheads="1"/>
          </p:cNvSpPr>
          <p:nvPr>
            <p:ph type="body" idx="1"/>
          </p:nvPr>
        </p:nvSpPr>
        <p:spPr>
          <a:xfrm>
            <a:off x="107504" y="890250"/>
            <a:ext cx="8534400" cy="5635094"/>
          </a:xfrm>
        </p:spPr>
        <p:txBody>
          <a:bodyPr>
            <a:normAutofit fontScale="92500"/>
          </a:bodyPr>
          <a:lstStyle/>
          <a:p>
            <a:pPr marL="0" indent="0">
              <a:lnSpc>
                <a:spcPct val="200000"/>
              </a:lnSpc>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若引用变量</a:t>
            </a:r>
            <a:r>
              <a:rPr lang="en-US" altLang="zh-CN" sz="2400" b="1" dirty="0">
                <a:latin typeface="华文新魏" panose="02010800040101010101" pitchFamily="2" charset="-122"/>
                <a:ea typeface="华文新魏" panose="02010800040101010101" pitchFamily="2" charset="-122"/>
              </a:rPr>
              <a:t>r</a:t>
            </a:r>
            <a:r>
              <a:rPr lang="zh-CN" altLang="en-US" sz="2400" b="1" dirty="0">
                <a:latin typeface="华文新魏" panose="02010800040101010101" pitchFamily="2" charset="-122"/>
                <a:ea typeface="华文新魏" panose="02010800040101010101" pitchFamily="2" charset="-122"/>
              </a:rPr>
              <a:t>引用的是一个对象</a:t>
            </a:r>
            <a:r>
              <a:rPr lang="en-US" altLang="zh-CN" sz="2400" b="1" dirty="0">
                <a:latin typeface="华文新魏" panose="02010800040101010101" pitchFamily="2" charset="-122"/>
                <a:ea typeface="华文新魏" panose="02010800040101010101" pitchFamily="2" charset="-122"/>
              </a:rPr>
              <a:t>v</a:t>
            </a:r>
            <a:r>
              <a:rPr lang="zh-CN" altLang="en-US" sz="2400" b="1" dirty="0">
                <a:latin typeface="华文新魏" panose="02010800040101010101" pitchFamily="2" charset="-122"/>
                <a:ea typeface="华文新魏" panose="02010800040101010101" pitchFamily="2" charset="-122"/>
              </a:rPr>
              <a:t>，则对象的构造和析构由对象</a:t>
            </a:r>
            <a:r>
              <a:rPr lang="en-US" altLang="zh-CN" sz="2400" b="1" dirty="0">
                <a:latin typeface="华文新魏" panose="02010800040101010101" pitchFamily="2" charset="-122"/>
                <a:ea typeface="华文新魏" panose="02010800040101010101" pitchFamily="2" charset="-122"/>
              </a:rPr>
              <a:t>v</a:t>
            </a:r>
            <a:r>
              <a:rPr lang="zh-CN" altLang="en-US" sz="2400" b="1" dirty="0">
                <a:latin typeface="华文新魏" panose="02010800040101010101" pitchFamily="2" charset="-122"/>
                <a:ea typeface="华文新魏" panose="02010800040101010101" pitchFamily="2" charset="-122"/>
              </a:rPr>
              <a:t>完成，而不应该由引用变量</a:t>
            </a:r>
            <a:r>
              <a:rPr lang="en-US" altLang="zh-CN" sz="2400" b="1" dirty="0">
                <a:latin typeface="华文新魏" panose="02010800040101010101" pitchFamily="2" charset="-122"/>
                <a:ea typeface="华文新魏" panose="02010800040101010101" pitchFamily="2" charset="-122"/>
              </a:rPr>
              <a:t>r</a:t>
            </a:r>
            <a:r>
              <a:rPr lang="zh-CN" altLang="en-US" sz="2400" b="1" dirty="0">
                <a:latin typeface="华文新魏" panose="02010800040101010101" pitchFamily="2" charset="-122"/>
                <a:ea typeface="华文新魏" panose="02010800040101010101" pitchFamily="2" charset="-122"/>
              </a:rPr>
              <a:t>完成。</a:t>
            </a:r>
            <a:endParaRPr lang="en-US" altLang="zh-CN" sz="2400" b="1" dirty="0">
              <a:latin typeface="华文新魏" panose="02010800040101010101" pitchFamily="2" charset="-122"/>
              <a:ea typeface="华文新魏" panose="02010800040101010101" pitchFamily="2" charset="-122"/>
            </a:endParaRPr>
          </a:p>
          <a:p>
            <a:pPr marL="0" indent="0">
              <a:lnSpc>
                <a:spcPct val="200000"/>
              </a:lnSpc>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若被</a:t>
            </a:r>
            <a:r>
              <a:rPr lang="en-US" altLang="zh-CN" sz="2400" b="1" dirty="0">
                <a:latin typeface="华文新魏" panose="02010800040101010101" pitchFamily="2" charset="-122"/>
                <a:ea typeface="华文新魏" panose="02010800040101010101" pitchFamily="2" charset="-122"/>
              </a:rPr>
              <a:t>r</a:t>
            </a:r>
            <a:r>
              <a:rPr lang="zh-CN" altLang="en-US" sz="2400" b="1" dirty="0">
                <a:solidFill>
                  <a:srgbClr val="FF0000"/>
                </a:solidFill>
                <a:latin typeface="华文新魏" panose="02010800040101010101" pitchFamily="2" charset="-122"/>
                <a:ea typeface="华文新魏" panose="02010800040101010101" pitchFamily="2" charset="-122"/>
              </a:rPr>
              <a:t>引用</a:t>
            </a:r>
            <a:r>
              <a:rPr lang="zh-CN" altLang="en-US" sz="2400" b="1" dirty="0">
                <a:latin typeface="华文新魏" panose="02010800040101010101" pitchFamily="2" charset="-122"/>
                <a:ea typeface="华文新魏" panose="02010800040101010101" pitchFamily="2" charset="-122"/>
              </a:rPr>
              <a:t>的对象是用</a:t>
            </a:r>
            <a:r>
              <a:rPr lang="zh-CN" altLang="en-US" sz="2400" b="1" dirty="0">
                <a:solidFill>
                  <a:srgbClr val="FF0000"/>
                </a:solidFill>
                <a:latin typeface="华文新魏" panose="02010800040101010101" pitchFamily="2" charset="-122"/>
                <a:ea typeface="华文新魏" panose="02010800040101010101" pitchFamily="2" charset="-122"/>
              </a:rPr>
              <a:t>自动调用构造函数</a:t>
            </a:r>
            <a:r>
              <a:rPr lang="zh-CN" altLang="en-US" sz="2400" b="1" dirty="0">
                <a:latin typeface="华文新魏" panose="02010800040101010101" pitchFamily="2" charset="-122"/>
                <a:ea typeface="华文新魏" panose="02010800040101010101" pitchFamily="2" charset="-122"/>
              </a:rPr>
              <a:t>的</a:t>
            </a:r>
            <a:r>
              <a:rPr lang="en-US" altLang="zh-CN" sz="2400" b="1" dirty="0">
                <a:solidFill>
                  <a:srgbClr val="FF0000"/>
                </a:solidFill>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生成的，则引用变量</a:t>
            </a:r>
            <a:r>
              <a:rPr lang="en-US" altLang="zh-CN" sz="2400" b="1" dirty="0">
                <a:latin typeface="华文新魏" panose="02010800040101010101" pitchFamily="2" charset="-122"/>
                <a:ea typeface="华文新魏" panose="02010800040101010101" pitchFamily="2" charset="-122"/>
              </a:rPr>
              <a:t>r</a:t>
            </a:r>
            <a:r>
              <a:rPr lang="zh-CN" altLang="en-US" sz="2400" b="1" dirty="0">
                <a:latin typeface="华文新魏" panose="02010800040101010101" pitchFamily="2" charset="-122"/>
                <a:ea typeface="华文新魏" panose="02010800040101010101" pitchFamily="2" charset="-122"/>
              </a:rPr>
              <a:t>必须用能</a:t>
            </a:r>
            <a:r>
              <a:rPr lang="zh-CN" altLang="en-US" sz="2400" b="1" dirty="0">
                <a:solidFill>
                  <a:srgbClr val="FF0000"/>
                </a:solidFill>
                <a:latin typeface="华文新魏" panose="02010800040101010101" pitchFamily="2" charset="-122"/>
                <a:ea typeface="华文新魏" panose="02010800040101010101" pitchFamily="2" charset="-122"/>
              </a:rPr>
              <a:t>自动调用析构函数</a:t>
            </a:r>
            <a:r>
              <a:rPr lang="zh-CN" altLang="en-US" sz="2400" b="1" dirty="0">
                <a:latin typeface="华文新魏" panose="02010800040101010101" pitchFamily="2" charset="-122"/>
                <a:ea typeface="华文新魏" panose="02010800040101010101" pitchFamily="2" charset="-122"/>
              </a:rPr>
              <a:t>的</a:t>
            </a:r>
            <a:r>
              <a:rPr lang="en-US" altLang="zh-CN" sz="2400" b="1" dirty="0">
                <a:latin typeface="华文新魏" panose="02010800040101010101" pitchFamily="2" charset="-122"/>
                <a:ea typeface="华文新魏" panose="02010800040101010101" pitchFamily="2" charset="-122"/>
              </a:rPr>
              <a:t>delete &amp;r</a:t>
            </a:r>
            <a:r>
              <a:rPr lang="zh-CN" altLang="en-US" sz="2400" b="1" dirty="0">
                <a:latin typeface="华文新魏" panose="02010800040101010101" pitchFamily="2" charset="-122"/>
                <a:ea typeface="华文新魏" panose="02010800040101010101" pitchFamily="2" charset="-122"/>
              </a:rPr>
              <a:t>析构对象，否则将产生内存泄漏。</a:t>
            </a:r>
            <a:endParaRPr lang="en-US" altLang="zh-CN" sz="2400" b="1" dirty="0">
              <a:latin typeface="华文新魏" panose="02010800040101010101" pitchFamily="2" charset="-122"/>
              <a:ea typeface="华文新魏" panose="02010800040101010101" pitchFamily="2" charset="-122"/>
            </a:endParaRPr>
          </a:p>
          <a:p>
            <a:pPr marL="0" indent="0">
              <a:lnSpc>
                <a:spcPct val="200000"/>
              </a:lnSpc>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若被</a:t>
            </a:r>
            <a:r>
              <a:rPr lang="en-US" altLang="zh-CN" sz="2400" b="1" dirty="0">
                <a:latin typeface="华文新魏" panose="02010800040101010101" pitchFamily="2" charset="-122"/>
                <a:ea typeface="华文新魏" panose="02010800040101010101" pitchFamily="2" charset="-122"/>
              </a:rPr>
              <a:t>p</a:t>
            </a:r>
            <a:r>
              <a:rPr lang="zh-CN" altLang="en-US" sz="2400" b="1" dirty="0">
                <a:latin typeface="华文新魏" panose="02010800040101010101" pitchFamily="2" charset="-122"/>
                <a:ea typeface="华文新魏" panose="02010800040101010101" pitchFamily="2" charset="-122"/>
              </a:rPr>
              <a:t>（指针）指向的对象是用</a:t>
            </a: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生成的，则指针变量</a:t>
            </a:r>
            <a:r>
              <a:rPr lang="en-US" altLang="zh-CN" sz="2400" b="1" dirty="0">
                <a:latin typeface="华文新魏" panose="02010800040101010101" pitchFamily="2" charset="-122"/>
                <a:ea typeface="华文新魏" panose="02010800040101010101" pitchFamily="2" charset="-122"/>
              </a:rPr>
              <a:t>p</a:t>
            </a:r>
            <a:r>
              <a:rPr lang="zh-CN" altLang="en-US" sz="2400" b="1" dirty="0">
                <a:latin typeface="华文新魏" panose="02010800040101010101" pitchFamily="2" charset="-122"/>
                <a:ea typeface="华文新魏" panose="02010800040101010101" pitchFamily="2" charset="-122"/>
              </a:rPr>
              <a:t>必须用</a:t>
            </a:r>
            <a:r>
              <a:rPr lang="en-US" altLang="zh-CN" sz="2400" b="1" dirty="0">
                <a:latin typeface="华文新魏" panose="02010800040101010101" pitchFamily="2" charset="-122"/>
                <a:ea typeface="华文新魏" panose="02010800040101010101" pitchFamily="2" charset="-122"/>
              </a:rPr>
              <a:t>delete p</a:t>
            </a:r>
            <a:r>
              <a:rPr lang="zh-CN" altLang="en-US" sz="2400" b="1" dirty="0">
                <a:latin typeface="华文新魏" panose="02010800040101010101" pitchFamily="2" charset="-122"/>
                <a:ea typeface="华文新魏" panose="02010800040101010101" pitchFamily="2" charset="-122"/>
              </a:rPr>
              <a:t>析构对象</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不能使用</a:t>
            </a:r>
            <a:r>
              <a:rPr lang="zh-CN" altLang="en-US" sz="2400" b="1" dirty="0">
                <a:solidFill>
                  <a:srgbClr val="FF0000"/>
                </a:solidFill>
                <a:latin typeface="华文新魏" panose="02010800040101010101" pitchFamily="2" charset="-122"/>
                <a:ea typeface="华文新魏" panose="02010800040101010101" pitchFamily="2" charset="-122"/>
              </a:rPr>
              <a:t>不调用析构函数</a:t>
            </a:r>
            <a:r>
              <a:rPr lang="zh-CN" altLang="en-US" sz="2400" b="1" dirty="0">
                <a:latin typeface="华文新魏" panose="02010800040101010101" pitchFamily="2" charset="-122"/>
                <a:ea typeface="华文新魏" panose="02010800040101010101" pitchFamily="2" charset="-122"/>
              </a:rPr>
              <a:t>的</a:t>
            </a:r>
            <a:r>
              <a:rPr lang="en-US" altLang="zh-CN" sz="2400" b="1" dirty="0">
                <a:latin typeface="华文新魏" panose="02010800040101010101" pitchFamily="2" charset="-122"/>
                <a:ea typeface="华文新魏" panose="02010800040101010101" pitchFamily="2" charset="-122"/>
              </a:rPr>
              <a:t>free(p)</a:t>
            </a:r>
            <a:r>
              <a:rPr lang="zh-CN" altLang="en-US" sz="2400" b="1" dirty="0">
                <a:latin typeface="华文新魏" panose="02010800040101010101" pitchFamily="2" charset="-122"/>
                <a:ea typeface="华文新魏" panose="02010800040101010101" pitchFamily="2" charset="-122"/>
              </a:rPr>
              <a:t>，否则将产生内存泄漏。</a:t>
            </a:r>
          </a:p>
          <a:p>
            <a:pPr marL="0" indent="0" algn="just" eaLnBrk="1" hangingPunct="1">
              <a:lnSpc>
                <a:spcPct val="150000"/>
              </a:lnSpc>
              <a:buClr>
                <a:schemeClr val="tx1"/>
              </a:buClr>
              <a:buNone/>
            </a:pPr>
            <a:endParaRPr lang="zh-CN" altLang="en-US" sz="2400" b="1" dirty="0">
              <a:latin typeface="华文新魏" panose="02010800040101010101" pitchFamily="2" charset="-122"/>
              <a:ea typeface="华文新魏" panose="02010800040101010101" pitchFamily="2" charset="-122"/>
            </a:endParaRPr>
          </a:p>
        </p:txBody>
      </p:sp>
      <p:sp>
        <p:nvSpPr>
          <p:cNvPr id="7" name="Rectangle 4">
            <a:extLst>
              <a:ext uri="{FF2B5EF4-FFF2-40B4-BE49-F238E27FC236}">
                <a16:creationId xmlns:a16="http://schemas.microsoft.com/office/drawing/2014/main" id="{642AA504-B8B2-4FD5-9467-0B20ABCD617F}"/>
              </a:ext>
            </a:extLst>
          </p:cNvPr>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6.4</a:t>
            </a:r>
            <a:r>
              <a:rPr lang="zh-CN" altLang="en-US" sz="3600" b="1" dirty="0">
                <a:solidFill>
                  <a:srgbClr val="FF0000"/>
                </a:solidFill>
                <a:latin typeface="微软雅黑" pitchFamily="34" charset="-122"/>
                <a:ea typeface="微软雅黑" pitchFamily="34" charset="-122"/>
              </a:rPr>
              <a:t>　构造和析构</a:t>
            </a:r>
          </a:p>
        </p:txBody>
      </p:sp>
    </p:spTree>
    <p:extLst>
      <p:ext uri="{BB962C8B-B14F-4D97-AF65-F5344CB8AC3E}">
        <p14:creationId xmlns:p14="http://schemas.microsoft.com/office/powerpoint/2010/main" val="1975792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16</a:t>
            </a:fld>
            <a:endParaRPr lang="en-US" altLang="zh-CN">
              <a:latin typeface="华文新魏" panose="02010800040101010101" pitchFamily="2" charset="-122"/>
              <a:ea typeface="华文新魏" panose="02010800040101010101" pitchFamily="2" charset="-122"/>
            </a:endParaRPr>
          </a:p>
        </p:txBody>
      </p:sp>
      <p:sp>
        <p:nvSpPr>
          <p:cNvPr id="7" name="Rectangle 4">
            <a:extLst>
              <a:ext uri="{FF2B5EF4-FFF2-40B4-BE49-F238E27FC236}">
                <a16:creationId xmlns:a16="http://schemas.microsoft.com/office/drawing/2014/main" id="{642AA504-B8B2-4FD5-9467-0B20ABCD617F}"/>
              </a:ext>
            </a:extLst>
          </p:cNvPr>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6.4</a:t>
            </a:r>
            <a:r>
              <a:rPr lang="zh-CN" altLang="en-US" sz="3600" b="1" dirty="0">
                <a:solidFill>
                  <a:srgbClr val="FF0000"/>
                </a:solidFill>
                <a:latin typeface="微软雅黑" pitchFamily="34" charset="-122"/>
                <a:ea typeface="微软雅黑" pitchFamily="34" charset="-122"/>
              </a:rPr>
              <a:t>　构造和析构</a:t>
            </a:r>
          </a:p>
        </p:txBody>
      </p:sp>
      <p:sp>
        <p:nvSpPr>
          <p:cNvPr id="8" name="TextBox 5">
            <a:extLst>
              <a:ext uri="{FF2B5EF4-FFF2-40B4-BE49-F238E27FC236}">
                <a16:creationId xmlns:a16="http://schemas.microsoft.com/office/drawing/2014/main" id="{B41FFC4A-1F44-4508-A4B2-CB1F4E6EE48D}"/>
              </a:ext>
            </a:extLst>
          </p:cNvPr>
          <p:cNvSpPr txBox="1">
            <a:spLocks noChangeArrowheads="1"/>
          </p:cNvSpPr>
          <p:nvPr/>
        </p:nvSpPr>
        <p:spPr bwMode="auto">
          <a:xfrm>
            <a:off x="287016" y="1049745"/>
            <a:ext cx="8856984" cy="550345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5000"/>
              </a:lnSpc>
            </a:pPr>
            <a:r>
              <a:rPr lang="en-US" altLang="zh-CN" sz="2200" b="1" dirty="0">
                <a:latin typeface="华文新魏" panose="02010800040101010101" pitchFamily="2" charset="-122"/>
                <a:ea typeface="华文新魏" panose="02010800040101010101" pitchFamily="2" charset="-122"/>
              </a:rPr>
              <a:t>class A{</a:t>
            </a:r>
          </a:p>
          <a:p>
            <a:pPr>
              <a:lnSpc>
                <a:spcPct val="115000"/>
              </a:lnSpc>
            </a:pPr>
            <a:r>
              <a:rPr lang="en-US" altLang="zh-CN" sz="2200" b="1" dirty="0">
                <a:latin typeface="华文新魏" panose="02010800040101010101" pitchFamily="2" charset="-122"/>
                <a:ea typeface="华文新魏" panose="02010800040101010101" pitchFamily="2" charset="-122"/>
              </a:rPr>
              <a:t>    int  *s; </a:t>
            </a:r>
          </a:p>
          <a:p>
            <a:pPr>
              <a:lnSpc>
                <a:spcPct val="115000"/>
              </a:lnSpc>
            </a:pPr>
            <a:r>
              <a:rPr lang="en-US" altLang="zh-CN" sz="2200" b="1" dirty="0">
                <a:latin typeface="华文新魏" panose="02010800040101010101" pitchFamily="2" charset="-122"/>
                <a:ea typeface="华文新魏" panose="02010800040101010101" pitchFamily="2" charset="-122"/>
              </a:rPr>
              <a:t>public</a:t>
            </a:r>
            <a:r>
              <a:rPr lang="zh-CN" altLang="en-US" sz="2200" b="1" dirty="0">
                <a:latin typeface="华文新魏" panose="02010800040101010101" pitchFamily="2" charset="-122"/>
                <a:ea typeface="华文新魏" panose="02010800040101010101" pitchFamily="2" charset="-122"/>
              </a:rPr>
              <a:t>：</a:t>
            </a:r>
          </a:p>
          <a:p>
            <a:pPr>
              <a:lnSpc>
                <a:spcPct val="115000"/>
              </a:lnSpc>
            </a:pPr>
            <a:r>
              <a:rPr lang="zh-CN" altLang="en-US" sz="22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A (int x) { s=new int[x]; }</a:t>
            </a:r>
          </a:p>
          <a:p>
            <a:pPr>
              <a:lnSpc>
                <a:spcPct val="115000"/>
              </a:lnSpc>
            </a:pPr>
            <a:r>
              <a:rPr lang="en-US" altLang="zh-CN" sz="2200" b="1" dirty="0">
                <a:latin typeface="华文新魏" panose="02010800040101010101" pitchFamily="2" charset="-122"/>
                <a:ea typeface="华文新魏" panose="02010800040101010101" pitchFamily="2" charset="-122"/>
              </a:rPr>
              <a:t>    ~A (  ) { if (s)    { delete s;   s=0;  }  }</a:t>
            </a:r>
          </a:p>
          <a:p>
            <a:pPr>
              <a:lnSpc>
                <a:spcPct val="115000"/>
              </a:lnSpc>
            </a:pPr>
            <a:r>
              <a:rPr lang="en-US" altLang="zh-CN" sz="2200" b="1" dirty="0">
                <a:latin typeface="华文新魏" panose="02010800040101010101" pitchFamily="2" charset="-122"/>
                <a:ea typeface="华文新魏" panose="02010800040101010101" pitchFamily="2" charset="-122"/>
              </a:rPr>
              <a:t>}; </a:t>
            </a:r>
          </a:p>
          <a:p>
            <a:pPr>
              <a:lnSpc>
                <a:spcPct val="115000"/>
              </a:lnSpc>
            </a:pPr>
            <a:r>
              <a:rPr lang="en-US" altLang="zh-CN" sz="2200" b="1" dirty="0">
                <a:latin typeface="华文新魏" panose="02010800040101010101" pitchFamily="2" charset="-122"/>
                <a:ea typeface="华文新魏" panose="02010800040101010101" pitchFamily="2" charset="-122"/>
              </a:rPr>
              <a:t>void main ( )   {</a:t>
            </a:r>
          </a:p>
          <a:p>
            <a:pPr>
              <a:lnSpc>
                <a:spcPct val="115000"/>
              </a:lnSpc>
            </a:pPr>
            <a:r>
              <a:rPr lang="en-US" altLang="zh-CN" sz="2200" b="1" dirty="0">
                <a:latin typeface="华文新魏" panose="02010800040101010101" pitchFamily="2" charset="-122"/>
                <a:ea typeface="华文新魏" panose="02010800040101010101" pitchFamily="2" charset="-122"/>
              </a:rPr>
              <a:t>    A  x (3),   &amp;r=x;     //main</a:t>
            </a:r>
            <a:r>
              <a:rPr lang="zh-CN" altLang="en-US" sz="2200" b="1" dirty="0">
                <a:latin typeface="华文新魏" panose="02010800040101010101" pitchFamily="2" charset="-122"/>
                <a:ea typeface="华文新魏" panose="02010800040101010101" pitchFamily="2" charset="-122"/>
              </a:rPr>
              <a:t>返回时会自动析构</a:t>
            </a:r>
            <a:r>
              <a:rPr lang="en-US" altLang="zh-CN" sz="2200" b="1" dirty="0">
                <a:latin typeface="华文新魏" panose="02010800040101010101" pitchFamily="2" charset="-122"/>
                <a:ea typeface="华文新魏" panose="02010800040101010101" pitchFamily="2" charset="-122"/>
              </a:rPr>
              <a:t>x</a:t>
            </a:r>
            <a:r>
              <a:rPr lang="zh-CN" altLang="en-US" sz="2200" b="1" dirty="0">
                <a:latin typeface="华文新魏" panose="02010800040101010101" pitchFamily="2" charset="-122"/>
                <a:ea typeface="华文新魏" panose="02010800040101010101" pitchFamily="2" charset="-122"/>
              </a:rPr>
              <a:t>，</a:t>
            </a:r>
            <a:r>
              <a:rPr lang="en-US" altLang="zh-CN" sz="2200" b="1" dirty="0">
                <a:latin typeface="华文新魏" panose="02010800040101010101" pitchFamily="2" charset="-122"/>
                <a:ea typeface="华文新魏" panose="02010800040101010101" pitchFamily="2" charset="-122"/>
              </a:rPr>
              <a:t>r</a:t>
            </a:r>
            <a:r>
              <a:rPr lang="zh-CN" altLang="en-US" sz="2200" b="1" dirty="0">
                <a:latin typeface="华文新魏" panose="02010800040101010101" pitchFamily="2" charset="-122"/>
                <a:ea typeface="华文新魏" panose="02010800040101010101" pitchFamily="2" charset="-122"/>
              </a:rPr>
              <a:t>代表对象</a:t>
            </a:r>
            <a:r>
              <a:rPr lang="en-US" altLang="zh-CN" sz="2200" b="1" dirty="0">
                <a:latin typeface="华文新魏" panose="02010800040101010101" pitchFamily="2" charset="-122"/>
                <a:ea typeface="华文新魏" panose="02010800040101010101" pitchFamily="2" charset="-122"/>
              </a:rPr>
              <a:t>x</a:t>
            </a:r>
          </a:p>
          <a:p>
            <a:pPr>
              <a:lnSpc>
                <a:spcPct val="115000"/>
              </a:lnSpc>
            </a:pPr>
            <a:r>
              <a:rPr lang="en-US" altLang="zh-CN" sz="2200" b="1" dirty="0">
                <a:latin typeface="华文新魏" panose="02010800040101010101" pitchFamily="2" charset="-122"/>
                <a:ea typeface="华文新魏" panose="02010800040101010101" pitchFamily="2" charset="-122"/>
              </a:rPr>
              <a:t>    A &amp;p=*new A (5); //</a:t>
            </a:r>
            <a:r>
              <a:rPr lang="zh-CN" altLang="en-US" sz="2200" b="1" dirty="0">
                <a:latin typeface="华文新魏" panose="02010800040101010101" pitchFamily="2" charset="-122"/>
                <a:ea typeface="华文新魏" panose="02010800040101010101" pitchFamily="2" charset="-122"/>
              </a:rPr>
              <a:t>引用</a:t>
            </a:r>
            <a:r>
              <a:rPr lang="en-US" altLang="zh-CN" sz="2200" b="1" dirty="0">
                <a:latin typeface="华文新魏" panose="02010800040101010101" pitchFamily="2" charset="-122"/>
                <a:ea typeface="华文新魏" panose="02010800040101010101" pitchFamily="2" charset="-122"/>
              </a:rPr>
              <a:t>p</a:t>
            </a:r>
            <a:r>
              <a:rPr lang="zh-CN" altLang="en-US" sz="2200" b="1" dirty="0">
                <a:latin typeface="华文新魏" panose="02010800040101010101" pitchFamily="2" charset="-122"/>
                <a:ea typeface="华文新魏" panose="02010800040101010101" pitchFamily="2" charset="-122"/>
              </a:rPr>
              <a:t>被编译成</a:t>
            </a:r>
            <a:r>
              <a:rPr lang="zh-CN" altLang="en-US" sz="2200" b="1" dirty="0">
                <a:solidFill>
                  <a:srgbClr val="FF0000"/>
                </a:solidFill>
                <a:latin typeface="华文新魏" panose="02010800040101010101" pitchFamily="2" charset="-122"/>
                <a:ea typeface="华文新魏" panose="02010800040101010101" pitchFamily="2" charset="-122"/>
              </a:rPr>
              <a:t>低级语言</a:t>
            </a:r>
            <a:r>
              <a:rPr lang="zh-CN" altLang="en-US" sz="2200" b="1" dirty="0">
                <a:latin typeface="华文新魏" panose="02010800040101010101" pitchFamily="2" charset="-122"/>
                <a:ea typeface="华文新魏" panose="02010800040101010101" pitchFamily="2" charset="-122"/>
              </a:rPr>
              <a:t>指针，</a:t>
            </a:r>
            <a:r>
              <a:rPr lang="en-US" altLang="zh-CN" sz="2200" b="1" dirty="0">
                <a:latin typeface="华文新魏" panose="02010800040101010101" pitchFamily="2" charset="-122"/>
                <a:ea typeface="华文新魏" panose="02010800040101010101" pitchFamily="2" charset="-122"/>
              </a:rPr>
              <a:t>p</a:t>
            </a:r>
            <a:r>
              <a:rPr lang="zh-CN" altLang="en-US" sz="2200" b="1" dirty="0">
                <a:latin typeface="华文新魏" panose="02010800040101010101" pitchFamily="2" charset="-122"/>
                <a:ea typeface="华文新魏" panose="02010800040101010101" pitchFamily="2" charset="-122"/>
              </a:rPr>
              <a:t>代表对象</a:t>
            </a:r>
            <a:r>
              <a:rPr lang="en-US" altLang="zh-CN" sz="2200" b="1" dirty="0">
                <a:latin typeface="华文新魏" panose="02010800040101010101" pitchFamily="2" charset="-122"/>
                <a:ea typeface="华文新魏" panose="02010800040101010101" pitchFamily="2" charset="-122"/>
              </a:rPr>
              <a:t>A(5)   </a:t>
            </a:r>
          </a:p>
          <a:p>
            <a:pPr>
              <a:lnSpc>
                <a:spcPct val="115000"/>
              </a:lnSpc>
            </a:pPr>
            <a:r>
              <a:rPr lang="en-US" altLang="zh-CN" sz="2200" b="1" dirty="0">
                <a:latin typeface="华文新魏" panose="02010800040101010101" pitchFamily="2" charset="-122"/>
                <a:ea typeface="华文新魏" panose="02010800040101010101" pitchFamily="2" charset="-122"/>
              </a:rPr>
              <a:t>    A  *q=new A (9);   </a:t>
            </a:r>
            <a:endParaRPr lang="en-US" altLang="zh-CN" sz="2200" b="1" dirty="0">
              <a:solidFill>
                <a:srgbClr val="FF0000"/>
              </a:solidFill>
              <a:latin typeface="华文新魏" panose="02010800040101010101" pitchFamily="2" charset="-122"/>
              <a:ea typeface="华文新魏" panose="02010800040101010101" pitchFamily="2" charset="-122"/>
            </a:endParaRPr>
          </a:p>
          <a:p>
            <a:pPr>
              <a:lnSpc>
                <a:spcPct val="115000"/>
              </a:lnSpc>
            </a:pPr>
            <a:r>
              <a:rPr lang="en-US" altLang="zh-CN" sz="2200" b="1" dirty="0">
                <a:latin typeface="华文新魏" panose="02010800040101010101" pitchFamily="2" charset="-122"/>
                <a:ea typeface="华文新魏" panose="02010800040101010101" pitchFamily="2" charset="-122"/>
              </a:rPr>
              <a:t>    delete  &amp;p; 	          //&amp;p</a:t>
            </a:r>
            <a:r>
              <a:rPr lang="zh-CN" altLang="en-US" sz="2200" b="1" dirty="0">
                <a:latin typeface="华文新魏" panose="02010800040101010101" pitchFamily="2" charset="-122"/>
                <a:ea typeface="华文新魏" panose="02010800040101010101" pitchFamily="2" charset="-122"/>
              </a:rPr>
              <a:t>表示取</a:t>
            </a:r>
            <a:r>
              <a:rPr lang="en-US" altLang="zh-CN" sz="2200" b="1" dirty="0">
                <a:latin typeface="华文新魏" panose="02010800040101010101" pitchFamily="2" charset="-122"/>
                <a:ea typeface="华文新魏" panose="02010800040101010101" pitchFamily="2" charset="-122"/>
              </a:rPr>
              <a:t>p</a:t>
            </a:r>
            <a:r>
              <a:rPr lang="zh-CN" altLang="en-US" sz="2200" b="1" dirty="0">
                <a:latin typeface="华文新魏" panose="02010800040101010101" pitchFamily="2" charset="-122"/>
                <a:ea typeface="华文新魏" panose="02010800040101010101" pitchFamily="2" charset="-122"/>
              </a:rPr>
              <a:t>引用的对象的地址</a:t>
            </a:r>
          </a:p>
          <a:p>
            <a:pPr>
              <a:lnSpc>
                <a:spcPct val="115000"/>
              </a:lnSpc>
            </a:pPr>
            <a:r>
              <a:rPr lang="zh-CN" altLang="en-US" sz="22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delete     q; 	          //</a:t>
            </a:r>
            <a:r>
              <a:rPr lang="zh-CN" altLang="en-US" sz="2200" b="1" dirty="0">
                <a:latin typeface="华文新魏" panose="02010800040101010101" pitchFamily="2" charset="-122"/>
                <a:ea typeface="华文新魏" panose="02010800040101010101" pitchFamily="2" charset="-122"/>
              </a:rPr>
              <a:t>释放对象占用空间之前自动调用析构函数释放</a:t>
            </a:r>
            <a:r>
              <a:rPr lang="en-US" altLang="zh-CN" sz="2200" b="1" dirty="0">
                <a:latin typeface="华文新魏" panose="02010800040101010101" pitchFamily="2" charset="-122"/>
                <a:ea typeface="华文新魏" panose="02010800040101010101" pitchFamily="2" charset="-122"/>
              </a:rPr>
              <a:t>s</a:t>
            </a:r>
          </a:p>
          <a:p>
            <a:pPr>
              <a:lnSpc>
                <a:spcPct val="115000"/>
              </a:lnSpc>
            </a:pPr>
            <a:r>
              <a:rPr lang="en-US" altLang="zh-CN" sz="22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973136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17</a:t>
            </a:fld>
            <a:endParaRPr lang="en-US" altLang="zh-CN">
              <a:latin typeface="华文新魏" panose="02010800040101010101" pitchFamily="2" charset="-122"/>
              <a:ea typeface="华文新魏" panose="02010800040101010101" pitchFamily="2" charset="-122"/>
            </a:endParaRPr>
          </a:p>
        </p:txBody>
      </p:sp>
      <p:sp>
        <p:nvSpPr>
          <p:cNvPr id="171011" name="Rectangle 3"/>
          <p:cNvSpPr>
            <a:spLocks noGrp="1" noChangeArrowheads="1"/>
          </p:cNvSpPr>
          <p:nvPr>
            <p:ph type="body" idx="1"/>
          </p:nvPr>
        </p:nvSpPr>
        <p:spPr>
          <a:xfrm>
            <a:off x="107504" y="890250"/>
            <a:ext cx="8534400" cy="5635094"/>
          </a:xfrm>
        </p:spPr>
        <p:txBody>
          <a:bodyPr>
            <a:normAutofit fontScale="92500" lnSpcReduction="10000"/>
          </a:bodyPr>
          <a:lstStyle/>
          <a:p>
            <a:pPr marL="0" indent="0" algn="just">
              <a:lnSpc>
                <a:spcPct val="160000"/>
              </a:lnSpc>
              <a:buClr>
                <a:schemeClr val="tx1"/>
              </a:buClr>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如果派生类的派生控制为</a:t>
            </a:r>
            <a:r>
              <a:rPr lang="en-US" altLang="zh-CN" sz="2400" b="1" dirty="0">
                <a:latin typeface="华文新魏" panose="02010800040101010101" pitchFamily="2" charset="-122"/>
                <a:ea typeface="华文新魏" panose="02010800040101010101" pitchFamily="2" charset="-122"/>
              </a:rPr>
              <a:t>public</a:t>
            </a:r>
            <a:r>
              <a:rPr lang="zh-CN" altLang="en-US" sz="2400" b="1" dirty="0">
                <a:latin typeface="华文新魏" panose="02010800040101010101" pitchFamily="2" charset="-122"/>
                <a:ea typeface="华文新魏" panose="02010800040101010101" pitchFamily="2" charset="-122"/>
              </a:rPr>
              <a:t>，则这样的派生类称为基类的</a:t>
            </a:r>
            <a:r>
              <a:rPr lang="zh-CN" altLang="en-US" sz="2400" b="1" dirty="0">
                <a:solidFill>
                  <a:srgbClr val="FF0000"/>
                </a:solidFill>
                <a:latin typeface="华文新魏" panose="02010800040101010101" pitchFamily="2" charset="-122"/>
                <a:ea typeface="华文新魏" panose="02010800040101010101" pitchFamily="2" charset="-122"/>
              </a:rPr>
              <a:t>子类</a:t>
            </a:r>
            <a:r>
              <a:rPr lang="zh-CN" altLang="en-US" sz="2400" b="1" dirty="0">
                <a:latin typeface="华文新魏" panose="02010800040101010101" pitchFamily="2" charset="-122"/>
                <a:ea typeface="华文新魏" panose="02010800040101010101" pitchFamily="2" charset="-122"/>
              </a:rPr>
              <a:t>，而相应的基类则称为派生类的</a:t>
            </a:r>
            <a:r>
              <a:rPr lang="zh-CN" altLang="en-US" sz="2400" b="1" dirty="0">
                <a:solidFill>
                  <a:srgbClr val="FF0000"/>
                </a:solidFill>
                <a:latin typeface="华文新魏" panose="02010800040101010101" pitchFamily="2" charset="-122"/>
                <a:ea typeface="华文新魏" panose="02010800040101010101" pitchFamily="2" charset="-122"/>
              </a:rPr>
              <a:t>父类</a:t>
            </a:r>
            <a:r>
              <a:rPr lang="zh-CN" altLang="en-US" sz="2400" b="1" dirty="0">
                <a:latin typeface="华文新魏" panose="02010800040101010101" pitchFamily="2" charset="-122"/>
                <a:ea typeface="华文新魏" panose="02010800040101010101" pitchFamily="2" charset="-122"/>
              </a:rPr>
              <a:t>。</a:t>
            </a:r>
          </a:p>
          <a:p>
            <a:pPr marL="0" indent="0" algn="just">
              <a:lnSpc>
                <a:spcPct val="160000"/>
              </a:lnSpc>
              <a:buClr>
                <a:schemeClr val="tx1"/>
              </a:buClr>
              <a:buNone/>
            </a:pPr>
            <a:r>
              <a:rPr lang="en-US" altLang="zh-CN" sz="2400" b="1" dirty="0">
                <a:latin typeface="华文新魏" panose="02010800040101010101" pitchFamily="2" charset="-122"/>
                <a:ea typeface="华文新魏" panose="02010800040101010101" pitchFamily="2" charset="-122"/>
              </a:rPr>
              <a:t>	C++</a:t>
            </a:r>
            <a:r>
              <a:rPr lang="zh-CN" altLang="en-US" sz="2400" b="1" dirty="0">
                <a:latin typeface="华文新魏" panose="02010800040101010101" pitchFamily="2" charset="-122"/>
                <a:ea typeface="华文新魏" panose="02010800040101010101" pitchFamily="2" charset="-122"/>
              </a:rPr>
              <a:t>允许</a:t>
            </a:r>
            <a:r>
              <a:rPr lang="zh-CN" altLang="en-US" sz="2400" b="1" dirty="0">
                <a:solidFill>
                  <a:srgbClr val="FF0000"/>
                </a:solidFill>
                <a:latin typeface="华文新魏" panose="02010800040101010101" pitchFamily="2" charset="-122"/>
                <a:ea typeface="华文新魏" panose="02010800040101010101" pitchFamily="2" charset="-122"/>
              </a:rPr>
              <a:t>父类指针指向子类对象、父类引用引用子类对象</a:t>
            </a:r>
            <a:r>
              <a:rPr lang="zh-CN" altLang="en-US" sz="2400" b="1" dirty="0">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无须通过强制类型转换保持类型相容</a:t>
            </a:r>
            <a:r>
              <a:rPr lang="zh-CN" altLang="en-US" sz="2400" b="1" dirty="0">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编译时按父类说明的成员权限访问成员</a:t>
            </a:r>
            <a:r>
              <a:rPr lang="zh-CN" altLang="en-US" sz="2400" b="1" dirty="0">
                <a:latin typeface="华文新魏" panose="02010800040101010101" pitchFamily="2" charset="-122"/>
                <a:ea typeface="华文新魏" panose="02010800040101010101" pitchFamily="2" charset="-122"/>
              </a:rPr>
              <a:t>（编译程序只能根据类型定义静态检查语义，因此编译时把父类指针指向的对象都当作父类对象）。</a:t>
            </a:r>
          </a:p>
          <a:p>
            <a:pPr marL="0" indent="0" algn="just">
              <a:lnSpc>
                <a:spcPct val="160000"/>
              </a:lnSpc>
              <a:buClr>
                <a:schemeClr val="tx1"/>
              </a:buClr>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通过父类指针调用虚函数时进行晚期绑定：根据对象的实际类型绑定到合适的成员函数。</a:t>
            </a:r>
          </a:p>
          <a:p>
            <a:pPr marL="0" indent="0" algn="just">
              <a:lnSpc>
                <a:spcPct val="160000"/>
              </a:lnSpc>
              <a:buClr>
                <a:schemeClr val="tx1"/>
              </a:buClr>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父类指针实际指向的对象的类型不同，虚函数绑定的函数的行为就不同，从而产生多态。</a:t>
            </a:r>
          </a:p>
          <a:p>
            <a:pPr marL="0" indent="0">
              <a:lnSpc>
                <a:spcPct val="200000"/>
              </a:lnSpc>
              <a:buNone/>
            </a:pPr>
            <a:endParaRPr lang="zh-CN" altLang="en-US" sz="2400" b="1" dirty="0">
              <a:latin typeface="华文新魏" panose="02010800040101010101" pitchFamily="2" charset="-122"/>
              <a:ea typeface="华文新魏" panose="02010800040101010101" pitchFamily="2" charset="-122"/>
            </a:endParaRPr>
          </a:p>
        </p:txBody>
      </p:sp>
      <p:sp>
        <p:nvSpPr>
          <p:cNvPr id="7" name="Rectangle 4">
            <a:extLst>
              <a:ext uri="{FF2B5EF4-FFF2-40B4-BE49-F238E27FC236}">
                <a16:creationId xmlns:a16="http://schemas.microsoft.com/office/drawing/2014/main" id="{642AA504-B8B2-4FD5-9467-0B20ABCD617F}"/>
              </a:ext>
            </a:extLst>
          </p:cNvPr>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6.5</a:t>
            </a:r>
            <a:r>
              <a:rPr lang="zh-CN" altLang="en-US" sz="3600" b="1" dirty="0">
                <a:solidFill>
                  <a:srgbClr val="FF0000"/>
                </a:solidFill>
                <a:latin typeface="微软雅黑" pitchFamily="34" charset="-122"/>
                <a:ea typeface="微软雅黑" pitchFamily="34" charset="-122"/>
              </a:rPr>
              <a:t>　父类和子类</a:t>
            </a:r>
          </a:p>
        </p:txBody>
      </p:sp>
    </p:spTree>
    <p:extLst>
      <p:ext uri="{BB962C8B-B14F-4D97-AF65-F5344CB8AC3E}">
        <p14:creationId xmlns:p14="http://schemas.microsoft.com/office/powerpoint/2010/main" val="3986767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18</a:t>
            </a:fld>
            <a:endParaRPr lang="en-US" altLang="zh-CN">
              <a:latin typeface="华文新魏" panose="02010800040101010101" pitchFamily="2" charset="-122"/>
              <a:ea typeface="华文新魏" panose="02010800040101010101" pitchFamily="2" charset="-122"/>
            </a:endParaRPr>
          </a:p>
        </p:txBody>
      </p:sp>
      <p:sp>
        <p:nvSpPr>
          <p:cNvPr id="7" name="Rectangle 4">
            <a:extLst>
              <a:ext uri="{FF2B5EF4-FFF2-40B4-BE49-F238E27FC236}">
                <a16:creationId xmlns:a16="http://schemas.microsoft.com/office/drawing/2014/main" id="{642AA504-B8B2-4FD5-9467-0B20ABCD617F}"/>
              </a:ext>
            </a:extLst>
          </p:cNvPr>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6.5</a:t>
            </a:r>
            <a:r>
              <a:rPr lang="zh-CN" altLang="en-US" sz="3600" b="1" dirty="0">
                <a:solidFill>
                  <a:srgbClr val="FF0000"/>
                </a:solidFill>
                <a:latin typeface="微软雅黑" pitchFamily="34" charset="-122"/>
                <a:ea typeface="微软雅黑" pitchFamily="34" charset="-122"/>
              </a:rPr>
              <a:t>　父类和子类</a:t>
            </a:r>
          </a:p>
        </p:txBody>
      </p:sp>
      <p:sp>
        <p:nvSpPr>
          <p:cNvPr id="8" name="TextBox 5">
            <a:extLst>
              <a:ext uri="{FF2B5EF4-FFF2-40B4-BE49-F238E27FC236}">
                <a16:creationId xmlns:a16="http://schemas.microsoft.com/office/drawing/2014/main" id="{7309BBA2-545C-4275-8D1C-621F78B131C5}"/>
              </a:ext>
            </a:extLst>
          </p:cNvPr>
          <p:cNvSpPr txBox="1">
            <a:spLocks noChangeArrowheads="1"/>
          </p:cNvSpPr>
          <p:nvPr/>
        </p:nvSpPr>
        <p:spPr bwMode="auto">
          <a:xfrm>
            <a:off x="143508" y="963628"/>
            <a:ext cx="8856984" cy="5917996"/>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90000"/>
              </a:lnSpc>
              <a:spcBef>
                <a:spcPct val="0"/>
              </a:spcBef>
              <a:buFontTx/>
              <a:buNone/>
            </a:pPr>
            <a:r>
              <a:rPr lang="en-US" altLang="zh-CN" b="1" dirty="0">
                <a:latin typeface="华文新魏" panose="02010800040101010101" pitchFamily="2" charset="-122"/>
                <a:ea typeface="华文新魏" panose="02010800040101010101" pitchFamily="2" charset="-122"/>
              </a:rPr>
              <a:t>#include &lt;</a:t>
            </a:r>
            <a:r>
              <a:rPr lang="en-US" altLang="zh-CN" b="1" dirty="0" err="1">
                <a:latin typeface="华文新魏" panose="02010800040101010101" pitchFamily="2" charset="-122"/>
                <a:ea typeface="华文新魏" panose="02010800040101010101" pitchFamily="2" charset="-122"/>
              </a:rPr>
              <a:t>iostream.h</a:t>
            </a:r>
            <a:r>
              <a:rPr lang="en-US" altLang="zh-CN" b="1" dirty="0">
                <a:latin typeface="华文新魏" panose="02010800040101010101" pitchFamily="2" charset="-122"/>
                <a:ea typeface="华文新魏" panose="02010800040101010101" pitchFamily="2" charset="-122"/>
              </a:rPr>
              <a:t>&gt;</a:t>
            </a:r>
          </a:p>
          <a:p>
            <a:pPr>
              <a:lnSpc>
                <a:spcPct val="90000"/>
              </a:lnSpc>
              <a:spcBef>
                <a:spcPct val="0"/>
              </a:spcBef>
              <a:buFontTx/>
              <a:buNone/>
            </a:pPr>
            <a:r>
              <a:rPr lang="en-US" altLang="zh-CN" b="1" dirty="0">
                <a:latin typeface="华文新魏" panose="02010800040101010101" pitchFamily="2" charset="-122"/>
                <a:ea typeface="华文新魏" panose="02010800040101010101" pitchFamily="2" charset="-122"/>
              </a:rPr>
              <a:t>class POINT{</a:t>
            </a:r>
          </a:p>
          <a:p>
            <a:pPr>
              <a:lnSpc>
                <a:spcPct val="90000"/>
              </a:lnSpc>
              <a:spcBef>
                <a:spcPct val="0"/>
              </a:spcBef>
            </a:pPr>
            <a:r>
              <a:rPr lang="en-US" altLang="zh-CN" b="1" dirty="0">
                <a:latin typeface="华文新魏" panose="02010800040101010101" pitchFamily="2" charset="-122"/>
                <a:ea typeface="华文新魏" panose="02010800040101010101" pitchFamily="2" charset="-122"/>
              </a:rPr>
              <a:t>    int   x,  </a:t>
            </a:r>
            <a:r>
              <a:rPr lang="en-US" altLang="zh-CN" b="1">
                <a:latin typeface="华文新魏" panose="02010800040101010101" pitchFamily="2" charset="-122"/>
                <a:ea typeface="华文新魏" panose="02010800040101010101" pitchFamily="2" charset="-122"/>
              </a:rPr>
              <a:t>y;</a:t>
            </a:r>
            <a:endParaRPr lang="en-US" altLang="zh-CN" b="1" dirty="0">
              <a:latin typeface="华文新魏" panose="02010800040101010101" pitchFamily="2" charset="-122"/>
              <a:ea typeface="华文新魏" panose="02010800040101010101" pitchFamily="2" charset="-122"/>
            </a:endParaRPr>
          </a:p>
          <a:p>
            <a:pPr>
              <a:lnSpc>
                <a:spcPct val="90000"/>
              </a:lnSpc>
              <a:spcBef>
                <a:spcPct val="0"/>
              </a:spcBef>
              <a:buFontTx/>
              <a:buNone/>
            </a:pPr>
            <a:r>
              <a:rPr lang="en-US" altLang="zh-CN" b="1" dirty="0">
                <a:latin typeface="华文新魏" panose="02010800040101010101" pitchFamily="2" charset="-122"/>
                <a:ea typeface="华文新魏" panose="02010800040101010101" pitchFamily="2" charset="-122"/>
              </a:rPr>
              <a:t>public</a:t>
            </a:r>
            <a:r>
              <a:rPr lang="zh-CN" altLang="en-US" b="1" dirty="0">
                <a:latin typeface="华文新魏" panose="02010800040101010101" pitchFamily="2" charset="-122"/>
                <a:ea typeface="华文新魏" panose="02010800040101010101" pitchFamily="2" charset="-122"/>
              </a:rPr>
              <a:t>：</a:t>
            </a:r>
          </a:p>
          <a:p>
            <a:pPr>
              <a:lnSpc>
                <a:spcPct val="90000"/>
              </a:lnSpc>
              <a:spcBef>
                <a:spcPct val="0"/>
              </a:spcBef>
              <a:buFontTx/>
              <a:buNone/>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int   </a:t>
            </a:r>
            <a:r>
              <a:rPr lang="en-US" altLang="zh-CN" b="1" dirty="0" err="1">
                <a:latin typeface="华文新魏" panose="02010800040101010101" pitchFamily="2" charset="-122"/>
                <a:ea typeface="华文新魏" panose="02010800040101010101" pitchFamily="2" charset="-122"/>
              </a:rPr>
              <a:t>getx</a:t>
            </a:r>
            <a:r>
              <a:rPr lang="en-US" altLang="zh-CN" b="1" dirty="0">
                <a:latin typeface="华文新魏" panose="02010800040101010101" pitchFamily="2" charset="-122"/>
                <a:ea typeface="华文新魏" panose="02010800040101010101" pitchFamily="2" charset="-122"/>
              </a:rPr>
              <a:t> (  )   { return x;  }   </a:t>
            </a:r>
          </a:p>
          <a:p>
            <a:pPr>
              <a:lnSpc>
                <a:spcPct val="90000"/>
              </a:lnSpc>
              <a:spcBef>
                <a:spcPct val="0"/>
              </a:spcBef>
              <a:buFontTx/>
              <a:buNone/>
            </a:pPr>
            <a:r>
              <a:rPr lang="en-US" altLang="zh-CN" b="1" dirty="0">
                <a:latin typeface="华文新魏" panose="02010800040101010101" pitchFamily="2" charset="-122"/>
                <a:ea typeface="华文新魏" panose="02010800040101010101" pitchFamily="2" charset="-122"/>
              </a:rPr>
              <a:t>    int   </a:t>
            </a:r>
            <a:r>
              <a:rPr lang="en-US" altLang="zh-CN" b="1" dirty="0" err="1">
                <a:latin typeface="华文新魏" panose="02010800040101010101" pitchFamily="2" charset="-122"/>
                <a:ea typeface="华文新魏" panose="02010800040101010101" pitchFamily="2" charset="-122"/>
              </a:rPr>
              <a:t>gety</a:t>
            </a:r>
            <a:r>
              <a:rPr lang="en-US" altLang="zh-CN" b="1" dirty="0">
                <a:latin typeface="华文新魏" panose="02010800040101010101" pitchFamily="2" charset="-122"/>
                <a:ea typeface="华文新魏" panose="02010800040101010101" pitchFamily="2" charset="-122"/>
              </a:rPr>
              <a:t> (  )   { return y;  }</a:t>
            </a:r>
          </a:p>
          <a:p>
            <a:pPr>
              <a:lnSpc>
                <a:spcPct val="90000"/>
              </a:lnSpc>
              <a:spcBef>
                <a:spcPct val="0"/>
              </a:spcBef>
              <a:buFontTx/>
              <a:buNone/>
            </a:pPr>
            <a:r>
              <a:rPr lang="en-US" altLang="zh-CN" b="1" dirty="0">
                <a:solidFill>
                  <a:srgbClr val="FF0000"/>
                </a:solidFill>
                <a:latin typeface="华文新魏" panose="02010800040101010101" pitchFamily="2" charset="-122"/>
                <a:ea typeface="华文新魏" panose="02010800040101010101" pitchFamily="2" charset="-122"/>
              </a:rPr>
              <a:t>    void  show (  )   { </a:t>
            </a:r>
            <a:r>
              <a:rPr lang="en-US" altLang="zh-CN" b="1" dirty="0" err="1">
                <a:solidFill>
                  <a:srgbClr val="FF0000"/>
                </a:solidFill>
                <a:latin typeface="华文新魏" panose="02010800040101010101" pitchFamily="2" charset="-122"/>
                <a:ea typeface="华文新魏" panose="02010800040101010101" pitchFamily="2" charset="-122"/>
              </a:rPr>
              <a:t>cout</a:t>
            </a:r>
            <a:r>
              <a:rPr lang="en-US" altLang="zh-CN" b="1" dirty="0">
                <a:solidFill>
                  <a:srgbClr val="FF0000"/>
                </a:solidFill>
                <a:latin typeface="华文新魏" panose="02010800040101010101" pitchFamily="2" charset="-122"/>
                <a:ea typeface="华文新魏" panose="02010800040101010101" pitchFamily="2" charset="-122"/>
              </a:rPr>
              <a:t>&lt;&lt;"Show a point\n";  }   </a:t>
            </a:r>
          </a:p>
          <a:p>
            <a:pPr>
              <a:lnSpc>
                <a:spcPct val="90000"/>
              </a:lnSpc>
              <a:spcBef>
                <a:spcPct val="0"/>
              </a:spcBef>
              <a:buFontTx/>
              <a:buNone/>
            </a:pPr>
            <a:r>
              <a:rPr lang="en-US" altLang="zh-CN" b="1" dirty="0">
                <a:latin typeface="华文新魏" panose="02010800040101010101" pitchFamily="2" charset="-122"/>
                <a:ea typeface="华文新魏" panose="02010800040101010101" pitchFamily="2" charset="-122"/>
              </a:rPr>
              <a:t>    POINT(int x,  int y)</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x (x),  y (y)   { }</a:t>
            </a:r>
          </a:p>
          <a:p>
            <a:pPr>
              <a:lnSpc>
                <a:spcPct val="90000"/>
              </a:lnSpc>
              <a:spcBef>
                <a:spcPct val="0"/>
              </a:spcBef>
              <a:buFontTx/>
              <a:buNone/>
            </a:pPr>
            <a:r>
              <a:rPr lang="en-US" altLang="zh-CN" b="1" dirty="0">
                <a:latin typeface="华文新魏" panose="02010800040101010101" pitchFamily="2" charset="-122"/>
                <a:ea typeface="华文新魏" panose="02010800040101010101" pitchFamily="2" charset="-122"/>
              </a:rPr>
              <a:t>}; </a:t>
            </a:r>
          </a:p>
          <a:p>
            <a:pPr>
              <a:lnSpc>
                <a:spcPct val="90000"/>
              </a:lnSpc>
              <a:spcBef>
                <a:spcPct val="0"/>
              </a:spcBef>
              <a:buFontTx/>
              <a:buNone/>
            </a:pPr>
            <a:r>
              <a:rPr lang="en-US" altLang="zh-CN" b="1" dirty="0">
                <a:latin typeface="华文新魏" panose="02010800040101010101" pitchFamily="2" charset="-122"/>
                <a:ea typeface="华文新魏" panose="02010800040101010101" pitchFamily="2" charset="-122"/>
              </a:rPr>
              <a:t>class CIRCLE: </a:t>
            </a:r>
            <a:r>
              <a:rPr lang="en-US" altLang="zh-CN" b="1" dirty="0">
                <a:solidFill>
                  <a:srgbClr val="FF0000"/>
                </a:solidFill>
                <a:latin typeface="华文新魏" panose="02010800040101010101" pitchFamily="2" charset="-122"/>
                <a:ea typeface="华文新魏" panose="02010800040101010101" pitchFamily="2" charset="-122"/>
              </a:rPr>
              <a:t>public </a:t>
            </a:r>
            <a:r>
              <a:rPr lang="en-US" altLang="zh-CN" b="1" dirty="0">
                <a:latin typeface="华文新魏" panose="02010800040101010101" pitchFamily="2" charset="-122"/>
                <a:ea typeface="华文新魏" panose="02010800040101010101" pitchFamily="2" charset="-122"/>
              </a:rPr>
              <a:t> POINT{//</a:t>
            </a:r>
            <a:r>
              <a:rPr lang="zh-CN" altLang="en-US" b="1" dirty="0">
                <a:solidFill>
                  <a:srgbClr val="FF0000"/>
                </a:solidFill>
                <a:latin typeface="华文新魏" panose="02010800040101010101" pitchFamily="2" charset="-122"/>
                <a:ea typeface="华文新魏" panose="02010800040101010101" pitchFamily="2" charset="-122"/>
              </a:rPr>
              <a:t>公有继承</a:t>
            </a:r>
            <a:r>
              <a:rPr lang="en-US" altLang="zh-CN" b="1" dirty="0">
                <a:solidFill>
                  <a:srgbClr val="FF0000"/>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基类和派生类构成父子关系</a:t>
            </a:r>
          </a:p>
          <a:p>
            <a:pPr>
              <a:lnSpc>
                <a:spcPct val="90000"/>
              </a:lnSpc>
              <a:spcBef>
                <a:spcPct val="0"/>
              </a:spcBef>
              <a:buFontTx/>
              <a:buNone/>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int  r;    </a:t>
            </a:r>
          </a:p>
          <a:p>
            <a:pPr>
              <a:lnSpc>
                <a:spcPct val="90000"/>
              </a:lnSpc>
              <a:spcBef>
                <a:spcPct val="0"/>
              </a:spcBef>
              <a:buFontTx/>
              <a:buNone/>
            </a:pPr>
            <a:r>
              <a:rPr lang="en-US" altLang="zh-CN" b="1" dirty="0">
                <a:solidFill>
                  <a:srgbClr val="FF0000"/>
                </a:solidFill>
                <a:latin typeface="华文新魏" panose="02010800040101010101" pitchFamily="2" charset="-122"/>
                <a:ea typeface="华文新魏" panose="02010800040101010101" pitchFamily="2" charset="-122"/>
              </a:rPr>
              <a:t>   void  show ( )   { </a:t>
            </a:r>
            <a:r>
              <a:rPr lang="en-US" altLang="zh-CN" b="1" dirty="0" err="1">
                <a:solidFill>
                  <a:srgbClr val="FF0000"/>
                </a:solidFill>
                <a:latin typeface="华文新魏" panose="02010800040101010101" pitchFamily="2" charset="-122"/>
                <a:ea typeface="华文新魏" panose="02010800040101010101" pitchFamily="2" charset="-122"/>
              </a:rPr>
              <a:t>cout</a:t>
            </a:r>
            <a:r>
              <a:rPr lang="en-US" altLang="zh-CN" b="1" dirty="0">
                <a:solidFill>
                  <a:srgbClr val="FF0000"/>
                </a:solidFill>
                <a:latin typeface="华文新魏" panose="02010800040101010101" pitchFamily="2" charset="-122"/>
                <a:ea typeface="华文新魏" panose="02010800040101010101" pitchFamily="2" charset="-122"/>
              </a:rPr>
              <a:t>&lt;&lt;“Show a circle\n”;  } //override</a:t>
            </a:r>
            <a:r>
              <a:rPr lang="en-US" altLang="zh-CN" b="1" dirty="0">
                <a:latin typeface="华文新魏" panose="02010800040101010101" pitchFamily="2" charset="-122"/>
                <a:ea typeface="华文新魏" panose="02010800040101010101" pitchFamily="2" charset="-122"/>
              </a:rPr>
              <a:t>        </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90000"/>
              </a:lnSpc>
              <a:spcBef>
                <a:spcPct val="0"/>
              </a:spcBef>
              <a:buFontTx/>
              <a:buNone/>
            </a:pPr>
            <a:r>
              <a:rPr lang="en-US" altLang="zh-CN" b="1" dirty="0">
                <a:latin typeface="华文新魏" panose="02010800040101010101" pitchFamily="2" charset="-122"/>
                <a:ea typeface="华文新魏" panose="02010800040101010101" pitchFamily="2" charset="-122"/>
              </a:rPr>
              <a:t>public:</a:t>
            </a:r>
          </a:p>
          <a:p>
            <a:pPr>
              <a:lnSpc>
                <a:spcPct val="90000"/>
              </a:lnSpc>
              <a:spcBef>
                <a:spcPct val="0"/>
              </a:spcBef>
              <a:buFontTx/>
              <a:buNone/>
            </a:pPr>
            <a:r>
              <a:rPr lang="en-US" altLang="zh-CN" b="1" dirty="0">
                <a:latin typeface="华文新魏" panose="02010800040101010101" pitchFamily="2" charset="-122"/>
                <a:ea typeface="华文新魏" panose="02010800040101010101" pitchFamily="2" charset="-122"/>
              </a:rPr>
              <a:t>    int  </a:t>
            </a:r>
            <a:r>
              <a:rPr lang="en-US" altLang="zh-CN" b="1" dirty="0" err="1">
                <a:latin typeface="华文新魏" panose="02010800040101010101" pitchFamily="2" charset="-122"/>
                <a:ea typeface="华文新魏" panose="02010800040101010101" pitchFamily="2" charset="-122"/>
              </a:rPr>
              <a:t>getr</a:t>
            </a:r>
            <a:r>
              <a:rPr lang="en-US" altLang="zh-CN" b="1" dirty="0">
                <a:latin typeface="华文新魏" panose="02010800040101010101" pitchFamily="2" charset="-122"/>
                <a:ea typeface="华文新魏" panose="02010800040101010101" pitchFamily="2" charset="-122"/>
              </a:rPr>
              <a:t> ( )   { return r;  }    </a:t>
            </a:r>
          </a:p>
          <a:p>
            <a:pPr>
              <a:lnSpc>
                <a:spcPct val="90000"/>
              </a:lnSpc>
              <a:spcBef>
                <a:spcPct val="0"/>
              </a:spcBef>
              <a:buFontTx/>
              <a:buNone/>
            </a:pPr>
            <a:r>
              <a:rPr lang="en-US" altLang="zh-CN" b="1" dirty="0">
                <a:latin typeface="华文新魏" panose="02010800040101010101" pitchFamily="2" charset="-122"/>
                <a:ea typeface="华文新魏" panose="02010800040101010101" pitchFamily="2" charset="-122"/>
              </a:rPr>
              <a:t>    CIRCLE (int x,  int y,  int r) :POINT (x, y)   { </a:t>
            </a:r>
            <a:r>
              <a:rPr lang="en-US" altLang="zh-CN" b="1" dirty="0">
                <a:solidFill>
                  <a:srgbClr val="FF0000"/>
                </a:solidFill>
                <a:latin typeface="华文新魏" panose="02010800040101010101" pitchFamily="2" charset="-122"/>
                <a:ea typeface="华文新魏" panose="02010800040101010101" pitchFamily="2" charset="-122"/>
              </a:rPr>
              <a:t>CIRCLE::r</a:t>
            </a:r>
            <a:r>
              <a:rPr lang="en-US" altLang="zh-CN" b="1" dirty="0">
                <a:latin typeface="华文新魏" panose="02010800040101010101" pitchFamily="2" charset="-122"/>
                <a:ea typeface="华文新魏" panose="02010800040101010101" pitchFamily="2" charset="-122"/>
              </a:rPr>
              <a:t>=r;  }</a:t>
            </a:r>
          </a:p>
          <a:p>
            <a:pPr>
              <a:lnSpc>
                <a:spcPct val="90000"/>
              </a:lnSpc>
              <a:spcBef>
                <a:spcPct val="0"/>
              </a:spcBef>
              <a:buFontTx/>
              <a:buNone/>
            </a:pPr>
            <a:r>
              <a:rPr lang="en-US" altLang="zh-CN" b="1" dirty="0">
                <a:latin typeface="华文新魏" panose="02010800040101010101" pitchFamily="2" charset="-122"/>
                <a:ea typeface="华文新魏" panose="02010800040101010101" pitchFamily="2" charset="-122"/>
              </a:rPr>
              <a:t>} c (3, 7, 8)   ;  </a:t>
            </a:r>
          </a:p>
          <a:p>
            <a:pPr>
              <a:lnSpc>
                <a:spcPct val="90000"/>
              </a:lnSpc>
              <a:spcBef>
                <a:spcPct val="0"/>
              </a:spcBef>
              <a:buFontTx/>
              <a:buNone/>
            </a:pPr>
            <a:r>
              <a:rPr lang="en-US" altLang="zh-CN" b="1" dirty="0">
                <a:latin typeface="华文新魏" panose="02010800040101010101" pitchFamily="2" charset="-122"/>
                <a:ea typeface="华文新魏" panose="02010800040101010101" pitchFamily="2" charset="-122"/>
              </a:rPr>
              <a:t>void main (void)   {</a:t>
            </a:r>
          </a:p>
          <a:p>
            <a:pPr>
              <a:lnSpc>
                <a:spcPct val="90000"/>
              </a:lnSpc>
              <a:spcBef>
                <a:spcPct val="0"/>
              </a:spcBef>
              <a:buFontTx/>
              <a:buNone/>
            </a:pPr>
            <a:r>
              <a:rPr lang="en-US" altLang="zh-CN" b="1" dirty="0">
                <a:latin typeface="华文新魏" panose="02010800040101010101" pitchFamily="2" charset="-122"/>
                <a:ea typeface="华文新魏" panose="02010800040101010101" pitchFamily="2" charset="-122"/>
              </a:rPr>
              <a:t>    POINT *p=&amp;c;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父类指针</a:t>
            </a:r>
            <a:r>
              <a:rPr lang="en-US" altLang="zh-CN" b="1" dirty="0">
                <a:solidFill>
                  <a:srgbClr val="FF0000"/>
                </a:solidFill>
                <a:latin typeface="华文新魏" panose="02010800040101010101" pitchFamily="2" charset="-122"/>
                <a:ea typeface="华文新魏" panose="02010800040101010101" pitchFamily="2" charset="-122"/>
              </a:rPr>
              <a:t>p</a:t>
            </a:r>
            <a:r>
              <a:rPr lang="zh-CN" altLang="en-US" b="1" dirty="0">
                <a:solidFill>
                  <a:srgbClr val="FF0000"/>
                </a:solidFill>
                <a:latin typeface="华文新魏" panose="02010800040101010101" pitchFamily="2" charset="-122"/>
                <a:ea typeface="华文新魏" panose="02010800040101010101" pitchFamily="2" charset="-122"/>
              </a:rPr>
              <a:t>指向子类对象</a:t>
            </a:r>
            <a:r>
              <a:rPr lang="en-US" altLang="zh-CN" b="1" dirty="0">
                <a:solidFill>
                  <a:srgbClr val="FF0000"/>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不用转换类型</a:t>
            </a:r>
            <a:r>
              <a:rPr lang="en-US" altLang="zh-CN" b="1" dirty="0">
                <a:solidFill>
                  <a:srgbClr val="FF0000"/>
                </a:solidFill>
                <a:latin typeface="华文新魏" panose="02010800040101010101" pitchFamily="2" charset="-122"/>
                <a:ea typeface="华文新魏" panose="02010800040101010101" pitchFamily="2" charset="-122"/>
              </a:rPr>
              <a:t>p= (POINT*) &amp;c</a:t>
            </a:r>
          </a:p>
          <a:p>
            <a:pPr>
              <a:lnSpc>
                <a:spcPct val="90000"/>
              </a:lnSpc>
              <a:spcBef>
                <a:spcPct val="0"/>
              </a:spcBef>
              <a:buFontTx/>
              <a:buNone/>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&lt;&lt;</a:t>
            </a:r>
            <a:r>
              <a:rPr lang="en-US" altLang="zh-CN" b="1" dirty="0" err="1">
                <a:latin typeface="华文新魏" panose="02010800040101010101" pitchFamily="2" charset="-122"/>
                <a:ea typeface="华文新魏" panose="02010800040101010101" pitchFamily="2" charset="-122"/>
              </a:rPr>
              <a:t>c.getr</a:t>
            </a:r>
            <a:r>
              <a:rPr lang="en-US" altLang="zh-CN" b="1" dirty="0">
                <a:latin typeface="华文新魏" panose="02010800040101010101" pitchFamily="2" charset="-122"/>
                <a:ea typeface="华文新魏" panose="02010800040101010101" pitchFamily="2" charset="-122"/>
              </a:rPr>
              <a:t>( )&lt;&lt;p-&gt;</a:t>
            </a:r>
            <a:r>
              <a:rPr lang="en-US" altLang="zh-CN" b="1" dirty="0" err="1">
                <a:latin typeface="华文新魏" panose="02010800040101010101" pitchFamily="2" charset="-122"/>
                <a:ea typeface="华文新魏" panose="02010800040101010101" pitchFamily="2" charset="-122"/>
              </a:rPr>
              <a:t>getx</a:t>
            </a:r>
            <a:r>
              <a:rPr lang="en-US" altLang="zh-CN" b="1" dirty="0">
                <a:latin typeface="华文新魏" panose="02010800040101010101" pitchFamily="2" charset="-122"/>
                <a:ea typeface="华文新魏" panose="02010800040101010101" pitchFamily="2" charset="-122"/>
              </a:rPr>
              <a:t> ( );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不能用</a:t>
            </a:r>
            <a:r>
              <a:rPr lang="en-US" altLang="zh-CN" b="1" dirty="0">
                <a:solidFill>
                  <a:srgbClr val="FF0000"/>
                </a:solidFill>
                <a:latin typeface="华文新魏" panose="02010800040101010101" pitchFamily="2" charset="-122"/>
                <a:ea typeface="华文新魏" panose="02010800040101010101" pitchFamily="2" charset="-122"/>
              </a:rPr>
              <a:t>p-&gt;</a:t>
            </a:r>
            <a:r>
              <a:rPr lang="en-US" altLang="zh-CN" b="1" dirty="0" err="1">
                <a:solidFill>
                  <a:srgbClr val="FF0000"/>
                </a:solidFill>
                <a:latin typeface="华文新魏" panose="02010800040101010101" pitchFamily="2" charset="-122"/>
                <a:ea typeface="华文新魏" panose="02010800040101010101" pitchFamily="2" charset="-122"/>
              </a:rPr>
              <a:t>getr</a:t>
            </a:r>
            <a:r>
              <a:rPr lang="en-US" altLang="zh-CN" b="1" dirty="0">
                <a:solidFill>
                  <a:srgbClr val="FF0000"/>
                </a:solidFill>
                <a:latin typeface="华文新魏" panose="02010800040101010101" pitchFamily="2" charset="-122"/>
                <a:ea typeface="华文新魏" panose="02010800040101010101" pitchFamily="2" charset="-122"/>
              </a:rPr>
              <a:t> ( ), </a:t>
            </a:r>
            <a:r>
              <a:rPr lang="zh-CN" altLang="en-US" b="1" dirty="0">
                <a:solidFill>
                  <a:srgbClr val="FF0000"/>
                </a:solidFill>
                <a:latin typeface="华文新魏" panose="02010800040101010101" pitchFamily="2" charset="-122"/>
                <a:ea typeface="华文新魏" panose="02010800040101010101" pitchFamily="2" charset="-122"/>
              </a:rPr>
              <a:t>编译时无</a:t>
            </a:r>
            <a:r>
              <a:rPr lang="en-US" altLang="zh-CN" b="1" dirty="0">
                <a:solidFill>
                  <a:srgbClr val="FF0000"/>
                </a:solidFill>
                <a:latin typeface="华文新魏" panose="02010800040101010101" pitchFamily="2" charset="-122"/>
                <a:ea typeface="华文新魏" panose="02010800040101010101" pitchFamily="2" charset="-122"/>
              </a:rPr>
              <a:t>POINT::</a:t>
            </a:r>
            <a:r>
              <a:rPr lang="en-US" altLang="zh-CN" b="1" dirty="0" err="1">
                <a:solidFill>
                  <a:srgbClr val="FF0000"/>
                </a:solidFill>
                <a:latin typeface="华文新魏" panose="02010800040101010101" pitchFamily="2" charset="-122"/>
                <a:ea typeface="华文新魏" panose="02010800040101010101" pitchFamily="2" charset="-122"/>
              </a:rPr>
              <a:t>getr</a:t>
            </a:r>
            <a:r>
              <a:rPr lang="en-US" altLang="zh-CN" b="1" dirty="0">
                <a:solidFill>
                  <a:srgbClr val="FF0000"/>
                </a:solidFill>
                <a:latin typeface="华文新魏" panose="02010800040101010101" pitchFamily="2" charset="-122"/>
                <a:ea typeface="华文新魏" panose="02010800040101010101" pitchFamily="2" charset="-122"/>
              </a:rPr>
              <a:t> ( )   </a:t>
            </a:r>
          </a:p>
          <a:p>
            <a:pPr>
              <a:lnSpc>
                <a:spcPct val="90000"/>
              </a:lnSpc>
              <a:spcBef>
                <a:spcPct val="0"/>
              </a:spcBef>
              <a:buFontTx/>
              <a:buNone/>
            </a:pPr>
            <a:r>
              <a:rPr lang="en-US" altLang="zh-CN" b="1" dirty="0">
                <a:solidFill>
                  <a:srgbClr val="FF0000"/>
                </a:solidFill>
                <a:latin typeface="华文新魏" panose="02010800040101010101" pitchFamily="2" charset="-122"/>
                <a:ea typeface="华文新魏" panose="02010800040101010101" pitchFamily="2" charset="-122"/>
              </a:rPr>
              <a:t>    p-&gt;</a:t>
            </a:r>
            <a:r>
              <a:rPr lang="en-US" altLang="zh-CN" b="1" dirty="0" err="1">
                <a:solidFill>
                  <a:srgbClr val="FF0000"/>
                </a:solidFill>
                <a:latin typeface="华文新魏" panose="02010800040101010101" pitchFamily="2" charset="-122"/>
                <a:ea typeface="华文新魏" panose="02010800040101010101" pitchFamily="2" charset="-122"/>
              </a:rPr>
              <a:t>getr</a:t>
            </a:r>
            <a:r>
              <a:rPr lang="en-US" altLang="zh-CN" b="1" dirty="0">
                <a:solidFill>
                  <a:srgbClr val="FF0000"/>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编译报错</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90000"/>
              </a:lnSpc>
              <a:spcBef>
                <a:spcPct val="0"/>
              </a:spcBef>
              <a:buFontTx/>
              <a:buNone/>
            </a:pPr>
            <a:r>
              <a:rPr lang="en-US" altLang="zh-CN" b="1" dirty="0">
                <a:latin typeface="华文新魏" panose="02010800040101010101" pitchFamily="2" charset="-122"/>
                <a:ea typeface="华文新魏" panose="02010800040101010101" pitchFamily="2" charset="-122"/>
              </a:rPr>
              <a:t>    p-&gt;show ( )   ; </a:t>
            </a:r>
            <a:r>
              <a:rPr lang="en-US" altLang="zh-CN" b="1" dirty="0">
                <a:solidFill>
                  <a:schemeClr val="hlink"/>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编译不会报错，虽然</a:t>
            </a:r>
            <a:r>
              <a:rPr lang="en-US" altLang="zh-CN" b="1" dirty="0">
                <a:solidFill>
                  <a:srgbClr val="FF0000"/>
                </a:solidFill>
                <a:latin typeface="华文新魏" panose="02010800040101010101" pitchFamily="2" charset="-122"/>
                <a:ea typeface="华文新魏" panose="02010800040101010101" pitchFamily="2" charset="-122"/>
              </a:rPr>
              <a:t>c</a:t>
            </a:r>
            <a:r>
              <a:rPr lang="zh-CN" altLang="en-US" b="1" dirty="0">
                <a:solidFill>
                  <a:srgbClr val="FF0000"/>
                </a:solidFill>
                <a:latin typeface="华文新魏" panose="02010800040101010101" pitchFamily="2" charset="-122"/>
                <a:ea typeface="华文新魏" panose="02010800040101010101" pitchFamily="2" charset="-122"/>
              </a:rPr>
              <a:t>的</a:t>
            </a:r>
            <a:r>
              <a:rPr lang="en-US" altLang="zh-CN" b="1" dirty="0">
                <a:solidFill>
                  <a:srgbClr val="FF0000"/>
                </a:solidFill>
                <a:latin typeface="华文新魏" panose="02010800040101010101" pitchFamily="2" charset="-122"/>
                <a:ea typeface="华文新魏" panose="02010800040101010101" pitchFamily="2" charset="-122"/>
              </a:rPr>
              <a:t>show()</a:t>
            </a:r>
            <a:r>
              <a:rPr lang="zh-CN" altLang="en-US" b="1" dirty="0">
                <a:solidFill>
                  <a:srgbClr val="FF0000"/>
                </a:solidFill>
                <a:latin typeface="华文新魏" panose="02010800040101010101" pitchFamily="2" charset="-122"/>
                <a:ea typeface="华文新魏" panose="02010800040101010101" pitchFamily="2" charset="-122"/>
              </a:rPr>
              <a:t>方法是私有的</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90000"/>
              </a:lnSpc>
              <a:spcBef>
                <a:spcPct val="0"/>
              </a:spcBef>
              <a:buFontTx/>
              <a:buNone/>
            </a:pPr>
            <a:r>
              <a:rPr lang="en-US" altLang="zh-CN" b="1" dirty="0">
                <a:solidFill>
                  <a:srgbClr val="FF0000"/>
                </a:solidFill>
                <a:latin typeface="华文新魏" panose="02010800040101010101" pitchFamily="2" charset="-122"/>
                <a:ea typeface="华文新魏" panose="02010800040101010101" pitchFamily="2" charset="-122"/>
              </a:rPr>
              <a:t>			//p</a:t>
            </a:r>
            <a:r>
              <a:rPr lang="zh-CN" altLang="en-US" b="1" dirty="0">
                <a:solidFill>
                  <a:srgbClr val="FF0000"/>
                </a:solidFill>
                <a:latin typeface="华文新魏" panose="02010800040101010101" pitchFamily="2" charset="-122"/>
                <a:ea typeface="华文新魏" panose="02010800040101010101" pitchFamily="2" charset="-122"/>
              </a:rPr>
              <a:t>指向子类对象</a:t>
            </a:r>
            <a:r>
              <a:rPr lang="en-US" altLang="zh-CN" b="1" dirty="0">
                <a:solidFill>
                  <a:srgbClr val="FF0000"/>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但调用的是</a:t>
            </a:r>
            <a:r>
              <a:rPr lang="en-US" altLang="zh-CN" b="1" dirty="0">
                <a:solidFill>
                  <a:srgbClr val="FF0000"/>
                </a:solidFill>
                <a:latin typeface="华文新魏" panose="02010800040101010101" pitchFamily="2" charset="-122"/>
                <a:ea typeface="华文新魏" panose="02010800040101010101" pitchFamily="2" charset="-122"/>
              </a:rPr>
              <a:t>POINT::show ( )   </a:t>
            </a:r>
          </a:p>
          <a:p>
            <a:pPr>
              <a:lnSpc>
                <a:spcPct val="90000"/>
              </a:lnSpc>
              <a:spcBef>
                <a:spcPct val="0"/>
              </a:spcBef>
              <a:buFontTx/>
              <a:buNone/>
            </a:pPr>
            <a:r>
              <a:rPr lang="en-US" altLang="zh-CN" b="1" dirty="0">
                <a:latin typeface="华文新魏" panose="02010800040101010101" pitchFamily="2" charset="-122"/>
                <a:ea typeface="华文新魏" panose="02010800040101010101" pitchFamily="2" charset="-122"/>
              </a:rPr>
              <a:t>}</a:t>
            </a:r>
          </a:p>
        </p:txBody>
      </p:sp>
      <p:sp>
        <p:nvSpPr>
          <p:cNvPr id="4" name="矩形 3">
            <a:extLst>
              <a:ext uri="{FF2B5EF4-FFF2-40B4-BE49-F238E27FC236}">
                <a16:creationId xmlns:a16="http://schemas.microsoft.com/office/drawing/2014/main" id="{C1D1FA22-F84B-4C63-BE07-2C82C75F2A87}"/>
              </a:ext>
            </a:extLst>
          </p:cNvPr>
          <p:cNvSpPr/>
          <p:nvPr/>
        </p:nvSpPr>
        <p:spPr>
          <a:xfrm>
            <a:off x="7620000" y="963628"/>
            <a:ext cx="800219" cy="369332"/>
          </a:xfrm>
          <a:prstGeom prst="rect">
            <a:avLst/>
          </a:prstGeom>
        </p:spPr>
        <p:txBody>
          <a:bodyPr wrap="none">
            <a:spAutoFit/>
          </a:bodyPr>
          <a:lstStyle/>
          <a:p>
            <a:r>
              <a:rPr lang="zh-CN" altLang="en-US" b="1" dirty="0">
                <a:latin typeface="华文新魏" panose="02010800040101010101" pitchFamily="2" charset="-122"/>
                <a:ea typeface="华文新魏" panose="02010800040101010101" pitchFamily="2" charset="-122"/>
              </a:rPr>
              <a:t>例 </a:t>
            </a:r>
            <a:r>
              <a:rPr lang="en-US" altLang="zh-CN" b="1" dirty="0">
                <a:latin typeface="华文新魏" panose="02010800040101010101" pitchFamily="2" charset="-122"/>
                <a:ea typeface="华文新魏" panose="02010800040101010101" pitchFamily="2" charset="-122"/>
              </a:rPr>
              <a:t>6.8</a:t>
            </a:r>
            <a:endParaRPr lang="zh-CN" altLang="en-US" dirty="0"/>
          </a:p>
        </p:txBody>
      </p:sp>
    </p:spTree>
    <p:extLst>
      <p:ext uri="{BB962C8B-B14F-4D97-AF65-F5344CB8AC3E}">
        <p14:creationId xmlns:p14="http://schemas.microsoft.com/office/powerpoint/2010/main" val="392974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灯片编号占位符 5"/>
          <p:cNvSpPr>
            <a:spLocks noGrp="1"/>
          </p:cNvSpPr>
          <p:nvPr>
            <p:ph type="sldNum" sz="quarter" idx="12"/>
          </p:nvPr>
        </p:nvSpPr>
        <p:spPr>
          <a:noFill/>
        </p:spPr>
        <p:txBody>
          <a:bodyPr/>
          <a:lstStyle/>
          <a:p>
            <a:fld id="{78BA2017-EFC4-4563-A230-967342C46518}" type="slidenum">
              <a:rPr lang="en-US" altLang="zh-CN" smtClean="0"/>
              <a:pPr/>
              <a:t>19</a:t>
            </a:fld>
            <a:endParaRPr lang="en-US" altLang="zh-CN"/>
          </a:p>
        </p:txBody>
      </p:sp>
      <p:sp>
        <p:nvSpPr>
          <p:cNvPr id="304131" name="Rectangle 3"/>
          <p:cNvSpPr>
            <a:spLocks noGrp="1" noChangeArrowheads="1"/>
          </p:cNvSpPr>
          <p:nvPr>
            <p:ph type="body" idx="1"/>
          </p:nvPr>
        </p:nvSpPr>
        <p:spPr>
          <a:xfrm>
            <a:off x="253206" y="1052736"/>
            <a:ext cx="8637587" cy="4896544"/>
          </a:xfrm>
        </p:spPr>
        <p:txBody>
          <a:bodyPr>
            <a:normAutofit lnSpcReduction="10000"/>
          </a:bodyPr>
          <a:lstStyle/>
          <a:p>
            <a:pPr eaLnBrk="1" hangingPunct="1">
              <a:lnSpc>
                <a:spcPct val="120000"/>
              </a:lnSpc>
            </a:pP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允许</a:t>
            </a:r>
            <a:r>
              <a:rPr lang="zh-CN" altLang="en-US" sz="2400" b="1" dirty="0">
                <a:solidFill>
                  <a:srgbClr val="FF0000"/>
                </a:solidFill>
                <a:latin typeface="华文新魏" panose="02010800040101010101" pitchFamily="2" charset="-122"/>
                <a:ea typeface="华文新魏" panose="02010800040101010101" pitchFamily="2" charset="-122"/>
              </a:rPr>
              <a:t>父类指针指向子类对象而不用强制转换</a:t>
            </a:r>
          </a:p>
          <a:p>
            <a:pPr eaLnBrk="1" hangingPunct="1">
              <a:lnSpc>
                <a:spcPct val="120000"/>
              </a:lnSpc>
              <a:buFontTx/>
              <a:buNone/>
            </a:pPr>
            <a:r>
              <a:rPr lang="zh-CN" altLang="en-US" sz="2400" b="1" dirty="0">
                <a:solidFill>
                  <a:srgbClr val="FF0000"/>
                </a:solidFill>
                <a:latin typeface="华文新魏" panose="02010800040101010101" pitchFamily="2" charset="-122"/>
                <a:ea typeface="华文新魏" panose="02010800040101010101" pitchFamily="2" charset="-122"/>
              </a:rPr>
              <a:t> 	</a:t>
            </a:r>
            <a:r>
              <a:rPr lang="en-US" altLang="zh-CN" sz="2400" b="1" dirty="0">
                <a:solidFill>
                  <a:schemeClr val="tx2"/>
                </a:solidFill>
                <a:latin typeface="华文新魏" panose="02010800040101010101" pitchFamily="2" charset="-122"/>
                <a:ea typeface="华文新魏" panose="02010800040101010101" pitchFamily="2" charset="-122"/>
              </a:rPr>
              <a:t>class Person { public: void f() { </a:t>
            </a:r>
            <a:r>
              <a:rPr lang="en-US" altLang="zh-CN" sz="2400" b="1" dirty="0" err="1">
                <a:solidFill>
                  <a:schemeClr val="tx2"/>
                </a:solidFill>
                <a:latin typeface="华文新魏" panose="02010800040101010101" pitchFamily="2" charset="-122"/>
                <a:ea typeface="华文新魏" panose="02010800040101010101" pitchFamily="2" charset="-122"/>
              </a:rPr>
              <a:t>cout</a:t>
            </a:r>
            <a:r>
              <a:rPr lang="en-US" altLang="zh-CN" sz="2400" b="1" dirty="0">
                <a:solidFill>
                  <a:schemeClr val="tx2"/>
                </a:solidFill>
                <a:latin typeface="华文新魏" panose="02010800040101010101" pitchFamily="2" charset="-122"/>
                <a:ea typeface="华文新魏" panose="02010800040101010101" pitchFamily="2" charset="-122"/>
              </a:rPr>
              <a:t> &lt;&lt; “P\n”;}}; </a:t>
            </a:r>
          </a:p>
          <a:p>
            <a:pPr eaLnBrk="1" hangingPunct="1">
              <a:lnSpc>
                <a:spcPct val="120000"/>
              </a:lnSpc>
              <a:buFontTx/>
              <a:buNone/>
            </a:pPr>
            <a:r>
              <a:rPr lang="en-US" altLang="zh-CN" sz="2400" b="1" dirty="0">
                <a:solidFill>
                  <a:schemeClr val="tx2"/>
                </a:solidFill>
                <a:latin typeface="华文新魏" panose="02010800040101010101" pitchFamily="2" charset="-122"/>
                <a:ea typeface="华文新魏" panose="02010800040101010101" pitchFamily="2" charset="-122"/>
              </a:rPr>
              <a:t>	class Teacher: public Person() </a:t>
            </a:r>
          </a:p>
          <a:p>
            <a:pPr eaLnBrk="1" hangingPunct="1">
              <a:lnSpc>
                <a:spcPct val="120000"/>
              </a:lnSpc>
              <a:buFontTx/>
              <a:buNone/>
            </a:pPr>
            <a:r>
              <a:rPr lang="en-US" altLang="zh-CN" sz="2400" b="1" dirty="0">
                <a:solidFill>
                  <a:schemeClr val="tx2"/>
                </a:solidFill>
                <a:latin typeface="华文新魏" panose="02010800040101010101" pitchFamily="2" charset="-122"/>
                <a:ea typeface="华文新魏" panose="02010800040101010101" pitchFamily="2" charset="-122"/>
              </a:rPr>
              <a:t>	{ public: void f(){ </a:t>
            </a:r>
            <a:r>
              <a:rPr lang="en-US" altLang="zh-CN" sz="2400" b="1" dirty="0" err="1">
                <a:solidFill>
                  <a:schemeClr val="tx2"/>
                </a:solidFill>
                <a:latin typeface="华文新魏" panose="02010800040101010101" pitchFamily="2" charset="-122"/>
                <a:ea typeface="华文新魏" panose="02010800040101010101" pitchFamily="2" charset="-122"/>
              </a:rPr>
              <a:t>cout</a:t>
            </a:r>
            <a:r>
              <a:rPr lang="en-US" altLang="zh-CN" sz="2400" b="1" dirty="0">
                <a:solidFill>
                  <a:schemeClr val="tx2"/>
                </a:solidFill>
                <a:latin typeface="华文新魏" panose="02010800040101010101" pitchFamily="2" charset="-122"/>
                <a:ea typeface="华文新魏" panose="02010800040101010101" pitchFamily="2" charset="-122"/>
              </a:rPr>
              <a:t> &lt;&lt; “T\n”;}};</a:t>
            </a:r>
          </a:p>
          <a:p>
            <a:pPr eaLnBrk="1" hangingPunct="1">
              <a:lnSpc>
                <a:spcPct val="120000"/>
              </a:lnSpc>
              <a:buFontTx/>
              <a:buNone/>
            </a:pPr>
            <a:r>
              <a:rPr lang="en-US" altLang="zh-CN" sz="2400" b="1" dirty="0">
                <a:solidFill>
                  <a:schemeClr val="tx2"/>
                </a:solidFill>
                <a:latin typeface="华文新魏" panose="02010800040101010101" pitchFamily="2" charset="-122"/>
                <a:ea typeface="华文新魏" panose="02010800040101010101" pitchFamily="2" charset="-122"/>
              </a:rPr>
              <a:t>	</a:t>
            </a:r>
            <a:r>
              <a:rPr lang="en-US" altLang="zh-CN" sz="2400" b="1" dirty="0">
                <a:solidFill>
                  <a:srgbClr val="FF0000"/>
                </a:solidFill>
                <a:latin typeface="华文新魏" panose="02010800040101010101" pitchFamily="2" charset="-122"/>
                <a:ea typeface="华文新魏" panose="02010800040101010101" pitchFamily="2" charset="-122"/>
              </a:rPr>
              <a:t>Person</a:t>
            </a:r>
            <a:r>
              <a:rPr lang="en-US" altLang="zh-CN" sz="2400" b="1" dirty="0">
                <a:solidFill>
                  <a:schemeClr val="tx2"/>
                </a:solidFill>
                <a:latin typeface="华文新魏" panose="02010800040101010101" pitchFamily="2" charset="-122"/>
                <a:ea typeface="华文新魏" panose="02010800040101010101" pitchFamily="2" charset="-122"/>
              </a:rPr>
              <a:t> *p = new </a:t>
            </a:r>
            <a:r>
              <a:rPr lang="en-US" altLang="zh-CN" sz="2400" b="1" dirty="0">
                <a:solidFill>
                  <a:srgbClr val="FF0000"/>
                </a:solidFill>
                <a:latin typeface="华文新魏" panose="02010800040101010101" pitchFamily="2" charset="-122"/>
                <a:ea typeface="华文新魏" panose="02010800040101010101" pitchFamily="2" charset="-122"/>
              </a:rPr>
              <a:t>Teacher</a:t>
            </a:r>
            <a:r>
              <a:rPr lang="en-US" altLang="zh-CN" sz="2400" b="1" dirty="0">
                <a:solidFill>
                  <a:schemeClr val="tx2"/>
                </a:solidFill>
                <a:latin typeface="华文新魏" panose="02010800040101010101" pitchFamily="2" charset="-122"/>
                <a:ea typeface="华文新魏" panose="02010800040101010101" pitchFamily="2" charset="-122"/>
              </a:rPr>
              <a:t>();//</a:t>
            </a:r>
            <a:r>
              <a:rPr lang="zh-CN" altLang="en-US" sz="2400" b="1" dirty="0">
                <a:solidFill>
                  <a:schemeClr val="tx2"/>
                </a:solidFill>
                <a:latin typeface="华文新魏" panose="02010800040101010101" pitchFamily="2" charset="-122"/>
                <a:ea typeface="华文新魏" panose="02010800040101010101" pitchFamily="2" charset="-122"/>
              </a:rPr>
              <a:t>左边父类，右边子类</a:t>
            </a:r>
          </a:p>
          <a:p>
            <a:pPr eaLnBrk="1" hangingPunct="1">
              <a:lnSpc>
                <a:spcPct val="120000"/>
              </a:lnSpc>
              <a:buFontTx/>
              <a:buNone/>
            </a:pPr>
            <a:r>
              <a:rPr lang="zh-CN" altLang="en-US" sz="2400" b="1" dirty="0">
                <a:solidFill>
                  <a:schemeClr val="tx2"/>
                </a:solidFill>
                <a:latin typeface="华文新魏" panose="02010800040101010101" pitchFamily="2" charset="-122"/>
                <a:ea typeface="华文新魏" panose="02010800040101010101" pitchFamily="2" charset="-122"/>
              </a:rPr>
              <a:t>	</a:t>
            </a:r>
            <a:r>
              <a:rPr lang="en-US" altLang="zh-CN" sz="2400" b="1" dirty="0">
                <a:solidFill>
                  <a:schemeClr val="tx2"/>
                </a:solidFill>
                <a:latin typeface="华文新魏" panose="02010800040101010101" pitchFamily="2" charset="-122"/>
                <a:ea typeface="华文新魏" panose="02010800040101010101" pitchFamily="2" charset="-122"/>
              </a:rPr>
              <a:t>p-&gt;f(); //</a:t>
            </a:r>
            <a:r>
              <a:rPr lang="zh-CN" altLang="en-US" sz="2400" b="1" dirty="0">
                <a:solidFill>
                  <a:schemeClr val="tx2"/>
                </a:solidFill>
                <a:latin typeface="华文新魏" panose="02010800040101010101" pitchFamily="2" charset="-122"/>
                <a:ea typeface="华文新魏" panose="02010800040101010101" pitchFamily="2" charset="-122"/>
              </a:rPr>
              <a:t>输出的是</a:t>
            </a:r>
            <a:r>
              <a:rPr lang="en-US" altLang="zh-CN" sz="2400" b="1" dirty="0">
                <a:solidFill>
                  <a:schemeClr val="tx2"/>
                </a:solidFill>
                <a:latin typeface="华文新魏" panose="02010800040101010101" pitchFamily="2" charset="-122"/>
                <a:ea typeface="华文新魏" panose="02010800040101010101" pitchFamily="2" charset="-122"/>
              </a:rPr>
              <a:t>P</a:t>
            </a:r>
            <a:r>
              <a:rPr lang="zh-CN" altLang="en-US" sz="2400" b="1" dirty="0">
                <a:solidFill>
                  <a:schemeClr val="tx2"/>
                </a:solidFill>
                <a:latin typeface="华文新魏" panose="02010800040101010101" pitchFamily="2" charset="-122"/>
                <a:ea typeface="华文新魏" panose="02010800040101010101" pitchFamily="2" charset="-122"/>
              </a:rPr>
              <a:t>，为什么不输出</a:t>
            </a:r>
            <a:r>
              <a:rPr lang="en-US" altLang="zh-CN" sz="2400" b="1" dirty="0">
                <a:solidFill>
                  <a:schemeClr val="tx2"/>
                </a:solidFill>
                <a:latin typeface="华文新魏" panose="02010800040101010101" pitchFamily="2" charset="-122"/>
                <a:ea typeface="华文新魏" panose="02010800040101010101" pitchFamily="2" charset="-122"/>
              </a:rPr>
              <a:t>T</a:t>
            </a:r>
            <a:r>
              <a:rPr lang="zh-CN" altLang="en-US" sz="2400" b="1" dirty="0">
                <a:solidFill>
                  <a:schemeClr val="tx2"/>
                </a:solidFill>
                <a:latin typeface="华文新魏" panose="02010800040101010101" pitchFamily="2" charset="-122"/>
                <a:ea typeface="华文新魏" panose="02010800040101010101" pitchFamily="2" charset="-122"/>
              </a:rPr>
              <a:t>？</a:t>
            </a:r>
          </a:p>
          <a:p>
            <a:pPr eaLnBrk="1" hangingPunct="1">
              <a:lnSpc>
                <a:spcPct val="120000"/>
              </a:lnSpc>
            </a:pPr>
            <a:r>
              <a:rPr lang="zh-CN" altLang="en-US" sz="2400" b="1" dirty="0">
                <a:solidFill>
                  <a:schemeClr val="tx2"/>
                </a:solidFill>
                <a:latin typeface="华文新魏" panose="02010800040101010101" pitchFamily="2" charset="-122"/>
                <a:ea typeface="华文新魏" panose="02010800040101010101" pitchFamily="2" charset="-122"/>
              </a:rPr>
              <a:t>为什么</a:t>
            </a:r>
            <a:r>
              <a:rPr lang="zh-CN" altLang="en-US" sz="2400" b="1" dirty="0">
                <a:solidFill>
                  <a:srgbClr val="FF0000"/>
                </a:solidFill>
                <a:latin typeface="华文新魏" panose="02010800040101010101" pitchFamily="2" charset="-122"/>
                <a:ea typeface="华文新魏" panose="02010800040101010101" pitchFamily="2" charset="-122"/>
              </a:rPr>
              <a:t>父类指针可以直接指向子类对象？</a:t>
            </a:r>
          </a:p>
          <a:p>
            <a:pPr lvl="1" eaLnBrk="1" hangingPunct="1">
              <a:lnSpc>
                <a:spcPct val="120000"/>
              </a:lnSpc>
            </a:pPr>
            <a:r>
              <a:rPr lang="zh-CN" altLang="en-US" sz="2400" b="1" dirty="0">
                <a:solidFill>
                  <a:srgbClr val="FF0000"/>
                </a:solidFill>
                <a:latin typeface="华文新魏" panose="02010800040101010101" pitchFamily="2" charset="-122"/>
                <a:ea typeface="华文新魏" panose="02010800040101010101" pitchFamily="2" charset="-122"/>
              </a:rPr>
              <a:t>因为子类对象有多个类型，子类本身及父类、父类的父类</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Teacher</a:t>
            </a:r>
            <a:r>
              <a:rPr lang="zh-CN" altLang="en-US" sz="2400" b="1" dirty="0">
                <a:solidFill>
                  <a:srgbClr val="FF0000"/>
                </a:solidFill>
                <a:latin typeface="华文新魏" panose="02010800040101010101" pitchFamily="2" charset="-122"/>
                <a:ea typeface="华文新魏" panose="02010800040101010101" pitchFamily="2" charset="-122"/>
              </a:rPr>
              <a:t>是</a:t>
            </a:r>
            <a:r>
              <a:rPr lang="en-US" altLang="zh-CN" sz="2400" b="1" dirty="0">
                <a:solidFill>
                  <a:srgbClr val="FF0000"/>
                </a:solidFill>
                <a:latin typeface="华文新魏" panose="02010800040101010101" pitchFamily="2" charset="-122"/>
                <a:ea typeface="华文新魏" panose="02010800040101010101" pitchFamily="2" charset="-122"/>
              </a:rPr>
              <a:t>Person</a:t>
            </a:r>
            <a:r>
              <a:rPr lang="zh-CN" altLang="en-US" sz="2400" b="1" dirty="0">
                <a:solidFill>
                  <a:srgbClr val="FF0000"/>
                </a:solidFill>
                <a:latin typeface="华文新魏" panose="02010800040101010101" pitchFamily="2" charset="-122"/>
                <a:ea typeface="华文新魏" panose="02010800040101010101" pitchFamily="2" charset="-122"/>
              </a:rPr>
              <a:t>）</a:t>
            </a:r>
          </a:p>
          <a:p>
            <a:pPr lvl="1" eaLnBrk="1" hangingPunct="1">
              <a:lnSpc>
                <a:spcPct val="120000"/>
              </a:lnSpc>
            </a:pPr>
            <a:r>
              <a:rPr lang="zh-CN" altLang="en-US" sz="2400" b="1" dirty="0">
                <a:solidFill>
                  <a:srgbClr val="FF0000"/>
                </a:solidFill>
                <a:latin typeface="华文新魏" panose="02010800040101010101" pitchFamily="2" charset="-122"/>
                <a:ea typeface="华文新魏" panose="02010800040101010101" pitchFamily="2" charset="-122"/>
              </a:rPr>
              <a:t>编译器认为子类指针赋给父类指针类型是匹配的</a:t>
            </a:r>
          </a:p>
          <a:p>
            <a:pPr eaLnBrk="1" hangingPunct="1">
              <a:lnSpc>
                <a:spcPct val="90000"/>
              </a:lnSpc>
              <a:buFontTx/>
              <a:buNone/>
            </a:pPr>
            <a:endParaRPr lang="en-US" altLang="zh-CN" sz="2400" b="1" dirty="0">
              <a:solidFill>
                <a:srgbClr val="FF0000"/>
              </a:solidFill>
              <a:latin typeface="华文新魏" panose="02010800040101010101" pitchFamily="2" charset="-122"/>
              <a:ea typeface="华文新魏" panose="02010800040101010101" pitchFamily="2" charset="-122"/>
            </a:endParaRPr>
          </a:p>
        </p:txBody>
      </p:sp>
      <p:sp>
        <p:nvSpPr>
          <p:cNvPr id="7" name="Rectangle 4">
            <a:extLst>
              <a:ext uri="{FF2B5EF4-FFF2-40B4-BE49-F238E27FC236}">
                <a16:creationId xmlns:a16="http://schemas.microsoft.com/office/drawing/2014/main" id="{AB8F5549-F904-49F7-B458-1781F0CB38AC}"/>
              </a:ext>
            </a:extLst>
          </p:cNvPr>
          <p:cNvSpPr txBox="1">
            <a:spLocks noChangeArrowheads="1"/>
          </p:cNvSpPr>
          <p:nvPr/>
        </p:nvSpPr>
        <p:spPr>
          <a:xfrm>
            <a:off x="533400" y="188913"/>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b="1" dirty="0">
                <a:solidFill>
                  <a:srgbClr val="FF0000"/>
                </a:solidFill>
                <a:latin typeface="微软雅黑" pitchFamily="34" charset="-122"/>
                <a:ea typeface="微软雅黑" pitchFamily="34" charset="-122"/>
              </a:rPr>
              <a:t>6.5</a:t>
            </a:r>
            <a:r>
              <a:rPr lang="zh-CN" altLang="en-US" sz="3600" b="1" dirty="0">
                <a:solidFill>
                  <a:srgbClr val="FF0000"/>
                </a:solidFill>
                <a:latin typeface="微软雅黑" pitchFamily="34" charset="-122"/>
                <a:ea typeface="微软雅黑" pitchFamily="34" charset="-122"/>
              </a:rPr>
              <a:t>　父类和子类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4131">
                                            <p:txEl>
                                              <p:pRg st="7" end="7"/>
                                            </p:txEl>
                                          </p:spTgt>
                                        </p:tgtEl>
                                        <p:attrNameLst>
                                          <p:attrName>style.visibility</p:attrName>
                                        </p:attrNameLst>
                                      </p:cBhvr>
                                      <p:to>
                                        <p:strVal val="visible"/>
                                      </p:to>
                                    </p:set>
                                    <p:animEffect transition="in" filter="blinds(horizontal)">
                                      <p:cBhvr>
                                        <p:cTn id="7" dur="500"/>
                                        <p:tgtEl>
                                          <p:spTgt spid="304131">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4131">
                                            <p:txEl>
                                              <p:pRg st="8" end="8"/>
                                            </p:txEl>
                                          </p:spTgt>
                                        </p:tgtEl>
                                        <p:attrNameLst>
                                          <p:attrName>style.visibility</p:attrName>
                                        </p:attrNameLst>
                                      </p:cBhvr>
                                      <p:to>
                                        <p:strVal val="visible"/>
                                      </p:to>
                                    </p:set>
                                    <p:animEffect transition="in" filter="blinds(horizontal)">
                                      <p:cBhvr>
                                        <p:cTn id="12" dur="500"/>
                                        <p:tgtEl>
                                          <p:spTgt spid="3041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6.1</a:t>
            </a:r>
            <a:r>
              <a:rPr lang="zh-CN" altLang="en-US" sz="3600" b="1" dirty="0">
                <a:solidFill>
                  <a:srgbClr val="FF0000"/>
                </a:solidFill>
                <a:latin typeface="微软雅黑" pitchFamily="34" charset="-122"/>
                <a:ea typeface="微软雅黑" pitchFamily="34" charset="-122"/>
              </a:rPr>
              <a:t>　单继承类</a:t>
            </a:r>
          </a:p>
        </p:txBody>
      </p:sp>
      <p:sp>
        <p:nvSpPr>
          <p:cNvPr id="8196" name="Rectangle 7"/>
          <p:cNvSpPr>
            <a:spLocks noChangeArrowheads="1"/>
          </p:cNvSpPr>
          <p:nvPr/>
        </p:nvSpPr>
        <p:spPr bwMode="auto">
          <a:xfrm>
            <a:off x="234752" y="980728"/>
            <a:ext cx="8382000" cy="4968775"/>
          </a:xfrm>
          <a:prstGeom prst="rect">
            <a:avLst/>
          </a:prstGeom>
          <a:noFill/>
          <a:ln w="9525">
            <a:noFill/>
            <a:miter lim="800000"/>
            <a:headEnd/>
            <a:tailEnd/>
          </a:ln>
        </p:spPr>
        <p:txBody>
          <a:bodyPr>
            <a:noAutofit/>
          </a:bodyPr>
          <a:lstStyle/>
          <a:p>
            <a:pPr>
              <a:lnSpc>
                <a:spcPct val="150000"/>
              </a:lnSpc>
            </a:pPr>
            <a:r>
              <a:rPr lang="en-US" altLang="zh-CN" sz="2400" b="1" dirty="0">
                <a:latin typeface="华文新魏" pitchFamily="2" charset="-122"/>
                <a:ea typeface="华文新魏" pitchFamily="2" charset="-122"/>
              </a:rPr>
              <a:t>	</a:t>
            </a:r>
            <a:r>
              <a:rPr lang="zh-CN" altLang="en-US" sz="2400" b="1" dirty="0">
                <a:latin typeface="华文新魏" panose="02010800040101010101" pitchFamily="2" charset="-122"/>
                <a:ea typeface="华文新魏" panose="02010800040101010101" pitchFamily="2" charset="-122"/>
              </a:rPr>
              <a:t>继承是</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类型演化的重要机制。通过继承，</a:t>
            </a:r>
            <a:r>
              <a:rPr lang="zh-CN" altLang="en-US" sz="2400" b="1" dirty="0">
                <a:solidFill>
                  <a:srgbClr val="FF0000"/>
                </a:solidFill>
                <a:latin typeface="华文新魏" panose="02010800040101010101" pitchFamily="2" charset="-122"/>
                <a:ea typeface="华文新魏" panose="02010800040101010101" pitchFamily="2" charset="-122"/>
              </a:rPr>
              <a:t>新类具有原有类型的属性和行为，实现了软件单元重用</a:t>
            </a:r>
            <a:r>
              <a:rPr lang="zh-CN" altLang="en-US" sz="2400" b="1" dirty="0">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新类只需定义原有类型没有的数据成员和函数成员</a:t>
            </a:r>
            <a:r>
              <a:rPr lang="zh-CN" altLang="en-US" sz="2400" b="1" dirty="0">
                <a:latin typeface="华文新魏" panose="02010800040101010101" pitchFamily="2" charset="-122"/>
                <a:ea typeface="华文新魏" panose="02010800040101010101" pitchFamily="2" charset="-122"/>
              </a:rPr>
              <a:t>。</a:t>
            </a:r>
          </a:p>
          <a:p>
            <a:pPr>
              <a:lnSpc>
                <a:spcPct val="150000"/>
              </a:lnSpc>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派生类与基类：接受成员的新类称为派生类，提供成员的原有类型称为基类。</a:t>
            </a:r>
          </a:p>
          <a:p>
            <a:pPr>
              <a:lnSpc>
                <a:spcPct val="150000"/>
              </a:lnSpc>
            </a:pPr>
            <a:r>
              <a:rPr lang="en-US" altLang="zh-CN" sz="2400" b="1" dirty="0">
                <a:latin typeface="华文新魏" panose="02010800040101010101" pitchFamily="2" charset="-122"/>
                <a:ea typeface="华文新魏" panose="02010800040101010101" pitchFamily="2" charset="-122"/>
              </a:rPr>
              <a:t>	C++</a:t>
            </a:r>
            <a:r>
              <a:rPr lang="zh-CN" altLang="en-US" sz="2400" b="1" dirty="0">
                <a:latin typeface="华文新魏" panose="02010800040101010101" pitchFamily="2" charset="-122"/>
                <a:ea typeface="华文新魏" panose="02010800040101010101" pitchFamily="2" charset="-122"/>
              </a:rPr>
              <a:t>既支持单继承又支持多继承。单继承只能获取一个基类的属性和行为。多继承可获取多个基类的属性和行为。</a:t>
            </a:r>
          </a:p>
          <a:p>
            <a:pPr algn="just">
              <a:lnSpc>
                <a:spcPct val="120000"/>
              </a:lnSpc>
            </a:pPr>
            <a:endParaRPr lang="zh-CN" altLang="en-US" sz="22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916962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灯片编号占位符 5"/>
          <p:cNvSpPr>
            <a:spLocks noGrp="1"/>
          </p:cNvSpPr>
          <p:nvPr>
            <p:ph type="sldNum" sz="quarter" idx="12"/>
          </p:nvPr>
        </p:nvSpPr>
        <p:spPr>
          <a:noFill/>
        </p:spPr>
        <p:txBody>
          <a:bodyPr/>
          <a:lstStyle/>
          <a:p>
            <a:fld id="{158D7E2F-2DA7-4F4E-B4B3-3AD0400D650D}" type="slidenum">
              <a:rPr lang="en-US" altLang="zh-CN" smtClean="0"/>
              <a:pPr/>
              <a:t>20</a:t>
            </a:fld>
            <a:endParaRPr lang="en-US" altLang="zh-CN"/>
          </a:p>
        </p:txBody>
      </p:sp>
      <p:sp>
        <p:nvSpPr>
          <p:cNvPr id="305155" name="Rectangle 3"/>
          <p:cNvSpPr>
            <a:spLocks noGrp="1" noChangeArrowheads="1"/>
          </p:cNvSpPr>
          <p:nvPr>
            <p:ph type="body" idx="1"/>
          </p:nvPr>
        </p:nvSpPr>
        <p:spPr>
          <a:xfrm>
            <a:off x="255588" y="1341462"/>
            <a:ext cx="8637587" cy="4895850"/>
          </a:xfrm>
        </p:spPr>
        <p:txBody>
          <a:bodyPr>
            <a:noAutofit/>
          </a:bodyPr>
          <a:lstStyle/>
          <a:p>
            <a:pPr eaLnBrk="1" hangingPunct="1"/>
            <a:r>
              <a:rPr lang="zh-CN" altLang="en-US" sz="2000" b="1" dirty="0">
                <a:solidFill>
                  <a:srgbClr val="FF0000"/>
                </a:solidFill>
                <a:latin typeface="华文新魏" panose="02010800040101010101" pitchFamily="2" charset="-122"/>
                <a:ea typeface="华文新魏" panose="02010800040101010101" pitchFamily="2" charset="-122"/>
              </a:rPr>
              <a:t>为什么</a:t>
            </a:r>
            <a:r>
              <a:rPr lang="en-US" altLang="zh-CN" sz="2000" b="1" dirty="0">
                <a:solidFill>
                  <a:srgbClr val="FF0000"/>
                </a:solidFill>
                <a:latin typeface="华文新魏" panose="02010800040101010101" pitchFamily="2" charset="-122"/>
                <a:ea typeface="华文新魏" panose="02010800040101010101" pitchFamily="2" charset="-122"/>
              </a:rPr>
              <a:t>p-&gt;f()</a:t>
            </a:r>
            <a:r>
              <a:rPr lang="zh-CN" altLang="en-US" sz="2000" b="1" dirty="0">
                <a:solidFill>
                  <a:srgbClr val="FF0000"/>
                </a:solidFill>
                <a:latin typeface="华文新魏" panose="02010800040101010101" pitchFamily="2" charset="-122"/>
                <a:ea typeface="华文新魏" panose="02010800040101010101" pitchFamily="2" charset="-122"/>
              </a:rPr>
              <a:t>调用的是</a:t>
            </a:r>
            <a:r>
              <a:rPr lang="en-US" altLang="zh-CN" sz="2000" b="1" dirty="0">
                <a:solidFill>
                  <a:srgbClr val="FF0000"/>
                </a:solidFill>
                <a:latin typeface="华文新魏" panose="02010800040101010101" pitchFamily="2" charset="-122"/>
                <a:ea typeface="华文新魏" panose="02010800040101010101" pitchFamily="2" charset="-122"/>
              </a:rPr>
              <a:t>Person</a:t>
            </a:r>
            <a:r>
              <a:rPr lang="zh-CN" altLang="en-US" sz="2000" b="1" dirty="0">
                <a:solidFill>
                  <a:srgbClr val="FF0000"/>
                </a:solidFill>
                <a:latin typeface="华文新魏" panose="02010800040101010101" pitchFamily="2" charset="-122"/>
                <a:ea typeface="华文新魏" panose="02010800040101010101" pitchFamily="2" charset="-122"/>
              </a:rPr>
              <a:t>的</a:t>
            </a:r>
            <a:r>
              <a:rPr lang="en-US" altLang="zh-CN" sz="2000" b="1" dirty="0">
                <a:solidFill>
                  <a:srgbClr val="FF0000"/>
                </a:solidFill>
                <a:latin typeface="华文新魏" panose="02010800040101010101" pitchFamily="2" charset="-122"/>
                <a:ea typeface="华文新魏" panose="02010800040101010101" pitchFamily="2" charset="-122"/>
              </a:rPr>
              <a:t>f()?</a:t>
            </a:r>
          </a:p>
          <a:p>
            <a:pPr eaLnBrk="1" hangingPunct="1"/>
            <a:r>
              <a:rPr lang="zh-CN" altLang="en-US" sz="2000" dirty="0">
                <a:latin typeface="华文新魏" panose="02010800040101010101" pitchFamily="2" charset="-122"/>
                <a:ea typeface="华文新魏" panose="02010800040101010101" pitchFamily="2" charset="-122"/>
              </a:rPr>
              <a:t>首先要理解类型检查（</a:t>
            </a:r>
            <a:r>
              <a:rPr lang="en-US" altLang="zh-CN" sz="2000" dirty="0">
                <a:latin typeface="华文新魏" panose="02010800040101010101" pitchFamily="2" charset="-122"/>
                <a:ea typeface="华文新魏" panose="02010800040101010101" pitchFamily="2" charset="-122"/>
              </a:rPr>
              <a:t>type checking</a:t>
            </a:r>
            <a:r>
              <a:rPr lang="zh-CN" altLang="en-US" sz="2000" dirty="0">
                <a:latin typeface="华文新魏" panose="02010800040101010101" pitchFamily="2" charset="-122"/>
                <a:ea typeface="华文新魏" panose="02010800040101010101" pitchFamily="2" charset="-122"/>
              </a:rPr>
              <a:t>）发生在编译（</a:t>
            </a:r>
            <a:r>
              <a:rPr lang="en-US" altLang="zh-CN" sz="2000" dirty="0">
                <a:latin typeface="华文新魏" panose="02010800040101010101" pitchFamily="2" charset="-122"/>
                <a:ea typeface="华文新魏" panose="02010800040101010101" pitchFamily="2" charset="-122"/>
              </a:rPr>
              <a:t>Compile time</a:t>
            </a:r>
            <a:r>
              <a:rPr lang="zh-CN" altLang="en-US" sz="2000" dirty="0">
                <a:latin typeface="华文新魏" panose="02010800040101010101" pitchFamily="2" charset="-122"/>
                <a:ea typeface="华文新魏" panose="02010800040101010101" pitchFamily="2" charset="-122"/>
              </a:rPr>
              <a:t>）时</a:t>
            </a:r>
          </a:p>
          <a:p>
            <a:pPr eaLnBrk="1" hangingPunct="1"/>
            <a:r>
              <a:rPr lang="zh-CN" altLang="en-US" sz="2000" dirty="0">
                <a:latin typeface="华文新魏" panose="02010800040101010101" pitchFamily="2" charset="-122"/>
                <a:ea typeface="华文新魏" panose="02010800040101010101" pitchFamily="2" charset="-122"/>
              </a:rPr>
              <a:t>然后要理解</a:t>
            </a:r>
            <a:r>
              <a:rPr lang="en-US" altLang="zh-CN" sz="2000" dirty="0">
                <a:latin typeface="华文新魏" panose="02010800040101010101" pitchFamily="2" charset="-122"/>
                <a:ea typeface="华文新魏" panose="02010800040101010101" pitchFamily="2" charset="-122"/>
              </a:rPr>
              <a:t>Person *p = new Teacher()</a:t>
            </a:r>
            <a:r>
              <a:rPr lang="zh-CN" altLang="en-US" sz="2000" dirty="0">
                <a:latin typeface="华文新魏" panose="02010800040101010101" pitchFamily="2" charset="-122"/>
                <a:ea typeface="华文新魏" panose="02010800040101010101" pitchFamily="2" charset="-122"/>
              </a:rPr>
              <a:t>的真正涵义</a:t>
            </a:r>
            <a:endParaRPr lang="zh-CN" altLang="en-US" sz="2000" b="1" dirty="0">
              <a:solidFill>
                <a:srgbClr val="FF0000"/>
              </a:solidFill>
              <a:latin typeface="华文新魏" panose="02010800040101010101" pitchFamily="2" charset="-122"/>
              <a:ea typeface="华文新魏" panose="02010800040101010101" pitchFamily="2" charset="-122"/>
            </a:endParaRPr>
          </a:p>
          <a:p>
            <a:pPr eaLnBrk="1" hangingPunct="1"/>
            <a:endParaRPr lang="zh-CN" altLang="en-US" sz="2000" b="1" dirty="0">
              <a:solidFill>
                <a:srgbClr val="FF0000"/>
              </a:solidFill>
              <a:latin typeface="华文新魏" panose="02010800040101010101" pitchFamily="2" charset="-122"/>
              <a:ea typeface="华文新魏" panose="02010800040101010101" pitchFamily="2" charset="-122"/>
            </a:endParaRPr>
          </a:p>
          <a:p>
            <a:pPr eaLnBrk="1" hangingPunct="1"/>
            <a:endParaRPr lang="zh-CN" altLang="en-US" sz="2000" b="1" dirty="0">
              <a:solidFill>
                <a:srgbClr val="FF0000"/>
              </a:solidFill>
              <a:latin typeface="华文新魏" panose="02010800040101010101" pitchFamily="2" charset="-122"/>
              <a:ea typeface="华文新魏" panose="02010800040101010101" pitchFamily="2" charset="-122"/>
            </a:endParaRPr>
          </a:p>
          <a:p>
            <a:pPr eaLnBrk="1" hangingPunct="1"/>
            <a:endParaRPr lang="zh-CN" altLang="en-US" sz="2000" b="1" dirty="0">
              <a:solidFill>
                <a:srgbClr val="FF0000"/>
              </a:solidFill>
              <a:latin typeface="华文新魏" panose="02010800040101010101" pitchFamily="2" charset="-122"/>
              <a:ea typeface="华文新魏" panose="02010800040101010101" pitchFamily="2" charset="-122"/>
            </a:endParaRPr>
          </a:p>
          <a:p>
            <a:pPr eaLnBrk="1" hangingPunct="1"/>
            <a:endParaRPr lang="zh-CN" altLang="en-US" sz="2000" b="1" dirty="0">
              <a:solidFill>
                <a:srgbClr val="FF0000"/>
              </a:solidFill>
              <a:latin typeface="华文新魏" panose="02010800040101010101" pitchFamily="2" charset="-122"/>
              <a:ea typeface="华文新魏" panose="02010800040101010101" pitchFamily="2" charset="-122"/>
            </a:endParaRPr>
          </a:p>
          <a:p>
            <a:pPr eaLnBrk="1" hangingPunct="1">
              <a:buFontTx/>
              <a:buNone/>
            </a:pPr>
            <a:endParaRPr lang="zh-CN" altLang="en-US" sz="2000" b="1" dirty="0">
              <a:solidFill>
                <a:srgbClr val="FF0000"/>
              </a:solidFill>
              <a:latin typeface="华文新魏" panose="02010800040101010101" pitchFamily="2" charset="-122"/>
              <a:ea typeface="华文新魏" panose="02010800040101010101" pitchFamily="2" charset="-122"/>
            </a:endParaRPr>
          </a:p>
          <a:p>
            <a:pPr eaLnBrk="1" hangingPunct="1">
              <a:buFontTx/>
              <a:buNone/>
            </a:pPr>
            <a:endParaRPr lang="zh-CN" altLang="en-US" sz="2000" b="1" dirty="0">
              <a:solidFill>
                <a:srgbClr val="FF0000"/>
              </a:solidFill>
              <a:latin typeface="华文新魏" panose="02010800040101010101" pitchFamily="2" charset="-122"/>
              <a:ea typeface="华文新魏" panose="02010800040101010101" pitchFamily="2" charset="-122"/>
            </a:endParaRPr>
          </a:p>
          <a:p>
            <a:pPr eaLnBrk="1" hangingPunct="1"/>
            <a:endParaRPr lang="zh-CN" altLang="en-US" sz="2000" b="1" dirty="0">
              <a:solidFill>
                <a:srgbClr val="FF0000"/>
              </a:solidFill>
              <a:latin typeface="华文新魏" panose="02010800040101010101" pitchFamily="2" charset="-122"/>
              <a:ea typeface="华文新魏" panose="02010800040101010101" pitchFamily="2" charset="-122"/>
            </a:endParaRPr>
          </a:p>
          <a:p>
            <a:pPr eaLnBrk="1" hangingPunct="1"/>
            <a:r>
              <a:rPr lang="zh-CN" altLang="en-US" sz="2000" b="1" dirty="0">
                <a:solidFill>
                  <a:srgbClr val="FF0000"/>
                </a:solidFill>
                <a:latin typeface="华文新魏" panose="02010800040101010101" pitchFamily="2" charset="-122"/>
                <a:ea typeface="华文新魏" panose="02010800040101010101" pitchFamily="2" charset="-122"/>
              </a:rPr>
              <a:t>但第</a:t>
            </a:r>
            <a:r>
              <a:rPr lang="en-US" altLang="zh-CN" sz="2000" b="1" dirty="0">
                <a:solidFill>
                  <a:srgbClr val="FF0000"/>
                </a:solidFill>
                <a:latin typeface="华文新魏" panose="02010800040101010101" pitchFamily="2" charset="-122"/>
                <a:ea typeface="华文新魏" panose="02010800040101010101" pitchFamily="2" charset="-122"/>
              </a:rPr>
              <a:t>2</a:t>
            </a:r>
            <a:r>
              <a:rPr lang="zh-CN" altLang="en-US" sz="2000" b="1" dirty="0">
                <a:solidFill>
                  <a:srgbClr val="FF0000"/>
                </a:solidFill>
                <a:latin typeface="华文新魏" panose="02010800040101010101" pitchFamily="2" charset="-122"/>
                <a:ea typeface="华文新魏" panose="02010800040101010101" pitchFamily="2" charset="-122"/>
              </a:rPr>
              <a:t>步、第三步发生在运行时（</a:t>
            </a:r>
            <a:r>
              <a:rPr lang="en-US" altLang="zh-CN" sz="2000" b="1" dirty="0">
                <a:solidFill>
                  <a:srgbClr val="FF0000"/>
                </a:solidFill>
                <a:latin typeface="华文新魏" panose="02010800040101010101" pitchFamily="2" charset="-122"/>
                <a:ea typeface="华文新魏" panose="02010800040101010101" pitchFamily="2" charset="-122"/>
              </a:rPr>
              <a:t>Run time</a:t>
            </a:r>
            <a:r>
              <a:rPr lang="zh-CN" altLang="en-US" sz="2000" b="1" dirty="0">
                <a:solidFill>
                  <a:srgbClr val="FF0000"/>
                </a:solidFill>
                <a:latin typeface="华文新魏" panose="02010800040101010101" pitchFamily="2" charset="-122"/>
                <a:ea typeface="华文新魏" panose="02010800040101010101" pitchFamily="2" charset="-122"/>
              </a:rPr>
              <a:t>）</a:t>
            </a:r>
          </a:p>
          <a:p>
            <a:pPr eaLnBrk="1" hangingPunct="1"/>
            <a:r>
              <a:rPr lang="zh-CN" altLang="en-US" sz="2000" b="1" dirty="0">
                <a:latin typeface="华文新魏" panose="02010800040101010101" pitchFamily="2" charset="-122"/>
                <a:ea typeface="华文新魏" panose="02010800040101010101" pitchFamily="2" charset="-122"/>
              </a:rPr>
              <a:t>因为编译时程序还没运行，</a:t>
            </a:r>
            <a:r>
              <a:rPr lang="zh-CN" altLang="en-US" sz="2000" dirty="0">
                <a:latin typeface="华文新魏" panose="02010800040101010101" pitchFamily="2" charset="-122"/>
                <a:ea typeface="华文新魏" panose="02010800040101010101" pitchFamily="2" charset="-122"/>
              </a:rPr>
              <a:t>编译器无法知道</a:t>
            </a:r>
            <a:r>
              <a:rPr lang="en-US" altLang="zh-CN" sz="2000" dirty="0">
                <a:latin typeface="华文新魏" panose="02010800040101010101" pitchFamily="2" charset="-122"/>
                <a:ea typeface="华文新魏" panose="02010800040101010101" pitchFamily="2" charset="-122"/>
              </a:rPr>
              <a:t>p</a:t>
            </a:r>
            <a:r>
              <a:rPr lang="zh-CN" altLang="en-US" sz="2000" dirty="0">
                <a:latin typeface="华文新魏" panose="02010800040101010101" pitchFamily="2" charset="-122"/>
                <a:ea typeface="华文新魏" panose="02010800040101010101" pitchFamily="2" charset="-122"/>
              </a:rPr>
              <a:t>会指向什么类型对象，</a:t>
            </a:r>
            <a:r>
              <a:rPr lang="zh-CN" altLang="en-US" sz="2000" dirty="0">
                <a:solidFill>
                  <a:srgbClr val="FF0000"/>
                </a:solidFill>
                <a:latin typeface="华文新魏" panose="02010800040101010101" pitchFamily="2" charset="-122"/>
                <a:ea typeface="华文新魏" panose="02010800040101010101" pitchFamily="2" charset="-122"/>
              </a:rPr>
              <a:t>编译器在编译时只能根据变量</a:t>
            </a:r>
            <a:r>
              <a:rPr lang="en-US" altLang="zh-CN" sz="2000" dirty="0">
                <a:solidFill>
                  <a:srgbClr val="FF0000"/>
                </a:solidFill>
                <a:latin typeface="华文新魏" panose="02010800040101010101" pitchFamily="2" charset="-122"/>
                <a:ea typeface="华文新魏" panose="02010800040101010101" pitchFamily="2" charset="-122"/>
              </a:rPr>
              <a:t>p</a:t>
            </a:r>
            <a:r>
              <a:rPr lang="zh-CN" altLang="en-US" sz="2000" dirty="0">
                <a:solidFill>
                  <a:srgbClr val="FF0000"/>
                </a:solidFill>
                <a:latin typeface="华文新魏" panose="02010800040101010101" pitchFamily="2" charset="-122"/>
                <a:ea typeface="华文新魏" panose="02010800040101010101" pitchFamily="2" charset="-122"/>
              </a:rPr>
              <a:t>的声明类型（</a:t>
            </a:r>
            <a:r>
              <a:rPr lang="en-US" altLang="zh-CN" sz="2000" dirty="0">
                <a:solidFill>
                  <a:srgbClr val="FF0000"/>
                </a:solidFill>
                <a:latin typeface="华文新魏" panose="02010800040101010101" pitchFamily="2" charset="-122"/>
                <a:ea typeface="华文新魏" panose="02010800040101010101" pitchFamily="2" charset="-122"/>
              </a:rPr>
              <a:t>Person *</a:t>
            </a:r>
            <a:r>
              <a:rPr lang="zh-CN" altLang="en-US" sz="2000" dirty="0">
                <a:solidFill>
                  <a:srgbClr val="FF0000"/>
                </a:solidFill>
                <a:latin typeface="华文新魏" panose="02010800040101010101" pitchFamily="2" charset="-122"/>
                <a:ea typeface="华文新魏" panose="02010800040101010101" pitchFamily="2" charset="-122"/>
              </a:rPr>
              <a:t>）来类型检查</a:t>
            </a:r>
          </a:p>
          <a:p>
            <a:pPr eaLnBrk="1" hangingPunct="1"/>
            <a:r>
              <a:rPr lang="zh-CN" altLang="en-US" sz="2000" dirty="0">
                <a:latin typeface="华文新魏" panose="02010800040101010101" pitchFamily="2" charset="-122"/>
                <a:ea typeface="华文新魏" panose="02010800040101010101" pitchFamily="2" charset="-122"/>
              </a:rPr>
              <a:t>因此编译器在编译到</a:t>
            </a:r>
            <a:r>
              <a:rPr lang="en-US" altLang="zh-CN" sz="2000" dirty="0">
                <a:latin typeface="华文新魏" panose="02010800040101010101" pitchFamily="2" charset="-122"/>
                <a:ea typeface="华文新魏" panose="02010800040101010101" pitchFamily="2" charset="-122"/>
              </a:rPr>
              <a:t>p-&gt;f()</a:t>
            </a:r>
            <a:r>
              <a:rPr lang="zh-CN" altLang="en-US" sz="2000" dirty="0">
                <a:latin typeface="华文新魏" panose="02010800040101010101" pitchFamily="2" charset="-122"/>
                <a:ea typeface="华文新魏" panose="02010800040101010101" pitchFamily="2" charset="-122"/>
              </a:rPr>
              <a:t>语句时，认为调用的是</a:t>
            </a:r>
            <a:r>
              <a:rPr lang="en-US" altLang="zh-CN" sz="2000" dirty="0">
                <a:latin typeface="华文新魏" panose="02010800040101010101" pitchFamily="2" charset="-122"/>
                <a:ea typeface="华文新魏" panose="02010800040101010101" pitchFamily="2" charset="-122"/>
              </a:rPr>
              <a:t>Person</a:t>
            </a:r>
            <a:r>
              <a:rPr lang="zh-CN" altLang="en-US" sz="2000" dirty="0">
                <a:latin typeface="华文新魏" panose="02010800040101010101" pitchFamily="2" charset="-122"/>
                <a:ea typeface="华文新魏" panose="02010800040101010101" pitchFamily="2" charset="-122"/>
              </a:rPr>
              <a:t>的</a:t>
            </a:r>
            <a:r>
              <a:rPr lang="en-US" altLang="zh-CN" sz="2000" dirty="0">
                <a:latin typeface="华文新魏" panose="02010800040101010101" pitchFamily="2" charset="-122"/>
                <a:ea typeface="华文新魏" panose="02010800040101010101" pitchFamily="2" charset="-122"/>
              </a:rPr>
              <a:t>f()</a:t>
            </a:r>
          </a:p>
        </p:txBody>
      </p:sp>
      <p:sp>
        <p:nvSpPr>
          <p:cNvPr id="181253" name="Text Box 5"/>
          <p:cNvSpPr txBox="1">
            <a:spLocks noChangeArrowheads="1"/>
          </p:cNvSpPr>
          <p:nvPr/>
        </p:nvSpPr>
        <p:spPr bwMode="auto">
          <a:xfrm>
            <a:off x="1000125" y="2676029"/>
            <a:ext cx="1269899" cy="400110"/>
          </a:xfrm>
          <a:prstGeom prst="rect">
            <a:avLst/>
          </a:prstGeom>
          <a:noFill/>
          <a:ln w="9525" algn="ctr">
            <a:noFill/>
            <a:miter lim="800000"/>
            <a:headEnd/>
            <a:tailEnd/>
          </a:ln>
        </p:spPr>
        <p:txBody>
          <a:bodyPr wrap="none">
            <a:spAutoFit/>
          </a:bodyPr>
          <a:lstStyle/>
          <a:p>
            <a:r>
              <a:rPr kumimoji="0" lang="en-US" altLang="zh-CN" sz="2000">
                <a:latin typeface="华文新魏" panose="02010800040101010101" pitchFamily="2" charset="-122"/>
                <a:ea typeface="华文新魏" panose="02010800040101010101" pitchFamily="2" charset="-122"/>
              </a:rPr>
              <a:t>Person *p</a:t>
            </a:r>
          </a:p>
        </p:txBody>
      </p:sp>
      <p:sp>
        <p:nvSpPr>
          <p:cNvPr id="181255" name="Text Box 7"/>
          <p:cNvSpPr txBox="1">
            <a:spLocks noChangeArrowheads="1"/>
          </p:cNvSpPr>
          <p:nvPr/>
        </p:nvSpPr>
        <p:spPr bwMode="auto">
          <a:xfrm>
            <a:off x="3016250" y="2676029"/>
            <a:ext cx="1866217" cy="400110"/>
          </a:xfrm>
          <a:prstGeom prst="rect">
            <a:avLst/>
          </a:prstGeom>
          <a:noFill/>
          <a:ln w="9525" algn="ctr">
            <a:noFill/>
            <a:miter lim="800000"/>
            <a:headEnd/>
            <a:tailEnd/>
          </a:ln>
        </p:spPr>
        <p:txBody>
          <a:bodyPr wrap="none">
            <a:spAutoFit/>
          </a:bodyPr>
          <a:lstStyle/>
          <a:p>
            <a:r>
              <a:rPr kumimoji="0" lang="en-US" altLang="zh-CN" sz="2000">
                <a:latin typeface="华文新魏" panose="02010800040101010101" pitchFamily="2" charset="-122"/>
                <a:ea typeface="华文新魏" panose="02010800040101010101" pitchFamily="2" charset="-122"/>
              </a:rPr>
              <a:t>new Teacher();</a:t>
            </a:r>
          </a:p>
        </p:txBody>
      </p:sp>
      <p:sp>
        <p:nvSpPr>
          <p:cNvPr id="181256" name="Text Box 8"/>
          <p:cNvSpPr txBox="1">
            <a:spLocks noChangeArrowheads="1"/>
          </p:cNvSpPr>
          <p:nvPr/>
        </p:nvSpPr>
        <p:spPr bwMode="auto">
          <a:xfrm>
            <a:off x="2592388" y="2676029"/>
            <a:ext cx="397866" cy="400110"/>
          </a:xfrm>
          <a:prstGeom prst="rect">
            <a:avLst/>
          </a:prstGeom>
          <a:noFill/>
          <a:ln w="9525" algn="ctr">
            <a:noFill/>
            <a:miter lim="800000"/>
            <a:headEnd/>
            <a:tailEnd/>
          </a:ln>
        </p:spPr>
        <p:txBody>
          <a:bodyPr wrap="none">
            <a:spAutoFit/>
          </a:bodyPr>
          <a:lstStyle/>
          <a:p>
            <a:r>
              <a:rPr kumimoji="0" lang="en-US" altLang="zh-CN" sz="2000">
                <a:latin typeface="华文新魏" panose="02010800040101010101" pitchFamily="2" charset="-122"/>
                <a:ea typeface="华文新魏" panose="02010800040101010101" pitchFamily="2" charset="-122"/>
              </a:rPr>
              <a:t>=</a:t>
            </a:r>
          </a:p>
        </p:txBody>
      </p:sp>
      <p:sp>
        <p:nvSpPr>
          <p:cNvPr id="181257" name="AutoShape 9"/>
          <p:cNvSpPr>
            <a:spLocks/>
          </p:cNvSpPr>
          <p:nvPr/>
        </p:nvSpPr>
        <p:spPr bwMode="auto">
          <a:xfrm>
            <a:off x="2397125" y="4504829"/>
            <a:ext cx="6161088" cy="293687"/>
          </a:xfrm>
          <a:prstGeom prst="accentCallout2">
            <a:avLst>
              <a:gd name="adj1" fmla="val 38917"/>
              <a:gd name="adj2" fmla="val -1236"/>
              <a:gd name="adj3" fmla="val 38917"/>
              <a:gd name="adj4" fmla="val -3787"/>
              <a:gd name="adj5" fmla="val -430810"/>
              <a:gd name="adj6" fmla="val -12190"/>
            </a:avLst>
          </a:prstGeom>
          <a:noFill/>
          <a:ln w="9525">
            <a:solidFill>
              <a:srgbClr val="0000CC"/>
            </a:solidFill>
            <a:miter lim="800000"/>
            <a:headEnd/>
            <a:tailEnd/>
          </a:ln>
        </p:spPr>
        <p:txBody>
          <a:bodyPr anchor="ctr"/>
          <a:lstStyle/>
          <a:p>
            <a:pPr algn="l"/>
            <a:r>
              <a:rPr kumimoji="0" lang="en-US" altLang="zh-CN" sz="2000">
                <a:latin typeface="华文新魏" panose="02010800040101010101" pitchFamily="2" charset="-122"/>
                <a:ea typeface="华文新魏" panose="02010800040101010101" pitchFamily="2" charset="-122"/>
              </a:rPr>
              <a:t>1.</a:t>
            </a:r>
            <a:r>
              <a:rPr kumimoji="0" lang="zh-CN" altLang="en-US" sz="2000">
                <a:latin typeface="华文新魏" panose="02010800040101010101" pitchFamily="2" charset="-122"/>
                <a:ea typeface="华文新魏" panose="02010800040101010101" pitchFamily="2" charset="-122"/>
              </a:rPr>
              <a:t>声明一个类型为</a:t>
            </a:r>
            <a:r>
              <a:rPr kumimoji="0" lang="en-US" altLang="zh-CN" sz="2000">
                <a:latin typeface="华文新魏" panose="02010800040101010101" pitchFamily="2" charset="-122"/>
                <a:ea typeface="华文新魏" panose="02010800040101010101" pitchFamily="2" charset="-122"/>
              </a:rPr>
              <a:t>Person</a:t>
            </a:r>
            <a:r>
              <a:rPr kumimoji="0" lang="zh-CN" altLang="en-US" sz="2000">
                <a:latin typeface="华文新魏" panose="02010800040101010101" pitchFamily="2" charset="-122"/>
                <a:ea typeface="华文新魏" panose="02010800040101010101" pitchFamily="2" charset="-122"/>
              </a:rPr>
              <a:t>的指针</a:t>
            </a:r>
            <a:r>
              <a:rPr kumimoji="0" lang="en-US" altLang="zh-CN" sz="2000">
                <a:latin typeface="华文新魏" panose="02010800040101010101" pitchFamily="2" charset="-122"/>
                <a:ea typeface="华文新魏" panose="02010800040101010101" pitchFamily="2" charset="-122"/>
              </a:rPr>
              <a:t>p</a:t>
            </a:r>
          </a:p>
        </p:txBody>
      </p:sp>
      <p:sp>
        <p:nvSpPr>
          <p:cNvPr id="181258" name="AutoShape 10"/>
          <p:cNvSpPr>
            <a:spLocks/>
          </p:cNvSpPr>
          <p:nvPr/>
        </p:nvSpPr>
        <p:spPr bwMode="auto">
          <a:xfrm>
            <a:off x="4140200" y="3492004"/>
            <a:ext cx="3744913" cy="287337"/>
          </a:xfrm>
          <a:prstGeom prst="accentCallout2">
            <a:avLst>
              <a:gd name="adj1" fmla="val 39778"/>
              <a:gd name="adj2" fmla="val -2037"/>
              <a:gd name="adj3" fmla="val 39778"/>
              <a:gd name="adj4" fmla="val -4620"/>
              <a:gd name="adj5" fmla="val -89505"/>
              <a:gd name="adj6" fmla="val -7333"/>
            </a:avLst>
          </a:prstGeom>
          <a:noFill/>
          <a:ln w="9525">
            <a:solidFill>
              <a:srgbClr val="0000CC"/>
            </a:solidFill>
            <a:miter lim="800000"/>
            <a:headEnd/>
            <a:tailEnd/>
          </a:ln>
        </p:spPr>
        <p:txBody>
          <a:bodyPr anchor="ctr"/>
          <a:lstStyle/>
          <a:p>
            <a:pPr algn="l"/>
            <a:r>
              <a:rPr kumimoji="0" lang="en-US" altLang="zh-CN" sz="2000">
                <a:latin typeface="华文新魏" panose="02010800040101010101" pitchFamily="2" charset="-122"/>
                <a:ea typeface="华文新魏" panose="02010800040101010101" pitchFamily="2" charset="-122"/>
              </a:rPr>
              <a:t>2.</a:t>
            </a:r>
            <a:r>
              <a:rPr kumimoji="0" lang="zh-CN" altLang="en-US" sz="2000">
                <a:latin typeface="华文新魏" panose="02010800040101010101" pitchFamily="2" charset="-122"/>
                <a:ea typeface="华文新魏" panose="02010800040101010101" pitchFamily="2" charset="-122"/>
              </a:rPr>
              <a:t>创建一个</a:t>
            </a:r>
            <a:r>
              <a:rPr kumimoji="0" lang="en-US" altLang="zh-CN" sz="2000">
                <a:latin typeface="华文新魏" panose="02010800040101010101" pitchFamily="2" charset="-122"/>
                <a:ea typeface="华文新魏" panose="02010800040101010101" pitchFamily="2" charset="-122"/>
              </a:rPr>
              <a:t>Teacher</a:t>
            </a:r>
            <a:r>
              <a:rPr kumimoji="0" lang="zh-CN" altLang="en-US" sz="2000">
                <a:latin typeface="华文新魏" panose="02010800040101010101" pitchFamily="2" charset="-122"/>
                <a:ea typeface="华文新魏" panose="02010800040101010101" pitchFamily="2" charset="-122"/>
              </a:rPr>
              <a:t>类型的对象</a:t>
            </a:r>
          </a:p>
        </p:txBody>
      </p:sp>
      <p:sp>
        <p:nvSpPr>
          <p:cNvPr id="181259" name="AutoShape 11"/>
          <p:cNvSpPr>
            <a:spLocks/>
          </p:cNvSpPr>
          <p:nvPr/>
        </p:nvSpPr>
        <p:spPr bwMode="auto">
          <a:xfrm>
            <a:off x="3311525" y="4077791"/>
            <a:ext cx="5508625" cy="276225"/>
          </a:xfrm>
          <a:prstGeom prst="accentCallout2">
            <a:avLst>
              <a:gd name="adj1" fmla="val 41380"/>
              <a:gd name="adj2" fmla="val -1384"/>
              <a:gd name="adj3" fmla="val 41380"/>
              <a:gd name="adj4" fmla="val -5708"/>
              <a:gd name="adj5" fmla="val -290806"/>
              <a:gd name="adj6" fmla="val -10171"/>
            </a:avLst>
          </a:prstGeom>
          <a:noFill/>
          <a:ln w="9525">
            <a:solidFill>
              <a:srgbClr val="0000CC"/>
            </a:solidFill>
            <a:miter lim="800000"/>
            <a:headEnd/>
            <a:tailEnd/>
          </a:ln>
        </p:spPr>
        <p:txBody>
          <a:bodyPr anchor="ctr"/>
          <a:lstStyle/>
          <a:p>
            <a:pPr algn="l"/>
            <a:r>
              <a:rPr kumimoji="0" lang="en-US" altLang="zh-CN" sz="2000">
                <a:latin typeface="华文新魏" panose="02010800040101010101" pitchFamily="2" charset="-122"/>
                <a:ea typeface="华文新魏" panose="02010800040101010101" pitchFamily="2" charset="-122"/>
              </a:rPr>
              <a:t>3.Person</a:t>
            </a:r>
            <a:r>
              <a:rPr kumimoji="0" lang="zh-CN" altLang="en-US" sz="2000">
                <a:latin typeface="华文新魏" panose="02010800040101010101" pitchFamily="2" charset="-122"/>
                <a:ea typeface="华文新魏" panose="02010800040101010101" pitchFamily="2" charset="-122"/>
              </a:rPr>
              <a:t>类型的指针指向一个</a:t>
            </a:r>
            <a:r>
              <a:rPr kumimoji="0" lang="en-US" altLang="zh-CN" sz="2000">
                <a:latin typeface="华文新魏" panose="02010800040101010101" pitchFamily="2" charset="-122"/>
                <a:ea typeface="华文新魏" panose="02010800040101010101" pitchFamily="2" charset="-122"/>
              </a:rPr>
              <a:t>Teacher</a:t>
            </a:r>
            <a:r>
              <a:rPr kumimoji="0" lang="zh-CN" altLang="en-US" sz="2000">
                <a:latin typeface="华文新魏" panose="02010800040101010101" pitchFamily="2" charset="-122"/>
                <a:ea typeface="华文新魏" panose="02010800040101010101" pitchFamily="2" charset="-122"/>
              </a:rPr>
              <a:t>对象</a:t>
            </a:r>
          </a:p>
        </p:txBody>
      </p:sp>
      <p:sp>
        <p:nvSpPr>
          <p:cNvPr id="305162" name="Line 10"/>
          <p:cNvSpPr>
            <a:spLocks noChangeShapeType="1"/>
          </p:cNvSpPr>
          <p:nvPr/>
        </p:nvSpPr>
        <p:spPr bwMode="auto">
          <a:xfrm>
            <a:off x="1069975" y="3223716"/>
            <a:ext cx="1301750" cy="0"/>
          </a:xfrm>
          <a:prstGeom prst="line">
            <a:avLst/>
          </a:prstGeom>
          <a:noFill/>
          <a:ln w="9525">
            <a:solidFill>
              <a:schemeClr val="tx1"/>
            </a:solidFill>
            <a:round/>
            <a:headEnd/>
            <a:tailEnd/>
          </a:ln>
        </p:spPr>
        <p:txBody>
          <a:bodyPr wrap="none" anchor="ctr"/>
          <a:lstStyle/>
          <a:p>
            <a:endParaRPr lang="zh-CN" altLang="en-US" sz="2000">
              <a:latin typeface="华文新魏" panose="02010800040101010101" pitchFamily="2" charset="-122"/>
              <a:ea typeface="华文新魏" panose="02010800040101010101" pitchFamily="2" charset="-122"/>
            </a:endParaRPr>
          </a:p>
        </p:txBody>
      </p:sp>
      <p:sp>
        <p:nvSpPr>
          <p:cNvPr id="305163" name="Line 11"/>
          <p:cNvSpPr>
            <a:spLocks noChangeShapeType="1"/>
          </p:cNvSpPr>
          <p:nvPr/>
        </p:nvSpPr>
        <p:spPr bwMode="auto">
          <a:xfrm>
            <a:off x="3176588" y="3234829"/>
            <a:ext cx="1665287" cy="0"/>
          </a:xfrm>
          <a:prstGeom prst="line">
            <a:avLst/>
          </a:prstGeom>
          <a:noFill/>
          <a:ln w="9525">
            <a:solidFill>
              <a:schemeClr val="tx1"/>
            </a:solidFill>
            <a:round/>
            <a:headEnd/>
            <a:tailEnd/>
          </a:ln>
        </p:spPr>
        <p:txBody>
          <a:bodyPr wrap="none" anchor="ctr"/>
          <a:lstStyle/>
          <a:p>
            <a:endParaRPr lang="zh-CN" altLang="en-US" sz="2000">
              <a:latin typeface="华文新魏" panose="02010800040101010101" pitchFamily="2" charset="-122"/>
              <a:ea typeface="华文新魏" panose="02010800040101010101" pitchFamily="2" charset="-122"/>
            </a:endParaRPr>
          </a:p>
        </p:txBody>
      </p:sp>
      <p:sp>
        <p:nvSpPr>
          <p:cNvPr id="305164" name="Line 12"/>
          <p:cNvSpPr>
            <a:spLocks noChangeShapeType="1"/>
          </p:cNvSpPr>
          <p:nvPr/>
        </p:nvSpPr>
        <p:spPr bwMode="auto">
          <a:xfrm>
            <a:off x="2592388" y="3223716"/>
            <a:ext cx="323850" cy="0"/>
          </a:xfrm>
          <a:prstGeom prst="line">
            <a:avLst/>
          </a:prstGeom>
          <a:noFill/>
          <a:ln w="9525">
            <a:solidFill>
              <a:schemeClr val="tx1"/>
            </a:solidFill>
            <a:round/>
            <a:headEnd/>
            <a:tailEnd/>
          </a:ln>
        </p:spPr>
        <p:txBody>
          <a:bodyPr wrap="none" anchor="ctr"/>
          <a:lstStyle/>
          <a:p>
            <a:endParaRPr lang="zh-CN" altLang="en-US" sz="2000">
              <a:latin typeface="华文新魏" panose="02010800040101010101" pitchFamily="2" charset="-122"/>
              <a:ea typeface="华文新魏" panose="02010800040101010101" pitchFamily="2" charset="-122"/>
            </a:endParaRPr>
          </a:p>
        </p:txBody>
      </p:sp>
      <p:sp>
        <p:nvSpPr>
          <p:cNvPr id="16" name="Rectangle 4">
            <a:extLst>
              <a:ext uri="{FF2B5EF4-FFF2-40B4-BE49-F238E27FC236}">
                <a16:creationId xmlns:a16="http://schemas.microsoft.com/office/drawing/2014/main" id="{27FF64F3-5985-439D-9E67-3BE9B3F4937E}"/>
              </a:ext>
            </a:extLst>
          </p:cNvPr>
          <p:cNvSpPr txBox="1">
            <a:spLocks noChangeArrowheads="1"/>
          </p:cNvSpPr>
          <p:nvPr/>
        </p:nvSpPr>
        <p:spPr>
          <a:xfrm>
            <a:off x="533400" y="188913"/>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b="1" dirty="0">
                <a:solidFill>
                  <a:srgbClr val="FF0000"/>
                </a:solidFill>
                <a:latin typeface="微软雅黑" pitchFamily="34" charset="-122"/>
                <a:ea typeface="微软雅黑" pitchFamily="34" charset="-122"/>
              </a:rPr>
              <a:t>6.5</a:t>
            </a:r>
            <a:r>
              <a:rPr lang="zh-CN" altLang="en-US" sz="3600" b="1" dirty="0">
                <a:solidFill>
                  <a:srgbClr val="FF0000"/>
                </a:solidFill>
                <a:latin typeface="微软雅黑" pitchFamily="34" charset="-122"/>
                <a:ea typeface="微软雅黑" pitchFamily="34" charset="-122"/>
              </a:rPr>
              <a:t>　父类和子类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5155">
                                            <p:txEl>
                                              <p:pRg st="1" end="1"/>
                                            </p:txEl>
                                          </p:spTgt>
                                        </p:tgtEl>
                                        <p:attrNameLst>
                                          <p:attrName>style.visibility</p:attrName>
                                        </p:attrNameLst>
                                      </p:cBhvr>
                                      <p:to>
                                        <p:strVal val="visible"/>
                                      </p:to>
                                    </p:set>
                                    <p:animEffect transition="in" filter="blinds(horizontal)">
                                      <p:cBhvr>
                                        <p:cTn id="7" dur="500"/>
                                        <p:tgtEl>
                                          <p:spTgt spid="305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5155">
                                            <p:txEl>
                                              <p:pRg st="2" end="2"/>
                                            </p:txEl>
                                          </p:spTgt>
                                        </p:tgtEl>
                                        <p:attrNameLst>
                                          <p:attrName>style.visibility</p:attrName>
                                        </p:attrNameLst>
                                      </p:cBhvr>
                                      <p:to>
                                        <p:strVal val="visible"/>
                                      </p:to>
                                    </p:set>
                                    <p:animEffect transition="in" filter="blinds(horizontal)">
                                      <p:cBhvr>
                                        <p:cTn id="12" dur="500"/>
                                        <p:tgtEl>
                                          <p:spTgt spid="3051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1253"/>
                                        </p:tgtEl>
                                        <p:attrNameLst>
                                          <p:attrName>style.visibility</p:attrName>
                                        </p:attrNameLst>
                                      </p:cBhvr>
                                      <p:to>
                                        <p:strVal val="visible"/>
                                      </p:to>
                                    </p:set>
                                    <p:animEffect transition="in" filter="blinds(horizontal)">
                                      <p:cBhvr>
                                        <p:cTn id="17" dur="500"/>
                                        <p:tgtEl>
                                          <p:spTgt spid="18125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81257"/>
                                        </p:tgtEl>
                                        <p:attrNameLst>
                                          <p:attrName>style.visibility</p:attrName>
                                        </p:attrNameLst>
                                      </p:cBhvr>
                                      <p:to>
                                        <p:strVal val="visible"/>
                                      </p:to>
                                    </p:set>
                                    <p:animEffect transition="in" filter="blinds(horizontal)">
                                      <p:cBhvr>
                                        <p:cTn id="20" dur="500"/>
                                        <p:tgtEl>
                                          <p:spTgt spid="18125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05162"/>
                                        </p:tgtEl>
                                        <p:attrNameLst>
                                          <p:attrName>style.visibility</p:attrName>
                                        </p:attrNameLst>
                                      </p:cBhvr>
                                      <p:to>
                                        <p:strVal val="visible"/>
                                      </p:to>
                                    </p:set>
                                    <p:animEffect transition="in" filter="blinds(horizontal)">
                                      <p:cBhvr>
                                        <p:cTn id="23" dur="500"/>
                                        <p:tgtEl>
                                          <p:spTgt spid="30516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1255"/>
                                        </p:tgtEl>
                                        <p:attrNameLst>
                                          <p:attrName>style.visibility</p:attrName>
                                        </p:attrNameLst>
                                      </p:cBhvr>
                                      <p:to>
                                        <p:strVal val="visible"/>
                                      </p:to>
                                    </p:set>
                                    <p:animEffect transition="in" filter="blinds(horizontal)">
                                      <p:cBhvr>
                                        <p:cTn id="28" dur="500"/>
                                        <p:tgtEl>
                                          <p:spTgt spid="18125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05163"/>
                                        </p:tgtEl>
                                        <p:attrNameLst>
                                          <p:attrName>style.visibility</p:attrName>
                                        </p:attrNameLst>
                                      </p:cBhvr>
                                      <p:to>
                                        <p:strVal val="visible"/>
                                      </p:to>
                                    </p:set>
                                    <p:animEffect transition="in" filter="blinds(horizontal)">
                                      <p:cBhvr>
                                        <p:cTn id="31" dur="500"/>
                                        <p:tgtEl>
                                          <p:spTgt spid="30516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81258"/>
                                        </p:tgtEl>
                                        <p:attrNameLst>
                                          <p:attrName>style.visibility</p:attrName>
                                        </p:attrNameLst>
                                      </p:cBhvr>
                                      <p:to>
                                        <p:strVal val="visible"/>
                                      </p:to>
                                    </p:set>
                                    <p:animEffect transition="in" filter="blinds(horizontal)">
                                      <p:cBhvr>
                                        <p:cTn id="34" dur="500"/>
                                        <p:tgtEl>
                                          <p:spTgt spid="18125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81256"/>
                                        </p:tgtEl>
                                        <p:attrNameLst>
                                          <p:attrName>style.visibility</p:attrName>
                                        </p:attrNameLst>
                                      </p:cBhvr>
                                      <p:to>
                                        <p:strVal val="visible"/>
                                      </p:to>
                                    </p:set>
                                    <p:animEffect transition="in" filter="blinds(horizontal)">
                                      <p:cBhvr>
                                        <p:cTn id="39" dur="500"/>
                                        <p:tgtEl>
                                          <p:spTgt spid="18125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05164"/>
                                        </p:tgtEl>
                                        <p:attrNameLst>
                                          <p:attrName>style.visibility</p:attrName>
                                        </p:attrNameLst>
                                      </p:cBhvr>
                                      <p:to>
                                        <p:strVal val="visible"/>
                                      </p:to>
                                    </p:set>
                                    <p:animEffect transition="in" filter="blinds(horizontal)">
                                      <p:cBhvr>
                                        <p:cTn id="42" dur="500"/>
                                        <p:tgtEl>
                                          <p:spTgt spid="30516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81259"/>
                                        </p:tgtEl>
                                        <p:attrNameLst>
                                          <p:attrName>style.visibility</p:attrName>
                                        </p:attrNameLst>
                                      </p:cBhvr>
                                      <p:to>
                                        <p:strVal val="visible"/>
                                      </p:to>
                                    </p:set>
                                    <p:animEffect transition="in" filter="blinds(horizontal)">
                                      <p:cBhvr>
                                        <p:cTn id="45" dur="500"/>
                                        <p:tgtEl>
                                          <p:spTgt spid="181259"/>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05155">
                                            <p:txEl>
                                              <p:pRg st="10" end="10"/>
                                            </p:txEl>
                                          </p:spTgt>
                                        </p:tgtEl>
                                        <p:attrNameLst>
                                          <p:attrName>style.visibility</p:attrName>
                                        </p:attrNameLst>
                                      </p:cBhvr>
                                      <p:to>
                                        <p:strVal val="visible"/>
                                      </p:to>
                                    </p:set>
                                    <p:animEffect transition="in" filter="blinds(horizontal)">
                                      <p:cBhvr>
                                        <p:cTn id="50" dur="500"/>
                                        <p:tgtEl>
                                          <p:spTgt spid="305155">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305155">
                                            <p:txEl>
                                              <p:pRg st="11" end="11"/>
                                            </p:txEl>
                                          </p:spTgt>
                                        </p:tgtEl>
                                        <p:attrNameLst>
                                          <p:attrName>style.visibility</p:attrName>
                                        </p:attrNameLst>
                                      </p:cBhvr>
                                      <p:to>
                                        <p:strVal val="visible"/>
                                      </p:to>
                                    </p:set>
                                    <p:animEffect transition="in" filter="blinds(horizontal)">
                                      <p:cBhvr>
                                        <p:cTn id="55" dur="500"/>
                                        <p:tgtEl>
                                          <p:spTgt spid="305155">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305155">
                                            <p:txEl>
                                              <p:pRg st="12" end="12"/>
                                            </p:txEl>
                                          </p:spTgt>
                                        </p:tgtEl>
                                        <p:attrNameLst>
                                          <p:attrName>style.visibility</p:attrName>
                                        </p:attrNameLst>
                                      </p:cBhvr>
                                      <p:to>
                                        <p:strVal val="visible"/>
                                      </p:to>
                                    </p:set>
                                    <p:animEffect transition="in" filter="blinds(horizontal)">
                                      <p:cBhvr>
                                        <p:cTn id="60" dur="500"/>
                                        <p:tgtEl>
                                          <p:spTgt spid="30515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p:bldP spid="181255" grpId="0"/>
      <p:bldP spid="181256" grpId="0"/>
      <p:bldP spid="181257" grpId="0" animBg="1"/>
      <p:bldP spid="181258" grpId="0" animBg="1"/>
      <p:bldP spid="181259" grpId="0" animBg="1"/>
      <p:bldP spid="305162" grpId="0" animBg="1"/>
      <p:bldP spid="305163" grpId="0" animBg="1"/>
      <p:bldP spid="30516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灯片编号占位符 5"/>
          <p:cNvSpPr>
            <a:spLocks noGrp="1"/>
          </p:cNvSpPr>
          <p:nvPr>
            <p:ph type="sldNum" sz="quarter" idx="12"/>
          </p:nvPr>
        </p:nvSpPr>
        <p:spPr>
          <a:noFill/>
        </p:spPr>
        <p:txBody>
          <a:bodyPr/>
          <a:lstStyle/>
          <a:p>
            <a:fld id="{B463E2EF-45C1-4D89-80C3-C9A1C75B12A6}" type="slidenum">
              <a:rPr lang="en-US" altLang="zh-CN" smtClean="0"/>
              <a:pPr/>
              <a:t>21</a:t>
            </a:fld>
            <a:endParaRPr lang="en-US" altLang="zh-CN"/>
          </a:p>
        </p:txBody>
      </p:sp>
      <p:sp>
        <p:nvSpPr>
          <p:cNvPr id="183300" name="Rectangle 3"/>
          <p:cNvSpPr>
            <a:spLocks noGrp="1" noChangeArrowheads="1"/>
          </p:cNvSpPr>
          <p:nvPr>
            <p:ph type="body" idx="1"/>
          </p:nvPr>
        </p:nvSpPr>
        <p:spPr>
          <a:xfrm>
            <a:off x="250825" y="1280934"/>
            <a:ext cx="8642350" cy="5194300"/>
          </a:xfrm>
        </p:spPr>
        <p:txBody>
          <a:bodyPr>
            <a:normAutofit fontScale="92500" lnSpcReduction="10000"/>
          </a:bodyPr>
          <a:lstStyle/>
          <a:p>
            <a:pPr eaLnBrk="1" hangingPunct="1"/>
            <a:r>
              <a:rPr lang="zh-CN" altLang="en-US" sz="2400" dirty="0">
                <a:latin typeface="华文新魏" panose="02010800040101010101" pitchFamily="2" charset="-122"/>
                <a:ea typeface="华文新魏" panose="02010800040101010101" pitchFamily="2" charset="-122"/>
              </a:rPr>
              <a:t>子类指针不能指向父类对象（子类</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父类）必须强制转换</a:t>
            </a:r>
          </a:p>
          <a:p>
            <a:pPr eaLnBrk="1" hangingPunct="1">
              <a:buFontTx/>
              <a:buNone/>
            </a:pPr>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Person *p = new Teacher();</a:t>
            </a:r>
          </a:p>
          <a:p>
            <a:pPr eaLnBrk="1" hangingPunct="1">
              <a:buFontTx/>
              <a:buNone/>
            </a:pPr>
            <a:r>
              <a:rPr lang="en-US" altLang="zh-CN" sz="2400" dirty="0">
                <a:latin typeface="华文新魏" panose="02010800040101010101" pitchFamily="2" charset="-122"/>
                <a:ea typeface="华文新魏" panose="02010800040101010101" pitchFamily="2" charset="-122"/>
              </a:rPr>
              <a:t>	Teacher *t = </a:t>
            </a:r>
            <a:r>
              <a:rPr lang="en-US" altLang="zh-CN" sz="2400" dirty="0">
                <a:solidFill>
                  <a:srgbClr val="FF0000"/>
                </a:solidFill>
                <a:latin typeface="华文新魏" panose="02010800040101010101" pitchFamily="2" charset="-122"/>
                <a:ea typeface="华文新魏" panose="02010800040101010101" pitchFamily="2" charset="-122"/>
              </a:rPr>
              <a:t>(Teacher *)</a:t>
            </a:r>
            <a:r>
              <a:rPr lang="en-US" altLang="zh-CN" sz="2400" dirty="0">
                <a:latin typeface="华文新魏" panose="02010800040101010101" pitchFamily="2" charset="-122"/>
                <a:ea typeface="华文新魏" panose="02010800040101010101" pitchFamily="2" charset="-122"/>
              </a:rPr>
              <a:t>p; // Teacher *t = p</a:t>
            </a:r>
            <a:r>
              <a:rPr lang="zh-CN" altLang="en-US" sz="2400" dirty="0">
                <a:latin typeface="华文新魏" panose="02010800040101010101" pitchFamily="2" charset="-122"/>
                <a:ea typeface="华文新魏" panose="02010800040101010101" pitchFamily="2" charset="-122"/>
              </a:rPr>
              <a:t>会出错</a:t>
            </a:r>
            <a:endParaRPr lang="en-US" altLang="zh-CN" sz="2400" dirty="0">
              <a:latin typeface="华文新魏" panose="02010800040101010101" pitchFamily="2" charset="-122"/>
              <a:ea typeface="华文新魏" panose="02010800040101010101" pitchFamily="2" charset="-122"/>
            </a:endParaRPr>
          </a:p>
          <a:p>
            <a:pPr>
              <a:buNone/>
            </a:pPr>
            <a:r>
              <a:rPr lang="zh-CN" altLang="en-US" sz="2400" dirty="0">
                <a:latin typeface="华文新魏" panose="02010800040101010101" pitchFamily="2" charset="-122"/>
                <a:ea typeface="华文新魏" panose="02010800040101010101" pitchFamily="2" charset="-122"/>
              </a:rPr>
              <a:t>或者 </a:t>
            </a:r>
            <a:r>
              <a:rPr lang="en-US" altLang="zh-CN" sz="2400" dirty="0" err="1">
                <a:latin typeface="华文新魏" panose="02010800040101010101" pitchFamily="2" charset="-122"/>
                <a:ea typeface="华文新魏" panose="02010800040101010101" pitchFamily="2" charset="-122"/>
              </a:rPr>
              <a:t>Teahcer</a:t>
            </a:r>
            <a:r>
              <a:rPr lang="en-US" altLang="zh-CN" sz="2400" dirty="0">
                <a:latin typeface="华文新魏" panose="02010800040101010101" pitchFamily="2" charset="-122"/>
                <a:ea typeface="华文新魏" panose="02010800040101010101" pitchFamily="2" charset="-122"/>
              </a:rPr>
              <a:t> *t = </a:t>
            </a:r>
            <a:r>
              <a:rPr lang="en-US" altLang="zh-CN" sz="2400" dirty="0">
                <a:solidFill>
                  <a:srgbClr val="FF0000"/>
                </a:solidFill>
                <a:latin typeface="华文新魏" panose="02010800040101010101" pitchFamily="2" charset="-122"/>
                <a:ea typeface="华文新魏" panose="02010800040101010101" pitchFamily="2" charset="-122"/>
              </a:rPr>
              <a:t>(Teacher *)new Person(); //</a:t>
            </a:r>
            <a:r>
              <a:rPr lang="zh-CN" altLang="en-US" sz="2400" dirty="0">
                <a:solidFill>
                  <a:srgbClr val="FF0000"/>
                </a:solidFill>
                <a:latin typeface="华文新魏" panose="02010800040101010101" pitchFamily="2" charset="-122"/>
                <a:ea typeface="华文新魏" panose="02010800040101010101" pitchFamily="2" charset="-122"/>
              </a:rPr>
              <a:t>必须强制类型转换</a:t>
            </a:r>
            <a:endParaRPr lang="zh-CN" altLang="en-US" sz="2400" dirty="0">
              <a:latin typeface="华文新魏" panose="02010800040101010101" pitchFamily="2" charset="-122"/>
              <a:ea typeface="华文新魏" panose="02010800040101010101" pitchFamily="2" charset="-122"/>
            </a:endParaRPr>
          </a:p>
          <a:p>
            <a:pPr eaLnBrk="1" hangingPunct="1"/>
            <a:r>
              <a:rPr lang="zh-CN" altLang="en-US" sz="2400" dirty="0">
                <a:latin typeface="华文新魏" panose="02010800040101010101" pitchFamily="2" charset="-122"/>
                <a:ea typeface="华文新魏" panose="02010800040101010101" pitchFamily="2" charset="-122"/>
              </a:rPr>
              <a:t>首先编译时编译器认为</a:t>
            </a:r>
            <a:r>
              <a:rPr lang="en-US" altLang="zh-CN" sz="2400" dirty="0">
                <a:latin typeface="华文新魏" panose="02010800040101010101" pitchFamily="2" charset="-122"/>
                <a:ea typeface="华文新魏" panose="02010800040101010101" pitchFamily="2" charset="-122"/>
              </a:rPr>
              <a:t>p</a:t>
            </a:r>
            <a:r>
              <a:rPr lang="zh-CN" altLang="en-US" sz="2400" dirty="0">
                <a:latin typeface="华文新魏" panose="02010800040101010101" pitchFamily="2" charset="-122"/>
                <a:ea typeface="华文新魏" panose="02010800040101010101" pitchFamily="2" charset="-122"/>
              </a:rPr>
              <a:t>的类型是</a:t>
            </a:r>
            <a:r>
              <a:rPr lang="en-US" altLang="zh-CN" sz="2400" dirty="0">
                <a:latin typeface="华文新魏" panose="02010800040101010101" pitchFamily="2" charset="-122"/>
                <a:ea typeface="华文新魏" panose="02010800040101010101" pitchFamily="2" charset="-122"/>
              </a:rPr>
              <a:t>Person*</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t</a:t>
            </a:r>
            <a:r>
              <a:rPr lang="zh-CN" altLang="en-US" sz="2400" dirty="0">
                <a:latin typeface="华文新魏" panose="02010800040101010101" pitchFamily="2" charset="-122"/>
                <a:ea typeface="华文新魏" panose="02010800040101010101" pitchFamily="2" charset="-122"/>
              </a:rPr>
              <a:t>的类型是</a:t>
            </a:r>
            <a:r>
              <a:rPr lang="en-US" altLang="zh-CN" sz="2400" dirty="0">
                <a:latin typeface="华文新魏" panose="02010800040101010101" pitchFamily="2" charset="-122"/>
                <a:ea typeface="华文新魏" panose="02010800040101010101" pitchFamily="2" charset="-122"/>
              </a:rPr>
              <a:t>Teacher *</a:t>
            </a:r>
            <a:r>
              <a:rPr lang="zh-CN" altLang="en-US" sz="2400" dirty="0">
                <a:latin typeface="华文新魏" panose="02010800040101010101" pitchFamily="2" charset="-122"/>
                <a:ea typeface="华文新魏" panose="02010800040101010101" pitchFamily="2" charset="-122"/>
              </a:rPr>
              <a:t>（按声明类型检查）</a:t>
            </a:r>
          </a:p>
          <a:p>
            <a:pPr eaLnBrk="1" hangingPunct="1"/>
            <a:r>
              <a:rPr lang="zh-CN" altLang="en-US" sz="2400" dirty="0">
                <a:latin typeface="华文新魏" panose="02010800040101010101" pitchFamily="2" charset="-122"/>
                <a:ea typeface="华文新魏" panose="02010800040101010101" pitchFamily="2" charset="-122"/>
              </a:rPr>
              <a:t>因为</a:t>
            </a:r>
            <a:r>
              <a:rPr lang="zh-CN" altLang="en-US" sz="2400" dirty="0">
                <a:solidFill>
                  <a:srgbClr val="FF0000"/>
                </a:solidFill>
                <a:latin typeface="华文新魏" panose="02010800040101010101" pitchFamily="2" charset="-122"/>
                <a:ea typeface="华文新魏" panose="02010800040101010101" pitchFamily="2" charset="-122"/>
              </a:rPr>
              <a:t>父类型不一定是子类型</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Person</a:t>
            </a:r>
            <a:r>
              <a:rPr lang="zh-CN" altLang="en-US" sz="2400" dirty="0">
                <a:latin typeface="华文新魏" panose="02010800040101010101" pitchFamily="2" charset="-122"/>
                <a:ea typeface="华文新魏" panose="02010800040101010101" pitchFamily="2" charset="-122"/>
              </a:rPr>
              <a:t>不一定是</a:t>
            </a:r>
            <a:r>
              <a:rPr lang="en-US" altLang="zh-CN" sz="2400" dirty="0">
                <a:latin typeface="华文新魏" panose="02010800040101010101" pitchFamily="2" charset="-122"/>
                <a:ea typeface="华文新魏" panose="02010800040101010101" pitchFamily="2" charset="-122"/>
              </a:rPr>
              <a:t>Teacher</a:t>
            </a:r>
            <a:r>
              <a:rPr lang="zh-CN" altLang="en-US" sz="2400" dirty="0">
                <a:latin typeface="华文新魏" panose="02010800040101010101" pitchFamily="2" charset="-122"/>
                <a:ea typeface="华文新魏" panose="02010800040101010101" pitchFamily="2" charset="-122"/>
              </a:rPr>
              <a:t>）所以当编译器检查到</a:t>
            </a:r>
            <a:r>
              <a:rPr lang="en-US" altLang="zh-CN" sz="2400" dirty="0">
                <a:latin typeface="华文新魏" panose="02010800040101010101" pitchFamily="2" charset="-122"/>
                <a:ea typeface="华文新魏" panose="02010800040101010101" pitchFamily="2" charset="-122"/>
              </a:rPr>
              <a:t>Teacher *t = p</a:t>
            </a:r>
            <a:r>
              <a:rPr lang="zh-CN" altLang="en-US" sz="2400" dirty="0">
                <a:latin typeface="华文新魏" panose="02010800040101010101" pitchFamily="2" charset="-122"/>
                <a:ea typeface="华文新魏" panose="02010800040101010101" pitchFamily="2" charset="-122"/>
              </a:rPr>
              <a:t>时，认为一个</a:t>
            </a:r>
            <a:r>
              <a:rPr lang="en-US" altLang="zh-CN" sz="2400" dirty="0">
                <a:latin typeface="华文新魏" panose="02010800040101010101" pitchFamily="2" charset="-122"/>
                <a:ea typeface="华文新魏" panose="02010800040101010101" pitchFamily="2" charset="-122"/>
              </a:rPr>
              <a:t>Person</a:t>
            </a:r>
            <a:r>
              <a:rPr lang="zh-CN" altLang="en-US" sz="2400" dirty="0">
                <a:latin typeface="华文新魏" panose="02010800040101010101" pitchFamily="2" charset="-122"/>
                <a:ea typeface="华文新魏" panose="02010800040101010101" pitchFamily="2" charset="-122"/>
              </a:rPr>
              <a:t>类型的指针要赋值给</a:t>
            </a:r>
            <a:r>
              <a:rPr lang="en-US" altLang="zh-CN" sz="2400" dirty="0">
                <a:latin typeface="华文新魏" panose="02010800040101010101" pitchFamily="2" charset="-122"/>
                <a:ea typeface="华文新魏" panose="02010800040101010101" pitchFamily="2" charset="-122"/>
              </a:rPr>
              <a:t>Teacher</a:t>
            </a:r>
            <a:r>
              <a:rPr lang="zh-CN" altLang="en-US" sz="2400" dirty="0">
                <a:latin typeface="华文新魏" panose="02010800040101010101" pitchFamily="2" charset="-122"/>
                <a:ea typeface="华文新魏" panose="02010800040101010101" pitchFamily="2" charset="-122"/>
              </a:rPr>
              <a:t>类型的指针，</a:t>
            </a:r>
            <a:r>
              <a:rPr lang="zh-CN" altLang="en-US" sz="2400" dirty="0">
                <a:solidFill>
                  <a:srgbClr val="FF0000"/>
                </a:solidFill>
                <a:latin typeface="华文新魏" panose="02010800040101010101" pitchFamily="2" charset="-122"/>
                <a:ea typeface="华文新魏" panose="02010800040101010101" pitchFamily="2" charset="-122"/>
              </a:rPr>
              <a:t>类型是不匹配的</a:t>
            </a:r>
          </a:p>
          <a:p>
            <a:pPr eaLnBrk="1" hangingPunct="1"/>
            <a:r>
              <a:rPr lang="zh-CN" altLang="en-US" sz="2400" dirty="0">
                <a:solidFill>
                  <a:srgbClr val="FF0000"/>
                </a:solidFill>
                <a:latin typeface="华文新魏" panose="02010800040101010101" pitchFamily="2" charset="-122"/>
                <a:ea typeface="华文新魏" panose="02010800040101010101" pitchFamily="2" charset="-122"/>
              </a:rPr>
              <a:t>强制转换</a:t>
            </a:r>
            <a:r>
              <a:rPr lang="en-US" altLang="zh-CN" sz="2400" dirty="0">
                <a:latin typeface="华文新魏" panose="02010800040101010101" pitchFamily="2" charset="-122"/>
                <a:ea typeface="华文新魏" panose="02010800040101010101" pitchFamily="2" charset="-122"/>
              </a:rPr>
              <a:t>Teacher *t = (Teacher *)p</a:t>
            </a:r>
            <a:r>
              <a:rPr lang="zh-CN" altLang="en-US" sz="2400" dirty="0">
                <a:latin typeface="华文新魏" panose="02010800040101010101" pitchFamily="2" charset="-122"/>
                <a:ea typeface="华文新魏" panose="02010800040101010101" pitchFamily="2" charset="-122"/>
              </a:rPr>
              <a:t>的意思是告诉编译器，请不要再做类型检查，风险我自己承担。</a:t>
            </a:r>
          </a:p>
          <a:p>
            <a:pPr eaLnBrk="1" hangingPunct="1"/>
            <a:r>
              <a:rPr lang="zh-CN" altLang="en-US" sz="2400" dirty="0">
                <a:latin typeface="华文新魏" panose="02010800040101010101" pitchFamily="2" charset="-122"/>
                <a:ea typeface="华文新魏" panose="02010800040101010101" pitchFamily="2" charset="-122"/>
              </a:rPr>
              <a:t>强制类型转换的风险是：运行时如果</a:t>
            </a:r>
            <a:r>
              <a:rPr lang="en-US" altLang="zh-CN" sz="2400" dirty="0">
                <a:latin typeface="华文新魏" panose="02010800040101010101" pitchFamily="2" charset="-122"/>
                <a:ea typeface="华文新魏" panose="02010800040101010101" pitchFamily="2" charset="-122"/>
              </a:rPr>
              <a:t>p</a:t>
            </a:r>
            <a:r>
              <a:rPr lang="zh-CN" altLang="en-US" sz="2400" dirty="0">
                <a:latin typeface="华文新魏" panose="02010800040101010101" pitchFamily="2" charset="-122"/>
                <a:ea typeface="华文新魏" panose="02010800040101010101" pitchFamily="2" charset="-122"/>
              </a:rPr>
              <a:t>指向的对象不是</a:t>
            </a:r>
            <a:r>
              <a:rPr lang="en-US" altLang="zh-CN" sz="2400" dirty="0">
                <a:latin typeface="华文新魏" panose="02010800040101010101" pitchFamily="2" charset="-122"/>
                <a:ea typeface="华文新魏" panose="02010800040101010101" pitchFamily="2" charset="-122"/>
              </a:rPr>
              <a:t>Teacher</a:t>
            </a:r>
            <a:r>
              <a:rPr lang="zh-CN" altLang="en-US" sz="2400" dirty="0">
                <a:latin typeface="华文新魏" panose="02010800040101010101" pitchFamily="2" charset="-122"/>
                <a:ea typeface="华文新魏" panose="02010800040101010101" pitchFamily="2" charset="-122"/>
              </a:rPr>
              <a:t>的实例时程序会出错（</a:t>
            </a:r>
            <a:r>
              <a:rPr lang="en-US" altLang="zh-CN" sz="2400" dirty="0">
                <a:latin typeface="华文新魏" panose="02010800040101010101" pitchFamily="2" charset="-122"/>
                <a:ea typeface="华文新魏" panose="02010800040101010101" pitchFamily="2" charset="-122"/>
              </a:rPr>
              <a:t>Run Time Error</a:t>
            </a:r>
            <a:r>
              <a:rPr lang="zh-CN" altLang="en-US" sz="2400" dirty="0">
                <a:latin typeface="华文新魏" panose="02010800040101010101" pitchFamily="2" charset="-122"/>
                <a:ea typeface="华文新魏" panose="02010800040101010101" pitchFamily="2" charset="-122"/>
              </a:rPr>
              <a:t>）</a:t>
            </a:r>
          </a:p>
          <a:p>
            <a:pPr eaLnBrk="1" hangingPunct="1"/>
            <a:r>
              <a:rPr lang="zh-CN" altLang="en-US" sz="2400" dirty="0">
                <a:latin typeface="华文新魏" panose="02010800040101010101" pitchFamily="2" charset="-122"/>
                <a:ea typeface="华文新魏" panose="02010800040101010101" pitchFamily="2" charset="-122"/>
              </a:rPr>
              <a:t>因此在赋值前必须利用</a:t>
            </a:r>
            <a:r>
              <a:rPr lang="en-US" altLang="zh-CN" sz="2400" dirty="0">
                <a:latin typeface="华文新魏" panose="02010800040101010101" pitchFamily="2" charset="-122"/>
                <a:ea typeface="华文新魏" panose="02010800040101010101" pitchFamily="2" charset="-122"/>
              </a:rPr>
              <a:t>RTTI</a:t>
            </a:r>
            <a:r>
              <a:rPr lang="zh-CN" altLang="en-US" sz="2400" dirty="0">
                <a:latin typeface="华文新魏" panose="02010800040101010101" pitchFamily="2" charset="-122"/>
                <a:ea typeface="华文新魏" panose="02010800040101010101" pitchFamily="2" charset="-122"/>
              </a:rPr>
              <a:t>（运行时类型标识）来检查</a:t>
            </a:r>
            <a:r>
              <a:rPr lang="en-US" altLang="zh-CN" sz="2400" dirty="0">
                <a:latin typeface="华文新魏" panose="02010800040101010101" pitchFamily="2" charset="-122"/>
                <a:ea typeface="华文新魏" panose="02010800040101010101" pitchFamily="2" charset="-122"/>
              </a:rPr>
              <a:t>p</a:t>
            </a:r>
            <a:r>
              <a:rPr lang="zh-CN" altLang="en-US" sz="2400" dirty="0">
                <a:latin typeface="华文新魏" panose="02010800040101010101" pitchFamily="2" charset="-122"/>
                <a:ea typeface="华文新魏" panose="02010800040101010101" pitchFamily="2" charset="-122"/>
              </a:rPr>
              <a:t>是不是指向</a:t>
            </a:r>
            <a:r>
              <a:rPr lang="en-US" altLang="zh-CN" sz="2400" dirty="0">
                <a:latin typeface="华文新魏" panose="02010800040101010101" pitchFamily="2" charset="-122"/>
                <a:ea typeface="华文新魏" panose="02010800040101010101" pitchFamily="2" charset="-122"/>
              </a:rPr>
              <a:t>Teacher</a:t>
            </a:r>
            <a:r>
              <a:rPr lang="zh-CN" altLang="en-US" sz="2400" dirty="0">
                <a:latin typeface="华文新魏" panose="02010800040101010101" pitchFamily="2" charset="-122"/>
                <a:ea typeface="华文新魏" panose="02010800040101010101" pitchFamily="2" charset="-122"/>
              </a:rPr>
              <a:t>的实例</a:t>
            </a:r>
          </a:p>
          <a:p>
            <a:pPr eaLnBrk="1" hangingPunct="1"/>
            <a:endParaRPr lang="en-US" altLang="zh-CN" sz="2800" dirty="0"/>
          </a:p>
        </p:txBody>
      </p:sp>
      <p:sp>
        <p:nvSpPr>
          <p:cNvPr id="306180" name="Text Box 4"/>
          <p:cNvSpPr txBox="1">
            <a:spLocks noChangeArrowheads="1"/>
          </p:cNvSpPr>
          <p:nvPr/>
        </p:nvSpPr>
        <p:spPr bwMode="auto">
          <a:xfrm>
            <a:off x="950912" y="2890044"/>
            <a:ext cx="7242175" cy="1077912"/>
          </a:xfrm>
          <a:prstGeom prst="rect">
            <a:avLst/>
          </a:prstGeom>
          <a:solidFill>
            <a:srgbClr val="CCFFFF"/>
          </a:solidFill>
          <a:ln w="12700">
            <a:solidFill>
              <a:schemeClr val="tx1"/>
            </a:solidFill>
            <a:miter lim="800000"/>
            <a:headEnd/>
            <a:tailEnd/>
          </a:ln>
        </p:spPr>
        <p:txBody>
          <a:bodyPr>
            <a:spAutoFit/>
          </a:bodyPr>
          <a:lstStyle/>
          <a:p>
            <a:pPr algn="l"/>
            <a:r>
              <a:rPr lang="en-US" altLang="zh-CN" sz="3200"/>
              <a:t>if(</a:t>
            </a:r>
            <a:r>
              <a:rPr lang="zh-CN" altLang="en-US" sz="3200"/>
              <a:t>！</a:t>
            </a:r>
            <a:r>
              <a:rPr lang="en-US" altLang="zh-CN" sz="3200"/>
              <a:t>strcmp(typeid(*p).name(),”Teacher”))</a:t>
            </a:r>
          </a:p>
          <a:p>
            <a:pPr algn="l"/>
            <a:r>
              <a:rPr lang="en-US" altLang="zh-CN" sz="3200"/>
              <a:t>	Teacher *t = (Teacher *)p;</a:t>
            </a:r>
          </a:p>
        </p:txBody>
      </p:sp>
      <p:sp>
        <p:nvSpPr>
          <p:cNvPr id="8" name="Rectangle 4">
            <a:extLst>
              <a:ext uri="{FF2B5EF4-FFF2-40B4-BE49-F238E27FC236}">
                <a16:creationId xmlns:a16="http://schemas.microsoft.com/office/drawing/2014/main" id="{FD77EA8E-C37A-463D-B866-492C9234B73A}"/>
              </a:ext>
            </a:extLst>
          </p:cNvPr>
          <p:cNvSpPr txBox="1">
            <a:spLocks noChangeArrowheads="1"/>
          </p:cNvSpPr>
          <p:nvPr/>
        </p:nvSpPr>
        <p:spPr>
          <a:xfrm>
            <a:off x="533400" y="188913"/>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b="1" dirty="0">
                <a:solidFill>
                  <a:srgbClr val="FF0000"/>
                </a:solidFill>
                <a:latin typeface="微软雅黑" pitchFamily="34" charset="-122"/>
                <a:ea typeface="微软雅黑" pitchFamily="34" charset="-122"/>
              </a:rPr>
              <a:t>6.5</a:t>
            </a:r>
            <a:r>
              <a:rPr lang="zh-CN" altLang="en-US" sz="3600" b="1" dirty="0">
                <a:solidFill>
                  <a:srgbClr val="FF0000"/>
                </a:solidFill>
                <a:latin typeface="微软雅黑" pitchFamily="34" charset="-122"/>
                <a:ea typeface="微软雅黑" pitchFamily="34" charset="-122"/>
              </a:rPr>
              <a:t>　父类和子类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6180"/>
                                        </p:tgtEl>
                                        <p:attrNameLst>
                                          <p:attrName>style.visibility</p:attrName>
                                        </p:attrNameLst>
                                      </p:cBhvr>
                                      <p:to>
                                        <p:strVal val="visible"/>
                                      </p:to>
                                    </p:set>
                                    <p:animEffect transition="in" filter="blinds(horizontal)">
                                      <p:cBhvr>
                                        <p:cTn id="7" dur="500"/>
                                        <p:tgtEl>
                                          <p:spTgt spid="3061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06180"/>
                                        </p:tgtEl>
                                      </p:cBhvr>
                                    </p:animEffect>
                                    <p:set>
                                      <p:cBhvr>
                                        <p:cTn id="12" dur="1" fill="hold">
                                          <p:stCondLst>
                                            <p:cond delay="499"/>
                                          </p:stCondLst>
                                        </p:cTn>
                                        <p:tgtEl>
                                          <p:spTgt spid="3061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0" grpId="0" animBg="1"/>
      <p:bldP spid="30618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22</a:t>
            </a:fld>
            <a:endParaRPr lang="en-US" altLang="zh-CN">
              <a:latin typeface="华文新魏" panose="02010800040101010101" pitchFamily="2" charset="-122"/>
              <a:ea typeface="华文新魏" panose="02010800040101010101" pitchFamily="2" charset="-122"/>
            </a:endParaRPr>
          </a:p>
        </p:txBody>
      </p:sp>
      <p:sp>
        <p:nvSpPr>
          <p:cNvPr id="171011" name="Rectangle 3"/>
          <p:cNvSpPr>
            <a:spLocks noGrp="1" noChangeArrowheads="1"/>
          </p:cNvSpPr>
          <p:nvPr>
            <p:ph type="body" idx="1"/>
          </p:nvPr>
        </p:nvSpPr>
        <p:spPr>
          <a:xfrm>
            <a:off x="107504" y="890250"/>
            <a:ext cx="8534400" cy="5635094"/>
          </a:xfrm>
        </p:spPr>
        <p:txBody>
          <a:bodyPr>
            <a:normAutofit/>
          </a:bodyPr>
          <a:lstStyle/>
          <a:p>
            <a:pPr marL="0" indent="0">
              <a:lnSpc>
                <a:spcPct val="150000"/>
              </a:lnSpc>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派生类如果不是从基类公有派生，则不是父类和子类关系。基类指针不能直接指向派生类对象，必须强制类型转换</a:t>
            </a:r>
          </a:p>
          <a:p>
            <a:pPr>
              <a:lnSpc>
                <a:spcPct val="150000"/>
              </a:lnSpc>
              <a:buNone/>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	class A {}; </a:t>
            </a:r>
          </a:p>
          <a:p>
            <a:pPr>
              <a:lnSpc>
                <a:spcPct val="150000"/>
              </a:lnSpc>
              <a:buNone/>
            </a:pPr>
            <a:r>
              <a:rPr lang="en-US" altLang="zh-CN" sz="2400" b="1" dirty="0">
                <a:latin typeface="华文新魏" panose="02010800040101010101" pitchFamily="2" charset="-122"/>
                <a:ea typeface="华文新魏" panose="02010800040101010101" pitchFamily="2" charset="-122"/>
              </a:rPr>
              <a:t>		class B: protected A {};</a:t>
            </a:r>
          </a:p>
          <a:p>
            <a:pPr>
              <a:lnSpc>
                <a:spcPct val="150000"/>
              </a:lnSpc>
              <a:buNone/>
            </a:pPr>
            <a:r>
              <a:rPr lang="en-US" altLang="zh-CN" sz="2400" b="1" dirty="0">
                <a:latin typeface="华文新魏" panose="02010800040101010101" pitchFamily="2" charset="-122"/>
                <a:ea typeface="华文新魏" panose="02010800040101010101" pitchFamily="2" charset="-122"/>
              </a:rPr>
              <a:t>		A * p = (A *)new B( );</a:t>
            </a:r>
          </a:p>
          <a:p>
            <a:pPr marL="0" indent="0">
              <a:lnSpc>
                <a:spcPct val="200000"/>
              </a:lnSpc>
              <a:buNone/>
            </a:pPr>
            <a:endParaRPr lang="zh-CN" altLang="en-US" sz="2400" b="1" dirty="0">
              <a:latin typeface="华文新魏" panose="02010800040101010101" pitchFamily="2" charset="-122"/>
              <a:ea typeface="华文新魏" panose="02010800040101010101" pitchFamily="2" charset="-122"/>
            </a:endParaRPr>
          </a:p>
        </p:txBody>
      </p:sp>
      <p:sp>
        <p:nvSpPr>
          <p:cNvPr id="7" name="Rectangle 4">
            <a:extLst>
              <a:ext uri="{FF2B5EF4-FFF2-40B4-BE49-F238E27FC236}">
                <a16:creationId xmlns:a16="http://schemas.microsoft.com/office/drawing/2014/main" id="{642AA504-B8B2-4FD5-9467-0B20ABCD617F}"/>
              </a:ext>
            </a:extLst>
          </p:cNvPr>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6.6</a:t>
            </a:r>
            <a:r>
              <a:rPr lang="zh-CN" altLang="en-US" sz="3600" b="1" dirty="0">
                <a:solidFill>
                  <a:srgbClr val="FF0000"/>
                </a:solidFill>
                <a:latin typeface="微软雅黑" pitchFamily="34" charset="-122"/>
                <a:ea typeface="微软雅黑" pitchFamily="34" charset="-122"/>
              </a:rPr>
              <a:t>　派生类和基类</a:t>
            </a:r>
          </a:p>
        </p:txBody>
      </p:sp>
    </p:spTree>
    <p:extLst>
      <p:ext uri="{BB962C8B-B14F-4D97-AF65-F5344CB8AC3E}">
        <p14:creationId xmlns:p14="http://schemas.microsoft.com/office/powerpoint/2010/main" val="594927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23</a:t>
            </a:fld>
            <a:endParaRPr lang="en-US" altLang="zh-CN">
              <a:latin typeface="华文新魏" panose="02010800040101010101" pitchFamily="2" charset="-122"/>
              <a:ea typeface="华文新魏" panose="02010800040101010101" pitchFamily="2" charset="-122"/>
            </a:endParaRPr>
          </a:p>
        </p:txBody>
      </p:sp>
      <p:sp>
        <p:nvSpPr>
          <p:cNvPr id="171011" name="Rectangle 3"/>
          <p:cNvSpPr>
            <a:spLocks noGrp="1" noChangeArrowheads="1"/>
          </p:cNvSpPr>
          <p:nvPr>
            <p:ph type="body" idx="1"/>
          </p:nvPr>
        </p:nvSpPr>
        <p:spPr>
          <a:xfrm>
            <a:off x="107504" y="890250"/>
            <a:ext cx="8534400" cy="5635094"/>
          </a:xfrm>
        </p:spPr>
        <p:txBody>
          <a:bodyPr>
            <a:normAutofit fontScale="92500"/>
          </a:bodyPr>
          <a:lstStyle/>
          <a:p>
            <a:pPr marL="0" indent="0">
              <a:lnSpc>
                <a:spcPct val="150000"/>
              </a:lnSpc>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派生类如果不是从基类公有派生，则不是父类和子类关系。基类指针不能直接指向派生类对象，必须强制类型转换</a:t>
            </a:r>
          </a:p>
          <a:p>
            <a:pPr>
              <a:lnSpc>
                <a:spcPct val="150000"/>
              </a:lnSpc>
              <a:buNone/>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class A {}; </a:t>
            </a:r>
          </a:p>
          <a:p>
            <a:pPr>
              <a:lnSpc>
                <a:spcPct val="150000"/>
              </a:lnSpc>
              <a:buNone/>
            </a:pPr>
            <a:r>
              <a:rPr lang="en-US" altLang="zh-CN" sz="2200" b="1" dirty="0">
                <a:latin typeface="华文新魏" panose="02010800040101010101" pitchFamily="2" charset="-122"/>
                <a:ea typeface="华文新魏" panose="02010800040101010101" pitchFamily="2" charset="-122"/>
              </a:rPr>
              <a:t>		class B: protected A {};</a:t>
            </a:r>
          </a:p>
          <a:p>
            <a:pPr>
              <a:lnSpc>
                <a:spcPct val="150000"/>
              </a:lnSpc>
              <a:buNone/>
            </a:pPr>
            <a:r>
              <a:rPr lang="en-US" altLang="zh-CN" sz="2200" b="1" dirty="0">
                <a:latin typeface="华文新魏" panose="02010800040101010101" pitchFamily="2" charset="-122"/>
                <a:ea typeface="华文新魏" panose="02010800040101010101" pitchFamily="2" charset="-122"/>
              </a:rPr>
              <a:t>		A * p = (A *)new B( ); //</a:t>
            </a:r>
            <a:r>
              <a:rPr lang="zh-CN" altLang="en-US" sz="2200" b="1" dirty="0">
                <a:latin typeface="华文新魏" panose="02010800040101010101" pitchFamily="2" charset="-122"/>
                <a:ea typeface="华文新魏" panose="02010800040101010101" pitchFamily="2" charset="-122"/>
              </a:rPr>
              <a:t>对于非父子关系，不能用</a:t>
            </a:r>
            <a:r>
              <a:rPr lang="en-US" altLang="zh-CN" sz="2200" b="1" dirty="0" err="1">
                <a:latin typeface="华文新魏" panose="02010800040101010101" pitchFamily="2" charset="-122"/>
                <a:ea typeface="华文新魏" panose="02010800040101010101" pitchFamily="2" charset="-122"/>
              </a:rPr>
              <a:t>dynamic_cast</a:t>
            </a:r>
            <a:endParaRPr lang="en-US" altLang="zh-CN" sz="2200" b="1" dirty="0">
              <a:latin typeface="华文新魏" panose="02010800040101010101" pitchFamily="2" charset="-122"/>
              <a:ea typeface="华文新魏" panose="02010800040101010101" pitchFamily="2" charset="-122"/>
            </a:endParaRPr>
          </a:p>
          <a:p>
            <a:pPr marL="0" indent="0" algn="just" fontAlgn="t">
              <a:lnSpc>
                <a:spcPct val="125000"/>
              </a:lnSpc>
              <a:spcBef>
                <a:spcPct val="10000"/>
              </a:spcBef>
              <a:buClr>
                <a:schemeClr val="tx1"/>
              </a:buClr>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在</a:t>
            </a:r>
            <a:r>
              <a:rPr lang="zh-CN" altLang="en-US" sz="2400" b="1" dirty="0">
                <a:solidFill>
                  <a:srgbClr val="FF0000"/>
                </a:solidFill>
                <a:latin typeface="华文新魏" panose="02010800040101010101" pitchFamily="2" charset="-122"/>
                <a:ea typeface="华文新魏" panose="02010800040101010101" pitchFamily="2" charset="-122"/>
              </a:rPr>
              <a:t>派生类函数成员内部，基类指针可以直接指向该派生类对象</a:t>
            </a:r>
            <a:r>
              <a:rPr lang="zh-CN" altLang="en-US" sz="2400" b="1" dirty="0">
                <a:latin typeface="华文新魏" panose="02010800040101010101" pitchFamily="2" charset="-122"/>
                <a:ea typeface="华文新魏" panose="02010800040101010101" pitchFamily="2" charset="-122"/>
              </a:rPr>
              <a:t>，即对派生类的函数成员而言，基类被等同地当作派生类的父类。</a:t>
            </a:r>
          </a:p>
          <a:p>
            <a:pPr marL="0" indent="0" algn="just" fontAlgn="t">
              <a:lnSpc>
                <a:spcPct val="125000"/>
              </a:lnSpc>
              <a:spcBef>
                <a:spcPct val="10000"/>
              </a:spcBef>
              <a:buClr>
                <a:schemeClr val="tx1"/>
              </a:buClr>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如果一个函数声明为</a:t>
            </a:r>
            <a:r>
              <a:rPr lang="zh-CN" altLang="en-US" sz="2400" b="1" dirty="0">
                <a:solidFill>
                  <a:srgbClr val="FF0000"/>
                </a:solidFill>
                <a:latin typeface="华文新魏" panose="02010800040101010101" pitchFamily="2" charset="-122"/>
                <a:ea typeface="华文新魏" panose="02010800040101010101" pitchFamily="2" charset="-122"/>
              </a:rPr>
              <a:t>派生类</a:t>
            </a:r>
            <a:r>
              <a:rPr lang="zh-CN" altLang="en-US" sz="2400" b="1" dirty="0">
                <a:latin typeface="华文新魏" panose="02010800040101010101" pitchFamily="2" charset="-122"/>
                <a:ea typeface="华文新魏" panose="02010800040101010101" pitchFamily="2" charset="-122"/>
              </a:rPr>
              <a:t>的友元，则该友元内部的基类指针也可以直接指向派生类对象。即对派生类的友元而言，基类被等同地当作派生类的父类。</a:t>
            </a:r>
          </a:p>
          <a:p>
            <a:pPr marL="0" indent="0" algn="just" fontAlgn="t">
              <a:lnSpc>
                <a:spcPct val="125000"/>
              </a:lnSpc>
              <a:spcBef>
                <a:spcPct val="10000"/>
              </a:spcBef>
              <a:buClr>
                <a:schemeClr val="tx1"/>
              </a:buClr>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在上述两种情况下，基类引用也可直接引用派生类对象。</a:t>
            </a:r>
          </a:p>
          <a:p>
            <a:pPr>
              <a:lnSpc>
                <a:spcPct val="150000"/>
              </a:lnSpc>
              <a:buNone/>
            </a:pPr>
            <a:endParaRPr lang="en-US" altLang="zh-CN" sz="2400" b="1" dirty="0">
              <a:latin typeface="华文新魏" panose="02010800040101010101" pitchFamily="2" charset="-122"/>
              <a:ea typeface="华文新魏" panose="02010800040101010101" pitchFamily="2" charset="-122"/>
            </a:endParaRPr>
          </a:p>
          <a:p>
            <a:pPr marL="0" indent="0">
              <a:lnSpc>
                <a:spcPct val="200000"/>
              </a:lnSpc>
              <a:buNone/>
            </a:pPr>
            <a:endParaRPr lang="zh-CN" altLang="en-US" sz="2400" b="1" dirty="0">
              <a:latin typeface="华文新魏" panose="02010800040101010101" pitchFamily="2" charset="-122"/>
              <a:ea typeface="华文新魏" panose="02010800040101010101" pitchFamily="2" charset="-122"/>
            </a:endParaRPr>
          </a:p>
        </p:txBody>
      </p:sp>
      <p:sp>
        <p:nvSpPr>
          <p:cNvPr id="7" name="Rectangle 4">
            <a:extLst>
              <a:ext uri="{FF2B5EF4-FFF2-40B4-BE49-F238E27FC236}">
                <a16:creationId xmlns:a16="http://schemas.microsoft.com/office/drawing/2014/main" id="{642AA504-B8B2-4FD5-9467-0B20ABCD617F}"/>
              </a:ext>
            </a:extLst>
          </p:cNvPr>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6.6</a:t>
            </a:r>
            <a:r>
              <a:rPr lang="zh-CN" altLang="en-US" sz="3600" b="1" dirty="0">
                <a:solidFill>
                  <a:srgbClr val="FF0000"/>
                </a:solidFill>
                <a:latin typeface="微软雅黑" pitchFamily="34" charset="-122"/>
                <a:ea typeface="微软雅黑" pitchFamily="34" charset="-122"/>
              </a:rPr>
              <a:t>　派生类和基类</a:t>
            </a:r>
          </a:p>
        </p:txBody>
      </p:sp>
    </p:spTree>
    <p:extLst>
      <p:ext uri="{BB962C8B-B14F-4D97-AF65-F5344CB8AC3E}">
        <p14:creationId xmlns:p14="http://schemas.microsoft.com/office/powerpoint/2010/main" val="4201756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24</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287016" y="152636"/>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30000"/>
              </a:lnSpc>
            </a:pPr>
            <a:r>
              <a:rPr lang="en-US" altLang="zh-CN" b="1" dirty="0">
                <a:latin typeface="华文新魏" panose="02010800040101010101" pitchFamily="2" charset="-122"/>
                <a:ea typeface="华文新魏" panose="02010800040101010101" pitchFamily="2" charset="-122"/>
              </a:rPr>
              <a:t>class A { };</a:t>
            </a:r>
            <a:endParaRPr lang="zh-CN" altLang="en-US"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class B : protected A {</a:t>
            </a:r>
          </a:p>
          <a:p>
            <a:pPr>
              <a:lnSpc>
                <a:spcPct val="130000"/>
              </a:lnSpc>
            </a:pPr>
            <a:r>
              <a:rPr lang="en-US" altLang="zh-CN" b="1" dirty="0">
                <a:latin typeface="华文新魏" panose="02010800040101010101" pitchFamily="2" charset="-122"/>
                <a:ea typeface="华文新魏" panose="02010800040101010101" pitchFamily="2" charset="-122"/>
              </a:rPr>
              <a:t>public:</a:t>
            </a:r>
          </a:p>
          <a:p>
            <a:pPr>
              <a:lnSpc>
                <a:spcPct val="130000"/>
              </a:lnSpc>
            </a:pPr>
            <a:r>
              <a:rPr lang="en-US" altLang="zh-CN" b="1" dirty="0">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以下代码点可以同时访问基类和派生类的公有接口（函数）</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    void f() {  A</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p = this;  }</a:t>
            </a:r>
          </a:p>
          <a:p>
            <a:pPr>
              <a:lnSpc>
                <a:spcPct val="130000"/>
              </a:lnSpc>
            </a:pPr>
            <a:r>
              <a:rPr lang="en-US" altLang="zh-CN" b="1" dirty="0">
                <a:latin typeface="华文新魏" panose="02010800040101010101" pitchFamily="2" charset="-122"/>
                <a:ea typeface="华文新魏" panose="02010800040101010101" pitchFamily="2" charset="-122"/>
              </a:rPr>
              <a:t>    static void g() { A</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p = new</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B(); }</a:t>
            </a:r>
          </a:p>
          <a:p>
            <a:pPr>
              <a:lnSpc>
                <a:spcPct val="130000"/>
              </a:lnSpc>
            </a:pPr>
            <a:r>
              <a:rPr lang="en-US" altLang="zh-CN" b="1" dirty="0">
                <a:latin typeface="华文新魏" panose="02010800040101010101" pitchFamily="2" charset="-122"/>
                <a:ea typeface="华文新魏" panose="02010800040101010101" pitchFamily="2" charset="-122"/>
              </a:rPr>
              <a:t>    friend void h() { A *p = new</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B(); }</a:t>
            </a:r>
          </a:p>
          <a:p>
            <a:pPr>
              <a:lnSpc>
                <a:spcPct val="130000"/>
              </a:lnSpc>
            </a:pPr>
            <a:r>
              <a:rPr lang="en-US" altLang="zh-CN" b="1" dirty="0">
                <a:latin typeface="华文新魏" panose="02010800040101010101" pitchFamily="2" charset="-122"/>
                <a:ea typeface="华文新魏" panose="02010800040101010101" pitchFamily="2" charset="-122"/>
              </a:rPr>
              <a:t>};</a:t>
            </a:r>
          </a:p>
          <a:p>
            <a:pPr>
              <a:lnSpc>
                <a:spcPct val="130000"/>
              </a:lnSpc>
            </a:pPr>
            <a:endParaRPr lang="zh-CN" altLang="en-US"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void test() {</a:t>
            </a:r>
          </a:p>
          <a:p>
            <a:pPr>
              <a:lnSpc>
                <a:spcPct val="130000"/>
              </a:lnSpc>
            </a:pPr>
            <a:r>
              <a:rPr lang="en-US" altLang="zh-CN" b="1" dirty="0">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判断基类指针是否可以直接指向派生类，就要看当前代码点是否可以同时访问基类和派生类的公有接口（函数）。</a:t>
            </a:r>
            <a:r>
              <a:rPr lang="zh-CN" altLang="en-US" b="1" dirty="0">
                <a:latin typeface="华文新魏" panose="02010800040101010101" pitchFamily="2" charset="-122"/>
                <a:ea typeface="华文新魏" panose="02010800040101010101" pitchFamily="2" charset="-122"/>
              </a:rPr>
              <a:t>对于非父子关系，当前代码点不能访问基类的公有接口，因此基类指针不能直接指向派生类而必须强制转换</a:t>
            </a:r>
          </a:p>
          <a:p>
            <a:pPr>
              <a:lnSpc>
                <a:spcPct val="130000"/>
              </a:lnSpc>
            </a:pPr>
            <a:r>
              <a:rPr lang="en-US" altLang="zh-CN" b="1" dirty="0">
                <a:solidFill>
                  <a:srgbClr val="FF0000"/>
                </a:solidFill>
                <a:latin typeface="华文新魏" panose="02010800040101010101" pitchFamily="2" charset="-122"/>
                <a:ea typeface="华文新魏" panose="02010800040101010101" pitchFamily="2" charset="-122"/>
              </a:rPr>
              <a:t>    A *p1 = (A *)(new B);  //</a:t>
            </a:r>
            <a:r>
              <a:rPr lang="zh-CN" altLang="en-US" b="1" dirty="0">
                <a:solidFill>
                  <a:srgbClr val="FF0000"/>
                </a:solidFill>
                <a:latin typeface="华文新魏" panose="02010800040101010101" pitchFamily="2" charset="-122"/>
                <a:ea typeface="华文新魏" panose="02010800040101010101" pitchFamily="2" charset="-122"/>
              </a:rPr>
              <a:t>对于非父子关系，可以用</a:t>
            </a:r>
            <a:r>
              <a:rPr lang="en-US" altLang="zh-CN" b="1" dirty="0">
                <a:solidFill>
                  <a:srgbClr val="FF0000"/>
                </a:solidFill>
                <a:latin typeface="华文新魏" panose="02010800040101010101" pitchFamily="2" charset="-122"/>
                <a:ea typeface="华文新魏" panose="02010800040101010101" pitchFamily="2" charset="-122"/>
              </a:rPr>
              <a:t>C style casting</a:t>
            </a:r>
          </a:p>
          <a:p>
            <a:pPr>
              <a:lnSpc>
                <a:spcPct val="130000"/>
              </a:lnSpc>
            </a:pPr>
            <a:r>
              <a:rPr lang="en-US" altLang="zh-CN" b="1" dirty="0">
                <a:latin typeface="华文新魏" panose="02010800040101010101" pitchFamily="2" charset="-122"/>
                <a:ea typeface="华文新魏" panose="02010800040101010101" pitchFamily="2" charset="-122"/>
              </a:rPr>
              <a:t>    delete p1;</a:t>
            </a:r>
            <a:endParaRPr lang="zh-CN" altLang="en-US" b="1" dirty="0">
              <a:latin typeface="华文新魏" panose="02010800040101010101" pitchFamily="2" charset="-122"/>
              <a:ea typeface="华文新魏" panose="02010800040101010101" pitchFamily="2" charset="-122"/>
            </a:endParaRPr>
          </a:p>
          <a:p>
            <a:pPr>
              <a:lnSpc>
                <a:spcPct val="130000"/>
              </a:lnSpc>
            </a:pPr>
            <a:r>
              <a:rPr lang="en-US" altLang="zh-CN"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994527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25</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43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b="1" dirty="0">
                <a:latin typeface="华文新魏" panose="02010800040101010101" pitchFamily="2" charset="-122"/>
                <a:ea typeface="华文新魏" panose="02010800040101010101" pitchFamily="2" charset="-122"/>
              </a:rPr>
              <a:t>class A {</a:t>
            </a:r>
          </a:p>
          <a:p>
            <a:r>
              <a:rPr lang="en-US" altLang="zh-CN" sz="2000" b="1" dirty="0">
                <a:latin typeface="华文新魏" panose="02010800040101010101" pitchFamily="2" charset="-122"/>
                <a:ea typeface="华文新魏" panose="02010800040101010101" pitchFamily="2" charset="-122"/>
              </a:rPr>
              <a:t>//	virtual void f() {};</a:t>
            </a:r>
          </a:p>
          <a:p>
            <a:r>
              <a:rPr lang="en-US" altLang="zh-CN" sz="2000" b="1" dirty="0">
                <a:latin typeface="华文新魏" panose="02010800040101010101" pitchFamily="2" charset="-122"/>
                <a:ea typeface="华文新魏" panose="02010800040101010101" pitchFamily="2" charset="-122"/>
              </a:rPr>
              <a:t>};</a:t>
            </a:r>
          </a:p>
          <a:p>
            <a:endParaRPr lang="en-US" altLang="zh-CN" sz="2000" b="1" dirty="0">
              <a:latin typeface="华文新魏" panose="02010800040101010101" pitchFamily="2" charset="-122"/>
              <a:ea typeface="华文新魏" panose="02010800040101010101" pitchFamily="2" charset="-122"/>
            </a:endParaRPr>
          </a:p>
          <a:p>
            <a:r>
              <a:rPr lang="en-US" altLang="zh-CN" sz="2000" b="1" dirty="0">
                <a:latin typeface="华文新魏" panose="02010800040101010101" pitchFamily="2" charset="-122"/>
                <a:ea typeface="华文新魏" panose="02010800040101010101" pitchFamily="2" charset="-122"/>
              </a:rPr>
              <a:t>class C:public A{</a:t>
            </a:r>
          </a:p>
          <a:p>
            <a:r>
              <a:rPr lang="en-US" altLang="zh-CN" sz="2000" b="1" dirty="0">
                <a:latin typeface="华文新魏" panose="02010800040101010101" pitchFamily="2" charset="-122"/>
                <a:ea typeface="华文新魏" panose="02010800040101010101" pitchFamily="2" charset="-122"/>
              </a:rPr>
              <a:t>public:</a:t>
            </a:r>
          </a:p>
          <a:p>
            <a:r>
              <a:rPr lang="en-US" altLang="zh-CN" sz="2000" b="1" dirty="0">
                <a:latin typeface="华文新魏" panose="02010800040101010101" pitchFamily="2" charset="-122"/>
                <a:ea typeface="华文新魏" panose="02010800040101010101" pitchFamily="2" charset="-122"/>
              </a:rPr>
              <a:t>	C( ) = default;</a:t>
            </a:r>
          </a:p>
          <a:p>
            <a:r>
              <a:rPr lang="en-US" altLang="zh-CN" sz="2000" b="1" dirty="0">
                <a:latin typeface="华文新魏" panose="02010800040101010101" pitchFamily="2" charset="-122"/>
                <a:ea typeface="华文新魏" panose="02010800040101010101" pitchFamily="2" charset="-122"/>
              </a:rPr>
              <a:t>};</a:t>
            </a:r>
          </a:p>
          <a:p>
            <a:endParaRPr lang="en-US" altLang="zh-CN" sz="2000" b="1" dirty="0">
              <a:latin typeface="华文新魏" panose="02010800040101010101" pitchFamily="2" charset="-122"/>
              <a:ea typeface="华文新魏" panose="02010800040101010101" pitchFamily="2" charset="-122"/>
            </a:endParaRPr>
          </a:p>
          <a:p>
            <a:r>
              <a:rPr lang="en-US" altLang="zh-CN" sz="2000" b="1" dirty="0">
                <a:latin typeface="华文新魏" panose="02010800040101010101" pitchFamily="2" charset="-122"/>
                <a:ea typeface="华文新魏" panose="02010800040101010101" pitchFamily="2" charset="-122"/>
              </a:rPr>
              <a:t>void test() {</a:t>
            </a:r>
          </a:p>
          <a:p>
            <a:r>
              <a:rPr lang="en-US" altLang="zh-CN" sz="2000" b="1" dirty="0">
                <a:latin typeface="华文新魏" panose="02010800040101010101" pitchFamily="2" charset="-122"/>
                <a:ea typeface="华文新魏" panose="02010800040101010101" pitchFamily="2" charset="-122"/>
              </a:rPr>
              <a:t>	A *p3 = new C;</a:t>
            </a:r>
          </a:p>
          <a:p>
            <a:endParaRPr lang="en-US" altLang="zh-CN" sz="2000" b="1" dirty="0">
              <a:latin typeface="华文新魏" panose="02010800040101010101" pitchFamily="2" charset="-122"/>
              <a:ea typeface="华文新魏" panose="02010800040101010101" pitchFamily="2" charset="-122"/>
            </a:endParaRPr>
          </a:p>
          <a:p>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错误</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运行时</a:t>
            </a:r>
            <a:r>
              <a:rPr lang="en-US" altLang="zh-CN" sz="2000" b="1" dirty="0" err="1">
                <a:latin typeface="华文新魏" panose="02010800040101010101" pitchFamily="2" charset="-122"/>
                <a:ea typeface="华文新魏" panose="02010800040101010101" pitchFamily="2" charset="-122"/>
              </a:rPr>
              <a:t>dynamic_cast</a:t>
            </a:r>
            <a:r>
              <a:rPr lang="zh-CN" altLang="en-US" sz="2000" b="1" dirty="0">
                <a:latin typeface="华文新魏" panose="02010800040101010101" pitchFamily="2" charset="-122"/>
                <a:ea typeface="华文新魏" panose="02010800040101010101" pitchFamily="2" charset="-122"/>
              </a:rPr>
              <a:t>的操作数</a:t>
            </a:r>
            <a:r>
              <a:rPr lang="en-US" altLang="zh-CN" sz="2000" b="1" dirty="0">
                <a:latin typeface="华文新魏" panose="02010800040101010101" pitchFamily="2" charset="-122"/>
                <a:ea typeface="华文新魏" panose="02010800040101010101" pitchFamily="2" charset="-122"/>
              </a:rPr>
              <a:t>p3</a:t>
            </a:r>
            <a:r>
              <a:rPr lang="zh-CN" altLang="en-US" sz="2000" b="1" dirty="0">
                <a:latin typeface="华文新魏" panose="02010800040101010101" pitchFamily="2" charset="-122"/>
                <a:ea typeface="华文新魏" panose="02010800040101010101" pitchFamily="2" charset="-122"/>
              </a:rPr>
              <a:t>必须是多态类型。</a:t>
            </a:r>
            <a:endParaRPr lang="en-US" altLang="zh-CN" sz="2000" b="1" dirty="0">
              <a:latin typeface="华文新魏" panose="02010800040101010101" pitchFamily="2" charset="-122"/>
              <a:ea typeface="华文新魏" panose="02010800040101010101" pitchFamily="2" charset="-122"/>
            </a:endParaRPr>
          </a:p>
          <a:p>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因为</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没有虚函数，也就没有虚函数表，因此</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不是多态类型</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若在</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里加上虚函数，这个语句就可以</a:t>
            </a:r>
            <a:endParaRPr lang="en-US" altLang="zh-CN" sz="2000" b="1" dirty="0">
              <a:latin typeface="华文新魏" panose="02010800040101010101" pitchFamily="2" charset="-122"/>
              <a:ea typeface="华文新魏" panose="02010800040101010101" pitchFamily="2" charset="-122"/>
            </a:endParaRPr>
          </a:p>
          <a:p>
            <a:r>
              <a:rPr lang="en-US" altLang="zh-CN" sz="2000" b="1" dirty="0">
                <a:latin typeface="华文新魏" panose="02010800040101010101" pitchFamily="2" charset="-122"/>
                <a:ea typeface="华文新魏" panose="02010800040101010101" pitchFamily="2" charset="-122"/>
              </a:rPr>
              <a:t>	C</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p4 = </a:t>
            </a:r>
            <a:r>
              <a:rPr lang="en-US" altLang="zh-CN" sz="2000" b="1" dirty="0" err="1">
                <a:latin typeface="华文新魏" panose="02010800040101010101" pitchFamily="2" charset="-122"/>
                <a:ea typeface="华文新魏" panose="02010800040101010101" pitchFamily="2" charset="-122"/>
              </a:rPr>
              <a:t>dynamic_cast</a:t>
            </a:r>
            <a:r>
              <a:rPr lang="en-US" altLang="zh-CN" sz="2000" b="1" dirty="0">
                <a:latin typeface="华文新魏" panose="02010800040101010101" pitchFamily="2" charset="-122"/>
                <a:ea typeface="华文新魏" panose="02010800040101010101" pitchFamily="2" charset="-122"/>
              </a:rPr>
              <a:t>&lt;C</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&gt;(p3); </a:t>
            </a:r>
          </a:p>
          <a:p>
            <a:r>
              <a:rPr lang="en-US" altLang="zh-CN" sz="2000" b="1" dirty="0">
                <a:latin typeface="华文新魏" panose="02010800040101010101" pitchFamily="2" charset="-122"/>
                <a:ea typeface="华文新魏" panose="02010800040101010101" pitchFamily="2" charset="-122"/>
              </a:rPr>
              <a:t>		</a:t>
            </a:r>
          </a:p>
          <a:p>
            <a:r>
              <a:rPr lang="en-US" altLang="zh-CN" sz="2000" b="1" dirty="0">
                <a:latin typeface="华文新魏" panose="02010800040101010101" pitchFamily="2" charset="-122"/>
                <a:ea typeface="华文新魏" panose="02010800040101010101" pitchFamily="2" charset="-122"/>
              </a:rPr>
              <a:t>}</a:t>
            </a:r>
          </a:p>
        </p:txBody>
      </p:sp>
      <p:sp>
        <p:nvSpPr>
          <p:cNvPr id="2" name="矩形 1">
            <a:extLst>
              <a:ext uri="{FF2B5EF4-FFF2-40B4-BE49-F238E27FC236}">
                <a16:creationId xmlns:a16="http://schemas.microsoft.com/office/drawing/2014/main" id="{3114475E-ACEC-4414-A25A-3729B858461C}"/>
              </a:ext>
            </a:extLst>
          </p:cNvPr>
          <p:cNvSpPr/>
          <p:nvPr/>
        </p:nvSpPr>
        <p:spPr>
          <a:xfrm>
            <a:off x="4932040" y="548680"/>
            <a:ext cx="2908168" cy="369332"/>
          </a:xfrm>
          <a:prstGeom prst="rect">
            <a:avLst/>
          </a:prstGeom>
        </p:spPr>
        <p:txBody>
          <a:bodyPr wrap="none">
            <a:spAutoFit/>
          </a:bodyPr>
          <a:lstStyle/>
          <a:p>
            <a:r>
              <a:rPr lang="en-US" altLang="zh-CN" b="1" dirty="0" err="1">
                <a:latin typeface="华文新魏" panose="02010800040101010101" pitchFamily="2" charset="-122"/>
                <a:ea typeface="华文新魏" panose="02010800040101010101" pitchFamily="2" charset="-122"/>
              </a:rPr>
              <a:t>dynamic_cast</a:t>
            </a:r>
            <a:r>
              <a:rPr lang="zh-CN" altLang="en-US" b="1" dirty="0">
                <a:latin typeface="华文新魏" panose="02010800040101010101" pitchFamily="2" charset="-122"/>
                <a:ea typeface="华文新魏" panose="02010800040101010101" pitchFamily="2" charset="-122"/>
              </a:rPr>
              <a:t>使用注意事项</a:t>
            </a:r>
            <a:endParaRPr lang="zh-CN" altLang="en-US" dirty="0"/>
          </a:p>
        </p:txBody>
      </p:sp>
    </p:spTree>
    <p:extLst>
      <p:ext uri="{BB962C8B-B14F-4D97-AF65-F5344CB8AC3E}">
        <p14:creationId xmlns:p14="http://schemas.microsoft.com/office/powerpoint/2010/main" val="41703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6.1</a:t>
            </a:r>
            <a:r>
              <a:rPr lang="zh-CN" altLang="en-US" sz="3600" b="1" dirty="0">
                <a:solidFill>
                  <a:srgbClr val="FF0000"/>
                </a:solidFill>
                <a:latin typeface="微软雅黑" pitchFamily="34" charset="-122"/>
                <a:ea typeface="微软雅黑" pitchFamily="34" charset="-122"/>
              </a:rPr>
              <a:t>　单继承类</a:t>
            </a:r>
          </a:p>
        </p:txBody>
      </p:sp>
      <p:sp>
        <p:nvSpPr>
          <p:cNvPr id="8196" name="Rectangle 7"/>
          <p:cNvSpPr>
            <a:spLocks noChangeArrowheads="1"/>
          </p:cNvSpPr>
          <p:nvPr/>
        </p:nvSpPr>
        <p:spPr bwMode="auto">
          <a:xfrm>
            <a:off x="234752" y="980728"/>
            <a:ext cx="8382000" cy="5472608"/>
          </a:xfrm>
          <a:prstGeom prst="rect">
            <a:avLst/>
          </a:prstGeom>
          <a:noFill/>
          <a:ln w="9525">
            <a:noFill/>
            <a:miter lim="800000"/>
            <a:headEnd/>
            <a:tailEnd/>
          </a:ln>
        </p:spPr>
        <p:txBody>
          <a:bodyPr>
            <a:noAutofit/>
          </a:bodyPr>
          <a:lstStyle/>
          <a:p>
            <a:pPr algn="just">
              <a:lnSpc>
                <a:spcPct val="120000"/>
              </a:lnSpc>
              <a:spcBef>
                <a:spcPct val="10000"/>
              </a:spcBef>
              <a:buClr>
                <a:schemeClr val="tx1"/>
              </a:buClr>
            </a:pPr>
            <a:r>
              <a:rPr lang="en-US" altLang="zh-CN" sz="2400" b="1" dirty="0">
                <a:latin typeface="华文新魏" pitchFamily="2" charset="-122"/>
                <a:ea typeface="华文新魏" pitchFamily="2" charset="-122"/>
              </a:rPr>
              <a:t>	</a:t>
            </a:r>
            <a:r>
              <a:rPr lang="zh-CN" altLang="en-US" sz="2000" b="1" dirty="0">
                <a:latin typeface="华文新魏" panose="02010800040101010101" pitchFamily="2" charset="-122"/>
                <a:ea typeface="华文新魏" panose="02010800040101010101" pitchFamily="2" charset="-122"/>
              </a:rPr>
              <a:t>单继承的定义格式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只有</a:t>
            </a:r>
            <a:r>
              <a:rPr lang="en-US" altLang="zh-CN" sz="2000" b="1" dirty="0">
                <a:latin typeface="华文新魏" panose="02010800040101010101" pitchFamily="2" charset="-122"/>
                <a:ea typeface="华文新魏" panose="02010800040101010101" pitchFamily="2" charset="-122"/>
              </a:rPr>
              <a:t>struct</a:t>
            </a:r>
            <a:r>
              <a:rPr lang="zh-CN" altLang="en-US" sz="2000" b="1" dirty="0">
                <a:latin typeface="华文新魏" panose="02010800040101010101" pitchFamily="2" charset="-122"/>
                <a:ea typeface="华文新魏" panose="02010800040101010101" pitchFamily="2" charset="-122"/>
              </a:rPr>
              <a:t>和</a:t>
            </a:r>
            <a:r>
              <a:rPr lang="en-US" altLang="zh-CN" sz="2000" b="1" dirty="0">
                <a:latin typeface="华文新魏" panose="02010800040101010101" pitchFamily="2" charset="-122"/>
                <a:ea typeface="华文新魏" panose="02010800040101010101" pitchFamily="2" charset="-122"/>
              </a:rPr>
              <a:t>class</a:t>
            </a:r>
            <a:r>
              <a:rPr lang="zh-CN" altLang="en-US" sz="2000" b="1" dirty="0">
                <a:latin typeface="华文新魏" panose="02010800040101010101" pitchFamily="2" charset="-122"/>
                <a:ea typeface="华文新魏" panose="02010800040101010101" pitchFamily="2" charset="-122"/>
              </a:rPr>
              <a:t>才能继承</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a:t>
            </a:r>
          </a:p>
          <a:p>
            <a:pPr lvl="1" algn="just">
              <a:lnSpc>
                <a:spcPct val="120000"/>
              </a:lnSpc>
              <a:spcBef>
                <a:spcPct val="10000"/>
              </a:spcBef>
              <a:buClr>
                <a:schemeClr val="tx1"/>
              </a:buClr>
            </a:pPr>
            <a:r>
              <a:rPr lang="en-US" altLang="zh-CN" sz="2000" b="1" dirty="0">
                <a:latin typeface="华文新魏" panose="02010800040101010101" pitchFamily="2" charset="-122"/>
                <a:ea typeface="华文新魏" panose="02010800040101010101" pitchFamily="2" charset="-122"/>
              </a:rPr>
              <a:t>	class &lt;</a:t>
            </a:r>
            <a:r>
              <a:rPr lang="zh-CN" altLang="en-US" sz="2000" b="1" dirty="0">
                <a:latin typeface="华文新魏" panose="02010800040101010101" pitchFamily="2" charset="-122"/>
                <a:ea typeface="华文新魏" panose="02010800040101010101" pitchFamily="2" charset="-122"/>
              </a:rPr>
              <a:t>派生类名</a:t>
            </a:r>
            <a:r>
              <a:rPr lang="en-US" altLang="zh-CN" sz="2000" b="1" dirty="0">
                <a:latin typeface="华文新魏" panose="02010800040101010101" pitchFamily="2" charset="-122"/>
                <a:ea typeface="华文新魏" panose="02010800040101010101" pitchFamily="2" charset="-122"/>
              </a:rPr>
              <a:t>&gt;</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&lt;</a:t>
            </a:r>
            <a:r>
              <a:rPr lang="zh-CN" altLang="en-US" sz="2000" b="1" dirty="0">
                <a:solidFill>
                  <a:srgbClr val="FF0000"/>
                </a:solidFill>
                <a:latin typeface="华文新魏" panose="02010800040101010101" pitchFamily="2" charset="-122"/>
                <a:ea typeface="华文新魏" panose="02010800040101010101" pitchFamily="2" charset="-122"/>
              </a:rPr>
              <a:t>派生控制符</a:t>
            </a:r>
            <a:r>
              <a:rPr lang="en-US" altLang="zh-CN" sz="2000" b="1" dirty="0">
                <a:latin typeface="华文新魏" panose="02010800040101010101" pitchFamily="2" charset="-122"/>
                <a:ea typeface="华文新魏" panose="02010800040101010101" pitchFamily="2" charset="-122"/>
              </a:rPr>
              <a:t>&gt;&lt;</a:t>
            </a:r>
            <a:r>
              <a:rPr lang="zh-CN" altLang="en-US" sz="2000" b="1" dirty="0">
                <a:solidFill>
                  <a:srgbClr val="FF0000"/>
                </a:solidFill>
                <a:latin typeface="华文新魏" panose="02010800040101010101" pitchFamily="2" charset="-122"/>
                <a:ea typeface="华文新魏" panose="02010800040101010101" pitchFamily="2" charset="-122"/>
              </a:rPr>
              <a:t>基类名</a:t>
            </a:r>
            <a:r>
              <a:rPr lang="en-US" altLang="zh-CN" sz="2000" b="1" dirty="0">
                <a:latin typeface="华文新魏" panose="02010800040101010101" pitchFamily="2" charset="-122"/>
                <a:ea typeface="华文新魏" panose="02010800040101010101" pitchFamily="2" charset="-122"/>
              </a:rPr>
              <a:t>&gt;</a:t>
            </a:r>
          </a:p>
          <a:p>
            <a:pPr algn="just">
              <a:lnSpc>
                <a:spcPct val="120000"/>
              </a:lnSpc>
              <a:spcBef>
                <a:spcPct val="10000"/>
              </a:spcBef>
              <a:buClr>
                <a:schemeClr val="tx1"/>
              </a:buClr>
              <a:buFontTx/>
              <a:buNone/>
            </a:pPr>
            <a:r>
              <a:rPr lang="en-US" altLang="zh-CN" sz="2000" b="1" dirty="0">
                <a:solidFill>
                  <a:schemeClr val="hlink"/>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p>
          <a:p>
            <a:pPr algn="just">
              <a:lnSpc>
                <a:spcPct val="120000"/>
              </a:lnSpc>
              <a:spcBef>
                <a:spcPct val="10000"/>
              </a:spcBef>
              <a:buClr>
                <a:schemeClr val="tx1"/>
              </a:buClr>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&lt;</a:t>
            </a:r>
            <a:r>
              <a:rPr lang="zh-CN" altLang="en-US" sz="2000" b="1" dirty="0">
                <a:latin typeface="华文新魏" panose="02010800040101010101" pitchFamily="2" charset="-122"/>
                <a:ea typeface="华文新魏" panose="02010800040101010101" pitchFamily="2" charset="-122"/>
              </a:rPr>
              <a:t>派生类新定义成员</a:t>
            </a:r>
            <a:r>
              <a:rPr lang="en-US" altLang="zh-CN" sz="2000" b="1" dirty="0">
                <a:latin typeface="华文新魏" panose="02010800040101010101" pitchFamily="2" charset="-122"/>
                <a:ea typeface="华文新魏" panose="02010800040101010101" pitchFamily="2" charset="-122"/>
              </a:rPr>
              <a:t>&gt;</a:t>
            </a:r>
          </a:p>
          <a:p>
            <a:pPr algn="just">
              <a:lnSpc>
                <a:spcPct val="120000"/>
              </a:lnSpc>
              <a:spcBef>
                <a:spcPct val="10000"/>
              </a:spcBef>
              <a:buClr>
                <a:schemeClr val="tx1"/>
              </a:buClr>
              <a:buFontTx/>
              <a:buNone/>
            </a:pPr>
            <a:r>
              <a:rPr lang="zh-CN" altLang="en-US" sz="2000" b="1" dirty="0">
                <a:solidFill>
                  <a:schemeClr val="hlink"/>
                </a:solidFill>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&lt;</a:t>
            </a:r>
            <a:r>
              <a:rPr lang="zh-CN" altLang="en-US" sz="2000" b="1" dirty="0">
                <a:solidFill>
                  <a:srgbClr val="FF0000"/>
                </a:solidFill>
                <a:latin typeface="华文新魏" panose="02010800040101010101" pitchFamily="2" charset="-122"/>
                <a:ea typeface="华文新魏" panose="02010800040101010101" pitchFamily="2" charset="-122"/>
              </a:rPr>
              <a:t>派生类重定义基类同名的数据和函数成员</a:t>
            </a:r>
            <a:r>
              <a:rPr lang="en-US" altLang="zh-CN" sz="2000" b="1" dirty="0">
                <a:latin typeface="华文新魏" panose="02010800040101010101" pitchFamily="2" charset="-122"/>
                <a:ea typeface="华文新魏" panose="02010800040101010101" pitchFamily="2" charset="-122"/>
              </a:rPr>
              <a:t>&gt;</a:t>
            </a:r>
          </a:p>
          <a:p>
            <a:pPr algn="just">
              <a:lnSpc>
                <a:spcPct val="120000"/>
              </a:lnSpc>
              <a:spcBef>
                <a:spcPct val="10000"/>
              </a:spcBef>
              <a:buClr>
                <a:schemeClr val="tx1"/>
              </a:buClr>
              <a:buFontTx/>
              <a:buNone/>
            </a:pPr>
            <a:r>
              <a:rPr lang="zh-CN" altLang="en-US" sz="2000" b="1" dirty="0">
                <a:solidFill>
                  <a:schemeClr val="hlink"/>
                </a:solidFill>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&lt;</a:t>
            </a:r>
            <a:r>
              <a:rPr lang="zh-CN" altLang="en-US" sz="2000" b="1" dirty="0">
                <a:solidFill>
                  <a:srgbClr val="FF0000"/>
                </a:solidFill>
                <a:latin typeface="华文新魏" panose="02010800040101010101" pitchFamily="2" charset="-122"/>
                <a:ea typeface="华文新魏" panose="02010800040101010101" pitchFamily="2" charset="-122"/>
              </a:rPr>
              <a:t>派生类声明恢复基类成员访问权限</a:t>
            </a:r>
            <a:r>
              <a:rPr lang="en-US" altLang="zh-CN" sz="2000" b="1" dirty="0">
                <a:latin typeface="华文新魏" panose="02010800040101010101" pitchFamily="2" charset="-122"/>
                <a:ea typeface="华文新魏" panose="02010800040101010101" pitchFamily="2" charset="-122"/>
              </a:rPr>
              <a:t>&gt;</a:t>
            </a:r>
          </a:p>
          <a:p>
            <a:pPr algn="just">
              <a:lnSpc>
                <a:spcPct val="120000"/>
              </a:lnSpc>
              <a:spcBef>
                <a:spcPct val="10000"/>
              </a:spcBef>
              <a:buClr>
                <a:schemeClr val="tx1"/>
              </a:buClr>
              <a:buFontTx/>
              <a:buNone/>
            </a:pPr>
            <a:r>
              <a:rPr lang="en-US" altLang="zh-CN" sz="2000" b="1" dirty="0">
                <a:latin typeface="华文新魏" panose="02010800040101010101" pitchFamily="2" charset="-122"/>
                <a:ea typeface="华文新魏" panose="02010800040101010101" pitchFamily="2" charset="-122"/>
              </a:rPr>
              <a:t>          	}; </a:t>
            </a:r>
          </a:p>
          <a:p>
            <a:pPr lvl="1" algn="just">
              <a:lnSpc>
                <a:spcPct val="120000"/>
              </a:lnSpc>
              <a:spcBef>
                <a:spcPct val="10000"/>
              </a:spcBef>
              <a:buClr>
                <a:schemeClr val="tx1"/>
              </a:buClr>
            </a:pPr>
            <a:r>
              <a:rPr lang="en-US" altLang="zh-CN" sz="2000" b="1" dirty="0">
                <a:latin typeface="华文新魏" panose="02010800040101010101" pitchFamily="2" charset="-122"/>
                <a:ea typeface="华文新魏" panose="02010800040101010101" pitchFamily="2" charset="-122"/>
              </a:rPr>
              <a:t>&lt;</a:t>
            </a:r>
            <a:r>
              <a:rPr lang="zh-CN" altLang="en-US" sz="2000" b="1" dirty="0">
                <a:latin typeface="华文新魏" panose="02010800040101010101" pitchFamily="2" charset="-122"/>
                <a:ea typeface="华文新魏" panose="02010800040101010101" pitchFamily="2" charset="-122"/>
              </a:rPr>
              <a:t>派生控制符</a:t>
            </a:r>
            <a:r>
              <a:rPr lang="en-US" altLang="zh-CN" sz="2000" b="1" dirty="0">
                <a:latin typeface="华文新魏" panose="02010800040101010101" pitchFamily="2" charset="-122"/>
                <a:ea typeface="华文新魏" panose="02010800040101010101" pitchFamily="2" charset="-122"/>
              </a:rPr>
              <a:t>&gt;</a:t>
            </a:r>
            <a:r>
              <a:rPr lang="zh-CN" altLang="en-US" sz="2000" b="1" dirty="0">
                <a:latin typeface="华文新魏" panose="02010800040101010101" pitchFamily="2" charset="-122"/>
                <a:ea typeface="华文新魏" panose="02010800040101010101" pitchFamily="2" charset="-122"/>
              </a:rPr>
              <a:t>指明派生类采用什么方式从基类继承成员，分为三种：</a:t>
            </a:r>
            <a:r>
              <a:rPr lang="en-US" altLang="zh-CN" sz="2000" b="1" dirty="0">
                <a:solidFill>
                  <a:srgbClr val="FF0000"/>
                </a:solidFill>
                <a:latin typeface="华文新魏" panose="02010800040101010101" pitchFamily="2" charset="-122"/>
                <a:ea typeface="华文新魏" panose="02010800040101010101" pitchFamily="2" charset="-122"/>
              </a:rPr>
              <a:t>private</a:t>
            </a:r>
            <a:r>
              <a:rPr lang="zh-CN" altLang="en-US" sz="2000" b="1" dirty="0">
                <a:latin typeface="华文新魏" panose="02010800040101010101" pitchFamily="2" charset="-122"/>
                <a:ea typeface="华文新魏" panose="02010800040101010101" pitchFamily="2" charset="-122"/>
              </a:rPr>
              <a:t>私有继承基类；</a:t>
            </a:r>
            <a:r>
              <a:rPr lang="en-US" altLang="zh-CN" sz="2000" b="1" dirty="0">
                <a:solidFill>
                  <a:srgbClr val="FF0000"/>
                </a:solidFill>
                <a:latin typeface="华文新魏" panose="02010800040101010101" pitchFamily="2" charset="-122"/>
                <a:ea typeface="华文新魏" panose="02010800040101010101" pitchFamily="2" charset="-122"/>
              </a:rPr>
              <a:t>protected</a:t>
            </a:r>
            <a:r>
              <a:rPr lang="zh-CN" altLang="en-US" sz="2000" b="1" dirty="0">
                <a:latin typeface="华文新魏" panose="02010800040101010101" pitchFamily="2" charset="-122"/>
                <a:ea typeface="华文新魏" panose="02010800040101010101" pitchFamily="2" charset="-122"/>
              </a:rPr>
              <a:t>保护继承基类；</a:t>
            </a:r>
            <a:r>
              <a:rPr lang="en-US" altLang="zh-CN" sz="2000" b="1" dirty="0">
                <a:solidFill>
                  <a:srgbClr val="FF0000"/>
                </a:solidFill>
                <a:latin typeface="华文新魏" panose="02010800040101010101" pitchFamily="2" charset="-122"/>
                <a:ea typeface="华文新魏" panose="02010800040101010101" pitchFamily="2" charset="-122"/>
              </a:rPr>
              <a:t>public</a:t>
            </a:r>
            <a:r>
              <a:rPr lang="zh-CN" altLang="en-US" sz="2000" b="1" dirty="0">
                <a:latin typeface="华文新魏" panose="02010800040101010101" pitchFamily="2" charset="-122"/>
                <a:ea typeface="华文新魏" panose="02010800040101010101" pitchFamily="2" charset="-122"/>
              </a:rPr>
              <a:t>公有继承基类。使用</a:t>
            </a:r>
            <a:r>
              <a:rPr lang="en-US" altLang="zh-CN" sz="2000" b="1" dirty="0">
                <a:latin typeface="华文新魏" panose="02010800040101010101" pitchFamily="2" charset="-122"/>
                <a:ea typeface="华文新魏" panose="02010800040101010101" pitchFamily="2" charset="-122"/>
              </a:rPr>
              <a:t>class</a:t>
            </a:r>
            <a:r>
              <a:rPr lang="zh-CN" altLang="en-US" sz="2000" b="1" dirty="0">
                <a:latin typeface="华文新魏" panose="02010800040101010101" pitchFamily="2" charset="-122"/>
                <a:ea typeface="华文新魏" panose="02010800040101010101" pitchFamily="2" charset="-122"/>
              </a:rPr>
              <a:t>定义时，缺省的派生控制符为</a:t>
            </a:r>
            <a:r>
              <a:rPr lang="en-US" altLang="zh-CN" sz="2000" b="1" dirty="0">
                <a:latin typeface="华文新魏" panose="02010800040101010101" pitchFamily="2" charset="-122"/>
                <a:ea typeface="华文新魏" panose="02010800040101010101" pitchFamily="2" charset="-122"/>
              </a:rPr>
              <a:t>private; </a:t>
            </a:r>
            <a:r>
              <a:rPr lang="zh-CN" altLang="en-US" sz="2000" b="1" dirty="0">
                <a:latin typeface="华文新魏" panose="02010800040101010101" pitchFamily="2" charset="-122"/>
                <a:ea typeface="华文新魏" panose="02010800040101010101" pitchFamily="2" charset="-122"/>
              </a:rPr>
              <a:t>使用</a:t>
            </a:r>
            <a:r>
              <a:rPr lang="en-US" altLang="zh-CN" sz="2000" b="1" dirty="0">
                <a:latin typeface="华文新魏" panose="02010800040101010101" pitchFamily="2" charset="-122"/>
                <a:ea typeface="华文新魏" panose="02010800040101010101" pitchFamily="2" charset="-122"/>
              </a:rPr>
              <a:t>struct</a:t>
            </a:r>
            <a:r>
              <a:rPr lang="zh-CN" altLang="en-US" sz="2000" b="1" dirty="0">
                <a:latin typeface="华文新魏" panose="02010800040101010101" pitchFamily="2" charset="-122"/>
                <a:ea typeface="华文新魏" panose="02010800040101010101" pitchFamily="2" charset="-122"/>
              </a:rPr>
              <a:t>定义时，缺省的派生控制符为</a:t>
            </a:r>
            <a:r>
              <a:rPr lang="en-US" altLang="zh-CN" sz="2000" b="1" dirty="0">
                <a:latin typeface="华文新魏" panose="02010800040101010101" pitchFamily="2" charset="-122"/>
                <a:ea typeface="华文新魏" panose="02010800040101010101" pitchFamily="2" charset="-122"/>
              </a:rPr>
              <a:t>public</a:t>
            </a:r>
            <a:r>
              <a:rPr lang="zh-CN" altLang="en-US" sz="2000" b="1" dirty="0">
                <a:latin typeface="华文新魏" panose="02010800040101010101" pitchFamily="2" charset="-122"/>
                <a:ea typeface="华文新魏" panose="02010800040101010101" pitchFamily="2" charset="-122"/>
              </a:rPr>
              <a:t>。</a:t>
            </a:r>
          </a:p>
          <a:p>
            <a:pPr algn="just">
              <a:lnSpc>
                <a:spcPct val="120000"/>
              </a:lnSpc>
              <a:spcBef>
                <a:spcPct val="10000"/>
              </a:spcBef>
              <a:buClr>
                <a:schemeClr val="tx1"/>
              </a:buClr>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派生控制和类的成员访问控制符的区别：派生控制作用于基类成员，类的成员访问控制符作用于当前类自定义的成员。</a:t>
            </a:r>
          </a:p>
          <a:p>
            <a:pPr algn="just">
              <a:lnSpc>
                <a:spcPct val="120000"/>
              </a:lnSpc>
            </a:pPr>
            <a:endParaRPr lang="zh-CN" altLang="en-US" sz="22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42832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p:spPr>
        <p:txBody>
          <a:bodyPr/>
          <a:lstStyle/>
          <a:p>
            <a:fld id="{E3F6E04B-4260-43B4-A847-999A4D57479A}" type="slidenum">
              <a:rPr lang="en-US" altLang="zh-CN" smtClean="0"/>
              <a:pPr/>
              <a:t>4</a:t>
            </a:fld>
            <a:endParaRPr lang="en-US" altLang="zh-CN"/>
          </a:p>
        </p:txBody>
      </p:sp>
      <p:sp>
        <p:nvSpPr>
          <p:cNvPr id="150531" name="Rectangle 2"/>
          <p:cNvSpPr>
            <a:spLocks noGrp="1" noChangeArrowheads="1"/>
          </p:cNvSpPr>
          <p:nvPr>
            <p:ph type="title"/>
          </p:nvPr>
        </p:nvSpPr>
        <p:spPr>
          <a:xfrm>
            <a:off x="533400" y="304800"/>
            <a:ext cx="7772400" cy="685800"/>
          </a:xfrm>
        </p:spPr>
        <p:txBody>
          <a:bodyPr/>
          <a:lstStyle/>
          <a:p>
            <a:pPr algn="l" eaLnBrk="1" hangingPunct="1"/>
            <a:r>
              <a:rPr lang="en-US" altLang="zh-CN" sz="3600" b="1" dirty="0">
                <a:solidFill>
                  <a:srgbClr val="FF0000"/>
                </a:solidFill>
                <a:latin typeface="微软雅黑" panose="020B0503020204020204" pitchFamily="34" charset="-122"/>
                <a:ea typeface="微软雅黑" panose="020B0503020204020204" pitchFamily="34" charset="-122"/>
              </a:rPr>
              <a:t>6.1</a:t>
            </a:r>
            <a:r>
              <a:rPr lang="zh-CN" altLang="en-US" sz="3600" b="1" dirty="0">
                <a:solidFill>
                  <a:srgbClr val="FF0000"/>
                </a:solidFill>
                <a:latin typeface="微软雅黑" panose="020B0503020204020204" pitchFamily="34" charset="-122"/>
                <a:ea typeface="微软雅黑" panose="020B0503020204020204" pitchFamily="34" charset="-122"/>
              </a:rPr>
              <a:t>　单继承类</a:t>
            </a:r>
          </a:p>
        </p:txBody>
      </p:sp>
      <p:sp>
        <p:nvSpPr>
          <p:cNvPr id="7" name="TextBox 5">
            <a:extLst>
              <a:ext uri="{FF2B5EF4-FFF2-40B4-BE49-F238E27FC236}">
                <a16:creationId xmlns:a16="http://schemas.microsoft.com/office/drawing/2014/main" id="{BC53DDAC-8F65-4E5C-9C70-A63734C04662}"/>
              </a:ext>
            </a:extLst>
          </p:cNvPr>
          <p:cNvSpPr txBox="1">
            <a:spLocks noChangeArrowheads="1"/>
          </p:cNvSpPr>
          <p:nvPr/>
        </p:nvSpPr>
        <p:spPr bwMode="auto">
          <a:xfrm>
            <a:off x="287016" y="1049745"/>
            <a:ext cx="8856984" cy="550345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sz="2400" b="1" dirty="0">
                <a:latin typeface="华文新魏" panose="02010800040101010101" pitchFamily="2" charset="-122"/>
                <a:ea typeface="华文新魏" panose="02010800040101010101" pitchFamily="2" charset="-122"/>
              </a:rPr>
              <a:t>class POINT{</a:t>
            </a:r>
          </a:p>
          <a:p>
            <a:pPr>
              <a:lnSpc>
                <a:spcPct val="110000"/>
              </a:lnSpc>
            </a:pPr>
            <a:r>
              <a:rPr lang="en-US" altLang="zh-CN" sz="2400" b="1" dirty="0">
                <a:latin typeface="华文新魏" panose="02010800040101010101" pitchFamily="2" charset="-122"/>
                <a:ea typeface="华文新魏" panose="02010800040101010101" pitchFamily="2" charset="-122"/>
              </a:rPr>
              <a:t>    int x,  y;   		//</a:t>
            </a:r>
            <a:r>
              <a:rPr lang="zh-CN" altLang="en-US" sz="2400" b="1" dirty="0">
                <a:solidFill>
                  <a:srgbClr val="FF0000"/>
                </a:solidFill>
                <a:latin typeface="华文新魏" panose="02010800040101010101" pitchFamily="2" charset="-122"/>
                <a:ea typeface="华文新魏" panose="02010800040101010101" pitchFamily="2" charset="-122"/>
              </a:rPr>
              <a:t>私有的数据成员</a:t>
            </a:r>
            <a:r>
              <a:rPr lang="en-US" altLang="zh-CN" sz="2400" b="1" dirty="0">
                <a:solidFill>
                  <a:srgbClr val="FF0000"/>
                </a:solidFill>
                <a:latin typeface="华文新魏" panose="02010800040101010101" pitchFamily="2" charset="-122"/>
                <a:ea typeface="华文新魏" panose="02010800040101010101" pitchFamily="2" charset="-122"/>
              </a:rPr>
              <a:t>x</a:t>
            </a:r>
            <a:r>
              <a:rPr lang="zh-CN" altLang="en-US" sz="2400" b="1" dirty="0">
                <a:solidFill>
                  <a:srgbClr val="FF0000"/>
                </a:solidFill>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y</a:t>
            </a:r>
          </a:p>
          <a:p>
            <a:pPr>
              <a:lnSpc>
                <a:spcPct val="110000"/>
              </a:lnSpc>
            </a:pPr>
            <a:r>
              <a:rPr lang="en-US" altLang="zh-CN" sz="2400" b="1" dirty="0">
                <a:latin typeface="华文新魏" panose="02010800040101010101" pitchFamily="2" charset="-122"/>
                <a:ea typeface="华文新魏" panose="02010800040101010101" pitchFamily="2" charset="-122"/>
              </a:rPr>
              <a:t>public</a:t>
            </a:r>
            <a:r>
              <a:rPr lang="zh-CN" altLang="en-US" sz="2400" b="1" dirty="0">
                <a:latin typeface="华文新魏" panose="02010800040101010101" pitchFamily="2" charset="-122"/>
                <a:ea typeface="华文新魏" panose="02010800040101010101" pitchFamily="2" charset="-122"/>
              </a:rPr>
              <a:t>：</a:t>
            </a:r>
          </a:p>
          <a:p>
            <a:pPr>
              <a:lnSpc>
                <a:spcPct val="110000"/>
              </a:lnSpc>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POINT (int x,  int y) </a:t>
            </a: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x (x) ,  y (y)   {  }//</a:t>
            </a:r>
            <a:r>
              <a:rPr lang="zh-CN" altLang="en-US" sz="2400" b="1" dirty="0">
                <a:latin typeface="华文新魏" panose="02010800040101010101" pitchFamily="2" charset="-122"/>
                <a:ea typeface="华文新魏" panose="02010800040101010101" pitchFamily="2" charset="-122"/>
              </a:rPr>
              <a:t>初始化成员</a:t>
            </a:r>
            <a:r>
              <a:rPr lang="en-US" altLang="zh-CN" sz="2400" b="1" dirty="0">
                <a:latin typeface="华文新魏" panose="02010800040101010101" pitchFamily="2" charset="-122"/>
                <a:ea typeface="华文新魏" panose="02010800040101010101" pitchFamily="2" charset="-122"/>
              </a:rPr>
              <a:t>x</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y</a:t>
            </a:r>
          </a:p>
          <a:p>
            <a:pPr>
              <a:lnSpc>
                <a:spcPct val="110000"/>
              </a:lnSpc>
            </a:pPr>
            <a:r>
              <a:rPr lang="en-US" altLang="zh-CN" sz="2400" b="1" dirty="0">
                <a:latin typeface="华文新魏" panose="02010800040101010101" pitchFamily="2" charset="-122"/>
                <a:ea typeface="华文新魏" panose="02010800040101010101" pitchFamily="2" charset="-122"/>
              </a:rPr>
              <a:t>    int </a:t>
            </a:r>
            <a:r>
              <a:rPr lang="en-US" altLang="zh-CN" sz="2400" b="1" dirty="0" err="1">
                <a:latin typeface="华文新魏" panose="02010800040101010101" pitchFamily="2" charset="-122"/>
                <a:ea typeface="华文新魏" panose="02010800040101010101" pitchFamily="2" charset="-122"/>
              </a:rPr>
              <a:t>getx</a:t>
            </a:r>
            <a:r>
              <a:rPr lang="en-US" altLang="zh-CN" sz="2400" b="1" dirty="0">
                <a:latin typeface="华文新魏" panose="02010800040101010101" pitchFamily="2" charset="-122"/>
                <a:ea typeface="华文新魏" panose="02010800040101010101" pitchFamily="2" charset="-122"/>
              </a:rPr>
              <a:t> (  ) { return x;  }	//</a:t>
            </a:r>
            <a:r>
              <a:rPr lang="zh-CN" altLang="en-US" sz="2400" b="1" dirty="0">
                <a:latin typeface="华文新魏" panose="02010800040101010101" pitchFamily="2" charset="-122"/>
                <a:ea typeface="华文新魏" panose="02010800040101010101" pitchFamily="2" charset="-122"/>
              </a:rPr>
              <a:t>公共接口函数得到</a:t>
            </a:r>
            <a:r>
              <a:rPr lang="en-US" altLang="zh-CN" sz="2400" b="1" dirty="0">
                <a:latin typeface="华文新魏" panose="02010800040101010101" pitchFamily="2" charset="-122"/>
                <a:ea typeface="华文新魏" panose="02010800040101010101" pitchFamily="2" charset="-122"/>
              </a:rPr>
              <a:t>x</a:t>
            </a:r>
            <a:r>
              <a:rPr lang="zh-CN" altLang="en-US" sz="2400" b="1" dirty="0">
                <a:latin typeface="华文新魏" panose="02010800040101010101" pitchFamily="2" charset="-122"/>
                <a:ea typeface="华文新魏" panose="02010800040101010101" pitchFamily="2" charset="-122"/>
              </a:rPr>
              <a:t>的值</a:t>
            </a:r>
          </a:p>
          <a:p>
            <a:pPr>
              <a:lnSpc>
                <a:spcPct val="110000"/>
              </a:lnSpc>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int </a:t>
            </a:r>
            <a:r>
              <a:rPr lang="en-US" altLang="zh-CN" sz="2400" b="1" dirty="0" err="1">
                <a:latin typeface="华文新魏" panose="02010800040101010101" pitchFamily="2" charset="-122"/>
                <a:ea typeface="华文新魏" panose="02010800040101010101" pitchFamily="2" charset="-122"/>
              </a:rPr>
              <a:t>gety</a:t>
            </a:r>
            <a:r>
              <a:rPr lang="en-US" altLang="zh-CN" sz="2400" b="1" dirty="0">
                <a:latin typeface="华文新魏" panose="02010800040101010101" pitchFamily="2" charset="-122"/>
                <a:ea typeface="华文新魏" panose="02010800040101010101" pitchFamily="2" charset="-122"/>
              </a:rPr>
              <a:t> (  ) { return y;  }	//</a:t>
            </a:r>
            <a:r>
              <a:rPr lang="zh-CN" altLang="en-US" sz="2400" b="1" dirty="0">
                <a:latin typeface="华文新魏" panose="02010800040101010101" pitchFamily="2" charset="-122"/>
                <a:ea typeface="华文新魏" panose="02010800040101010101" pitchFamily="2" charset="-122"/>
              </a:rPr>
              <a:t>公共接口函数得到</a:t>
            </a:r>
            <a:r>
              <a:rPr lang="en-US" altLang="zh-CN" sz="2400" b="1" dirty="0">
                <a:latin typeface="华文新魏" panose="02010800040101010101" pitchFamily="2" charset="-122"/>
                <a:ea typeface="华文新魏" panose="02010800040101010101" pitchFamily="2" charset="-122"/>
              </a:rPr>
              <a:t>y</a:t>
            </a:r>
            <a:r>
              <a:rPr lang="zh-CN" altLang="en-US" sz="2400" b="1" dirty="0">
                <a:latin typeface="华文新魏" panose="02010800040101010101" pitchFamily="2" charset="-122"/>
                <a:ea typeface="华文新魏" panose="02010800040101010101" pitchFamily="2" charset="-122"/>
              </a:rPr>
              <a:t>的值</a:t>
            </a:r>
          </a:p>
          <a:p>
            <a:pPr>
              <a:lnSpc>
                <a:spcPct val="110000"/>
              </a:lnSpc>
            </a:pPr>
            <a:r>
              <a:rPr lang="en-US" altLang="zh-CN" sz="2400" b="1" dirty="0">
                <a:latin typeface="华文新魏" panose="02010800040101010101" pitchFamily="2" charset="-122"/>
                <a:ea typeface="华文新魏" panose="02010800040101010101" pitchFamily="2" charset="-122"/>
              </a:rPr>
              <a:t>}; </a:t>
            </a:r>
          </a:p>
          <a:p>
            <a:pPr>
              <a:lnSpc>
                <a:spcPct val="110000"/>
              </a:lnSpc>
            </a:pPr>
            <a:r>
              <a:rPr lang="en-US" altLang="zh-CN" sz="2400" b="1" dirty="0">
                <a:latin typeface="华文新魏" panose="02010800040101010101" pitchFamily="2" charset="-122"/>
                <a:ea typeface="华文新魏" panose="02010800040101010101" pitchFamily="2" charset="-122"/>
              </a:rPr>
              <a:t>class CIRCLE</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POINT{//</a:t>
            </a:r>
            <a:r>
              <a:rPr lang="zh-CN" altLang="en-US" sz="2400" b="1" dirty="0">
                <a:latin typeface="华文新魏" panose="02010800040101010101" pitchFamily="2" charset="-122"/>
                <a:ea typeface="华文新魏" panose="02010800040101010101" pitchFamily="2" charset="-122"/>
              </a:rPr>
              <a:t>等价于</a:t>
            </a:r>
            <a:r>
              <a:rPr lang="en-US" altLang="zh-CN" sz="2400" b="1" dirty="0">
                <a:solidFill>
                  <a:srgbClr val="FF0000"/>
                </a:solidFill>
                <a:latin typeface="华文新魏" panose="02010800040101010101" pitchFamily="2" charset="-122"/>
                <a:ea typeface="华文新魏" panose="02010800040101010101" pitchFamily="2" charset="-122"/>
              </a:rPr>
              <a:t>class </a:t>
            </a:r>
            <a:r>
              <a:rPr lang="en-US" altLang="zh-CN" sz="2400" b="1" dirty="0" err="1">
                <a:solidFill>
                  <a:srgbClr val="FF0000"/>
                </a:solidFill>
                <a:latin typeface="华文新魏" panose="02010800040101010101" pitchFamily="2" charset="-122"/>
                <a:ea typeface="华文新魏" panose="02010800040101010101" pitchFamily="2" charset="-122"/>
              </a:rPr>
              <a:t>CIRCLE:private</a:t>
            </a:r>
            <a:r>
              <a:rPr lang="en-US" altLang="zh-CN" sz="2400" b="1" dirty="0">
                <a:solidFill>
                  <a:srgbClr val="FF0000"/>
                </a:solidFill>
                <a:latin typeface="华文新魏" panose="02010800040101010101" pitchFamily="2" charset="-122"/>
                <a:ea typeface="华文新魏" panose="02010800040101010101" pitchFamily="2" charset="-122"/>
              </a:rPr>
              <a:t> POINT</a:t>
            </a:r>
          </a:p>
          <a:p>
            <a:pPr>
              <a:lnSpc>
                <a:spcPct val="110000"/>
              </a:lnSpc>
            </a:pPr>
            <a:r>
              <a:rPr lang="en-US" altLang="zh-CN" sz="2400" b="1" dirty="0">
                <a:latin typeface="华文新魏" panose="02010800040101010101" pitchFamily="2" charset="-122"/>
                <a:ea typeface="华文新魏" panose="02010800040101010101" pitchFamily="2" charset="-122"/>
              </a:rPr>
              <a:t>    int   </a:t>
            </a:r>
            <a:r>
              <a:rPr lang="en-US" altLang="zh-CN" sz="2400" b="1" dirty="0">
                <a:solidFill>
                  <a:srgbClr val="FF0000"/>
                </a:solidFill>
                <a:latin typeface="华文新魏" panose="02010800040101010101" pitchFamily="2" charset="-122"/>
                <a:ea typeface="华文新魏" panose="02010800040101010101" pitchFamily="2" charset="-122"/>
              </a:rPr>
              <a:t>r</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新的私有的数据成员</a:t>
            </a:r>
            <a:r>
              <a:rPr lang="en-US" altLang="zh-CN" sz="2400" b="1" dirty="0">
                <a:latin typeface="华文新魏" panose="02010800040101010101" pitchFamily="2" charset="-122"/>
                <a:ea typeface="华文新魏" panose="02010800040101010101" pitchFamily="2" charset="-122"/>
              </a:rPr>
              <a:t>r</a:t>
            </a:r>
          </a:p>
          <a:p>
            <a:pPr>
              <a:lnSpc>
                <a:spcPct val="110000"/>
              </a:lnSpc>
            </a:pPr>
            <a:r>
              <a:rPr lang="en-US" altLang="zh-CN" sz="2400" b="1" dirty="0">
                <a:latin typeface="华文新魏" panose="02010800040101010101" pitchFamily="2" charset="-122"/>
                <a:ea typeface="华文新魏" panose="02010800040101010101" pitchFamily="2" charset="-122"/>
              </a:rPr>
              <a:t>public</a:t>
            </a:r>
            <a:r>
              <a:rPr lang="zh-CN" altLang="en-US" sz="2400" b="1" dirty="0">
                <a:latin typeface="华文新魏" panose="02010800040101010101" pitchFamily="2" charset="-122"/>
                <a:ea typeface="华文新魏" panose="02010800040101010101" pitchFamily="2" charset="-122"/>
              </a:rPr>
              <a:t>：</a:t>
            </a:r>
          </a:p>
          <a:p>
            <a:pPr>
              <a:lnSpc>
                <a:spcPct val="110000"/>
              </a:lnSpc>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CIRCLE (int x,  int y,  int r)</a:t>
            </a:r>
            <a:r>
              <a:rPr lang="zh-CN" altLang="en-US" sz="2400" b="1" dirty="0">
                <a:latin typeface="华文新魏" panose="02010800040101010101" pitchFamily="2" charset="-122"/>
                <a:ea typeface="华文新魏" panose="02010800040101010101" pitchFamily="2" charset="-122"/>
              </a:rPr>
              <a:t>： </a:t>
            </a:r>
            <a:r>
              <a:rPr lang="en-US" altLang="zh-CN" sz="2400" b="1" dirty="0">
                <a:solidFill>
                  <a:srgbClr val="FF0000"/>
                </a:solidFill>
                <a:latin typeface="华文新魏" panose="02010800040101010101" pitchFamily="2" charset="-122"/>
                <a:ea typeface="华文新魏" panose="02010800040101010101" pitchFamily="2" charset="-122"/>
              </a:rPr>
              <a:t>POINT (x,  y),  r</a:t>
            </a:r>
            <a:r>
              <a:rPr lang="en-US" altLang="zh-CN" sz="2400" b="1" dirty="0">
                <a:latin typeface="华文新魏" panose="02010800040101010101" pitchFamily="2" charset="-122"/>
                <a:ea typeface="华文新魏" panose="02010800040101010101" pitchFamily="2" charset="-122"/>
              </a:rPr>
              <a:t> (r) {  }</a:t>
            </a:r>
          </a:p>
          <a:p>
            <a:pPr>
              <a:lnSpc>
                <a:spcPct val="110000"/>
              </a:lnSpc>
            </a:pPr>
            <a:r>
              <a:rPr lang="en-US" altLang="zh-CN" sz="2400" b="1" dirty="0">
                <a:latin typeface="华文新魏" panose="02010800040101010101" pitchFamily="2" charset="-122"/>
                <a:ea typeface="华文新魏" panose="02010800040101010101" pitchFamily="2" charset="-122"/>
              </a:rPr>
              <a:t>    int </a:t>
            </a:r>
            <a:r>
              <a:rPr lang="en-US" altLang="zh-CN" sz="2400" b="1" dirty="0" err="1">
                <a:latin typeface="华文新魏" panose="02010800040101010101" pitchFamily="2" charset="-122"/>
                <a:ea typeface="华文新魏" panose="02010800040101010101" pitchFamily="2" charset="-122"/>
              </a:rPr>
              <a:t>getr</a:t>
            </a:r>
            <a:r>
              <a:rPr lang="en-US" altLang="zh-CN" sz="2400" b="1" dirty="0">
                <a:latin typeface="华文新魏" panose="02010800040101010101" pitchFamily="2" charset="-122"/>
                <a:ea typeface="华文新魏" panose="02010800040101010101" pitchFamily="2" charset="-122"/>
              </a:rPr>
              <a:t> (  )   { return </a:t>
            </a:r>
            <a:r>
              <a:rPr lang="en-US" altLang="zh-CN" sz="2400" b="1" dirty="0">
                <a:solidFill>
                  <a:srgbClr val="FF0000"/>
                </a:solidFill>
                <a:latin typeface="华文新魏" panose="02010800040101010101" pitchFamily="2" charset="-122"/>
                <a:ea typeface="华文新魏" panose="02010800040101010101" pitchFamily="2" charset="-122"/>
              </a:rPr>
              <a:t>r</a:t>
            </a:r>
            <a:r>
              <a:rPr lang="en-US" altLang="zh-CN" sz="2400" b="1" dirty="0">
                <a:latin typeface="华文新魏" panose="02010800040101010101" pitchFamily="2" charset="-122"/>
                <a:ea typeface="华文新魏" panose="02010800040101010101" pitchFamily="2" charset="-122"/>
              </a:rPr>
              <a:t>;  } 	//</a:t>
            </a:r>
            <a:r>
              <a:rPr lang="zh-CN" altLang="en-US" sz="2400" b="1" dirty="0">
                <a:latin typeface="华文新魏" panose="02010800040101010101" pitchFamily="2" charset="-122"/>
                <a:ea typeface="华文新魏" panose="02010800040101010101" pitchFamily="2" charset="-122"/>
              </a:rPr>
              <a:t>公共接口函数得到</a:t>
            </a:r>
            <a:r>
              <a:rPr lang="en-US" altLang="zh-CN" sz="2400" b="1" dirty="0">
                <a:latin typeface="华文新魏" panose="02010800040101010101" pitchFamily="2" charset="-122"/>
                <a:ea typeface="华文新魏" panose="02010800040101010101" pitchFamily="2" charset="-122"/>
              </a:rPr>
              <a:t>r</a:t>
            </a:r>
            <a:r>
              <a:rPr lang="zh-CN" altLang="en-US" sz="2400" b="1" dirty="0">
                <a:latin typeface="华文新魏" panose="02010800040101010101" pitchFamily="2" charset="-122"/>
                <a:ea typeface="华文新魏" panose="02010800040101010101" pitchFamily="2" charset="-122"/>
              </a:rPr>
              <a:t>的值</a:t>
            </a:r>
          </a:p>
          <a:p>
            <a:pPr>
              <a:lnSpc>
                <a:spcPct val="110000"/>
              </a:lnSpc>
            </a:pPr>
            <a:r>
              <a:rPr lang="en-US" altLang="zh-CN" sz="2400" b="1" dirty="0">
                <a:latin typeface="华文新魏" panose="02010800040101010101" pitchFamily="2" charset="-122"/>
                <a:ea typeface="华文新魏" panose="02010800040101010101" pitchFamily="2" charset="-122"/>
              </a:rPr>
              <a:t>}; </a:t>
            </a:r>
          </a:p>
          <a:p>
            <a:endParaRPr lang="en-US" altLang="zh-CN" sz="1600" dirty="0">
              <a:latin typeface="华文新魏" panose="02010800040101010101" pitchFamily="2" charset="-122"/>
              <a:ea typeface="华文新魏" panose="02010800040101010101" pitchFamily="2" charset="-122"/>
            </a:endParaRPr>
          </a:p>
        </p:txBody>
      </p:sp>
      <p:sp>
        <p:nvSpPr>
          <p:cNvPr id="5" name="圆角矩形标注 6">
            <a:extLst>
              <a:ext uri="{FF2B5EF4-FFF2-40B4-BE49-F238E27FC236}">
                <a16:creationId xmlns:a16="http://schemas.microsoft.com/office/drawing/2014/main" id="{B03401BB-D138-4A20-8D50-D7DE2450570C}"/>
              </a:ext>
            </a:extLst>
          </p:cNvPr>
          <p:cNvSpPr/>
          <p:nvPr/>
        </p:nvSpPr>
        <p:spPr>
          <a:xfrm>
            <a:off x="4860032" y="4365104"/>
            <a:ext cx="3826768" cy="585936"/>
          </a:xfrm>
          <a:prstGeom prst="wedgeRoundRectCallout">
            <a:avLst>
              <a:gd name="adj1" fmla="val -31092"/>
              <a:gd name="adj2" fmla="val 84873"/>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600" b="1" dirty="0">
                <a:solidFill>
                  <a:schemeClr val="tx1"/>
                </a:solidFill>
                <a:latin typeface="华文新魏" pitchFamily="2" charset="-122"/>
                <a:ea typeface="华文新魏" pitchFamily="2" charset="-122"/>
                <a:sym typeface="Arial" pitchFamily="34" charset="0"/>
              </a:rPr>
              <a:t>由于</a:t>
            </a:r>
            <a:r>
              <a:rPr lang="en-US" altLang="zh-CN" sz="1600" b="1" dirty="0">
                <a:solidFill>
                  <a:schemeClr val="tx1"/>
                </a:solidFill>
                <a:latin typeface="华文新魏" pitchFamily="2" charset="-122"/>
                <a:ea typeface="华文新魏" pitchFamily="2" charset="-122"/>
                <a:sym typeface="Arial" pitchFamily="34" charset="0"/>
              </a:rPr>
              <a:t>POINT</a:t>
            </a:r>
            <a:r>
              <a:rPr lang="zh-CN" altLang="en-US" sz="1600" b="1" dirty="0">
                <a:solidFill>
                  <a:schemeClr val="tx1"/>
                </a:solidFill>
                <a:latin typeface="华文新魏" pitchFamily="2" charset="-122"/>
                <a:ea typeface="华文新魏" pitchFamily="2" charset="-122"/>
                <a:sym typeface="Arial" pitchFamily="34" charset="0"/>
              </a:rPr>
              <a:t>没有默认构造函数，因此必须在成员初始化列表显式构造父类</a:t>
            </a:r>
            <a:endParaRPr lang="en-US" altLang="zh-CN" sz="1600" b="1" dirty="0">
              <a:solidFill>
                <a:schemeClr val="tx1"/>
              </a:solidFill>
              <a:latin typeface="华文新魏" pitchFamily="2" charset="-122"/>
              <a:ea typeface="华文新魏" pitchFamily="2" charset="-122"/>
              <a:sym typeface="Arial" pitchFamily="34" charset="0"/>
            </a:endParaRPr>
          </a:p>
        </p:txBody>
      </p:sp>
    </p:spTree>
    <p:extLst>
      <p:ext uri="{BB962C8B-B14F-4D97-AF65-F5344CB8AC3E}">
        <p14:creationId xmlns:p14="http://schemas.microsoft.com/office/powerpoint/2010/main" val="407776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6.2</a:t>
            </a:r>
            <a:r>
              <a:rPr lang="zh-CN" altLang="en-US" sz="3600" b="1" dirty="0">
                <a:solidFill>
                  <a:srgbClr val="FF0000"/>
                </a:solidFill>
                <a:latin typeface="微软雅黑" pitchFamily="34" charset="-122"/>
                <a:ea typeface="微软雅黑" pitchFamily="34" charset="-122"/>
              </a:rPr>
              <a:t>　继承方式</a:t>
            </a:r>
          </a:p>
        </p:txBody>
      </p:sp>
      <p:sp>
        <p:nvSpPr>
          <p:cNvPr id="8196" name="Rectangle 7"/>
          <p:cNvSpPr>
            <a:spLocks noChangeArrowheads="1"/>
          </p:cNvSpPr>
          <p:nvPr/>
        </p:nvSpPr>
        <p:spPr bwMode="auto">
          <a:xfrm>
            <a:off x="234752" y="980728"/>
            <a:ext cx="8382000" cy="5472608"/>
          </a:xfrm>
          <a:prstGeom prst="rect">
            <a:avLst/>
          </a:prstGeom>
          <a:noFill/>
          <a:ln w="9525">
            <a:noFill/>
            <a:miter lim="800000"/>
            <a:headEnd/>
            <a:tailEnd/>
          </a:ln>
        </p:spPr>
        <p:txBody>
          <a:bodyPr>
            <a:noAutofit/>
          </a:bodyPr>
          <a:lstStyle/>
          <a:p>
            <a:pPr>
              <a:lnSpc>
                <a:spcPct val="125000"/>
              </a:lnSpc>
              <a:buClr>
                <a:schemeClr val="tx1"/>
              </a:buClr>
            </a:pPr>
            <a:r>
              <a:rPr lang="en-US" altLang="zh-CN" sz="2400" b="1" dirty="0">
                <a:latin typeface="华文新魏" pitchFamily="2" charset="-122"/>
                <a:ea typeface="华文新魏" pitchFamily="2" charset="-122"/>
              </a:rPr>
              <a:t>	</a:t>
            </a:r>
            <a:r>
              <a:rPr lang="zh-CN" altLang="en-US" sz="2400" b="1" dirty="0">
                <a:latin typeface="华文新魏" panose="02010800040101010101" pitchFamily="2" charset="-122"/>
                <a:ea typeface="华文新魏" panose="02010800040101010101" pitchFamily="2" charset="-122"/>
              </a:rPr>
              <a:t>当基类成员被继承到派生类时，该成员在派生类中的访问权限由</a:t>
            </a:r>
            <a:r>
              <a:rPr lang="zh-CN" altLang="en-US" sz="2400" b="1" dirty="0">
                <a:solidFill>
                  <a:srgbClr val="FF0000"/>
                </a:solidFill>
                <a:latin typeface="华文新魏" panose="02010800040101010101" pitchFamily="2" charset="-122"/>
                <a:ea typeface="华文新魏" panose="02010800040101010101" pitchFamily="2" charset="-122"/>
              </a:rPr>
              <a:t>派生控制符</a:t>
            </a:r>
            <a:r>
              <a:rPr lang="zh-CN" altLang="en-US" sz="2400" b="1" dirty="0">
                <a:latin typeface="华文新魏" panose="02010800040101010101" pitchFamily="2" charset="-122"/>
                <a:ea typeface="华文新魏" panose="02010800040101010101" pitchFamily="2" charset="-122"/>
              </a:rPr>
              <a:t>决定。</a:t>
            </a:r>
          </a:p>
          <a:p>
            <a:pPr algn="just">
              <a:lnSpc>
                <a:spcPct val="125000"/>
              </a:lnSpc>
              <a:buClr>
                <a:schemeClr val="tx1"/>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无论采用什么派生控制符，基类私有成员继承到派生类后，不能被派生类函数成员访问</a:t>
            </a:r>
            <a:r>
              <a:rPr lang="en-US" altLang="zh-CN" sz="2400" b="1" dirty="0">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不可见</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。除非派生类函数成员是基类友员，否则不可访问基类私有成员。</a:t>
            </a:r>
          </a:p>
          <a:p>
            <a:pPr lvl="2" algn="just">
              <a:lnSpc>
                <a:spcPct val="125000"/>
              </a:lnSpc>
              <a:buFont typeface="Wingdings" pitchFamily="2" charset="2"/>
              <a:buChar char="§"/>
            </a:pPr>
            <a:r>
              <a:rPr lang="zh-CN" altLang="en-US" sz="2400" b="1" dirty="0">
                <a:solidFill>
                  <a:srgbClr val="FF0000"/>
                </a:solidFill>
                <a:latin typeface="华文新魏" panose="02010800040101010101" pitchFamily="2" charset="-122"/>
                <a:ea typeface="华文新魏" panose="02010800040101010101" pitchFamily="2" charset="-122"/>
              </a:rPr>
              <a:t>公有派生：</a:t>
            </a:r>
            <a:r>
              <a:rPr lang="zh-CN" altLang="en-US" sz="2400" b="1" dirty="0">
                <a:latin typeface="华文新魏" panose="02010800040101010101" pitchFamily="2" charset="-122"/>
                <a:ea typeface="华文新魏" panose="02010800040101010101" pitchFamily="2" charset="-122"/>
              </a:rPr>
              <a:t>基类的公有成员和保护成员继承到派生类时，分别成为派生类的公有和保护成员</a:t>
            </a:r>
            <a:r>
              <a:rPr lang="en-US" altLang="zh-CN" sz="2400" b="1" dirty="0">
                <a:latin typeface="华文新魏" panose="02010800040101010101" pitchFamily="2" charset="-122"/>
                <a:ea typeface="华文新魏" panose="02010800040101010101" pitchFamily="2" charset="-122"/>
              </a:rPr>
              <a:t>; </a:t>
            </a:r>
          </a:p>
          <a:p>
            <a:pPr lvl="2" algn="just">
              <a:lnSpc>
                <a:spcPct val="125000"/>
              </a:lnSpc>
              <a:buFont typeface="Wingdings" pitchFamily="2" charset="2"/>
              <a:buChar char="§"/>
            </a:pPr>
            <a:r>
              <a:rPr lang="zh-CN" altLang="en-US" sz="2400" b="1" dirty="0">
                <a:solidFill>
                  <a:srgbClr val="FF0000"/>
                </a:solidFill>
                <a:latin typeface="华文新魏" panose="02010800040101010101" pitchFamily="2" charset="-122"/>
                <a:ea typeface="华文新魏" panose="02010800040101010101" pitchFamily="2" charset="-122"/>
              </a:rPr>
              <a:t>保护派生</a:t>
            </a:r>
            <a:r>
              <a:rPr lang="zh-CN" altLang="en-US" sz="2400" b="1" dirty="0">
                <a:latin typeface="华文新魏" panose="02010800040101010101" pitchFamily="2" charset="-122"/>
                <a:ea typeface="华文新魏" panose="02010800040101010101" pitchFamily="2" charset="-122"/>
              </a:rPr>
              <a:t>：基类的公有成员和保护成员继承到派生类后，都成为派生类的保护成员</a:t>
            </a:r>
            <a:r>
              <a:rPr lang="en-US" altLang="zh-CN" sz="2400" b="1" dirty="0">
                <a:latin typeface="华文新魏" panose="02010800040101010101" pitchFamily="2" charset="-122"/>
                <a:ea typeface="华文新魏" panose="02010800040101010101" pitchFamily="2" charset="-122"/>
              </a:rPr>
              <a:t>; </a:t>
            </a:r>
          </a:p>
          <a:p>
            <a:pPr lvl="2" algn="just">
              <a:lnSpc>
                <a:spcPct val="125000"/>
              </a:lnSpc>
              <a:buFont typeface="Wingdings" pitchFamily="2" charset="2"/>
              <a:buChar char="§"/>
            </a:pPr>
            <a:r>
              <a:rPr lang="zh-CN" altLang="en-US" sz="2400" b="1" dirty="0">
                <a:solidFill>
                  <a:srgbClr val="FF0000"/>
                </a:solidFill>
                <a:latin typeface="华文新魏" panose="02010800040101010101" pitchFamily="2" charset="-122"/>
                <a:ea typeface="华文新魏" panose="02010800040101010101" pitchFamily="2" charset="-122"/>
              </a:rPr>
              <a:t>私有派生：</a:t>
            </a:r>
            <a:r>
              <a:rPr lang="zh-CN" altLang="en-US" sz="2400" b="1" dirty="0">
                <a:latin typeface="华文新魏" panose="02010800040101010101" pitchFamily="2" charset="-122"/>
                <a:ea typeface="华文新魏" panose="02010800040101010101" pitchFamily="2" charset="-122"/>
              </a:rPr>
              <a:t>基类的公有成员和保护成员继承到派生类后，都成为派生类的私有成员。</a:t>
            </a:r>
          </a:p>
          <a:p>
            <a:pPr algn="just">
              <a:lnSpc>
                <a:spcPct val="120000"/>
              </a:lnSpc>
              <a:spcBef>
                <a:spcPct val="10000"/>
              </a:spcBef>
              <a:buClr>
                <a:schemeClr val="tx1"/>
              </a:buClr>
            </a:pPr>
            <a:endParaRPr lang="zh-CN" altLang="en-US" sz="22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9674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6.2</a:t>
            </a:r>
            <a:r>
              <a:rPr lang="zh-CN" altLang="en-US" sz="3600" b="1" dirty="0">
                <a:solidFill>
                  <a:srgbClr val="FF0000"/>
                </a:solidFill>
                <a:latin typeface="微软雅黑" pitchFamily="34" charset="-122"/>
                <a:ea typeface="微软雅黑" pitchFamily="34" charset="-122"/>
              </a:rPr>
              <a:t>　继承方式</a:t>
            </a:r>
          </a:p>
        </p:txBody>
      </p:sp>
      <p:sp>
        <p:nvSpPr>
          <p:cNvPr id="8196" name="Rectangle 7"/>
          <p:cNvSpPr>
            <a:spLocks noChangeArrowheads="1"/>
          </p:cNvSpPr>
          <p:nvPr/>
        </p:nvSpPr>
        <p:spPr bwMode="auto">
          <a:xfrm>
            <a:off x="234752" y="980728"/>
            <a:ext cx="8382000" cy="5472608"/>
          </a:xfrm>
          <a:prstGeom prst="rect">
            <a:avLst/>
          </a:prstGeom>
          <a:noFill/>
          <a:ln w="9525">
            <a:noFill/>
            <a:miter lim="800000"/>
            <a:headEnd/>
            <a:tailEnd/>
          </a:ln>
        </p:spPr>
        <p:txBody>
          <a:bodyPr>
            <a:noAutofit/>
          </a:bodyPr>
          <a:lstStyle/>
          <a:p>
            <a:pPr>
              <a:lnSpc>
                <a:spcPct val="125000"/>
              </a:lnSpc>
              <a:buClr>
                <a:schemeClr val="tx1"/>
              </a:buClr>
            </a:pPr>
            <a:r>
              <a:rPr lang="en-US" altLang="zh-CN" sz="2400" b="1" dirty="0">
                <a:latin typeface="华文新魏" pitchFamily="2" charset="-122"/>
                <a:ea typeface="华文新魏" pitchFamily="2" charset="-122"/>
              </a:rPr>
              <a:t>	</a:t>
            </a:r>
            <a:endParaRPr lang="zh-CN" altLang="en-US" sz="2200" b="1" dirty="0">
              <a:latin typeface="华文新魏" panose="02010800040101010101" pitchFamily="2" charset="-122"/>
              <a:ea typeface="华文新魏" panose="02010800040101010101" pitchFamily="2" charset="-122"/>
            </a:endParaRPr>
          </a:p>
        </p:txBody>
      </p:sp>
      <p:sp>
        <p:nvSpPr>
          <p:cNvPr id="5" name="Rectangle 7">
            <a:extLst>
              <a:ext uri="{FF2B5EF4-FFF2-40B4-BE49-F238E27FC236}">
                <a16:creationId xmlns:a16="http://schemas.microsoft.com/office/drawing/2014/main" id="{A002C9C7-15BA-47BC-97A1-352B4B85188D}"/>
              </a:ext>
            </a:extLst>
          </p:cNvPr>
          <p:cNvSpPr>
            <a:spLocks noChangeArrowheads="1"/>
          </p:cNvSpPr>
          <p:nvPr/>
        </p:nvSpPr>
        <p:spPr bwMode="auto">
          <a:xfrm>
            <a:off x="497984" y="692696"/>
            <a:ext cx="8382000" cy="5472608"/>
          </a:xfrm>
          <a:prstGeom prst="rect">
            <a:avLst/>
          </a:prstGeom>
          <a:noFill/>
          <a:ln w="9525">
            <a:noFill/>
            <a:miter lim="800000"/>
            <a:headEnd/>
            <a:tailEnd/>
          </a:ln>
        </p:spPr>
        <p:txBody>
          <a:bodyPr>
            <a:noAutofit/>
          </a:bodyPr>
          <a:lstStyle/>
          <a:p>
            <a:pPr>
              <a:lnSpc>
                <a:spcPct val="200000"/>
              </a:lnSpc>
            </a:pPr>
            <a:r>
              <a:rPr lang="en-US" altLang="zh-CN" sz="2400" b="1" dirty="0">
                <a:latin typeface="华文新魏" pitchFamily="2" charset="-122"/>
                <a:ea typeface="华文新魏" pitchFamily="2" charset="-122"/>
              </a:rPr>
              <a:t>	</a:t>
            </a:r>
            <a:r>
              <a:rPr lang="zh-CN" altLang="en-US" sz="2200" b="1" dirty="0">
                <a:latin typeface="华文新魏" panose="02010800040101010101" pitchFamily="2" charset="-122"/>
                <a:ea typeface="华文新魏" panose="02010800040101010101" pitchFamily="2" charset="-122"/>
              </a:rPr>
              <a:t>若派生类函数成员要访问基类私有成员，则必须将其声明为基类的友元函数或将派生类声明为基类友员类。</a:t>
            </a:r>
          </a:p>
          <a:p>
            <a:pPr>
              <a:lnSpc>
                <a:spcPct val="200000"/>
              </a:lnSpc>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假定</a:t>
            </a:r>
            <a:r>
              <a:rPr lang="en-US" altLang="zh-CN" sz="2200" b="1" dirty="0">
                <a:solidFill>
                  <a:srgbClr val="FF0000"/>
                </a:solidFill>
                <a:latin typeface="华文新魏" panose="02010800040101010101" pitchFamily="2" charset="-122"/>
                <a:ea typeface="华文新魏" panose="02010800040101010101" pitchFamily="2" charset="-122"/>
              </a:rPr>
              <a:t>private &lt; protected &lt; public</a:t>
            </a:r>
            <a:r>
              <a:rPr lang="zh-CN" altLang="en-US" sz="2200" b="1" dirty="0">
                <a:latin typeface="华文新魏" panose="02010800040101010101" pitchFamily="2" charset="-122"/>
                <a:ea typeface="华文新魏" panose="02010800040101010101" pitchFamily="2" charset="-122"/>
              </a:rPr>
              <a:t>。如果基类成员的访问权限高于派生控制，则派生后基类成员在派生类中的访问权限和派生控制符一样；否则，基类成员的访问权限保持不变。 </a:t>
            </a:r>
            <a:r>
              <a:rPr lang="en-US" altLang="zh-CN" sz="2200" b="1" dirty="0">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派生控制符的“</a:t>
            </a:r>
            <a:r>
              <a:rPr lang="zh-CN" altLang="en-US" sz="2200" b="1" dirty="0">
                <a:solidFill>
                  <a:srgbClr val="FF0000"/>
                </a:solidFill>
                <a:latin typeface="华文新魏" panose="02010800040101010101" pitchFamily="2" charset="-122"/>
                <a:ea typeface="华文新魏" panose="02010800040101010101" pitchFamily="2" charset="-122"/>
              </a:rPr>
              <a:t>筛孔效应</a:t>
            </a:r>
            <a:r>
              <a:rPr lang="zh-CN" altLang="en-US" sz="2200" b="1" dirty="0">
                <a:latin typeface="华文新魏" panose="02010800040101010101" pitchFamily="2" charset="-122"/>
                <a:ea typeface="华文新魏" panose="02010800040101010101" pitchFamily="2" charset="-122"/>
              </a:rPr>
              <a:t>”</a:t>
            </a:r>
            <a:r>
              <a:rPr lang="en-US" altLang="zh-CN" sz="2200" b="1" dirty="0">
                <a:latin typeface="华文新魏" panose="02010800040101010101" pitchFamily="2" charset="-122"/>
                <a:ea typeface="华文新魏" panose="02010800040101010101" pitchFamily="2" charset="-122"/>
              </a:rPr>
              <a:t>)   </a:t>
            </a:r>
          </a:p>
          <a:p>
            <a:pPr algn="just">
              <a:lnSpc>
                <a:spcPct val="120000"/>
              </a:lnSpc>
              <a:spcBef>
                <a:spcPct val="10000"/>
              </a:spcBef>
              <a:buClr>
                <a:schemeClr val="tx1"/>
              </a:buClr>
            </a:pPr>
            <a:endParaRPr lang="zh-CN" altLang="en-US" sz="2200" b="1" dirty="0">
              <a:latin typeface="华文新魏" panose="02010800040101010101" pitchFamily="2" charset="-122"/>
              <a:ea typeface="华文新魏" panose="02010800040101010101" pitchFamily="2" charset="-122"/>
            </a:endParaRPr>
          </a:p>
        </p:txBody>
      </p:sp>
      <p:graphicFrame>
        <p:nvGraphicFramePr>
          <p:cNvPr id="6" name="Group 85">
            <a:extLst>
              <a:ext uri="{FF2B5EF4-FFF2-40B4-BE49-F238E27FC236}">
                <a16:creationId xmlns:a16="http://schemas.microsoft.com/office/drawing/2014/main" id="{826D1B23-B2A8-44F6-BCDF-549BAEC903E6}"/>
              </a:ext>
            </a:extLst>
          </p:cNvPr>
          <p:cNvGraphicFramePr>
            <a:graphicFrameLocks noGrp="1"/>
          </p:cNvGraphicFramePr>
          <p:nvPr>
            <p:extLst>
              <p:ext uri="{D42A27DB-BD31-4B8C-83A1-F6EECF244321}">
                <p14:modId xmlns:p14="http://schemas.microsoft.com/office/powerpoint/2010/main" val="3817119751"/>
              </p:ext>
            </p:extLst>
          </p:nvPr>
        </p:nvGraphicFramePr>
        <p:xfrm>
          <a:off x="1107584" y="4931845"/>
          <a:ext cx="7162800" cy="1627506"/>
        </p:xfrm>
        <a:graphic>
          <a:graphicData uri="http://schemas.openxmlformats.org/drawingml/2006/table">
            <a:tbl>
              <a:tblPr/>
              <a:tblGrid>
                <a:gridCol w="2359025">
                  <a:extLst>
                    <a:ext uri="{9D8B030D-6E8A-4147-A177-3AD203B41FA5}">
                      <a16:colId xmlns:a16="http://schemas.microsoft.com/office/drawing/2014/main" val="20000"/>
                    </a:ext>
                  </a:extLst>
                </a:gridCol>
                <a:gridCol w="1349375">
                  <a:extLst>
                    <a:ext uri="{9D8B030D-6E8A-4147-A177-3AD203B41FA5}">
                      <a16:colId xmlns:a16="http://schemas.microsoft.com/office/drawing/2014/main" val="20001"/>
                    </a:ext>
                  </a:extLst>
                </a:gridCol>
                <a:gridCol w="1938338">
                  <a:extLst>
                    <a:ext uri="{9D8B030D-6E8A-4147-A177-3AD203B41FA5}">
                      <a16:colId xmlns:a16="http://schemas.microsoft.com/office/drawing/2014/main" val="20002"/>
                    </a:ext>
                  </a:extLst>
                </a:gridCol>
                <a:gridCol w="1516062">
                  <a:extLst>
                    <a:ext uri="{9D8B030D-6E8A-4147-A177-3AD203B41FA5}">
                      <a16:colId xmlns:a16="http://schemas.microsoft.com/office/drawing/2014/main" val="20003"/>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public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private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不可见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不可见</a:t>
                      </a:r>
                      <a:endParaRPr kumimoji="1" lang="zh-CN" altLang="en-US" sz="20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不可见</a:t>
                      </a:r>
                      <a:endParaRPr kumimoji="1" lang="zh-CN" altLang="en-US" sz="20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protected</a:t>
                      </a:r>
                      <a:endParaRPr kumimoji="0" lang="en-US" altLang="zh-CN" sz="20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protected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public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public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88631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灯片编号占位符 5"/>
          <p:cNvSpPr>
            <a:spLocks noGrp="1"/>
          </p:cNvSpPr>
          <p:nvPr>
            <p:ph type="sldNum" sz="quarter" idx="12"/>
          </p:nvPr>
        </p:nvSpPr>
        <p:spPr>
          <a:noFill/>
        </p:spPr>
        <p:txBody>
          <a:bodyPr/>
          <a:lstStyle/>
          <a:p>
            <a:fld id="{7614E26B-50C0-4C1A-8F08-D4660B441B52}" type="slidenum">
              <a:rPr lang="en-US" altLang="zh-CN" smtClean="0"/>
              <a:pPr/>
              <a:t>7</a:t>
            </a:fld>
            <a:endParaRPr lang="en-US" altLang="zh-CN"/>
          </a:p>
        </p:txBody>
      </p:sp>
      <p:sp>
        <p:nvSpPr>
          <p:cNvPr id="167939" name="Rectangle 3"/>
          <p:cNvSpPr>
            <a:spLocks noGrp="1" noChangeArrowheads="1"/>
          </p:cNvSpPr>
          <p:nvPr>
            <p:ph type="body" idx="1"/>
          </p:nvPr>
        </p:nvSpPr>
        <p:spPr>
          <a:xfrm>
            <a:off x="228600" y="1067435"/>
            <a:ext cx="8686800" cy="5640288"/>
          </a:xfrm>
        </p:spPr>
        <p:txBody>
          <a:bodyPr>
            <a:normAutofit lnSpcReduction="10000"/>
          </a:bodyPr>
          <a:lstStyle/>
          <a:p>
            <a:pPr eaLnBrk="1" hangingPunct="1">
              <a:lnSpc>
                <a:spcPct val="110000"/>
              </a:lnSpc>
              <a:spcBef>
                <a:spcPct val="15000"/>
              </a:spcBef>
            </a:pPr>
            <a:r>
              <a:rPr lang="en-US" altLang="zh-CN" sz="2400" b="1" dirty="0">
                <a:latin typeface="华文新魏" panose="02010800040101010101" pitchFamily="2" charset="-122"/>
                <a:ea typeface="华文新魏" panose="02010800040101010101" pitchFamily="2" charset="-122"/>
              </a:rPr>
              <a:t>class CIRCLE: POINT</a:t>
            </a:r>
            <a:r>
              <a:rPr lang="zh-CN" altLang="en-US" sz="2400" b="1" dirty="0">
                <a:latin typeface="华文新魏" panose="02010800040101010101" pitchFamily="2" charset="-122"/>
                <a:ea typeface="华文新魏" panose="02010800040101010101" pitchFamily="2" charset="-122"/>
              </a:rPr>
              <a:t>等于</a:t>
            </a:r>
            <a:r>
              <a:rPr lang="en-US" altLang="zh-CN" sz="2400" b="1" dirty="0">
                <a:latin typeface="华文新魏" panose="02010800040101010101" pitchFamily="2" charset="-122"/>
                <a:ea typeface="华文新魏" panose="02010800040101010101" pitchFamily="2" charset="-122"/>
              </a:rPr>
              <a:t>class  CIRCLE: </a:t>
            </a:r>
            <a:r>
              <a:rPr lang="en-US" altLang="zh-CN" sz="2400" b="1" dirty="0">
                <a:solidFill>
                  <a:srgbClr val="FF0000"/>
                </a:solidFill>
                <a:latin typeface="华文新魏" panose="02010800040101010101" pitchFamily="2" charset="-122"/>
                <a:ea typeface="华文新魏" panose="02010800040101010101" pitchFamily="2" charset="-122"/>
              </a:rPr>
              <a:t>private</a:t>
            </a:r>
            <a:r>
              <a:rPr lang="en-US" altLang="zh-CN" sz="2400" b="1" dirty="0">
                <a:latin typeface="华文新魏" panose="02010800040101010101" pitchFamily="2" charset="-122"/>
                <a:ea typeface="华文新魏" panose="02010800040101010101" pitchFamily="2" charset="-122"/>
              </a:rPr>
              <a:t> POINT</a:t>
            </a:r>
            <a:r>
              <a:rPr lang="zh-CN" altLang="en-US" sz="2400" b="1" dirty="0">
                <a:latin typeface="华文新魏" panose="02010800040101010101" pitchFamily="2" charset="-122"/>
                <a:ea typeface="华文新魏" panose="02010800040101010101" pitchFamily="2" charset="-122"/>
              </a:rPr>
              <a:t>。</a:t>
            </a:r>
          </a:p>
          <a:p>
            <a:pPr eaLnBrk="1" hangingPunct="1">
              <a:lnSpc>
                <a:spcPct val="110000"/>
              </a:lnSpc>
              <a:spcBef>
                <a:spcPct val="15000"/>
              </a:spcBef>
            </a:pPr>
            <a:r>
              <a:rPr lang="en-US" altLang="zh-CN" sz="2400" b="1" dirty="0">
                <a:latin typeface="华文新魏" panose="02010800040101010101" pitchFamily="2" charset="-122"/>
                <a:ea typeface="华文新魏" panose="02010800040101010101" pitchFamily="2" charset="-122"/>
              </a:rPr>
              <a:t>POINT</a:t>
            </a:r>
            <a:r>
              <a:rPr lang="zh-CN" altLang="en-US" sz="2400" b="1" dirty="0">
                <a:latin typeface="华文新魏" panose="02010800040101010101" pitchFamily="2" charset="-122"/>
                <a:ea typeface="华文新魏" panose="02010800040101010101" pitchFamily="2" charset="-122"/>
              </a:rPr>
              <a:t>类的</a:t>
            </a:r>
            <a:r>
              <a:rPr lang="en-US" altLang="zh-CN" sz="2400" b="1" dirty="0">
                <a:latin typeface="华文新魏" panose="02010800040101010101" pitchFamily="2" charset="-122"/>
                <a:ea typeface="华文新魏" panose="02010800040101010101" pitchFamily="2" charset="-122"/>
              </a:rPr>
              <a:t>public</a:t>
            </a:r>
            <a:r>
              <a:rPr lang="zh-CN" altLang="en-US" sz="2400" b="1" dirty="0">
                <a:latin typeface="华文新魏" panose="02010800040101010101" pitchFamily="2" charset="-122"/>
                <a:ea typeface="华文新魏" panose="02010800040101010101" pitchFamily="2" charset="-122"/>
              </a:rPr>
              <a:t>成员继承到</a:t>
            </a:r>
            <a:r>
              <a:rPr lang="en-US" altLang="zh-CN" sz="2400" b="1" dirty="0">
                <a:latin typeface="华文新魏" panose="02010800040101010101" pitchFamily="2" charset="-122"/>
                <a:ea typeface="华文新魏" panose="02010800040101010101" pitchFamily="2" charset="-122"/>
              </a:rPr>
              <a:t>CIRCLE</a:t>
            </a:r>
            <a:r>
              <a:rPr lang="zh-CN" altLang="en-US" sz="2400" b="1" dirty="0">
                <a:latin typeface="华文新魏" panose="02010800040101010101" pitchFamily="2" charset="-122"/>
                <a:ea typeface="华文新魏" panose="02010800040101010101" pitchFamily="2" charset="-122"/>
              </a:rPr>
              <a:t>类成为私有成员。非</a:t>
            </a:r>
            <a:r>
              <a:rPr lang="en-US" altLang="zh-CN" sz="2400" b="1" dirty="0">
                <a:latin typeface="华文新魏" panose="02010800040101010101" pitchFamily="2" charset="-122"/>
                <a:ea typeface="华文新魏" panose="02010800040101010101" pitchFamily="2" charset="-122"/>
              </a:rPr>
              <a:t>CIRCLE</a:t>
            </a:r>
            <a:r>
              <a:rPr lang="zh-CN" altLang="en-US" sz="2400" b="1" dirty="0">
                <a:latin typeface="华文新魏" panose="02010800040101010101" pitchFamily="2" charset="-122"/>
                <a:ea typeface="华文新魏" panose="02010800040101010101" pitchFamily="2" charset="-122"/>
              </a:rPr>
              <a:t>类成员</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也非友员</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的函数如</a:t>
            </a:r>
            <a:r>
              <a:rPr lang="en-US" altLang="zh-CN" sz="2400" b="1" dirty="0">
                <a:latin typeface="华文新魏" panose="02010800040101010101" pitchFamily="2" charset="-122"/>
                <a:ea typeface="华文新魏" panose="02010800040101010101" pitchFamily="2" charset="-122"/>
              </a:rPr>
              <a:t>main</a:t>
            </a:r>
            <a:r>
              <a:rPr lang="zh-CN" altLang="en-US" sz="2400" b="1" dirty="0">
                <a:latin typeface="华文新魏" panose="02010800040101010101" pitchFamily="2" charset="-122"/>
                <a:ea typeface="华文新魏" panose="02010800040101010101" pitchFamily="2" charset="-122"/>
              </a:rPr>
              <a:t>将不能调用私有函数成员。</a:t>
            </a:r>
          </a:p>
          <a:p>
            <a:pPr eaLnBrk="1" hangingPunct="1">
              <a:lnSpc>
                <a:spcPct val="110000"/>
              </a:lnSpc>
              <a:spcBef>
                <a:spcPct val="15000"/>
              </a:spcBef>
              <a:buFontTx/>
              <a:buNone/>
            </a:pPr>
            <a:r>
              <a:rPr lang="zh-CN" altLang="en-US" sz="24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基类</a:t>
            </a:r>
            <a:r>
              <a:rPr lang="en-US" altLang="zh-CN" sz="2000" b="1" dirty="0">
                <a:latin typeface="华文新魏" panose="02010800040101010101" pitchFamily="2" charset="-122"/>
                <a:ea typeface="华文新魏" panose="02010800040101010101" pitchFamily="2" charset="-122"/>
              </a:rPr>
              <a:t>POINT</a:t>
            </a:r>
            <a:r>
              <a:rPr lang="zh-CN" altLang="en-US" sz="2000" b="1" dirty="0">
                <a:latin typeface="华文新魏" panose="02010800040101010101" pitchFamily="2" charset="-122"/>
                <a:ea typeface="华文新魏" panose="02010800040101010101" pitchFamily="2" charset="-122"/>
              </a:rPr>
              <a:t>的成员        派生类新增的成员               派生类可访问成员</a:t>
            </a:r>
          </a:p>
          <a:p>
            <a:pPr algn="just" eaLnBrk="1" fontAlgn="t" hangingPunct="1">
              <a:lnSpc>
                <a:spcPct val="110000"/>
              </a:lnSpc>
              <a:spcBef>
                <a:spcPct val="15000"/>
              </a:spcBef>
              <a:buFontTx/>
              <a:buNone/>
            </a:pPr>
            <a:r>
              <a:rPr lang="zh-CN" altLang="en-US" sz="2000" b="1" dirty="0">
                <a:solidFill>
                  <a:srgbClr val="FF0000"/>
                </a:solidFill>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private</a:t>
            </a:r>
            <a:r>
              <a:rPr lang="zh-CN" altLang="en-US" sz="2000" b="1" dirty="0">
                <a:solidFill>
                  <a:srgbClr val="FF0000"/>
                </a:solidFill>
                <a:latin typeface="华文新魏" panose="02010800040101010101" pitchFamily="2" charset="-122"/>
                <a:ea typeface="华文新魏" panose="02010800040101010101" pitchFamily="2" charset="-122"/>
              </a:rPr>
              <a:t>成员：                  </a:t>
            </a:r>
            <a:r>
              <a:rPr lang="en-US" altLang="zh-CN" sz="2000" b="1" dirty="0">
                <a:solidFill>
                  <a:srgbClr val="FF0000"/>
                </a:solidFill>
                <a:latin typeface="华文新魏" panose="02010800040101010101" pitchFamily="2" charset="-122"/>
                <a:ea typeface="华文新魏" panose="02010800040101010101" pitchFamily="2" charset="-122"/>
              </a:rPr>
              <a:t>private</a:t>
            </a:r>
            <a:r>
              <a:rPr lang="zh-CN" altLang="en-US" sz="2000" b="1" dirty="0">
                <a:solidFill>
                  <a:srgbClr val="FF0000"/>
                </a:solidFill>
                <a:latin typeface="华文新魏" panose="02010800040101010101" pitchFamily="2" charset="-122"/>
                <a:ea typeface="华文新魏" panose="02010800040101010101" pitchFamily="2" charset="-122"/>
              </a:rPr>
              <a:t>成员：                      </a:t>
            </a:r>
            <a:r>
              <a:rPr lang="en-US" altLang="zh-CN" sz="2000" b="1" dirty="0">
                <a:solidFill>
                  <a:srgbClr val="FF0000"/>
                </a:solidFill>
                <a:latin typeface="华文新魏" panose="02010800040101010101" pitchFamily="2" charset="-122"/>
                <a:ea typeface="华文新魏" panose="02010800040101010101" pitchFamily="2" charset="-122"/>
              </a:rPr>
              <a:t>private</a:t>
            </a:r>
            <a:r>
              <a:rPr lang="zh-CN" altLang="en-US" sz="2000" b="1" dirty="0">
                <a:solidFill>
                  <a:srgbClr val="FF0000"/>
                </a:solidFill>
                <a:latin typeface="华文新魏" panose="02010800040101010101" pitchFamily="2" charset="-122"/>
                <a:ea typeface="华文新魏" panose="02010800040101010101" pitchFamily="2" charset="-122"/>
              </a:rPr>
              <a:t>成员： </a:t>
            </a:r>
          </a:p>
          <a:p>
            <a:pPr algn="just" eaLnBrk="1" fontAlgn="t" hangingPunct="1">
              <a:lnSpc>
                <a:spcPct val="110000"/>
              </a:lnSpc>
              <a:spcBef>
                <a:spcPct val="15000"/>
              </a:spcBef>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x,  y;                            int  r;                                        int  r;  </a:t>
            </a:r>
          </a:p>
          <a:p>
            <a:pPr algn="just" eaLnBrk="1" fontAlgn="t" hangingPunct="1">
              <a:lnSpc>
                <a:spcPct val="110000"/>
              </a:lnSpc>
              <a:spcBef>
                <a:spcPct val="15000"/>
              </a:spcBef>
              <a:buFontTx/>
              <a:buNone/>
            </a:pPr>
            <a:r>
              <a:rPr lang="en-US" altLang="zh-CN" sz="2000" b="1" dirty="0">
                <a:solidFill>
                  <a:srgbClr val="FF0000"/>
                </a:solidFill>
                <a:latin typeface="华文新魏" panose="02010800040101010101" pitchFamily="2" charset="-122"/>
                <a:ea typeface="华文新魏" panose="02010800040101010101" pitchFamily="2" charset="-122"/>
              </a:rPr>
              <a:t>	public</a:t>
            </a:r>
            <a:r>
              <a:rPr lang="zh-CN" altLang="en-US" sz="2000" b="1" dirty="0">
                <a:solidFill>
                  <a:srgbClr val="FF0000"/>
                </a:solidFill>
                <a:latin typeface="华文新魏" panose="02010800040101010101" pitchFamily="2" charset="-122"/>
                <a:ea typeface="华文新魏" panose="02010800040101010101" pitchFamily="2" charset="-122"/>
              </a:rPr>
              <a:t>成员：                   </a:t>
            </a:r>
            <a:r>
              <a:rPr lang="en-US" altLang="zh-CN" sz="2000" b="1" dirty="0">
                <a:solidFill>
                  <a:srgbClr val="FF0000"/>
                </a:solidFill>
                <a:latin typeface="华文新魏" panose="02010800040101010101" pitchFamily="2" charset="-122"/>
                <a:ea typeface="华文新魏" panose="02010800040101010101" pitchFamily="2" charset="-122"/>
              </a:rPr>
              <a:t>public</a:t>
            </a:r>
            <a:r>
              <a:rPr lang="zh-CN" altLang="en-US" sz="2000" b="1" dirty="0">
                <a:solidFill>
                  <a:srgbClr val="FF0000"/>
                </a:solidFill>
                <a:latin typeface="华文新魏" panose="02010800040101010101" pitchFamily="2" charset="-122"/>
                <a:ea typeface="华文新魏" panose="02010800040101010101" pitchFamily="2" charset="-122"/>
              </a:rPr>
              <a:t>成员：                           </a:t>
            </a:r>
            <a:r>
              <a:rPr lang="en-US" altLang="zh-CN" sz="2000" b="1" dirty="0">
                <a:latin typeface="华文新魏" panose="02010800040101010101" pitchFamily="2" charset="-122"/>
                <a:ea typeface="华文新魏" panose="02010800040101010101" pitchFamily="2" charset="-122"/>
              </a:rPr>
              <a:t>int </a:t>
            </a:r>
            <a:r>
              <a:rPr lang="en-US" altLang="zh-CN" sz="2000" b="1" dirty="0" err="1">
                <a:latin typeface="华文新魏" panose="02010800040101010101" pitchFamily="2" charset="-122"/>
                <a:ea typeface="华文新魏" panose="02010800040101010101" pitchFamily="2" charset="-122"/>
              </a:rPr>
              <a:t>getx</a:t>
            </a:r>
            <a:r>
              <a:rPr lang="en-US" altLang="zh-CN" sz="2000" b="1" dirty="0">
                <a:latin typeface="华文新魏" panose="02010800040101010101" pitchFamily="2" charset="-122"/>
                <a:ea typeface="华文新魏" panose="02010800040101010101" pitchFamily="2" charset="-122"/>
              </a:rPr>
              <a:t> ( )   ; </a:t>
            </a:r>
            <a:endParaRPr lang="en-US" altLang="zh-CN" sz="2000" b="1" dirty="0">
              <a:solidFill>
                <a:srgbClr val="FF0000"/>
              </a:solidFill>
              <a:latin typeface="华文新魏" panose="02010800040101010101" pitchFamily="2" charset="-122"/>
              <a:ea typeface="华文新魏" panose="02010800040101010101" pitchFamily="2" charset="-122"/>
            </a:endParaRPr>
          </a:p>
          <a:p>
            <a:pPr algn="just" eaLnBrk="1" fontAlgn="t" hangingPunct="1">
              <a:lnSpc>
                <a:spcPct val="110000"/>
              </a:lnSpc>
              <a:spcBef>
                <a:spcPct val="15000"/>
              </a:spcBef>
              <a:buFontTx/>
              <a:buNone/>
            </a:pPr>
            <a:r>
              <a:rPr lang="en-US" altLang="zh-CN" sz="2000" b="1" dirty="0">
                <a:latin typeface="华文新魏" panose="02010800040101010101" pitchFamily="2" charset="-122"/>
                <a:ea typeface="华文新魏" panose="02010800040101010101" pitchFamily="2" charset="-122"/>
              </a:rPr>
              <a:t>	int </a:t>
            </a:r>
            <a:r>
              <a:rPr lang="en-US" altLang="zh-CN" sz="2000" b="1" dirty="0" err="1">
                <a:latin typeface="华文新魏" panose="02010800040101010101" pitchFamily="2" charset="-122"/>
                <a:ea typeface="华文新魏" panose="02010800040101010101" pitchFamily="2" charset="-122"/>
              </a:rPr>
              <a:t>getx</a:t>
            </a:r>
            <a:r>
              <a:rPr lang="en-US" altLang="zh-CN" sz="2000" b="1" dirty="0">
                <a:latin typeface="华文新魏" panose="02010800040101010101" pitchFamily="2" charset="-122"/>
                <a:ea typeface="华文新魏" panose="02010800040101010101" pitchFamily="2" charset="-122"/>
              </a:rPr>
              <a:t> ( )   ;                    int </a:t>
            </a:r>
            <a:r>
              <a:rPr lang="en-US" altLang="zh-CN" sz="2000" b="1" dirty="0" err="1">
                <a:latin typeface="华文新魏" panose="02010800040101010101" pitchFamily="2" charset="-122"/>
                <a:ea typeface="华文新魏" panose="02010800040101010101" pitchFamily="2" charset="-122"/>
              </a:rPr>
              <a:t>getr</a:t>
            </a:r>
            <a:r>
              <a:rPr lang="en-US" altLang="zh-CN" sz="2000" b="1" dirty="0">
                <a:latin typeface="华文新魏" panose="02010800040101010101" pitchFamily="2" charset="-122"/>
                <a:ea typeface="华文新魏" panose="02010800040101010101" pitchFamily="2" charset="-122"/>
              </a:rPr>
              <a:t> ( )   ;                            int </a:t>
            </a:r>
            <a:r>
              <a:rPr lang="en-US" altLang="zh-CN" sz="2000" b="1" dirty="0" err="1">
                <a:latin typeface="华文新魏" panose="02010800040101010101" pitchFamily="2" charset="-122"/>
                <a:ea typeface="华文新魏" panose="02010800040101010101" pitchFamily="2" charset="-122"/>
              </a:rPr>
              <a:t>gety</a:t>
            </a:r>
            <a:r>
              <a:rPr lang="en-US" altLang="zh-CN" sz="2000" b="1" dirty="0">
                <a:latin typeface="华文新魏" panose="02010800040101010101" pitchFamily="2" charset="-122"/>
                <a:ea typeface="华文新魏" panose="02010800040101010101" pitchFamily="2" charset="-122"/>
              </a:rPr>
              <a:t> ( )   ; </a:t>
            </a:r>
          </a:p>
          <a:p>
            <a:pPr algn="just" eaLnBrk="1" fontAlgn="t" hangingPunct="1">
              <a:lnSpc>
                <a:spcPct val="110000"/>
              </a:lnSpc>
              <a:spcBef>
                <a:spcPct val="15000"/>
              </a:spcBef>
              <a:buFontTx/>
              <a:buNone/>
            </a:pPr>
            <a:r>
              <a:rPr lang="en-US" altLang="zh-CN" sz="2000" b="1" dirty="0">
                <a:latin typeface="华文新魏" panose="02010800040101010101" pitchFamily="2" charset="-122"/>
                <a:ea typeface="华文新魏" panose="02010800040101010101" pitchFamily="2" charset="-122"/>
              </a:rPr>
              <a:t>	int </a:t>
            </a:r>
            <a:r>
              <a:rPr lang="en-US" altLang="zh-CN" sz="2000" b="1" dirty="0" err="1">
                <a:latin typeface="华文新魏" panose="02010800040101010101" pitchFamily="2" charset="-122"/>
                <a:ea typeface="华文新魏" panose="02010800040101010101" pitchFamily="2" charset="-122"/>
              </a:rPr>
              <a:t>gety</a:t>
            </a:r>
            <a:r>
              <a:rPr lang="en-US" altLang="zh-CN" sz="2000" b="1" dirty="0">
                <a:latin typeface="华文新魏" panose="02010800040101010101" pitchFamily="2" charset="-122"/>
                <a:ea typeface="华文新魏" panose="02010800040101010101" pitchFamily="2" charset="-122"/>
              </a:rPr>
              <a:t> ( )   ;                    CIRCLE (int,  int,  int) ;          POINT (int,  int); </a:t>
            </a:r>
          </a:p>
          <a:p>
            <a:pPr algn="just" eaLnBrk="1" fontAlgn="t" hangingPunct="1">
              <a:lnSpc>
                <a:spcPct val="110000"/>
              </a:lnSpc>
              <a:spcBef>
                <a:spcPct val="15000"/>
              </a:spcBef>
              <a:buFontTx/>
              <a:buNone/>
            </a:pPr>
            <a:r>
              <a:rPr lang="en-US" altLang="zh-CN" sz="2000" b="1" dirty="0">
                <a:latin typeface="华文新魏" panose="02010800040101010101" pitchFamily="2" charset="-122"/>
                <a:ea typeface="华文新魏" panose="02010800040101010101" pitchFamily="2" charset="-122"/>
              </a:rPr>
              <a:t>	POINT (int,  int) ;                                                          </a:t>
            </a:r>
            <a:r>
              <a:rPr lang="en-US" altLang="zh-CN" sz="2000" b="1" dirty="0">
                <a:solidFill>
                  <a:srgbClr val="FF0000"/>
                </a:solidFill>
                <a:latin typeface="华文新魏" panose="02010800040101010101" pitchFamily="2" charset="-122"/>
                <a:ea typeface="华文新魏" panose="02010800040101010101" pitchFamily="2" charset="-122"/>
              </a:rPr>
              <a:t>public</a:t>
            </a:r>
            <a:r>
              <a:rPr lang="zh-CN" altLang="en-US" sz="2000" b="1" dirty="0">
                <a:solidFill>
                  <a:srgbClr val="FF0000"/>
                </a:solidFill>
                <a:latin typeface="华文新魏" panose="02010800040101010101" pitchFamily="2" charset="-122"/>
                <a:ea typeface="华文新魏" panose="02010800040101010101" pitchFamily="2" charset="-122"/>
              </a:rPr>
              <a:t>成员：</a:t>
            </a:r>
            <a:endParaRPr lang="zh-CN" altLang="en-US" sz="2000" b="1" dirty="0">
              <a:latin typeface="华文新魏" panose="02010800040101010101" pitchFamily="2" charset="-122"/>
              <a:ea typeface="华文新魏" panose="02010800040101010101" pitchFamily="2" charset="-122"/>
            </a:endParaRPr>
          </a:p>
          <a:p>
            <a:pPr algn="just" eaLnBrk="1" fontAlgn="t" hangingPunct="1">
              <a:lnSpc>
                <a:spcPct val="110000"/>
              </a:lnSpc>
              <a:spcBef>
                <a:spcPct val="15000"/>
              </a:spcBef>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a:t>
            </a:r>
            <a:r>
              <a:rPr lang="en-US" altLang="zh-CN" sz="2000" b="1" dirty="0" err="1">
                <a:latin typeface="华文新魏" panose="02010800040101010101" pitchFamily="2" charset="-122"/>
                <a:ea typeface="华文新魏" panose="02010800040101010101" pitchFamily="2" charset="-122"/>
              </a:rPr>
              <a:t>getr</a:t>
            </a:r>
            <a:r>
              <a:rPr lang="en-US" altLang="zh-CN" sz="2000" b="1" dirty="0">
                <a:latin typeface="华文新魏" panose="02010800040101010101" pitchFamily="2" charset="-122"/>
                <a:ea typeface="华文新魏" panose="02010800040101010101" pitchFamily="2" charset="-122"/>
              </a:rPr>
              <a:t> ( ) ; </a:t>
            </a:r>
          </a:p>
          <a:p>
            <a:pPr eaLnBrk="1" hangingPunct="1">
              <a:lnSpc>
                <a:spcPct val="110000"/>
              </a:lnSpc>
              <a:spcBef>
                <a:spcPct val="15000"/>
              </a:spcBef>
              <a:buFontTx/>
              <a:buNone/>
            </a:pPr>
            <a:r>
              <a:rPr lang="en-US" altLang="zh-CN" sz="2000" b="1" dirty="0">
                <a:latin typeface="华文新魏" panose="02010800040101010101" pitchFamily="2" charset="-122"/>
                <a:ea typeface="华文新魏" panose="02010800040101010101" pitchFamily="2" charset="-122"/>
              </a:rPr>
              <a:t> 	                                                                                            CIRCLE (int,  int, int);</a:t>
            </a:r>
          </a:p>
          <a:p>
            <a:pPr eaLnBrk="1" hangingPunct="1">
              <a:lnSpc>
                <a:spcPct val="110000"/>
              </a:lnSpc>
              <a:spcBef>
                <a:spcPct val="15000"/>
              </a:spcBef>
            </a:pPr>
            <a:r>
              <a:rPr lang="zh-CN" altLang="en-US" sz="2400" b="1" dirty="0">
                <a:latin typeface="华文新魏" panose="02010800040101010101" pitchFamily="2" charset="-122"/>
                <a:ea typeface="华文新魏" panose="02010800040101010101" pitchFamily="2" charset="-122"/>
              </a:rPr>
              <a:t>由于</a:t>
            </a:r>
            <a:r>
              <a:rPr lang="en-US" altLang="zh-CN" sz="2400" b="1" dirty="0" err="1">
                <a:latin typeface="华文新魏" panose="02010800040101010101" pitchFamily="2" charset="-122"/>
                <a:ea typeface="华文新魏" panose="02010800040101010101" pitchFamily="2" charset="-122"/>
              </a:rPr>
              <a:t>getx</a:t>
            </a:r>
            <a:r>
              <a:rPr lang="zh-CN" altLang="en-US" sz="2400" b="1" dirty="0">
                <a:latin typeface="华文新魏" panose="02010800040101010101" pitchFamily="2" charset="-122"/>
                <a:ea typeface="华文新魏" panose="02010800040101010101" pitchFamily="2" charset="-122"/>
              </a:rPr>
              <a:t>和</a:t>
            </a:r>
            <a:r>
              <a:rPr lang="en-US" altLang="zh-CN" sz="2400" b="1" dirty="0" err="1">
                <a:latin typeface="华文新魏" panose="02010800040101010101" pitchFamily="2" charset="-122"/>
                <a:ea typeface="华文新魏" panose="02010800040101010101" pitchFamily="2" charset="-122"/>
              </a:rPr>
              <a:t>gety</a:t>
            </a:r>
            <a:r>
              <a:rPr lang="zh-CN" altLang="en-US" sz="2400" b="1" dirty="0">
                <a:latin typeface="华文新魏" panose="02010800040101010101" pitchFamily="2" charset="-122"/>
                <a:ea typeface="华文新魏" panose="02010800040101010101" pitchFamily="2" charset="-122"/>
              </a:rPr>
              <a:t>成为私有函数，故</a:t>
            </a:r>
            <a:r>
              <a:rPr lang="en-US" altLang="zh-CN" sz="2400" b="1" dirty="0">
                <a:latin typeface="华文新魏" panose="02010800040101010101" pitchFamily="2" charset="-122"/>
                <a:ea typeface="华文新魏" panose="02010800040101010101" pitchFamily="2" charset="-122"/>
              </a:rPr>
              <a:t>main</a:t>
            </a:r>
            <a:r>
              <a:rPr lang="zh-CN" altLang="en-US" sz="2400" b="1" dirty="0">
                <a:latin typeface="华文新魏" panose="02010800040101010101" pitchFamily="2" charset="-122"/>
                <a:ea typeface="华文新魏" panose="02010800040101010101" pitchFamily="2" charset="-122"/>
              </a:rPr>
              <a:t>不能调它们得到</a:t>
            </a:r>
            <a:r>
              <a:rPr lang="en-US" altLang="zh-CN" sz="2400" b="1" dirty="0">
                <a:latin typeface="华文新魏" panose="02010800040101010101" pitchFamily="2" charset="-122"/>
                <a:ea typeface="华文新魏" panose="02010800040101010101" pitchFamily="2" charset="-122"/>
              </a:rPr>
              <a:t>x</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y</a:t>
            </a:r>
            <a:r>
              <a:rPr lang="zh-CN" altLang="en-US" sz="2400" b="1" dirty="0">
                <a:latin typeface="华文新魏" panose="02010800040101010101" pitchFamily="2" charset="-122"/>
                <a:ea typeface="华文新魏" panose="02010800040101010101" pitchFamily="2" charset="-122"/>
              </a:rPr>
              <a:t>的值。应该提供</a:t>
            </a:r>
            <a:r>
              <a:rPr lang="en-US" altLang="zh-CN" sz="2400" b="1" dirty="0">
                <a:latin typeface="华文新魏" panose="02010800040101010101" pitchFamily="2" charset="-122"/>
                <a:ea typeface="华文新魏" panose="02010800040101010101" pitchFamily="2" charset="-122"/>
              </a:rPr>
              <a:t>public</a:t>
            </a:r>
            <a:r>
              <a:rPr lang="zh-CN" altLang="en-US" sz="2400" b="1" dirty="0">
                <a:latin typeface="华文新魏" panose="02010800040101010101" pitchFamily="2" charset="-122"/>
                <a:ea typeface="华文新魏" panose="02010800040101010101" pitchFamily="2" charset="-122"/>
              </a:rPr>
              <a:t>的</a:t>
            </a:r>
            <a:r>
              <a:rPr lang="en-US" altLang="zh-CN" sz="2400" b="1" dirty="0" err="1">
                <a:latin typeface="华文新魏" panose="02010800040101010101" pitchFamily="2" charset="-122"/>
                <a:ea typeface="华文新魏" panose="02010800040101010101" pitchFamily="2" charset="-122"/>
              </a:rPr>
              <a:t>getx</a:t>
            </a:r>
            <a:r>
              <a:rPr lang="zh-CN" altLang="en-US" sz="2400" b="1" dirty="0">
                <a:latin typeface="华文新魏" panose="02010800040101010101" pitchFamily="2" charset="-122"/>
                <a:ea typeface="华文新魏" panose="02010800040101010101" pitchFamily="2" charset="-122"/>
              </a:rPr>
              <a:t>和</a:t>
            </a:r>
            <a:r>
              <a:rPr lang="en-US" altLang="zh-CN" sz="2400" b="1" dirty="0" err="1">
                <a:latin typeface="华文新魏" panose="02010800040101010101" pitchFamily="2" charset="-122"/>
                <a:ea typeface="华文新魏" panose="02010800040101010101" pitchFamily="2" charset="-122"/>
              </a:rPr>
              <a:t>gety</a:t>
            </a:r>
            <a:r>
              <a:rPr lang="zh-CN" altLang="en-US" sz="2400" b="1" dirty="0">
                <a:latin typeface="华文新魏" panose="02010800040101010101" pitchFamily="2" charset="-122"/>
                <a:ea typeface="华文新魏" panose="02010800040101010101" pitchFamily="2" charset="-122"/>
              </a:rPr>
              <a:t>，以便访问</a:t>
            </a:r>
            <a:r>
              <a:rPr lang="en-US" altLang="zh-CN" sz="2400" b="1" dirty="0">
                <a:latin typeface="华文新魏" panose="02010800040101010101" pitchFamily="2" charset="-122"/>
                <a:ea typeface="华文新魏" panose="02010800040101010101" pitchFamily="2" charset="-122"/>
              </a:rPr>
              <a:t>x</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y</a:t>
            </a:r>
            <a:r>
              <a:rPr lang="zh-CN" altLang="en-US" sz="2400" b="1" dirty="0">
                <a:latin typeface="华文新魏" panose="02010800040101010101" pitchFamily="2" charset="-122"/>
                <a:ea typeface="华文新魏" panose="02010800040101010101" pitchFamily="2" charset="-122"/>
              </a:rPr>
              <a:t>的值。 </a:t>
            </a:r>
          </a:p>
        </p:txBody>
      </p:sp>
      <p:sp>
        <p:nvSpPr>
          <p:cNvPr id="4" name="Rectangle 4">
            <a:extLst>
              <a:ext uri="{FF2B5EF4-FFF2-40B4-BE49-F238E27FC236}">
                <a16:creationId xmlns:a16="http://schemas.microsoft.com/office/drawing/2014/main" id="{65EDAE7A-72FC-4821-B684-11392AED337C}"/>
              </a:ext>
            </a:extLst>
          </p:cNvPr>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6.2</a:t>
            </a:r>
            <a:r>
              <a:rPr lang="zh-CN" altLang="en-US" sz="3600" b="1" dirty="0">
                <a:solidFill>
                  <a:srgbClr val="FF0000"/>
                </a:solidFill>
                <a:latin typeface="微软雅黑" pitchFamily="34" charset="-122"/>
                <a:ea typeface="微软雅黑" pitchFamily="34" charset="-122"/>
              </a:rPr>
              <a:t>　继承方式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灯片编号占位符 5"/>
          <p:cNvSpPr>
            <a:spLocks noGrp="1"/>
          </p:cNvSpPr>
          <p:nvPr>
            <p:ph type="sldNum" sz="quarter" idx="12"/>
          </p:nvPr>
        </p:nvSpPr>
        <p:spPr>
          <a:noFill/>
        </p:spPr>
        <p:txBody>
          <a:bodyPr/>
          <a:lstStyle/>
          <a:p>
            <a:fld id="{6014E2CA-9940-4D14-B53F-30961565444D}" type="slidenum">
              <a:rPr lang="en-US" altLang="zh-CN" smtClean="0"/>
              <a:pPr/>
              <a:t>8</a:t>
            </a:fld>
            <a:endParaRPr lang="en-US" altLang="zh-CN"/>
          </a:p>
        </p:txBody>
      </p:sp>
      <p:sp>
        <p:nvSpPr>
          <p:cNvPr id="168963" name="Rectangle 4"/>
          <p:cNvSpPr>
            <a:spLocks noGrp="1" noChangeArrowheads="1"/>
          </p:cNvSpPr>
          <p:nvPr>
            <p:ph type="body" idx="1"/>
          </p:nvPr>
        </p:nvSpPr>
        <p:spPr>
          <a:xfrm>
            <a:off x="190500" y="1082675"/>
            <a:ext cx="8763000" cy="5638800"/>
          </a:xfrm>
          <a:noFill/>
        </p:spPr>
        <p:txBody>
          <a:bodyPr/>
          <a:lstStyle/>
          <a:p>
            <a:pPr eaLnBrk="1" hangingPunct="1">
              <a:lnSpc>
                <a:spcPct val="105000"/>
              </a:lnSpc>
              <a:spcBef>
                <a:spcPct val="10000"/>
              </a:spcBef>
            </a:pPr>
            <a:r>
              <a:rPr lang="zh-CN" altLang="en-US" sz="2400" b="1" dirty="0">
                <a:latin typeface="华文新魏" panose="02010800040101010101" pitchFamily="2" charset="-122"/>
                <a:ea typeface="华文新魏" panose="02010800040101010101" pitchFamily="2" charset="-122"/>
              </a:rPr>
              <a:t>若定义</a:t>
            </a:r>
            <a:r>
              <a:rPr lang="en-US" altLang="zh-CN" sz="2400" b="1" dirty="0">
                <a:latin typeface="华文新魏" panose="02010800040101010101" pitchFamily="2" charset="-122"/>
                <a:ea typeface="华文新魏" panose="02010800040101010101" pitchFamily="2" charset="-122"/>
              </a:rPr>
              <a:t>class CIRCLE</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protected  POINT{/*…*/}</a:t>
            </a:r>
            <a:r>
              <a:rPr lang="zh-CN" altLang="en-US" sz="2400" b="1" dirty="0">
                <a:latin typeface="华文新魏" panose="02010800040101010101" pitchFamily="2" charset="-122"/>
                <a:ea typeface="华文新魏" panose="02010800040101010101" pitchFamily="2" charset="-122"/>
              </a:rPr>
              <a:t>，则</a:t>
            </a:r>
            <a:r>
              <a:rPr lang="en-US" altLang="zh-CN" sz="2400" b="1" dirty="0">
                <a:latin typeface="华文新魏" panose="02010800040101010101" pitchFamily="2" charset="-122"/>
                <a:ea typeface="华文新魏" panose="02010800040101010101" pitchFamily="2" charset="-122"/>
              </a:rPr>
              <a:t>POINT</a:t>
            </a:r>
            <a:r>
              <a:rPr lang="zh-CN" altLang="en-US" sz="2400" b="1" dirty="0">
                <a:latin typeface="华文新魏" panose="02010800040101010101" pitchFamily="2" charset="-122"/>
                <a:ea typeface="华文新魏" panose="02010800040101010101" pitchFamily="2" charset="-122"/>
              </a:rPr>
              <a:t>类的</a:t>
            </a:r>
            <a:r>
              <a:rPr lang="en-US" altLang="zh-CN" sz="2400" b="1" dirty="0">
                <a:latin typeface="华文新魏" panose="02010800040101010101" pitchFamily="2" charset="-122"/>
                <a:ea typeface="华文新魏" panose="02010800040101010101" pitchFamily="2" charset="-122"/>
              </a:rPr>
              <a:t>public</a:t>
            </a:r>
            <a:r>
              <a:rPr lang="zh-CN" altLang="en-US" sz="2400" b="1" dirty="0">
                <a:latin typeface="华文新魏" panose="02010800040101010101" pitchFamily="2" charset="-122"/>
                <a:ea typeface="华文新魏" panose="02010800040101010101" pitchFamily="2" charset="-122"/>
              </a:rPr>
              <a:t>成员继承到</a:t>
            </a:r>
            <a:r>
              <a:rPr lang="en-US" altLang="zh-CN" sz="2400" b="1" dirty="0">
                <a:latin typeface="华文新魏" panose="02010800040101010101" pitchFamily="2" charset="-122"/>
                <a:ea typeface="华文新魏" panose="02010800040101010101" pitchFamily="2" charset="-122"/>
              </a:rPr>
              <a:t>CIRCLE</a:t>
            </a:r>
            <a:r>
              <a:rPr lang="zh-CN" altLang="en-US" sz="2400" b="1" dirty="0">
                <a:latin typeface="华文新魏" panose="02010800040101010101" pitchFamily="2" charset="-122"/>
                <a:ea typeface="华文新魏" panose="02010800040101010101" pitchFamily="2" charset="-122"/>
              </a:rPr>
              <a:t>类成为保护成员。非</a:t>
            </a:r>
            <a:r>
              <a:rPr lang="en-US" altLang="zh-CN" sz="2400" b="1" dirty="0">
                <a:latin typeface="华文新魏" panose="02010800040101010101" pitchFamily="2" charset="-122"/>
                <a:ea typeface="华文新魏" panose="02010800040101010101" pitchFamily="2" charset="-122"/>
              </a:rPr>
              <a:t>CIRCLE</a:t>
            </a:r>
            <a:r>
              <a:rPr lang="zh-CN" altLang="en-US" sz="2400" b="1" dirty="0">
                <a:latin typeface="华文新魏" panose="02010800040101010101" pitchFamily="2" charset="-122"/>
                <a:ea typeface="华文新魏" panose="02010800040101010101" pitchFamily="2" charset="-122"/>
              </a:rPr>
              <a:t>类成员</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也非友员</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的函数如</a:t>
            </a:r>
            <a:r>
              <a:rPr lang="en-US" altLang="zh-CN" sz="2400" b="1" dirty="0">
                <a:latin typeface="华文新魏" panose="02010800040101010101" pitchFamily="2" charset="-122"/>
                <a:ea typeface="华文新魏" panose="02010800040101010101" pitchFamily="2" charset="-122"/>
              </a:rPr>
              <a:t>main</a:t>
            </a:r>
            <a:r>
              <a:rPr lang="zh-CN" altLang="en-US" sz="2400" b="1" dirty="0">
                <a:latin typeface="华文新魏" panose="02010800040101010101" pitchFamily="2" charset="-122"/>
                <a:ea typeface="华文新魏" panose="02010800040101010101" pitchFamily="2" charset="-122"/>
              </a:rPr>
              <a:t>将不能调用这些保护函数成员。</a:t>
            </a:r>
          </a:p>
          <a:p>
            <a:pPr eaLnBrk="1" hangingPunct="1">
              <a:lnSpc>
                <a:spcPct val="105000"/>
              </a:lnSpc>
              <a:spcBef>
                <a:spcPct val="10000"/>
              </a:spcBef>
            </a:pPr>
            <a:r>
              <a:rPr lang="zh-CN" altLang="en-US" sz="2400" b="1" dirty="0">
                <a:latin typeface="华文新魏" panose="02010800040101010101" pitchFamily="2" charset="-122"/>
                <a:ea typeface="华文新魏" panose="02010800040101010101" pitchFamily="2" charset="-122"/>
              </a:rPr>
              <a:t>由于</a:t>
            </a:r>
            <a:r>
              <a:rPr lang="en-US" altLang="zh-CN" sz="2400" b="1" dirty="0" err="1">
                <a:latin typeface="华文新魏" panose="02010800040101010101" pitchFamily="2" charset="-122"/>
                <a:ea typeface="华文新魏" panose="02010800040101010101" pitchFamily="2" charset="-122"/>
              </a:rPr>
              <a:t>getx</a:t>
            </a:r>
            <a:r>
              <a:rPr lang="zh-CN" altLang="en-US" sz="2400" b="1" dirty="0">
                <a:latin typeface="华文新魏" panose="02010800040101010101" pitchFamily="2" charset="-122"/>
                <a:ea typeface="华文新魏" panose="02010800040101010101" pitchFamily="2" charset="-122"/>
              </a:rPr>
              <a:t>和</a:t>
            </a:r>
            <a:r>
              <a:rPr lang="en-US" altLang="zh-CN" sz="2400" b="1" dirty="0" err="1">
                <a:latin typeface="华文新魏" panose="02010800040101010101" pitchFamily="2" charset="-122"/>
                <a:ea typeface="华文新魏" panose="02010800040101010101" pitchFamily="2" charset="-122"/>
              </a:rPr>
              <a:t>gety</a:t>
            </a:r>
            <a:r>
              <a:rPr lang="zh-CN" altLang="en-US" sz="2400" b="1" dirty="0">
                <a:latin typeface="华文新魏" panose="02010800040101010101" pitchFamily="2" charset="-122"/>
                <a:ea typeface="华文新魏" panose="02010800040101010101" pitchFamily="2" charset="-122"/>
              </a:rPr>
              <a:t>成为保护函数，普通函数不能调用它们得到</a:t>
            </a:r>
            <a:r>
              <a:rPr lang="en-US" altLang="zh-CN" sz="2400" b="1" dirty="0">
                <a:latin typeface="华文新魏" panose="02010800040101010101" pitchFamily="2" charset="-122"/>
                <a:ea typeface="华文新魏" panose="02010800040101010101" pitchFamily="2" charset="-122"/>
              </a:rPr>
              <a:t>x</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y</a:t>
            </a:r>
            <a:r>
              <a:rPr lang="zh-CN" altLang="en-US" sz="2400" b="1" dirty="0">
                <a:latin typeface="华文新魏" panose="02010800040101010101" pitchFamily="2" charset="-122"/>
                <a:ea typeface="华文新魏" panose="02010800040101010101" pitchFamily="2" charset="-122"/>
              </a:rPr>
              <a:t>的值。应该提供</a:t>
            </a:r>
            <a:r>
              <a:rPr lang="en-US" altLang="zh-CN" sz="2400" b="1" dirty="0">
                <a:latin typeface="华文新魏" panose="02010800040101010101" pitchFamily="2" charset="-122"/>
                <a:ea typeface="华文新魏" panose="02010800040101010101" pitchFamily="2" charset="-122"/>
              </a:rPr>
              <a:t>public</a:t>
            </a:r>
            <a:r>
              <a:rPr lang="zh-CN" altLang="en-US" sz="2400" b="1" dirty="0">
                <a:latin typeface="华文新魏" panose="02010800040101010101" pitchFamily="2" charset="-122"/>
                <a:ea typeface="华文新魏" panose="02010800040101010101" pitchFamily="2" charset="-122"/>
              </a:rPr>
              <a:t>的</a:t>
            </a:r>
            <a:r>
              <a:rPr lang="en-US" altLang="zh-CN" sz="2400" b="1" dirty="0" err="1">
                <a:latin typeface="华文新魏" panose="02010800040101010101" pitchFamily="2" charset="-122"/>
                <a:ea typeface="华文新魏" panose="02010800040101010101" pitchFamily="2" charset="-122"/>
              </a:rPr>
              <a:t>getx</a:t>
            </a:r>
            <a:r>
              <a:rPr lang="zh-CN" altLang="en-US" sz="2400" b="1" dirty="0">
                <a:latin typeface="华文新魏" panose="02010800040101010101" pitchFamily="2" charset="-122"/>
                <a:ea typeface="华文新魏" panose="02010800040101010101" pitchFamily="2" charset="-122"/>
              </a:rPr>
              <a:t>和</a:t>
            </a:r>
            <a:r>
              <a:rPr lang="en-US" altLang="zh-CN" sz="2400" b="1" dirty="0" err="1">
                <a:latin typeface="华文新魏" panose="02010800040101010101" pitchFamily="2" charset="-122"/>
                <a:ea typeface="华文新魏" panose="02010800040101010101" pitchFamily="2" charset="-122"/>
              </a:rPr>
              <a:t>gety</a:t>
            </a:r>
            <a:r>
              <a:rPr lang="zh-CN" altLang="en-US" sz="2400" b="1" dirty="0">
                <a:latin typeface="华文新魏" panose="02010800040101010101" pitchFamily="2" charset="-122"/>
                <a:ea typeface="华文新魏" panose="02010800040101010101" pitchFamily="2" charset="-122"/>
              </a:rPr>
              <a:t>，以便访问到</a:t>
            </a:r>
            <a:r>
              <a:rPr lang="en-US" altLang="zh-CN" sz="2400" b="1" dirty="0">
                <a:latin typeface="华文新魏" panose="02010800040101010101" pitchFamily="2" charset="-122"/>
                <a:ea typeface="华文新魏" panose="02010800040101010101" pitchFamily="2" charset="-122"/>
              </a:rPr>
              <a:t>x</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y</a:t>
            </a:r>
            <a:r>
              <a:rPr lang="zh-CN" altLang="en-US" sz="2400" b="1" dirty="0">
                <a:latin typeface="华文新魏" panose="02010800040101010101" pitchFamily="2" charset="-122"/>
                <a:ea typeface="华文新魏" panose="02010800040101010101" pitchFamily="2" charset="-122"/>
              </a:rPr>
              <a:t>的值。</a:t>
            </a:r>
          </a:p>
          <a:p>
            <a:pPr eaLnBrk="1" hangingPunct="1">
              <a:lnSpc>
                <a:spcPct val="105000"/>
              </a:lnSpc>
              <a:spcBef>
                <a:spcPct val="10000"/>
              </a:spcBef>
              <a:buFontTx/>
              <a:buNone/>
            </a:pPr>
            <a:r>
              <a:rPr lang="zh-CN" altLang="en-US" sz="2000" b="1" dirty="0">
                <a:latin typeface="华文新魏" panose="02010800040101010101" pitchFamily="2" charset="-122"/>
                <a:ea typeface="华文新魏" panose="02010800040101010101" pitchFamily="2" charset="-122"/>
              </a:rPr>
              <a:t>	基类</a:t>
            </a:r>
            <a:r>
              <a:rPr lang="en-US" altLang="zh-CN" sz="2000" b="1" dirty="0">
                <a:latin typeface="华文新魏" panose="02010800040101010101" pitchFamily="2" charset="-122"/>
                <a:ea typeface="华文新魏" panose="02010800040101010101" pitchFamily="2" charset="-122"/>
              </a:rPr>
              <a:t>POINT</a:t>
            </a:r>
            <a:r>
              <a:rPr lang="zh-CN" altLang="en-US" sz="2000" b="1" dirty="0">
                <a:latin typeface="华文新魏" panose="02010800040101010101" pitchFamily="2" charset="-122"/>
                <a:ea typeface="华文新魏" panose="02010800040101010101" pitchFamily="2" charset="-122"/>
              </a:rPr>
              <a:t>的成员       派生类新增的成员               派生类可访问成员</a:t>
            </a:r>
          </a:p>
          <a:p>
            <a:pPr algn="just" eaLnBrk="1" fontAlgn="t" hangingPunct="1">
              <a:lnSpc>
                <a:spcPct val="105000"/>
              </a:lnSpc>
              <a:spcBef>
                <a:spcPct val="10000"/>
              </a:spcBef>
              <a:buFontTx/>
              <a:buNone/>
            </a:pPr>
            <a:r>
              <a:rPr lang="zh-CN" altLang="en-US" sz="2000" b="1" dirty="0">
                <a:solidFill>
                  <a:srgbClr val="FF0000"/>
                </a:solidFill>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private</a:t>
            </a:r>
            <a:r>
              <a:rPr lang="zh-CN" altLang="en-US" sz="2000" b="1" dirty="0">
                <a:solidFill>
                  <a:srgbClr val="FF0000"/>
                </a:solidFill>
                <a:latin typeface="华文新魏" panose="02010800040101010101" pitchFamily="2" charset="-122"/>
                <a:ea typeface="华文新魏" panose="02010800040101010101" pitchFamily="2" charset="-122"/>
              </a:rPr>
              <a:t>成员：                </a:t>
            </a:r>
            <a:r>
              <a:rPr lang="en-US" altLang="zh-CN" sz="2000" b="1" dirty="0">
                <a:solidFill>
                  <a:srgbClr val="FF0000"/>
                </a:solidFill>
                <a:latin typeface="华文新魏" panose="02010800040101010101" pitchFamily="2" charset="-122"/>
                <a:ea typeface="华文新魏" panose="02010800040101010101" pitchFamily="2" charset="-122"/>
              </a:rPr>
              <a:t>private</a:t>
            </a:r>
            <a:r>
              <a:rPr lang="zh-CN" altLang="en-US" sz="2000" b="1" dirty="0">
                <a:solidFill>
                  <a:srgbClr val="FF0000"/>
                </a:solidFill>
                <a:latin typeface="华文新魏" panose="02010800040101010101" pitchFamily="2" charset="-122"/>
                <a:ea typeface="华文新魏" panose="02010800040101010101" pitchFamily="2" charset="-122"/>
              </a:rPr>
              <a:t>成员：                       </a:t>
            </a:r>
            <a:r>
              <a:rPr lang="en-US" altLang="zh-CN" sz="2000" b="1" dirty="0">
                <a:solidFill>
                  <a:srgbClr val="FF0000"/>
                </a:solidFill>
                <a:latin typeface="华文新魏" panose="02010800040101010101" pitchFamily="2" charset="-122"/>
                <a:ea typeface="华文新魏" panose="02010800040101010101" pitchFamily="2" charset="-122"/>
              </a:rPr>
              <a:t>private</a:t>
            </a:r>
            <a:r>
              <a:rPr lang="zh-CN" altLang="en-US" sz="2000" b="1" dirty="0">
                <a:solidFill>
                  <a:srgbClr val="FF0000"/>
                </a:solidFill>
                <a:latin typeface="华文新魏" panose="02010800040101010101" pitchFamily="2" charset="-122"/>
                <a:ea typeface="华文新魏" panose="02010800040101010101" pitchFamily="2" charset="-122"/>
              </a:rPr>
              <a:t>成员： </a:t>
            </a:r>
          </a:p>
          <a:p>
            <a:pPr algn="just" eaLnBrk="1" fontAlgn="t" hangingPunct="1">
              <a:lnSpc>
                <a:spcPct val="105000"/>
              </a:lnSpc>
              <a:spcBef>
                <a:spcPct val="10000"/>
              </a:spcBef>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x,  y;                           int r;                                         int r;  </a:t>
            </a:r>
          </a:p>
          <a:p>
            <a:pPr algn="just" eaLnBrk="1" fontAlgn="t" hangingPunct="1">
              <a:lnSpc>
                <a:spcPct val="105000"/>
              </a:lnSpc>
              <a:spcBef>
                <a:spcPct val="10000"/>
              </a:spcBef>
              <a:buFontTx/>
              <a:buNone/>
            </a:pPr>
            <a:r>
              <a:rPr lang="en-US" altLang="zh-CN" sz="2000" b="1" dirty="0">
                <a:solidFill>
                  <a:srgbClr val="FF0000"/>
                </a:solidFill>
                <a:latin typeface="华文新魏" panose="02010800040101010101" pitchFamily="2" charset="-122"/>
                <a:ea typeface="华文新魏" panose="02010800040101010101" pitchFamily="2" charset="-122"/>
              </a:rPr>
              <a:t>	public</a:t>
            </a:r>
            <a:r>
              <a:rPr lang="zh-CN" altLang="en-US" sz="2000" b="1" dirty="0">
                <a:solidFill>
                  <a:srgbClr val="FF0000"/>
                </a:solidFill>
                <a:latin typeface="华文新魏" panose="02010800040101010101" pitchFamily="2" charset="-122"/>
                <a:ea typeface="华文新魏" panose="02010800040101010101" pitchFamily="2" charset="-122"/>
              </a:rPr>
              <a:t>成员：                  </a:t>
            </a:r>
            <a:r>
              <a:rPr lang="en-US" altLang="zh-CN" sz="2000" b="1" dirty="0">
                <a:solidFill>
                  <a:srgbClr val="FF0000"/>
                </a:solidFill>
                <a:latin typeface="华文新魏" panose="02010800040101010101" pitchFamily="2" charset="-122"/>
                <a:ea typeface="华文新魏" panose="02010800040101010101" pitchFamily="2" charset="-122"/>
              </a:rPr>
              <a:t>public</a:t>
            </a:r>
            <a:r>
              <a:rPr lang="zh-CN" altLang="en-US" sz="2000" b="1" dirty="0">
                <a:solidFill>
                  <a:srgbClr val="FF0000"/>
                </a:solidFill>
                <a:latin typeface="华文新魏" panose="02010800040101010101" pitchFamily="2" charset="-122"/>
                <a:ea typeface="华文新魏" panose="02010800040101010101" pitchFamily="2" charset="-122"/>
              </a:rPr>
              <a:t>成员：                        </a:t>
            </a:r>
            <a:r>
              <a:rPr lang="en-US" altLang="zh-CN" sz="2000" b="1" dirty="0">
                <a:solidFill>
                  <a:srgbClr val="FF0000"/>
                </a:solidFill>
                <a:latin typeface="华文新魏" panose="02010800040101010101" pitchFamily="2" charset="-122"/>
                <a:ea typeface="华文新魏" panose="02010800040101010101" pitchFamily="2" charset="-122"/>
              </a:rPr>
              <a:t>protected</a:t>
            </a:r>
            <a:r>
              <a:rPr lang="zh-CN" altLang="en-US" sz="2000" b="1" dirty="0">
                <a:solidFill>
                  <a:srgbClr val="FF0000"/>
                </a:solidFill>
                <a:latin typeface="华文新魏" panose="02010800040101010101" pitchFamily="2" charset="-122"/>
                <a:ea typeface="华文新魏" panose="02010800040101010101" pitchFamily="2" charset="-122"/>
              </a:rPr>
              <a:t>成员</a:t>
            </a:r>
          </a:p>
          <a:p>
            <a:pPr algn="just" eaLnBrk="1" fontAlgn="t" hangingPunct="1">
              <a:lnSpc>
                <a:spcPct val="105000"/>
              </a:lnSpc>
              <a:spcBef>
                <a:spcPct val="10000"/>
              </a:spcBef>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a:t>
            </a:r>
            <a:r>
              <a:rPr lang="en-US" altLang="zh-CN" sz="2000" b="1" dirty="0" err="1">
                <a:latin typeface="华文新魏" panose="02010800040101010101" pitchFamily="2" charset="-122"/>
                <a:ea typeface="华文新魏" panose="02010800040101010101" pitchFamily="2" charset="-122"/>
              </a:rPr>
              <a:t>getx</a:t>
            </a:r>
            <a:r>
              <a:rPr lang="en-US" altLang="zh-CN" sz="2000" b="1" dirty="0">
                <a:latin typeface="华文新魏" panose="02010800040101010101" pitchFamily="2" charset="-122"/>
                <a:ea typeface="华文新魏" panose="02010800040101010101" pitchFamily="2" charset="-122"/>
              </a:rPr>
              <a:t> (  )  ;                   int </a:t>
            </a:r>
            <a:r>
              <a:rPr lang="en-US" altLang="zh-CN" sz="2000" b="1" dirty="0" err="1">
                <a:latin typeface="华文新魏" panose="02010800040101010101" pitchFamily="2" charset="-122"/>
                <a:ea typeface="华文新魏" panose="02010800040101010101" pitchFamily="2" charset="-122"/>
              </a:rPr>
              <a:t>getr</a:t>
            </a:r>
            <a:r>
              <a:rPr lang="en-US" altLang="zh-CN" sz="2000" b="1" dirty="0">
                <a:latin typeface="华文新魏" panose="02010800040101010101" pitchFamily="2" charset="-122"/>
                <a:ea typeface="华文新魏" panose="02010800040101010101" pitchFamily="2" charset="-122"/>
              </a:rPr>
              <a:t> ( ) ;                              int </a:t>
            </a:r>
            <a:r>
              <a:rPr lang="en-US" altLang="zh-CN" sz="2000" b="1" dirty="0" err="1">
                <a:latin typeface="华文新魏" panose="02010800040101010101" pitchFamily="2" charset="-122"/>
                <a:ea typeface="华文新魏" panose="02010800040101010101" pitchFamily="2" charset="-122"/>
              </a:rPr>
              <a:t>getx</a:t>
            </a:r>
            <a:r>
              <a:rPr lang="en-US" altLang="zh-CN" sz="2000" b="1" dirty="0">
                <a:latin typeface="华文新魏" panose="02010800040101010101" pitchFamily="2" charset="-122"/>
                <a:ea typeface="华文新魏" panose="02010800040101010101" pitchFamily="2" charset="-122"/>
              </a:rPr>
              <a:t> ( ) ;  </a:t>
            </a:r>
          </a:p>
          <a:p>
            <a:pPr algn="just" eaLnBrk="1" fontAlgn="t" hangingPunct="1">
              <a:lnSpc>
                <a:spcPct val="105000"/>
              </a:lnSpc>
              <a:spcBef>
                <a:spcPct val="10000"/>
              </a:spcBef>
              <a:buFontTx/>
              <a:buNone/>
            </a:pPr>
            <a:r>
              <a:rPr lang="en-US" altLang="zh-CN" sz="2000" b="1" dirty="0">
                <a:latin typeface="华文新魏" panose="02010800040101010101" pitchFamily="2" charset="-122"/>
                <a:ea typeface="华文新魏" panose="02010800040101010101" pitchFamily="2" charset="-122"/>
              </a:rPr>
              <a:t>	int </a:t>
            </a:r>
            <a:r>
              <a:rPr lang="en-US" altLang="zh-CN" sz="2000" b="1" dirty="0" err="1">
                <a:latin typeface="华文新魏" panose="02010800040101010101" pitchFamily="2" charset="-122"/>
                <a:ea typeface="华文新魏" panose="02010800040101010101" pitchFamily="2" charset="-122"/>
              </a:rPr>
              <a:t>gety</a:t>
            </a:r>
            <a:r>
              <a:rPr lang="en-US" altLang="zh-CN" sz="2000" b="1" dirty="0">
                <a:latin typeface="华文新魏" panose="02010800040101010101" pitchFamily="2" charset="-122"/>
                <a:ea typeface="华文新魏" panose="02010800040101010101" pitchFamily="2" charset="-122"/>
              </a:rPr>
              <a:t> (  )  ;                   CIRCLE (int,  int,  int) ;          int </a:t>
            </a:r>
            <a:r>
              <a:rPr lang="en-US" altLang="zh-CN" sz="2000" b="1" dirty="0" err="1">
                <a:latin typeface="华文新魏" panose="02010800040101010101" pitchFamily="2" charset="-122"/>
                <a:ea typeface="华文新魏" panose="02010800040101010101" pitchFamily="2" charset="-122"/>
              </a:rPr>
              <a:t>gety</a:t>
            </a:r>
            <a:r>
              <a:rPr lang="en-US" altLang="zh-CN" sz="2000" b="1" dirty="0">
                <a:latin typeface="华文新魏" panose="02010800040101010101" pitchFamily="2" charset="-122"/>
                <a:ea typeface="华文新魏" panose="02010800040101010101" pitchFamily="2" charset="-122"/>
              </a:rPr>
              <a:t> ( ) ; </a:t>
            </a:r>
          </a:p>
          <a:p>
            <a:pPr algn="just" eaLnBrk="1" fontAlgn="t" hangingPunct="1">
              <a:lnSpc>
                <a:spcPct val="105000"/>
              </a:lnSpc>
              <a:spcBef>
                <a:spcPct val="10000"/>
              </a:spcBef>
              <a:buFontTx/>
              <a:buNone/>
            </a:pPr>
            <a:r>
              <a:rPr lang="en-US" altLang="zh-CN" sz="2000" b="1" dirty="0">
                <a:latin typeface="华文新魏" panose="02010800040101010101" pitchFamily="2" charset="-122"/>
                <a:ea typeface="华文新魏" panose="02010800040101010101" pitchFamily="2" charset="-122"/>
              </a:rPr>
              <a:t>	POINT (int  x,  int  y) ;                                                    POINT (int,  int)   ; </a:t>
            </a:r>
          </a:p>
          <a:p>
            <a:pPr algn="just" eaLnBrk="1" fontAlgn="t" hangingPunct="1">
              <a:lnSpc>
                <a:spcPct val="105000"/>
              </a:lnSpc>
              <a:spcBef>
                <a:spcPct val="10000"/>
              </a:spcBef>
              <a:buFontTx/>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public</a:t>
            </a:r>
            <a:r>
              <a:rPr lang="zh-CN" altLang="en-US" sz="2000" b="1" dirty="0">
                <a:solidFill>
                  <a:srgbClr val="FF0000"/>
                </a:solidFill>
                <a:latin typeface="华文新魏" panose="02010800040101010101" pitchFamily="2" charset="-122"/>
                <a:ea typeface="华文新魏" panose="02010800040101010101" pitchFamily="2" charset="-122"/>
              </a:rPr>
              <a:t>成员：</a:t>
            </a:r>
            <a:endParaRPr lang="zh-CN" altLang="en-US" sz="2000" b="1" dirty="0">
              <a:latin typeface="华文新魏" panose="02010800040101010101" pitchFamily="2" charset="-122"/>
              <a:ea typeface="华文新魏" panose="02010800040101010101" pitchFamily="2" charset="-122"/>
            </a:endParaRPr>
          </a:p>
          <a:p>
            <a:pPr eaLnBrk="1" hangingPunct="1">
              <a:lnSpc>
                <a:spcPct val="105000"/>
              </a:lnSpc>
              <a:spcBef>
                <a:spcPct val="10000"/>
              </a:spcBef>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a:t>
            </a:r>
            <a:r>
              <a:rPr lang="en-US" altLang="zh-CN" sz="2000" b="1" dirty="0" err="1">
                <a:latin typeface="华文新魏" panose="02010800040101010101" pitchFamily="2" charset="-122"/>
                <a:ea typeface="华文新魏" panose="02010800040101010101" pitchFamily="2" charset="-122"/>
              </a:rPr>
              <a:t>getr</a:t>
            </a:r>
            <a:r>
              <a:rPr lang="en-US" altLang="zh-CN" sz="2000" b="1" dirty="0">
                <a:latin typeface="华文新魏" panose="02010800040101010101" pitchFamily="2" charset="-122"/>
                <a:ea typeface="华文新魏" panose="02010800040101010101" pitchFamily="2" charset="-122"/>
              </a:rPr>
              <a:t> ( )   ; </a:t>
            </a:r>
          </a:p>
          <a:p>
            <a:pPr eaLnBrk="1" hangingPunct="1">
              <a:lnSpc>
                <a:spcPct val="105000"/>
              </a:lnSpc>
              <a:spcBef>
                <a:spcPct val="10000"/>
              </a:spcBef>
              <a:buFontTx/>
              <a:buNone/>
            </a:pPr>
            <a:r>
              <a:rPr lang="en-US" altLang="zh-CN" sz="2000" b="1" dirty="0">
                <a:latin typeface="华文新魏" panose="02010800040101010101" pitchFamily="2" charset="-122"/>
                <a:ea typeface="华文新魏" panose="02010800040101010101" pitchFamily="2" charset="-122"/>
              </a:rPr>
              <a:t>					                                     CIRCLE (int,  int ,  int) ; </a:t>
            </a:r>
          </a:p>
        </p:txBody>
      </p:sp>
      <p:sp>
        <p:nvSpPr>
          <p:cNvPr id="4" name="Rectangle 4">
            <a:extLst>
              <a:ext uri="{FF2B5EF4-FFF2-40B4-BE49-F238E27FC236}">
                <a16:creationId xmlns:a16="http://schemas.microsoft.com/office/drawing/2014/main" id="{72489711-89D5-46ED-9DFB-EDC08A05B4C6}"/>
              </a:ext>
            </a:extLst>
          </p:cNvPr>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6.2</a:t>
            </a:r>
            <a:r>
              <a:rPr lang="zh-CN" altLang="en-US" sz="3600" b="1" dirty="0">
                <a:solidFill>
                  <a:srgbClr val="FF0000"/>
                </a:solidFill>
                <a:latin typeface="微软雅黑" pitchFamily="34" charset="-122"/>
                <a:ea typeface="微软雅黑" pitchFamily="34" charset="-122"/>
              </a:rPr>
              <a:t>　继承方式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p:spPr>
        <p:txBody>
          <a:bodyPr/>
          <a:lstStyle/>
          <a:p>
            <a:fld id="{E3F6E04B-4260-43B4-A847-999A4D57479A}" type="slidenum">
              <a:rPr lang="en-US" altLang="zh-CN" smtClean="0"/>
              <a:pPr/>
              <a:t>9</a:t>
            </a:fld>
            <a:endParaRPr lang="en-US" altLang="zh-CN"/>
          </a:p>
        </p:txBody>
      </p:sp>
      <p:sp>
        <p:nvSpPr>
          <p:cNvPr id="150531" name="Rectangle 2"/>
          <p:cNvSpPr>
            <a:spLocks noGrp="1" noChangeArrowheads="1"/>
          </p:cNvSpPr>
          <p:nvPr>
            <p:ph type="title"/>
          </p:nvPr>
        </p:nvSpPr>
        <p:spPr>
          <a:xfrm>
            <a:off x="533400" y="304800"/>
            <a:ext cx="7772400" cy="685800"/>
          </a:xfrm>
        </p:spPr>
        <p:txBody>
          <a:bodyPr/>
          <a:lstStyle/>
          <a:p>
            <a:pPr algn="l"/>
            <a:r>
              <a:rPr lang="en-US" altLang="zh-CN" sz="3600" b="1" dirty="0">
                <a:solidFill>
                  <a:srgbClr val="FF0000"/>
                </a:solidFill>
                <a:latin typeface="微软雅黑" pitchFamily="34" charset="-122"/>
                <a:ea typeface="微软雅黑" pitchFamily="34" charset="-122"/>
              </a:rPr>
              <a:t>6.2</a:t>
            </a:r>
            <a:r>
              <a:rPr lang="zh-CN" altLang="en-US" sz="3600" b="1" dirty="0">
                <a:solidFill>
                  <a:srgbClr val="FF0000"/>
                </a:solidFill>
                <a:latin typeface="微软雅黑" panose="020B0503020204020204" pitchFamily="34" charset="-122"/>
                <a:ea typeface="微软雅黑" panose="020B0503020204020204" pitchFamily="34" charset="-122"/>
              </a:rPr>
              <a:t>　继承方式</a:t>
            </a:r>
          </a:p>
        </p:txBody>
      </p:sp>
      <p:sp>
        <p:nvSpPr>
          <p:cNvPr id="7" name="TextBox 5">
            <a:extLst>
              <a:ext uri="{FF2B5EF4-FFF2-40B4-BE49-F238E27FC236}">
                <a16:creationId xmlns:a16="http://schemas.microsoft.com/office/drawing/2014/main" id="{BC53DDAC-8F65-4E5C-9C70-A63734C04662}"/>
              </a:ext>
            </a:extLst>
          </p:cNvPr>
          <p:cNvSpPr txBox="1">
            <a:spLocks noChangeArrowheads="1"/>
          </p:cNvSpPr>
          <p:nvPr/>
        </p:nvSpPr>
        <p:spPr bwMode="auto">
          <a:xfrm>
            <a:off x="287016" y="1049745"/>
            <a:ext cx="8856984" cy="5503455"/>
          </a:xfrm>
          <a:prstGeom prst="rect">
            <a:avLst/>
          </a:prstGeom>
          <a:solidFill>
            <a:schemeClr val="accent6">
              <a:lumMod val="75000"/>
              <a:alpha val="44000"/>
            </a:schemeClr>
          </a:solidFill>
          <a:ln w="9525">
            <a:solidFill>
              <a:schemeClr val="accent1"/>
            </a:solidFill>
            <a:miter lim="800000"/>
            <a:headEnd/>
            <a:tailEnd/>
          </a:ln>
        </p:spPr>
        <p:txBody>
          <a:bodyPr/>
          <a:lstStyle/>
          <a:p>
            <a:pPr>
              <a:spcBef>
                <a:spcPct val="0"/>
              </a:spcBef>
            </a:pPr>
            <a:r>
              <a:rPr lang="en-US" altLang="zh-CN" sz="2000" b="1" dirty="0">
                <a:latin typeface="华文新魏" panose="02010800040101010101" pitchFamily="2" charset="-122"/>
                <a:ea typeface="华文新魏" panose="02010800040101010101" pitchFamily="2" charset="-122"/>
              </a:rPr>
              <a:t>class POINT{</a:t>
            </a:r>
          </a:p>
          <a:p>
            <a:pPr>
              <a:spcBef>
                <a:spcPct val="0"/>
              </a:spcBef>
            </a:pPr>
            <a:r>
              <a:rPr lang="en-US" altLang="zh-CN" sz="2000" b="1" dirty="0">
                <a:latin typeface="华文新魏" panose="02010800040101010101" pitchFamily="2" charset="-122"/>
                <a:ea typeface="华文新魏" panose="02010800040101010101" pitchFamily="2" charset="-122"/>
              </a:rPr>
              <a:t>    int   x,  y;   	//</a:t>
            </a:r>
            <a:r>
              <a:rPr lang="zh-CN" altLang="en-US" sz="2000" b="1" dirty="0">
                <a:latin typeface="华文新魏" panose="02010800040101010101" pitchFamily="2" charset="-122"/>
                <a:ea typeface="华文新魏" panose="02010800040101010101" pitchFamily="2" charset="-122"/>
              </a:rPr>
              <a:t>私有的数据成员</a:t>
            </a:r>
            <a:r>
              <a:rPr lang="en-US" altLang="zh-CN" sz="2000" b="1" dirty="0">
                <a:latin typeface="华文新魏" panose="02010800040101010101" pitchFamily="2" charset="-122"/>
                <a:ea typeface="华文新魏" panose="02010800040101010101" pitchFamily="2" charset="-122"/>
              </a:rPr>
              <a:t>x</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y</a:t>
            </a:r>
          </a:p>
          <a:p>
            <a:pPr>
              <a:spcBef>
                <a:spcPct val="0"/>
              </a:spcBef>
            </a:pPr>
            <a:r>
              <a:rPr lang="en-US" altLang="zh-CN" sz="2000" b="1" dirty="0">
                <a:latin typeface="华文新魏" panose="02010800040101010101" pitchFamily="2" charset="-122"/>
                <a:ea typeface="华文新魏" panose="02010800040101010101" pitchFamily="2" charset="-122"/>
              </a:rPr>
              <a:t>public</a:t>
            </a:r>
            <a:r>
              <a:rPr lang="zh-CN" altLang="en-US" sz="2000" b="1" dirty="0">
                <a:latin typeface="华文新魏" panose="02010800040101010101" pitchFamily="2" charset="-122"/>
                <a:ea typeface="华文新魏" panose="02010800040101010101" pitchFamily="2" charset="-122"/>
              </a:rPr>
              <a:t>：</a:t>
            </a:r>
          </a:p>
          <a:p>
            <a:pPr>
              <a:spcBef>
                <a:spcPct val="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POINT (int x,  int y): x (x) ,  y (y) {  }   //</a:t>
            </a:r>
            <a:r>
              <a:rPr lang="zh-CN" altLang="en-US" sz="2000" b="1" dirty="0">
                <a:latin typeface="华文新魏" panose="02010800040101010101" pitchFamily="2" charset="-122"/>
                <a:ea typeface="华文新魏" panose="02010800040101010101" pitchFamily="2" charset="-122"/>
              </a:rPr>
              <a:t>初始化数据成员</a:t>
            </a:r>
            <a:r>
              <a:rPr lang="en-US" altLang="zh-CN" sz="2000" b="1" dirty="0">
                <a:latin typeface="华文新魏" panose="02010800040101010101" pitchFamily="2" charset="-122"/>
                <a:ea typeface="华文新魏" panose="02010800040101010101" pitchFamily="2" charset="-122"/>
              </a:rPr>
              <a:t>x</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y</a:t>
            </a:r>
          </a:p>
          <a:p>
            <a:pPr>
              <a:spcBef>
                <a:spcPct val="0"/>
              </a:spcBef>
            </a:pPr>
            <a:r>
              <a:rPr lang="en-US" altLang="zh-CN" sz="2000" b="1" dirty="0">
                <a:latin typeface="华文新魏" panose="02010800040101010101" pitchFamily="2" charset="-122"/>
                <a:ea typeface="华文新魏" panose="02010800040101010101" pitchFamily="2" charset="-122"/>
              </a:rPr>
              <a:t>    int </a:t>
            </a:r>
            <a:r>
              <a:rPr lang="en-US" altLang="zh-CN" sz="2000" b="1" dirty="0" err="1">
                <a:latin typeface="华文新魏" panose="02010800040101010101" pitchFamily="2" charset="-122"/>
                <a:ea typeface="华文新魏" panose="02010800040101010101" pitchFamily="2" charset="-122"/>
              </a:rPr>
              <a:t>getx</a:t>
            </a:r>
            <a:r>
              <a:rPr lang="en-US" altLang="zh-CN" sz="2000" b="1" dirty="0">
                <a:latin typeface="华文新魏" panose="02010800040101010101" pitchFamily="2" charset="-122"/>
                <a:ea typeface="华文新魏" panose="02010800040101010101" pitchFamily="2" charset="-122"/>
              </a:rPr>
              <a:t> ( )    //</a:t>
            </a:r>
            <a:r>
              <a:rPr lang="zh-CN" altLang="en-US" sz="2000" b="1" dirty="0">
                <a:latin typeface="华文新魏" panose="02010800040101010101" pitchFamily="2" charset="-122"/>
                <a:ea typeface="华文新魏" panose="02010800040101010101" pitchFamily="2" charset="-122"/>
              </a:rPr>
              <a:t>公共接口函数得到</a:t>
            </a:r>
            <a:r>
              <a:rPr lang="en-US" altLang="zh-CN" sz="2000" b="1" dirty="0">
                <a:latin typeface="华文新魏" panose="02010800040101010101" pitchFamily="2" charset="-122"/>
                <a:ea typeface="华文新魏" panose="02010800040101010101" pitchFamily="2" charset="-122"/>
              </a:rPr>
              <a:t>x</a:t>
            </a:r>
            <a:r>
              <a:rPr lang="zh-CN" altLang="en-US" sz="2000" b="1" dirty="0">
                <a:latin typeface="华文新魏" panose="02010800040101010101" pitchFamily="2" charset="-122"/>
                <a:ea typeface="华文新魏" panose="02010800040101010101" pitchFamily="2" charset="-122"/>
              </a:rPr>
              <a:t>的值</a:t>
            </a:r>
          </a:p>
          <a:p>
            <a:pPr>
              <a:spcBef>
                <a:spcPct val="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return x;  }</a:t>
            </a:r>
          </a:p>
          <a:p>
            <a:pPr>
              <a:spcBef>
                <a:spcPct val="0"/>
              </a:spcBef>
            </a:pPr>
            <a:r>
              <a:rPr lang="en-US" altLang="zh-CN" sz="2000" b="1" dirty="0">
                <a:latin typeface="华文新魏" panose="02010800040101010101" pitchFamily="2" charset="-122"/>
                <a:ea typeface="华文新魏" panose="02010800040101010101" pitchFamily="2" charset="-122"/>
              </a:rPr>
              <a:t>    int </a:t>
            </a:r>
            <a:r>
              <a:rPr lang="en-US" altLang="zh-CN" sz="2000" b="1" dirty="0" err="1">
                <a:latin typeface="华文新魏" panose="02010800040101010101" pitchFamily="2" charset="-122"/>
                <a:ea typeface="华文新魏" panose="02010800040101010101" pitchFamily="2" charset="-122"/>
              </a:rPr>
              <a:t>gety</a:t>
            </a:r>
            <a:r>
              <a:rPr lang="en-US" altLang="zh-CN" sz="2000" b="1" dirty="0">
                <a:latin typeface="华文新魏" panose="02010800040101010101" pitchFamily="2" charset="-122"/>
                <a:ea typeface="华文新魏" panose="02010800040101010101" pitchFamily="2" charset="-122"/>
              </a:rPr>
              <a:t> ( )    //</a:t>
            </a:r>
            <a:r>
              <a:rPr lang="zh-CN" altLang="en-US" sz="2000" b="1" dirty="0">
                <a:latin typeface="华文新魏" panose="02010800040101010101" pitchFamily="2" charset="-122"/>
                <a:ea typeface="华文新魏" panose="02010800040101010101" pitchFamily="2" charset="-122"/>
              </a:rPr>
              <a:t>公共接口函数得到</a:t>
            </a:r>
            <a:r>
              <a:rPr lang="en-US" altLang="zh-CN" sz="2000" b="1" dirty="0">
                <a:latin typeface="华文新魏" panose="02010800040101010101" pitchFamily="2" charset="-122"/>
                <a:ea typeface="华文新魏" panose="02010800040101010101" pitchFamily="2" charset="-122"/>
              </a:rPr>
              <a:t>y</a:t>
            </a:r>
            <a:r>
              <a:rPr lang="zh-CN" altLang="en-US" sz="2000" b="1" dirty="0">
                <a:latin typeface="华文新魏" panose="02010800040101010101" pitchFamily="2" charset="-122"/>
                <a:ea typeface="华文新魏" panose="02010800040101010101" pitchFamily="2" charset="-122"/>
              </a:rPr>
              <a:t>的值</a:t>
            </a:r>
          </a:p>
          <a:p>
            <a:pPr>
              <a:spcBef>
                <a:spcPct val="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return y;  }</a:t>
            </a:r>
          </a:p>
          <a:p>
            <a:pPr>
              <a:spcBef>
                <a:spcPct val="0"/>
              </a:spcBef>
            </a:pPr>
            <a:r>
              <a:rPr lang="en-US" altLang="zh-CN" sz="2000" b="1" dirty="0">
                <a:latin typeface="华文新魏" panose="02010800040101010101" pitchFamily="2" charset="-122"/>
                <a:ea typeface="华文新魏" panose="02010800040101010101" pitchFamily="2" charset="-122"/>
              </a:rPr>
              <a:t>}; </a:t>
            </a:r>
          </a:p>
          <a:p>
            <a:pPr>
              <a:spcBef>
                <a:spcPct val="0"/>
              </a:spcBef>
            </a:pPr>
            <a:r>
              <a:rPr lang="en-US" altLang="zh-CN" sz="2000" b="1" dirty="0">
                <a:latin typeface="华文新魏" panose="02010800040101010101" pitchFamily="2" charset="-122"/>
                <a:ea typeface="华文新魏" panose="02010800040101010101" pitchFamily="2" charset="-122"/>
              </a:rPr>
              <a:t>class CIRCLE</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POINT{//</a:t>
            </a:r>
            <a:r>
              <a:rPr lang="zh-CN" altLang="en-US" sz="2000" b="1" dirty="0">
                <a:latin typeface="华文新魏" panose="02010800040101010101" pitchFamily="2" charset="-122"/>
                <a:ea typeface="华文新魏" panose="02010800040101010101" pitchFamily="2" charset="-122"/>
              </a:rPr>
              <a:t>等价于</a:t>
            </a:r>
            <a:r>
              <a:rPr lang="en-US" altLang="zh-CN" sz="2000" b="1" dirty="0">
                <a:latin typeface="华文新魏" panose="02010800040101010101" pitchFamily="2" charset="-122"/>
                <a:ea typeface="华文新魏" panose="02010800040101010101" pitchFamily="2" charset="-122"/>
              </a:rPr>
              <a:t>class CIRCLE</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private POINT</a:t>
            </a:r>
          </a:p>
          <a:p>
            <a:pPr>
              <a:spcBef>
                <a:spcPct val="0"/>
              </a:spcBef>
            </a:pPr>
            <a:r>
              <a:rPr lang="en-US" altLang="zh-CN" sz="2000" b="1" dirty="0">
                <a:latin typeface="华文新魏" panose="02010800040101010101" pitchFamily="2" charset="-122"/>
                <a:ea typeface="华文新魏" panose="02010800040101010101" pitchFamily="2" charset="-122"/>
              </a:rPr>
              <a:t>    int   r;  		    //</a:t>
            </a:r>
            <a:r>
              <a:rPr lang="zh-CN" altLang="en-US" sz="2000" b="1" dirty="0">
                <a:latin typeface="华文新魏" panose="02010800040101010101" pitchFamily="2" charset="-122"/>
                <a:ea typeface="华文新魏" panose="02010800040101010101" pitchFamily="2" charset="-122"/>
              </a:rPr>
              <a:t>私有的数据成员</a:t>
            </a:r>
            <a:r>
              <a:rPr lang="en-US" altLang="zh-CN" sz="2000" b="1" dirty="0">
                <a:latin typeface="华文新魏" panose="02010800040101010101" pitchFamily="2" charset="-122"/>
                <a:ea typeface="华文新魏" panose="02010800040101010101" pitchFamily="2" charset="-122"/>
              </a:rPr>
              <a:t>r</a:t>
            </a:r>
          </a:p>
          <a:p>
            <a:pPr>
              <a:spcBef>
                <a:spcPct val="0"/>
              </a:spcBef>
            </a:pPr>
            <a:r>
              <a:rPr lang="en-US" altLang="zh-CN" sz="2000" b="1" dirty="0">
                <a:latin typeface="华文新魏" panose="02010800040101010101" pitchFamily="2" charset="-122"/>
                <a:ea typeface="华文新魏" panose="02010800040101010101" pitchFamily="2" charset="-122"/>
              </a:rPr>
              <a:t>public</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非成员函数 如</a:t>
            </a:r>
            <a:r>
              <a:rPr lang="en-US" altLang="zh-CN" sz="2000" b="1" dirty="0">
                <a:solidFill>
                  <a:srgbClr val="FF0000"/>
                </a:solidFill>
                <a:latin typeface="华文新魏" panose="02010800040101010101" pitchFamily="2" charset="-122"/>
                <a:ea typeface="华文新魏" panose="02010800040101010101" pitchFamily="2" charset="-122"/>
              </a:rPr>
              <a:t>main, </a:t>
            </a:r>
            <a:r>
              <a:rPr lang="zh-CN" altLang="en-US" sz="2000" b="1" dirty="0">
                <a:solidFill>
                  <a:srgbClr val="FF0000"/>
                </a:solidFill>
                <a:latin typeface="华文新魏" panose="02010800040101010101" pitchFamily="2" charset="-122"/>
                <a:ea typeface="华文新魏" panose="02010800040101010101" pitchFamily="2" charset="-122"/>
              </a:rPr>
              <a:t>可调用恢复为</a:t>
            </a:r>
            <a:r>
              <a:rPr lang="en-US" altLang="zh-CN" sz="2000" b="1" dirty="0">
                <a:solidFill>
                  <a:srgbClr val="FF0000"/>
                </a:solidFill>
                <a:latin typeface="华文新魏" panose="02010800040101010101" pitchFamily="2" charset="-122"/>
                <a:ea typeface="华文新魏" panose="02010800040101010101" pitchFamily="2" charset="-122"/>
              </a:rPr>
              <a:t>public</a:t>
            </a:r>
            <a:r>
              <a:rPr lang="zh-CN" altLang="en-US" sz="2000" b="1" dirty="0">
                <a:solidFill>
                  <a:srgbClr val="FF0000"/>
                </a:solidFill>
                <a:latin typeface="华文新魏" panose="02010800040101010101" pitchFamily="2" charset="-122"/>
                <a:ea typeface="华文新魏" panose="02010800040101010101" pitchFamily="2" charset="-122"/>
              </a:rPr>
              <a:t>权限的</a:t>
            </a:r>
            <a:r>
              <a:rPr lang="en-US" altLang="zh-CN" sz="2000" b="1" dirty="0" err="1">
                <a:solidFill>
                  <a:srgbClr val="FF0000"/>
                </a:solidFill>
                <a:latin typeface="华文新魏" panose="02010800040101010101" pitchFamily="2" charset="-122"/>
                <a:ea typeface="华文新魏" panose="02010800040101010101" pitchFamily="2" charset="-122"/>
              </a:rPr>
              <a:t>getx</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err="1">
                <a:solidFill>
                  <a:srgbClr val="FF0000"/>
                </a:solidFill>
                <a:latin typeface="华文新魏" panose="02010800040101010101" pitchFamily="2" charset="-122"/>
                <a:ea typeface="华文新魏" panose="02010800040101010101" pitchFamily="2" charset="-122"/>
              </a:rPr>
              <a:t>gety</a:t>
            </a:r>
            <a:endParaRPr lang="en-US" altLang="zh-CN" sz="2000" b="1" dirty="0">
              <a:solidFill>
                <a:srgbClr val="FF0000"/>
              </a:solidFill>
              <a:latin typeface="华文新魏" panose="02010800040101010101" pitchFamily="2" charset="-122"/>
              <a:ea typeface="华文新魏" panose="02010800040101010101" pitchFamily="2" charset="-122"/>
            </a:endParaRPr>
          </a:p>
          <a:p>
            <a:pPr>
              <a:spcBef>
                <a:spcPct val="0"/>
              </a:spcBef>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POINT::</a:t>
            </a:r>
            <a:r>
              <a:rPr lang="en-US" altLang="zh-CN" sz="2000" b="1" dirty="0" err="1">
                <a:solidFill>
                  <a:srgbClr val="FF0000"/>
                </a:solidFill>
                <a:latin typeface="华文新魏" panose="02010800040101010101" pitchFamily="2" charset="-122"/>
                <a:ea typeface="华文新魏" panose="02010800040101010101" pitchFamily="2" charset="-122"/>
              </a:rPr>
              <a:t>getx</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不要写成</a:t>
            </a:r>
            <a:r>
              <a:rPr lang="en-US" altLang="zh-CN" sz="2000" b="1" dirty="0">
                <a:latin typeface="华文新魏" panose="02010800040101010101" pitchFamily="2" charset="-122"/>
                <a:ea typeface="华文新魏" panose="02010800040101010101" pitchFamily="2" charset="-122"/>
              </a:rPr>
              <a:t>POINT::</a:t>
            </a:r>
            <a:r>
              <a:rPr lang="en-US" altLang="zh-CN" sz="2000" b="1" dirty="0" err="1">
                <a:latin typeface="华文新魏" panose="02010800040101010101" pitchFamily="2" charset="-122"/>
                <a:ea typeface="华文新魏" panose="02010800040101010101" pitchFamily="2" charset="-122"/>
              </a:rPr>
              <a:t>getx</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 POINT::</a:t>
            </a:r>
            <a:r>
              <a:rPr lang="en-US" altLang="zh-CN" sz="2000" b="1" dirty="0" err="1">
                <a:latin typeface="华文新魏" panose="02010800040101010101" pitchFamily="2" charset="-122"/>
                <a:ea typeface="华文新魏" panose="02010800040101010101" pitchFamily="2" charset="-122"/>
              </a:rPr>
              <a:t>gety</a:t>
            </a:r>
            <a:r>
              <a:rPr lang="zh-CN" altLang="en-US" sz="2000" b="1" dirty="0">
                <a:latin typeface="华文新魏" panose="02010800040101010101" pitchFamily="2" charset="-122"/>
                <a:ea typeface="华文新魏" panose="02010800040101010101" pitchFamily="2" charset="-122"/>
              </a:rPr>
              <a:t>（）</a:t>
            </a:r>
          </a:p>
          <a:p>
            <a:pPr>
              <a:spcBef>
                <a:spcPct val="0"/>
              </a:spcBef>
            </a:pPr>
            <a:r>
              <a:rPr lang="zh-CN" altLang="en-US"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POINT::</a:t>
            </a:r>
            <a:r>
              <a:rPr lang="en-US" altLang="zh-CN" sz="2000" b="1" dirty="0" err="1">
                <a:solidFill>
                  <a:srgbClr val="FF0000"/>
                </a:solidFill>
                <a:latin typeface="华文新魏" panose="02010800040101010101" pitchFamily="2" charset="-122"/>
                <a:ea typeface="华文新魏" panose="02010800040101010101" pitchFamily="2" charset="-122"/>
              </a:rPr>
              <a:t>gety</a:t>
            </a: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只要写出函数名。恢复权限后</a:t>
            </a:r>
            <a:r>
              <a:rPr lang="en-US" altLang="zh-CN" sz="2000" b="1" dirty="0">
                <a:latin typeface="华文新魏" panose="02010800040101010101" pitchFamily="2" charset="-122"/>
                <a:ea typeface="华文新魏" panose="02010800040101010101" pitchFamily="2" charset="-122"/>
              </a:rPr>
              <a:t>, main</a:t>
            </a:r>
            <a:r>
              <a:rPr lang="zh-CN" altLang="en-US" sz="2000" b="1" dirty="0">
                <a:latin typeface="华文新魏" panose="02010800040101010101" pitchFamily="2" charset="-122"/>
                <a:ea typeface="华文新魏" panose="02010800040101010101" pitchFamily="2" charset="-122"/>
              </a:rPr>
              <a:t>可访问</a:t>
            </a:r>
          </a:p>
          <a:p>
            <a:pPr>
              <a:spcBef>
                <a:spcPct val="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CIRCLE (int x,  int y,  int r):  POINT (x,  y) ,  r (r)   {  }</a:t>
            </a:r>
          </a:p>
          <a:p>
            <a:pPr>
              <a:spcBef>
                <a:spcPct val="0"/>
              </a:spcBef>
            </a:pPr>
            <a:r>
              <a:rPr lang="en-US" altLang="zh-CN" sz="2000" b="1" dirty="0">
                <a:latin typeface="华文新魏" panose="02010800040101010101" pitchFamily="2" charset="-122"/>
                <a:ea typeface="华文新魏" panose="02010800040101010101" pitchFamily="2" charset="-122"/>
              </a:rPr>
              <a:t>    int </a:t>
            </a:r>
            <a:r>
              <a:rPr lang="en-US" altLang="zh-CN" sz="2000" b="1" dirty="0" err="1">
                <a:latin typeface="华文新魏" panose="02010800040101010101" pitchFamily="2" charset="-122"/>
                <a:ea typeface="华文新魏" panose="02010800040101010101" pitchFamily="2" charset="-122"/>
              </a:rPr>
              <a:t>getr</a:t>
            </a:r>
            <a:r>
              <a:rPr lang="en-US" altLang="zh-CN" sz="2000" b="1" dirty="0">
                <a:latin typeface="华文新魏" panose="02010800040101010101" pitchFamily="2" charset="-122"/>
                <a:ea typeface="华文新魏" panose="02010800040101010101" pitchFamily="2" charset="-122"/>
              </a:rPr>
              <a:t> ( )       //</a:t>
            </a:r>
            <a:r>
              <a:rPr lang="zh-CN" altLang="en-US" sz="2000" b="1" dirty="0">
                <a:latin typeface="华文新魏" panose="02010800040101010101" pitchFamily="2" charset="-122"/>
                <a:ea typeface="华文新魏" panose="02010800040101010101" pitchFamily="2" charset="-122"/>
              </a:rPr>
              <a:t>公共接口函数得到</a:t>
            </a:r>
            <a:r>
              <a:rPr lang="en-US" altLang="zh-CN" sz="2000" b="1" dirty="0">
                <a:latin typeface="华文新魏" panose="02010800040101010101" pitchFamily="2" charset="-122"/>
                <a:ea typeface="华文新魏" panose="02010800040101010101" pitchFamily="2" charset="-122"/>
              </a:rPr>
              <a:t>r</a:t>
            </a:r>
            <a:r>
              <a:rPr lang="zh-CN" altLang="en-US" sz="2000" b="1" dirty="0">
                <a:latin typeface="华文新魏" panose="02010800040101010101" pitchFamily="2" charset="-122"/>
                <a:ea typeface="华文新魏" panose="02010800040101010101" pitchFamily="2" charset="-122"/>
              </a:rPr>
              <a:t>的值</a:t>
            </a:r>
          </a:p>
          <a:p>
            <a:pPr>
              <a:spcBef>
                <a:spcPct val="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return r;  } 	</a:t>
            </a:r>
          </a:p>
          <a:p>
            <a:pPr>
              <a:spcBef>
                <a:spcPct val="0"/>
              </a:spcBef>
            </a:pPr>
            <a:r>
              <a:rPr lang="en-US" altLang="zh-CN" sz="2000" b="1" dirty="0">
                <a:latin typeface="华文新魏" panose="02010800040101010101" pitchFamily="2" charset="-122"/>
                <a:ea typeface="华文新魏" panose="02010800040101010101" pitchFamily="2" charset="-122"/>
              </a:rPr>
              <a:t>};</a:t>
            </a:r>
            <a:endParaRPr lang="en-US" altLang="zh-CN" sz="2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4275428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6197</TotalTime>
  <Words>1668</Words>
  <Application>Microsoft Office PowerPoint</Application>
  <PresentationFormat>全屏显示(4:3)</PresentationFormat>
  <Paragraphs>355</Paragraphs>
  <Slides>25</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Arial</vt:lpstr>
      <vt:lpstr>华文新魏</vt:lpstr>
      <vt:lpstr>Wingdings</vt:lpstr>
      <vt:lpstr>Times New Roman</vt:lpstr>
      <vt:lpstr>Calibri</vt:lpstr>
      <vt:lpstr>微软雅黑</vt:lpstr>
      <vt:lpstr>Office 主题</vt:lpstr>
      <vt:lpstr>第6章　单继承类</vt:lpstr>
      <vt:lpstr>6.1　单继承类</vt:lpstr>
      <vt:lpstr>6.1　单继承类</vt:lpstr>
      <vt:lpstr>6.1　单继承类</vt:lpstr>
      <vt:lpstr>6.2　继承方式</vt:lpstr>
      <vt:lpstr>6.2　继承方式</vt:lpstr>
      <vt:lpstr>6.2　继承方式</vt:lpstr>
      <vt:lpstr>6.2　继承方式</vt:lpstr>
      <vt:lpstr>6.2　继承方式</vt:lpstr>
      <vt:lpstr>6.2　继承方式</vt:lpstr>
      <vt:lpstr>6.3　成员访问</vt:lpstr>
      <vt:lpstr>PowerPoint 演示文稿</vt:lpstr>
      <vt:lpstr>6.4　构造和析构</vt:lpstr>
      <vt:lpstr>6.4　构造和析构</vt:lpstr>
      <vt:lpstr>6.4　构造和析构</vt:lpstr>
      <vt:lpstr>6.4　构造和析构</vt:lpstr>
      <vt:lpstr>6.5　父类和子类</vt:lpstr>
      <vt:lpstr>6.5　父类和子类</vt:lpstr>
      <vt:lpstr>PowerPoint 演示文稿</vt:lpstr>
      <vt:lpstr>PowerPoint 演示文稿</vt:lpstr>
      <vt:lpstr>PowerPoint 演示文稿</vt:lpstr>
      <vt:lpstr>6.6　派生类和基类</vt:lpstr>
      <vt:lpstr>6.6　派生类和基类</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crackryan</cp:lastModifiedBy>
  <cp:revision>523</cp:revision>
  <dcterms:created xsi:type="dcterms:W3CDTF">2014-12-07T17:26:54Z</dcterms:created>
  <dcterms:modified xsi:type="dcterms:W3CDTF">2019-09-27T15:56:39Z</dcterms:modified>
</cp:coreProperties>
</file>