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91" r:id="rId2"/>
    <p:sldId id="292" r:id="rId3"/>
    <p:sldId id="365" r:id="rId4"/>
    <p:sldId id="364"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284" r:id="rId31"/>
    <p:sldId id="285" r:id="rId32"/>
    <p:sldId id="391" r:id="rId33"/>
    <p:sldId id="392" r:id="rId34"/>
    <p:sldId id="290" r:id="rId35"/>
    <p:sldId id="393" r:id="rId36"/>
  </p:sldIdLst>
  <p:sldSz cx="9144000" cy="6858000" type="screen4x3"/>
  <p:notesSz cx="6858000" cy="9144000"/>
  <p:embeddedFontLst>
    <p:embeddedFont>
      <p:font typeface="Calibri" panose="020F0502020204030204" pitchFamily="34" charset="0"/>
      <p:regular r:id="rId38"/>
      <p:bold r:id="rId39"/>
      <p:italic r:id="rId40"/>
      <p:boldItalic r:id="rId41"/>
    </p:embeddedFont>
    <p:embeddedFont>
      <p:font typeface="Tahoma" panose="020B0604030504040204" pitchFamily="34" charset="0"/>
      <p:regular r:id="rId42"/>
      <p:bold r:id="rId43"/>
    </p:embeddedFont>
    <p:embeddedFont>
      <p:font typeface="华文新魏" panose="02010800040101010101" pitchFamily="2" charset="-122"/>
      <p:regular r:id="rId44"/>
    </p:embeddedFont>
    <p:embeddedFont>
      <p:font typeface="微软雅黑" panose="020B0503020204020204" pitchFamily="34" charset="-122"/>
      <p:regular r:id="rId45"/>
      <p:bold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55" autoAdjust="0"/>
  </p:normalViewPr>
  <p:slideViewPr>
    <p:cSldViewPr>
      <p:cViewPr varScale="1">
        <p:scale>
          <a:sx n="75" d="100"/>
          <a:sy n="75" d="100"/>
        </p:scale>
        <p:origin x="166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22CC2-03D1-41F4-A925-CE1BBD39136B}" type="datetimeFigureOut">
              <a:rPr lang="zh-CN" altLang="en-US" smtClean="0"/>
              <a:pPr/>
              <a:t>2019/9/26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BF9C2-2F29-4D20-877D-FFCAB441E506}" type="slidenum">
              <a:rPr lang="zh-CN" altLang="en-US" smtClean="0"/>
              <a:pPr/>
              <a:t>‹#›</a:t>
            </a:fld>
            <a:endParaRPr lang="zh-CN" altLang="en-US"/>
          </a:p>
        </p:txBody>
      </p:sp>
    </p:spTree>
    <p:extLst>
      <p:ext uri="{BB962C8B-B14F-4D97-AF65-F5344CB8AC3E}">
        <p14:creationId xmlns:p14="http://schemas.microsoft.com/office/powerpoint/2010/main" val="22076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BAE22E67-AD6F-4AB2-B4F9-AAFC7AF74C7C}" type="slidenum">
              <a:rPr lang="en-US" altLang="zh-CN" smtClean="0"/>
              <a:pPr/>
              <a:t>1</a:t>
            </a:fld>
            <a:endParaRPr lang="en-US" altLang="zh-CN"/>
          </a:p>
        </p:txBody>
      </p:sp>
      <p:sp>
        <p:nvSpPr>
          <p:cNvPr id="7171" name="Rectangle 2"/>
          <p:cNvSpPr>
            <a:spLocks noGrp="1" noChangeArrowheads="1"/>
          </p:cNvSpPr>
          <p:nvPr>
            <p:ph type="title"/>
          </p:nvPr>
        </p:nvSpPr>
        <p:spPr>
          <a:xfrm>
            <a:off x="539552" y="2819400"/>
            <a:ext cx="8130480" cy="1143000"/>
          </a:xfrm>
        </p:spPr>
        <p:txBody>
          <a:bodyPr>
            <a:normAutofit fontScale="90000"/>
          </a:bodyPr>
          <a:lstStyle/>
          <a:p>
            <a:r>
              <a:rPr lang="zh-CN" altLang="en-US" sz="4000" b="1" dirty="0">
                <a:latin typeface="微软雅黑" pitchFamily="34" charset="-122"/>
                <a:ea typeface="微软雅黑" pitchFamily="34" charset="-122"/>
              </a:rPr>
              <a:t>第</a:t>
            </a:r>
            <a:r>
              <a:rPr lang="en-US" altLang="zh-CN" sz="4000" b="1" dirty="0">
                <a:latin typeface="微软雅黑" pitchFamily="34" charset="-122"/>
                <a:ea typeface="微软雅黑" pitchFamily="34" charset="-122"/>
              </a:rPr>
              <a:t>4</a:t>
            </a:r>
            <a:r>
              <a:rPr lang="zh-CN" altLang="en-US" sz="4000" b="1" dirty="0">
                <a:latin typeface="微软雅黑" pitchFamily="34" charset="-122"/>
                <a:ea typeface="微软雅黑" pitchFamily="34" charset="-122"/>
              </a:rPr>
              <a:t>章　作用域、成员指针和拷贝控制</a:t>
            </a:r>
          </a:p>
        </p:txBody>
      </p:sp>
    </p:spTree>
    <p:extLst>
      <p:ext uri="{BB962C8B-B14F-4D97-AF65-F5344CB8AC3E}">
        <p14:creationId xmlns:p14="http://schemas.microsoft.com/office/powerpoint/2010/main" val="174410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r>
              <a:rPr lang="en-US" altLang="zh-CN" sz="3600" b="1" dirty="0">
                <a:solidFill>
                  <a:srgbClr val="FF0000"/>
                </a:solidFill>
                <a:latin typeface="微软雅黑" pitchFamily="34" charset="-122"/>
                <a:ea typeface="微软雅黑" pitchFamily="34" charset="-122"/>
              </a:rPr>
              <a:t>-</a:t>
            </a:r>
            <a:r>
              <a:rPr lang="zh-CN" altLang="en-US" sz="3600" b="1" dirty="0">
                <a:solidFill>
                  <a:srgbClr val="FF0000"/>
                </a:solidFill>
                <a:latin typeface="微软雅黑" pitchFamily="34" charset="-122"/>
                <a:ea typeface="微软雅黑" pitchFamily="34" charset="-122"/>
              </a:rPr>
              <a:t>匿名名字空间</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r>
              <a:rPr lang="en-US" altLang="zh-CN" sz="2400" b="1" dirty="0">
                <a:latin typeface="华文新魏" pitchFamily="2" charset="-122"/>
                <a:ea typeface="华文新魏" pitchFamily="2" charset="-122"/>
              </a:rPr>
              <a:t>    </a:t>
            </a:r>
            <a:r>
              <a:rPr lang="zh-CN" altLang="en-US" sz="2400" b="1" dirty="0">
                <a:latin typeface="华文新魏" panose="02010800040101010101" pitchFamily="2" charset="-122"/>
                <a:ea typeface="华文新魏" panose="02010800040101010101" pitchFamily="2" charset="-122"/>
              </a:rPr>
              <a:t>由于没有名字，匿名名字空间声明后自动引用</a:t>
            </a:r>
          </a:p>
          <a:p>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namespace {int m = 4; int n = 5;}</a:t>
            </a:r>
          </a:p>
          <a:p>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等价于</a:t>
            </a:r>
          </a:p>
          <a:p>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namespace </a:t>
            </a:r>
            <a:r>
              <a:rPr lang="en-US" altLang="zh-CN" sz="2400" b="1" dirty="0">
                <a:solidFill>
                  <a:schemeClr val="accent2"/>
                </a:solidFill>
                <a:latin typeface="华文新魏" panose="02010800040101010101" pitchFamily="2" charset="-122"/>
                <a:ea typeface="华文新魏" panose="02010800040101010101" pitchFamily="2" charset="-122"/>
              </a:rPr>
              <a:t>_</a:t>
            </a:r>
            <a:r>
              <a:rPr lang="en-US" altLang="zh-CN" sz="2400" b="1" dirty="0" err="1">
                <a:solidFill>
                  <a:schemeClr val="accent2"/>
                </a:solidFill>
                <a:latin typeface="华文新魏" panose="02010800040101010101" pitchFamily="2" charset="-122"/>
                <a:ea typeface="华文新魏" panose="02010800040101010101" pitchFamily="2" charset="-122"/>
              </a:rPr>
              <a:t>empty_name</a:t>
            </a:r>
            <a:r>
              <a:rPr lang="en-US" altLang="zh-CN" sz="2400" b="1" dirty="0">
                <a:latin typeface="华文新魏" panose="02010800040101010101" pitchFamily="2" charset="-122"/>
                <a:ea typeface="华文新魏" panose="02010800040101010101" pitchFamily="2" charset="-122"/>
              </a:rPr>
              <a:t> {int m = 4; int n = 5;}</a:t>
            </a:r>
          </a:p>
          <a:p>
            <a:r>
              <a:rPr lang="en-US" altLang="zh-CN" sz="2400" b="1" dirty="0">
                <a:latin typeface="华文新魏" panose="02010800040101010101" pitchFamily="2" charset="-122"/>
                <a:ea typeface="华文新魏" panose="02010800040101010101" pitchFamily="2" charset="-122"/>
              </a:rPr>
              <a:t>        	using namespace </a:t>
            </a:r>
            <a:r>
              <a:rPr lang="en-US" altLang="zh-CN" sz="2400" b="1" dirty="0">
                <a:solidFill>
                  <a:schemeClr val="accent2"/>
                </a:solidFill>
                <a:latin typeface="华文新魏" panose="02010800040101010101" pitchFamily="2" charset="-122"/>
                <a:ea typeface="华文新魏" panose="02010800040101010101" pitchFamily="2" charset="-122"/>
              </a:rPr>
              <a:t>_</a:t>
            </a:r>
            <a:r>
              <a:rPr lang="en-US" altLang="zh-CN" sz="2400" b="1" dirty="0" err="1">
                <a:solidFill>
                  <a:schemeClr val="accent2"/>
                </a:solidFill>
                <a:latin typeface="华文新魏" panose="02010800040101010101" pitchFamily="2" charset="-122"/>
                <a:ea typeface="华文新魏" panose="02010800040101010101" pitchFamily="2" charset="-122"/>
              </a:rPr>
              <a:t>empty_name</a:t>
            </a:r>
            <a:r>
              <a:rPr lang="en-US" altLang="zh-CN" sz="2400" b="1" dirty="0">
                <a:latin typeface="华文新魏" panose="02010800040101010101" pitchFamily="2" charset="-122"/>
                <a:ea typeface="华文新魏" panose="02010800040101010101" pitchFamily="2" charset="-122"/>
              </a:rPr>
              <a:t> ;</a:t>
            </a:r>
          </a:p>
          <a:p>
            <a:r>
              <a:rPr lang="zh-CN" altLang="en-US" sz="2400" b="1" dirty="0">
                <a:latin typeface="华文新魏" panose="02010800040101010101" pitchFamily="2" charset="-122"/>
                <a:ea typeface="华文新魏" panose="02010800040101010101" pitchFamily="2" charset="-122"/>
              </a:rPr>
              <a:t>因此我们可以直接使用</a:t>
            </a:r>
            <a:r>
              <a:rPr lang="en-US" altLang="zh-CN" sz="2400" b="1" dirty="0">
                <a:latin typeface="华文新魏" panose="02010800040101010101" pitchFamily="2" charset="-122"/>
                <a:ea typeface="华文新魏" panose="02010800040101010101" pitchFamily="2" charset="-122"/>
              </a:rPr>
              <a:t>m</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n</a:t>
            </a:r>
          </a:p>
          <a:p>
            <a:r>
              <a:rPr lang="en-US" altLang="zh-CN" sz="2400" b="1" dirty="0">
                <a:latin typeface="华文新魏" panose="02010800040101010101" pitchFamily="2" charset="-122"/>
                <a:ea typeface="华文新魏" panose="02010800040101010101" pitchFamily="2" charset="-122"/>
              </a:rPr>
              <a:t>     	namespace {int m = 4; int n = 5;}</a:t>
            </a:r>
          </a:p>
          <a:p>
            <a:r>
              <a:rPr lang="en-US" altLang="zh-CN" sz="2400" b="1" dirty="0">
                <a:latin typeface="华文新魏" panose="02010800040101010101" pitchFamily="2" charset="-122"/>
                <a:ea typeface="华文新魏" panose="02010800040101010101" pitchFamily="2" charset="-122"/>
              </a:rPr>
              <a:t>     	int z = m + n</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//OK</a:t>
            </a:r>
          </a:p>
          <a:p>
            <a:r>
              <a:rPr lang="en-US" altLang="zh-CN" sz="2400" b="1" dirty="0">
                <a:latin typeface="华文新魏" panose="02010800040101010101" pitchFamily="2" charset="-122"/>
                <a:ea typeface="华文新魏" panose="02010800040101010101" pitchFamily="2" charset="-122"/>
              </a:rPr>
              <a:t>    	 int m = 0; </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可以定义同名变量，但匿名空间里的</a:t>
            </a:r>
            <a:r>
              <a:rPr lang="en-US" altLang="zh-CN" sz="2400" b="1" dirty="0">
                <a:solidFill>
                  <a:srgbClr val="FF0000"/>
                </a:solidFill>
                <a:latin typeface="华文新魏" panose="02010800040101010101" pitchFamily="2" charset="-122"/>
                <a:ea typeface="华文新魏" panose="02010800040101010101" pitchFamily="2" charset="-122"/>
              </a:rPr>
              <a:t>m</a:t>
            </a:r>
            <a:r>
              <a:rPr lang="zh-CN" altLang="en-US" sz="2400" b="1" dirty="0">
                <a:solidFill>
                  <a:srgbClr val="FF0000"/>
                </a:solidFill>
                <a:latin typeface="华文新魏" panose="02010800040101010101" pitchFamily="2" charset="-122"/>
                <a:ea typeface="华文新魏" panose="02010800040101010101" pitchFamily="2" charset="-122"/>
              </a:rPr>
              <a:t>永远访问不到</a:t>
            </a:r>
            <a:r>
              <a:rPr lang="zh-CN" altLang="en-US" sz="2000" b="1" dirty="0">
                <a:solidFill>
                  <a:srgbClr val="FF0000"/>
                </a:solidFill>
                <a:latin typeface="华文新魏" panose="02010800040101010101" pitchFamily="2" charset="-122"/>
                <a:ea typeface="华文新魏" panose="02010800040101010101" pitchFamily="2" charset="-122"/>
              </a:rPr>
              <a:t>了</a:t>
            </a:r>
          </a:p>
        </p:txBody>
      </p:sp>
    </p:spTree>
    <p:extLst>
      <p:ext uri="{BB962C8B-B14F-4D97-AF65-F5344CB8AC3E}">
        <p14:creationId xmlns:p14="http://schemas.microsoft.com/office/powerpoint/2010/main" val="188787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p>
        </p:txBody>
      </p:sp>
      <p:sp>
        <p:nvSpPr>
          <p:cNvPr id="4" name="TextBox 5">
            <a:extLst>
              <a:ext uri="{FF2B5EF4-FFF2-40B4-BE49-F238E27FC236}">
                <a16:creationId xmlns:a16="http://schemas.microsoft.com/office/drawing/2014/main" id="{C299FD0C-E017-4984-ADA0-541BB9071A15}"/>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5000"/>
              </a:lnSpc>
            </a:pPr>
            <a:r>
              <a:rPr lang="en-US" altLang="zh-CN" sz="2000" b="1" dirty="0">
                <a:latin typeface="华文新魏" panose="02010800040101010101" pitchFamily="2" charset="-122"/>
                <a:ea typeface="华文新魏" panose="02010800040101010101" pitchFamily="2" charset="-122"/>
              </a:rPr>
              <a:t>namespace A{ int </a:t>
            </a:r>
            <a:r>
              <a:rPr lang="en-US" altLang="zh-CN" sz="2000" b="1" dirty="0">
                <a:solidFill>
                  <a:srgbClr val="FF00FF"/>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=1;  }; </a:t>
            </a:r>
          </a:p>
          <a:p>
            <a:pPr>
              <a:lnSpc>
                <a:spcPct val="125000"/>
              </a:lnSpc>
            </a:pPr>
            <a:r>
              <a:rPr lang="en-US" altLang="zh-CN" sz="2000" b="1" dirty="0">
                <a:latin typeface="华文新魏" panose="02010800040101010101" pitchFamily="2" charset="-122"/>
                <a:ea typeface="华文新魏" panose="02010800040101010101" pitchFamily="2" charset="-122"/>
              </a:rPr>
              <a:t>namespace B{ int </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dirty="0">
                <a:latin typeface="华文新魏" panose="02010800040101010101" pitchFamily="2" charset="-122"/>
                <a:ea typeface="华文新魏" panose="02010800040101010101" pitchFamily="2" charset="-122"/>
              </a:rPr>
              <a:t>=2;  }; </a:t>
            </a:r>
          </a:p>
          <a:p>
            <a:pPr>
              <a:lnSpc>
                <a:spcPct val="125000"/>
              </a:lnSpc>
            </a:pPr>
            <a:r>
              <a:rPr lang="en-US" altLang="zh-CN" sz="2000" b="1" dirty="0">
                <a:latin typeface="华文新魏" panose="02010800040101010101" pitchFamily="2" charset="-122"/>
                <a:ea typeface="华文新魏" panose="02010800040101010101" pitchFamily="2" charset="-122"/>
              </a:rPr>
              <a:t>namespace C{ int z=3;  }</a:t>
            </a:r>
          </a:p>
          <a:p>
            <a:pPr>
              <a:lnSpc>
                <a:spcPct val="125000"/>
              </a:lnSpc>
            </a:pPr>
            <a:r>
              <a:rPr lang="en-US" altLang="zh-CN" sz="2000" b="1" dirty="0">
                <a:latin typeface="华文新魏" panose="02010800040101010101" pitchFamily="2" charset="-122"/>
                <a:ea typeface="华文新魏" panose="02010800040101010101" pitchFamily="2" charset="-122"/>
              </a:rPr>
              <a:t>namespace    { int m=4;  int n=6</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匿名名字空间被自动引用</a:t>
            </a:r>
          </a:p>
          <a:p>
            <a:pPr>
              <a:lnSpc>
                <a:spcPct val="125000"/>
              </a:lnSpc>
            </a:pPr>
            <a:r>
              <a:rPr lang="en-US" altLang="zh-CN" sz="2000" b="1" dirty="0">
                <a:latin typeface="华文新魏" panose="02010800040101010101" pitchFamily="2" charset="-122"/>
                <a:ea typeface="华文新魏" panose="02010800040101010101" pitchFamily="2" charset="-122"/>
              </a:rPr>
              <a:t>using  namespace  A; </a:t>
            </a:r>
          </a:p>
          <a:p>
            <a:pPr>
              <a:lnSpc>
                <a:spcPct val="125000"/>
              </a:lnSpc>
            </a:pPr>
            <a:r>
              <a:rPr lang="en-US" altLang="zh-CN" sz="2000" b="1" dirty="0">
                <a:latin typeface="华文新魏" panose="02010800040101010101" pitchFamily="2" charset="-122"/>
                <a:ea typeface="华文新魏" panose="02010800040101010101" pitchFamily="2" charset="-122"/>
              </a:rPr>
              <a:t>using  </a:t>
            </a:r>
            <a:r>
              <a:rPr lang="en-US" altLang="zh-CN" sz="2000" b="1" dirty="0">
                <a:solidFill>
                  <a:srgbClr val="FF0000"/>
                </a:solidFill>
                <a:latin typeface="华文新魏" panose="02010800040101010101" pitchFamily="2" charset="-122"/>
                <a:ea typeface="华文新魏" panose="02010800040101010101" pitchFamily="2" charset="-122"/>
              </a:rPr>
              <a:t>B::y</a:t>
            </a:r>
            <a:r>
              <a:rPr lang="en-US" altLang="zh-CN" sz="2000" b="1" dirty="0">
                <a:latin typeface="华文新魏" panose="02010800040101010101" pitchFamily="2" charset="-122"/>
                <a:ea typeface="华文新魏" panose="02010800040101010101" pitchFamily="2" charset="-122"/>
              </a:rPr>
              <a:t>;</a:t>
            </a:r>
          </a:p>
          <a:p>
            <a:pPr>
              <a:lnSpc>
                <a:spcPct val="125000"/>
              </a:lnSpc>
            </a:pPr>
            <a:r>
              <a:rPr lang="en-US" altLang="zh-CN" sz="2000" b="1" dirty="0">
                <a:latin typeface="华文新魏" panose="02010800040101010101" pitchFamily="2" charset="-122"/>
                <a:ea typeface="华文新魏" panose="02010800040101010101" pitchFamily="2" charset="-122"/>
              </a:rPr>
              <a:t>int  m=7;  // </a:t>
            </a:r>
            <a:r>
              <a:rPr lang="zh-CN" altLang="en-US" sz="2000" b="1" dirty="0">
                <a:latin typeface="华文新魏" panose="02010800040101010101" pitchFamily="2" charset="-122"/>
                <a:ea typeface="华文新魏" panose="02010800040101010101" pitchFamily="2" charset="-122"/>
              </a:rPr>
              <a:t>定义了一个全局的</a:t>
            </a:r>
            <a:r>
              <a:rPr lang="en-US" altLang="zh-CN" sz="2000" b="1" dirty="0">
                <a:latin typeface="华文新魏" panose="02010800040101010101" pitchFamily="2" charset="-122"/>
                <a:ea typeface="华文新魏" panose="02010800040101010101" pitchFamily="2" charset="-122"/>
              </a:rPr>
              <a:t>m</a:t>
            </a:r>
            <a:r>
              <a:rPr lang="zh-CN" altLang="en-US" sz="2000" b="1" dirty="0">
                <a:latin typeface="华文新魏" panose="02010800040101010101" pitchFamily="2" charset="-122"/>
                <a:ea typeface="华文新魏" panose="02010800040101010101" pitchFamily="2" charset="-122"/>
              </a:rPr>
              <a:t>，这时再也访问不到匿名空间里</a:t>
            </a:r>
            <a:r>
              <a:rPr lang="en-US" altLang="zh-CN" sz="2000" b="1" dirty="0">
                <a:latin typeface="华文新魏" panose="02010800040101010101" pitchFamily="2" charset="-122"/>
                <a:ea typeface="华文新魏" panose="02010800040101010101" pitchFamily="2" charset="-122"/>
              </a:rPr>
              <a:t>m</a:t>
            </a:r>
          </a:p>
          <a:p>
            <a:pPr>
              <a:lnSpc>
                <a:spcPct val="125000"/>
              </a:lnSpc>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rgbClr val="0000FF"/>
                </a:solidFill>
                <a:latin typeface="华文新魏" panose="02010800040101010101" pitchFamily="2" charset="-122"/>
                <a:ea typeface="华文新魏" panose="02010800040101010101" pitchFamily="2" charset="-122"/>
              </a:rPr>
              <a:t>z</a:t>
            </a: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FF"/>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m+n</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定义全局变量</a:t>
            </a:r>
            <a:r>
              <a:rPr lang="en-US" altLang="zh-CN" sz="2000" b="1" dirty="0">
                <a:latin typeface="华文新魏" panose="02010800040101010101" pitchFamily="2" charset="-122"/>
                <a:ea typeface="华文新魏" panose="02010800040101010101" pitchFamily="2" charset="-122"/>
              </a:rPr>
              <a:t>z</a:t>
            </a:r>
            <a:r>
              <a:rPr lang="zh-CN" altLang="en-US" sz="2000" b="1" dirty="0">
                <a:latin typeface="华文新魏" panose="02010800040101010101" pitchFamily="2" charset="-122"/>
                <a:ea typeface="华文新魏" panose="02010800040101010101" pitchFamily="2" charset="-122"/>
              </a:rPr>
              <a:t>，访问</a:t>
            </a:r>
            <a:r>
              <a:rPr lang="en-US" altLang="zh-CN" sz="2000" b="1" dirty="0">
                <a:solidFill>
                  <a:srgbClr val="FF00FF"/>
                </a:solidFill>
                <a:latin typeface="华文新魏" panose="02010800040101010101" pitchFamily="2" charset="-122"/>
                <a:ea typeface="华文新魏" panose="02010800040101010101" pitchFamily="2" charset="-122"/>
              </a:rPr>
              <a:t>A::x</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z=1+7+6, m</a:t>
            </a:r>
            <a:r>
              <a:rPr lang="zh-CN" altLang="en-US" sz="2000" b="1" dirty="0">
                <a:latin typeface="华文新魏" panose="02010800040101010101" pitchFamily="2" charset="-122"/>
                <a:ea typeface="华文新魏" panose="02010800040101010101" pitchFamily="2" charset="-122"/>
              </a:rPr>
              <a:t>必须用</a:t>
            </a:r>
            <a:r>
              <a:rPr lang="en-US" altLang="zh-CN" sz="2000" b="1" dirty="0">
                <a:latin typeface="华文新魏" panose="02010800040101010101" pitchFamily="2" charset="-122"/>
                <a:ea typeface="华文新魏" panose="02010800040101010101" pitchFamily="2" charset="-122"/>
              </a:rPr>
              <a:t>::</a:t>
            </a:r>
          </a:p>
          <a:p>
            <a:pPr>
              <a:lnSpc>
                <a:spcPct val="125000"/>
              </a:lnSpc>
            </a:pPr>
            <a:r>
              <a:rPr lang="en-US" altLang="zh-CN" sz="2000" b="1" dirty="0">
                <a:latin typeface="华文新魏" panose="02010800040101010101" pitchFamily="2" charset="-122"/>
                <a:ea typeface="华文新魏" panose="02010800040101010101" pitchFamily="2" charset="-122"/>
              </a:rPr>
              <a:t>int  x=</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dirty="0">
                <a:latin typeface="华文新魏" panose="02010800040101010101" pitchFamily="2" charset="-122"/>
                <a:ea typeface="华文新魏" panose="02010800040101010101" pitchFamily="2" charset="-122"/>
              </a:rPr>
              <a:t>+2;         //</a:t>
            </a:r>
            <a:r>
              <a:rPr lang="zh-CN" altLang="en-US" sz="2000" b="1" dirty="0">
                <a:latin typeface="华文新魏" panose="02010800040101010101" pitchFamily="2" charset="-122"/>
                <a:ea typeface="华文新魏" panose="02010800040101010101" pitchFamily="2" charset="-122"/>
              </a:rPr>
              <a:t>访问</a:t>
            </a:r>
            <a:r>
              <a:rPr lang="en-US" altLang="zh-CN" sz="2000" b="1" dirty="0">
                <a:solidFill>
                  <a:srgbClr val="FF0000"/>
                </a:solidFill>
                <a:latin typeface="华文新魏" panose="02010800040101010101" pitchFamily="2" charset="-122"/>
                <a:ea typeface="华文新魏" panose="02010800040101010101" pitchFamily="2" charset="-122"/>
              </a:rPr>
              <a:t>B::y</a:t>
            </a:r>
            <a:r>
              <a:rPr lang="zh-CN" altLang="en-US" sz="2000" b="1" dirty="0">
                <a:solidFill>
                  <a:srgbClr val="FF0000"/>
                </a:solidFill>
                <a:latin typeface="华文新魏" panose="02010800040101010101" pitchFamily="2" charset="-122"/>
                <a:ea typeface="华文新魏" panose="02010800040101010101" pitchFamily="2" charset="-122"/>
              </a:rPr>
              <a:t>，定义了一个全局的</a:t>
            </a:r>
            <a:r>
              <a:rPr lang="en-US" altLang="zh-CN" sz="2000" b="1" dirty="0">
                <a:solidFill>
                  <a:srgbClr val="FF0000"/>
                </a:solidFill>
                <a:latin typeface="华文新魏" panose="02010800040101010101" pitchFamily="2" charset="-122"/>
                <a:ea typeface="华文新魏" panose="02010800040101010101" pitchFamily="2" charset="-122"/>
              </a:rPr>
              <a:t>x</a:t>
            </a:r>
          </a:p>
          <a:p>
            <a:pPr>
              <a:lnSpc>
                <a:spcPct val="125000"/>
              </a:lnSpc>
            </a:pPr>
            <a:r>
              <a:rPr lang="en-US" altLang="zh-CN" sz="2000" b="1" dirty="0">
                <a:latin typeface="华文新魏" panose="02010800040101010101" pitchFamily="2" charset="-122"/>
                <a:ea typeface="华文新魏" panose="02010800040101010101" pitchFamily="2" charset="-122"/>
              </a:rPr>
              <a:t>int v=::</a:t>
            </a:r>
            <a:r>
              <a:rPr lang="en-US" altLang="zh-CN" sz="2000" b="1" dirty="0" err="1">
                <a:latin typeface="华文新魏" panose="02010800040101010101" pitchFamily="2" charset="-122"/>
                <a:ea typeface="华文新魏" panose="02010800040101010101" pitchFamily="2" charset="-122"/>
              </a:rPr>
              <a:t>x+</a:t>
            </a:r>
            <a:r>
              <a:rPr lang="en-US" altLang="zh-CN" sz="2000" b="1" dirty="0" err="1">
                <a:solidFill>
                  <a:srgbClr val="FF00FF"/>
                </a:solidFill>
                <a:latin typeface="华文新魏" panose="02010800040101010101" pitchFamily="2" charset="-122"/>
                <a:ea typeface="华文新魏" panose="02010800040101010101" pitchFamily="2" charset="-122"/>
              </a:rPr>
              <a:t>A</a:t>
            </a:r>
            <a:r>
              <a:rPr lang="en-US" altLang="zh-CN" sz="2000" b="1" dirty="0">
                <a:solidFill>
                  <a:srgbClr val="FF00FF"/>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须用</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区分全局</a:t>
            </a:r>
            <a:r>
              <a:rPr lang="en-US" altLang="zh-CN" sz="2000" b="1" dirty="0">
                <a:latin typeface="华文新魏" panose="02010800040101010101" pitchFamily="2" charset="-122"/>
                <a:ea typeface="华文新魏" panose="02010800040101010101" pitchFamily="2" charset="-122"/>
              </a:rPr>
              <a:t>x</a:t>
            </a:r>
            <a:r>
              <a:rPr lang="zh-CN" altLang="en-US" sz="2000" b="1" dirty="0">
                <a:latin typeface="华文新魏" panose="02010800040101010101" pitchFamily="2" charset="-122"/>
                <a:ea typeface="华文新魏" panose="02010800040101010101" pitchFamily="2" charset="-122"/>
              </a:rPr>
              <a:t>和名字空间成员</a:t>
            </a:r>
            <a:r>
              <a:rPr lang="en-US" altLang="zh-CN" sz="2000" b="1" dirty="0">
                <a:latin typeface="华文新魏" panose="02010800040101010101" pitchFamily="2" charset="-122"/>
                <a:ea typeface="华文新魏" panose="02010800040101010101" pitchFamily="2" charset="-122"/>
              </a:rPr>
              <a:t>x</a:t>
            </a:r>
          </a:p>
          <a:p>
            <a:pPr>
              <a:lnSpc>
                <a:spcPct val="125000"/>
              </a:lnSpc>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dirty="0">
                <a:latin typeface="华文新魏" panose="02010800040101010101" pitchFamily="2" charset="-122"/>
                <a:ea typeface="华文新魏" panose="02010800040101010101" pitchFamily="2" charset="-122"/>
              </a:rPr>
              <a:t>=4;           //</a:t>
            </a:r>
            <a:r>
              <a:rPr lang="zh-CN" altLang="en-US" sz="2000" b="1" dirty="0">
                <a:latin typeface="华文新魏" panose="02010800040101010101" pitchFamily="2" charset="-122"/>
                <a:ea typeface="华文新魏" panose="02010800040101010101" pitchFamily="2" charset="-122"/>
              </a:rPr>
              <a:t>错误</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当前作用域有变量</a:t>
            </a:r>
            <a:r>
              <a:rPr lang="en-US" altLang="zh-CN" sz="2000" b="1" dirty="0">
                <a:latin typeface="华文新魏" panose="02010800040101010101" pitchFamily="2" charset="-122"/>
                <a:ea typeface="华文新魏" panose="02010800040101010101" pitchFamily="2" charset="-122"/>
              </a:rPr>
              <a:t>y</a:t>
            </a:r>
          </a:p>
          <a:p>
            <a:pPr>
              <a:lnSpc>
                <a:spcPct val="125000"/>
              </a:lnSpc>
            </a:pPr>
            <a:r>
              <a:rPr lang="en-US" altLang="zh-CN" sz="2000" b="1" dirty="0">
                <a:latin typeface="华文新魏" panose="02010800040101010101" pitchFamily="2" charset="-122"/>
                <a:ea typeface="华文新魏" panose="02010800040101010101" pitchFamily="2" charset="-122"/>
              </a:rPr>
              <a:t>int main (void)   {   return  </a:t>
            </a:r>
            <a:r>
              <a:rPr lang="en-US" altLang="zh-CN" sz="2000" b="1" dirty="0">
                <a:solidFill>
                  <a:srgbClr val="0000FF"/>
                </a:solidFill>
                <a:latin typeface="华文新魏" panose="02010800040101010101" pitchFamily="2" charset="-122"/>
                <a:ea typeface="华文新魏" panose="02010800040101010101" pitchFamily="2" charset="-122"/>
              </a:rPr>
              <a:t>z</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优先访问全局变量</a:t>
            </a:r>
            <a:r>
              <a:rPr lang="en-US" altLang="zh-CN" sz="2000" b="1" dirty="0">
                <a:solidFill>
                  <a:srgbClr val="0000FF"/>
                </a:solidFill>
                <a:latin typeface="华文新魏" panose="02010800040101010101" pitchFamily="2" charset="-122"/>
                <a:ea typeface="华文新魏" panose="02010800040101010101" pitchFamily="2" charset="-122"/>
              </a:rPr>
              <a:t>::z</a:t>
            </a:r>
          </a:p>
        </p:txBody>
      </p:sp>
    </p:spTree>
    <p:extLst>
      <p:ext uri="{BB962C8B-B14F-4D97-AF65-F5344CB8AC3E}">
        <p14:creationId xmlns:p14="http://schemas.microsoft.com/office/powerpoint/2010/main" val="138783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a:lnSpc>
                <a:spcPct val="135000"/>
              </a:lnSpc>
              <a:spcBef>
                <a:spcPct val="50000"/>
              </a:spcBef>
            </a:pP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成员指针</a:t>
            </a:r>
            <a:r>
              <a:rPr lang="zh-CN" altLang="en-US" sz="2000" b="1" dirty="0">
                <a:latin typeface="华文新魏" panose="02010800040101010101" pitchFamily="2" charset="-122"/>
                <a:ea typeface="华文新魏" panose="02010800040101010101" pitchFamily="2" charset="-122"/>
              </a:rPr>
              <a:t>：指向类的成员（</a:t>
            </a:r>
            <a:r>
              <a:rPr lang="zh-CN" altLang="en-US" sz="2000" b="1" dirty="0">
                <a:solidFill>
                  <a:srgbClr val="FF0000"/>
                </a:solidFill>
                <a:latin typeface="华文新魏" panose="02010800040101010101" pitchFamily="2" charset="-122"/>
                <a:ea typeface="华文新魏" panose="02010800040101010101" pitchFamily="2" charset="-122"/>
              </a:rPr>
              <a:t>普通和静态</a:t>
            </a:r>
            <a:r>
              <a:rPr lang="zh-CN" altLang="en-US" sz="2000" b="1" dirty="0">
                <a:latin typeface="华文新魏" panose="02010800040101010101" pitchFamily="2" charset="-122"/>
                <a:ea typeface="华文新魏" panose="02010800040101010101" pitchFamily="2" charset="-122"/>
              </a:rPr>
              <a:t>成员）的指针，分为</a:t>
            </a:r>
            <a:r>
              <a:rPr lang="zh-CN" altLang="en-US" sz="2000" b="1" dirty="0">
                <a:solidFill>
                  <a:srgbClr val="FF0000"/>
                </a:solidFill>
                <a:latin typeface="华文新魏" panose="02010800040101010101" pitchFamily="2" charset="-122"/>
                <a:ea typeface="华文新魏" panose="02010800040101010101" pitchFamily="2" charset="-122"/>
              </a:rPr>
              <a:t>普通成员指针和静态成员指针</a:t>
            </a:r>
            <a:r>
              <a:rPr lang="zh-CN" altLang="en-US" sz="2000" b="1" dirty="0">
                <a:latin typeface="华文新魏" panose="02010800040101010101" pitchFamily="2" charset="-122"/>
                <a:ea typeface="华文新魏" panose="02010800040101010101" pitchFamily="2" charset="-122"/>
              </a:rPr>
              <a:t>。变量、数据成员、函数参数和返回类型都可定义为成员指针类型</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即普通指针能用的地方成员指针都能用</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zh-CN" altLang="en-US"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成员指针声明：</a:t>
            </a:r>
            <a:endParaRPr lang="en-US" altLang="zh-CN" sz="2000" b="1" dirty="0">
              <a:solidFill>
                <a:srgbClr val="FF0000"/>
              </a:solidFill>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int  </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类的成员指针，指向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a:t>
            </a:r>
            <a:r>
              <a:rPr lang="en-US" altLang="zh-CN" sz="2000" b="1" dirty="0">
                <a:latin typeface="华文新魏" panose="02010800040101010101" pitchFamily="2" charset="-122"/>
                <a:ea typeface="华文新魏" panose="02010800040101010101" pitchFamily="2" charset="-122"/>
              </a:rPr>
              <a:t>int</a:t>
            </a:r>
            <a:r>
              <a:rPr lang="zh-CN" altLang="en-US" sz="2000" b="1" dirty="0">
                <a:latin typeface="华文新魏" panose="02010800040101010101" pitchFamily="2" charset="-122"/>
                <a:ea typeface="华文新魏" panose="02010800040101010101" pitchFamily="2" charset="-122"/>
              </a:rPr>
              <a:t>类型数据成员</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zh-CN" altLang="en-US" sz="2000" b="1" dirty="0">
                <a:latin typeface="华文新魏" panose="02010800040101010101" pitchFamily="2" charset="-122"/>
                <a:ea typeface="华文新魏" panose="02010800040101010101" pitchFamily="2" charset="-122"/>
              </a:rPr>
              <a:t>  成员指针使用：</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struct A{  </a:t>
            </a:r>
          </a:p>
          <a:p>
            <a:pPr>
              <a:spcBef>
                <a:spcPct val="50000"/>
              </a:spcBef>
            </a:pPr>
            <a:r>
              <a:rPr lang="en-US" altLang="zh-CN" sz="2000" b="1" dirty="0">
                <a:latin typeface="华文新魏" panose="02010800040101010101" pitchFamily="2" charset="-122"/>
                <a:ea typeface="华文新魏" panose="02010800040101010101" pitchFamily="2" charset="-122"/>
              </a:rPr>
              <a:t>    int   m,  n; </a:t>
            </a:r>
          </a:p>
          <a:p>
            <a:pPr>
              <a:spcBef>
                <a:spcPct val="50000"/>
              </a:spcBef>
            </a:pPr>
            <a:r>
              <a:rPr lang="en-US" altLang="zh-CN" sz="2000" b="1" dirty="0">
                <a:latin typeface="华文新魏" panose="02010800040101010101" pitchFamily="2" charset="-122"/>
                <a:ea typeface="华文新魏" panose="02010800040101010101" pitchFamily="2" charset="-122"/>
              </a:rPr>
              <a:t>}a={1, 2},  b={3, 4}; </a:t>
            </a:r>
          </a:p>
          <a:p>
            <a:pPr>
              <a:spcBef>
                <a:spcPct val="50000"/>
              </a:spcBef>
            </a:pPr>
            <a:r>
              <a:rPr lang="en-US" altLang="zh-CN" sz="2000" b="1" dirty="0">
                <a:latin typeface="华文新魏" panose="02010800040101010101" pitchFamily="2" charset="-122"/>
                <a:ea typeface="华文新魏" panose="02010800040101010101" pitchFamily="2" charset="-122"/>
              </a:rPr>
              <a:t> p =  &amp;A::m; //</a:t>
            </a:r>
            <a:r>
              <a:rPr lang="zh-CN" altLang="en-US" sz="2000" b="1" dirty="0">
                <a:latin typeface="华文新魏" panose="02010800040101010101" pitchFamily="2" charset="-122"/>
                <a:ea typeface="华文新魏" panose="02010800040101010101" pitchFamily="2" charset="-122"/>
              </a:rPr>
              <a:t>成员指针</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类的数据成员</a:t>
            </a:r>
            <a:r>
              <a:rPr lang="en-US" altLang="zh-CN" sz="2000" b="1" dirty="0">
                <a:latin typeface="华文新魏" panose="02010800040101010101" pitchFamily="2" charset="-122"/>
                <a:ea typeface="华文新魏" panose="02010800040101010101" pitchFamily="2" charset="-122"/>
              </a:rPr>
              <a:t>m</a:t>
            </a:r>
          </a:p>
          <a:p>
            <a:pPr>
              <a:spcBef>
                <a:spcPct val="50000"/>
              </a:spcBef>
            </a:pPr>
            <a:r>
              <a:rPr lang="en-US" altLang="zh-CN" sz="2000" b="1" dirty="0">
                <a:latin typeface="华文新魏" panose="02010800040101010101" pitchFamily="2" charset="-122"/>
                <a:ea typeface="华文新魏" panose="02010800040101010101" pitchFamily="2" charset="-122"/>
              </a:rPr>
              <a:t>int x = a.*p  //x = </a:t>
            </a:r>
            <a:r>
              <a:rPr lang="en-US" altLang="zh-CN" sz="2000" b="1" dirty="0" err="1">
                <a:latin typeface="华文新魏" panose="02010800040101010101" pitchFamily="2" charset="-122"/>
                <a:ea typeface="华文新魏" panose="02010800040101010101" pitchFamily="2" charset="-122"/>
              </a:rPr>
              <a:t>a.m</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利用普通成员指针访问成员  </a:t>
            </a:r>
            <a:r>
              <a:rPr lang="zh-CN" altLang="en-US" sz="2000" b="1" dirty="0">
                <a:solidFill>
                  <a:srgbClr val="FF0000"/>
                </a:solidFill>
                <a:latin typeface="华文新魏" panose="02010800040101010101" pitchFamily="2" charset="-122"/>
                <a:ea typeface="华文新魏" panose="02010800040101010101" pitchFamily="2" charset="-122"/>
              </a:rPr>
              <a:t>对象名</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指针名</a:t>
            </a:r>
            <a:endParaRPr lang="en-US" altLang="zh-CN" sz="20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6651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lvl="1">
              <a:lnSpc>
                <a:spcPct val="135000"/>
              </a:lnSpc>
              <a:spcBef>
                <a:spcPct val="50000"/>
              </a:spcBef>
              <a:buClr>
                <a:schemeClr val="tx1"/>
              </a:buClr>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使用普通成员指针访问成员时</a:t>
            </a:r>
            <a:r>
              <a:rPr lang="zh-CN" altLang="en-US" sz="2400" b="1" dirty="0">
                <a:latin typeface="华文新魏" panose="02010800040101010101" pitchFamily="2" charset="-122"/>
                <a:ea typeface="华文新魏" panose="02010800040101010101" pitchFamily="2" charset="-122"/>
              </a:rPr>
              <a:t>必须和对象关联，使用静态成员指针时不必和对象关联。</a:t>
            </a:r>
          </a:p>
          <a:p>
            <a:pPr lvl="1">
              <a:lnSpc>
                <a:spcPct val="135000"/>
              </a:lnSpc>
              <a:spcBef>
                <a:spcPct val="50000"/>
              </a:spcBef>
              <a:buClr>
                <a:schemeClr val="tx1"/>
              </a:buClr>
              <a:buFont typeface="Wingdings" pitchFamily="2" charset="2"/>
              <a:buChar char="§"/>
            </a:pPr>
            <a:r>
              <a:rPr lang="zh-CN" altLang="en-US" sz="2400" b="1" dirty="0">
                <a:latin typeface="华文新魏" panose="02010800040101010101" pitchFamily="2" charset="-122"/>
                <a:ea typeface="华文新魏" panose="02010800040101010101" pitchFamily="2" charset="-122"/>
              </a:rPr>
              <a:t>普通成员指针通过</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和</a:t>
            </a:r>
            <a:r>
              <a:rPr lang="en-US" altLang="zh-CN" sz="2400" b="1" dirty="0">
                <a:solidFill>
                  <a:srgbClr val="FF0000"/>
                </a:solidFill>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访问对象成员。 </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和</a:t>
            </a:r>
            <a:r>
              <a:rPr lang="en-US" altLang="zh-CN" sz="2400" b="1" dirty="0">
                <a:solidFill>
                  <a:srgbClr val="FF0000"/>
                </a:solidFill>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优先级</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级，结合性自左至右。</a:t>
            </a:r>
          </a:p>
          <a:p>
            <a:pPr lvl="1">
              <a:lnSpc>
                <a:spcPct val="135000"/>
              </a:lnSpc>
              <a:spcBef>
                <a:spcPct val="50000"/>
              </a:spcBef>
              <a:buClr>
                <a:schemeClr val="tx1"/>
              </a:buClr>
              <a:buFont typeface="Wingdings" pitchFamily="2" charset="2"/>
              <a:buChar char="§"/>
            </a:pP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左操作数为类的对象，右操作数为成员指针。</a:t>
            </a:r>
          </a:p>
          <a:p>
            <a:pPr lvl="1">
              <a:lnSpc>
                <a:spcPct val="135000"/>
              </a:lnSpc>
              <a:spcBef>
                <a:spcPct val="50000"/>
              </a:spcBef>
              <a:buClr>
                <a:schemeClr val="tx1"/>
              </a:buClr>
              <a:buFont typeface="Wingdings" pitchFamily="2" charset="2"/>
              <a:buChar char="§"/>
            </a:pP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左操作数为对象指针，右操作数为成员指针。</a:t>
            </a:r>
          </a:p>
          <a:p>
            <a:pPr lvl="1">
              <a:lnSpc>
                <a:spcPct val="135000"/>
              </a:lnSpc>
              <a:spcBef>
                <a:spcPct val="50000"/>
              </a:spcBef>
              <a:buClr>
                <a:schemeClr val="tx1"/>
              </a:buClr>
              <a:buFont typeface="Wingdings" pitchFamily="2" charset="2"/>
              <a:buChar char="§"/>
            </a:pPr>
            <a:r>
              <a:rPr lang="zh-CN" altLang="en-US" sz="2400" b="1" dirty="0">
                <a:latin typeface="华文新魏" panose="02010800040101010101" pitchFamily="2" charset="-122"/>
                <a:ea typeface="华文新魏" panose="02010800040101010101" pitchFamily="2" charset="-122"/>
              </a:rPr>
              <a:t>声明语法 </a:t>
            </a:r>
            <a:endParaRPr lang="en-US" altLang="zh-CN" sz="2400" b="1" dirty="0">
              <a:latin typeface="华文新魏" panose="02010800040101010101" pitchFamily="2" charset="-122"/>
              <a:ea typeface="华文新魏" panose="02010800040101010101" pitchFamily="2" charset="-122"/>
            </a:endParaRPr>
          </a:p>
          <a:p>
            <a:pPr lvl="2">
              <a:lnSpc>
                <a:spcPct val="135000"/>
              </a:lnSpc>
              <a:spcBef>
                <a:spcPct val="50000"/>
              </a:spcBef>
              <a:buClr>
                <a:schemeClr val="tx1"/>
              </a:buClr>
            </a:pPr>
            <a:r>
              <a:rPr lang="zh-CN" altLang="en-US" sz="2400" b="1" dirty="0">
                <a:latin typeface="华文新魏" panose="02010800040101010101" pitchFamily="2" charset="-122"/>
                <a:ea typeface="华文新魏" panose="02010800040101010101" pitchFamily="2" charset="-122"/>
              </a:rPr>
              <a:t>数据类型  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指针名 </a:t>
            </a:r>
            <a:r>
              <a:rPr lang="en-US" altLang="zh-CN" sz="2400" b="1" dirty="0">
                <a:latin typeface="华文新魏" panose="02010800040101010101" pitchFamily="2" charset="-122"/>
                <a:ea typeface="华文新魏" panose="02010800040101010101" pitchFamily="2" charset="-122"/>
              </a:rPr>
              <a:t>= &amp;</a:t>
            </a:r>
            <a:r>
              <a:rPr lang="zh-CN" altLang="en-US" sz="2400" b="1" dirty="0">
                <a:solidFill>
                  <a:srgbClr val="FF0000"/>
                </a:solidFill>
                <a:latin typeface="华文新魏" panose="02010800040101010101" pitchFamily="2" charset="-122"/>
                <a:ea typeface="华文新魏" panose="02010800040101010101" pitchFamily="2" charset="-122"/>
              </a:rPr>
              <a:t>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成员名</a:t>
            </a: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5122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algn="just">
              <a:lnSpc>
                <a:spcPct val="18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普通成员指针是一个成员相对于类对象首地址的偏移量，存放的不是成员地址，故不能移动</a:t>
            </a:r>
            <a:r>
              <a:rPr lang="zh-CN" altLang="en-US" sz="2400" b="1" dirty="0">
                <a:latin typeface="华文新魏" panose="02010800040101010101" pitchFamily="2" charset="-122"/>
                <a:ea typeface="华文新魏" panose="02010800040101010101" pitchFamily="2" charset="-122"/>
              </a:rPr>
              <a:t>：</a:t>
            </a:r>
          </a:p>
          <a:p>
            <a:pPr algn="just">
              <a:lnSpc>
                <a:spcPct val="18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普通成员指针不能和其它类型互相转换</a:t>
            </a:r>
            <a:r>
              <a:rPr lang="zh-CN" altLang="en-US" sz="2400" b="1" dirty="0">
                <a:latin typeface="华文新魏" panose="02010800040101010101" pitchFamily="2" charset="-122"/>
                <a:ea typeface="华文新魏" panose="02010800040101010101" pitchFamily="2" charset="-122"/>
              </a:rPr>
              <a:t>：</a:t>
            </a:r>
          </a:p>
          <a:p>
            <a:pPr lvl="3" algn="just">
              <a:lnSpc>
                <a:spcPct val="180000"/>
              </a:lnSpc>
              <a:buFont typeface="Wingdings" pitchFamily="2" charset="2"/>
              <a:buChar char="§"/>
            </a:pPr>
            <a:r>
              <a:rPr lang="zh-CN" altLang="en-US" sz="2400" b="1" dirty="0">
                <a:latin typeface="华文新魏" panose="02010800040101010101" pitchFamily="2" charset="-122"/>
                <a:ea typeface="华文新魏" panose="02010800040101010101" pitchFamily="2" charset="-122"/>
              </a:rPr>
              <a:t>否则便可以通过类型转换间接实现指针移动。</a:t>
            </a:r>
          </a:p>
          <a:p>
            <a:pPr lvl="1">
              <a:lnSpc>
                <a:spcPct val="135000"/>
              </a:lnSpc>
              <a:spcBef>
                <a:spcPct val="50000"/>
              </a:spcBef>
              <a:buClr>
                <a:schemeClr val="tx1"/>
              </a:buClr>
            </a:pP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8832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struct A{   //</a:t>
            </a:r>
            <a:r>
              <a:rPr lang="zh-CN" altLang="en-US" sz="2000" b="1" dirty="0">
                <a:solidFill>
                  <a:srgbClr val="FF0000"/>
                </a:solidFill>
                <a:latin typeface="华文新魏" panose="02010800040101010101" pitchFamily="2" charset="-122"/>
                <a:ea typeface="华文新魏" panose="02010800040101010101" pitchFamily="2" charset="-122"/>
              </a:rPr>
              <a:t>普通成员指针是偏移量</a:t>
            </a: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m,  n; </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}a={1, 2},  b={3, 4}; </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void main (void)   {//</a:t>
            </a:r>
            <a:r>
              <a:rPr lang="zh-CN" altLang="en-US" sz="2000" b="1" dirty="0">
                <a:latin typeface="华文新魏" panose="02010800040101010101" pitchFamily="2" charset="-122"/>
                <a:ea typeface="华文新魏" panose="02010800040101010101" pitchFamily="2" charset="-122"/>
              </a:rPr>
              <a:t>以下</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表示偏移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实现时实际</a:t>
            </a:r>
            <a:r>
              <a:rPr lang="en-US" altLang="zh-CN" sz="2000" b="1" dirty="0">
                <a:latin typeface="华文新魏" panose="02010800040101010101" pitchFamily="2" charset="-122"/>
                <a:ea typeface="华文新魏" panose="02010800040101010101" pitchFamily="2" charset="-122"/>
              </a:rPr>
              <a:t>&lt;&gt;0</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int x</a:t>
            </a:r>
            <a:r>
              <a:rPr lang="zh-CN" altLang="en-US" sz="2000" b="1" dirty="0">
                <a:latin typeface="华文新魏" panose="02010800040101010101" pitchFamily="2" charset="-122"/>
                <a:ea typeface="华文新魏" panose="02010800040101010101" pitchFamily="2" charset="-122"/>
              </a:rPr>
              <a:t>；</a:t>
            </a: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A::*p=&amp;</a:t>
            </a:r>
            <a:r>
              <a:rPr lang="en-US" altLang="zh-CN" sz="2000" b="1" dirty="0">
                <a:solidFill>
                  <a:srgbClr val="FF0000"/>
                </a:solidFill>
                <a:latin typeface="华文新魏" panose="02010800040101010101" pitchFamily="2" charset="-122"/>
                <a:ea typeface="华文新魏" panose="02010800040101010101" pitchFamily="2" charset="-122"/>
              </a:rPr>
              <a:t>A</a:t>
            </a:r>
            <a:r>
              <a:rPr lang="en-US" altLang="zh-CN" sz="2000" b="1" dirty="0">
                <a:latin typeface="华文新魏" panose="02010800040101010101" pitchFamily="2" charset="-122"/>
                <a:ea typeface="华文新魏" panose="02010800040101010101" pitchFamily="2" charset="-122"/>
              </a:rPr>
              <a:t>::m;  //p</a:t>
            </a:r>
            <a:r>
              <a:rPr lang="zh-CN" altLang="en-US" sz="2000" b="1" dirty="0">
                <a:latin typeface="华文新魏" panose="02010800040101010101" pitchFamily="2" charset="-122"/>
                <a:ea typeface="华文新魏" panose="02010800040101010101" pitchFamily="2" charset="-122"/>
              </a:rPr>
              <a:t>是</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的成员指针，指向整型成员</a:t>
            </a:r>
            <a:r>
              <a:rPr lang="en-US" altLang="zh-CN" sz="2000" b="1" dirty="0">
                <a:latin typeface="华文新魏" panose="02010800040101010101" pitchFamily="2" charset="-122"/>
                <a:ea typeface="华文新魏" panose="02010800040101010101" pitchFamily="2" charset="-122"/>
              </a:rPr>
              <a:t>m</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设</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m</a:t>
            </a:r>
            <a:r>
              <a:rPr lang="zh-CN" altLang="en-US" sz="2000" b="1" dirty="0">
                <a:latin typeface="华文新魏" panose="02010800040101010101" pitchFamily="2" charset="-122"/>
                <a:ea typeface="华文新魏" panose="02010800040101010101" pitchFamily="2" charset="-122"/>
              </a:rPr>
              <a:t>相对结构体首址的偏移。编译后，偏移实际</a:t>
            </a:r>
            <a:r>
              <a:rPr lang="en-US" altLang="zh-CN" sz="2000" b="1" dirty="0">
                <a:latin typeface="华文新魏" panose="02010800040101010101" pitchFamily="2" charset="-122"/>
                <a:ea typeface="华文新魏" panose="02010800040101010101" pitchFamily="2" charset="-122"/>
              </a:rPr>
              <a:t>&lt;&gt;0</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(2000+0) =1 = m</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//a.*p</a:t>
            </a:r>
            <a:r>
              <a:rPr lang="zh-CN" altLang="en-US" sz="2000" b="1" dirty="0">
                <a:latin typeface="华文新魏" panose="02010800040101010101" pitchFamily="2" charset="-122"/>
                <a:ea typeface="华文新魏" panose="02010800040101010101" pitchFamily="2" charset="-122"/>
              </a:rPr>
              <a:t>指向相对</a:t>
            </a:r>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首地址</a:t>
            </a:r>
            <a:r>
              <a:rPr lang="zh-CN" altLang="en-US" sz="2000" b="1" dirty="0">
                <a:latin typeface="华文新魏" panose="02010800040101010101" pitchFamily="2" charset="-122"/>
                <a:ea typeface="华文新魏" panose="02010800040101010101" pitchFamily="2" charset="-122"/>
              </a:rPr>
              <a:t>偏移为</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的成员，即</a:t>
            </a:r>
            <a:r>
              <a:rPr lang="en-US" altLang="zh-CN" sz="2000" b="1" dirty="0">
                <a:latin typeface="华文新魏" panose="02010800040101010101" pitchFamily="2" charset="-122"/>
                <a:ea typeface="华文新魏" panose="02010800040101010101" pitchFamily="2" charset="-122"/>
              </a:rPr>
              <a:t>m</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(2004+0) =3</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p=&amp;A::n; 	              //p=2</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n</a:t>
            </a:r>
            <a:r>
              <a:rPr lang="zh-CN" altLang="en-US" sz="2000" b="1" dirty="0">
                <a:latin typeface="华文新魏" panose="02010800040101010101" pitchFamily="2" charset="-122"/>
                <a:ea typeface="华文新魏" panose="02010800040101010101" pitchFamily="2" charset="-122"/>
              </a:rPr>
              <a:t>相对结构体首址偏移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实际</a:t>
            </a:r>
            <a:r>
              <a:rPr lang="en-US" altLang="zh-CN" sz="2000" b="1" dirty="0">
                <a:latin typeface="华文新魏" panose="02010800040101010101" pitchFamily="2" charset="-122"/>
                <a:ea typeface="华文新魏" panose="02010800040101010101" pitchFamily="2" charset="-122"/>
              </a:rPr>
              <a:t>&lt;&gt;2</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(2000+2) =2</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(2004+2) =4</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t>
            </a:r>
          </a:p>
          <a:p>
            <a:pPr lvl="1">
              <a:lnSpc>
                <a:spcPct val="135000"/>
              </a:lnSpc>
              <a:spcBef>
                <a:spcPct val="50000"/>
              </a:spcBef>
              <a:buClr>
                <a:schemeClr val="tx1"/>
              </a:buClr>
            </a:pPr>
            <a:endParaRPr lang="en-US" altLang="zh-CN" sz="2000" b="1" dirty="0">
              <a:solidFill>
                <a:srgbClr val="FF0000"/>
              </a:solidFill>
              <a:latin typeface="华文新魏" panose="02010800040101010101" pitchFamily="2" charset="-122"/>
              <a:ea typeface="华文新魏" panose="02010800040101010101" pitchFamily="2" charset="-122"/>
            </a:endParaRPr>
          </a:p>
        </p:txBody>
      </p:sp>
      <p:grpSp>
        <p:nvGrpSpPr>
          <p:cNvPr id="4" name="Group 4">
            <a:extLst>
              <a:ext uri="{FF2B5EF4-FFF2-40B4-BE49-F238E27FC236}">
                <a16:creationId xmlns:a16="http://schemas.microsoft.com/office/drawing/2014/main" id="{54651BF3-B118-459D-B61B-B1D519348B3D}"/>
              </a:ext>
            </a:extLst>
          </p:cNvPr>
          <p:cNvGrpSpPr>
            <a:grpSpLocks/>
          </p:cNvGrpSpPr>
          <p:nvPr/>
        </p:nvGrpSpPr>
        <p:grpSpPr bwMode="auto">
          <a:xfrm>
            <a:off x="6400800" y="333375"/>
            <a:ext cx="1793875" cy="1343025"/>
            <a:chOff x="3963" y="1584"/>
            <a:chExt cx="1130" cy="846"/>
          </a:xfrm>
        </p:grpSpPr>
        <p:grpSp>
          <p:nvGrpSpPr>
            <p:cNvPr id="5" name="Group 5">
              <a:extLst>
                <a:ext uri="{FF2B5EF4-FFF2-40B4-BE49-F238E27FC236}">
                  <a16:creationId xmlns:a16="http://schemas.microsoft.com/office/drawing/2014/main" id="{B8DBDD09-13CA-44F6-842A-8C67DFA07A19}"/>
                </a:ext>
              </a:extLst>
            </p:cNvPr>
            <p:cNvGrpSpPr>
              <a:grpSpLocks/>
            </p:cNvGrpSpPr>
            <p:nvPr/>
          </p:nvGrpSpPr>
          <p:grpSpPr bwMode="auto">
            <a:xfrm>
              <a:off x="4482" y="1584"/>
              <a:ext cx="611" cy="846"/>
              <a:chOff x="4482" y="1584"/>
              <a:chExt cx="611" cy="846"/>
            </a:xfrm>
          </p:grpSpPr>
          <p:sp>
            <p:nvSpPr>
              <p:cNvPr id="13" name="Rectangle 6">
                <a:extLst>
                  <a:ext uri="{FF2B5EF4-FFF2-40B4-BE49-F238E27FC236}">
                    <a16:creationId xmlns:a16="http://schemas.microsoft.com/office/drawing/2014/main" id="{B4F764E8-5F2D-4937-99C0-EFF598A71B57}"/>
                  </a:ext>
                </a:extLst>
              </p:cNvPr>
              <p:cNvSpPr>
                <a:spLocks noChangeArrowheads="1"/>
              </p:cNvSpPr>
              <p:nvPr/>
            </p:nvSpPr>
            <p:spPr bwMode="auto">
              <a:xfrm>
                <a:off x="4483" y="1584"/>
                <a:ext cx="610" cy="846"/>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4" name="Rectangle 7">
                <a:extLst>
                  <a:ext uri="{FF2B5EF4-FFF2-40B4-BE49-F238E27FC236}">
                    <a16:creationId xmlns:a16="http://schemas.microsoft.com/office/drawing/2014/main" id="{C16E1A3B-78E7-4E88-90FD-D7016BD58EB8}"/>
                  </a:ext>
                </a:extLst>
              </p:cNvPr>
              <p:cNvSpPr>
                <a:spLocks noChangeArrowheads="1"/>
              </p:cNvSpPr>
              <p:nvPr/>
            </p:nvSpPr>
            <p:spPr bwMode="auto">
              <a:xfrm>
                <a:off x="4482" y="2006"/>
                <a:ext cx="610" cy="424"/>
              </a:xfrm>
              <a:prstGeom prst="rect">
                <a:avLst/>
              </a:prstGeom>
              <a:solidFill>
                <a:srgbClr val="FFFFFF"/>
              </a:solidFill>
              <a:ln w="15875">
                <a:solidFill>
                  <a:srgbClr val="000000"/>
                </a:solidFill>
                <a:miter lim="800000"/>
                <a:headEnd/>
                <a:tailEnd/>
              </a:ln>
            </p:spPr>
            <p:txBody>
              <a:bodyPr/>
              <a:lstStyle/>
              <a:p>
                <a:endParaRPr lang="zh-CN" altLang="en-US"/>
              </a:p>
            </p:txBody>
          </p:sp>
        </p:grpSp>
        <p:grpSp>
          <p:nvGrpSpPr>
            <p:cNvPr id="6" name="Group 8">
              <a:extLst>
                <a:ext uri="{FF2B5EF4-FFF2-40B4-BE49-F238E27FC236}">
                  <a16:creationId xmlns:a16="http://schemas.microsoft.com/office/drawing/2014/main" id="{825CAD01-9E01-4E8C-887D-57B9A054B132}"/>
                </a:ext>
              </a:extLst>
            </p:cNvPr>
            <p:cNvGrpSpPr>
              <a:grpSpLocks/>
            </p:cNvGrpSpPr>
            <p:nvPr/>
          </p:nvGrpSpPr>
          <p:grpSpPr bwMode="auto">
            <a:xfrm>
              <a:off x="3963" y="1612"/>
              <a:ext cx="1050" cy="806"/>
              <a:chOff x="3963" y="1612"/>
              <a:chExt cx="1050" cy="806"/>
            </a:xfrm>
          </p:grpSpPr>
          <p:grpSp>
            <p:nvGrpSpPr>
              <p:cNvPr id="7" name="Group 9">
                <a:extLst>
                  <a:ext uri="{FF2B5EF4-FFF2-40B4-BE49-F238E27FC236}">
                    <a16:creationId xmlns:a16="http://schemas.microsoft.com/office/drawing/2014/main" id="{F0B0B43E-71E6-4E61-87D5-34B35FE94BF2}"/>
                  </a:ext>
                </a:extLst>
              </p:cNvPr>
              <p:cNvGrpSpPr>
                <a:grpSpLocks/>
              </p:cNvGrpSpPr>
              <p:nvPr/>
            </p:nvGrpSpPr>
            <p:grpSpPr bwMode="auto">
              <a:xfrm>
                <a:off x="3963" y="1612"/>
                <a:ext cx="977" cy="384"/>
                <a:chOff x="3963" y="1612"/>
                <a:chExt cx="977" cy="384"/>
              </a:xfrm>
            </p:grpSpPr>
            <p:sp>
              <p:nvSpPr>
                <p:cNvPr id="11" name="Rectangle 10">
                  <a:extLst>
                    <a:ext uri="{FF2B5EF4-FFF2-40B4-BE49-F238E27FC236}">
                      <a16:creationId xmlns:a16="http://schemas.microsoft.com/office/drawing/2014/main" id="{C2A27451-17E5-446E-8BCD-B041B517580C}"/>
                    </a:ext>
                  </a:extLst>
                </p:cNvPr>
                <p:cNvSpPr>
                  <a:spLocks noChangeArrowheads="1"/>
                </p:cNvSpPr>
                <p:nvPr/>
              </p:nvSpPr>
              <p:spPr bwMode="auto">
                <a:xfrm>
                  <a:off x="3963" y="1612"/>
                  <a:ext cx="977" cy="174"/>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rPr>
                    <a:t>a</a:t>
                  </a:r>
                  <a:r>
                    <a:rPr lang="zh-CN" altLang="en-US" sz="1800" b="1">
                      <a:solidFill>
                        <a:srgbClr val="000000"/>
                      </a:solidFill>
                    </a:rPr>
                    <a:t>：</a:t>
                  </a:r>
                  <a:r>
                    <a:rPr lang="en-US" altLang="zh-CN" sz="1800" b="1">
                      <a:solidFill>
                        <a:srgbClr val="000000"/>
                      </a:solidFill>
                    </a:rPr>
                    <a:t>2000      m=1</a:t>
                  </a:r>
                  <a:endParaRPr lang="en-US" altLang="zh-CN" b="1">
                    <a:latin typeface="Tahoma" pitchFamily="34" charset="0"/>
                  </a:endParaRPr>
                </a:p>
              </p:txBody>
            </p:sp>
            <p:sp>
              <p:nvSpPr>
                <p:cNvPr id="12" name="Rectangle 11">
                  <a:extLst>
                    <a:ext uri="{FF2B5EF4-FFF2-40B4-BE49-F238E27FC236}">
                      <a16:creationId xmlns:a16="http://schemas.microsoft.com/office/drawing/2014/main" id="{D62E2A8D-9B98-401F-A6B5-90F0C18EEA64}"/>
                    </a:ext>
                  </a:extLst>
                </p:cNvPr>
                <p:cNvSpPr>
                  <a:spLocks noChangeArrowheads="1"/>
                </p:cNvSpPr>
                <p:nvPr/>
              </p:nvSpPr>
              <p:spPr bwMode="auto">
                <a:xfrm>
                  <a:off x="4699" y="1823"/>
                  <a:ext cx="234" cy="173"/>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rPr>
                    <a:t>n=2</a:t>
                  </a:r>
                  <a:endParaRPr lang="en-US" altLang="zh-CN" b="1">
                    <a:latin typeface="Tahoma" pitchFamily="34" charset="0"/>
                  </a:endParaRPr>
                </a:p>
              </p:txBody>
            </p:sp>
          </p:grpSp>
          <p:grpSp>
            <p:nvGrpSpPr>
              <p:cNvPr id="8" name="Group 12">
                <a:extLst>
                  <a:ext uri="{FF2B5EF4-FFF2-40B4-BE49-F238E27FC236}">
                    <a16:creationId xmlns:a16="http://schemas.microsoft.com/office/drawing/2014/main" id="{01A612D0-3DBD-4768-AD90-3F5E78348286}"/>
                  </a:ext>
                </a:extLst>
              </p:cNvPr>
              <p:cNvGrpSpPr>
                <a:grpSpLocks/>
              </p:cNvGrpSpPr>
              <p:nvPr/>
            </p:nvGrpSpPr>
            <p:grpSpPr bwMode="auto">
              <a:xfrm>
                <a:off x="3963" y="2034"/>
                <a:ext cx="1050" cy="384"/>
                <a:chOff x="3888" y="2034"/>
                <a:chExt cx="1050" cy="384"/>
              </a:xfrm>
            </p:grpSpPr>
            <p:sp>
              <p:nvSpPr>
                <p:cNvPr id="9" name="Rectangle 13">
                  <a:extLst>
                    <a:ext uri="{FF2B5EF4-FFF2-40B4-BE49-F238E27FC236}">
                      <a16:creationId xmlns:a16="http://schemas.microsoft.com/office/drawing/2014/main" id="{EFEABA23-1970-4B24-8A4E-9FBA9105C7F2}"/>
                    </a:ext>
                  </a:extLst>
                </p:cNvPr>
                <p:cNvSpPr>
                  <a:spLocks noChangeArrowheads="1"/>
                </p:cNvSpPr>
                <p:nvPr/>
              </p:nvSpPr>
              <p:spPr bwMode="auto">
                <a:xfrm>
                  <a:off x="3888" y="2034"/>
                  <a:ext cx="1050" cy="174"/>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rPr>
                    <a:t>b</a:t>
                  </a:r>
                  <a:r>
                    <a:rPr lang="zh-CN" altLang="en-US" sz="1800" b="1">
                      <a:solidFill>
                        <a:srgbClr val="000000"/>
                      </a:solidFill>
                    </a:rPr>
                    <a:t>：</a:t>
                  </a:r>
                  <a:r>
                    <a:rPr lang="en-US" altLang="zh-CN" sz="1800" b="1">
                      <a:solidFill>
                        <a:srgbClr val="000000"/>
                      </a:solidFill>
                    </a:rPr>
                    <a:t>2004       m=3</a:t>
                  </a:r>
                  <a:endParaRPr lang="en-US" altLang="zh-CN" b="1">
                    <a:latin typeface="Tahoma" pitchFamily="34" charset="0"/>
                  </a:endParaRPr>
                </a:p>
              </p:txBody>
            </p:sp>
            <p:sp>
              <p:nvSpPr>
                <p:cNvPr id="10" name="Rectangle 14">
                  <a:extLst>
                    <a:ext uri="{FF2B5EF4-FFF2-40B4-BE49-F238E27FC236}">
                      <a16:creationId xmlns:a16="http://schemas.microsoft.com/office/drawing/2014/main" id="{F8C5393D-4A6B-4E86-86FF-3684DF1FEB17}"/>
                    </a:ext>
                  </a:extLst>
                </p:cNvPr>
                <p:cNvSpPr>
                  <a:spLocks noChangeArrowheads="1"/>
                </p:cNvSpPr>
                <p:nvPr/>
              </p:nvSpPr>
              <p:spPr bwMode="auto">
                <a:xfrm>
                  <a:off x="4656" y="2245"/>
                  <a:ext cx="234" cy="173"/>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rPr>
                    <a:t>n=4</a:t>
                  </a:r>
                  <a:endParaRPr lang="en-US" altLang="zh-CN" b="1">
                    <a:latin typeface="Tahoma" pitchFamily="34" charset="0"/>
                  </a:endParaRPr>
                </a:p>
              </p:txBody>
            </p:sp>
          </p:grpSp>
        </p:grpSp>
      </p:grpSp>
    </p:spTree>
    <p:extLst>
      <p:ext uri="{BB962C8B-B14F-4D97-AF65-F5344CB8AC3E}">
        <p14:creationId xmlns:p14="http://schemas.microsoft.com/office/powerpoint/2010/main" val="3008390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15" name="TextBox 5">
            <a:extLst>
              <a:ext uri="{FF2B5EF4-FFF2-40B4-BE49-F238E27FC236}">
                <a16:creationId xmlns:a16="http://schemas.microsoft.com/office/drawing/2014/main" id="{FA3A72EC-5030-429A-A5A6-794B6CE7BF2A}"/>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spcBef>
                <a:spcPct val="10000"/>
              </a:spcBef>
            </a:pPr>
            <a:r>
              <a:rPr lang="en-US" altLang="zh-CN" sz="2000" b="1" dirty="0">
                <a:latin typeface="华文新魏" panose="02010800040101010101" pitchFamily="2" charset="-122"/>
                <a:ea typeface="华文新魏" panose="02010800040101010101" pitchFamily="2" charset="-122"/>
              </a:rPr>
              <a:t>struct A{   //struct</a:t>
            </a:r>
            <a:r>
              <a:rPr lang="zh-CN" altLang="en-US" sz="2000" b="1" dirty="0">
                <a:latin typeface="华文新魏" panose="02010800040101010101" pitchFamily="2" charset="-122"/>
                <a:ea typeface="华文新魏" panose="02010800040101010101" pitchFamily="2" charset="-122"/>
              </a:rPr>
              <a:t>定义的类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进入类体缺省权限为</a:t>
            </a:r>
            <a:r>
              <a:rPr lang="en-US" altLang="zh-CN" sz="2000" b="1" dirty="0">
                <a:latin typeface="华文新魏" panose="02010800040101010101" pitchFamily="2" charset="-122"/>
                <a:ea typeface="华文新魏" panose="02010800040101010101" pitchFamily="2" charset="-122"/>
              </a:rPr>
              <a:t>public</a:t>
            </a:r>
          </a:p>
          <a:p>
            <a:pPr>
              <a:spcBef>
                <a:spcPct val="10000"/>
              </a:spcBef>
            </a:pPr>
            <a:r>
              <a:rPr lang="en-US" altLang="zh-CN" sz="2000" b="1" dirty="0">
                <a:latin typeface="华文新魏" panose="02010800040101010101" pitchFamily="2" charset="-122"/>
                <a:ea typeface="华文新魏" panose="02010800040101010101" pitchFamily="2" charset="-122"/>
              </a:rPr>
              <a:t>	int i,  f ( )   { return 1;   } ;      //</a:t>
            </a:r>
            <a:r>
              <a:rPr lang="zh-CN" altLang="en-US" sz="2000" b="1" dirty="0">
                <a:latin typeface="华文新魏" panose="02010800040101010101" pitchFamily="2" charset="-122"/>
                <a:ea typeface="华文新魏" panose="02010800040101010101" pitchFamily="2" charset="-122"/>
              </a:rPr>
              <a:t>公有成员</a:t>
            </a:r>
            <a:r>
              <a:rPr lang="en-US" altLang="zh-CN" sz="2000" b="1" dirty="0">
                <a:latin typeface="华文新魏" panose="02010800040101010101" pitchFamily="2" charset="-122"/>
                <a:ea typeface="华文新魏" panose="02010800040101010101" pitchFamily="2" charset="-122"/>
              </a:rPr>
              <a:t>i</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f ( )   </a:t>
            </a:r>
          </a:p>
          <a:p>
            <a:pPr>
              <a:spcBef>
                <a:spcPct val="10000"/>
              </a:spcBef>
            </a:pPr>
            <a:r>
              <a:rPr lang="en-US" altLang="zh-CN" sz="2000" b="1" dirty="0">
                <a:latin typeface="华文新魏" panose="02010800040101010101" pitchFamily="2" charset="-122"/>
                <a:ea typeface="华文新魏" panose="02010800040101010101" pitchFamily="2" charset="-122"/>
              </a:rPr>
              <a:t>private</a:t>
            </a:r>
            <a:r>
              <a:rPr lang="zh-CN" altLang="en-US" sz="2000" b="1" dirty="0">
                <a:latin typeface="华文新魏" panose="02010800040101010101" pitchFamily="2" charset="-122"/>
                <a:ea typeface="华文新魏" panose="02010800040101010101" pitchFamily="2" charset="-122"/>
              </a:rPr>
              <a:t>：</a:t>
            </a:r>
          </a:p>
          <a:p>
            <a:pPr>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long j;   //</a:t>
            </a:r>
            <a:r>
              <a:rPr lang="zh-CN" altLang="en-US" sz="2000" b="1" dirty="0">
                <a:latin typeface="华文新魏" panose="02010800040101010101" pitchFamily="2" charset="-122"/>
                <a:ea typeface="华文新魏" panose="02010800040101010101" pitchFamily="2" charset="-122"/>
              </a:rPr>
              <a:t>私有的成员</a:t>
            </a:r>
            <a:r>
              <a:rPr lang="en-US" altLang="zh-CN" sz="2000" b="1" dirty="0">
                <a:latin typeface="华文新魏" panose="02010800040101010101" pitchFamily="2" charset="-122"/>
                <a:ea typeface="华文新魏" panose="02010800040101010101" pitchFamily="2" charset="-122"/>
              </a:rPr>
              <a:t>j</a:t>
            </a:r>
          </a:p>
          <a:p>
            <a:pPr>
              <a:spcBef>
                <a:spcPct val="10000"/>
              </a:spcBef>
            </a:pPr>
            <a:r>
              <a:rPr lang="en-US" altLang="zh-CN" sz="2000" b="1" dirty="0">
                <a:latin typeface="华文新魏" panose="02010800040101010101" pitchFamily="2" charset="-122"/>
                <a:ea typeface="华文新魏" panose="02010800040101010101" pitchFamily="2" charset="-122"/>
              </a:rPr>
              <a:t>}a; </a:t>
            </a:r>
          </a:p>
          <a:p>
            <a:pPr>
              <a:spcBef>
                <a:spcPct val="10000"/>
              </a:spcBef>
            </a:pPr>
            <a:r>
              <a:rPr lang="en-US" altLang="zh-CN" sz="2000" b="1" dirty="0">
                <a:latin typeface="华文新魏" panose="02010800040101010101" pitchFamily="2" charset="-122"/>
                <a:ea typeface="华文新魏" panose="02010800040101010101" pitchFamily="2" charset="-122"/>
              </a:rPr>
              <a:t>void main (void)   {</a:t>
            </a:r>
          </a:p>
          <a:p>
            <a:pPr>
              <a:spcBef>
                <a:spcPct val="10000"/>
              </a:spcBef>
            </a:pPr>
            <a:r>
              <a:rPr lang="en-US" altLang="zh-CN" sz="2000" b="1" dirty="0">
                <a:latin typeface="华文新魏" panose="02010800040101010101" pitchFamily="2" charset="-122"/>
                <a:ea typeface="华文新魏" panose="02010800040101010101" pitchFamily="2" charset="-122"/>
              </a:rPr>
              <a:t>    int  A::*pi=&amp;A::i; //</a:t>
            </a:r>
            <a:r>
              <a:rPr lang="zh-CN" altLang="en-US" sz="2000" b="1" dirty="0">
                <a:latin typeface="华文新魏" panose="02010800040101010101" pitchFamily="2" charset="-122"/>
                <a:ea typeface="华文新魏" panose="02010800040101010101" pitchFamily="2" charset="-122"/>
              </a:rPr>
              <a:t>普通数据成员指针指向公共成员</a:t>
            </a:r>
            <a:r>
              <a:rPr lang="en-US" altLang="zh-CN" sz="2000" b="1" dirty="0">
                <a:latin typeface="华文新魏" panose="02010800040101010101" pitchFamily="2" charset="-122"/>
                <a:ea typeface="华文新魏" panose="02010800040101010101" pitchFamily="2" charset="-122"/>
              </a:rPr>
              <a:t>A::i</a:t>
            </a:r>
          </a:p>
          <a:p>
            <a:pPr>
              <a:spcBef>
                <a:spcPct val="10000"/>
              </a:spcBef>
              <a:buNone/>
            </a:pPr>
            <a:r>
              <a:rPr lang="en-US" altLang="zh-CN" sz="2000" b="1" dirty="0">
                <a:latin typeface="华文新魏" panose="02010800040101010101" pitchFamily="2" charset="-122"/>
                <a:ea typeface="华文新魏" panose="02010800040101010101" pitchFamily="2" charset="-122"/>
              </a:rPr>
              <a:t>    int </a:t>
            </a:r>
            <a:r>
              <a:rPr lang="en-US" altLang="zh-CN" sz="2000" b="1" dirty="0">
                <a:solidFill>
                  <a:srgbClr val="FF0000"/>
                </a:solidFill>
                <a:latin typeface="华文新魏" panose="02010800040101010101" pitchFamily="2" charset="-122"/>
                <a:ea typeface="华文新魏" panose="02010800040101010101" pitchFamily="2" charset="-122"/>
              </a:rPr>
              <a:t>(A::*pf)    </a:t>
            </a:r>
            <a:r>
              <a:rPr lang="en-US" altLang="zh-CN" sz="2000" b="1" dirty="0">
                <a:latin typeface="华文新魏" panose="02010800040101010101" pitchFamily="2" charset="-122"/>
                <a:ea typeface="华文新魏" panose="02010800040101010101" pitchFamily="2" charset="-122"/>
              </a:rPr>
              <a:t>( )   =&amp;A::f; //</a:t>
            </a:r>
            <a:r>
              <a:rPr lang="zh-CN" altLang="en-US" sz="2000" b="1" dirty="0">
                <a:latin typeface="华文新魏" panose="02010800040101010101" pitchFamily="2" charset="-122"/>
                <a:ea typeface="华文新魏" panose="02010800040101010101" pitchFamily="2" charset="-122"/>
              </a:rPr>
              <a:t>普通函数成员指针</a:t>
            </a:r>
            <a:r>
              <a:rPr lang="en-US" altLang="zh-CN" sz="2000" b="1" dirty="0">
                <a:latin typeface="华文新魏" panose="02010800040101010101" pitchFamily="2" charset="-122"/>
                <a:ea typeface="华文新魏" panose="02010800040101010101" pitchFamily="2" charset="-122"/>
              </a:rPr>
              <a:t>pf</a:t>
            </a:r>
            <a:r>
              <a:rPr lang="zh-CN" altLang="en-US" sz="2000" b="1" dirty="0">
                <a:latin typeface="华文新魏" panose="02010800040101010101" pitchFamily="2" charset="-122"/>
                <a:ea typeface="华文新魏" panose="02010800040101010101" pitchFamily="2" charset="-122"/>
              </a:rPr>
              <a:t>指向函数成员</a:t>
            </a:r>
            <a:r>
              <a:rPr lang="en-US" altLang="zh-CN" sz="2000" b="1" dirty="0">
                <a:latin typeface="华文新魏" panose="02010800040101010101" pitchFamily="2" charset="-122"/>
                <a:ea typeface="华文新魏" panose="02010800040101010101" pitchFamily="2" charset="-122"/>
              </a:rPr>
              <a:t>A::f</a:t>
            </a:r>
            <a:endParaRPr lang="zh-CN" altLang="en-US" sz="2000" b="1" dirty="0">
              <a:latin typeface="华文新魏" panose="02010800040101010101" pitchFamily="2" charset="-122"/>
              <a:ea typeface="华文新魏" panose="02010800040101010101" pitchFamily="2" charset="-122"/>
            </a:endParaRPr>
          </a:p>
          <a:p>
            <a:pPr>
              <a:spcBef>
                <a:spcPct val="10000"/>
              </a:spcBef>
            </a:pPr>
            <a:r>
              <a:rPr lang="zh-CN" altLang="en-US"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a:spcBef>
                <a:spcPct val="10000"/>
              </a:spcBef>
            </a:pPr>
            <a:r>
              <a:rPr lang="en-US" altLang="zh-CN" sz="2000" b="1" dirty="0">
                <a:latin typeface="华文新魏" panose="02010800040101010101" pitchFamily="2" charset="-122"/>
                <a:ea typeface="华文新魏" panose="02010800040101010101" pitchFamily="2" charset="-122"/>
              </a:rPr>
              <a:t>    long  x=a.*pi+</a:t>
            </a:r>
            <a:r>
              <a:rPr lang="en-US" altLang="zh-CN" sz="2000" b="1" dirty="0">
                <a:solidFill>
                  <a:srgbClr val="FF0000"/>
                </a:solidFill>
                <a:latin typeface="华文新魏" panose="02010800040101010101" pitchFamily="2" charset="-122"/>
                <a:ea typeface="华文新魏" panose="02010800040101010101" pitchFamily="2" charset="-122"/>
              </a:rPr>
              <a:t> (a.*pf) </a:t>
            </a:r>
            <a:r>
              <a:rPr lang="en-US" altLang="zh-CN" sz="2000" b="1" dirty="0">
                <a:latin typeface="华文新魏" panose="02010800040101010101" pitchFamily="2" charset="-122"/>
                <a:ea typeface="华文新魏" panose="02010800040101010101" pitchFamily="2" charset="-122"/>
              </a:rPr>
              <a:t>( )   ; 	</a:t>
            </a:r>
          </a:p>
          <a:p>
            <a:pPr>
              <a:spcBef>
                <a:spcPct val="10000"/>
              </a:spcBef>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等价于</a:t>
            </a:r>
            <a:r>
              <a:rPr lang="en-US" altLang="zh-CN" sz="2000" b="1" dirty="0">
                <a:latin typeface="华文新魏" panose="02010800040101010101" pitchFamily="2" charset="-122"/>
                <a:ea typeface="华文新魏" panose="02010800040101010101" pitchFamily="2" charset="-122"/>
              </a:rPr>
              <a:t>x=a.* (&amp;A::i)   + (a.* (&amp;A::f)   )    ( )   =a. </a:t>
            </a:r>
            <a:r>
              <a:rPr lang="en-US" altLang="zh-CN" sz="2000" b="1" dirty="0" err="1">
                <a:latin typeface="华文新魏" panose="02010800040101010101" pitchFamily="2" charset="-122"/>
                <a:ea typeface="华文新魏" panose="02010800040101010101" pitchFamily="2" charset="-122"/>
              </a:rPr>
              <a:t>i+a.f</a:t>
            </a:r>
            <a:r>
              <a:rPr lang="en-US" altLang="zh-CN" sz="2000" b="1" dirty="0">
                <a:latin typeface="华文新魏" panose="02010800040101010101" pitchFamily="2" charset="-122"/>
                <a:ea typeface="华文新魏" panose="02010800040101010101" pitchFamily="2" charset="-122"/>
              </a:rPr>
              <a:t> ( )   </a:t>
            </a:r>
          </a:p>
          <a:p>
            <a:pPr>
              <a:spcBef>
                <a:spcPct val="10000"/>
              </a:spcBef>
            </a:pPr>
            <a:r>
              <a:rPr lang="en-US" altLang="zh-CN" sz="2000" b="1" dirty="0">
                <a:latin typeface="华文新魏" panose="02010800040101010101" pitchFamily="2" charset="-122"/>
                <a:ea typeface="华文新魏" panose="02010800040101010101" pitchFamily="2" charset="-122"/>
              </a:rPr>
              <a:t>    pi++; 	 pf+=1; 	</a:t>
            </a:r>
          </a:p>
          <a:p>
            <a:pPr>
              <a:spcBef>
                <a:spcPct val="10000"/>
              </a:spcBef>
            </a:pP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错误</a:t>
            </a:r>
            <a:r>
              <a:rPr lang="en-US" altLang="zh-CN" sz="2000" b="1" dirty="0">
                <a:solidFill>
                  <a:srgbClr val="FF0000"/>
                </a:solidFill>
                <a:latin typeface="华文新魏" panose="02010800040101010101" pitchFamily="2" charset="-122"/>
                <a:ea typeface="华文新魏" panose="02010800040101010101" pitchFamily="2" charset="-122"/>
              </a:rPr>
              <a:t>,  pi</a:t>
            </a:r>
            <a:r>
              <a:rPr lang="zh-CN" altLang="en-US" sz="2000" b="1" dirty="0">
                <a:solidFill>
                  <a:srgbClr val="FF0000"/>
                </a:solidFill>
                <a:latin typeface="华文新魏" panose="02010800040101010101" pitchFamily="2" charset="-122"/>
                <a:ea typeface="华文新魏" panose="02010800040101010101" pitchFamily="2" charset="-122"/>
              </a:rPr>
              <a:t>不能移动</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否则指向私有成员</a:t>
            </a:r>
            <a:r>
              <a:rPr lang="en-US" altLang="zh-CN" sz="2000" b="1" dirty="0">
                <a:solidFill>
                  <a:srgbClr val="FF0000"/>
                </a:solidFill>
                <a:latin typeface="华文新魏" panose="02010800040101010101" pitchFamily="2" charset="-122"/>
                <a:ea typeface="华文新魏" panose="02010800040101010101" pitchFamily="2" charset="-122"/>
              </a:rPr>
              <a:t>j, pf</a:t>
            </a:r>
            <a:r>
              <a:rPr lang="zh-CN" altLang="en-US" sz="2000" b="1" dirty="0">
                <a:solidFill>
                  <a:srgbClr val="FF0000"/>
                </a:solidFill>
                <a:latin typeface="华文新魏" panose="02010800040101010101" pitchFamily="2" charset="-122"/>
                <a:ea typeface="华文新魏" panose="02010800040101010101" pitchFamily="2" charset="-122"/>
              </a:rPr>
              <a:t>不能移动</a:t>
            </a:r>
          </a:p>
          <a:p>
            <a:pPr>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x= (long)    pi; </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错误</a:t>
            </a:r>
            <a:r>
              <a:rPr lang="en-US" altLang="zh-CN" sz="2000" b="1" dirty="0">
                <a:solidFill>
                  <a:srgbClr val="FF0000"/>
                </a:solidFill>
                <a:latin typeface="华文新魏" panose="02010800040101010101" pitchFamily="2" charset="-122"/>
                <a:ea typeface="华文新魏" panose="02010800040101010101" pitchFamily="2" charset="-122"/>
              </a:rPr>
              <a:t>, pi</a:t>
            </a:r>
            <a:r>
              <a:rPr lang="zh-CN" altLang="en-US" sz="2000" b="1" dirty="0">
                <a:solidFill>
                  <a:srgbClr val="FF0000"/>
                </a:solidFill>
                <a:latin typeface="华文新魏" panose="02010800040101010101" pitchFamily="2" charset="-122"/>
                <a:ea typeface="华文新魏" panose="02010800040101010101" pitchFamily="2" charset="-122"/>
              </a:rPr>
              <a:t>不能转换为长整型</a:t>
            </a:r>
          </a:p>
          <a:p>
            <a:pPr>
              <a:spcBef>
                <a:spcPct val="10000"/>
              </a:spcBef>
            </a:pP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x=x + </a:t>
            </a:r>
            <a:r>
              <a:rPr lang="en-US" altLang="zh-CN" sz="2000" b="1" dirty="0" err="1">
                <a:solidFill>
                  <a:srgbClr val="FF0000"/>
                </a:solidFill>
                <a:latin typeface="华文新魏" panose="02010800040101010101" pitchFamily="2" charset="-122"/>
                <a:ea typeface="华文新魏" panose="02010800040101010101" pitchFamily="2" charset="-122"/>
              </a:rPr>
              <a:t>sizeof</a:t>
            </a:r>
            <a:r>
              <a:rPr lang="en-US" altLang="zh-CN" sz="2000" b="1" dirty="0">
                <a:solidFill>
                  <a:srgbClr val="FF0000"/>
                </a:solidFill>
                <a:latin typeface="华文新魏" panose="02010800040101010101" pitchFamily="2" charset="-122"/>
                <a:ea typeface="华文新魏" panose="02010800040101010101" pitchFamily="2" charset="-122"/>
              </a:rPr>
              <a:t> (int);                  //</a:t>
            </a:r>
            <a:r>
              <a:rPr lang="zh-CN" altLang="en-US" sz="2000" b="1" dirty="0">
                <a:solidFill>
                  <a:srgbClr val="FF0000"/>
                </a:solidFill>
                <a:latin typeface="华文新魏" panose="02010800040101010101" pitchFamily="2" charset="-122"/>
                <a:ea typeface="华文新魏" panose="02010800040101010101" pitchFamily="2" charset="-122"/>
              </a:rPr>
              <a:t>否则间接移动指针</a:t>
            </a:r>
          </a:p>
          <a:p>
            <a:pPr>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pi= (int A::*)   x; </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错误</a:t>
            </a:r>
            <a:r>
              <a:rPr lang="en-US" altLang="zh-CN" sz="2000" b="1" dirty="0">
                <a:solidFill>
                  <a:srgbClr val="FF0000"/>
                </a:solidFill>
                <a:latin typeface="华文新魏" panose="02010800040101010101" pitchFamily="2" charset="-122"/>
                <a:ea typeface="华文新魏" panose="02010800040101010101" pitchFamily="2" charset="-122"/>
              </a:rPr>
              <a:t>, x</a:t>
            </a:r>
            <a:r>
              <a:rPr lang="zh-CN" altLang="en-US" sz="2000" b="1" dirty="0">
                <a:solidFill>
                  <a:srgbClr val="FF0000"/>
                </a:solidFill>
                <a:latin typeface="华文新魏" panose="02010800040101010101" pitchFamily="2" charset="-122"/>
                <a:ea typeface="华文新魏" panose="02010800040101010101" pitchFamily="2" charset="-122"/>
              </a:rPr>
              <a:t>不能转换为成员指针</a:t>
            </a:r>
          </a:p>
          <a:p>
            <a:pPr>
              <a:spcBef>
                <a:spcPct val="10000"/>
              </a:spcBef>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642470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a:t>
            </a:r>
            <a:r>
              <a:rPr lang="en-US" altLang="zh-CN" sz="3600" b="1" dirty="0">
                <a:solidFill>
                  <a:srgbClr val="FF0000"/>
                </a:solidFill>
                <a:latin typeface="微软雅黑" pitchFamily="34" charset="-122"/>
                <a:ea typeface="微软雅黑" pitchFamily="34" charset="-122"/>
              </a:rPr>
              <a:t>volatile</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mutable</a:t>
            </a:r>
            <a:r>
              <a:rPr lang="zh-CN" altLang="en-US" sz="3600" b="1" dirty="0">
                <a:solidFill>
                  <a:srgbClr val="FF0000"/>
                </a:solidFill>
                <a:latin typeface="微软雅黑" pitchFamily="34" charset="-122"/>
                <a:ea typeface="微软雅黑" pitchFamily="34" charset="-122"/>
              </a:rPr>
              <a:t>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lvl="1" algn="just">
              <a:lnSpc>
                <a:spcPct val="120000"/>
              </a:lnSpc>
              <a:buFont typeface="Wingdings" pitchFamily="2" charset="2"/>
              <a:buChar char="§"/>
            </a:pPr>
            <a:r>
              <a:rPr lang="en-US" altLang="zh-CN" sz="2400" b="1" dirty="0">
                <a:latin typeface="华文新魏" panose="02010800040101010101" pitchFamily="2" charset="-122"/>
                <a:ea typeface="华文新魏" panose="02010800040101010101" pitchFamily="2" charset="-122"/>
              </a:rPr>
              <a:t>  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可以定义变量、类的数据成员、函数成员及普通函数的参数和返回类型。</a:t>
            </a:r>
          </a:p>
          <a:p>
            <a:pPr lvl="1" algn="just">
              <a:lnSpc>
                <a:spcPct val="120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  类的普通函数成员</a:t>
            </a:r>
            <a:r>
              <a:rPr lang="zh-CN" altLang="en-US" sz="2400" b="1" dirty="0">
                <a:latin typeface="华文新魏" panose="02010800040101010101" pitchFamily="2" charset="-122"/>
                <a:ea typeface="华文新魏" panose="02010800040101010101" pitchFamily="2" charset="-122"/>
              </a:rPr>
              <a:t>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，分别表示</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指向对象的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非静态数据</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成员不能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在函数体内</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修改或是挥发的。构造或析构函数的参数表后不能出现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 (</a:t>
            </a:r>
            <a:r>
              <a:rPr lang="zh-CN" altLang="en-US" sz="2400" b="1" dirty="0">
                <a:solidFill>
                  <a:srgbClr val="FF0000"/>
                </a:solidFill>
                <a:latin typeface="华文新魏" panose="02010800040101010101" pitchFamily="2" charset="-122"/>
                <a:ea typeface="华文新魏" panose="02010800040101010101" pitchFamily="2" charset="-122"/>
              </a:rPr>
              <a:t>构造或析构时</a:t>
            </a:r>
            <a:r>
              <a:rPr lang="en-US" altLang="zh-CN" sz="2400" b="1" dirty="0">
                <a:solidFill>
                  <a:srgbClr val="FF0000"/>
                </a:solidFill>
                <a:latin typeface="华文新魏" panose="02010800040101010101" pitchFamily="2" charset="-122"/>
                <a:ea typeface="华文新魏" panose="02010800040101010101" pitchFamily="2" charset="-122"/>
              </a:rPr>
              <a:t>this</a:t>
            </a:r>
            <a:r>
              <a:rPr lang="zh-CN" altLang="en-US" sz="2400" b="1" dirty="0">
                <a:solidFill>
                  <a:srgbClr val="FF0000"/>
                </a:solidFill>
                <a:latin typeface="华文新魏" panose="02010800040101010101" pitchFamily="2" charset="-122"/>
                <a:ea typeface="华文新魏" panose="02010800040101010101" pitchFamily="2" charset="-122"/>
              </a:rPr>
              <a:t>指向对象应能修改且不挥发</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lvl="1" algn="just">
              <a:lnSpc>
                <a:spcPct val="120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  静态函数成员</a:t>
            </a:r>
            <a:r>
              <a:rPr lang="zh-CN" altLang="en-US" sz="2400" b="1" dirty="0">
                <a:latin typeface="华文新魏" panose="02010800040101010101" pitchFamily="2" charset="-122"/>
                <a:ea typeface="华文新魏" panose="02010800040101010101" pitchFamily="2" charset="-122"/>
              </a:rPr>
              <a:t>参数表后不能出现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无隐含</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a:t>
            </a:r>
          </a:p>
          <a:p>
            <a:pPr lvl="1" algn="just">
              <a:lnSpc>
                <a:spcPct val="120000"/>
              </a:lnSpc>
              <a:buFont typeface="Wingdings" pitchFamily="2" charset="2"/>
              <a:buChar char="§"/>
            </a:pPr>
            <a:r>
              <a:rPr lang="en-US" altLang="zh-CN" sz="2400" b="1" dirty="0">
                <a:latin typeface="华文新魏" panose="02010800040101010101" pitchFamily="2" charset="-122"/>
                <a:ea typeface="华文新魏" panose="02010800040101010101" pitchFamily="2" charset="-122"/>
              </a:rPr>
              <a:t>  mutable</a:t>
            </a:r>
            <a:r>
              <a:rPr lang="zh-CN" altLang="en-US" sz="2400" b="1" dirty="0">
                <a:latin typeface="华文新魏" panose="02010800040101010101" pitchFamily="2" charset="-122"/>
                <a:ea typeface="华文新魏" panose="02010800040101010101" pitchFamily="2" charset="-122"/>
              </a:rPr>
              <a:t>只能用来定义</a:t>
            </a:r>
            <a:r>
              <a:rPr lang="zh-CN" altLang="en-US" sz="2400" b="1" dirty="0">
                <a:solidFill>
                  <a:srgbClr val="FF0000"/>
                </a:solidFill>
                <a:latin typeface="华文新魏" panose="02010800040101010101" pitchFamily="2" charset="-122"/>
                <a:ea typeface="华文新魏" panose="02010800040101010101" pitchFamily="2" charset="-122"/>
              </a:rPr>
              <a:t>机动数据成员</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不能用</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或</a:t>
            </a:r>
            <a:r>
              <a:rPr lang="en-US" altLang="zh-CN" sz="2400" b="1" dirty="0">
                <a:solidFill>
                  <a:srgbClr val="FF0000"/>
                </a:solidFill>
                <a:latin typeface="华文新魏" panose="02010800040101010101" pitchFamily="2" charset="-122"/>
                <a:ea typeface="华文新魏" panose="02010800040101010101" pitchFamily="2" charset="-122"/>
              </a:rPr>
              <a:t>static</a:t>
            </a:r>
            <a:r>
              <a:rPr lang="zh-CN" altLang="en-US" sz="2400" b="1" dirty="0">
                <a:solidFill>
                  <a:srgbClr val="FF0000"/>
                </a:solidFill>
                <a:latin typeface="华文新魏" panose="02010800040101010101" pitchFamily="2" charset="-122"/>
                <a:ea typeface="华文新魏" panose="02010800040101010101" pitchFamily="2" charset="-122"/>
              </a:rPr>
              <a:t>修饰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。当整个对象不能被修改时，可以修改其</a:t>
            </a:r>
            <a:r>
              <a:rPr lang="zh-CN" altLang="en-US" sz="2400" b="1" dirty="0">
                <a:solidFill>
                  <a:srgbClr val="FF0000"/>
                </a:solidFill>
                <a:latin typeface="华文新魏" panose="02010800040101010101" pitchFamily="2" charset="-122"/>
                <a:ea typeface="华文新魏" panose="02010800040101010101" pitchFamily="2" charset="-122"/>
              </a:rPr>
              <a:t>机动数据成员</a:t>
            </a:r>
            <a:r>
              <a:rPr lang="zh-CN" altLang="en-US" sz="2400" b="1" dirty="0">
                <a:latin typeface="华文新魏" panose="02010800040101010101" pitchFamily="2" charset="-122"/>
                <a:ea typeface="华文新魏" panose="02010800040101010101" pitchFamily="2" charset="-122"/>
              </a:rPr>
              <a:t>。</a:t>
            </a:r>
          </a:p>
          <a:p>
            <a:pPr lvl="1">
              <a:lnSpc>
                <a:spcPct val="135000"/>
              </a:lnSpc>
              <a:spcBef>
                <a:spcPct val="50000"/>
              </a:spcBef>
              <a:buClr>
                <a:schemeClr val="tx1"/>
              </a:buClr>
            </a:pPr>
            <a:endParaRPr lang="en-US" altLang="zh-CN" sz="20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9832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a:t>
            </a:r>
            <a:r>
              <a:rPr lang="en-US" altLang="zh-CN" sz="3600" b="1" dirty="0">
                <a:solidFill>
                  <a:srgbClr val="FF0000"/>
                </a:solidFill>
                <a:latin typeface="微软雅黑" pitchFamily="34" charset="-122"/>
                <a:ea typeface="微软雅黑" pitchFamily="34" charset="-122"/>
              </a:rPr>
              <a:t>volatile</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mutable</a:t>
            </a:r>
            <a:r>
              <a:rPr lang="zh-CN" altLang="en-US" sz="3600" b="1" dirty="0">
                <a:solidFill>
                  <a:srgbClr val="FF0000"/>
                </a:solidFill>
                <a:latin typeface="微软雅黑" pitchFamily="34" charset="-122"/>
                <a:ea typeface="微软雅黑" pitchFamily="34" charset="-122"/>
              </a:rPr>
              <a:t> </a:t>
            </a:r>
          </a:p>
        </p:txBody>
      </p:sp>
      <p:sp>
        <p:nvSpPr>
          <p:cNvPr id="4" name="TextBox 5">
            <a:extLst>
              <a:ext uri="{FF2B5EF4-FFF2-40B4-BE49-F238E27FC236}">
                <a16:creationId xmlns:a16="http://schemas.microsoft.com/office/drawing/2014/main" id="{6A2017E9-11A2-478D-B8F8-130FB85A1795}"/>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string.h</a:t>
            </a:r>
            <a:r>
              <a:rPr lang="en-US" altLang="zh-CN" sz="1600" b="1" dirty="0">
                <a:latin typeface="华文新魏" panose="02010800040101010101" pitchFamily="2" charset="-122"/>
                <a:ea typeface="华文新魏" panose="02010800040101010101" pitchFamily="2" charset="-122"/>
              </a:rPr>
              <a:t>&gt;</a:t>
            </a:r>
          </a:p>
          <a:p>
            <a:r>
              <a:rPr lang="en-US" altLang="zh-CN" sz="1600" b="1" dirty="0">
                <a:latin typeface="华文新魏" panose="02010800040101010101" pitchFamily="2" charset="-122"/>
                <a:ea typeface="华文新魏" panose="02010800040101010101" pitchFamily="2" charset="-122"/>
              </a:rPr>
              <a:t>class TUTOR{</a:t>
            </a:r>
          </a:p>
          <a:p>
            <a:r>
              <a:rPr lang="en-US" altLang="zh-CN" sz="1600" b="1" dirty="0">
                <a:latin typeface="华文新魏" panose="02010800040101010101" pitchFamily="2" charset="-122"/>
                <a:ea typeface="华文新魏" panose="02010800040101010101" pitchFamily="2" charset="-122"/>
              </a:rPr>
              <a:t>    char  	name[20]; </a:t>
            </a:r>
          </a:p>
          <a:p>
            <a:r>
              <a:rPr lang="en-US" altLang="zh-CN" sz="1600" b="1" dirty="0">
                <a:latin typeface="华文新魏" panose="02010800040101010101" pitchFamily="2" charset="-122"/>
                <a:ea typeface="华文新魏" panose="02010800040101010101" pitchFamily="2" charset="-122"/>
              </a:rPr>
              <a:t>    const 	char  gender; 	//</a:t>
            </a:r>
            <a:r>
              <a:rPr lang="zh-CN" altLang="en-US" sz="1600" b="1" dirty="0">
                <a:latin typeface="华文新魏" panose="02010800040101010101" pitchFamily="2" charset="-122"/>
                <a:ea typeface="华文新魏" panose="02010800040101010101" pitchFamily="2" charset="-122"/>
              </a:rPr>
              <a:t>性别为只读成员</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wage; </a:t>
            </a:r>
          </a:p>
          <a:p>
            <a:r>
              <a:rPr lang="en-US" altLang="zh-CN" sz="1600" b="1" dirty="0">
                <a:latin typeface="华文新魏" panose="02010800040101010101" pitchFamily="2" charset="-122"/>
                <a:ea typeface="华文新魏" panose="02010800040101010101" pitchFamily="2" charset="-122"/>
              </a:rPr>
              <a:t>    mutable int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public</a:t>
            </a:r>
            <a:r>
              <a:rPr lang="zh-CN" altLang="en-US" sz="1600" b="1" dirty="0">
                <a:latin typeface="华文新魏" panose="02010800040101010101" pitchFamily="2" charset="-122"/>
                <a:ea typeface="华文新魏" panose="02010800040101010101" pitchFamily="2" charset="-122"/>
              </a:rPr>
              <a:t>：</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TUTOR (const char *n,  char g,  int w) </a:t>
            </a:r>
            <a:r>
              <a:rPr lang="zh-CN" altLang="en-US"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gender (g)</a:t>
            </a:r>
            <a:r>
              <a:rPr lang="en-US" altLang="zh-CN" sz="1600" b="1" dirty="0">
                <a:latin typeface="华文新魏" panose="02010800040101010101" pitchFamily="2" charset="-122"/>
                <a:ea typeface="华文新魏" panose="02010800040101010101" pitchFamily="2" charset="-122"/>
              </a:rPr>
              <a:t>,  wage (w) {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(name,  n);  }</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const char *</a:t>
            </a:r>
            <a:r>
              <a:rPr lang="en-US" altLang="zh-CN" sz="1600" b="1" dirty="0" err="1">
                <a:latin typeface="华文新魏" panose="02010800040101010101" pitchFamily="2" charset="-122"/>
                <a:ea typeface="华文新魏" panose="02010800040101010101" pitchFamily="2" charset="-122"/>
              </a:rPr>
              <a:t>getname</a:t>
            </a:r>
            <a:r>
              <a:rPr lang="en-US" altLang="zh-CN" sz="1600" b="1" dirty="0">
                <a:latin typeface="华文新魏" panose="02010800040101010101" pitchFamily="2" charset="-122"/>
                <a:ea typeface="华文新魏" panose="02010800040101010101" pitchFamily="2" charset="-122"/>
              </a:rPr>
              <a:t> (  ) </a:t>
            </a:r>
            <a:r>
              <a:rPr lang="en-US" altLang="zh-CN" sz="1600" b="1" dirty="0">
                <a:solidFill>
                  <a:srgbClr val="FF0000"/>
                </a:solidFill>
                <a:latin typeface="华文新魏" panose="02010800040101010101" pitchFamily="2" charset="-122"/>
                <a:ea typeface="华文新魏" panose="02010800040101010101" pitchFamily="2" charset="-122"/>
              </a:rPr>
              <a:t>const </a:t>
            </a:r>
            <a:r>
              <a:rPr lang="en-US" altLang="zh-CN" sz="1600" b="1" dirty="0">
                <a:latin typeface="华文新魏" panose="02010800040101010101" pitchFamily="2" charset="-122"/>
                <a:ea typeface="华文新魏" panose="02010800040101010101" pitchFamily="2" charset="-122"/>
              </a:rPr>
              <a:t>{ return name;  }</a:t>
            </a:r>
          </a:p>
          <a:p>
            <a:pPr>
              <a:buNone/>
            </a:pPr>
            <a:r>
              <a:rPr lang="en-US" altLang="zh-CN" sz="1600" b="1" dirty="0">
                <a:latin typeface="华文新魏" panose="02010800040101010101" pitchFamily="2" charset="-122"/>
                <a:ea typeface="华文新魏" panose="02010800040101010101" pitchFamily="2" charset="-122"/>
              </a:rPr>
              <a:t>    </a:t>
            </a:r>
          </a:p>
          <a:p>
            <a:pPr>
              <a:buNone/>
            </a:pPr>
            <a:r>
              <a:rPr lang="en-US" altLang="zh-CN" sz="1600" b="1" dirty="0">
                <a:latin typeface="华文新魏" panose="02010800040101010101" pitchFamily="2" charset="-122"/>
                <a:ea typeface="华文新魏" panose="02010800040101010101" pitchFamily="2" charset="-122"/>
              </a:rPr>
              <a:t>    char *</a:t>
            </a:r>
            <a:r>
              <a:rPr lang="en-US" altLang="zh-CN" sz="1600" b="1" dirty="0" err="1">
                <a:latin typeface="华文新魏" panose="02010800040101010101" pitchFamily="2" charset="-122"/>
                <a:ea typeface="华文新魏" panose="02010800040101010101" pitchFamily="2" charset="-122"/>
              </a:rPr>
              <a:t>setname</a:t>
            </a:r>
            <a:r>
              <a:rPr lang="en-US" altLang="zh-CN" sz="1600" b="1" dirty="0">
                <a:latin typeface="华文新魏" panose="02010800040101010101" pitchFamily="2" charset="-122"/>
                <a:ea typeface="华文新魏" panose="02010800040101010101" pitchFamily="2" charset="-122"/>
              </a:rPr>
              <a:t> (const char *n)   </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由于</a:t>
            </a:r>
            <a:r>
              <a:rPr lang="en-US" altLang="zh-CN" sz="1600" b="1" dirty="0">
                <a:solidFill>
                  <a:srgbClr val="FF0000"/>
                </a:solidFill>
                <a:latin typeface="华文新魏" panose="02010800040101010101" pitchFamily="2" charset="-122"/>
                <a:ea typeface="华文新魏" panose="02010800040101010101" pitchFamily="2" charset="-122"/>
              </a:rPr>
              <a:t>this</a:t>
            </a:r>
            <a:r>
              <a:rPr lang="zh-CN" altLang="en-US" sz="1600" b="1" dirty="0">
                <a:solidFill>
                  <a:srgbClr val="FF0000"/>
                </a:solidFill>
                <a:latin typeface="华文新魏" panose="02010800040101010101" pitchFamily="2" charset="-122"/>
                <a:ea typeface="华文新魏" panose="02010800040101010101" pitchFamily="2" charset="-122"/>
              </a:rPr>
              <a:t>指针被</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zh-CN" altLang="en-US" sz="1600" b="1" dirty="0">
                <a:solidFill>
                  <a:srgbClr val="FF0000"/>
                </a:solidFill>
                <a:latin typeface="华文新魏" panose="02010800040101010101" pitchFamily="2" charset="-122"/>
                <a:ea typeface="华文新魏" panose="02010800040101010101" pitchFamily="2" charset="-122"/>
              </a:rPr>
              <a:t>修饰，导致</a:t>
            </a:r>
            <a:r>
              <a:rPr lang="en-US" altLang="zh-CN" sz="1600" b="1" dirty="0">
                <a:solidFill>
                  <a:srgbClr val="FF0000"/>
                </a:solidFill>
                <a:latin typeface="华文新魏" panose="02010800040101010101" pitchFamily="2" charset="-122"/>
                <a:ea typeface="华文新魏" panose="02010800040101010101" pitchFamily="2" charset="-122"/>
              </a:rPr>
              <a:t>name</a:t>
            </a:r>
            <a:r>
              <a:rPr lang="zh-CN" altLang="en-US" sz="1600" b="1" dirty="0">
                <a:solidFill>
                  <a:srgbClr val="FF0000"/>
                </a:solidFill>
                <a:latin typeface="华文新魏" panose="02010800040101010101" pitchFamily="2" charset="-122"/>
                <a:ea typeface="华文新魏" panose="02010800040101010101" pitchFamily="2" charset="-122"/>
              </a:rPr>
              <a:t>类型为 </a:t>
            </a:r>
            <a:r>
              <a:rPr lang="en-US" altLang="zh-CN" sz="1600" b="1" dirty="0" err="1">
                <a:solidFill>
                  <a:srgbClr val="FF0000"/>
                </a:solidFill>
                <a:latin typeface="华文新魏" panose="02010800040101010101" pitchFamily="2" charset="-122"/>
                <a:ea typeface="华文新魏" panose="02010800040101010101" pitchFamily="2" charset="-122"/>
              </a:rPr>
              <a:t>voliatile</a:t>
            </a:r>
            <a:r>
              <a:rPr lang="en-US" altLang="zh-CN" sz="1600" b="1" dirty="0">
                <a:solidFill>
                  <a:srgbClr val="FF0000"/>
                </a:solidFill>
                <a:latin typeface="华文新魏" panose="02010800040101010101" pitchFamily="2" charset="-122"/>
                <a:ea typeface="华文新魏" panose="02010800040101010101" pitchFamily="2" charset="-122"/>
              </a:rPr>
              <a:t> char [20]</a:t>
            </a:r>
          </a:p>
          <a:p>
            <a:r>
              <a:rPr lang="en-US" altLang="zh-CN" sz="1600" b="1" dirty="0">
                <a:latin typeface="华文新魏" panose="02010800040101010101" pitchFamily="2" charset="-122"/>
                <a:ea typeface="华文新魏" panose="02010800040101010101" pitchFamily="2" charset="-122"/>
              </a:rPr>
              <a:t>    {return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(char *) </a:t>
            </a:r>
            <a:r>
              <a:rPr lang="en-US" altLang="zh-CN" sz="1600" b="1" dirty="0">
                <a:latin typeface="华文新魏" panose="02010800040101010101" pitchFamily="2" charset="-122"/>
                <a:ea typeface="华文新魏" panose="02010800040101010101" pitchFamily="2" charset="-122"/>
              </a:rPr>
              <a:t>name,  n)   ;  } //</a:t>
            </a:r>
            <a:r>
              <a:rPr lang="zh-CN" altLang="en-US" sz="1600" b="1" dirty="0">
                <a:latin typeface="华文新魏" panose="02010800040101010101" pitchFamily="2" charset="-122"/>
                <a:ea typeface="华文新魏" panose="02010800040101010101" pitchFamily="2" charset="-122"/>
              </a:rPr>
              <a:t>必须强制将</a:t>
            </a:r>
            <a:r>
              <a:rPr lang="en-US" altLang="zh-CN" sz="1600" b="1" dirty="0">
                <a:latin typeface="华文新魏" panose="02010800040101010101" pitchFamily="2" charset="-122"/>
                <a:ea typeface="华文新魏" panose="02010800040101010101" pitchFamily="2" charset="-122"/>
              </a:rPr>
              <a:t>volatile char * </a:t>
            </a:r>
            <a:r>
              <a:rPr lang="zh-CN" altLang="en-US" sz="1600" b="1" dirty="0">
                <a:latin typeface="华文新魏" panose="02010800040101010101" pitchFamily="2" charset="-122"/>
                <a:ea typeface="华文新魏" panose="02010800040101010101" pitchFamily="2" charset="-122"/>
              </a:rPr>
              <a:t>转换为</a:t>
            </a:r>
            <a:r>
              <a:rPr lang="en-US" altLang="zh-CN" sz="1600" b="1" dirty="0">
                <a:latin typeface="华文新魏" panose="02010800040101010101" pitchFamily="2" charset="-122"/>
                <a:ea typeface="华文新魏" panose="02010800040101010101" pitchFamily="2" charset="-122"/>
              </a:rPr>
              <a:t>char *	</a:t>
            </a:r>
          </a:p>
          <a:p>
            <a:r>
              <a:rPr lang="en-US" altLang="zh-CN" sz="1600" b="1" dirty="0">
                <a:latin typeface="华文新魏" panose="02010800040101010101" pitchFamily="2" charset="-122"/>
                <a:ea typeface="华文新魏" panose="02010800040101010101" pitchFamily="2" charset="-122"/>
              </a:rPr>
              <a:t>   void query (char* &amp;n,  char &amp;s,  int &amp;w)   </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但修改机动成员。</a:t>
            </a:r>
            <a:r>
              <a:rPr lang="en-US" altLang="zh-CN" sz="1600" b="1" dirty="0">
                <a:solidFill>
                  <a:srgbClr val="FF0000"/>
                </a:solidFill>
                <a:latin typeface="华文新魏" panose="02010800040101010101" pitchFamily="2" charset="-122"/>
                <a:ea typeface="华文新魏" panose="02010800040101010101" pitchFamily="2" charset="-122"/>
              </a:rPr>
              <a:t>&amp;name[0]</a:t>
            </a:r>
            <a:r>
              <a:rPr lang="zh-CN" altLang="en-US" sz="1600" b="1" dirty="0">
                <a:solidFill>
                  <a:srgbClr val="FF0000"/>
                </a:solidFill>
                <a:latin typeface="华文新魏" panose="02010800040101010101" pitchFamily="2" charset="-122"/>
                <a:ea typeface="华文新魏" panose="02010800040101010101" pitchFamily="2" charset="-122"/>
              </a:rPr>
              <a:t>类型为</a:t>
            </a:r>
            <a:r>
              <a:rPr lang="en-US" altLang="zh-CN" sz="1600" b="1" dirty="0">
                <a:solidFill>
                  <a:srgbClr val="FF0000"/>
                </a:solidFill>
                <a:latin typeface="华文新魏" panose="02010800040101010101" pitchFamily="2" charset="-122"/>
                <a:ea typeface="华文新魏" panose="02010800040101010101" pitchFamily="2" charset="-122"/>
              </a:rPr>
              <a:t>const char *</a:t>
            </a:r>
          </a:p>
          <a:p>
            <a:r>
              <a:rPr lang="en-US" altLang="zh-CN" sz="1600" b="1" dirty="0">
                <a:latin typeface="华文新魏" panose="02010800040101010101" pitchFamily="2" charset="-122"/>
                <a:ea typeface="华文新魏" panose="02010800040101010101" pitchFamily="2" charset="-122"/>
              </a:rPr>
              <a:t>    {  n=</a:t>
            </a:r>
            <a:r>
              <a:rPr lang="en-US" altLang="zh-CN" sz="1600" b="1" dirty="0">
                <a:solidFill>
                  <a:srgbClr val="FF0000"/>
                </a:solidFill>
                <a:latin typeface="华文新魏" panose="02010800040101010101" pitchFamily="2" charset="-122"/>
                <a:ea typeface="华文新魏" panose="02010800040101010101" pitchFamily="2" charset="-122"/>
              </a:rPr>
              <a:t> (char*) </a:t>
            </a:r>
            <a:r>
              <a:rPr lang="en-US" altLang="zh-CN" sz="1600" b="1" dirty="0">
                <a:latin typeface="华文新魏" panose="02010800040101010101" pitchFamily="2" charset="-122"/>
                <a:ea typeface="华文新魏" panose="02010800040101010101" pitchFamily="2" charset="-122"/>
              </a:rPr>
              <a:t>&amp;name[0];  s=gender;  w=wage;  </a:t>
            </a:r>
          </a:p>
          <a:p>
            <a:r>
              <a:rPr lang="en-US" altLang="zh-CN" sz="1600" b="1" dirty="0">
                <a:latin typeface="华文新魏" panose="02010800040101010101" pitchFamily="2" charset="-122"/>
                <a:ea typeface="华文新魏" panose="02010800040101010101" pitchFamily="2" charset="-122"/>
              </a:rPr>
              <a:t>       wage ++; 		 //</a:t>
            </a:r>
            <a:r>
              <a:rPr lang="zh-CN" altLang="en-US" sz="1600" b="1" dirty="0">
                <a:latin typeface="华文新魏" panose="02010800040101010101" pitchFamily="2" charset="-122"/>
                <a:ea typeface="华文新魏" panose="02010800040101010101" pitchFamily="2" charset="-122"/>
              </a:rPr>
              <a:t>错误，不能修改</a:t>
            </a:r>
            <a:r>
              <a:rPr lang="en-US" altLang="zh-CN" sz="1600" b="1" dirty="0">
                <a:latin typeface="华文新魏" panose="02010800040101010101" pitchFamily="2" charset="-122"/>
                <a:ea typeface="华文新魏" panose="02010800040101010101" pitchFamily="2" charset="-122"/>
              </a:rPr>
              <a:t>const</a:t>
            </a:r>
            <a:r>
              <a:rPr lang="zh-CN" altLang="en-US" sz="1600" b="1" dirty="0">
                <a:latin typeface="华文新魏" panose="02010800040101010101" pitchFamily="2" charset="-122"/>
                <a:ea typeface="华文新魏" panose="02010800040101010101" pitchFamily="2" charset="-122"/>
              </a:rPr>
              <a:t>对象的成员</a:t>
            </a:r>
          </a:p>
          <a:p>
            <a:r>
              <a:rPr lang="zh-CN" altLang="en-US" sz="1600" b="1" dirty="0">
                <a:solidFill>
                  <a:srgbClr val="FF0000"/>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 		//ok</a:t>
            </a:r>
            <a:r>
              <a:rPr lang="zh-CN" altLang="en-US" sz="1600" b="1" dirty="0">
                <a:latin typeface="华文新魏" panose="02010800040101010101" pitchFamily="2" charset="-122"/>
                <a:ea typeface="华文新魏" panose="02010800040101010101" pitchFamily="2" charset="-122"/>
              </a:rPr>
              <a:t>，</a:t>
            </a:r>
            <a:r>
              <a:rPr lang="en-US" altLang="zh-CN" sz="1600" b="1" dirty="0" err="1">
                <a:latin typeface="华文新魏" panose="02010800040101010101" pitchFamily="2" charset="-122"/>
                <a:ea typeface="华文新魏" panose="02010800040101010101" pitchFamily="2" charset="-122"/>
              </a:rPr>
              <a:t>querytimes</a:t>
            </a:r>
            <a:r>
              <a:rPr lang="zh-CN" altLang="en-US" sz="1600" b="1" dirty="0">
                <a:latin typeface="华文新魏" panose="02010800040101010101" pitchFamily="2" charset="-122"/>
                <a:ea typeface="华文新魏" panose="02010800040101010101" pitchFamily="2" charset="-122"/>
              </a:rPr>
              <a:t>是</a:t>
            </a:r>
            <a:r>
              <a:rPr lang="en-US" altLang="zh-CN" sz="1600" b="1" dirty="0">
                <a:latin typeface="华文新魏" panose="02010800040101010101" pitchFamily="2" charset="-122"/>
                <a:ea typeface="华文新魏" panose="02010800040101010101" pitchFamily="2" charset="-122"/>
              </a:rPr>
              <a:t>mutable</a:t>
            </a:r>
            <a:r>
              <a:rPr lang="zh-CN" altLang="en-US" sz="1600" b="1" dirty="0">
                <a:latin typeface="华文新魏" panose="02010800040101010101" pitchFamily="2" charset="-122"/>
                <a:ea typeface="华文新魏" panose="02010800040101010101" pitchFamily="2" charset="-122"/>
              </a:rPr>
              <a:t>成员 </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a:t>
            </a:r>
          </a:p>
          <a:p>
            <a:r>
              <a:rPr lang="en-US" altLang="zh-CN" sz="16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933638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a:t>
            </a:r>
            <a:r>
              <a:rPr lang="en-US" altLang="zh-CN" sz="3600" b="1" dirty="0">
                <a:solidFill>
                  <a:srgbClr val="FF0000"/>
                </a:solidFill>
                <a:latin typeface="微软雅黑" pitchFamily="34" charset="-122"/>
                <a:ea typeface="微软雅黑" pitchFamily="34" charset="-122"/>
              </a:rPr>
              <a:t>volatile</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mutable</a:t>
            </a:r>
            <a:r>
              <a:rPr lang="zh-CN" altLang="en-US" sz="3600" b="1" dirty="0">
                <a:solidFill>
                  <a:srgbClr val="FF0000"/>
                </a:solidFill>
                <a:latin typeface="微软雅黑" pitchFamily="34" charset="-122"/>
                <a:ea typeface="微软雅黑" pitchFamily="34" charset="-122"/>
              </a:rPr>
              <a:t> </a:t>
            </a:r>
          </a:p>
        </p:txBody>
      </p:sp>
      <p:sp>
        <p:nvSpPr>
          <p:cNvPr id="5" name="Rectangle 7">
            <a:extLst>
              <a:ext uri="{FF2B5EF4-FFF2-40B4-BE49-F238E27FC236}">
                <a16:creationId xmlns:a16="http://schemas.microsoft.com/office/drawing/2014/main" id="{BD4B74AE-2CEA-4EE8-BE7F-FBC06D8A803C}"/>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20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const volatile</a:t>
            </a:r>
            <a:r>
              <a:rPr lang="zh-CN" altLang="en-US" sz="2400" b="1" dirty="0">
                <a:latin typeface="华文新魏" panose="02010800040101010101" pitchFamily="2" charset="-122"/>
                <a:ea typeface="华文新魏" panose="02010800040101010101" pitchFamily="2" charset="-122"/>
              </a:rPr>
              <a:t>会影响函数成员的重载：</a:t>
            </a:r>
          </a:p>
          <a:p>
            <a:pPr lvl="2" algn="just">
              <a:lnSpc>
                <a:spcPct val="200000"/>
              </a:lnSpc>
              <a:buClr>
                <a:schemeClr val="tx2"/>
              </a:buClr>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普通对象</a:t>
            </a:r>
            <a:r>
              <a:rPr lang="zh-CN" altLang="en-US" sz="2400" b="1" dirty="0">
                <a:latin typeface="华文新魏" panose="02010800040101010101" pitchFamily="2" charset="-122"/>
                <a:ea typeface="华文新魏" panose="02010800040101010101" pitchFamily="2" charset="-122"/>
              </a:rPr>
              <a:t>应调用参数表后不带</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a:t>
            </a:r>
            <a:r>
              <a:rPr lang="en-US" altLang="zh-CN" sz="2400" b="1" dirty="0">
                <a:latin typeface="华文新魏" panose="02010800040101010101" pitchFamily="2" charset="-122"/>
                <a:ea typeface="华文新魏" panose="02010800040101010101" pitchFamily="2" charset="-122"/>
              </a:rPr>
              <a:t>; </a:t>
            </a:r>
          </a:p>
          <a:p>
            <a:pPr lvl="2" algn="just">
              <a:lnSpc>
                <a:spcPct val="200000"/>
              </a:lnSpc>
              <a:buClr>
                <a:schemeClr val="tx2"/>
              </a:buClr>
              <a:buFont typeface="Wingdings" pitchFamily="2" charset="2"/>
              <a:buChar char="§"/>
            </a:pP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和</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solidFill>
                  <a:srgbClr val="FF0000"/>
                </a:solidFill>
                <a:latin typeface="华文新魏" panose="02010800040101010101" pitchFamily="2" charset="-122"/>
                <a:ea typeface="华文新魏" panose="02010800040101010101" pitchFamily="2" charset="-122"/>
              </a:rPr>
              <a:t>对象</a:t>
            </a:r>
            <a:r>
              <a:rPr lang="zh-CN" altLang="en-US" sz="2400" b="1" dirty="0">
                <a:latin typeface="华文新魏" panose="02010800040101010101" pitchFamily="2" charset="-122"/>
                <a:ea typeface="华文新魏" panose="02010800040101010101" pitchFamily="2" charset="-122"/>
              </a:rPr>
              <a:t>应分别调用参数表后出现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a:t>
            </a:r>
          </a:p>
          <a:p>
            <a:pPr lvl="1">
              <a:lnSpc>
                <a:spcPct val="135000"/>
              </a:lnSpc>
              <a:spcBef>
                <a:spcPct val="50000"/>
              </a:spcBef>
              <a:buClr>
                <a:schemeClr val="tx1"/>
              </a:buClr>
            </a:pP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4165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4.1</a:t>
            </a:r>
            <a:r>
              <a:rPr lang="zh-CN" altLang="en-US" sz="3600" b="1" dirty="0">
                <a:solidFill>
                  <a:srgbClr val="FF0000"/>
                </a:solidFill>
                <a:latin typeface="微软雅黑" pitchFamily="34" charset="-122"/>
                <a:ea typeface="微软雅黑" pitchFamily="34" charset="-122"/>
              </a:rPr>
              <a:t>　作用域</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nSpc>
                <a:spcPct val="130000"/>
              </a:lnSpc>
            </a:pPr>
            <a:r>
              <a:rPr lang="en-US" altLang="zh-CN" sz="2400" b="1" dirty="0">
                <a:latin typeface="华文新魏" pitchFamily="2" charset="-122"/>
                <a:ea typeface="华文新魏" pitchFamily="2" charset="-122"/>
              </a:rPr>
              <a:t>	</a:t>
            </a:r>
            <a:r>
              <a:rPr lang="zh-CN" altLang="en-US" sz="2400" b="1" dirty="0">
                <a:solidFill>
                  <a:srgbClr val="FF0000"/>
                </a:solidFill>
                <a:latin typeface="华文新魏" pitchFamily="2" charset="-122"/>
                <a:ea typeface="华文新魏" pitchFamily="2" charset="-122"/>
              </a:rPr>
              <a:t>作用域：</a:t>
            </a:r>
            <a:r>
              <a:rPr lang="zh-CN" altLang="en-US" sz="2400" b="1" dirty="0">
                <a:latin typeface="华文新魏" pitchFamily="2" charset="-122"/>
                <a:ea typeface="华文新魏" pitchFamily="2" charset="-122"/>
              </a:rPr>
              <a:t>标识符起作用或可被访问的范围。</a:t>
            </a:r>
            <a:r>
              <a:rPr lang="zh-CN" altLang="en-US" sz="2400" b="1" dirty="0">
                <a:solidFill>
                  <a:srgbClr val="FF0000"/>
                </a:solidFill>
                <a:latin typeface="华文新魏" pitchFamily="2" charset="-122"/>
                <a:ea typeface="华文新魏" pitchFamily="2" charset="-122"/>
              </a:rPr>
              <a:t>作用域运算符</a:t>
            </a:r>
            <a:r>
              <a:rPr lang="en-US" altLang="zh-CN" sz="2400" b="1" dirty="0">
                <a:solidFill>
                  <a:srgbClr val="FF0000"/>
                </a:solidFill>
                <a:latin typeface="华文新魏" pitchFamily="2" charset="-122"/>
                <a:ea typeface="华文新魏" pitchFamily="2" charset="-122"/>
              </a:rPr>
              <a:t>::</a:t>
            </a:r>
            <a:r>
              <a:rPr lang="zh-CN" altLang="en-US" sz="2400" b="1" dirty="0">
                <a:latin typeface="华文新魏" pitchFamily="2" charset="-122"/>
                <a:ea typeface="华文新魏" pitchFamily="2" charset="-122"/>
              </a:rPr>
              <a:t>既是单目运算符，又是双目运算符。</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的优先级为最高级，结合性自左向右。</a:t>
            </a:r>
          </a:p>
          <a:p>
            <a:pPr lvl="1">
              <a:lnSpc>
                <a:spcPct val="130000"/>
              </a:lnSpc>
              <a:buFont typeface="Wingdings" pitchFamily="2" charset="2"/>
              <a:buChar char="§"/>
            </a:pPr>
            <a:r>
              <a:rPr lang="zh-CN" altLang="en-US" sz="2400" b="1" dirty="0">
                <a:latin typeface="华文新魏" pitchFamily="2" charset="-122"/>
                <a:ea typeface="华文新魏" pitchFamily="2" charset="-122"/>
              </a:rPr>
              <a:t>单目</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用于限定全局标识符 </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类型名、变量名、函数名等</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a:t>
            </a:r>
          </a:p>
          <a:p>
            <a:pPr lvl="1">
              <a:lnSpc>
                <a:spcPct val="130000"/>
              </a:lnSpc>
              <a:buFont typeface="Wingdings" pitchFamily="2" charset="2"/>
              <a:buChar char="§"/>
            </a:pPr>
            <a:r>
              <a:rPr lang="zh-CN" altLang="en-US" sz="2400" b="1" dirty="0">
                <a:latin typeface="华文新魏" pitchFamily="2" charset="-122"/>
                <a:ea typeface="华文新魏" pitchFamily="2" charset="-122"/>
              </a:rPr>
              <a:t>双目</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用于限定类或名字空间的枚举元素、数据成员、函数成员以及类型成员等。双目运算符还用于恢复从基类继承的成员的访问权限。</a:t>
            </a:r>
          </a:p>
          <a:p>
            <a:pPr lvl="2">
              <a:lnSpc>
                <a:spcPct val="130000"/>
              </a:lnSpc>
            </a:pPr>
            <a:r>
              <a:rPr lang="en-US" altLang="zh-CN" sz="2400" b="1" dirty="0">
                <a:latin typeface="华文新魏" pitchFamily="2" charset="-122"/>
                <a:ea typeface="华文新魏" pitchFamily="2" charset="-122"/>
              </a:rPr>
              <a:t>class STACK{ struct NODE{ NODE (int v) </a:t>
            </a:r>
            <a:r>
              <a:rPr lang="zh-CN" altLang="en-US" sz="2400" b="1" dirty="0">
                <a:latin typeface="华文新魏" pitchFamily="2" charset="-122"/>
                <a:ea typeface="华文新魏" pitchFamily="2" charset="-122"/>
              </a:rPr>
              <a:t>；  </a:t>
            </a:r>
            <a:r>
              <a:rPr lang="en-US" altLang="zh-CN" sz="2400" b="1" dirty="0">
                <a:latin typeface="华文新魏" pitchFamily="2" charset="-122"/>
                <a:ea typeface="华文新魏" pitchFamily="2" charset="-122"/>
              </a:rPr>
              <a:t>};  }; </a:t>
            </a:r>
          </a:p>
          <a:p>
            <a:pPr lvl="2">
              <a:lnSpc>
                <a:spcPct val="130000"/>
              </a:lnSpc>
            </a:pPr>
            <a:r>
              <a:rPr lang="en-US" altLang="zh-CN" sz="2400" b="1" dirty="0">
                <a:latin typeface="华文新魏" pitchFamily="2" charset="-122"/>
                <a:ea typeface="华文新魏" pitchFamily="2" charset="-122"/>
              </a:rPr>
              <a:t>STACK::NODE::NODE (int v) {  }  //</a:t>
            </a:r>
            <a:r>
              <a:rPr lang="zh-CN" altLang="en-US" sz="2400" b="1" dirty="0">
                <a:latin typeface="华文新魏" pitchFamily="2" charset="-122"/>
                <a:ea typeface="华文新魏" pitchFamily="2" charset="-122"/>
              </a:rPr>
              <a:t>自左向右结合</a:t>
            </a:r>
          </a:p>
          <a:p>
            <a:pPr>
              <a:lnSpc>
                <a:spcPct val="13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在类体外定义数据和函数成员时，必须用双目</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限定类的数据和函数成员，以便区分不同类之间的同名成员。</a:t>
            </a:r>
          </a:p>
        </p:txBody>
      </p:sp>
    </p:spTree>
    <p:extLst>
      <p:ext uri="{BB962C8B-B14F-4D97-AF65-F5344CB8AC3E}">
        <p14:creationId xmlns:p14="http://schemas.microsoft.com/office/powerpoint/2010/main" val="91696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a:t>
            </a:r>
            <a:r>
              <a:rPr lang="en-US" altLang="zh-CN" sz="3600" b="1" dirty="0">
                <a:solidFill>
                  <a:srgbClr val="FF0000"/>
                </a:solidFill>
                <a:latin typeface="微软雅黑" pitchFamily="34" charset="-122"/>
                <a:ea typeface="微软雅黑" pitchFamily="34" charset="-122"/>
              </a:rPr>
              <a:t>volatile</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mutable</a:t>
            </a:r>
            <a:r>
              <a:rPr lang="zh-CN" altLang="en-US" sz="3600" b="1" dirty="0">
                <a:solidFill>
                  <a:srgbClr val="FF0000"/>
                </a:solidFill>
                <a:latin typeface="微软雅黑" pitchFamily="34" charset="-122"/>
                <a:ea typeface="微软雅黑" pitchFamily="34" charset="-122"/>
              </a:rPr>
              <a:t> </a:t>
            </a:r>
          </a:p>
        </p:txBody>
      </p:sp>
      <p:sp>
        <p:nvSpPr>
          <p:cNvPr id="4" name="TextBox 5">
            <a:extLst>
              <a:ext uri="{FF2B5EF4-FFF2-40B4-BE49-F238E27FC236}">
                <a16:creationId xmlns:a16="http://schemas.microsoft.com/office/drawing/2014/main" id="{666DB6C7-1A2F-41B3-95F7-4A4BBE816B98}"/>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05000"/>
              </a:lnSpc>
            </a:pPr>
            <a:r>
              <a:rPr lang="en-US" altLang="zh-CN" b="1" dirty="0">
                <a:latin typeface="华文新魏" panose="02010800040101010101" pitchFamily="2" charset="-122"/>
                <a:ea typeface="华文新魏" panose="02010800040101010101" pitchFamily="2" charset="-122"/>
              </a:rPr>
              <a:t>class  A{</a:t>
            </a:r>
          </a:p>
          <a:p>
            <a:pPr>
              <a:lnSpc>
                <a:spcPct val="105000"/>
              </a:lnSpc>
            </a:pPr>
            <a:r>
              <a:rPr lang="en-US" altLang="zh-CN" b="1" dirty="0">
                <a:latin typeface="华文新魏" panose="02010800040101010101" pitchFamily="2" charset="-122"/>
                <a:ea typeface="华文新魏" panose="02010800040101010101" pitchFamily="2" charset="-122"/>
              </a:rPr>
              <a:t>    int    a;   </a:t>
            </a:r>
          </a:p>
          <a:p>
            <a:pPr>
              <a:lnSpc>
                <a:spcPct val="105000"/>
              </a:lnSpc>
            </a:pPr>
            <a:r>
              <a:rPr lang="en-US" altLang="zh-CN" b="1" dirty="0">
                <a:solidFill>
                  <a:srgbClr val="FF0000"/>
                </a:solidFill>
                <a:latin typeface="华文新魏" panose="02010800040101010101" pitchFamily="2" charset="-122"/>
                <a:ea typeface="华文新魏" panose="02010800040101010101" pitchFamily="2" charset="-122"/>
              </a:rPr>
              <a:t>   const</a:t>
            </a:r>
            <a:r>
              <a:rPr lang="en-US" altLang="zh-CN" b="1" dirty="0">
                <a:latin typeface="华文新魏" panose="02010800040101010101" pitchFamily="2" charset="-122"/>
                <a:ea typeface="华文新魏" panose="02010800040101010101" pitchFamily="2" charset="-122"/>
              </a:rPr>
              <a:t>   int  b;  //const</a:t>
            </a:r>
            <a:r>
              <a:rPr lang="zh-CN" altLang="en-US" b="1" dirty="0">
                <a:latin typeface="华文新魏" panose="02010800040101010101" pitchFamily="2" charset="-122"/>
                <a:ea typeface="华文新魏" panose="02010800040101010101" pitchFamily="2" charset="-122"/>
              </a:rPr>
              <a:t>或引用成员若没就地初始化</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只能在成员初始化列表初始化</a:t>
            </a:r>
          </a:p>
          <a:p>
            <a:pPr>
              <a:lnSpc>
                <a:spcPct val="105000"/>
              </a:lnSpc>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a:p>
            <a:pPr>
              <a:lnSpc>
                <a:spcPct val="105000"/>
              </a:lnSpc>
              <a:buNone/>
            </a:pPr>
            <a:r>
              <a:rPr lang="en-US" altLang="zh-CN" b="1" dirty="0">
                <a:latin typeface="华文新魏" panose="02010800040101010101" pitchFamily="2" charset="-122"/>
                <a:ea typeface="华文新魏" panose="02010800040101010101" pitchFamily="2" charset="-122"/>
              </a:rPr>
              <a:t>    A (int x) </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b (x) { a=x;  }     //</a:t>
            </a:r>
            <a:r>
              <a:rPr lang="zh-CN" altLang="en-US" b="1" dirty="0">
                <a:latin typeface="华文新魏" panose="02010800040101010101" pitchFamily="2" charset="-122"/>
                <a:ea typeface="华文新魏" panose="02010800040101010101" pitchFamily="2" charset="-122"/>
              </a:rPr>
              <a:t>不可在函数体内对</a:t>
            </a:r>
            <a:r>
              <a:rPr lang="en-US" altLang="zh-CN" b="1" dirty="0">
                <a:latin typeface="华文新魏" panose="02010800040101010101" pitchFamily="2" charset="-122"/>
                <a:ea typeface="华文新魏" panose="02010800040101010101" pitchFamily="2" charset="-122"/>
              </a:rPr>
              <a:t>b</a:t>
            </a:r>
            <a:r>
              <a:rPr lang="zh-CN" altLang="en-US" b="1" dirty="0">
                <a:latin typeface="华文新魏" panose="02010800040101010101" pitchFamily="2" charset="-122"/>
                <a:ea typeface="华文新魏" panose="02010800040101010101" pitchFamily="2" charset="-122"/>
              </a:rPr>
              <a:t>赋值修改</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f (  )   {a++;  return a;  } </a:t>
            </a:r>
            <a:r>
              <a:rPr lang="en-US" altLang="zh-CN" b="1" dirty="0">
                <a:solidFill>
                  <a:srgbClr val="FF0000"/>
                </a:solidFill>
                <a:latin typeface="华文新魏" panose="02010800040101010101" pitchFamily="2" charset="-122"/>
                <a:ea typeface="华文新魏" panose="02010800040101010101" pitchFamily="2" charset="-122"/>
              </a:rPr>
              <a:t>//A * const  this,  a</a:t>
            </a:r>
            <a:r>
              <a:rPr lang="zh-CN" altLang="en-US" b="1" dirty="0">
                <a:solidFill>
                  <a:srgbClr val="FF0000"/>
                </a:solidFill>
                <a:latin typeface="华文新魏" panose="02010800040101010101" pitchFamily="2" charset="-122"/>
                <a:ea typeface="华文新魏" panose="02010800040101010101" pitchFamily="2" charset="-122"/>
              </a:rPr>
              <a:t>可修改</a:t>
            </a:r>
            <a:r>
              <a:rPr lang="en-US" altLang="zh-CN" b="1" dirty="0">
                <a:solidFill>
                  <a:srgbClr val="FF0000"/>
                </a:solidFill>
                <a:latin typeface="华文新魏" panose="02010800040101010101" pitchFamily="2" charset="-122"/>
                <a:ea typeface="华文新魏" panose="02010800040101010101" pitchFamily="2" charset="-122"/>
              </a:rPr>
              <a:t>, b</a:t>
            </a:r>
            <a:r>
              <a:rPr lang="zh-CN" altLang="en-US" b="1" dirty="0">
                <a:solidFill>
                  <a:srgbClr val="FF0000"/>
                </a:solidFill>
                <a:latin typeface="华文新魏" panose="02010800040101010101" pitchFamily="2" charset="-122"/>
                <a:ea typeface="华文新魏" panose="02010800040101010101" pitchFamily="2" charset="-122"/>
              </a:rPr>
              <a:t>不可改。</a:t>
            </a:r>
            <a:endParaRPr lang="zh-CN" altLang="en-US" b="1" dirty="0">
              <a:latin typeface="华文新魏" panose="02010800040101010101" pitchFamily="2" charset="-122"/>
              <a:ea typeface="华文新魏" panose="02010800040101010101" pitchFamily="2" charset="-122"/>
            </a:endParaRP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f (  )   </a:t>
            </a:r>
            <a:r>
              <a:rPr lang="en-US" altLang="zh-CN" b="1" dirty="0">
                <a:solidFill>
                  <a:srgbClr val="FF0000"/>
                </a:solidFill>
                <a:latin typeface="华文新魏" panose="02010800040101010101" pitchFamily="2" charset="-122"/>
                <a:ea typeface="华文新魏" panose="02010800040101010101" pitchFamily="2" charset="-122"/>
              </a:rPr>
              <a:t>const</a:t>
            </a:r>
            <a:r>
              <a:rPr lang="en-US" altLang="zh-CN" b="1" dirty="0">
                <a:latin typeface="华文新魏" panose="02010800040101010101" pitchFamily="2" charset="-122"/>
                <a:ea typeface="华文新魏" panose="02010800040101010101" pitchFamily="2" charset="-122"/>
              </a:rPr>
              <a:t>{ return a;  } </a:t>
            </a:r>
            <a:r>
              <a:rPr lang="en-US" altLang="zh-CN" b="1" dirty="0">
                <a:solidFill>
                  <a:srgbClr val="FF0000"/>
                </a:solidFill>
                <a:latin typeface="华文新魏" panose="02010800040101010101" pitchFamily="2" charset="-122"/>
                <a:ea typeface="华文新魏" panose="02010800040101010101" pitchFamily="2" charset="-122"/>
              </a:rPr>
              <a:t>//const A * const  this, a</a:t>
            </a:r>
            <a:r>
              <a:rPr lang="zh-CN" altLang="en-US" b="1" dirty="0">
                <a:solidFill>
                  <a:srgbClr val="FF0000"/>
                </a:solidFill>
                <a:latin typeface="华文新魏" panose="02010800040101010101" pitchFamily="2" charset="-122"/>
                <a:ea typeface="华文新魏" panose="02010800040101010101" pitchFamily="2" charset="-122"/>
              </a:rPr>
              <a:t>和</a:t>
            </a:r>
            <a:r>
              <a:rPr lang="en-US" altLang="zh-CN" b="1" dirty="0">
                <a:solidFill>
                  <a:srgbClr val="FF0000"/>
                </a:solidFill>
                <a:latin typeface="华文新魏" panose="02010800040101010101" pitchFamily="2" charset="-122"/>
                <a:ea typeface="华文新魏" panose="02010800040101010101" pitchFamily="2" charset="-122"/>
              </a:rPr>
              <a:t>b</a:t>
            </a:r>
            <a:r>
              <a:rPr lang="zh-CN" altLang="en-US" b="1" dirty="0">
                <a:solidFill>
                  <a:srgbClr val="FF0000"/>
                </a:solidFill>
                <a:latin typeface="华文新魏" panose="02010800040101010101" pitchFamily="2" charset="-122"/>
                <a:ea typeface="华文新魏" panose="02010800040101010101" pitchFamily="2" charset="-122"/>
              </a:rPr>
              <a:t>不可改。</a:t>
            </a:r>
            <a:endParaRPr lang="zh-CN" altLang="en-US" b="1" dirty="0">
              <a:latin typeface="华文新魏" panose="02010800040101010101" pitchFamily="2" charset="-122"/>
              <a:ea typeface="华文新魏" panose="02010800040101010101" pitchFamily="2" charset="-122"/>
            </a:endParaRP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f (  )   </a:t>
            </a:r>
            <a:r>
              <a:rPr lang="en-US" altLang="zh-CN" b="1" dirty="0">
                <a:solidFill>
                  <a:srgbClr val="FF0000"/>
                </a:solidFill>
                <a:latin typeface="华文新魏" panose="02010800040101010101" pitchFamily="2" charset="-122"/>
                <a:ea typeface="华文新魏" panose="02010800040101010101" pitchFamily="2" charset="-122"/>
              </a:rPr>
              <a:t>volatile</a:t>
            </a:r>
            <a:r>
              <a:rPr lang="en-US" altLang="zh-CN" b="1" dirty="0">
                <a:latin typeface="华文新魏" panose="02010800040101010101" pitchFamily="2" charset="-122"/>
                <a:ea typeface="华文新魏" panose="02010800040101010101" pitchFamily="2" charset="-122"/>
              </a:rPr>
              <a:t>{ return a++;  } </a:t>
            </a:r>
            <a:r>
              <a:rPr lang="en-US" altLang="zh-CN" b="1" dirty="0">
                <a:solidFill>
                  <a:srgbClr val="FF0000"/>
                </a:solidFill>
                <a:latin typeface="华文新魏" panose="02010800040101010101" pitchFamily="2" charset="-122"/>
                <a:ea typeface="华文新魏" panose="02010800040101010101" pitchFamily="2" charset="-122"/>
              </a:rPr>
              <a:t>//volatile A * const this, a</a:t>
            </a:r>
            <a:r>
              <a:rPr lang="zh-CN" altLang="en-US" b="1" dirty="0">
                <a:solidFill>
                  <a:srgbClr val="FF0000"/>
                </a:solidFill>
                <a:latin typeface="华文新魏" panose="02010800040101010101" pitchFamily="2" charset="-122"/>
                <a:ea typeface="华文新魏" panose="02010800040101010101" pitchFamily="2" charset="-122"/>
              </a:rPr>
              <a:t>可改</a:t>
            </a:r>
            <a:r>
              <a:rPr lang="en-US" altLang="zh-CN" b="1" dirty="0">
                <a:solidFill>
                  <a:srgbClr val="FF0000"/>
                </a:solidFill>
                <a:latin typeface="华文新魏" panose="02010800040101010101" pitchFamily="2" charset="-122"/>
                <a:ea typeface="华文新魏" panose="02010800040101010101" pitchFamily="2" charset="-122"/>
              </a:rPr>
              <a:t>, b</a:t>
            </a:r>
            <a:r>
              <a:rPr lang="zh-CN" altLang="en-US" b="1" dirty="0">
                <a:solidFill>
                  <a:srgbClr val="FF0000"/>
                </a:solidFill>
                <a:latin typeface="华文新魏" panose="02010800040101010101" pitchFamily="2" charset="-122"/>
                <a:ea typeface="华文新魏" panose="02010800040101010101" pitchFamily="2" charset="-122"/>
              </a:rPr>
              <a:t>不可改。</a:t>
            </a:r>
            <a:r>
              <a:rPr lang="zh-CN" altLang="en-US" b="1" dirty="0">
                <a:latin typeface="华文新魏" panose="02010800040101010101" pitchFamily="2" charset="-122"/>
                <a:ea typeface="华文新魏" panose="02010800040101010101" pitchFamily="2" charset="-122"/>
              </a:rPr>
              <a:t>    </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f (  )   </a:t>
            </a:r>
            <a:r>
              <a:rPr lang="en-US" altLang="zh-CN" b="1" dirty="0">
                <a:solidFill>
                  <a:srgbClr val="FF0000"/>
                </a:solidFill>
                <a:latin typeface="华文新魏" panose="02010800040101010101" pitchFamily="2" charset="-122"/>
                <a:ea typeface="华文新魏" panose="02010800040101010101" pitchFamily="2" charset="-122"/>
              </a:rPr>
              <a:t>const volatile</a:t>
            </a:r>
            <a:r>
              <a:rPr lang="en-US" altLang="zh-CN" b="1" dirty="0">
                <a:latin typeface="华文新魏" panose="02010800040101010101" pitchFamily="2" charset="-122"/>
                <a:ea typeface="华文新魏" panose="02010800040101010101" pitchFamily="2" charset="-122"/>
              </a:rPr>
              <a:t>{ return a;  }</a:t>
            </a:r>
            <a:r>
              <a:rPr lang="en-US" altLang="zh-CN" b="1" dirty="0">
                <a:solidFill>
                  <a:srgbClr val="FF0000"/>
                </a:solidFill>
                <a:latin typeface="华文新魏" panose="02010800040101010101" pitchFamily="2" charset="-122"/>
                <a:ea typeface="华文新魏" panose="02010800040101010101" pitchFamily="2" charset="-122"/>
              </a:rPr>
              <a:t>//const volatile A* const this, a</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b</a:t>
            </a:r>
            <a:r>
              <a:rPr lang="zh-CN" altLang="en-US" b="1" dirty="0">
                <a:solidFill>
                  <a:srgbClr val="FF0000"/>
                </a:solidFill>
                <a:latin typeface="华文新魏" panose="02010800040101010101" pitchFamily="2" charset="-122"/>
                <a:ea typeface="华文新魏" panose="02010800040101010101" pitchFamily="2" charset="-122"/>
              </a:rPr>
              <a:t>不可改。</a:t>
            </a:r>
            <a:endParaRPr lang="zh-CN" altLang="en-US" b="1" dirty="0">
              <a:latin typeface="华文新魏" panose="02010800040101010101" pitchFamily="2" charset="-122"/>
              <a:ea typeface="华文新魏" panose="02010800040101010101" pitchFamily="2" charset="-122"/>
            </a:endParaRPr>
          </a:p>
          <a:p>
            <a:pPr>
              <a:lnSpc>
                <a:spcPct val="105000"/>
              </a:lnSpc>
            </a:pPr>
            <a:r>
              <a:rPr lang="en-US" altLang="zh-CN" b="1" dirty="0">
                <a:latin typeface="华文新魏" panose="02010800040101010101" pitchFamily="2" charset="-122"/>
                <a:ea typeface="华文新魏" panose="02010800040101010101" pitchFamily="2" charset="-122"/>
              </a:rPr>
              <a:t>} x (3) ; 	   //</a:t>
            </a:r>
            <a:r>
              <a:rPr lang="zh-CN" altLang="en-US" b="1" dirty="0">
                <a:latin typeface="华文新魏" panose="02010800040101010101" pitchFamily="2" charset="-122"/>
                <a:ea typeface="华文新魏" panose="02010800040101010101" pitchFamily="2" charset="-122"/>
              </a:rPr>
              <a:t>等价于</a:t>
            </a:r>
            <a:r>
              <a:rPr lang="en-US" altLang="zh-CN" b="1" dirty="0">
                <a:latin typeface="华文新魏" panose="02010800040101010101" pitchFamily="2" charset="-122"/>
                <a:ea typeface="华文新魏" panose="02010800040101010101" pitchFamily="2" charset="-122"/>
              </a:rPr>
              <a:t>A  x (3) ;  x</a:t>
            </a:r>
            <a:r>
              <a:rPr lang="zh-CN" altLang="en-US" b="1" dirty="0">
                <a:latin typeface="华文新魏" panose="02010800040101010101" pitchFamily="2" charset="-122"/>
                <a:ea typeface="华文新魏" panose="02010800040101010101" pitchFamily="2" charset="-122"/>
              </a:rPr>
              <a:t>可修改</a:t>
            </a:r>
            <a:r>
              <a:rPr lang="en-US" altLang="zh-CN" b="1" dirty="0">
                <a:latin typeface="华文新魏" panose="02010800040101010101" pitchFamily="2" charset="-122"/>
                <a:ea typeface="华文新魏" panose="02010800040101010101" pitchFamily="2" charset="-122"/>
              </a:rPr>
              <a:t>,  y</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不可修改</a:t>
            </a:r>
            <a:r>
              <a:rPr lang="en-US" altLang="zh-CN" b="1" dirty="0">
                <a:solidFill>
                  <a:schemeClr val="hlink"/>
                </a:solidFill>
                <a:latin typeface="华文新魏" panose="02010800040101010101" pitchFamily="2" charset="-122"/>
                <a:ea typeface="华文新魏" panose="02010800040101010101" pitchFamily="2" charset="-122"/>
              </a:rPr>
              <a:t>,  </a:t>
            </a:r>
          </a:p>
          <a:p>
            <a:pPr>
              <a:lnSpc>
                <a:spcPct val="105000"/>
              </a:lnSpc>
            </a:pPr>
            <a:r>
              <a:rPr lang="en-US" altLang="zh-CN" b="1" dirty="0">
                <a:latin typeface="华文新魏" panose="02010800040101010101" pitchFamily="2" charset="-122"/>
                <a:ea typeface="华文新魏" panose="02010800040101010101" pitchFamily="2" charset="-122"/>
              </a:rPr>
              <a:t>const  A  y (6); 		</a:t>
            </a:r>
          </a:p>
          <a:p>
            <a:pPr>
              <a:lnSpc>
                <a:spcPct val="105000"/>
              </a:lnSpc>
            </a:pPr>
            <a:r>
              <a:rPr lang="en-US" altLang="zh-CN" b="1" dirty="0">
                <a:latin typeface="华文新魏" panose="02010800040101010101" pitchFamily="2" charset="-122"/>
                <a:ea typeface="华文新魏" panose="02010800040101010101" pitchFamily="2" charset="-122"/>
              </a:rPr>
              <a:t>const  volatile  A  z(8) ; 	// x</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y</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由开工函数构造、收工函数析构</a:t>
            </a:r>
          </a:p>
          <a:p>
            <a:pPr>
              <a:lnSpc>
                <a:spcPct val="105000"/>
              </a:lnSpc>
            </a:pPr>
            <a:r>
              <a:rPr lang="en-US" altLang="zh-CN" b="1" dirty="0">
                <a:latin typeface="华文新魏" panose="02010800040101010101" pitchFamily="2" charset="-122"/>
                <a:ea typeface="华文新魏" panose="02010800040101010101" pitchFamily="2" charset="-122"/>
              </a:rPr>
              <a:t>void main (void)    {</a:t>
            </a:r>
          </a:p>
          <a:p>
            <a:pPr>
              <a:lnSpc>
                <a:spcPct val="105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x.f</a:t>
            </a:r>
            <a:r>
              <a:rPr lang="en-US" altLang="zh-CN" b="1" dirty="0">
                <a:latin typeface="华文新魏" panose="02010800040101010101" pitchFamily="2" charset="-122"/>
                <a:ea typeface="华文新魏" panose="02010800040101010101" pitchFamily="2" charset="-122"/>
              </a:rPr>
              <a:t> (  )   ;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普通</a:t>
            </a: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调用</a:t>
            </a:r>
            <a:r>
              <a:rPr lang="en-US" altLang="zh-CN" b="1" dirty="0">
                <a:solidFill>
                  <a:srgbClr val="FF0000"/>
                </a:solidFill>
                <a:latin typeface="华文新魏" panose="02010800040101010101" pitchFamily="2" charset="-122"/>
                <a:ea typeface="华文新魏" panose="02010800040101010101" pitchFamily="2" charset="-122"/>
              </a:rPr>
              <a:t>int f (  )</a:t>
            </a:r>
            <a:r>
              <a:rPr lang="zh-CN" altLang="en-US" b="1" dirty="0">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指向的对象可修改</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y.f</a:t>
            </a:r>
            <a:r>
              <a:rPr lang="en-US" altLang="zh-CN" b="1" dirty="0">
                <a:latin typeface="华文新魏" panose="02010800040101010101" pitchFamily="2" charset="-122"/>
                <a:ea typeface="华文新魏" panose="02010800040101010101" pitchFamily="2" charset="-122"/>
              </a:rPr>
              <a:t> (  )   ; </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只读</a:t>
            </a: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y</a:t>
            </a:r>
            <a:r>
              <a:rPr lang="zh-CN" altLang="en-US" b="1" dirty="0">
                <a:latin typeface="华文新魏" panose="02010800040101010101" pitchFamily="2" charset="-122"/>
                <a:ea typeface="华文新魏" panose="02010800040101010101" pitchFamily="2" charset="-122"/>
              </a:rPr>
              <a:t>调用</a:t>
            </a:r>
            <a:r>
              <a:rPr lang="en-US" altLang="zh-CN" b="1" dirty="0">
                <a:solidFill>
                  <a:srgbClr val="FF0000"/>
                </a:solidFill>
                <a:latin typeface="华文新魏" panose="02010800040101010101" pitchFamily="2" charset="-122"/>
                <a:ea typeface="华文新魏" panose="02010800040101010101" pitchFamily="2" charset="-122"/>
              </a:rPr>
              <a:t>int f (  )   const</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指向的对象不可修改</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z.f</a:t>
            </a:r>
            <a:r>
              <a:rPr lang="en-US" altLang="zh-CN" b="1" dirty="0">
                <a:latin typeface="华文新魏" panose="02010800040101010101" pitchFamily="2" charset="-122"/>
                <a:ea typeface="华文新魏" panose="02010800040101010101" pitchFamily="2" charset="-122"/>
              </a:rPr>
              <a:t> (  )   ;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只读挥发</a:t>
            </a: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调用</a:t>
            </a:r>
            <a:r>
              <a:rPr lang="en-US" altLang="zh-CN" b="1" dirty="0">
                <a:solidFill>
                  <a:srgbClr val="FF0000"/>
                </a:solidFill>
                <a:latin typeface="华文新魏" panose="02010800040101010101" pitchFamily="2" charset="-122"/>
                <a:ea typeface="华文新魏" panose="02010800040101010101" pitchFamily="2" charset="-122"/>
              </a:rPr>
              <a:t>int f (  )   const volatile</a:t>
            </a:r>
            <a:r>
              <a:rPr lang="zh-CN" altLang="en-US" b="1" dirty="0">
                <a:latin typeface="华文新魏" panose="02010800040101010101" pitchFamily="2" charset="-122"/>
                <a:ea typeface="华文新魏" panose="02010800040101010101" pitchFamily="2" charset="-122"/>
              </a:rPr>
              <a:t>：</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指向的对象不可修改、挥发</a:t>
            </a:r>
          </a:p>
          <a:p>
            <a:pPr>
              <a:lnSpc>
                <a:spcPct val="105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87542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4.5</a:t>
            </a:r>
            <a:r>
              <a:rPr lang="zh-CN" altLang="en-US" sz="3600" b="1" dirty="0">
                <a:solidFill>
                  <a:srgbClr val="FF0000"/>
                </a:solidFill>
                <a:latin typeface="微软雅黑" pitchFamily="34" charset="-122"/>
                <a:ea typeface="微软雅黑" pitchFamily="34" charset="-122"/>
              </a:rPr>
              <a:t>　左值引用对象</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左值引用变量</a:t>
            </a:r>
            <a:r>
              <a:rPr lang="zh-CN" altLang="en-US" sz="2400" b="1" dirty="0">
                <a:latin typeface="华文新魏" panose="02010800040101010101" pitchFamily="2" charset="-122"/>
                <a:ea typeface="华文新魏" panose="02010800040101010101" pitchFamily="2" charset="-122"/>
              </a:rPr>
              <a:t>只是被引用对象的别名，逻辑上不分配内存单元。被引用的对象负责构造和析构，引用变量不必负责构造和析构。</a:t>
            </a:r>
          </a:p>
          <a:p>
            <a:pPr lvl="1" algn="just">
              <a:lnSpc>
                <a:spcPct val="130000"/>
              </a:lnSpc>
              <a:buFont typeface="Wingdings" pitchFamily="2" charset="2"/>
              <a:buChar char="§"/>
            </a:pPr>
            <a:r>
              <a:rPr lang="zh-CN" altLang="en-US" sz="2400" b="1" dirty="0">
                <a:latin typeface="华文新魏" panose="02010800040101010101" pitchFamily="2" charset="-122"/>
                <a:ea typeface="华文新魏" panose="02010800040101010101" pitchFamily="2" charset="-122"/>
              </a:rPr>
              <a:t>如果</a:t>
            </a:r>
            <a:r>
              <a:rPr lang="en-US" altLang="zh-CN" sz="2400" b="1" dirty="0">
                <a:solidFill>
                  <a:srgbClr val="FF0000"/>
                </a:solidFill>
                <a:latin typeface="华文新魏" panose="02010800040101010101" pitchFamily="2" charset="-122"/>
                <a:ea typeface="华文新魏" panose="02010800040101010101" pitchFamily="2" charset="-122"/>
              </a:rPr>
              <a:t>A &amp;r=*new A (/*…*/)</a:t>
            </a:r>
            <a:r>
              <a:rPr lang="zh-CN" altLang="en-US" sz="2400" b="1" dirty="0">
                <a:latin typeface="华文新魏" panose="02010800040101010101" pitchFamily="2" charset="-122"/>
                <a:ea typeface="华文新魏" panose="02010800040101010101" pitchFamily="2" charset="-122"/>
              </a:rPr>
              <a:t>，则须用</a:t>
            </a:r>
            <a:r>
              <a:rPr lang="en-US" altLang="zh-CN" sz="2400" b="1" dirty="0">
                <a:solidFill>
                  <a:srgbClr val="FF0000"/>
                </a:solidFill>
                <a:latin typeface="华文新魏" panose="02010800040101010101" pitchFamily="2" charset="-122"/>
                <a:ea typeface="华文新魏" panose="02010800040101010101" pitchFamily="2" charset="-122"/>
              </a:rPr>
              <a:t>delete &amp;r</a:t>
            </a:r>
            <a:r>
              <a:rPr lang="zh-CN" altLang="en-US" sz="2400" b="1" dirty="0">
                <a:latin typeface="华文新魏" panose="02010800040101010101" pitchFamily="2" charset="-122"/>
                <a:ea typeface="华文新魏" panose="02010800040101010101" pitchFamily="2" charset="-122"/>
              </a:rPr>
              <a:t>析构并释放被引用对象所占内存。否则可能造成</a:t>
            </a:r>
            <a:r>
              <a:rPr lang="zh-CN" altLang="en-US" sz="2400" b="1" dirty="0">
                <a:solidFill>
                  <a:srgbClr val="FF0000"/>
                </a:solidFill>
                <a:latin typeface="华文新魏" panose="02010800040101010101" pitchFamily="2" charset="-122"/>
                <a:ea typeface="华文新魏" panose="02010800040101010101" pitchFamily="2" charset="-122"/>
              </a:rPr>
              <a:t>内存泄漏。</a:t>
            </a:r>
            <a:endParaRPr lang="zh-CN" altLang="en-US" sz="2400" b="1" dirty="0">
              <a:latin typeface="华文新魏" panose="02010800040101010101" pitchFamily="2" charset="-122"/>
              <a:ea typeface="华文新魏" panose="02010800040101010101" pitchFamily="2" charset="-122"/>
            </a:endParaRPr>
          </a:p>
          <a:p>
            <a:pPr lvl="1" algn="just">
              <a:lnSpc>
                <a:spcPct val="130000"/>
              </a:lnSpc>
              <a:buFont typeface="Wingdings" pitchFamily="2" charset="2"/>
              <a:buChar char="§"/>
            </a:pPr>
            <a:r>
              <a:rPr lang="en-US" altLang="zh-CN" sz="2400" b="1" dirty="0" err="1">
                <a:solidFill>
                  <a:srgbClr val="FF0000"/>
                </a:solidFill>
                <a:latin typeface="华文新魏" panose="02010800040101010101" pitchFamily="2" charset="-122"/>
                <a:ea typeface="华文新魏" panose="02010800040101010101" pitchFamily="2" charset="-122"/>
              </a:rPr>
              <a:t>r.~A</a:t>
            </a: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仅调用被引用对象的析构函数，而不释放其所占内存；</a:t>
            </a:r>
            <a:r>
              <a:rPr lang="en-US" altLang="zh-CN" sz="2400" b="1" dirty="0">
                <a:latin typeface="华文新魏" panose="02010800040101010101" pitchFamily="2" charset="-122"/>
                <a:ea typeface="华文新魏" panose="02010800040101010101" pitchFamily="2" charset="-122"/>
              </a:rPr>
              <a:t>free (&amp;r) </a:t>
            </a:r>
            <a:r>
              <a:rPr lang="zh-CN" altLang="en-US" sz="2400" b="1" dirty="0">
                <a:latin typeface="华文新魏" panose="02010800040101010101" pitchFamily="2" charset="-122"/>
                <a:ea typeface="华文新魏" panose="02010800040101010101" pitchFamily="2" charset="-122"/>
              </a:rPr>
              <a:t>仅释放了被引用对象所占内存而未调用其析构函数。</a:t>
            </a:r>
          </a:p>
          <a:p>
            <a:pPr algn="just">
              <a:lnSpc>
                <a:spcPct val="130000"/>
              </a:lnSpc>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引用变量必须在定义的同时初始化，函数引用参数则是在调用函数时初始化。非</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左值引用变量和参数必须用同类型的左值表达式初始化。</a:t>
            </a:r>
          </a:p>
          <a:p>
            <a:pPr lvl="1">
              <a:lnSpc>
                <a:spcPct val="135000"/>
              </a:lnSpc>
              <a:spcBef>
                <a:spcPct val="50000"/>
              </a:spcBef>
              <a:buClr>
                <a:schemeClr val="tx1"/>
              </a:buClr>
            </a:pP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43497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4.5</a:t>
            </a:r>
            <a:r>
              <a:rPr lang="zh-CN" altLang="en-US" sz="3600" b="1" dirty="0">
                <a:solidFill>
                  <a:srgbClr val="FF0000"/>
                </a:solidFill>
                <a:latin typeface="微软雅黑" pitchFamily="34" charset="-122"/>
                <a:ea typeface="微软雅黑" pitchFamily="34" charset="-122"/>
              </a:rPr>
              <a:t>　左值引用对象</a:t>
            </a:r>
          </a:p>
        </p:txBody>
      </p:sp>
      <p:sp>
        <p:nvSpPr>
          <p:cNvPr id="4" name="TextBox 5">
            <a:extLst>
              <a:ext uri="{FF2B5EF4-FFF2-40B4-BE49-F238E27FC236}">
                <a16:creationId xmlns:a16="http://schemas.microsoft.com/office/drawing/2014/main" id="{4D463786-533F-4E71-88D3-9C7BA7F90953}"/>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000" b="1" dirty="0">
                <a:latin typeface="华文新魏" panose="02010800040101010101" pitchFamily="2" charset="-122"/>
                <a:ea typeface="华文新魏" panose="02010800040101010101" pitchFamily="2" charset="-122"/>
              </a:rPr>
              <a:t>class A{</a:t>
            </a:r>
          </a:p>
          <a:p>
            <a:pPr>
              <a:lnSpc>
                <a:spcPct val="110000"/>
              </a:lnSpc>
            </a:pPr>
            <a:r>
              <a:rPr lang="en-US" altLang="zh-CN" sz="2000" b="1" dirty="0">
                <a:latin typeface="华文新魏" panose="02010800040101010101" pitchFamily="2" charset="-122"/>
                <a:ea typeface="华文新魏" panose="02010800040101010101" pitchFamily="2" charset="-122"/>
              </a:rPr>
              <a:t>	int i;</a:t>
            </a:r>
          </a:p>
          <a:p>
            <a:pPr>
              <a:lnSpc>
                <a:spcPct val="110000"/>
              </a:lnSpc>
            </a:pPr>
            <a:r>
              <a:rPr lang="en-US" altLang="zh-CN" sz="2000" b="1" dirty="0">
                <a:latin typeface="华文新魏" panose="02010800040101010101" pitchFamily="2" charset="-122"/>
                <a:ea typeface="华文新魏" panose="02010800040101010101" pitchFamily="2" charset="-122"/>
              </a:rPr>
              <a:t>public:</a:t>
            </a:r>
          </a:p>
          <a:p>
            <a:pPr>
              <a:lnSpc>
                <a:spcPct val="110000"/>
              </a:lnSpc>
            </a:pPr>
            <a:r>
              <a:rPr lang="en-US" altLang="zh-CN" sz="2000" b="1" dirty="0">
                <a:latin typeface="华文新魏" panose="02010800040101010101" pitchFamily="2" charset="-122"/>
                <a:ea typeface="华文新魏" panose="02010800040101010101" pitchFamily="2" charset="-122"/>
              </a:rPr>
              <a:t>	A(int i){ A::i= 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&lt;&lt;"A:i = "&lt;&lt;i&lt;&lt;"\n";}</a:t>
            </a:r>
          </a:p>
          <a:p>
            <a:pPr>
              <a:lnSpc>
                <a:spcPct val="110000"/>
              </a:lnSpc>
            </a:pPr>
            <a:r>
              <a:rPr lang="en-US" altLang="zh-CN" sz="2000" b="1" dirty="0">
                <a:latin typeface="华文新魏" panose="02010800040101010101" pitchFamily="2" charset="-122"/>
                <a:ea typeface="华文新魏" panose="02010800040101010101" pitchFamily="2" charset="-122"/>
              </a:rPr>
              <a:t>	~A(){if(i)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t>
            </a:r>
            <a:r>
              <a:rPr lang="en-US" altLang="zh-CN" sz="2000" b="1" dirty="0" err="1">
                <a:latin typeface="华文新魏" panose="02010800040101010101" pitchFamily="2" charset="-122"/>
                <a:ea typeface="华文新魏" panose="02010800040101010101" pitchFamily="2" charset="-122"/>
              </a:rPr>
              <a:t>A:i</a:t>
            </a:r>
            <a:r>
              <a:rPr lang="en-US" altLang="zh-CN" sz="2000" b="1" dirty="0">
                <a:latin typeface="华文新魏" panose="02010800040101010101" pitchFamily="2" charset="-122"/>
                <a:ea typeface="华文新魏" panose="02010800040101010101" pitchFamily="2" charset="-122"/>
              </a:rPr>
              <a:t> = "&lt;&lt;i&lt;&lt;"\</a:t>
            </a:r>
            <a:r>
              <a:rPr lang="en-US" altLang="zh-CN" sz="2000" b="1" dirty="0" err="1">
                <a:latin typeface="华文新魏" panose="02010800040101010101" pitchFamily="2" charset="-122"/>
                <a:ea typeface="华文新魏" panose="02010800040101010101" pitchFamily="2" charset="-122"/>
              </a:rPr>
              <a:t>n";i</a:t>
            </a:r>
            <a:r>
              <a:rPr lang="en-US" altLang="zh-CN" sz="2000" b="1" dirty="0">
                <a:latin typeface="华文新魏" panose="02010800040101010101" pitchFamily="2" charset="-122"/>
                <a:ea typeface="华文新魏" panose="02010800040101010101" pitchFamily="2" charset="-122"/>
              </a:rPr>
              <a:t>=0;}</a:t>
            </a:r>
          </a:p>
          <a:p>
            <a:pPr>
              <a:lnSpc>
                <a:spcPct val="110000"/>
              </a:lnSpc>
            </a:pP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void g(A </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a:latin typeface="华文新魏" panose="02010800040101010101" pitchFamily="2" charset="-122"/>
                <a:ea typeface="华文新魏" panose="02010800040101010101" pitchFamily="2" charset="-122"/>
              </a:rPr>
              <a:t>a){</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&lt;&lt;"g is running\n";}</a:t>
            </a:r>
          </a:p>
          <a:p>
            <a:pPr>
              <a:lnSpc>
                <a:spcPct val="110000"/>
              </a:lnSpc>
            </a:pPr>
            <a:r>
              <a:rPr lang="en-US" altLang="zh-CN" sz="2000" b="1" dirty="0">
                <a:latin typeface="华文新魏" panose="02010800040101010101" pitchFamily="2" charset="-122"/>
                <a:ea typeface="华文新魏" panose="02010800040101010101" pitchFamily="2" charset="-122"/>
              </a:rPr>
              <a:t>void main(int </a:t>
            </a:r>
            <a:r>
              <a:rPr lang="en-US" altLang="zh-CN" sz="2000" b="1" dirty="0" err="1">
                <a:latin typeface="华文新魏" panose="02010800040101010101" pitchFamily="2" charset="-122"/>
                <a:ea typeface="华文新魏" panose="02010800040101010101" pitchFamily="2" charset="-122"/>
              </a:rPr>
              <a:t>argc</a:t>
            </a: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argv</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	A a(1),b(2);</a:t>
            </a:r>
          </a:p>
          <a:p>
            <a:pPr>
              <a:lnSpc>
                <a:spcPct val="110000"/>
              </a:lnSpc>
            </a:pPr>
            <a:r>
              <a:rPr lang="en-US" altLang="zh-CN" sz="2000" b="1" dirty="0">
                <a:latin typeface="华文新魏" panose="02010800040101010101" pitchFamily="2" charset="-122"/>
                <a:ea typeface="华文新魏" panose="02010800040101010101" pitchFamily="2" charset="-122"/>
              </a:rPr>
              <a:t>	A &amp;p = a;  //p</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A &amp;q = *new A(3); </a:t>
            </a:r>
          </a:p>
          <a:p>
            <a:pPr>
              <a:lnSpc>
                <a:spcPct val="110000"/>
              </a:lnSpc>
            </a:pPr>
            <a:r>
              <a:rPr lang="en-US" altLang="zh-CN" sz="2000" b="1" dirty="0">
                <a:latin typeface="华文新魏" panose="02010800040101010101" pitchFamily="2" charset="-122"/>
                <a:ea typeface="华文新魏" panose="02010800040101010101" pitchFamily="2" charset="-122"/>
              </a:rPr>
              <a:t>	A &amp;r = p; </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//r</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&lt;&lt;"call g(b)\n";</a:t>
            </a:r>
          </a:p>
          <a:p>
            <a:pPr>
              <a:lnSpc>
                <a:spcPct val="110000"/>
              </a:lnSpc>
            </a:pPr>
            <a:r>
              <a:rPr lang="en-US" altLang="zh-CN" sz="2000" b="1" dirty="0">
                <a:latin typeface="华文新魏" panose="02010800040101010101" pitchFamily="2" charset="-122"/>
                <a:ea typeface="华文新魏" panose="02010800040101010101" pitchFamily="2" charset="-122"/>
              </a:rPr>
              <a:t>	g(b); // </a:t>
            </a:r>
            <a:r>
              <a:rPr lang="zh-CN" altLang="en-US" sz="2000" b="1" dirty="0">
                <a:latin typeface="华文新魏" panose="02010800040101010101" pitchFamily="2" charset="-122"/>
                <a:ea typeface="华文新魏" panose="02010800040101010101" pitchFamily="2" charset="-122"/>
              </a:rPr>
              <a:t>实参传递给形参，</a:t>
            </a:r>
            <a:r>
              <a:rPr lang="en-US" altLang="zh-CN" sz="2000" b="1" dirty="0">
                <a:latin typeface="华文新魏" panose="02010800040101010101" pitchFamily="2" charset="-122"/>
                <a:ea typeface="华文新魏" panose="02010800040101010101" pitchFamily="2" charset="-122"/>
              </a:rPr>
              <a:t>A &amp;a  = b; </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&lt;&lt;"main return\n";</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delete &amp;q;  //</a:t>
            </a:r>
            <a:r>
              <a:rPr lang="zh-CN" altLang="en-US" sz="2000" b="1" dirty="0">
                <a:solidFill>
                  <a:srgbClr val="FF0000"/>
                </a:solidFill>
                <a:latin typeface="华文新魏" panose="02010800040101010101" pitchFamily="2" charset="-122"/>
                <a:ea typeface="华文新魏" panose="02010800040101010101" pitchFamily="2" charset="-122"/>
              </a:rPr>
              <a:t>必须</a:t>
            </a:r>
            <a:r>
              <a:rPr lang="en-US" altLang="zh-CN" sz="2000" b="1" dirty="0">
                <a:solidFill>
                  <a:srgbClr val="FF0000"/>
                </a:solidFill>
                <a:latin typeface="华文新魏" panose="02010800040101010101" pitchFamily="2" charset="-122"/>
                <a:ea typeface="华文新魏" panose="02010800040101010101" pitchFamily="2" charset="-122"/>
              </a:rPr>
              <a:t>delete</a:t>
            </a:r>
          </a:p>
          <a:p>
            <a:pPr>
              <a:lnSpc>
                <a:spcPct val="110000"/>
              </a:lnSpc>
            </a:pPr>
            <a:r>
              <a:rPr lang="en-US" altLang="zh-CN" sz="2000" b="1" dirty="0">
                <a:latin typeface="华文新魏" panose="02010800040101010101" pitchFamily="2" charset="-122"/>
                <a:ea typeface="华文新魏" panose="02010800040101010101" pitchFamily="2" charset="-122"/>
              </a:rPr>
              <a:t>}</a:t>
            </a:r>
          </a:p>
        </p:txBody>
      </p:sp>
      <p:sp>
        <p:nvSpPr>
          <p:cNvPr id="6" name="Text Box 5">
            <a:extLst>
              <a:ext uri="{FF2B5EF4-FFF2-40B4-BE49-F238E27FC236}">
                <a16:creationId xmlns:a16="http://schemas.microsoft.com/office/drawing/2014/main" id="{62EEC671-CE9B-4DBE-BE31-50BCE9816348}"/>
              </a:ext>
            </a:extLst>
          </p:cNvPr>
          <p:cNvSpPr txBox="1">
            <a:spLocks noChangeArrowheads="1"/>
          </p:cNvSpPr>
          <p:nvPr/>
        </p:nvSpPr>
        <p:spPr bwMode="auto">
          <a:xfrm>
            <a:off x="6948488" y="1052513"/>
            <a:ext cx="1354858" cy="2862322"/>
          </a:xfrm>
          <a:prstGeom prst="rect">
            <a:avLst/>
          </a:prstGeom>
          <a:noFill/>
          <a:ln w="12700">
            <a:noFill/>
            <a:miter lim="800000"/>
            <a:headEnd/>
            <a:tailEnd/>
          </a:ln>
        </p:spPr>
        <p:txBody>
          <a:bodyPr wrap="none">
            <a:spAutoFit/>
          </a:bodyPr>
          <a:lstStyle/>
          <a:p>
            <a:r>
              <a:rPr lang="zh-CN" altLang="en-US" dirty="0">
                <a:latin typeface="华文新魏" panose="02010800040101010101" pitchFamily="2" charset="-122"/>
                <a:ea typeface="华文新魏" panose="02010800040101010101" pitchFamily="2" charset="-122"/>
              </a:rPr>
              <a:t>输出：</a:t>
            </a:r>
          </a:p>
          <a:p>
            <a:r>
              <a:rPr lang="en-US" altLang="zh-CN" dirty="0">
                <a:latin typeface="华文新魏" panose="02010800040101010101" pitchFamily="2" charset="-122"/>
                <a:ea typeface="华文新魏" panose="02010800040101010101" pitchFamily="2" charset="-122"/>
              </a:rPr>
              <a:t>A:i=1</a:t>
            </a:r>
          </a:p>
          <a:p>
            <a:r>
              <a:rPr lang="en-US" altLang="zh-CN" dirty="0">
                <a:latin typeface="华文新魏" panose="02010800040101010101" pitchFamily="2" charset="-122"/>
                <a:ea typeface="华文新魏" panose="02010800040101010101" pitchFamily="2" charset="-122"/>
              </a:rPr>
              <a:t>A:i=2</a:t>
            </a:r>
          </a:p>
          <a:p>
            <a:r>
              <a:rPr lang="en-US" altLang="zh-CN" dirty="0">
                <a:latin typeface="华文新魏" panose="02010800040101010101" pitchFamily="2" charset="-122"/>
                <a:ea typeface="华文新魏" panose="02010800040101010101" pitchFamily="2" charset="-122"/>
              </a:rPr>
              <a:t>A:i=3</a:t>
            </a:r>
          </a:p>
          <a:p>
            <a:r>
              <a:rPr lang="en-US" altLang="zh-CN" dirty="0">
                <a:latin typeface="华文新魏" panose="02010800040101010101" pitchFamily="2" charset="-122"/>
                <a:ea typeface="华文新魏" panose="02010800040101010101" pitchFamily="2" charset="-122"/>
              </a:rPr>
              <a:t>call g(b)</a:t>
            </a:r>
          </a:p>
          <a:p>
            <a:r>
              <a:rPr lang="en-US" altLang="zh-CN" dirty="0">
                <a:latin typeface="华文新魏" panose="02010800040101010101" pitchFamily="2" charset="-122"/>
                <a:ea typeface="华文新魏" panose="02010800040101010101" pitchFamily="2" charset="-122"/>
              </a:rPr>
              <a:t>g is running</a:t>
            </a:r>
          </a:p>
          <a:p>
            <a:r>
              <a:rPr lang="en-US" altLang="zh-CN" dirty="0">
                <a:latin typeface="华文新魏" panose="02010800040101010101" pitchFamily="2" charset="-122"/>
                <a:ea typeface="华文新魏" panose="02010800040101010101" pitchFamily="2" charset="-122"/>
              </a:rPr>
              <a:t>main return</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=3</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=2</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=1</a:t>
            </a:r>
          </a:p>
        </p:txBody>
      </p:sp>
    </p:spTree>
    <p:extLst>
      <p:ext uri="{BB962C8B-B14F-4D97-AF65-F5344CB8AC3E}">
        <p14:creationId xmlns:p14="http://schemas.microsoft.com/office/powerpoint/2010/main" val="161967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a:t>
            </a:r>
            <a:r>
              <a:rPr lang="en-US" altLang="zh-CN" sz="2000" b="1" dirty="0">
                <a:latin typeface="华文新魏" panose="02010800040101010101" pitchFamily="2" charset="-122"/>
                <a:ea typeface="华文新魏" panose="02010800040101010101" pitchFamily="2" charset="-122"/>
              </a:rPr>
              <a:t>class A</a:t>
            </a:r>
            <a:r>
              <a:rPr lang="zh-CN" altLang="en-US" sz="2000" b="1" dirty="0">
                <a:latin typeface="华文新魏" panose="02010800040101010101" pitchFamily="2" charset="-122"/>
                <a:ea typeface="华文新魏" panose="02010800040101010101" pitchFamily="2" charset="-122"/>
              </a:rPr>
              <a:t>的构造函数的第一个参数是自身类型引用</a:t>
            </a:r>
            <a:r>
              <a:rPr lang="en-US" altLang="zh-CN" sz="2000" b="1" dirty="0">
                <a:latin typeface="华文新魏" panose="02010800040101010101" pitchFamily="2" charset="-122"/>
                <a:ea typeface="华文新魏" panose="02010800040101010101" pitchFamily="2" charset="-122"/>
              </a:rPr>
              <a:t>(const A &amp;</a:t>
            </a:r>
            <a:r>
              <a:rPr lang="zh-CN" altLang="en-US" sz="2000" b="1" dirty="0">
                <a:latin typeface="华文新魏" panose="02010800040101010101" pitchFamily="2" charset="-122"/>
                <a:ea typeface="华文新魏" panose="02010800040101010101" pitchFamily="2" charset="-122"/>
              </a:rPr>
              <a:t>或</a:t>
            </a:r>
            <a:r>
              <a:rPr lang="en-US" altLang="zh-CN" sz="2000" b="1" dirty="0">
                <a:latin typeface="华文新魏" panose="02010800040101010101" pitchFamily="2" charset="-122"/>
                <a:ea typeface="华文新魏" panose="02010800040101010101" pitchFamily="2" charset="-122"/>
              </a:rPr>
              <a:t>A &amp;), </a:t>
            </a:r>
            <a:r>
              <a:rPr lang="zh-CN" altLang="en-US" sz="2000" b="1" dirty="0">
                <a:latin typeface="华文新魏" panose="02010800040101010101" pitchFamily="2" charset="-122"/>
                <a:ea typeface="华文新魏" panose="02010800040101010101" pitchFamily="2" charset="-122"/>
              </a:rPr>
              <a:t>且其它参数都有默认值（或没有其它参数），则此构造函数是拷贝构造函数。</a:t>
            </a:r>
            <a:endParaRPr lang="en-US" altLang="zh-CN" sz="2000" b="1" dirty="0">
              <a:latin typeface="华文新魏" panose="02010800040101010101" pitchFamily="2" charset="-122"/>
              <a:ea typeface="华文新魏" panose="02010800040101010101" pitchFamily="2" charset="-122"/>
            </a:endParaRPr>
          </a:p>
          <a:p>
            <a:pPr algn="just">
              <a:lnSpc>
                <a:spcPct val="130000"/>
              </a:lnSpc>
            </a:pPr>
            <a:r>
              <a:rPr lang="en-US" altLang="zh-CN" sz="2000" b="1" dirty="0">
                <a:latin typeface="华文新魏" panose="02010800040101010101" pitchFamily="2" charset="-122"/>
                <a:ea typeface="华文新魏" panose="02010800040101010101" pitchFamily="2" charset="-122"/>
              </a:rPr>
              <a:t>	class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a:t>
            </a:r>
          </a:p>
          <a:p>
            <a:pPr algn="just">
              <a:lnSpc>
                <a:spcPct val="130000"/>
              </a:lnSpc>
            </a:pPr>
            <a:r>
              <a:rPr lang="en-US" altLang="zh-CN" sz="2000" b="1" dirty="0">
                <a:latin typeface="华文新魏" panose="02010800040101010101" pitchFamily="2" charset="-122"/>
                <a:ea typeface="华文新魏" panose="02010800040101010101" pitchFamily="2" charset="-122"/>
              </a:rPr>
              <a:t>	public:</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 = default;</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 &amp;o); 	//</a:t>
            </a:r>
            <a:r>
              <a:rPr lang="zh-CN" altLang="en-US" sz="2000" b="1" dirty="0">
                <a:latin typeface="华文新魏" panose="02010800040101010101" pitchFamily="2" charset="-122"/>
                <a:ea typeface="华文新魏" panose="02010800040101010101" pitchFamily="2" charset="-122"/>
              </a:rPr>
              <a:t>拷贝构造函数</a:t>
            </a:r>
          </a:p>
          <a:p>
            <a:pPr algn="just">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如果没有为类定义拷贝构造函数，编译器会为我们定义一个合成的默认拷贝构造函数，编译器提供的合成的默认拷贝构造函数原型是</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const </a:t>
            </a:r>
            <a:r>
              <a:rPr lang="en-US" altLang="zh-CN" sz="2000" b="1" dirty="0" err="1">
                <a:solidFill>
                  <a:srgbClr val="FF0000"/>
                </a:solidFill>
                <a:latin typeface="华文新魏" panose="02010800040101010101" pitchFamily="2" charset="-122"/>
                <a:ea typeface="华文新魏" panose="02010800040101010101" pitchFamily="2" charset="-122"/>
              </a:rPr>
              <a:t>ACopyable</a:t>
            </a:r>
            <a:r>
              <a:rPr lang="en-US" altLang="zh-CN" sz="2000" b="1" dirty="0">
                <a:solidFill>
                  <a:srgbClr val="FF0000"/>
                </a:solidFill>
                <a:latin typeface="华文新魏" panose="02010800040101010101" pitchFamily="2" charset="-122"/>
                <a:ea typeface="华文新魏" panose="02010800040101010101" pitchFamily="2" charset="-122"/>
              </a:rPr>
              <a:t> &amp;o</a:t>
            </a:r>
            <a:r>
              <a:rPr lang="en-US" altLang="zh-CN" sz="2000" b="1" dirty="0">
                <a:latin typeface="华文新魏" panose="02010800040101010101" pitchFamily="2" charset="-122"/>
                <a:ea typeface="华文新魏" panose="02010800040101010101" pitchFamily="2" charset="-122"/>
              </a:rPr>
              <a:t>); </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用一个已经构造好对象去构造另外一个对象时会调用拷贝构造函数</a:t>
            </a:r>
            <a:endParaRPr lang="en-US" altLang="zh-CN" sz="2000" b="1" dirty="0">
              <a:solidFill>
                <a:srgbClr val="FF0000"/>
              </a:solidFill>
              <a:latin typeface="华文新魏" panose="02010800040101010101" pitchFamily="2" charset="-122"/>
              <a:ea typeface="华文新魏" panose="02010800040101010101" pitchFamily="2" charset="-122"/>
            </a:endParaRPr>
          </a:p>
          <a:p>
            <a:pPr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57566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class A{</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 ) = default;</a:t>
            </a: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pt-BR" altLang="zh-CN" b="1" dirty="0">
                <a:latin typeface="华文新魏" panose="02010800040101010101" pitchFamily="2" charset="-122"/>
                <a:ea typeface="华文新魏" panose="02010800040101010101" pitchFamily="2" charset="-122"/>
              </a:rPr>
              <a:t>const A o1;</a:t>
            </a:r>
          </a:p>
          <a:p>
            <a:pPr>
              <a:lnSpc>
                <a:spcPct val="110000"/>
              </a:lnSpc>
            </a:pPr>
            <a:r>
              <a:rPr lang="pt-BR" altLang="zh-CN" b="1" dirty="0">
                <a:latin typeface="华文新魏" panose="02010800040101010101" pitchFamily="2" charset="-122"/>
                <a:ea typeface="华文新魏" panose="02010800040101010101" pitchFamily="2" charset="-122"/>
              </a:rPr>
              <a:t>A o2(o1);</a:t>
            </a:r>
          </a:p>
          <a:p>
            <a:pPr>
              <a:lnSpc>
                <a:spcPct val="11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编译通过，说明</a:t>
            </a:r>
            <a:r>
              <a:rPr lang="en-US" altLang="zh-CN" b="1" dirty="0">
                <a:latin typeface="华文新魏" panose="02010800040101010101" pitchFamily="2" charset="-122"/>
                <a:ea typeface="华文新魏" panose="02010800040101010101" pitchFamily="2" charset="-122"/>
              </a:rPr>
              <a:t>A o2(o1)</a:t>
            </a:r>
            <a:r>
              <a:rPr lang="zh-CN" altLang="en-US" b="1" dirty="0">
                <a:latin typeface="华文新魏" panose="02010800040101010101" pitchFamily="2" charset="-122"/>
                <a:ea typeface="华文新魏" panose="02010800040101010101" pitchFamily="2" charset="-122"/>
              </a:rPr>
              <a:t>调用的合成的默认拷贝构造函数</a:t>
            </a:r>
            <a:r>
              <a:rPr lang="en-US" altLang="zh-CN" b="1" dirty="0">
                <a:latin typeface="华文新魏" panose="02010800040101010101" pitchFamily="2" charset="-122"/>
                <a:ea typeface="华文新魏" panose="02010800040101010101" pitchFamily="2" charset="-122"/>
              </a:rPr>
              <a:t>A(const A &amp; )</a:t>
            </a:r>
            <a:r>
              <a:rPr lang="zh-CN" altLang="en-US" b="1" dirty="0">
                <a:latin typeface="华文新魏" panose="02010800040101010101" pitchFamily="2" charset="-122"/>
                <a:ea typeface="华文新魏" panose="02010800040101010101" pitchFamily="2" charset="-122"/>
              </a:rPr>
              <a:t>。因为：若合成的默认拷贝构造函数是</a:t>
            </a:r>
            <a:r>
              <a:rPr lang="en-US" altLang="zh-CN" b="1" dirty="0">
                <a:latin typeface="华文新魏" panose="02010800040101010101" pitchFamily="2" charset="-122"/>
                <a:ea typeface="华文新魏" panose="02010800040101010101" pitchFamily="2" charset="-122"/>
              </a:rPr>
              <a:t>A(A &amp;)</a:t>
            </a:r>
            <a:r>
              <a:rPr lang="zh-CN" altLang="en-US" b="1" dirty="0">
                <a:latin typeface="华文新魏" panose="02010800040101010101" pitchFamily="2" charset="-122"/>
                <a:ea typeface="华文新魏" panose="02010800040101010101" pitchFamily="2" charset="-122"/>
              </a:rPr>
              <a:t>，实参</a:t>
            </a:r>
            <a:r>
              <a:rPr lang="en-US" altLang="zh-CN" b="1" dirty="0">
                <a:latin typeface="华文新魏" panose="02010800040101010101" pitchFamily="2" charset="-122"/>
                <a:ea typeface="华文新魏" panose="02010800040101010101" pitchFamily="2" charset="-122"/>
              </a:rPr>
              <a:t>o1</a:t>
            </a:r>
            <a:r>
              <a:rPr lang="zh-CN" altLang="en-US" b="1" dirty="0">
                <a:latin typeface="华文新魏" panose="02010800040101010101" pitchFamily="2" charset="-122"/>
                <a:ea typeface="华文新魏" panose="02010800040101010101" pitchFamily="2" charset="-122"/>
              </a:rPr>
              <a:t>是无法传给</a:t>
            </a:r>
            <a:r>
              <a:rPr lang="en-US" altLang="zh-CN" b="1" dirty="0">
                <a:latin typeface="华文新魏" panose="02010800040101010101" pitchFamily="2" charset="-122"/>
                <a:ea typeface="华文新魏" panose="02010800040101010101" pitchFamily="2" charset="-122"/>
              </a:rPr>
              <a:t>A &amp;</a:t>
            </a:r>
            <a:r>
              <a:rPr lang="zh-CN" altLang="en-US" b="1" dirty="0">
                <a:latin typeface="华文新魏" panose="02010800040101010101" pitchFamily="2" charset="-122"/>
                <a:ea typeface="华文新魏" panose="02010800040101010101" pitchFamily="2" charset="-122"/>
              </a:rPr>
              <a:t>形参的，因</a:t>
            </a:r>
            <a:r>
              <a:rPr lang="en-US" altLang="zh-CN" b="1" dirty="0">
                <a:latin typeface="华文新魏" panose="02010800040101010101" pitchFamily="2" charset="-122"/>
                <a:ea typeface="华文新魏" panose="02010800040101010101" pitchFamily="2" charset="-122"/>
              </a:rPr>
              <a:t>A &amp;</a:t>
            </a:r>
            <a:r>
              <a:rPr lang="zh-CN" altLang="en-US" b="1" dirty="0">
                <a:latin typeface="华文新魏" panose="02010800040101010101" pitchFamily="2" charset="-122"/>
                <a:ea typeface="华文新魏" panose="02010800040101010101" pitchFamily="2" charset="-122"/>
              </a:rPr>
              <a:t>是无法引用</a:t>
            </a:r>
            <a:r>
              <a:rPr lang="en-US" altLang="zh-CN" b="1" dirty="0">
                <a:latin typeface="华文新魏" panose="02010800040101010101" pitchFamily="2" charset="-122"/>
                <a:ea typeface="华文新魏" panose="02010800040101010101" pitchFamily="2" charset="-122"/>
              </a:rPr>
              <a:t>const A</a:t>
            </a:r>
            <a:r>
              <a:rPr lang="zh-CN" altLang="en-US" b="1" dirty="0">
                <a:latin typeface="华文新魏" panose="02010800040101010101" pitchFamily="2" charset="-122"/>
                <a:ea typeface="华文新魏" panose="02010800040101010101" pitchFamily="2" charset="-122"/>
              </a:rPr>
              <a:t>的</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class A{</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 ) = default;</a:t>
            </a:r>
          </a:p>
          <a:p>
            <a:pPr>
              <a:lnSpc>
                <a:spcPct val="110000"/>
              </a:lnSpc>
            </a:pPr>
            <a:r>
              <a:rPr lang="en-US" altLang="zh-CN" b="1" dirty="0">
                <a:latin typeface="华文新魏" panose="02010800040101010101" pitchFamily="2" charset="-122"/>
                <a:ea typeface="华文新魏" panose="02010800040101010101" pitchFamily="2" charset="-122"/>
              </a:rPr>
              <a:t>	A(A &amp;o) {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 copied"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自己定义的拷贝构造函数</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pt-BR" altLang="zh-CN" b="1" dirty="0">
                <a:latin typeface="华文新魏" panose="02010800040101010101" pitchFamily="2" charset="-122"/>
                <a:ea typeface="华文新魏" panose="02010800040101010101" pitchFamily="2" charset="-122"/>
              </a:rPr>
              <a:t>const A o1;</a:t>
            </a:r>
          </a:p>
          <a:p>
            <a:pPr>
              <a:lnSpc>
                <a:spcPct val="110000"/>
              </a:lnSpc>
            </a:pPr>
            <a:r>
              <a:rPr lang="pt-BR" altLang="zh-CN" b="1" dirty="0">
                <a:latin typeface="华文新魏" panose="02010800040101010101" pitchFamily="2" charset="-122"/>
                <a:ea typeface="华文新魏" panose="02010800040101010101" pitchFamily="2" charset="-122"/>
              </a:rPr>
              <a:t>A o2(o1);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 编译报错，</a:t>
            </a:r>
            <a:r>
              <a:rPr lang="en-US" altLang="zh-CN" b="1" dirty="0">
                <a:latin typeface="华文新魏" panose="02010800040101010101" pitchFamily="2" charset="-122"/>
                <a:ea typeface="华文新魏" panose="02010800040101010101" pitchFamily="2" charset="-122"/>
              </a:rPr>
              <a:t>A &amp;o = o1;</a:t>
            </a:r>
            <a:r>
              <a:rPr lang="zh-CN" altLang="en-US" b="1" dirty="0">
                <a:latin typeface="华文新魏" panose="02010800040101010101" pitchFamily="2" charset="-122"/>
                <a:ea typeface="华文新魏" panose="02010800040101010101" pitchFamily="2" charset="-122"/>
              </a:rPr>
              <a:t>错误。因为自定义了拷贝构造函数，编译器不再提供合成的默认构造函数</a:t>
            </a:r>
            <a:endParaRPr lang="pt-BR"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25564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什么时候会调用拷贝构造函数？</a:t>
            </a:r>
            <a:endParaRPr lang="en-US" altLang="zh-CN" sz="2400" b="1" dirty="0">
              <a:latin typeface="华文新魏" panose="02010800040101010101" pitchFamily="2" charset="-122"/>
              <a:ea typeface="华文新魏" panose="02010800040101010101" pitchFamily="2" charset="-122"/>
            </a:endParaRPr>
          </a:p>
          <a:p>
            <a:pPr marL="1257300" lvl="2" indent="-342900"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用一个已经存在的对象去构造另外一个对象，包括如下形式：</a:t>
            </a:r>
            <a:endParaRPr lang="en-US" altLang="zh-CN" sz="24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A o1;</a:t>
            </a:r>
          </a:p>
          <a:p>
            <a:pPr lvl="3" algn="just">
              <a:lnSpc>
                <a:spcPct val="130000"/>
              </a:lnSpc>
            </a:pPr>
            <a:r>
              <a:rPr lang="en-US" altLang="zh-CN" sz="2000" b="1" dirty="0">
                <a:latin typeface="华文新魏" panose="02010800040101010101" pitchFamily="2" charset="-122"/>
                <a:ea typeface="华文新魏" panose="02010800040101010101" pitchFamily="2" charset="-122"/>
              </a:rPr>
              <a:t>A o2(o1);	</a:t>
            </a:r>
          </a:p>
          <a:p>
            <a:pPr lvl="3" algn="just">
              <a:lnSpc>
                <a:spcPct val="130000"/>
              </a:lnSpc>
            </a:pPr>
            <a:r>
              <a:rPr lang="en-US" altLang="zh-CN" sz="2000" b="1" dirty="0">
                <a:latin typeface="华文新魏" panose="02010800040101010101" pitchFamily="2" charset="-122"/>
                <a:ea typeface="华文新魏" panose="02010800040101010101" pitchFamily="2" charset="-122"/>
              </a:rPr>
              <a:t>A o3</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o1;</a:t>
            </a:r>
            <a:r>
              <a:rPr lang="zh-CN" altLang="en-US"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A o4{o1};</a:t>
            </a:r>
          </a:p>
          <a:p>
            <a:pPr lvl="3" algn="just">
              <a:lnSpc>
                <a:spcPct val="130000"/>
              </a:lnSpc>
            </a:pPr>
            <a:r>
              <a:rPr lang="en-US" altLang="zh-CN" sz="2000" b="1" dirty="0">
                <a:latin typeface="华文新魏" panose="02010800040101010101" pitchFamily="2" charset="-122"/>
                <a:ea typeface="华文新魏" panose="02010800040101010101" pitchFamily="2" charset="-122"/>
              </a:rPr>
              <a:t>A o5 = {o1};</a:t>
            </a:r>
          </a:p>
          <a:p>
            <a:pPr marL="1257300" lvl="2" indent="-342900"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拷贝构造函数更多的用在函数传递值参和返回值参时，包括：</a:t>
            </a:r>
            <a:endParaRPr lang="en-US" altLang="zh-CN" sz="2400" b="1" dirty="0">
              <a:latin typeface="华文新魏" panose="02010800040101010101" pitchFamily="2" charset="-122"/>
              <a:ea typeface="华文新魏" panose="02010800040101010101" pitchFamily="2" charset="-122"/>
            </a:endParaRPr>
          </a:p>
          <a:p>
            <a:pPr marL="1714500" lvl="3" indent="-342900"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把对象作为实参传递给</a:t>
            </a:r>
            <a:r>
              <a:rPr lang="zh-CN" altLang="en-US" sz="2400" b="1" dirty="0">
                <a:solidFill>
                  <a:srgbClr val="FF0000"/>
                </a:solidFill>
                <a:latin typeface="华文新魏" panose="02010800040101010101" pitchFamily="2" charset="-122"/>
                <a:ea typeface="华文新魏" panose="02010800040101010101" pitchFamily="2" charset="-122"/>
              </a:rPr>
              <a:t>非引用形参</a:t>
            </a:r>
            <a:endParaRPr lang="en-US" altLang="zh-CN" sz="2400" b="1" dirty="0">
              <a:solidFill>
                <a:srgbClr val="FF0000"/>
              </a:solidFill>
              <a:latin typeface="华文新魏" panose="02010800040101010101" pitchFamily="2" charset="-122"/>
              <a:ea typeface="华文新魏" panose="02010800040101010101" pitchFamily="2" charset="-122"/>
            </a:endParaRPr>
          </a:p>
          <a:p>
            <a:pPr marL="1714500" lvl="3" indent="-342900" algn="just">
              <a:lnSpc>
                <a:spcPct val="130000"/>
              </a:lnSpc>
              <a:buFont typeface="Wingdings" panose="05000000000000000000" pitchFamily="2" charset="2"/>
              <a:buChar char="u"/>
            </a:pPr>
            <a:r>
              <a:rPr lang="zh-CN" altLang="en-US" sz="2400" b="1" dirty="0">
                <a:solidFill>
                  <a:srgbClr val="FF0000"/>
                </a:solidFill>
                <a:latin typeface="华文新魏" panose="02010800040101010101" pitchFamily="2" charset="-122"/>
                <a:ea typeface="华文新魏" panose="02010800040101010101" pitchFamily="2" charset="-122"/>
              </a:rPr>
              <a:t>返回类型为非引用类型</a:t>
            </a:r>
            <a:r>
              <a:rPr lang="zh-CN" altLang="en-US" sz="2400" b="1" dirty="0">
                <a:latin typeface="华文新魏" panose="02010800040101010101" pitchFamily="2" charset="-122"/>
                <a:ea typeface="华文新魏" panose="02010800040101010101" pitchFamily="2" charset="-122"/>
              </a:rPr>
              <a:t>的函数返回一个对象</a:t>
            </a:r>
            <a:endParaRPr lang="en-US" altLang="zh-CN" sz="24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	</a:t>
            </a:r>
          </a:p>
          <a:p>
            <a:pPr lvl="3"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857780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215516" y="836711"/>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 default;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&amp;o){//</a:t>
            </a:r>
            <a:r>
              <a:rPr lang="zh-CN" altLang="en-US" b="1" dirty="0">
                <a:latin typeface="华文新魏" panose="02010800040101010101" pitchFamily="2" charset="-122"/>
                <a:ea typeface="华文新魏" panose="02010800040101010101" pitchFamily="2" charset="-122"/>
              </a:rPr>
              <a:t>拷贝构造函数</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is copied"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 			</a:t>
            </a:r>
            <a:endParaRPr lang="zh-CN" altLang="en-US"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p>
          <a:p>
            <a:pPr>
              <a:lnSpc>
                <a:spcPct val="110000"/>
              </a:lnSpc>
            </a:pP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return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函数返回非引用类型</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FuncAcceptValue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o){  }			//</a:t>
            </a:r>
            <a:r>
              <a:rPr lang="zh-CN" altLang="en-US" b="1" dirty="0">
                <a:latin typeface="华文新魏" panose="02010800040101010101" pitchFamily="2" charset="-122"/>
                <a:ea typeface="华文新魏" panose="02010800040101010101" pitchFamily="2" charset="-122"/>
              </a:rPr>
              <a:t>函数接受值参	</a:t>
            </a:r>
          </a:p>
          <a:p>
            <a:pPr>
              <a:lnSpc>
                <a:spcPct val="11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FuncAcceptReference</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&amp;o){ }		//</a:t>
            </a:r>
            <a:r>
              <a:rPr lang="zh-CN" altLang="en-US" b="1" dirty="0">
                <a:latin typeface="华文新魏" panose="02010800040101010101" pitchFamily="2" charset="-122"/>
                <a:ea typeface="华文新魏" panose="02010800040101010101" pitchFamily="2" charset="-122"/>
              </a:rPr>
              <a:t>函数接受引用</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int main(){</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"pass by value: "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FuncAcceptValue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应该调用两次拷贝构造函数</a:t>
            </a:r>
          </a:p>
          <a:p>
            <a:pPr>
              <a:lnSpc>
                <a:spcPct val="11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"pass by reference: "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FuncAcceptReference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应该只调用一次拷贝构造函数</a:t>
            </a:r>
          </a:p>
          <a:p>
            <a:pPr>
              <a:lnSpc>
                <a:spcPct val="11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return 0;</a:t>
            </a:r>
          </a:p>
          <a:p>
            <a:pPr>
              <a:lnSpc>
                <a:spcPct val="11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262184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215516" y="836711"/>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由于编译默认开启了</a:t>
            </a:r>
            <a:r>
              <a:rPr lang="en-US" altLang="zh-CN" sz="2400" b="1" dirty="0">
                <a:latin typeface="华文新魏" panose="02010800040101010101" pitchFamily="2" charset="-122"/>
                <a:ea typeface="华文新魏" panose="02010800040101010101" pitchFamily="2" charset="-122"/>
              </a:rPr>
              <a:t>RVO/NRVO</a:t>
            </a:r>
            <a:r>
              <a:rPr lang="zh-CN" altLang="en-US" sz="2400" b="1" dirty="0">
                <a:latin typeface="华文新魏" panose="02010800040101010101" pitchFamily="2" charset="-122"/>
                <a:ea typeface="华文新魏" panose="02010800040101010101" pitchFamily="2" charset="-122"/>
              </a:rPr>
              <a:t>，所以必须关闭该选项才能看到拷贝构造函数被调用。</a:t>
            </a:r>
            <a:endParaRPr lang="en-US" altLang="zh-CN" sz="2400" b="1" dirty="0">
              <a:latin typeface="华文新魏" panose="02010800040101010101" pitchFamily="2" charset="-122"/>
              <a:ea typeface="华文新魏" panose="02010800040101010101" pitchFamily="2" charset="-122"/>
            </a:endParaRPr>
          </a:p>
          <a:p>
            <a:pPr>
              <a:lnSpc>
                <a:spcPct val="110000"/>
              </a:lnSpc>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例如，在</a:t>
            </a:r>
            <a:r>
              <a:rPr lang="en-US" altLang="zh-CN" sz="2400" b="1" dirty="0">
                <a:latin typeface="华文新魏" panose="02010800040101010101" pitchFamily="2" charset="-122"/>
                <a:ea typeface="华文新魏" panose="02010800040101010101" pitchFamily="2" charset="-122"/>
              </a:rPr>
              <a:t>CMakeLists.txt</a:t>
            </a:r>
            <a:r>
              <a:rPr lang="zh-CN" altLang="en-US" sz="2400" b="1" dirty="0">
                <a:latin typeface="华文新魏" panose="02010800040101010101" pitchFamily="2" charset="-122"/>
                <a:ea typeface="华文新魏" panose="02010800040101010101" pitchFamily="2" charset="-122"/>
              </a:rPr>
              <a:t>加上：</a:t>
            </a:r>
            <a:endParaRPr lang="en-US" altLang="zh-CN" sz="2400" b="1" dirty="0">
              <a:latin typeface="华文新魏" panose="02010800040101010101" pitchFamily="2" charset="-122"/>
              <a:ea typeface="华文新魏" panose="02010800040101010101" pitchFamily="2" charset="-122"/>
            </a:endParaRPr>
          </a:p>
          <a:p>
            <a:pPr>
              <a:lnSpc>
                <a:spcPct val="110000"/>
              </a:lnSpc>
            </a:pPr>
            <a:r>
              <a:rPr lang="en-US" altLang="zh-CN" sz="2400" b="1" dirty="0">
                <a:latin typeface="华文新魏" panose="02010800040101010101" pitchFamily="2" charset="-122"/>
                <a:ea typeface="华文新魏" panose="02010800040101010101" pitchFamily="2" charset="-122"/>
              </a:rPr>
              <a:t>	</a:t>
            </a:r>
          </a:p>
          <a:p>
            <a:pPr>
              <a:lnSpc>
                <a:spcPct val="110000"/>
              </a:lnSpc>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00B050"/>
                </a:solidFill>
                <a:latin typeface="华文新魏" panose="02010800040101010101" pitchFamily="2" charset="-122"/>
                <a:ea typeface="华文新魏" panose="02010800040101010101" pitchFamily="2" charset="-122"/>
              </a:rPr>
              <a:t>#</a:t>
            </a:r>
            <a:r>
              <a:rPr lang="zh-CN" altLang="en-US" sz="2400" b="1" dirty="0">
                <a:solidFill>
                  <a:srgbClr val="00B050"/>
                </a:solidFill>
                <a:latin typeface="华文新魏" panose="02010800040101010101" pitchFamily="2" charset="-122"/>
                <a:ea typeface="华文新魏" panose="02010800040101010101" pitchFamily="2" charset="-122"/>
              </a:rPr>
              <a:t>关闭编译器优化</a:t>
            </a:r>
          </a:p>
          <a:p>
            <a:pPr>
              <a:lnSpc>
                <a:spcPct val="110000"/>
              </a:lnSpc>
            </a:pPr>
            <a:r>
              <a:rPr lang="en-US" altLang="zh-CN" sz="2400" b="1" dirty="0">
                <a:latin typeface="华文新魏" panose="02010800040101010101" pitchFamily="2" charset="-122"/>
                <a:ea typeface="华文新魏" panose="02010800040101010101" pitchFamily="2" charset="-122"/>
              </a:rPr>
              <a:t>	</a:t>
            </a:r>
            <a:r>
              <a:rPr lang="en-US" altLang="zh-CN" sz="2400" b="1" dirty="0" err="1">
                <a:solidFill>
                  <a:srgbClr val="FF0000"/>
                </a:solidFill>
                <a:latin typeface="华文新魏" panose="02010800040101010101" pitchFamily="2" charset="-122"/>
                <a:ea typeface="华文新魏" panose="02010800040101010101" pitchFamily="2" charset="-122"/>
              </a:rPr>
              <a:t>add_compile_options</a:t>
            </a:r>
            <a:r>
              <a:rPr lang="en-US" altLang="zh-CN" sz="2400" b="1" dirty="0">
                <a:solidFill>
                  <a:srgbClr val="FF0000"/>
                </a:solidFill>
                <a:latin typeface="华文新魏" panose="02010800040101010101" pitchFamily="2" charset="-122"/>
                <a:ea typeface="华文新魏" panose="02010800040101010101" pitchFamily="2" charset="-122"/>
              </a:rPr>
              <a:t>(-</a:t>
            </a:r>
            <a:r>
              <a:rPr lang="en-US" altLang="zh-CN" sz="2400" b="1" dirty="0" err="1">
                <a:solidFill>
                  <a:srgbClr val="FF0000"/>
                </a:solidFill>
                <a:latin typeface="华文新魏" panose="02010800040101010101" pitchFamily="2" charset="-122"/>
                <a:ea typeface="华文新魏" panose="02010800040101010101" pitchFamily="2" charset="-122"/>
              </a:rPr>
              <a:t>fno</a:t>
            </a:r>
            <a:r>
              <a:rPr lang="en-US" altLang="zh-CN" sz="2400" b="1" dirty="0">
                <a:solidFill>
                  <a:srgbClr val="FF0000"/>
                </a:solidFill>
                <a:latin typeface="华文新魏" panose="02010800040101010101" pitchFamily="2" charset="-122"/>
                <a:ea typeface="华文新魏" panose="02010800040101010101" pitchFamily="2" charset="-122"/>
              </a:rPr>
              <a:t>-elide-constructors)</a:t>
            </a:r>
          </a:p>
          <a:p>
            <a:pPr>
              <a:lnSpc>
                <a:spcPct val="110000"/>
              </a:lnSpc>
            </a:pPr>
            <a:endParaRPr lang="en-US" altLang="zh-CN" b="1" dirty="0">
              <a:latin typeface="华文新魏" panose="02010800040101010101" pitchFamily="2" charset="-122"/>
              <a:ea typeface="华文新魏" panose="02010800040101010101" pitchFamily="2" charset="-122"/>
            </a:endParaRPr>
          </a:p>
        </p:txBody>
      </p:sp>
      <p:pic>
        <p:nvPicPr>
          <p:cNvPr id="2" name="图片 1">
            <a:extLst>
              <a:ext uri="{FF2B5EF4-FFF2-40B4-BE49-F238E27FC236}">
                <a16:creationId xmlns:a16="http://schemas.microsoft.com/office/drawing/2014/main" id="{C10FE2EC-775D-4A53-8180-76D9EB5CFA37}"/>
              </a:ext>
            </a:extLst>
          </p:cNvPr>
          <p:cNvPicPr>
            <a:picLocks noChangeAspect="1"/>
          </p:cNvPicPr>
          <p:nvPr/>
        </p:nvPicPr>
        <p:blipFill>
          <a:blip r:embed="rId2"/>
          <a:stretch>
            <a:fillRect/>
          </a:stretch>
        </p:blipFill>
        <p:spPr>
          <a:xfrm>
            <a:off x="332760" y="1098847"/>
            <a:ext cx="8478480" cy="1152128"/>
          </a:xfrm>
          <a:prstGeom prst="rect">
            <a:avLst/>
          </a:prstGeom>
        </p:spPr>
      </p:pic>
    </p:spTree>
    <p:extLst>
      <p:ext uri="{BB962C8B-B14F-4D97-AF65-F5344CB8AC3E}">
        <p14:creationId xmlns:p14="http://schemas.microsoft.com/office/powerpoint/2010/main" val="1814479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编译器提供的合成的默认拷贝构造函数其行为是：</a:t>
            </a:r>
            <a:r>
              <a:rPr lang="zh-CN" altLang="en-US" sz="2400" b="1" dirty="0">
                <a:solidFill>
                  <a:srgbClr val="FF0000"/>
                </a:solidFill>
                <a:latin typeface="华文新魏" panose="02010800040101010101" pitchFamily="2" charset="-122"/>
                <a:ea typeface="华文新魏" panose="02010800040101010101" pitchFamily="2" charset="-122"/>
              </a:rPr>
              <a:t>按成员依次拷贝。</a:t>
            </a:r>
            <a:r>
              <a:rPr lang="zh-CN" altLang="en-US" sz="2400" b="1" dirty="0">
                <a:latin typeface="华文新魏" panose="02010800040101010101" pitchFamily="2" charset="-122"/>
                <a:ea typeface="华文新魏" panose="02010800040101010101" pitchFamily="2" charset="-122"/>
              </a:rPr>
              <a:t>如果用类型</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的对象</a:t>
            </a:r>
            <a:r>
              <a:rPr lang="en-US" altLang="zh-CN" sz="2400" b="1" dirty="0">
                <a:latin typeface="华文新魏" panose="02010800040101010101" pitchFamily="2" charset="-122"/>
                <a:ea typeface="华文新魏" panose="02010800040101010101" pitchFamily="2" charset="-122"/>
              </a:rPr>
              <a:t>o1</a:t>
            </a:r>
            <a:r>
              <a:rPr lang="zh-CN" altLang="en-US" sz="2400" b="1" dirty="0">
                <a:latin typeface="华文新魏" panose="02010800040101010101" pitchFamily="2" charset="-122"/>
                <a:ea typeface="华文新魏" panose="02010800040101010101" pitchFamily="2" charset="-122"/>
              </a:rPr>
              <a:t>拷贝构造对象</a:t>
            </a:r>
            <a:r>
              <a:rPr lang="en-US" altLang="zh-CN" sz="2400" b="1" dirty="0">
                <a:latin typeface="华文新魏" panose="02010800040101010101" pitchFamily="2" charset="-122"/>
                <a:ea typeface="华文新魏" panose="02010800040101010101" pitchFamily="2" charset="-122"/>
              </a:rPr>
              <a:t>o2</a:t>
            </a:r>
            <a:r>
              <a:rPr lang="zh-CN" altLang="en-US" sz="2400" b="1" dirty="0">
                <a:latin typeface="华文新魏" panose="02010800040101010101" pitchFamily="2" charset="-122"/>
                <a:ea typeface="华文新魏" panose="02010800040101010101" pitchFamily="2" charset="-122"/>
              </a:rPr>
              <a:t>，则依次将对象</a:t>
            </a:r>
            <a:r>
              <a:rPr lang="en-US" altLang="zh-CN" sz="2400" b="1" dirty="0">
                <a:latin typeface="华文新魏" panose="02010800040101010101" pitchFamily="2" charset="-122"/>
                <a:ea typeface="华文新魏" panose="02010800040101010101" pitchFamily="2" charset="-122"/>
              </a:rPr>
              <a:t>o1</a:t>
            </a:r>
            <a:r>
              <a:rPr lang="zh-CN" altLang="en-US" sz="2400" b="1" dirty="0">
                <a:latin typeface="华文新魏" panose="02010800040101010101" pitchFamily="2" charset="-122"/>
                <a:ea typeface="华文新魏" panose="02010800040101010101" pitchFamily="2" charset="-122"/>
              </a:rPr>
              <a:t>的每个非静态数据成员拷贝给对象</a:t>
            </a:r>
            <a:r>
              <a:rPr lang="en-US" altLang="zh-CN" sz="2400" b="1" dirty="0">
                <a:latin typeface="华文新魏" panose="02010800040101010101" pitchFamily="2" charset="-122"/>
                <a:ea typeface="华文新魏" panose="02010800040101010101" pitchFamily="2" charset="-122"/>
              </a:rPr>
              <a:t>o2</a:t>
            </a:r>
            <a:r>
              <a:rPr lang="zh-CN" altLang="en-US" sz="2400" b="1" dirty="0">
                <a:latin typeface="华文新魏" panose="02010800040101010101" pitchFamily="2" charset="-122"/>
                <a:ea typeface="华文新魏" panose="02010800040101010101" pitchFamily="2" charset="-122"/>
              </a:rPr>
              <a:t>的对应的非静态数据成员，其中</a:t>
            </a:r>
            <a:endParaRPr lang="en-US" altLang="zh-CN" sz="2400" b="1" dirty="0">
              <a:latin typeface="华文新魏" panose="02010800040101010101" pitchFamily="2" charset="-122"/>
              <a:ea typeface="华文新魏" panose="02010800040101010101" pitchFamily="2" charset="-122"/>
            </a:endParaRPr>
          </a:p>
          <a:p>
            <a:pPr marL="800100" lvl="1" indent="-342900" algn="just">
              <a:lnSpc>
                <a:spcPct val="130000"/>
              </a:lnSpc>
              <a:buFont typeface="Wingdings" panose="05000000000000000000" pitchFamily="2" charset="2"/>
              <a:buChar char="u"/>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如果数据成员是内置类型、指针、引用，则直接拷贝</a:t>
            </a:r>
            <a:endParaRPr lang="en-US" altLang="zh-CN" sz="2400" b="1" dirty="0">
              <a:latin typeface="华文新魏" panose="02010800040101010101" pitchFamily="2" charset="-122"/>
              <a:ea typeface="华文新魏" panose="02010800040101010101" pitchFamily="2" charset="-122"/>
            </a:endParaRPr>
          </a:p>
          <a:p>
            <a:pPr marL="800100" lvl="1" indent="-342900"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如果数据成员是类类型，执行该数据成员类型的拷贝构造函数</a:t>
            </a:r>
            <a:r>
              <a:rPr lang="en-US" altLang="zh-CN" sz="2400" b="1" dirty="0">
                <a:latin typeface="华文新魏" panose="02010800040101010101" pitchFamily="2" charset="-122"/>
                <a:ea typeface="华文新魏" panose="02010800040101010101" pitchFamily="2" charset="-122"/>
              </a:rPr>
              <a:t>	</a:t>
            </a:r>
          </a:p>
          <a:p>
            <a:pPr marL="800100" lvl="1" indent="-342900"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如果是数组（不是指针指向的），则逐元素拷贝；如果元素类型是类类型，逐元素拷贝时会调用元素类型的拷贝构造函数</a:t>
            </a:r>
            <a:endParaRPr lang="en-US" altLang="zh-CN" sz="2400" b="1" dirty="0">
              <a:latin typeface="华文新魏" panose="02010800040101010101" pitchFamily="2" charset="-122"/>
              <a:ea typeface="华文新魏" panose="02010800040101010101" pitchFamily="2" charset="-122"/>
            </a:endParaRPr>
          </a:p>
          <a:p>
            <a:pPr lvl="4"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359184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按成员依次拷贝也被称为</a:t>
            </a:r>
            <a:r>
              <a:rPr lang="zh-CN" altLang="en-US" sz="2200" b="1" dirty="0">
                <a:solidFill>
                  <a:srgbClr val="FF0000"/>
                </a:solidFill>
                <a:latin typeface="华文新魏" panose="02010800040101010101" pitchFamily="2" charset="-122"/>
                <a:ea typeface="华文新魏" panose="02010800040101010101" pitchFamily="2" charset="-122"/>
              </a:rPr>
              <a:t>浅拷贝</a:t>
            </a:r>
            <a:r>
              <a:rPr lang="zh-CN" altLang="en-US" sz="2200" b="1" dirty="0">
                <a:latin typeface="华文新魏" panose="02010800040101010101" pitchFamily="2" charset="-122"/>
                <a:ea typeface="华文新魏" panose="02010800040101010101" pitchFamily="2" charset="-122"/>
              </a:rPr>
              <a:t>。当函数的参数为值参时，实参传递给值参会调用拷贝构造函数，</a:t>
            </a:r>
            <a:r>
              <a:rPr lang="zh-CN" altLang="en-US" sz="2200" b="1" dirty="0">
                <a:solidFill>
                  <a:srgbClr val="FF0000"/>
                </a:solidFill>
                <a:latin typeface="华文新魏" panose="02010800040101010101" pitchFamily="2" charset="-122"/>
                <a:ea typeface="华文新魏" panose="02010800040101010101" pitchFamily="2" charset="-122"/>
              </a:rPr>
              <a:t>如果拷贝构造函数的实现为浅拷贝（如编译器提供的合成的默认拷贝构造函数），就存在如下问题：</a:t>
            </a:r>
            <a:endParaRPr lang="en-US" altLang="zh-CN" sz="2200" b="1" dirty="0">
              <a:solidFill>
                <a:srgbClr val="FF0000"/>
              </a:solidFill>
              <a:latin typeface="华文新魏" panose="02010800040101010101" pitchFamily="2" charset="-122"/>
              <a:ea typeface="华文新魏" panose="02010800040101010101" pitchFamily="2" charset="-122"/>
            </a:endParaRPr>
          </a:p>
          <a:p>
            <a:pPr algn="just">
              <a:lnSpc>
                <a:spcPct val="13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若实参对象包含指针类型的实例数据成员，则只复制指针值而未复制指针所指的单元内容，实参和形参两变量的指针成员指向同一块内存</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lvl="1" algn="just">
              <a:lnSpc>
                <a:spcPct val="130000"/>
              </a:lnSpc>
              <a:buFont typeface="Wingdings" panose="05000000000000000000" pitchFamily="2" charset="2"/>
              <a:buChar char="§"/>
            </a:pPr>
            <a:r>
              <a:rPr lang="zh-CN" altLang="en-US" sz="2000" b="1" dirty="0">
                <a:latin typeface="华文新魏" panose="02010800040101010101" pitchFamily="2" charset="-122"/>
                <a:ea typeface="华文新魏" panose="02010800040101010101" pitchFamily="2" charset="-122"/>
              </a:rPr>
              <a:t>当被调函数返回，形参对象就要析构，释放其指针成员所指的存储单元。若释放的内存被操作系统分配给其他程序，返回后若实参继续访问该存储单元，就会造成当前程序非法访问其他程序页面，导致操作系统报告一般性保护错误。</a:t>
            </a:r>
          </a:p>
          <a:p>
            <a:pPr lvl="1" algn="just">
              <a:lnSpc>
                <a:spcPct val="130000"/>
              </a:lnSpc>
              <a:buFont typeface="Wingdings" panose="05000000000000000000" pitchFamily="2" charset="2"/>
              <a:buChar char="§"/>
            </a:pPr>
            <a:r>
              <a:rPr lang="zh-CN" altLang="en-US" sz="2000" b="1" dirty="0">
                <a:latin typeface="华文新魏" panose="02010800040101010101" pitchFamily="2" charset="-122"/>
                <a:ea typeface="华文新魏" panose="02010800040101010101" pitchFamily="2" charset="-122"/>
              </a:rPr>
              <a:t>若释放的内存分配给当前程序，则变量之间共享内存将产生副作用。</a:t>
            </a:r>
          </a:p>
          <a:p>
            <a:pPr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68080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4.1</a:t>
            </a:r>
            <a:r>
              <a:rPr lang="zh-CN" altLang="en-US" sz="3600" b="1" dirty="0">
                <a:solidFill>
                  <a:srgbClr val="FF0000"/>
                </a:solidFill>
                <a:latin typeface="微软雅黑" pitchFamily="34" charset="-122"/>
                <a:ea typeface="微软雅黑" pitchFamily="34" charset="-122"/>
              </a:rPr>
              <a:t>　作用域</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gn="just">
              <a:lnSpc>
                <a:spcPct val="110000"/>
              </a:lnSpc>
            </a:pPr>
            <a:r>
              <a:rPr lang="en-US" altLang="zh-CN" sz="2400" b="1" dirty="0">
                <a:latin typeface="华文新魏" pitchFamily="2" charset="-122"/>
                <a:ea typeface="华文新魏" pitchFamily="2" charset="-122"/>
              </a:rPr>
              <a:t>	</a:t>
            </a:r>
            <a:r>
              <a:rPr lang="zh-CN" altLang="en-US" sz="2400" b="1" dirty="0">
                <a:latin typeface="华文新魏" panose="02010800040101010101" pitchFamily="2" charset="-122"/>
                <a:ea typeface="华文新魏" panose="02010800040101010101" pitchFamily="2" charset="-122"/>
              </a:rPr>
              <a:t>分为</a:t>
            </a:r>
            <a:r>
              <a:rPr lang="zh-CN" altLang="en-US" sz="2400" b="1" dirty="0">
                <a:solidFill>
                  <a:srgbClr val="FF0000"/>
                </a:solidFill>
                <a:latin typeface="华文新魏" panose="02010800040101010101" pitchFamily="2" charset="-122"/>
                <a:ea typeface="华文新魏" panose="02010800040101010101" pitchFamily="2" charset="-122"/>
              </a:rPr>
              <a:t>面向对象</a:t>
            </a:r>
            <a:r>
              <a:rPr lang="zh-CN" altLang="en-US" sz="2400" b="1" dirty="0">
                <a:latin typeface="华文新魏" panose="02010800040101010101" pitchFamily="2" charset="-122"/>
                <a:ea typeface="华文新魏" panose="02010800040101010101" pitchFamily="2" charset="-122"/>
              </a:rPr>
              <a:t>的作用域、</a:t>
            </a:r>
            <a:r>
              <a:rPr lang="zh-CN" altLang="en-US" sz="2400" b="1" dirty="0">
                <a:solidFill>
                  <a:srgbClr val="FF0000"/>
                </a:solidFill>
                <a:latin typeface="华文新魏" panose="02010800040101010101" pitchFamily="2" charset="-122"/>
                <a:ea typeface="华文新魏" panose="02010800040101010101" pitchFamily="2" charset="-122"/>
              </a:rPr>
              <a:t>面向过程</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传统</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的作用域。</a:t>
            </a:r>
          </a:p>
          <a:p>
            <a:pPr lvl="1" algn="just">
              <a:lnSpc>
                <a:spcPct val="110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面向过程的</a:t>
            </a:r>
            <a:r>
              <a:rPr lang="zh-CN" altLang="en-US" sz="2400" b="1" dirty="0">
                <a:latin typeface="华文新魏" panose="02010800040101010101" pitchFamily="2" charset="-122"/>
                <a:ea typeface="华文新魏" panose="02010800040101010101" pitchFamily="2" charset="-122"/>
              </a:rPr>
              <a:t>：作用范围从小到大可以分为四级：①作用于表达式内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常量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，②作用于函数内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函数参数、局部变量、局部类型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，③作用于程序文件内</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变量和函数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，④作用于整个程序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全局变量、函数、类型</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lvl="1" algn="just">
              <a:lnSpc>
                <a:spcPct val="110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面向对象的：</a:t>
            </a:r>
            <a:r>
              <a:rPr lang="zh-CN" altLang="en-US" sz="2400" b="1" dirty="0">
                <a:latin typeface="华文新魏" panose="02010800040101010101" pitchFamily="2" charset="-122"/>
                <a:ea typeface="华文新魏" panose="02010800040101010101" pitchFamily="2" charset="-122"/>
              </a:rPr>
              <a:t>作用范围从小到大可以分为五级：①作用于表达式内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常量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，②作用于函数成员内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函数参数、局部变量、局部类型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，③作用于类或派生类内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数据、函数和类型成员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，④作用于基类内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数据、函数和类型成员</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，⑤作用于虚基类内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数据、函数和类型成员</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algn="just">
              <a:lnSpc>
                <a:spcPct val="11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标识符作用域越小，被访问优先级就越高</a:t>
            </a:r>
            <a:r>
              <a:rPr lang="zh-CN" altLang="en-US" sz="2400" b="1" dirty="0">
                <a:latin typeface="华文新魏" panose="02010800040101010101" pitchFamily="2" charset="-122"/>
                <a:ea typeface="华文新魏" panose="02010800040101010101" pitchFamily="2" charset="-122"/>
              </a:rPr>
              <a:t>。当函数成员的参数和数据成员同名时，优先访问的是函数成员的参数。面向对象作用域</a:t>
            </a:r>
            <a:r>
              <a:rPr lang="zh-CN" altLang="en-US" sz="2400" b="1" dirty="0">
                <a:solidFill>
                  <a:srgbClr val="FF0000"/>
                </a:solidFill>
                <a:latin typeface="华文新魏" panose="02010800040101010101" pitchFamily="2" charset="-122"/>
                <a:ea typeface="华文新魏" panose="02010800040101010101" pitchFamily="2" charset="-122"/>
              </a:rPr>
              <a:t>优先于</a:t>
            </a:r>
            <a:r>
              <a:rPr lang="zh-CN" altLang="en-US" sz="2400" b="1" dirty="0">
                <a:latin typeface="华文新魏" panose="02010800040101010101" pitchFamily="2" charset="-122"/>
                <a:ea typeface="华文新魏" panose="02010800040101010101" pitchFamily="2" charset="-122"/>
              </a:rPr>
              <a:t>面向过程作用域。</a:t>
            </a:r>
          </a:p>
        </p:txBody>
      </p:sp>
    </p:spTree>
    <p:extLst>
      <p:ext uri="{BB962C8B-B14F-4D97-AF65-F5344CB8AC3E}">
        <p14:creationId xmlns:p14="http://schemas.microsoft.com/office/powerpoint/2010/main" val="1155203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p>
            <a:fld id="{023A893B-6BE4-4742-BE93-9C8EB6D5B358}" type="slidenum">
              <a:rPr lang="en-US" altLang="zh-CN" smtClean="0"/>
              <a:pPr/>
              <a:t>30</a:t>
            </a:fld>
            <a:endParaRPr lang="en-US" altLang="zh-CN"/>
          </a:p>
        </p:txBody>
      </p:sp>
      <p:sp>
        <p:nvSpPr>
          <p:cNvPr id="123907" name="Rectangle 2"/>
          <p:cNvSpPr>
            <a:spLocks noGrp="1" noChangeArrowheads="1"/>
          </p:cNvSpPr>
          <p:nvPr>
            <p:ph type="title"/>
          </p:nvPr>
        </p:nvSpPr>
        <p:spPr>
          <a:xfrm>
            <a:off x="611188" y="333375"/>
            <a:ext cx="7772400" cy="731838"/>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浅拷贝（按成员拷贝）</a:t>
            </a:r>
          </a:p>
        </p:txBody>
      </p:sp>
      <p:sp>
        <p:nvSpPr>
          <p:cNvPr id="123908" name="Rectangle 3"/>
          <p:cNvSpPr>
            <a:spLocks noGrp="1" noChangeArrowheads="1"/>
          </p:cNvSpPr>
          <p:nvPr>
            <p:ph type="body" idx="1"/>
          </p:nvPr>
        </p:nvSpPr>
        <p:spPr>
          <a:xfrm>
            <a:off x="250825" y="1052513"/>
            <a:ext cx="8642350" cy="5400675"/>
          </a:xfrm>
        </p:spPr>
        <p:txBody>
          <a:bodyPr/>
          <a:lstStyle/>
          <a:p>
            <a:pPr marL="0" indent="0" eaLnBrk="1" hangingPunct="1">
              <a:lnSpc>
                <a:spcPct val="90000"/>
              </a:lnSpc>
              <a:buNone/>
            </a:pPr>
            <a:r>
              <a:rPr lang="en-US" altLang="zh-CN" sz="2800" dirty="0">
                <a:latin typeface="华文新魏" panose="02010800040101010101" pitchFamily="2" charset="-122"/>
                <a:ea typeface="华文新魏" panose="02010800040101010101" pitchFamily="2" charset="-122"/>
              </a:rPr>
              <a:t>struct A {</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int *p;</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int size;</a:t>
            </a:r>
          </a:p>
          <a:p>
            <a:pPr>
              <a:lnSpc>
                <a:spcPct val="90000"/>
              </a:lnSpc>
              <a:buNone/>
            </a:pPr>
            <a:r>
              <a:rPr lang="en-US" altLang="zh-CN" sz="2800" dirty="0">
                <a:latin typeface="华文新魏" panose="02010800040101010101" pitchFamily="2" charset="-122"/>
                <a:ea typeface="华文新魏" panose="02010800040101010101" pitchFamily="2" charset="-122"/>
              </a:rPr>
              <a:t>		A (int s):size(s), p(new int[size]){ }</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A( ):size(0),p(0){}</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~A( ) { if(p) {delete p; p=0;}}</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void f(A a) {};  //</a:t>
            </a:r>
            <a:r>
              <a:rPr lang="zh-CN" altLang="en-US" sz="2800" dirty="0">
                <a:latin typeface="华文新魏" panose="02010800040101010101" pitchFamily="2" charset="-122"/>
                <a:ea typeface="华文新魏" panose="02010800040101010101" pitchFamily="2" charset="-122"/>
              </a:rPr>
              <a:t>函数参数为值参</a:t>
            </a:r>
            <a:endParaRPr lang="en-US" altLang="zh-CN" sz="2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A o1(20);</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f(o1);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A </a:t>
            </a:r>
            <a:r>
              <a:rPr lang="en-US" altLang="zh-CN" sz="2000" dirty="0" err="1">
                <a:latin typeface="华文新魏" panose="02010800040101010101" pitchFamily="2" charset="-122"/>
                <a:ea typeface="华文新魏" panose="02010800040101010101" pitchFamily="2" charset="-122"/>
              </a:rPr>
              <a:t>a</a:t>
            </a:r>
            <a:r>
              <a:rPr lang="en-US" altLang="zh-CN" sz="2000" dirty="0">
                <a:latin typeface="华文新魏" panose="02010800040101010101" pitchFamily="2" charset="-122"/>
                <a:ea typeface="华文新魏" panose="02010800040101010101" pitchFamily="2" charset="-122"/>
              </a:rPr>
              <a:t> = o1; </a:t>
            </a:r>
            <a:r>
              <a:rPr lang="zh-CN" altLang="en-US" sz="2000" dirty="0">
                <a:latin typeface="华文新魏" panose="02010800040101010101" pitchFamily="2" charset="-122"/>
                <a:ea typeface="华文新魏" panose="02010800040101010101" pitchFamily="2" charset="-122"/>
              </a:rPr>
              <a:t>调用编译器提供的</a:t>
            </a:r>
            <a:r>
              <a:rPr lang="zh-CN" altLang="en-US" sz="2000" dirty="0">
                <a:solidFill>
                  <a:srgbClr val="FF0000"/>
                </a:solidFill>
                <a:latin typeface="华文新魏" panose="02010800040101010101" pitchFamily="2" charset="-122"/>
                <a:ea typeface="华文新魏" panose="02010800040101010101" pitchFamily="2" charset="-122"/>
              </a:rPr>
              <a:t>缺省浅拷贝构造函数</a:t>
            </a:r>
            <a:endParaRPr lang="en-US" altLang="zh-CN" sz="2000" dirty="0">
              <a:solidFill>
                <a:srgbClr val="FF0000"/>
              </a:solidFill>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a:t>
            </a:r>
            <a:r>
              <a:rPr lang="zh-CN" altLang="en-US" sz="2800" dirty="0">
                <a:solidFill>
                  <a:srgbClr val="FF0000"/>
                </a:solidFill>
                <a:latin typeface="华文新魏" panose="02010800040101010101" pitchFamily="2" charset="-122"/>
                <a:ea typeface="华文新魏" panose="02010800040101010101" pitchFamily="2" charset="-122"/>
              </a:rPr>
              <a:t>用</a:t>
            </a:r>
            <a:r>
              <a:rPr lang="en-US" altLang="zh-CN" sz="2800" dirty="0">
                <a:solidFill>
                  <a:srgbClr val="FF0000"/>
                </a:solidFill>
                <a:latin typeface="华文新魏" panose="02010800040101010101" pitchFamily="2" charset="-122"/>
                <a:ea typeface="华文新魏" panose="02010800040101010101" pitchFamily="2" charset="-122"/>
              </a:rPr>
              <a:t>o1</a:t>
            </a:r>
            <a:r>
              <a:rPr lang="zh-CN" altLang="en-US" sz="2800" dirty="0">
                <a:solidFill>
                  <a:srgbClr val="FF0000"/>
                </a:solidFill>
                <a:latin typeface="华文新魏" panose="02010800040101010101" pitchFamily="2" charset="-122"/>
                <a:ea typeface="华文新魏" panose="02010800040101010101" pitchFamily="2" charset="-122"/>
              </a:rPr>
              <a:t>构造</a:t>
            </a:r>
            <a:r>
              <a:rPr lang="en-US" altLang="zh-CN" sz="2800" dirty="0">
                <a:solidFill>
                  <a:srgbClr val="FF0000"/>
                </a:solidFill>
                <a:latin typeface="华文新魏" panose="02010800040101010101" pitchFamily="2" charset="-122"/>
                <a:ea typeface="华文新魏" panose="02010800040101010101" pitchFamily="2" charset="-122"/>
              </a:rPr>
              <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p:spPr>
        <p:txBody>
          <a:bodyPr/>
          <a:lstStyle/>
          <a:p>
            <a:fld id="{27028413-5DCA-44C0-B419-4DA8F5BB31DE}" type="slidenum">
              <a:rPr lang="en-US" altLang="zh-CN" smtClean="0">
                <a:latin typeface="华文新魏" panose="02010800040101010101" pitchFamily="2" charset="-122"/>
                <a:ea typeface="华文新魏" panose="02010800040101010101" pitchFamily="2" charset="-122"/>
              </a:rPr>
              <a:pPr/>
              <a:t>31</a:t>
            </a:fld>
            <a:endParaRPr lang="en-US" altLang="zh-CN">
              <a:latin typeface="华文新魏" panose="02010800040101010101" pitchFamily="2" charset="-122"/>
              <a:ea typeface="华文新魏" panose="02010800040101010101" pitchFamily="2" charset="-122"/>
            </a:endParaRPr>
          </a:p>
        </p:txBody>
      </p:sp>
      <p:sp>
        <p:nvSpPr>
          <p:cNvPr id="124931" name="Rectangle 2"/>
          <p:cNvSpPr>
            <a:spLocks noGrp="1" noChangeArrowheads="1"/>
          </p:cNvSpPr>
          <p:nvPr>
            <p:ph type="title"/>
          </p:nvPr>
        </p:nvSpPr>
        <p:spPr>
          <a:xfrm>
            <a:off x="611188" y="333375"/>
            <a:ext cx="7772400" cy="731838"/>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浅拷贝（按成员拷贝）</a:t>
            </a:r>
          </a:p>
        </p:txBody>
      </p:sp>
      <p:sp>
        <p:nvSpPr>
          <p:cNvPr id="289806" name="Text Box 14"/>
          <p:cNvSpPr txBox="1">
            <a:spLocks noChangeArrowheads="1"/>
          </p:cNvSpPr>
          <p:nvPr/>
        </p:nvSpPr>
        <p:spPr bwMode="auto">
          <a:xfrm>
            <a:off x="966788" y="1617663"/>
            <a:ext cx="12287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 </a:t>
            </a:r>
          </a:p>
        </p:txBody>
      </p:sp>
      <p:sp>
        <p:nvSpPr>
          <p:cNvPr id="289807" name="Text Box 15"/>
          <p:cNvSpPr txBox="1">
            <a:spLocks noChangeArrowheads="1"/>
          </p:cNvSpPr>
          <p:nvPr/>
        </p:nvSpPr>
        <p:spPr bwMode="auto">
          <a:xfrm>
            <a:off x="966788" y="2024063"/>
            <a:ext cx="1228725" cy="409575"/>
          </a:xfrm>
          <a:prstGeom prst="rect">
            <a:avLst/>
          </a:prstGeom>
          <a:noFill/>
          <a:ln w="12700">
            <a:solidFill>
              <a:schemeClr val="tx1"/>
            </a:solid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size = 20</a:t>
            </a:r>
          </a:p>
        </p:txBody>
      </p:sp>
      <p:sp>
        <p:nvSpPr>
          <p:cNvPr id="289809" name="Text Box 17"/>
          <p:cNvSpPr txBox="1">
            <a:spLocks noChangeArrowheads="1"/>
          </p:cNvSpPr>
          <p:nvPr/>
        </p:nvSpPr>
        <p:spPr bwMode="auto">
          <a:xfrm>
            <a:off x="481013" y="1557338"/>
            <a:ext cx="300082"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a:t>
            </a:r>
          </a:p>
        </p:txBody>
      </p:sp>
      <p:sp>
        <p:nvSpPr>
          <p:cNvPr id="289811" name="Text Box 19"/>
          <p:cNvSpPr txBox="1">
            <a:spLocks noChangeArrowheads="1"/>
          </p:cNvSpPr>
          <p:nvPr/>
        </p:nvSpPr>
        <p:spPr bwMode="auto">
          <a:xfrm>
            <a:off x="966788" y="3057525"/>
            <a:ext cx="12287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89812" name="Text Box 20"/>
          <p:cNvSpPr txBox="1">
            <a:spLocks noChangeArrowheads="1"/>
          </p:cNvSpPr>
          <p:nvPr/>
        </p:nvSpPr>
        <p:spPr bwMode="auto">
          <a:xfrm>
            <a:off x="966788" y="3476625"/>
            <a:ext cx="12287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size =20</a:t>
            </a:r>
          </a:p>
        </p:txBody>
      </p:sp>
      <p:sp>
        <p:nvSpPr>
          <p:cNvPr id="289813" name="Text Box 21"/>
          <p:cNvSpPr txBox="1">
            <a:spLocks noChangeArrowheads="1"/>
          </p:cNvSpPr>
          <p:nvPr/>
        </p:nvSpPr>
        <p:spPr bwMode="auto">
          <a:xfrm>
            <a:off x="2784475" y="3213100"/>
            <a:ext cx="1435100" cy="714375"/>
          </a:xfrm>
          <a:prstGeom prst="rect">
            <a:avLst/>
          </a:prstGeom>
          <a:noFill/>
          <a:ln w="12700">
            <a:solidFill>
              <a:schemeClr val="tx1"/>
            </a:solid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20</a:t>
            </a:r>
            <a:r>
              <a:rPr lang="zh-CN" altLang="en-US" sz="2000" dirty="0">
                <a:latin typeface="华文新魏" panose="02010800040101010101" pitchFamily="2" charset="-122"/>
                <a:ea typeface="华文新魏" panose="02010800040101010101" pitchFamily="2" charset="-122"/>
              </a:rPr>
              <a:t>个</a:t>
            </a:r>
          </a:p>
          <a:p>
            <a:pPr algn="l"/>
            <a:r>
              <a:rPr lang="zh-CN" altLang="en-US" sz="2000" dirty="0">
                <a:latin typeface="华文新魏" panose="02010800040101010101" pitchFamily="2" charset="-122"/>
                <a:ea typeface="华文新魏" panose="02010800040101010101" pitchFamily="2" charset="-122"/>
              </a:rPr>
              <a:t>整型元素</a:t>
            </a:r>
            <a:endParaRPr lang="zh-CN" altLang="en-US" dirty="0">
              <a:latin typeface="华文新魏" panose="02010800040101010101" pitchFamily="2" charset="-122"/>
              <a:ea typeface="华文新魏" panose="02010800040101010101" pitchFamily="2" charset="-122"/>
            </a:endParaRPr>
          </a:p>
        </p:txBody>
      </p:sp>
      <p:sp>
        <p:nvSpPr>
          <p:cNvPr id="289814" name="Text Box 22"/>
          <p:cNvSpPr txBox="1">
            <a:spLocks noChangeArrowheads="1"/>
          </p:cNvSpPr>
          <p:nvPr/>
        </p:nvSpPr>
        <p:spPr bwMode="auto">
          <a:xfrm>
            <a:off x="395288" y="2997200"/>
            <a:ext cx="413896"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o1</a:t>
            </a:r>
          </a:p>
        </p:txBody>
      </p:sp>
      <p:sp>
        <p:nvSpPr>
          <p:cNvPr id="289815" name="Line 23"/>
          <p:cNvSpPr>
            <a:spLocks noChangeShapeType="1"/>
          </p:cNvSpPr>
          <p:nvPr/>
        </p:nvSpPr>
        <p:spPr bwMode="auto">
          <a:xfrm>
            <a:off x="2195513" y="3213100"/>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89816" name="Text Box 24"/>
          <p:cNvSpPr txBox="1">
            <a:spLocks noChangeArrowheads="1"/>
          </p:cNvSpPr>
          <p:nvPr/>
        </p:nvSpPr>
        <p:spPr bwMode="auto">
          <a:xfrm>
            <a:off x="5344019" y="1423898"/>
            <a:ext cx="2491388" cy="1200329"/>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函数调用</a:t>
            </a:r>
            <a:r>
              <a:rPr lang="en-US" altLang="zh-CN" dirty="0">
                <a:latin typeface="华文新魏" panose="02010800040101010101" pitchFamily="2" charset="-122"/>
                <a:ea typeface="华文新魏" panose="02010800040101010101" pitchFamily="2" charset="-122"/>
              </a:rPr>
              <a:t>f(o1)</a:t>
            </a:r>
            <a:r>
              <a:rPr lang="zh-CN" altLang="en-US" dirty="0">
                <a:latin typeface="华文新魏" panose="02010800040101010101" pitchFamily="2" charset="-122"/>
                <a:ea typeface="华文新魏" panose="02010800040101010101" pitchFamily="2" charset="-122"/>
              </a:rPr>
              <a:t>发生时</a:t>
            </a:r>
          </a:p>
          <a:p>
            <a:pPr algn="l"/>
            <a:r>
              <a:rPr lang="zh-CN" altLang="en-US" dirty="0">
                <a:latin typeface="华文新魏" panose="02010800040101010101" pitchFamily="2" charset="-122"/>
                <a:ea typeface="华文新魏" panose="02010800040101010101" pitchFamily="2" charset="-122"/>
              </a:rPr>
              <a:t>实参对象</a:t>
            </a:r>
            <a:r>
              <a:rPr lang="en-US" altLang="zh-CN" dirty="0">
                <a:latin typeface="华文新魏" panose="02010800040101010101" pitchFamily="2" charset="-122"/>
                <a:ea typeface="华文新魏" panose="02010800040101010101" pitchFamily="2" charset="-122"/>
              </a:rPr>
              <a:t>o1</a:t>
            </a:r>
            <a:r>
              <a:rPr lang="zh-CN" altLang="en-US" dirty="0">
                <a:latin typeface="华文新魏" panose="02010800040101010101" pitchFamily="2" charset="-122"/>
                <a:ea typeface="华文新魏" panose="02010800040101010101" pitchFamily="2" charset="-122"/>
              </a:rPr>
              <a:t>赋值给形参</a:t>
            </a:r>
          </a:p>
          <a:p>
            <a:pPr algn="l"/>
            <a:r>
              <a:rPr lang="zh-CN" altLang="en-US" dirty="0">
                <a:latin typeface="华文新魏" panose="02010800040101010101" pitchFamily="2" charset="-122"/>
                <a:ea typeface="华文新魏" panose="02010800040101010101" pitchFamily="2" charset="-122"/>
              </a:rPr>
              <a:t>对象</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，等价于</a:t>
            </a:r>
          </a:p>
          <a:p>
            <a:pPr algn="l"/>
            <a:r>
              <a:rPr lang="en-US" altLang="zh-CN" dirty="0">
                <a:latin typeface="华文新魏" panose="02010800040101010101" pitchFamily="2" charset="-122"/>
                <a:ea typeface="华文新魏" panose="02010800040101010101" pitchFamily="2" charset="-122"/>
              </a:rPr>
              <a:t>A </a:t>
            </a:r>
            <a:r>
              <a:rPr lang="en-US" altLang="zh-CN" dirty="0" err="1">
                <a:latin typeface="华文新魏" panose="02010800040101010101" pitchFamily="2" charset="-122"/>
                <a:ea typeface="华文新魏" panose="02010800040101010101" pitchFamily="2" charset="-122"/>
              </a:rPr>
              <a:t>a</a:t>
            </a:r>
            <a:r>
              <a:rPr lang="en-US" altLang="zh-CN" dirty="0">
                <a:latin typeface="华文新魏" panose="02010800040101010101" pitchFamily="2" charset="-122"/>
                <a:ea typeface="华文新魏" panose="02010800040101010101" pitchFamily="2" charset="-122"/>
              </a:rPr>
              <a:t> = o1;</a:t>
            </a:r>
          </a:p>
        </p:txBody>
      </p:sp>
      <p:grpSp>
        <p:nvGrpSpPr>
          <p:cNvPr id="2" name="Group 26"/>
          <p:cNvGrpSpPr>
            <a:grpSpLocks/>
          </p:cNvGrpSpPr>
          <p:nvPr/>
        </p:nvGrpSpPr>
        <p:grpSpPr bwMode="auto">
          <a:xfrm>
            <a:off x="2195513" y="1844675"/>
            <a:ext cx="574675" cy="1368425"/>
            <a:chOff x="3833" y="1162"/>
            <a:chExt cx="362" cy="862"/>
          </a:xfrm>
        </p:grpSpPr>
        <p:sp>
          <p:nvSpPr>
            <p:cNvPr id="124947" name="Line 27"/>
            <p:cNvSpPr>
              <a:spLocks noChangeShapeType="1"/>
            </p:cNvSpPr>
            <p:nvPr/>
          </p:nvSpPr>
          <p:spPr bwMode="auto">
            <a:xfrm>
              <a:off x="3833" y="1162"/>
              <a:ext cx="226" cy="0"/>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48" name="Line 28"/>
            <p:cNvSpPr>
              <a:spLocks noChangeShapeType="1"/>
            </p:cNvSpPr>
            <p:nvPr/>
          </p:nvSpPr>
          <p:spPr bwMode="auto">
            <a:xfrm>
              <a:off x="4059" y="1162"/>
              <a:ext cx="0" cy="544"/>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49" name="Line 29"/>
            <p:cNvSpPr>
              <a:spLocks noChangeShapeType="1"/>
            </p:cNvSpPr>
            <p:nvPr/>
          </p:nvSpPr>
          <p:spPr bwMode="auto">
            <a:xfrm flipV="1">
              <a:off x="4059" y="1706"/>
              <a:ext cx="136" cy="3"/>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50" name="Line 30"/>
            <p:cNvSpPr>
              <a:spLocks noChangeShapeType="1"/>
            </p:cNvSpPr>
            <p:nvPr/>
          </p:nvSpPr>
          <p:spPr bwMode="auto">
            <a:xfrm>
              <a:off x="4195" y="1706"/>
              <a:ext cx="0" cy="318"/>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grpSp>
      <p:sp>
        <p:nvSpPr>
          <p:cNvPr id="289823" name="Text Box 31"/>
          <p:cNvSpPr txBox="1">
            <a:spLocks noChangeArrowheads="1"/>
          </p:cNvSpPr>
          <p:nvPr/>
        </p:nvSpPr>
        <p:spPr bwMode="auto">
          <a:xfrm>
            <a:off x="179388" y="4149725"/>
            <a:ext cx="5294312" cy="1006475"/>
          </a:xfrm>
          <a:prstGeom prst="rect">
            <a:avLst/>
          </a:prstGeom>
          <a:noFill/>
          <a:ln w="12700">
            <a:noFill/>
            <a:miter lim="800000"/>
            <a:headEnd/>
            <a:tailEnd/>
          </a:ln>
        </p:spPr>
        <p:txBody>
          <a:bodyPr wrap="none">
            <a:spAutoFit/>
          </a:bodyPr>
          <a:lstStyle/>
          <a:p>
            <a:pPr algn="l"/>
            <a:r>
              <a:rPr lang="zh-CN" altLang="en-US" sz="2000" b="1" dirty="0">
                <a:solidFill>
                  <a:srgbClr val="FF0000"/>
                </a:solidFill>
                <a:latin typeface="华文新魏" panose="02010800040101010101" pitchFamily="2" charset="-122"/>
                <a:ea typeface="华文新魏" panose="02010800040101010101" pitchFamily="2" charset="-122"/>
              </a:rPr>
              <a:t>函数返回后实参</a:t>
            </a:r>
            <a:r>
              <a:rPr lang="en-US" altLang="zh-CN" sz="2000" b="1" dirty="0">
                <a:solidFill>
                  <a:srgbClr val="FF0000"/>
                </a:solidFill>
                <a:latin typeface="华文新魏" panose="02010800040101010101" pitchFamily="2" charset="-122"/>
                <a:ea typeface="华文新魏" panose="02010800040101010101" pitchFamily="2" charset="-122"/>
              </a:rPr>
              <a:t>o1</a:t>
            </a:r>
            <a:r>
              <a:rPr lang="zh-CN" altLang="en-US" sz="2000" b="1" dirty="0">
                <a:solidFill>
                  <a:srgbClr val="FF0000"/>
                </a:solidFill>
                <a:latin typeface="华文新魏" panose="02010800040101010101" pitchFamily="2" charset="-122"/>
                <a:ea typeface="华文新魏" panose="02010800040101010101" pitchFamily="2" charset="-122"/>
              </a:rPr>
              <a:t>的生命周期没结束。若通过</a:t>
            </a:r>
          </a:p>
          <a:p>
            <a:pPr algn="l"/>
            <a:r>
              <a:rPr lang="en-US" altLang="zh-CN" sz="2000" b="1" dirty="0">
                <a:solidFill>
                  <a:srgbClr val="FF0000"/>
                </a:solidFill>
                <a:latin typeface="华文新魏" panose="02010800040101010101" pitchFamily="2" charset="-122"/>
                <a:ea typeface="华文新魏" panose="02010800040101010101" pitchFamily="2" charset="-122"/>
              </a:rPr>
              <a:t>o1</a:t>
            </a:r>
            <a:r>
              <a:rPr lang="zh-CN" altLang="en-US" sz="2000" b="1" dirty="0">
                <a:solidFill>
                  <a:srgbClr val="FF0000"/>
                </a:solidFill>
                <a:latin typeface="华文新魏" panose="02010800040101010101" pitchFamily="2" charset="-122"/>
                <a:ea typeface="华文新魏" panose="02010800040101010101" pitchFamily="2" charset="-122"/>
              </a:rPr>
              <a:t>继续访问该存储单元，如 </a:t>
            </a:r>
            <a:r>
              <a:rPr lang="en-US" altLang="zh-CN" sz="2000" b="1" dirty="0">
                <a:solidFill>
                  <a:srgbClr val="FF0000"/>
                </a:solidFill>
                <a:latin typeface="华文新魏" panose="02010800040101010101" pitchFamily="2" charset="-122"/>
                <a:ea typeface="华文新魏" panose="02010800040101010101" pitchFamily="2" charset="-122"/>
              </a:rPr>
              <a:t>o1.p[0] = 1;</a:t>
            </a:r>
          </a:p>
          <a:p>
            <a:pPr algn="l"/>
            <a:r>
              <a:rPr lang="zh-CN" altLang="en-US" sz="2000" b="1" dirty="0">
                <a:solidFill>
                  <a:srgbClr val="FF0000"/>
                </a:solidFill>
                <a:latin typeface="华文新魏" panose="02010800040101010101" pitchFamily="2" charset="-122"/>
                <a:ea typeface="华文新魏" panose="02010800040101010101" pitchFamily="2" charset="-122"/>
              </a:rPr>
              <a:t>就会造成当前程序非法访问其他程序页面</a:t>
            </a:r>
          </a:p>
        </p:txBody>
      </p:sp>
      <p:sp>
        <p:nvSpPr>
          <p:cNvPr id="289824" name="AutoShape 32"/>
          <p:cNvSpPr>
            <a:spLocks noChangeArrowheads="1"/>
          </p:cNvSpPr>
          <p:nvPr/>
        </p:nvSpPr>
        <p:spPr bwMode="auto">
          <a:xfrm>
            <a:off x="1403350" y="2563813"/>
            <a:ext cx="144463" cy="360362"/>
          </a:xfrm>
          <a:prstGeom prst="upArrow">
            <a:avLst>
              <a:gd name="adj1" fmla="val 50000"/>
              <a:gd name="adj2" fmla="val 62362"/>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289825" name="Text Box 33"/>
          <p:cNvSpPr txBox="1">
            <a:spLocks noChangeArrowheads="1"/>
          </p:cNvSpPr>
          <p:nvPr/>
        </p:nvSpPr>
        <p:spPr bwMode="auto">
          <a:xfrm>
            <a:off x="244475" y="2517775"/>
            <a:ext cx="1043876"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 a = o1</a:t>
            </a:r>
          </a:p>
        </p:txBody>
      </p:sp>
      <p:sp>
        <p:nvSpPr>
          <p:cNvPr id="289826" name="Text Box 34"/>
          <p:cNvSpPr txBox="1">
            <a:spLocks noChangeArrowheads="1"/>
          </p:cNvSpPr>
          <p:nvPr/>
        </p:nvSpPr>
        <p:spPr bwMode="auto">
          <a:xfrm>
            <a:off x="5344019" y="2887107"/>
            <a:ext cx="2627642" cy="1200329"/>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当函数返回时，形参</a:t>
            </a:r>
            <a:r>
              <a:rPr lang="en-US" altLang="zh-CN" dirty="0">
                <a:latin typeface="华文新魏" panose="02010800040101010101" pitchFamily="2" charset="-122"/>
                <a:ea typeface="华文新魏" panose="02010800040101010101" pitchFamily="2" charset="-122"/>
              </a:rPr>
              <a:t>a</a:t>
            </a:r>
          </a:p>
          <a:p>
            <a:pPr algn="l"/>
            <a:r>
              <a:rPr lang="zh-CN" altLang="en-US" dirty="0">
                <a:latin typeface="华文新魏" panose="02010800040101010101" pitchFamily="2" charset="-122"/>
                <a:ea typeface="华文新魏" panose="02010800040101010101" pitchFamily="2" charset="-122"/>
              </a:rPr>
              <a:t>被析构（生命结束），</a:t>
            </a:r>
          </a:p>
          <a:p>
            <a:pPr algn="l"/>
            <a:r>
              <a:rPr lang="zh-CN" altLang="en-US" dirty="0">
                <a:latin typeface="华文新魏" panose="02010800040101010101" pitchFamily="2" charset="-122"/>
                <a:ea typeface="华文新魏" panose="02010800040101010101" pitchFamily="2" charset="-122"/>
              </a:rPr>
              <a:t>析构函数执行</a:t>
            </a:r>
            <a:r>
              <a:rPr lang="en-US" altLang="zh-CN" dirty="0">
                <a:latin typeface="华文新魏" panose="02010800040101010101" pitchFamily="2" charset="-122"/>
                <a:ea typeface="华文新魏" panose="02010800040101010101" pitchFamily="2" charset="-122"/>
              </a:rPr>
              <a:t>delete p</a:t>
            </a:r>
            <a:r>
              <a:rPr lang="zh-CN" altLang="en-US" dirty="0">
                <a:latin typeface="华文新魏" panose="02010800040101010101" pitchFamily="2" charset="-122"/>
                <a:ea typeface="华文新魏" panose="02010800040101010101" pitchFamily="2" charset="-122"/>
              </a:rPr>
              <a:t>，</a:t>
            </a:r>
          </a:p>
          <a:p>
            <a:pPr algn="l"/>
            <a:r>
              <a:rPr lang="zh-CN" altLang="en-US" dirty="0">
                <a:latin typeface="华文新魏" panose="02010800040101010101" pitchFamily="2" charset="-122"/>
                <a:ea typeface="华文新魏" panose="02010800040101010101" pitchFamily="2" charset="-122"/>
              </a:rPr>
              <a:t>导致</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指向的内存被释放</a:t>
            </a:r>
          </a:p>
        </p:txBody>
      </p:sp>
      <p:sp>
        <p:nvSpPr>
          <p:cNvPr id="289827" name="Text Box 35"/>
          <p:cNvSpPr txBox="1">
            <a:spLocks noChangeArrowheads="1"/>
          </p:cNvSpPr>
          <p:nvPr/>
        </p:nvSpPr>
        <p:spPr bwMode="auto">
          <a:xfrm>
            <a:off x="179512" y="5445125"/>
            <a:ext cx="7272808" cy="1015663"/>
          </a:xfrm>
          <a:prstGeom prst="rect">
            <a:avLst/>
          </a:prstGeom>
          <a:noFill/>
          <a:ln w="12700">
            <a:noFill/>
            <a:miter lim="800000"/>
            <a:headEnd/>
            <a:tailEnd/>
          </a:ln>
        </p:spPr>
        <p:txBody>
          <a:bodyPr wrap="square">
            <a:spAutoFit/>
          </a:bodyPr>
          <a:lstStyle/>
          <a:p>
            <a:pPr algn="l"/>
            <a:r>
              <a:rPr lang="zh-CN" altLang="en-US" sz="2000" b="1" dirty="0">
                <a:solidFill>
                  <a:srgbClr val="FF0000"/>
                </a:solidFill>
                <a:latin typeface="华文新魏" panose="02010800040101010101" pitchFamily="2" charset="-122"/>
                <a:ea typeface="华文新魏" panose="02010800040101010101" pitchFamily="2" charset="-122"/>
              </a:rPr>
              <a:t>若实参变量包含指针类型的数据成员，则浅拷贝只复制指针的值而未复制指针所指的单元内容，实参和形参两个变量</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的指针成员指向同一块内存。造成无法估量的副作用</a:t>
            </a:r>
          </a:p>
        </p:txBody>
      </p:sp>
      <p:sp>
        <p:nvSpPr>
          <p:cNvPr id="23" name="TextBox 22"/>
          <p:cNvSpPr txBox="1"/>
          <p:nvPr/>
        </p:nvSpPr>
        <p:spPr>
          <a:xfrm>
            <a:off x="3357554" y="1428736"/>
            <a:ext cx="1582484" cy="923330"/>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按成员拷贝</a:t>
            </a:r>
            <a:endParaRPr lang="en-US" altLang="zh-CN" dirty="0">
              <a:latin typeface="华文新魏" panose="02010800040101010101" pitchFamily="2" charset="-122"/>
              <a:ea typeface="华文新魏" panose="02010800040101010101" pitchFamily="2" charset="-122"/>
            </a:endParaRPr>
          </a:p>
          <a:p>
            <a:r>
              <a:rPr lang="en-US" altLang="zh-CN" dirty="0" err="1">
                <a:latin typeface="华文新魏" panose="02010800040101010101" pitchFamily="2" charset="-122"/>
                <a:ea typeface="华文新魏" panose="02010800040101010101" pitchFamily="2" charset="-122"/>
              </a:rPr>
              <a:t>a.p</a:t>
            </a:r>
            <a:r>
              <a:rPr lang="en-US" altLang="zh-CN" dirty="0">
                <a:latin typeface="华文新魏" panose="02010800040101010101" pitchFamily="2" charset="-122"/>
                <a:ea typeface="华文新魏" panose="02010800040101010101" pitchFamily="2" charset="-122"/>
              </a:rPr>
              <a:t> = o1.p</a:t>
            </a:r>
          </a:p>
          <a:p>
            <a:r>
              <a:rPr lang="en-US" altLang="zh-CN" dirty="0" err="1">
                <a:latin typeface="华文新魏" panose="02010800040101010101" pitchFamily="2" charset="-122"/>
                <a:ea typeface="华文新魏" panose="02010800040101010101" pitchFamily="2" charset="-122"/>
              </a:rPr>
              <a:t>a.size</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o.size</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16"/>
                                        </p:tgtEl>
                                        <p:attrNameLst>
                                          <p:attrName>style.visibility</p:attrName>
                                        </p:attrNameLst>
                                      </p:cBhvr>
                                      <p:to>
                                        <p:strVal val="visible"/>
                                      </p:to>
                                    </p:set>
                                    <p:animEffect transition="in" filter="blinds(horizontal)">
                                      <p:cBhvr>
                                        <p:cTn id="7" dur="500"/>
                                        <p:tgtEl>
                                          <p:spTgt spid="2898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9811"/>
                                        </p:tgtEl>
                                        <p:attrNameLst>
                                          <p:attrName>style.visibility</p:attrName>
                                        </p:attrNameLst>
                                      </p:cBhvr>
                                      <p:to>
                                        <p:strVal val="visible"/>
                                      </p:to>
                                    </p:set>
                                    <p:animEffect transition="in" filter="blinds(horizontal)">
                                      <p:cBhvr>
                                        <p:cTn id="12" dur="500"/>
                                        <p:tgtEl>
                                          <p:spTgt spid="2898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9812"/>
                                        </p:tgtEl>
                                        <p:attrNameLst>
                                          <p:attrName>style.visibility</p:attrName>
                                        </p:attrNameLst>
                                      </p:cBhvr>
                                      <p:to>
                                        <p:strVal val="visible"/>
                                      </p:to>
                                    </p:set>
                                    <p:animEffect transition="in" filter="blinds(horizontal)">
                                      <p:cBhvr>
                                        <p:cTn id="15" dur="500"/>
                                        <p:tgtEl>
                                          <p:spTgt spid="2898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9813"/>
                                        </p:tgtEl>
                                        <p:attrNameLst>
                                          <p:attrName>style.visibility</p:attrName>
                                        </p:attrNameLst>
                                      </p:cBhvr>
                                      <p:to>
                                        <p:strVal val="visible"/>
                                      </p:to>
                                    </p:set>
                                    <p:animEffect transition="in" filter="blinds(horizontal)">
                                      <p:cBhvr>
                                        <p:cTn id="18" dur="500"/>
                                        <p:tgtEl>
                                          <p:spTgt spid="2898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9814"/>
                                        </p:tgtEl>
                                        <p:attrNameLst>
                                          <p:attrName>style.visibility</p:attrName>
                                        </p:attrNameLst>
                                      </p:cBhvr>
                                      <p:to>
                                        <p:strVal val="visible"/>
                                      </p:to>
                                    </p:set>
                                    <p:animEffect transition="in" filter="blinds(horizontal)">
                                      <p:cBhvr>
                                        <p:cTn id="21" dur="500"/>
                                        <p:tgtEl>
                                          <p:spTgt spid="2898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89815"/>
                                        </p:tgtEl>
                                        <p:attrNameLst>
                                          <p:attrName>style.visibility</p:attrName>
                                        </p:attrNameLst>
                                      </p:cBhvr>
                                      <p:to>
                                        <p:strVal val="visible"/>
                                      </p:to>
                                    </p:set>
                                    <p:animEffect transition="in" filter="blinds(horizontal)">
                                      <p:cBhvr>
                                        <p:cTn id="24" dur="500"/>
                                        <p:tgtEl>
                                          <p:spTgt spid="28981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89824"/>
                                        </p:tgtEl>
                                        <p:attrNameLst>
                                          <p:attrName>style.visibility</p:attrName>
                                        </p:attrNameLst>
                                      </p:cBhvr>
                                      <p:to>
                                        <p:strVal val="visible"/>
                                      </p:to>
                                    </p:set>
                                    <p:animEffect transition="in" filter="blinds(horizontal)">
                                      <p:cBhvr>
                                        <p:cTn id="29" dur="500"/>
                                        <p:tgtEl>
                                          <p:spTgt spid="28982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89825"/>
                                        </p:tgtEl>
                                        <p:attrNameLst>
                                          <p:attrName>style.visibility</p:attrName>
                                        </p:attrNameLst>
                                      </p:cBhvr>
                                      <p:to>
                                        <p:strVal val="visible"/>
                                      </p:to>
                                    </p:set>
                                    <p:animEffect transition="in" filter="blinds(horizontal)">
                                      <p:cBhvr>
                                        <p:cTn id="32" dur="500"/>
                                        <p:tgtEl>
                                          <p:spTgt spid="2898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9806"/>
                                        </p:tgtEl>
                                        <p:attrNameLst>
                                          <p:attrName>style.visibility</p:attrName>
                                        </p:attrNameLst>
                                      </p:cBhvr>
                                      <p:to>
                                        <p:strVal val="visible"/>
                                      </p:to>
                                    </p:set>
                                    <p:animEffect transition="in" filter="blinds(horizontal)">
                                      <p:cBhvr>
                                        <p:cTn id="42" dur="500"/>
                                        <p:tgtEl>
                                          <p:spTgt spid="289806"/>
                                        </p:tgtEl>
                                      </p:cBhvr>
                                    </p:animEffect>
                                  </p:childTnLst>
                                </p:cTn>
                              </p:par>
                              <p:par>
                                <p:cTn id="43" presetID="3" presetClass="entr" presetSubtype="10" fill="hold" nodeType="withEffect">
                                  <p:stCondLst>
                                    <p:cond delay="0"/>
                                  </p:stCondLst>
                                  <p:childTnLst>
                                    <p:set>
                                      <p:cBhvr>
                                        <p:cTn id="44" dur="1" fill="hold">
                                          <p:stCondLst>
                                            <p:cond delay="0"/>
                                          </p:stCondLst>
                                        </p:cTn>
                                        <p:tgtEl>
                                          <p:spTgt spid="289807"/>
                                        </p:tgtEl>
                                        <p:attrNameLst>
                                          <p:attrName>style.visibility</p:attrName>
                                        </p:attrNameLst>
                                      </p:cBhvr>
                                      <p:to>
                                        <p:strVal val="visible"/>
                                      </p:to>
                                    </p:set>
                                    <p:animEffect transition="in" filter="blinds(horizontal)">
                                      <p:cBhvr>
                                        <p:cTn id="45" dur="500"/>
                                        <p:tgtEl>
                                          <p:spTgt spid="289807"/>
                                        </p:tgtEl>
                                      </p:cBhvr>
                                    </p:animEffect>
                                  </p:childTnLst>
                                </p:cTn>
                              </p:par>
                              <p:par>
                                <p:cTn id="46" presetID="3" presetClass="entr" presetSubtype="10" fill="hold" nodeType="withEffect">
                                  <p:stCondLst>
                                    <p:cond delay="0"/>
                                  </p:stCondLst>
                                  <p:childTnLst>
                                    <p:set>
                                      <p:cBhvr>
                                        <p:cTn id="47" dur="1" fill="hold">
                                          <p:stCondLst>
                                            <p:cond delay="0"/>
                                          </p:stCondLst>
                                        </p:cTn>
                                        <p:tgtEl>
                                          <p:spTgt spid="289809"/>
                                        </p:tgtEl>
                                        <p:attrNameLst>
                                          <p:attrName>style.visibility</p:attrName>
                                        </p:attrNameLst>
                                      </p:cBhvr>
                                      <p:to>
                                        <p:strVal val="visible"/>
                                      </p:to>
                                    </p:set>
                                    <p:animEffect transition="in" filter="blinds(horizontal)">
                                      <p:cBhvr>
                                        <p:cTn id="48" dur="500"/>
                                        <p:tgtEl>
                                          <p:spTgt spid="289809"/>
                                        </p:tgtEl>
                                      </p:cBhvr>
                                    </p:animEffect>
                                  </p:childTnLst>
                                </p:cTn>
                              </p:par>
                              <p:par>
                                <p:cTn id="49" presetID="3" presetClass="entr" presetSubtype="1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89826"/>
                                        </p:tgtEl>
                                        <p:attrNameLst>
                                          <p:attrName>style.visibility</p:attrName>
                                        </p:attrNameLst>
                                      </p:cBhvr>
                                      <p:to>
                                        <p:strVal val="visible"/>
                                      </p:to>
                                    </p:set>
                                    <p:animEffect transition="in" filter="blinds(horizontal)">
                                      <p:cBhvr>
                                        <p:cTn id="56" dur="500"/>
                                        <p:tgtEl>
                                          <p:spTgt spid="28982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grpId="1" nodeType="clickEffect">
                                  <p:stCondLst>
                                    <p:cond delay="0"/>
                                  </p:stCondLst>
                                  <p:childTnLst>
                                    <p:animEffect transition="out" filter="blinds(horizontal)">
                                      <p:cBhvr>
                                        <p:cTn id="60" dur="500"/>
                                        <p:tgtEl>
                                          <p:spTgt spid="289813"/>
                                        </p:tgtEl>
                                      </p:cBhvr>
                                    </p:animEffect>
                                    <p:set>
                                      <p:cBhvr>
                                        <p:cTn id="61" dur="1" fill="hold">
                                          <p:stCondLst>
                                            <p:cond delay="499"/>
                                          </p:stCondLst>
                                        </p:cTn>
                                        <p:tgtEl>
                                          <p:spTgt spid="289813"/>
                                        </p:tgtEl>
                                        <p:attrNameLst>
                                          <p:attrName>style.visibility</p:attrName>
                                        </p:attrNameLst>
                                      </p:cBhvr>
                                      <p:to>
                                        <p:strVal val="hidden"/>
                                      </p:to>
                                    </p:set>
                                  </p:childTnLst>
                                </p:cTn>
                              </p:par>
                              <p:par>
                                <p:cTn id="62" presetID="3" presetClass="exit" presetSubtype="10" fill="hold" grpId="0" nodeType="withEffect">
                                  <p:stCondLst>
                                    <p:cond delay="0"/>
                                  </p:stCondLst>
                                  <p:childTnLst>
                                    <p:animEffect transition="out" filter="blinds(horizontal)">
                                      <p:cBhvr>
                                        <p:cTn id="63" dur="500"/>
                                        <p:tgtEl>
                                          <p:spTgt spid="289806"/>
                                        </p:tgtEl>
                                      </p:cBhvr>
                                    </p:animEffect>
                                    <p:set>
                                      <p:cBhvr>
                                        <p:cTn id="64" dur="1" fill="hold">
                                          <p:stCondLst>
                                            <p:cond delay="499"/>
                                          </p:stCondLst>
                                        </p:cTn>
                                        <p:tgtEl>
                                          <p:spTgt spid="289806"/>
                                        </p:tgtEl>
                                        <p:attrNameLst>
                                          <p:attrName>style.visibility</p:attrName>
                                        </p:attrNameLst>
                                      </p:cBhvr>
                                      <p:to>
                                        <p:strVal val="hidden"/>
                                      </p:to>
                                    </p:set>
                                  </p:childTnLst>
                                </p:cTn>
                              </p:par>
                              <p:par>
                                <p:cTn id="65" presetID="3" presetClass="exit" presetSubtype="10" fill="hold" grpId="0" nodeType="withEffect">
                                  <p:stCondLst>
                                    <p:cond delay="0"/>
                                  </p:stCondLst>
                                  <p:childTnLst>
                                    <p:animEffect transition="out" filter="blinds(horizontal)">
                                      <p:cBhvr>
                                        <p:cTn id="66" dur="500"/>
                                        <p:tgtEl>
                                          <p:spTgt spid="289807"/>
                                        </p:tgtEl>
                                      </p:cBhvr>
                                    </p:animEffect>
                                    <p:set>
                                      <p:cBhvr>
                                        <p:cTn id="67" dur="1" fill="hold">
                                          <p:stCondLst>
                                            <p:cond delay="499"/>
                                          </p:stCondLst>
                                        </p:cTn>
                                        <p:tgtEl>
                                          <p:spTgt spid="289807"/>
                                        </p:tgtEl>
                                        <p:attrNameLst>
                                          <p:attrName>style.visibility</p:attrName>
                                        </p:attrNameLst>
                                      </p:cBhvr>
                                      <p:to>
                                        <p:strVal val="hidden"/>
                                      </p:to>
                                    </p:set>
                                  </p:childTnLst>
                                </p:cTn>
                              </p:par>
                              <p:par>
                                <p:cTn id="68" presetID="3" presetClass="exit" presetSubtype="10" fill="hold" grpId="0" nodeType="withEffect">
                                  <p:stCondLst>
                                    <p:cond delay="0"/>
                                  </p:stCondLst>
                                  <p:childTnLst>
                                    <p:animEffect transition="out" filter="blinds(horizontal)">
                                      <p:cBhvr>
                                        <p:cTn id="69" dur="500"/>
                                        <p:tgtEl>
                                          <p:spTgt spid="289809"/>
                                        </p:tgtEl>
                                      </p:cBhvr>
                                    </p:animEffect>
                                    <p:set>
                                      <p:cBhvr>
                                        <p:cTn id="70" dur="1" fill="hold">
                                          <p:stCondLst>
                                            <p:cond delay="499"/>
                                          </p:stCondLst>
                                        </p:cTn>
                                        <p:tgtEl>
                                          <p:spTgt spid="289809"/>
                                        </p:tgtEl>
                                        <p:attrNameLst>
                                          <p:attrName>style.visibility</p:attrName>
                                        </p:attrNameLst>
                                      </p:cBhvr>
                                      <p:to>
                                        <p:strVal val="hidden"/>
                                      </p:to>
                                    </p:set>
                                  </p:childTnLst>
                                </p:cTn>
                              </p:par>
                              <p:par>
                                <p:cTn id="71" presetID="3" presetClass="exit" presetSubtype="10" fill="hold" nodeType="withEffect">
                                  <p:stCondLst>
                                    <p:cond delay="0"/>
                                  </p:stCondLst>
                                  <p:childTnLst>
                                    <p:animEffect transition="out" filter="blinds(horizontal)">
                                      <p:cBhvr>
                                        <p:cTn id="72" dur="500"/>
                                        <p:tgtEl>
                                          <p:spTgt spid="2"/>
                                        </p:tgtEl>
                                      </p:cBhvr>
                                    </p:animEffect>
                                    <p:set>
                                      <p:cBhvr>
                                        <p:cTn id="73" dur="1" fill="hold">
                                          <p:stCondLst>
                                            <p:cond delay="499"/>
                                          </p:stCondLst>
                                        </p:cTn>
                                        <p:tgtEl>
                                          <p:spTgt spid="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89823"/>
                                        </p:tgtEl>
                                        <p:attrNameLst>
                                          <p:attrName>style.visibility</p:attrName>
                                        </p:attrNameLst>
                                      </p:cBhvr>
                                      <p:to>
                                        <p:strVal val="visible"/>
                                      </p:to>
                                    </p:set>
                                    <p:animEffect transition="in" filter="blinds(horizontal)">
                                      <p:cBhvr>
                                        <p:cTn id="78" dur="500"/>
                                        <p:tgtEl>
                                          <p:spTgt spid="289823"/>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89827"/>
                                        </p:tgtEl>
                                        <p:attrNameLst>
                                          <p:attrName>style.visibility</p:attrName>
                                        </p:attrNameLst>
                                      </p:cBhvr>
                                      <p:to>
                                        <p:strVal val="visible"/>
                                      </p:to>
                                    </p:set>
                                    <p:animEffect transition="in" filter="blinds(horizontal)">
                                      <p:cBhvr>
                                        <p:cTn id="83" dur="500"/>
                                        <p:tgtEl>
                                          <p:spTgt spid="289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6" grpId="0" animBg="1"/>
      <p:bldP spid="289807" grpId="0" animBg="1"/>
      <p:bldP spid="289809" grpId="0"/>
      <p:bldP spid="289811" grpId="0" animBg="1"/>
      <p:bldP spid="289812" grpId="0" animBg="1"/>
      <p:bldP spid="289813" grpId="0" animBg="1"/>
      <p:bldP spid="289813" grpId="1" animBg="1"/>
      <p:bldP spid="289814" grpId="0"/>
      <p:bldP spid="289815" grpId="0" animBg="1"/>
      <p:bldP spid="289816" grpId="0"/>
      <p:bldP spid="289823" grpId="0"/>
      <p:bldP spid="289824" grpId="0" animBg="1"/>
      <p:bldP spid="289825" grpId="0"/>
      <p:bldP spid="289827"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深拷贝：</a:t>
            </a:r>
            <a:r>
              <a:rPr lang="zh-CN" altLang="en-US" sz="2400" b="1" dirty="0">
                <a:latin typeface="华文新魏" panose="02010800040101010101" pitchFamily="2" charset="-122"/>
                <a:ea typeface="华文新魏" panose="02010800040101010101" pitchFamily="2" charset="-122"/>
              </a:rPr>
              <a:t>在传递参数时先为形参对象的指针成员分配新的存储单元，而后将实参对象的指针成员所指向的单元内容复制到新分配的存储单元中。</a:t>
            </a: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必须进行深拷贝才能避免出现内存保护错误或副作用</a:t>
            </a:r>
            <a:endParaRPr lang="en-US" altLang="zh-CN" sz="24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为了在传递参数时能进行深拷贝，</a:t>
            </a:r>
            <a:r>
              <a:rPr lang="zh-CN" altLang="en-US" sz="2400" b="1" dirty="0">
                <a:solidFill>
                  <a:srgbClr val="FF0000"/>
                </a:solidFill>
                <a:latin typeface="华文新魏" panose="02010800040101010101" pitchFamily="2" charset="-122"/>
                <a:ea typeface="华文新魏" panose="02010800040101010101" pitchFamily="2" charset="-122"/>
              </a:rPr>
              <a:t>必须自定义</a:t>
            </a:r>
            <a:r>
              <a:rPr lang="zh-CN" altLang="en-US" sz="2400" b="1" dirty="0">
                <a:latin typeface="华文新魏" panose="02010800040101010101" pitchFamily="2" charset="-122"/>
                <a:ea typeface="华文新魏" panose="02010800040101010101" pitchFamily="2" charset="-122"/>
              </a:rPr>
              <a:t>参数类型为</a:t>
            </a:r>
            <a:r>
              <a:rPr lang="zh-CN" altLang="en-US" sz="2400" b="1" dirty="0">
                <a:solidFill>
                  <a:srgbClr val="FF0000"/>
                </a:solidFill>
                <a:latin typeface="华文新魏" panose="02010800040101010101" pitchFamily="2" charset="-122"/>
                <a:ea typeface="华文新魏" panose="02010800040101010101" pitchFamily="2" charset="-122"/>
              </a:rPr>
              <a:t>类的引用的拷贝构造函数</a:t>
            </a:r>
            <a:r>
              <a:rPr lang="zh-CN" altLang="en-US" sz="2400" b="1" dirty="0">
                <a:latin typeface="华文新魏" panose="02010800040101010101" pitchFamily="2" charset="-122"/>
                <a:ea typeface="华文新魏" panose="02010800040101010101" pitchFamily="2" charset="-122"/>
              </a:rPr>
              <a:t>，即定义</a:t>
            </a:r>
            <a:r>
              <a:rPr lang="en-US" altLang="zh-CN" sz="2400" b="1" dirty="0">
                <a:latin typeface="华文新魏" panose="02010800040101010101" pitchFamily="2" charset="-122"/>
                <a:ea typeface="华文新魏" panose="02010800040101010101" pitchFamily="2" charset="-122"/>
              </a:rPr>
              <a:t>A (A &amp;)</a:t>
            </a:r>
            <a:r>
              <a:rPr lang="zh-CN" altLang="en-US" sz="2400" b="1" dirty="0">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A (const A&amp;)   </a:t>
            </a:r>
            <a:r>
              <a:rPr lang="zh-CN" altLang="en-US" sz="2400" b="1" dirty="0">
                <a:latin typeface="华文新魏" panose="02010800040101010101" pitchFamily="2" charset="-122"/>
                <a:ea typeface="华文新魏" panose="02010800040101010101" pitchFamily="2" charset="-122"/>
              </a:rPr>
              <a:t>等形式的构造函数。建议使用</a:t>
            </a:r>
            <a:r>
              <a:rPr lang="en-US" altLang="zh-CN" sz="2400" b="1" dirty="0">
                <a:solidFill>
                  <a:srgbClr val="FF0000"/>
                </a:solidFill>
                <a:latin typeface="华文新魏" panose="02010800040101010101" pitchFamily="2" charset="-122"/>
                <a:ea typeface="华文新魏" panose="02010800040101010101" pitchFamily="2" charset="-122"/>
              </a:rPr>
              <a:t>A (const A&amp;) </a:t>
            </a:r>
            <a:r>
              <a:rPr lang="zh-CN" altLang="en-US" sz="2400" b="1" dirty="0">
                <a:solidFill>
                  <a:srgbClr val="FF0000"/>
                </a:solidFill>
                <a:latin typeface="华文新魏" panose="02010800040101010101" pitchFamily="2" charset="-122"/>
                <a:ea typeface="华文新魏" panose="02010800040101010101" pitchFamily="2" charset="-122"/>
              </a:rPr>
              <a:t>。</a:t>
            </a:r>
            <a:endParaRPr lang="en-US" altLang="zh-CN" sz="2400" b="1" dirty="0">
              <a:solidFill>
                <a:srgbClr val="FF0000"/>
              </a:solidFill>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拷贝构造函数参数必须为引用。</a:t>
            </a: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3608258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p>
            <a:fld id="{023A893B-6BE4-4742-BE93-9C8EB6D5B358}" type="slidenum">
              <a:rPr lang="en-US" altLang="zh-CN" smtClean="0"/>
              <a:pPr/>
              <a:t>33</a:t>
            </a:fld>
            <a:endParaRPr lang="en-US" altLang="zh-CN"/>
          </a:p>
        </p:txBody>
      </p:sp>
      <p:sp>
        <p:nvSpPr>
          <p:cNvPr id="123907" name="Rectangle 2"/>
          <p:cNvSpPr>
            <a:spLocks noGrp="1" noChangeArrowheads="1"/>
          </p:cNvSpPr>
          <p:nvPr>
            <p:ph type="title"/>
          </p:nvPr>
        </p:nvSpPr>
        <p:spPr>
          <a:xfrm>
            <a:off x="611188" y="333375"/>
            <a:ext cx="7772400" cy="731838"/>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深拷贝</a:t>
            </a:r>
          </a:p>
        </p:txBody>
      </p:sp>
      <p:sp>
        <p:nvSpPr>
          <p:cNvPr id="123908" name="Rectangle 3"/>
          <p:cNvSpPr>
            <a:spLocks noGrp="1" noChangeArrowheads="1"/>
          </p:cNvSpPr>
          <p:nvPr>
            <p:ph type="body" idx="1"/>
          </p:nvPr>
        </p:nvSpPr>
        <p:spPr>
          <a:xfrm>
            <a:off x="250825" y="1052513"/>
            <a:ext cx="8642350" cy="5400675"/>
          </a:xfrm>
        </p:spPr>
        <p:txBody>
          <a:bodyPr>
            <a:normAutofit/>
          </a:bodyPr>
          <a:lstStyle/>
          <a:p>
            <a:pPr marL="0" indent="0" eaLnBrk="1" hangingPunct="1">
              <a:lnSpc>
                <a:spcPct val="90000"/>
              </a:lnSpc>
              <a:buNone/>
            </a:pPr>
            <a:r>
              <a:rPr lang="en-US" altLang="zh-CN" sz="1800" dirty="0">
                <a:latin typeface="华文新魏" panose="02010800040101010101" pitchFamily="2" charset="-122"/>
                <a:ea typeface="华文新魏" panose="02010800040101010101" pitchFamily="2" charset="-122"/>
              </a:rPr>
              <a:t>struct A {</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int *p;</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int size;</a:t>
            </a:r>
          </a:p>
          <a:p>
            <a:pPr>
              <a:lnSpc>
                <a:spcPct val="90000"/>
              </a:lnSpc>
              <a:buNone/>
            </a:pPr>
            <a:r>
              <a:rPr lang="en-US" altLang="zh-CN" sz="1800" dirty="0">
                <a:latin typeface="华文新魏" panose="02010800040101010101" pitchFamily="2" charset="-122"/>
                <a:ea typeface="华文新魏" panose="02010800040101010101" pitchFamily="2" charset="-122"/>
              </a:rPr>
              <a:t>	A (int s):size(s), p(new int[size]){ }</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):size(0),p(0){ }</a:t>
            </a:r>
          </a:p>
          <a:p>
            <a:pPr>
              <a:lnSpc>
                <a:spcPct val="90000"/>
              </a:lnSpc>
              <a:buNone/>
            </a:pPr>
            <a:r>
              <a:rPr lang="en-US" altLang="zh-CN" sz="1800" b="1" dirty="0">
                <a:solidFill>
                  <a:srgbClr val="FF0000"/>
                </a:solidFill>
              </a:rPr>
              <a:t>	</a:t>
            </a:r>
            <a:r>
              <a:rPr lang="en-US" altLang="zh-CN" sz="1800" b="1" dirty="0">
                <a:solidFill>
                  <a:srgbClr val="FF0000"/>
                </a:solidFill>
                <a:latin typeface="华文新魏" panose="02010800040101010101" pitchFamily="2" charset="-122"/>
                <a:ea typeface="华文新魏" panose="02010800040101010101" pitchFamily="2" charset="-122"/>
              </a:rPr>
              <a:t>A (const  A &amp;r) ;  	//A  (const </a:t>
            </a:r>
            <a:r>
              <a:rPr lang="en-US" altLang="zh-CN" sz="1800" b="1" dirty="0" err="1">
                <a:solidFill>
                  <a:srgbClr val="FF0000"/>
                </a:solidFill>
                <a:latin typeface="华文新魏" panose="02010800040101010101" pitchFamily="2" charset="-122"/>
                <a:ea typeface="华文新魏" panose="02010800040101010101" pitchFamily="2" charset="-122"/>
              </a:rPr>
              <a:t>A&amp;r</a:t>
            </a:r>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自定义拷贝构造函数</a:t>
            </a:r>
            <a:endParaRPr lang="en-US" altLang="zh-CN" sz="1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 { if(p) {delete p; p=0;}}</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A::A (const A  &amp;r)   { 		</a:t>
            </a:r>
            <a:r>
              <a:rPr lang="en-US" altLang="zh-CN" sz="1800" dirty="0">
                <a:solidFill>
                  <a:srgbClr val="FF0000"/>
                </a:solidFill>
                <a:latin typeface="华文新魏" panose="02010800040101010101" pitchFamily="2" charset="-122"/>
                <a:ea typeface="华文新魏" panose="02010800040101010101" pitchFamily="2" charset="-122"/>
              </a:rPr>
              <a:t>//</a:t>
            </a:r>
            <a:r>
              <a:rPr lang="zh-CN" altLang="en-US" sz="1800" dirty="0">
                <a:solidFill>
                  <a:srgbClr val="FF0000"/>
                </a:solidFill>
                <a:latin typeface="华文新魏" panose="02010800040101010101" pitchFamily="2" charset="-122"/>
                <a:ea typeface="华文新魏" panose="02010800040101010101" pitchFamily="2" charset="-122"/>
              </a:rPr>
              <a:t>实现时不是浅拷贝，而是深拷贝</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p=new int[size=</a:t>
            </a:r>
            <a:r>
              <a:rPr lang="en-US" altLang="zh-CN" sz="1800" dirty="0" err="1">
                <a:latin typeface="华文新魏" panose="02010800040101010101" pitchFamily="2" charset="-122"/>
                <a:ea typeface="华文新魏" panose="02010800040101010101" pitchFamily="2" charset="-122"/>
              </a:rPr>
              <a:t>r.size</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构造时</a:t>
            </a:r>
            <a:r>
              <a:rPr lang="en-US" altLang="zh-CN" sz="1800" dirty="0">
                <a:latin typeface="华文新魏" panose="02010800040101010101" pitchFamily="2" charset="-122"/>
                <a:ea typeface="华文新魏" panose="02010800040101010101" pitchFamily="2" charset="-122"/>
              </a:rPr>
              <a:t>p</a:t>
            </a:r>
            <a:r>
              <a:rPr lang="zh-CN" altLang="en-US" sz="1800" dirty="0">
                <a:latin typeface="华文新魏" panose="02010800040101010101" pitchFamily="2" charset="-122"/>
                <a:ea typeface="华文新魏" panose="02010800040101010101" pitchFamily="2" charset="-122"/>
              </a:rPr>
              <a:t>指向新分配内存        </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for (int i =0;  i&lt;size;  i++)     p[i]=</a:t>
            </a:r>
            <a:r>
              <a:rPr lang="en-US" altLang="zh-CN" sz="1800" dirty="0" err="1">
                <a:latin typeface="华文新魏" panose="02010800040101010101" pitchFamily="2" charset="-122"/>
                <a:ea typeface="华文新魏" panose="02010800040101010101" pitchFamily="2" charset="-122"/>
              </a:rPr>
              <a:t>r.p</a:t>
            </a:r>
            <a:r>
              <a:rPr lang="en-US" altLang="zh-CN" sz="1800" dirty="0">
                <a:latin typeface="华文新魏" panose="02010800040101010101" pitchFamily="2" charset="-122"/>
                <a:ea typeface="华文新魏" panose="02010800040101010101" pitchFamily="2" charset="-122"/>
              </a:rPr>
              <a:t>[i] ; </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void f(A a) {};  //</a:t>
            </a:r>
            <a:r>
              <a:rPr lang="zh-CN" altLang="en-US" sz="1800" dirty="0">
                <a:latin typeface="华文新魏" panose="02010800040101010101" pitchFamily="2" charset="-122"/>
                <a:ea typeface="华文新魏" panose="02010800040101010101" pitchFamily="2" charset="-122"/>
              </a:rPr>
              <a:t>函数参数为值参</a:t>
            </a:r>
            <a:endParaRPr lang="en-US" altLang="zh-CN" sz="1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o1(20);</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 f(o1); 	//</a:t>
            </a:r>
            <a:r>
              <a:rPr lang="zh-CN" altLang="en-US" sz="1800" dirty="0">
                <a:latin typeface="华文新魏" panose="02010800040101010101" pitchFamily="2" charset="-122"/>
                <a:ea typeface="华文新魏" panose="02010800040101010101" pitchFamily="2" charset="-122"/>
              </a:rPr>
              <a:t>调用自定义的拷贝构造函数，不用浅拷贝使</a:t>
            </a:r>
            <a:r>
              <a:rPr lang="en-US" altLang="zh-CN" sz="1800" dirty="0" err="1">
                <a:latin typeface="华文新魏" panose="02010800040101010101" pitchFamily="2" charset="-122"/>
                <a:ea typeface="华文新魏" panose="02010800040101010101" pitchFamily="2" charset="-122"/>
              </a:rPr>
              <a:t>o.p</a:t>
            </a:r>
            <a:r>
              <a:rPr lang="en-US" altLang="zh-CN" sz="1800" dirty="0">
                <a:latin typeface="华文新魏" panose="02010800040101010101" pitchFamily="2" charset="-122"/>
                <a:ea typeface="华文新魏" panose="02010800040101010101" pitchFamily="2" charset="-122"/>
              </a:rPr>
              <a:t>=</a:t>
            </a:r>
            <a:r>
              <a:rPr lang="en-US" altLang="zh-CN" sz="1800" dirty="0" err="1">
                <a:latin typeface="华文新魏" panose="02010800040101010101" pitchFamily="2" charset="-122"/>
                <a:ea typeface="华文新魏" panose="02010800040101010101" pitchFamily="2" charset="-122"/>
              </a:rPr>
              <a:t>a.p</a:t>
            </a:r>
            <a:r>
              <a:rPr lang="zh-CN" altLang="en-US" sz="1800" dirty="0">
                <a:latin typeface="华文新魏" panose="02010800040101010101" pitchFamily="2" charset="-122"/>
                <a:ea typeface="华文新魏" panose="02010800040101010101" pitchFamily="2" charset="-122"/>
              </a:rPr>
              <a:t>，</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而是</a:t>
            </a:r>
            <a:r>
              <a:rPr lang="en-US" altLang="zh-CN" sz="1800" dirty="0" err="1">
                <a:solidFill>
                  <a:srgbClr val="FF0000"/>
                </a:solidFill>
                <a:latin typeface="华文新魏" panose="02010800040101010101" pitchFamily="2" charset="-122"/>
                <a:ea typeface="华文新魏" panose="02010800040101010101" pitchFamily="2" charset="-122"/>
              </a:rPr>
              <a:t>o.p</a:t>
            </a:r>
            <a:r>
              <a:rPr lang="en-US" altLang="zh-CN" sz="1800" dirty="0">
                <a:solidFill>
                  <a:srgbClr val="FF0000"/>
                </a:solidFill>
                <a:latin typeface="华文新魏" panose="02010800040101010101" pitchFamily="2" charset="-122"/>
                <a:ea typeface="华文新魏" panose="02010800040101010101" pitchFamily="2" charset="-122"/>
              </a:rPr>
              <a:t>!=</a:t>
            </a:r>
            <a:r>
              <a:rPr lang="en-US" altLang="zh-CN" sz="1800" dirty="0" err="1">
                <a:solidFill>
                  <a:srgbClr val="FF0000"/>
                </a:solidFill>
                <a:latin typeface="华文新魏" panose="02010800040101010101" pitchFamily="2" charset="-122"/>
                <a:ea typeface="华文新魏" panose="02010800040101010101" pitchFamily="2" charset="-122"/>
              </a:rPr>
              <a:t>a.p</a:t>
            </a:r>
            <a:r>
              <a:rPr lang="en-US" altLang="zh-CN" sz="1800" dirty="0">
                <a:solidFill>
                  <a:srgbClr val="FF0000"/>
                </a:solidFill>
                <a:latin typeface="华文新魏" panose="02010800040101010101" pitchFamily="2" charset="-122"/>
                <a:ea typeface="华文新魏" panose="02010800040101010101" pitchFamily="2" charset="-122"/>
              </a:rPr>
              <a:t> </a:t>
            </a:r>
            <a:r>
              <a:rPr lang="zh-CN" altLang="en-US" sz="1800" dirty="0">
                <a:solidFill>
                  <a:srgbClr val="FF0000"/>
                </a:solidFill>
                <a:latin typeface="华文新魏" panose="02010800040101010101" pitchFamily="2" charset="-122"/>
                <a:ea typeface="华文新魏" panose="02010800040101010101" pitchFamily="2" charset="-122"/>
              </a:rPr>
              <a:t>但是二块内存的内容一样</a:t>
            </a:r>
            <a:endParaRPr lang="en-US" altLang="zh-CN" sz="1800" dirty="0">
              <a:solidFill>
                <a:srgbClr val="FF0000"/>
              </a:solidFill>
              <a:latin typeface="华文新魏" panose="02010800040101010101" pitchFamily="2" charset="-122"/>
              <a:ea typeface="华文新魏" panose="02010800040101010101" pitchFamily="2" charset="-122"/>
            </a:endParaRPr>
          </a:p>
          <a:p>
            <a:pPr eaLnBrk="1" hangingPunct="1">
              <a:lnSpc>
                <a:spcPct val="90000"/>
              </a:lnSpc>
              <a:buFontTx/>
              <a:buNone/>
            </a:pPr>
            <a:endParaRPr lang="en-US" altLang="zh-CN" sz="1800"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8960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p:spPr>
        <p:txBody>
          <a:bodyPr/>
          <a:lstStyle/>
          <a:p>
            <a:fld id="{19C438E4-2EB2-4D31-A094-4E342EBAEE26}" type="slidenum">
              <a:rPr lang="en-US" altLang="zh-CN" smtClean="0">
                <a:latin typeface="华文新魏" panose="02010800040101010101" pitchFamily="2" charset="-122"/>
                <a:ea typeface="华文新魏" panose="02010800040101010101" pitchFamily="2" charset="-122"/>
              </a:rPr>
              <a:pPr/>
              <a:t>34</a:t>
            </a:fld>
            <a:endParaRPr lang="en-US" altLang="zh-CN">
              <a:latin typeface="华文新魏" panose="02010800040101010101" pitchFamily="2" charset="-122"/>
              <a:ea typeface="华文新魏" panose="02010800040101010101" pitchFamily="2" charset="-122"/>
            </a:endParaRPr>
          </a:p>
        </p:txBody>
      </p:sp>
      <p:sp>
        <p:nvSpPr>
          <p:cNvPr id="130051" name="Rectangle 2"/>
          <p:cNvSpPr>
            <a:spLocks noGrp="1" noChangeArrowheads="1"/>
          </p:cNvSpPr>
          <p:nvPr>
            <p:ph type="title"/>
          </p:nvPr>
        </p:nvSpPr>
        <p:spPr>
          <a:xfrm>
            <a:off x="611188" y="333375"/>
            <a:ext cx="7772400" cy="731838"/>
          </a:xfrm>
        </p:spPr>
        <p:txBody>
          <a:bodyPr/>
          <a:lstStyle/>
          <a:p>
            <a:pPr eaLnBrk="1" hangingPunct="1"/>
            <a:r>
              <a:rPr lang="zh-CN" altLang="en-US" sz="3600" b="1" dirty="0">
                <a:solidFill>
                  <a:srgbClr val="FF0000"/>
                </a:solidFill>
                <a:latin typeface="微软雅黑" pitchFamily="34" charset="-122"/>
                <a:ea typeface="微软雅黑" pitchFamily="34" charset="-122"/>
              </a:rPr>
              <a:t>深拷贝</a:t>
            </a:r>
          </a:p>
        </p:txBody>
      </p:sp>
      <p:sp>
        <p:nvSpPr>
          <p:cNvPr id="291845" name="Text Box 5"/>
          <p:cNvSpPr txBox="1">
            <a:spLocks noChangeArrowheads="1"/>
          </p:cNvSpPr>
          <p:nvPr/>
        </p:nvSpPr>
        <p:spPr bwMode="auto">
          <a:xfrm>
            <a:off x="471488" y="1557338"/>
            <a:ext cx="322524"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o</a:t>
            </a:r>
          </a:p>
        </p:txBody>
      </p:sp>
      <p:sp>
        <p:nvSpPr>
          <p:cNvPr id="291846" name="Text Box 6"/>
          <p:cNvSpPr txBox="1">
            <a:spLocks noChangeArrowheads="1"/>
          </p:cNvSpPr>
          <p:nvPr/>
        </p:nvSpPr>
        <p:spPr bwMode="auto">
          <a:xfrm>
            <a:off x="966788" y="3057525"/>
            <a:ext cx="12287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91847" name="Text Box 7"/>
          <p:cNvSpPr txBox="1">
            <a:spLocks noChangeArrowheads="1"/>
          </p:cNvSpPr>
          <p:nvPr/>
        </p:nvSpPr>
        <p:spPr bwMode="auto">
          <a:xfrm>
            <a:off x="966788" y="3476625"/>
            <a:ext cx="12287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size =6</a:t>
            </a:r>
          </a:p>
        </p:txBody>
      </p:sp>
      <p:sp>
        <p:nvSpPr>
          <p:cNvPr id="291848" name="Text Box 8"/>
          <p:cNvSpPr txBox="1">
            <a:spLocks noChangeArrowheads="1"/>
          </p:cNvSpPr>
          <p:nvPr/>
        </p:nvSpPr>
        <p:spPr bwMode="auto">
          <a:xfrm>
            <a:off x="2784475" y="3213100"/>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6</a:t>
            </a:r>
            <a:r>
              <a:rPr lang="zh-CN" altLang="en-US" sz="2000">
                <a:latin typeface="华文新魏" panose="02010800040101010101" pitchFamily="2" charset="-122"/>
                <a:ea typeface="华文新魏" panose="02010800040101010101" pitchFamily="2" charset="-122"/>
              </a:rPr>
              <a:t>个</a:t>
            </a:r>
          </a:p>
          <a:p>
            <a:pPr algn="l"/>
            <a:r>
              <a:rPr lang="zh-CN" altLang="en-US" sz="2000">
                <a:latin typeface="华文新魏" panose="02010800040101010101" pitchFamily="2" charset="-122"/>
                <a:ea typeface="华文新魏" panose="02010800040101010101" pitchFamily="2" charset="-122"/>
              </a:rPr>
              <a:t>整型元素</a:t>
            </a:r>
            <a:endParaRPr lang="zh-CN" altLang="en-US">
              <a:latin typeface="华文新魏" panose="02010800040101010101" pitchFamily="2" charset="-122"/>
              <a:ea typeface="华文新魏" panose="02010800040101010101" pitchFamily="2" charset="-122"/>
            </a:endParaRPr>
          </a:p>
        </p:txBody>
      </p:sp>
      <p:sp>
        <p:nvSpPr>
          <p:cNvPr id="291849" name="Text Box 9"/>
          <p:cNvSpPr txBox="1">
            <a:spLocks noChangeArrowheads="1"/>
          </p:cNvSpPr>
          <p:nvPr/>
        </p:nvSpPr>
        <p:spPr bwMode="auto">
          <a:xfrm>
            <a:off x="481013" y="2997200"/>
            <a:ext cx="300082"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a:t>
            </a:r>
          </a:p>
        </p:txBody>
      </p:sp>
      <p:sp>
        <p:nvSpPr>
          <p:cNvPr id="291850" name="Line 10"/>
          <p:cNvSpPr>
            <a:spLocks noChangeShapeType="1"/>
          </p:cNvSpPr>
          <p:nvPr/>
        </p:nvSpPr>
        <p:spPr bwMode="auto">
          <a:xfrm>
            <a:off x="2195513" y="3213100"/>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91851" name="Text Box 11"/>
          <p:cNvSpPr txBox="1">
            <a:spLocks noChangeArrowheads="1"/>
          </p:cNvSpPr>
          <p:nvPr/>
        </p:nvSpPr>
        <p:spPr bwMode="auto">
          <a:xfrm>
            <a:off x="5292725" y="1341438"/>
            <a:ext cx="2954655" cy="2031325"/>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函数调用</a:t>
            </a:r>
            <a:r>
              <a:rPr lang="en-US" altLang="zh-CN" dirty="0">
                <a:latin typeface="华文新魏" panose="02010800040101010101" pitchFamily="2" charset="-122"/>
                <a:ea typeface="华文新魏" panose="02010800040101010101" pitchFamily="2" charset="-122"/>
              </a:rPr>
              <a:t>f(a)</a:t>
            </a:r>
            <a:r>
              <a:rPr lang="zh-CN" altLang="en-US" dirty="0">
                <a:latin typeface="华文新魏" panose="02010800040101010101" pitchFamily="2" charset="-122"/>
                <a:ea typeface="华文新魏" panose="02010800040101010101" pitchFamily="2" charset="-122"/>
              </a:rPr>
              <a:t>发生时</a:t>
            </a:r>
          </a:p>
          <a:p>
            <a:pPr algn="l"/>
            <a:r>
              <a:rPr lang="zh-CN" altLang="en-US" dirty="0">
                <a:latin typeface="华文新魏" panose="02010800040101010101" pitchFamily="2" charset="-122"/>
                <a:ea typeface="华文新魏" panose="02010800040101010101" pitchFamily="2" charset="-122"/>
              </a:rPr>
              <a:t>用实参对象</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构造形参</a:t>
            </a:r>
          </a:p>
          <a:p>
            <a:pPr algn="l"/>
            <a:r>
              <a:rPr lang="zh-CN" altLang="en-US" dirty="0">
                <a:latin typeface="华文新魏" panose="02010800040101010101" pitchFamily="2" charset="-122"/>
                <a:ea typeface="华文新魏" panose="02010800040101010101" pitchFamily="2" charset="-122"/>
              </a:rPr>
              <a:t>对象</a:t>
            </a:r>
            <a:r>
              <a:rPr lang="en-US" altLang="zh-CN" dirty="0">
                <a:latin typeface="华文新魏" panose="02010800040101010101" pitchFamily="2" charset="-122"/>
                <a:ea typeface="华文新魏" panose="02010800040101010101" pitchFamily="2" charset="-122"/>
              </a:rPr>
              <a:t>o</a:t>
            </a:r>
            <a:r>
              <a:rPr lang="zh-CN" altLang="en-US" dirty="0">
                <a:latin typeface="华文新魏" panose="02010800040101010101" pitchFamily="2" charset="-122"/>
                <a:ea typeface="华文新魏" panose="02010800040101010101" pitchFamily="2" charset="-122"/>
              </a:rPr>
              <a:t>，等价于</a:t>
            </a:r>
          </a:p>
          <a:p>
            <a:pPr algn="l"/>
            <a:r>
              <a:rPr lang="en-US" altLang="zh-CN" dirty="0">
                <a:latin typeface="华文新魏" panose="02010800040101010101" pitchFamily="2" charset="-122"/>
                <a:ea typeface="华文新魏" panose="02010800040101010101" pitchFamily="2" charset="-122"/>
              </a:rPr>
              <a:t>A o = a;</a:t>
            </a:r>
          </a:p>
          <a:p>
            <a:pPr algn="l"/>
            <a:r>
              <a:rPr lang="zh-CN" altLang="en-US" dirty="0">
                <a:latin typeface="华文新魏" panose="02010800040101010101" pitchFamily="2" charset="-122"/>
                <a:ea typeface="华文新魏" panose="02010800040101010101" pitchFamily="2" charset="-122"/>
              </a:rPr>
              <a:t>但这次是调用自定义的</a:t>
            </a:r>
          </a:p>
          <a:p>
            <a:pPr algn="l"/>
            <a:r>
              <a:rPr lang="zh-CN" altLang="en-US" dirty="0">
                <a:latin typeface="华文新魏" panose="02010800040101010101" pitchFamily="2" charset="-122"/>
                <a:ea typeface="华文新魏" panose="02010800040101010101" pitchFamily="2" charset="-122"/>
              </a:rPr>
              <a:t>拷贝构造函数，进行深拷贝</a:t>
            </a:r>
          </a:p>
          <a:p>
            <a:pPr algn="l"/>
            <a:endParaRPr lang="zh-CN" altLang="en-US" dirty="0">
              <a:latin typeface="华文新魏" panose="02010800040101010101" pitchFamily="2" charset="-122"/>
              <a:ea typeface="华文新魏" panose="02010800040101010101" pitchFamily="2" charset="-122"/>
            </a:endParaRPr>
          </a:p>
        </p:txBody>
      </p:sp>
      <p:sp>
        <p:nvSpPr>
          <p:cNvPr id="291852" name="Text Box 12"/>
          <p:cNvSpPr txBox="1">
            <a:spLocks noChangeArrowheads="1"/>
          </p:cNvSpPr>
          <p:nvPr/>
        </p:nvSpPr>
        <p:spPr bwMode="auto">
          <a:xfrm>
            <a:off x="955675" y="1916113"/>
            <a:ext cx="1228725" cy="409575"/>
          </a:xfrm>
          <a:prstGeom prst="rect">
            <a:avLst/>
          </a:prstGeom>
          <a:noFill/>
          <a:ln w="12700">
            <a:solidFill>
              <a:schemeClr val="tx1"/>
            </a:solidFill>
            <a:miter lim="800000"/>
            <a:headEnd/>
            <a:tailEnd/>
          </a:ln>
        </p:spPr>
        <p:txBody>
          <a:bodyPr>
            <a:spAutoFit/>
          </a:bodyPr>
          <a:lstStyle/>
          <a:p>
            <a:pPr algn="l"/>
            <a:r>
              <a:rPr lang="en-US" altLang="zh-CN" sz="2000">
                <a:solidFill>
                  <a:srgbClr val="FF0000"/>
                </a:solidFill>
                <a:latin typeface="华文新魏" panose="02010800040101010101" pitchFamily="2" charset="-122"/>
                <a:ea typeface="华文新魏" panose="02010800040101010101" pitchFamily="2" charset="-122"/>
              </a:rPr>
              <a:t>size =6</a:t>
            </a:r>
          </a:p>
        </p:txBody>
      </p:sp>
      <p:sp>
        <p:nvSpPr>
          <p:cNvPr id="291859" name="AutoShape 19"/>
          <p:cNvSpPr>
            <a:spLocks noChangeArrowheads="1"/>
          </p:cNvSpPr>
          <p:nvPr/>
        </p:nvSpPr>
        <p:spPr bwMode="auto">
          <a:xfrm>
            <a:off x="1403350" y="2563813"/>
            <a:ext cx="144463" cy="360362"/>
          </a:xfrm>
          <a:prstGeom prst="upArrow">
            <a:avLst>
              <a:gd name="adj1" fmla="val 50000"/>
              <a:gd name="adj2" fmla="val 62362"/>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291860" name="Text Box 20"/>
          <p:cNvSpPr txBox="1">
            <a:spLocks noChangeArrowheads="1"/>
          </p:cNvSpPr>
          <p:nvPr/>
        </p:nvSpPr>
        <p:spPr bwMode="auto">
          <a:xfrm>
            <a:off x="320675" y="2517775"/>
            <a:ext cx="952505"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 o = a</a:t>
            </a:r>
          </a:p>
        </p:txBody>
      </p:sp>
      <p:sp>
        <p:nvSpPr>
          <p:cNvPr id="291861" name="Text Box 21"/>
          <p:cNvSpPr txBox="1">
            <a:spLocks noChangeArrowheads="1"/>
          </p:cNvSpPr>
          <p:nvPr/>
        </p:nvSpPr>
        <p:spPr bwMode="auto">
          <a:xfrm>
            <a:off x="5292725" y="4365625"/>
            <a:ext cx="2627642" cy="1477328"/>
          </a:xfrm>
          <a:prstGeom prst="rect">
            <a:avLst/>
          </a:prstGeom>
          <a:noFill/>
          <a:ln w="12700">
            <a:noFill/>
            <a:miter lim="800000"/>
            <a:headEnd/>
            <a:tailEnd/>
          </a:ln>
        </p:spPr>
        <p:txBody>
          <a:bodyPr wrap="none">
            <a:spAutoFit/>
          </a:bodyPr>
          <a:lstStyle/>
          <a:p>
            <a:pPr algn="l"/>
            <a:r>
              <a:rPr lang="zh-CN" altLang="en-US">
                <a:latin typeface="华文新魏" panose="02010800040101010101" pitchFamily="2" charset="-122"/>
                <a:ea typeface="华文新魏" panose="02010800040101010101" pitchFamily="2" charset="-122"/>
              </a:rPr>
              <a:t>当函数返回时，形参</a:t>
            </a:r>
            <a:r>
              <a:rPr lang="en-US" altLang="zh-CN">
                <a:latin typeface="华文新魏" panose="02010800040101010101" pitchFamily="2" charset="-122"/>
                <a:ea typeface="华文新魏" panose="02010800040101010101" pitchFamily="2" charset="-122"/>
              </a:rPr>
              <a:t>o</a:t>
            </a:r>
          </a:p>
          <a:p>
            <a:pPr algn="l"/>
            <a:r>
              <a:rPr lang="zh-CN" altLang="en-US">
                <a:latin typeface="华文新魏" panose="02010800040101010101" pitchFamily="2" charset="-122"/>
                <a:ea typeface="华文新魏" panose="02010800040101010101" pitchFamily="2" charset="-122"/>
              </a:rPr>
              <a:t>被析构（生命结束），</a:t>
            </a:r>
          </a:p>
          <a:p>
            <a:pPr algn="l"/>
            <a:r>
              <a:rPr lang="zh-CN" altLang="en-US">
                <a:latin typeface="华文新魏" panose="02010800040101010101" pitchFamily="2" charset="-122"/>
                <a:ea typeface="华文新魏" panose="02010800040101010101" pitchFamily="2" charset="-122"/>
              </a:rPr>
              <a:t>析构函数执行</a:t>
            </a:r>
            <a:r>
              <a:rPr lang="en-US" altLang="zh-CN">
                <a:latin typeface="华文新魏" panose="02010800040101010101" pitchFamily="2" charset="-122"/>
                <a:ea typeface="华文新魏" panose="02010800040101010101" pitchFamily="2" charset="-122"/>
              </a:rPr>
              <a:t>delete p</a:t>
            </a:r>
            <a:r>
              <a:rPr lang="zh-CN" altLang="en-US">
                <a:latin typeface="华文新魏" panose="02010800040101010101" pitchFamily="2" charset="-122"/>
                <a:ea typeface="华文新魏" panose="02010800040101010101" pitchFamily="2" charset="-122"/>
              </a:rPr>
              <a:t>，</a:t>
            </a:r>
          </a:p>
          <a:p>
            <a:pPr algn="l"/>
            <a:r>
              <a:rPr lang="zh-CN" altLang="en-US">
                <a:latin typeface="华文新魏" panose="02010800040101010101" pitchFamily="2" charset="-122"/>
                <a:ea typeface="华文新魏" panose="02010800040101010101" pitchFamily="2" charset="-122"/>
              </a:rPr>
              <a:t>导致</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指向的内存被释放</a:t>
            </a:r>
          </a:p>
          <a:p>
            <a:pPr algn="l"/>
            <a:r>
              <a:rPr lang="zh-CN" altLang="en-US">
                <a:latin typeface="华文新魏" panose="02010800040101010101" pitchFamily="2" charset="-122"/>
                <a:ea typeface="华文新魏" panose="02010800040101010101" pitchFamily="2" charset="-122"/>
              </a:rPr>
              <a:t>但不会影响</a:t>
            </a:r>
            <a:r>
              <a:rPr lang="en-US" altLang="zh-CN">
                <a:latin typeface="华文新魏" panose="02010800040101010101" pitchFamily="2" charset="-122"/>
                <a:ea typeface="华文新魏" panose="02010800040101010101" pitchFamily="2" charset="-122"/>
              </a:rPr>
              <a:t>a.p</a:t>
            </a:r>
          </a:p>
        </p:txBody>
      </p:sp>
      <p:sp>
        <p:nvSpPr>
          <p:cNvPr id="291863" name="Text Box 23"/>
          <p:cNvSpPr txBox="1">
            <a:spLocks noChangeArrowheads="1"/>
          </p:cNvSpPr>
          <p:nvPr/>
        </p:nvSpPr>
        <p:spPr bwMode="auto">
          <a:xfrm>
            <a:off x="955675" y="1511300"/>
            <a:ext cx="12287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91864" name="Text Box 24"/>
          <p:cNvSpPr txBox="1">
            <a:spLocks noChangeArrowheads="1"/>
          </p:cNvSpPr>
          <p:nvPr/>
        </p:nvSpPr>
        <p:spPr bwMode="auto">
          <a:xfrm>
            <a:off x="2776538" y="1773238"/>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6</a:t>
            </a:r>
            <a:r>
              <a:rPr lang="zh-CN" altLang="en-US" sz="2000">
                <a:latin typeface="华文新魏" panose="02010800040101010101" pitchFamily="2" charset="-122"/>
                <a:ea typeface="华文新魏" panose="02010800040101010101" pitchFamily="2" charset="-122"/>
              </a:rPr>
              <a:t>个</a:t>
            </a:r>
          </a:p>
          <a:p>
            <a:pPr algn="l"/>
            <a:r>
              <a:rPr lang="zh-CN" altLang="en-US" sz="2000">
                <a:latin typeface="华文新魏" panose="02010800040101010101" pitchFamily="2" charset="-122"/>
                <a:ea typeface="华文新魏" panose="02010800040101010101" pitchFamily="2" charset="-122"/>
              </a:rPr>
              <a:t>整型元素</a:t>
            </a:r>
            <a:endParaRPr lang="zh-CN" altLang="en-US">
              <a:latin typeface="华文新魏" panose="02010800040101010101" pitchFamily="2" charset="-122"/>
              <a:ea typeface="华文新魏" panose="02010800040101010101" pitchFamily="2" charset="-122"/>
            </a:endParaRPr>
          </a:p>
        </p:txBody>
      </p:sp>
      <p:sp>
        <p:nvSpPr>
          <p:cNvPr id="291865" name="Line 25"/>
          <p:cNvSpPr>
            <a:spLocks noChangeShapeType="1"/>
          </p:cNvSpPr>
          <p:nvPr/>
        </p:nvSpPr>
        <p:spPr bwMode="auto">
          <a:xfrm>
            <a:off x="2179638" y="1773238"/>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6"/>
                                        </p:tgtEl>
                                        <p:attrNameLst>
                                          <p:attrName>style.visibility</p:attrName>
                                        </p:attrNameLst>
                                      </p:cBhvr>
                                      <p:to>
                                        <p:strVal val="visible"/>
                                      </p:to>
                                    </p:set>
                                    <p:animEffect transition="in" filter="blinds(horizontal)">
                                      <p:cBhvr>
                                        <p:cTn id="7" dur="500"/>
                                        <p:tgtEl>
                                          <p:spTgt spid="2918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1847"/>
                                        </p:tgtEl>
                                        <p:attrNameLst>
                                          <p:attrName>style.visibility</p:attrName>
                                        </p:attrNameLst>
                                      </p:cBhvr>
                                      <p:to>
                                        <p:strVal val="visible"/>
                                      </p:to>
                                    </p:set>
                                    <p:animEffect transition="in" filter="blinds(horizontal)">
                                      <p:cBhvr>
                                        <p:cTn id="10" dur="500"/>
                                        <p:tgtEl>
                                          <p:spTgt spid="2918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1848"/>
                                        </p:tgtEl>
                                        <p:attrNameLst>
                                          <p:attrName>style.visibility</p:attrName>
                                        </p:attrNameLst>
                                      </p:cBhvr>
                                      <p:to>
                                        <p:strVal val="visible"/>
                                      </p:to>
                                    </p:set>
                                    <p:animEffect transition="in" filter="blinds(horizontal)">
                                      <p:cBhvr>
                                        <p:cTn id="13" dur="500"/>
                                        <p:tgtEl>
                                          <p:spTgt spid="2918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1849"/>
                                        </p:tgtEl>
                                        <p:attrNameLst>
                                          <p:attrName>style.visibility</p:attrName>
                                        </p:attrNameLst>
                                      </p:cBhvr>
                                      <p:to>
                                        <p:strVal val="visible"/>
                                      </p:to>
                                    </p:set>
                                    <p:animEffect transition="in" filter="blinds(horizontal)">
                                      <p:cBhvr>
                                        <p:cTn id="16" dur="500"/>
                                        <p:tgtEl>
                                          <p:spTgt spid="29184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1850"/>
                                        </p:tgtEl>
                                        <p:attrNameLst>
                                          <p:attrName>style.visibility</p:attrName>
                                        </p:attrNameLst>
                                      </p:cBhvr>
                                      <p:to>
                                        <p:strVal val="visible"/>
                                      </p:to>
                                    </p:set>
                                    <p:animEffect transition="in" filter="blinds(horizontal)">
                                      <p:cBhvr>
                                        <p:cTn id="19" dur="500"/>
                                        <p:tgtEl>
                                          <p:spTgt spid="29185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1851"/>
                                        </p:tgtEl>
                                        <p:attrNameLst>
                                          <p:attrName>style.visibility</p:attrName>
                                        </p:attrNameLst>
                                      </p:cBhvr>
                                      <p:to>
                                        <p:strVal val="visible"/>
                                      </p:to>
                                    </p:set>
                                    <p:animEffect transition="in" filter="blinds(horizontal)">
                                      <p:cBhvr>
                                        <p:cTn id="24" dur="500"/>
                                        <p:tgtEl>
                                          <p:spTgt spid="29185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1845"/>
                                        </p:tgtEl>
                                        <p:attrNameLst>
                                          <p:attrName>style.visibility</p:attrName>
                                        </p:attrNameLst>
                                      </p:cBhvr>
                                      <p:to>
                                        <p:strVal val="visible"/>
                                      </p:to>
                                    </p:set>
                                    <p:animEffect transition="in" filter="blinds(horizontal)">
                                      <p:cBhvr>
                                        <p:cTn id="29" dur="500"/>
                                        <p:tgtEl>
                                          <p:spTgt spid="29184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91852"/>
                                        </p:tgtEl>
                                        <p:attrNameLst>
                                          <p:attrName>style.visibility</p:attrName>
                                        </p:attrNameLst>
                                      </p:cBhvr>
                                      <p:to>
                                        <p:strVal val="visible"/>
                                      </p:to>
                                    </p:set>
                                    <p:animEffect transition="in" filter="blinds(horizontal)">
                                      <p:cBhvr>
                                        <p:cTn id="32" dur="500"/>
                                        <p:tgtEl>
                                          <p:spTgt spid="29185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91859"/>
                                        </p:tgtEl>
                                        <p:attrNameLst>
                                          <p:attrName>style.visibility</p:attrName>
                                        </p:attrNameLst>
                                      </p:cBhvr>
                                      <p:to>
                                        <p:strVal val="visible"/>
                                      </p:to>
                                    </p:set>
                                    <p:animEffect transition="in" filter="blinds(horizontal)">
                                      <p:cBhvr>
                                        <p:cTn id="35" dur="500"/>
                                        <p:tgtEl>
                                          <p:spTgt spid="291859"/>
                                        </p:tgtEl>
                                      </p:cBhvr>
                                    </p:animEffect>
                                  </p:childTnLst>
                                </p:cTn>
                              </p:par>
                              <p:par>
                                <p:cTn id="36" presetID="3" presetClass="entr" presetSubtype="10" fill="hold" grpId="1" nodeType="withEffect">
                                  <p:stCondLst>
                                    <p:cond delay="0"/>
                                  </p:stCondLst>
                                  <p:childTnLst>
                                    <p:set>
                                      <p:cBhvr>
                                        <p:cTn id="37" dur="1" fill="hold">
                                          <p:stCondLst>
                                            <p:cond delay="0"/>
                                          </p:stCondLst>
                                        </p:cTn>
                                        <p:tgtEl>
                                          <p:spTgt spid="291845"/>
                                        </p:tgtEl>
                                        <p:attrNameLst>
                                          <p:attrName>style.visibility</p:attrName>
                                        </p:attrNameLst>
                                      </p:cBhvr>
                                      <p:to>
                                        <p:strVal val="visible"/>
                                      </p:to>
                                    </p:set>
                                    <p:animEffect transition="in" filter="blinds(horizontal)">
                                      <p:cBhvr>
                                        <p:cTn id="38" dur="500"/>
                                        <p:tgtEl>
                                          <p:spTgt spid="29184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91860"/>
                                        </p:tgtEl>
                                        <p:attrNameLst>
                                          <p:attrName>style.visibility</p:attrName>
                                        </p:attrNameLst>
                                      </p:cBhvr>
                                      <p:to>
                                        <p:strVal val="visible"/>
                                      </p:to>
                                    </p:set>
                                    <p:animEffect transition="in" filter="blinds(horizontal)">
                                      <p:cBhvr>
                                        <p:cTn id="41" dur="500"/>
                                        <p:tgtEl>
                                          <p:spTgt spid="29186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1863"/>
                                        </p:tgtEl>
                                        <p:attrNameLst>
                                          <p:attrName>style.visibility</p:attrName>
                                        </p:attrNameLst>
                                      </p:cBhvr>
                                      <p:to>
                                        <p:strVal val="visible"/>
                                      </p:to>
                                    </p:set>
                                    <p:animEffect transition="in" filter="blinds(horizontal)">
                                      <p:cBhvr>
                                        <p:cTn id="44" dur="500"/>
                                        <p:tgtEl>
                                          <p:spTgt spid="29186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91864"/>
                                        </p:tgtEl>
                                        <p:attrNameLst>
                                          <p:attrName>style.visibility</p:attrName>
                                        </p:attrNameLst>
                                      </p:cBhvr>
                                      <p:to>
                                        <p:strVal val="visible"/>
                                      </p:to>
                                    </p:set>
                                    <p:animEffect transition="in" filter="blinds(horizontal)">
                                      <p:cBhvr>
                                        <p:cTn id="47" dur="500"/>
                                        <p:tgtEl>
                                          <p:spTgt spid="29186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91865"/>
                                        </p:tgtEl>
                                        <p:attrNameLst>
                                          <p:attrName>style.visibility</p:attrName>
                                        </p:attrNameLst>
                                      </p:cBhvr>
                                      <p:to>
                                        <p:strVal val="visible"/>
                                      </p:to>
                                    </p:set>
                                    <p:animEffect transition="in" filter="blinds(horizontal)">
                                      <p:cBhvr>
                                        <p:cTn id="50" dur="500"/>
                                        <p:tgtEl>
                                          <p:spTgt spid="29186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91861"/>
                                        </p:tgtEl>
                                        <p:attrNameLst>
                                          <p:attrName>style.visibility</p:attrName>
                                        </p:attrNameLst>
                                      </p:cBhvr>
                                      <p:to>
                                        <p:strVal val="visible"/>
                                      </p:to>
                                    </p:set>
                                    <p:animEffect transition="in" filter="blinds(horizontal)">
                                      <p:cBhvr>
                                        <p:cTn id="55" dur="500"/>
                                        <p:tgtEl>
                                          <p:spTgt spid="291861"/>
                                        </p:tgtEl>
                                      </p:cBhvr>
                                    </p:animEffect>
                                  </p:childTnLst>
                                </p:cTn>
                              </p:par>
                              <p:par>
                                <p:cTn id="56" presetID="3" presetClass="exit" presetSubtype="10" fill="hold" grpId="1" nodeType="withEffect">
                                  <p:stCondLst>
                                    <p:cond delay="0"/>
                                  </p:stCondLst>
                                  <p:childTnLst>
                                    <p:animEffect transition="out" filter="blinds(horizontal)">
                                      <p:cBhvr>
                                        <p:cTn id="57" dur="500"/>
                                        <p:tgtEl>
                                          <p:spTgt spid="291864"/>
                                        </p:tgtEl>
                                      </p:cBhvr>
                                    </p:animEffect>
                                    <p:set>
                                      <p:cBhvr>
                                        <p:cTn id="58" dur="1" fill="hold">
                                          <p:stCondLst>
                                            <p:cond delay="499"/>
                                          </p:stCondLst>
                                        </p:cTn>
                                        <p:tgtEl>
                                          <p:spTgt spid="29186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1" nodeType="clickEffect">
                                  <p:stCondLst>
                                    <p:cond delay="0"/>
                                  </p:stCondLst>
                                  <p:childTnLst>
                                    <p:animEffect transition="out" filter="blinds(horizontal)">
                                      <p:cBhvr>
                                        <p:cTn id="62" dur="500"/>
                                        <p:tgtEl>
                                          <p:spTgt spid="291852"/>
                                        </p:tgtEl>
                                      </p:cBhvr>
                                    </p:animEffect>
                                    <p:set>
                                      <p:cBhvr>
                                        <p:cTn id="63" dur="1" fill="hold">
                                          <p:stCondLst>
                                            <p:cond delay="499"/>
                                          </p:stCondLst>
                                        </p:cTn>
                                        <p:tgtEl>
                                          <p:spTgt spid="291852"/>
                                        </p:tgtEl>
                                        <p:attrNameLst>
                                          <p:attrName>style.visibility</p:attrName>
                                        </p:attrNameLst>
                                      </p:cBhvr>
                                      <p:to>
                                        <p:strVal val="hidden"/>
                                      </p:to>
                                    </p:set>
                                  </p:childTnLst>
                                </p:cTn>
                              </p:par>
                              <p:par>
                                <p:cTn id="64" presetID="3" presetClass="exit" presetSubtype="10" fill="hold" grpId="1" nodeType="withEffect">
                                  <p:stCondLst>
                                    <p:cond delay="0"/>
                                  </p:stCondLst>
                                  <p:childTnLst>
                                    <p:animEffect transition="out" filter="blinds(horizontal)">
                                      <p:cBhvr>
                                        <p:cTn id="65" dur="500"/>
                                        <p:tgtEl>
                                          <p:spTgt spid="291863"/>
                                        </p:tgtEl>
                                      </p:cBhvr>
                                    </p:animEffect>
                                    <p:set>
                                      <p:cBhvr>
                                        <p:cTn id="66" dur="1" fill="hold">
                                          <p:stCondLst>
                                            <p:cond delay="499"/>
                                          </p:stCondLst>
                                        </p:cTn>
                                        <p:tgtEl>
                                          <p:spTgt spid="291863"/>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291865"/>
                                        </p:tgtEl>
                                      </p:cBhvr>
                                    </p:animEffect>
                                    <p:set>
                                      <p:cBhvr>
                                        <p:cTn id="69" dur="1" fill="hold">
                                          <p:stCondLst>
                                            <p:cond delay="499"/>
                                          </p:stCondLst>
                                        </p:cTn>
                                        <p:tgtEl>
                                          <p:spTgt spid="291865"/>
                                        </p:tgtEl>
                                        <p:attrNameLst>
                                          <p:attrName>style.visibility</p:attrName>
                                        </p:attrNameLst>
                                      </p:cBhvr>
                                      <p:to>
                                        <p:strVal val="hidden"/>
                                      </p:to>
                                    </p:set>
                                  </p:childTnLst>
                                </p:cTn>
                              </p:par>
                              <p:par>
                                <p:cTn id="70" presetID="3" presetClass="exit" presetSubtype="10" fill="hold" grpId="2" nodeType="withEffect">
                                  <p:stCondLst>
                                    <p:cond delay="0"/>
                                  </p:stCondLst>
                                  <p:childTnLst>
                                    <p:animEffect transition="out" filter="blinds(horizontal)">
                                      <p:cBhvr>
                                        <p:cTn id="71" dur="500"/>
                                        <p:tgtEl>
                                          <p:spTgt spid="291845"/>
                                        </p:tgtEl>
                                      </p:cBhvr>
                                    </p:animEffect>
                                    <p:set>
                                      <p:cBhvr>
                                        <p:cTn id="72" dur="1" fill="hold">
                                          <p:stCondLst>
                                            <p:cond delay="499"/>
                                          </p:stCondLst>
                                        </p:cTn>
                                        <p:tgtEl>
                                          <p:spTgt spid="2918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p:bldP spid="291845" grpId="1"/>
      <p:bldP spid="291845" grpId="2"/>
      <p:bldP spid="291846" grpId="0" animBg="1"/>
      <p:bldP spid="291847" grpId="0" animBg="1"/>
      <p:bldP spid="291848" grpId="0" animBg="1"/>
      <p:bldP spid="291849" grpId="0"/>
      <p:bldP spid="291850" grpId="0" animBg="1"/>
      <p:bldP spid="291851" grpId="0"/>
      <p:bldP spid="291852" grpId="0" animBg="1"/>
      <p:bldP spid="291852" grpId="1" animBg="1"/>
      <p:bldP spid="291859" grpId="0" animBg="1"/>
      <p:bldP spid="291860" grpId="0"/>
      <p:bldP spid="291861" grpId="0"/>
      <p:bldP spid="291863" grpId="0" animBg="1"/>
      <p:bldP spid="291863" grpId="1" animBg="1"/>
      <p:bldP spid="291864" grpId="0" animBg="1"/>
      <p:bldP spid="291864" grpId="1" animBg="1"/>
      <p:bldP spid="291865" grpId="0" animBg="1"/>
      <p:bldP spid="29186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p:spPr>
        <p:txBody>
          <a:bodyPr/>
          <a:lstStyle/>
          <a:p>
            <a:fld id="{4A939724-B89D-46FB-9708-912757C72DED}" type="slidenum">
              <a:rPr lang="en-US" altLang="zh-CN" smtClean="0"/>
              <a:pPr/>
              <a:t>35</a:t>
            </a:fld>
            <a:endParaRPr lang="en-US" altLang="zh-CN"/>
          </a:p>
        </p:txBody>
      </p:sp>
      <p:sp>
        <p:nvSpPr>
          <p:cNvPr id="131075" name="Rectangle 2"/>
          <p:cNvSpPr>
            <a:spLocks noGrp="1" noChangeArrowheads="1"/>
          </p:cNvSpPr>
          <p:nvPr>
            <p:ph type="title"/>
          </p:nvPr>
        </p:nvSpPr>
        <p:spPr>
          <a:xfrm>
            <a:off x="685800" y="157798"/>
            <a:ext cx="7772400" cy="874713"/>
          </a:xfrm>
        </p:spPr>
        <p:txBody>
          <a:bodyPr>
            <a:normAutofit fontScale="90000"/>
          </a:bodyPr>
          <a:lstStyle/>
          <a:p>
            <a:pPr eaLnBrk="1" hangingPunct="1"/>
            <a:r>
              <a:rPr lang="en-US" altLang="zh-CN" dirty="0"/>
              <a:t> </a:t>
            </a:r>
            <a:r>
              <a:rPr lang="zh-CN" altLang="en-US" sz="3600" b="1" dirty="0">
                <a:solidFill>
                  <a:srgbClr val="FF0000"/>
                </a:solidFill>
                <a:latin typeface="微软雅黑" panose="020B0503020204020204" pitchFamily="34" charset="-122"/>
                <a:ea typeface="微软雅黑" panose="020B0503020204020204" pitchFamily="34" charset="-122"/>
              </a:rPr>
              <a:t>深拷贝构造函数和深拷贝赋值运算符重载</a:t>
            </a:r>
          </a:p>
        </p:txBody>
      </p:sp>
      <p:sp>
        <p:nvSpPr>
          <p:cNvPr id="131076" name="Rectangle 3"/>
          <p:cNvSpPr>
            <a:spLocks noGrp="1" noChangeArrowheads="1"/>
          </p:cNvSpPr>
          <p:nvPr>
            <p:ph type="body" idx="1"/>
          </p:nvPr>
        </p:nvSpPr>
        <p:spPr>
          <a:xfrm>
            <a:off x="685800" y="1044094"/>
            <a:ext cx="7772400" cy="5312255"/>
          </a:xfrm>
        </p:spPr>
        <p:txBody>
          <a:bodyPr>
            <a:normAutofit/>
          </a:bodyPr>
          <a:lstStyle/>
          <a:p>
            <a:pPr marL="0" indent="0" eaLnBrk="1" hangingPunct="1">
              <a:lnSpc>
                <a:spcPct val="110000"/>
              </a:lnSpc>
              <a:buNone/>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为了避免类似的问题，当类包含指针成员时，安全的做法是</a:t>
            </a: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为每个类自定义形为</a:t>
            </a:r>
            <a:r>
              <a:rPr lang="en-US" altLang="zh-CN" sz="2200" dirty="0">
                <a:solidFill>
                  <a:srgbClr val="FF0000"/>
                </a:solidFill>
                <a:latin typeface="华文新魏" panose="02010800040101010101" pitchFamily="2" charset="-122"/>
                <a:ea typeface="华文新魏" panose="02010800040101010101" pitchFamily="2" charset="-122"/>
              </a:rPr>
              <a:t>A(const &amp; A) </a:t>
            </a:r>
            <a:r>
              <a:rPr lang="zh-CN" altLang="en-US" sz="2200" dirty="0">
                <a:solidFill>
                  <a:srgbClr val="FF0000"/>
                </a:solidFill>
                <a:latin typeface="华文新魏" panose="02010800040101010101" pitchFamily="2" charset="-122"/>
                <a:ea typeface="华文新魏" panose="02010800040101010101" pitchFamily="2" charset="-122"/>
              </a:rPr>
              <a:t>的拷贝构造函数，而且要实现为深拷贝。</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同时要自己重载</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运算符，重载赋值运算符是也要实现为深拷贝赋值</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a:solidFill>
                  <a:srgbClr val="FF0000"/>
                </a:solidFill>
                <a:latin typeface="华文新魏" panose="02010800040101010101" pitchFamily="2" charset="-122"/>
                <a:ea typeface="华文新魏" panose="02010800040101010101" pitchFamily="2" charset="-122"/>
              </a:rPr>
              <a:t>如果</a:t>
            </a:r>
            <a:r>
              <a:rPr lang="zh-CN" altLang="en-US" sz="2200" dirty="0">
                <a:solidFill>
                  <a:srgbClr val="FF0000"/>
                </a:solidFill>
                <a:latin typeface="华文新魏" panose="02010800040101010101" pitchFamily="2" charset="-122"/>
                <a:ea typeface="华文新魏" panose="02010800040101010101" pitchFamily="2" charset="-122"/>
              </a:rPr>
              <a:t>自己没定义拷贝构造函数，编译器会自动添加一个拷贝构造函数，其实现为</a:t>
            </a:r>
            <a:r>
              <a:rPr lang="zh-CN" altLang="en-US" sz="2200">
                <a:solidFill>
                  <a:srgbClr val="FF0000"/>
                </a:solidFill>
                <a:latin typeface="华文新魏" panose="02010800040101010101" pitchFamily="2" charset="-122"/>
                <a:ea typeface="华文新魏" panose="02010800040101010101" pitchFamily="2" charset="-122"/>
              </a:rPr>
              <a:t>浅拷贝。</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如果没有为类</a:t>
            </a:r>
            <a:r>
              <a:rPr lang="en-US" altLang="zh-CN" sz="2200" dirty="0">
                <a:solidFill>
                  <a:srgbClr val="FF0000"/>
                </a:solidFill>
                <a:latin typeface="华文新魏" panose="02010800040101010101" pitchFamily="2" charset="-122"/>
                <a:ea typeface="华文新魏" panose="02010800040101010101" pitchFamily="2" charset="-122"/>
              </a:rPr>
              <a:t>A</a:t>
            </a:r>
            <a:r>
              <a:rPr lang="zh-CN" altLang="en-US" sz="2200" dirty="0">
                <a:solidFill>
                  <a:srgbClr val="FF0000"/>
                </a:solidFill>
                <a:latin typeface="华文新魏" panose="02010800040101010101" pitchFamily="2" charset="-122"/>
                <a:ea typeface="华文新魏" panose="02010800040101010101" pitchFamily="2" charset="-122"/>
              </a:rPr>
              <a:t>重载</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号运算符，编译器会自动为</a:t>
            </a:r>
            <a:r>
              <a:rPr lang="en-US" altLang="zh-CN" sz="2200" dirty="0">
                <a:solidFill>
                  <a:srgbClr val="FF0000"/>
                </a:solidFill>
                <a:latin typeface="华文新魏" panose="02010800040101010101" pitchFamily="2" charset="-122"/>
                <a:ea typeface="华文新魏" panose="02010800040101010101" pitchFamily="2" charset="-122"/>
              </a:rPr>
              <a:t>A</a:t>
            </a:r>
            <a:r>
              <a:rPr lang="zh-CN" altLang="en-US" sz="2200" dirty="0">
                <a:solidFill>
                  <a:srgbClr val="FF0000"/>
                </a:solidFill>
                <a:latin typeface="华文新魏" panose="02010800040101010101" pitchFamily="2" charset="-122"/>
                <a:ea typeface="华文新魏" panose="02010800040101010101" pitchFamily="2" charset="-122"/>
              </a:rPr>
              <a:t>添加一个</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号运算符的重载函数，其实现为浅拷贝赋值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4.1</a:t>
            </a:r>
            <a:r>
              <a:rPr lang="zh-CN" altLang="en-US" sz="3600" b="1" dirty="0">
                <a:solidFill>
                  <a:srgbClr val="FF0000"/>
                </a:solidFill>
                <a:latin typeface="微软雅黑" pitchFamily="34" charset="-122"/>
                <a:ea typeface="微软雅黑" pitchFamily="34" charset="-122"/>
              </a:rPr>
              <a:t>　作用域</a:t>
            </a:r>
          </a:p>
        </p:txBody>
      </p:sp>
      <p:sp>
        <p:nvSpPr>
          <p:cNvPr id="6" name="TextBox 5"/>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class  POINT2D{</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int</a:t>
            </a:r>
            <a:r>
              <a:rPr lang="en-US" altLang="zh-CN" b="1" dirty="0">
                <a:solidFill>
                  <a:schemeClr val="hlink"/>
                </a:solidFill>
                <a:latin typeface="华文新魏" panose="02010800040101010101" pitchFamily="2" charset="-122"/>
                <a:ea typeface="华文新魏" panose="02010800040101010101" pitchFamily="2" charset="-122"/>
              </a:rPr>
              <a:t>   </a:t>
            </a:r>
            <a:r>
              <a:rPr lang="en-US" altLang="zh-CN" b="1" dirty="0">
                <a:solidFill>
                  <a:srgbClr val="FF00FF"/>
                </a:solidFill>
                <a:latin typeface="华文新魏" panose="02010800040101010101" pitchFamily="2" charset="-122"/>
                <a:ea typeface="华文新魏" panose="02010800040101010101" pitchFamily="2" charset="-122"/>
              </a:rPr>
              <a:t>x,  y</a:t>
            </a:r>
            <a:r>
              <a:rPr lang="en-US" altLang="zh-CN" b="1" dirty="0">
                <a:latin typeface="华文新魏" panose="02010800040101010101" pitchFamily="2" charset="-122"/>
                <a:ea typeface="华文新魏" panose="02010800040101010101" pitchFamily="2" charset="-122"/>
              </a:rPr>
              <a:t>;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p>
          <a:p>
            <a:pPr>
              <a:lnSpc>
                <a:spcPct val="105000"/>
              </a:lnSpc>
              <a:spcBef>
                <a:spcPct val="1500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{return  </a:t>
            </a:r>
            <a:r>
              <a:rPr lang="en-US" altLang="zh-CN" b="1" dirty="0">
                <a:solidFill>
                  <a:srgbClr val="FF00FF"/>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  };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POINT2D  (</a:t>
            </a:r>
            <a:r>
              <a:rPr lang="en-US" altLang="zh-CN" b="1" dirty="0">
                <a:solidFill>
                  <a:srgbClr val="FF0000"/>
                </a:solidFill>
                <a:latin typeface="华文新魏" panose="02010800040101010101" pitchFamily="2" charset="-122"/>
                <a:ea typeface="华文新魏" panose="02010800040101010101" pitchFamily="2" charset="-122"/>
              </a:rPr>
              <a:t>int x,  int y</a:t>
            </a:r>
            <a:r>
              <a:rPr lang="en-US" altLang="zh-CN" b="1" dirty="0">
                <a:latin typeface="华文新魏" panose="02010800040101010101" pitchFamily="2" charset="-122"/>
                <a:ea typeface="华文新魏" panose="02010800040101010101" pitchFamily="2" charset="-122"/>
              </a:rPr>
              <a:t>)   {</a:t>
            </a:r>
            <a:endParaRPr lang="en-US" altLang="zh-CN" b="1" dirty="0">
              <a:solidFill>
                <a:schemeClr val="hlink"/>
              </a:solidFill>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FF"/>
                </a:solidFill>
                <a:latin typeface="华文新魏" panose="02010800040101010101" pitchFamily="2" charset="-122"/>
                <a:ea typeface="华文新魏" panose="02010800040101010101" pitchFamily="2" charset="-122"/>
              </a:rPr>
              <a:t>POINT2D::x</a:t>
            </a:r>
            <a:r>
              <a:rPr lang="en-US" altLang="zh-CN" b="1" dirty="0">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     </a:t>
            </a:r>
            <a:endParaRPr lang="en-US" altLang="zh-CN" b="1" dirty="0">
              <a:solidFill>
                <a:schemeClr val="hlink"/>
              </a:solidFill>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FF"/>
                </a:solidFill>
                <a:latin typeface="华文新魏" panose="02010800040101010101" pitchFamily="2" charset="-122"/>
                <a:ea typeface="华文新魏" panose="02010800040101010101" pitchFamily="2" charset="-122"/>
              </a:rPr>
              <a:t>this-&gt;y</a:t>
            </a:r>
            <a:r>
              <a:rPr lang="en-US" altLang="zh-CN" b="1" dirty="0">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y</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等价于</a:t>
            </a:r>
            <a:r>
              <a:rPr lang="en-US" altLang="zh-CN" b="1" dirty="0">
                <a:solidFill>
                  <a:srgbClr val="FF00FF"/>
                </a:solidFill>
                <a:latin typeface="华文新魏" panose="02010800040101010101" pitchFamily="2" charset="-122"/>
                <a:ea typeface="华文新魏" panose="02010800040101010101" pitchFamily="2" charset="-122"/>
              </a:rPr>
              <a:t>POINT2D:: y</a:t>
            </a:r>
            <a:r>
              <a:rPr lang="en-US" altLang="zh-CN" b="1" dirty="0">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y</a:t>
            </a:r>
            <a:endParaRPr lang="en-US" altLang="zh-CN" b="1" dirty="0">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p (3, 5) ;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static  int  </a:t>
            </a:r>
            <a:r>
              <a:rPr lang="en-US" altLang="zh-CN" b="1" dirty="0">
                <a:solidFill>
                  <a:schemeClr val="accent2"/>
                </a:solidFill>
                <a:latin typeface="华文新魏" panose="02010800040101010101" pitchFamily="2" charset="-122"/>
                <a:ea typeface="华文新魏" panose="02010800040101010101" pitchFamily="2" charset="-122"/>
              </a:rPr>
              <a:t>x=7</a:t>
            </a:r>
            <a:r>
              <a:rPr lang="en-US" altLang="zh-CN" b="1" dirty="0">
                <a:latin typeface="华文新魏" panose="02010800040101010101" pitchFamily="2" charset="-122"/>
                <a:ea typeface="华文新魏" panose="02010800040101010101" pitchFamily="2" charset="-122"/>
              </a:rPr>
              <a:t>;             </a:t>
            </a:r>
            <a:endParaRPr lang="en-US" altLang="zh-CN" b="1" dirty="0">
              <a:solidFill>
                <a:schemeClr val="hlink"/>
              </a:solidFill>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void main (void)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int  </a:t>
            </a:r>
            <a:r>
              <a:rPr lang="en-US" altLang="zh-CN" b="1" dirty="0">
                <a:solidFill>
                  <a:srgbClr val="00FF00"/>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=p.POINT2D::</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 ;  //</a:t>
            </a:r>
            <a:r>
              <a:rPr lang="zh-CN" altLang="en-US" b="1" dirty="0">
                <a:latin typeface="华文新魏" panose="02010800040101010101" pitchFamily="2" charset="-122"/>
                <a:ea typeface="华文新魏" panose="02010800040101010101" pitchFamily="2" charset="-122"/>
              </a:rPr>
              <a:t>等价于</a:t>
            </a:r>
            <a:r>
              <a:rPr lang="en-US" altLang="zh-CN" b="1" dirty="0">
                <a:latin typeface="华文新魏" panose="02010800040101010101" pitchFamily="2" charset="-122"/>
                <a:ea typeface="华文新魏" panose="02010800040101010101" pitchFamily="2" charset="-122"/>
              </a:rPr>
              <a:t>x=p. </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r>
              <a:rPr lang="en-US" altLang="zh-CN" b="1" dirty="0">
                <a:solidFill>
                  <a:schemeClr val="accent2"/>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POINT2D (4,  7)</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 </a:t>
            </a:r>
            <a:r>
              <a:rPr lang="en-US" altLang="zh-CN" b="1" dirty="0">
                <a:solidFill>
                  <a:srgbClr val="00FF00"/>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常量对象</a:t>
            </a:r>
            <a:r>
              <a:rPr lang="en-US" altLang="zh-CN" b="1" dirty="0">
                <a:latin typeface="华文新魏" panose="02010800040101010101" pitchFamily="2" charset="-122"/>
                <a:ea typeface="华文新魏" panose="02010800040101010101" pitchFamily="2" charset="-122"/>
              </a:rPr>
              <a:t>POINT2D (4, 7)   </a:t>
            </a:r>
            <a:r>
              <a:rPr lang="zh-CN" altLang="en-US" b="1" dirty="0">
                <a:latin typeface="华文新魏" panose="02010800040101010101" pitchFamily="2" charset="-122"/>
                <a:ea typeface="华文新魏" panose="02010800040101010101" pitchFamily="2" charset="-122"/>
              </a:rPr>
              <a:t>作用域局限于表达式</a:t>
            </a:r>
            <a:endParaRPr lang="zh-CN" altLang="en-US" b="1" dirty="0">
              <a:solidFill>
                <a:schemeClr val="hlink"/>
              </a:solidFill>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70243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gn="just">
              <a:lnSpc>
                <a:spcPct val="105000"/>
              </a:lnSpc>
              <a:spcBef>
                <a:spcPct val="10000"/>
              </a:spcBef>
            </a:pPr>
            <a:r>
              <a:rPr lang="en-US" altLang="zh-CN" sz="2400" b="1" dirty="0">
                <a:latin typeface="华文新魏" pitchFamily="2" charset="-122"/>
                <a:ea typeface="华文新魏" pitchFamily="2" charset="-122"/>
              </a:rPr>
              <a:t>	</a:t>
            </a:r>
            <a:r>
              <a:rPr lang="zh-CN" altLang="en-US" sz="2200" b="1" dirty="0">
                <a:latin typeface="华文新魏" panose="02010800040101010101" pitchFamily="2" charset="-122"/>
                <a:ea typeface="华文新魏" panose="02010800040101010101" pitchFamily="2" charset="-122"/>
              </a:rPr>
              <a:t>名字空间可</a:t>
            </a:r>
            <a:r>
              <a:rPr lang="zh-CN" altLang="en-US" sz="2200" b="1" dirty="0">
                <a:solidFill>
                  <a:srgbClr val="FF0000"/>
                </a:solidFill>
                <a:latin typeface="华文新魏" panose="02010800040101010101" pitchFamily="2" charset="-122"/>
                <a:ea typeface="华文新魏" panose="02010800040101010101" pitchFamily="2" charset="-122"/>
              </a:rPr>
              <a:t>分多次和嵌套地</a:t>
            </a:r>
            <a:r>
              <a:rPr lang="zh-CN" altLang="en-US" sz="2200" b="1" dirty="0">
                <a:latin typeface="华文新魏" panose="02010800040101010101" pitchFamily="2" charset="-122"/>
                <a:ea typeface="华文新魏" panose="02010800040101010101" pitchFamily="2" charset="-122"/>
              </a:rPr>
              <a:t>用</a:t>
            </a:r>
            <a:r>
              <a:rPr lang="en-US" altLang="zh-CN" sz="2200" b="1" dirty="0">
                <a:solidFill>
                  <a:srgbClr val="FF0000"/>
                </a:solidFill>
                <a:latin typeface="华文新魏" panose="02010800040101010101" pitchFamily="2" charset="-122"/>
                <a:ea typeface="华文新魏" panose="02010800040101010101" pitchFamily="2" charset="-122"/>
              </a:rPr>
              <a:t>namespace</a:t>
            </a:r>
            <a:r>
              <a:rPr lang="zh-CN" altLang="en-US" sz="2200" b="1" dirty="0">
                <a:latin typeface="华文新魏" panose="02010800040101010101" pitchFamily="2" charset="-122"/>
                <a:ea typeface="华文新魏" panose="02010800040101010101" pitchFamily="2" charset="-122"/>
              </a:rPr>
              <a:t>定义：</a:t>
            </a:r>
          </a:p>
          <a:p>
            <a:pPr lvl="1" algn="just">
              <a:lnSpc>
                <a:spcPct val="105000"/>
              </a:lnSpc>
              <a:spcBef>
                <a:spcPct val="10000"/>
              </a:spcBef>
              <a:buFont typeface="Wingdings" pitchFamily="2" charset="2"/>
              <a:buChar char="§"/>
            </a:pPr>
            <a:r>
              <a:rPr lang="zh-CN" altLang="en-US" sz="2200" b="1" dirty="0">
                <a:latin typeface="华文新魏" panose="02010800040101010101" pitchFamily="2" charset="-122"/>
                <a:ea typeface="华文新魏" panose="02010800040101010101" pitchFamily="2" charset="-122"/>
              </a:rPr>
              <a:t>可以先在初始定义中定义一部分成员，然后在扩展定义中再定义另一部分成员</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或者先在初始定义中声明函数原型，然后在扩展定义中再定义函数体</a:t>
            </a:r>
            <a:r>
              <a:rPr lang="en-US" altLang="zh-CN" sz="2200" b="1" dirty="0">
                <a:latin typeface="华文新魏" panose="02010800040101010101" pitchFamily="2" charset="-122"/>
                <a:ea typeface="华文新魏" panose="02010800040101010101" pitchFamily="2" charset="-122"/>
              </a:rPr>
              <a:t>;  </a:t>
            </a:r>
          </a:p>
          <a:p>
            <a:pPr lvl="1" algn="just">
              <a:lnSpc>
                <a:spcPct val="105000"/>
              </a:lnSpc>
              <a:spcBef>
                <a:spcPct val="10000"/>
              </a:spcBef>
              <a:buFont typeface="Wingdings" pitchFamily="2" charset="2"/>
              <a:buChar char="§"/>
            </a:pPr>
            <a:r>
              <a:rPr lang="zh-CN" altLang="en-US" sz="2200" b="1" dirty="0">
                <a:latin typeface="华文新魏" panose="02010800040101010101" pitchFamily="2" charset="-122"/>
                <a:ea typeface="华文新魏" panose="02010800040101010101" pitchFamily="2" charset="-122"/>
              </a:rPr>
              <a:t>嵌套名字空间可通过定义别名引用。</a:t>
            </a:r>
          </a:p>
          <a:p>
            <a:pPr lvl="1" algn="just">
              <a:lnSpc>
                <a:spcPct val="105000"/>
              </a:lnSpc>
              <a:spcBef>
                <a:spcPct val="10000"/>
              </a:spcBef>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namespace A{ int x; </a:t>
            </a:r>
          </a:p>
          <a:p>
            <a:pPr lvl="1"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namespace B{</a:t>
            </a:r>
          </a:p>
          <a:p>
            <a:pPr lvl="1"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namespace C{int k=4; }}}</a:t>
            </a:r>
          </a:p>
          <a:p>
            <a:pPr lvl="1"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namespace </a:t>
            </a:r>
            <a:r>
              <a:rPr lang="en-US" altLang="zh-CN" sz="2200" b="1" dirty="0">
                <a:solidFill>
                  <a:srgbClr val="FF0000"/>
                </a:solidFill>
                <a:latin typeface="华文新魏" panose="02010800040101010101" pitchFamily="2" charset="-122"/>
                <a:ea typeface="华文新魏" panose="02010800040101010101" pitchFamily="2" charset="-122"/>
              </a:rPr>
              <a:t>AB</a:t>
            </a:r>
            <a:r>
              <a:rPr lang="en-US" altLang="zh-CN" sz="2200" b="1" dirty="0">
                <a:latin typeface="华文新魏" panose="02010800040101010101" pitchFamily="2" charset="-122"/>
                <a:ea typeface="华文新魏" panose="02010800040101010101" pitchFamily="2" charset="-122"/>
              </a:rPr>
              <a:t>=A::B;     using namespace A::B::C;  </a:t>
            </a:r>
          </a:p>
          <a:p>
            <a:pPr lvl="1"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using A::x;    using namespace </a:t>
            </a:r>
            <a:r>
              <a:rPr lang="en-US" altLang="zh-CN" sz="2200" b="1" dirty="0">
                <a:solidFill>
                  <a:srgbClr val="FF0000"/>
                </a:solidFill>
                <a:latin typeface="华文新魏" panose="02010800040101010101" pitchFamily="2" charset="-122"/>
                <a:ea typeface="华文新魏" panose="02010800040101010101" pitchFamily="2" charset="-122"/>
              </a:rPr>
              <a:t>AB</a:t>
            </a:r>
            <a:r>
              <a:rPr lang="en-US" altLang="zh-CN" sz="2200" b="1" dirty="0">
                <a:latin typeface="华文新魏" panose="02010800040101010101" pitchFamily="2" charset="-122"/>
                <a:ea typeface="华文新魏" panose="02010800040101010101" pitchFamily="2" charset="-122"/>
              </a:rPr>
              <a:t>;     //A::B</a:t>
            </a:r>
            <a:r>
              <a:rPr lang="zh-CN" altLang="en-US" sz="2200" b="1" dirty="0">
                <a:latin typeface="华文新魏" panose="02010800040101010101" pitchFamily="2" charset="-122"/>
                <a:ea typeface="华文新魏" panose="02010800040101010101" pitchFamily="2" charset="-122"/>
              </a:rPr>
              <a:t>无成员可用</a:t>
            </a:r>
          </a:p>
          <a:p>
            <a:pPr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保留字</a:t>
            </a:r>
            <a:r>
              <a:rPr lang="en-US" altLang="zh-CN" sz="2200" b="1" dirty="0">
                <a:solidFill>
                  <a:srgbClr val="FF0000"/>
                </a:solidFill>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用于引用名字空间，或者引用名字空间的</a:t>
            </a:r>
            <a:r>
              <a:rPr lang="zh-CN" altLang="en-US" sz="2200" b="1" dirty="0">
                <a:solidFill>
                  <a:srgbClr val="FF0000"/>
                </a:solidFill>
                <a:latin typeface="华文新魏" panose="02010800040101010101" pitchFamily="2" charset="-122"/>
                <a:ea typeface="华文新魏" panose="02010800040101010101" pitchFamily="2" charset="-122"/>
              </a:rPr>
              <a:t>类型、变量或函数成员</a:t>
            </a:r>
            <a:r>
              <a:rPr lang="zh-CN" altLang="en-US" sz="2200" b="1" dirty="0">
                <a:latin typeface="华文新魏" panose="02010800040101010101" pitchFamily="2" charset="-122"/>
                <a:ea typeface="华文新魏" panose="02010800040101010101" pitchFamily="2" charset="-122"/>
              </a:rPr>
              <a:t>。</a:t>
            </a:r>
            <a:r>
              <a:rPr lang="zh-CN" altLang="en-US" sz="2200" b="1" dirty="0">
                <a:solidFill>
                  <a:schemeClr val="tx2"/>
                </a:solidFill>
                <a:latin typeface="华文新魏" panose="02010800040101010101" pitchFamily="2" charset="-122"/>
                <a:ea typeface="华文新魏" panose="02010800040101010101" pitchFamily="2" charset="-122"/>
              </a:rPr>
              <a:t>名字空间的非类的</a:t>
            </a:r>
            <a:r>
              <a:rPr lang="zh-CN" altLang="en-US" sz="2200" b="1" dirty="0">
                <a:solidFill>
                  <a:srgbClr val="FF0000"/>
                </a:solidFill>
                <a:latin typeface="华文新魏" panose="02010800040101010101" pitchFamily="2" charset="-122"/>
                <a:ea typeface="华文新魏" panose="02010800040101010101" pitchFamily="2" charset="-122"/>
              </a:rPr>
              <a:t>函数成员无</a:t>
            </a:r>
            <a:r>
              <a:rPr lang="en-US" altLang="zh-CN" sz="2200" b="1" dirty="0">
                <a:solidFill>
                  <a:srgbClr val="FF0000"/>
                </a:solidFill>
                <a:latin typeface="华文新魏" panose="02010800040101010101" pitchFamily="2" charset="-122"/>
                <a:ea typeface="华文新魏" panose="02010800040101010101" pitchFamily="2" charset="-122"/>
              </a:rPr>
              <a:t>this</a:t>
            </a:r>
            <a:r>
              <a:rPr lang="zh-CN" altLang="en-US" sz="2200" b="1" dirty="0">
                <a:solidFill>
                  <a:srgbClr val="FF0000"/>
                </a:solidFill>
                <a:latin typeface="华文新魏" panose="02010800040101010101" pitchFamily="2" charset="-122"/>
                <a:ea typeface="华文新魏" panose="02010800040101010101" pitchFamily="2" charset="-122"/>
              </a:rPr>
              <a:t>。 </a:t>
            </a:r>
            <a:endParaRPr lang="zh-CN" altLang="en-US" sz="2200" b="1" dirty="0">
              <a:latin typeface="华文新魏" panose="02010800040101010101" pitchFamily="2" charset="-122"/>
              <a:ea typeface="华文新魏" panose="02010800040101010101" pitchFamily="2" charset="-122"/>
            </a:endParaRPr>
          </a:p>
          <a:p>
            <a:pPr algn="just">
              <a:lnSpc>
                <a:spcPct val="105000"/>
              </a:lnSpc>
              <a:spcBef>
                <a:spcPct val="10000"/>
              </a:spcBef>
            </a:pPr>
            <a:r>
              <a:rPr lang="zh-CN" altLang="en-US" sz="2200" b="1" dirty="0">
                <a:solidFill>
                  <a:schemeClr val="tx2"/>
                </a:solidFill>
                <a:latin typeface="华文新魏" panose="02010800040101010101" pitchFamily="2" charset="-122"/>
                <a:ea typeface="华文新魏" panose="02010800040101010101" pitchFamily="2" charset="-122"/>
              </a:rPr>
              <a:t>程序</a:t>
            </a:r>
            <a:r>
              <a:rPr lang="zh-CN" altLang="en-US" sz="2200" b="1" dirty="0">
                <a:latin typeface="华文新魏" panose="02010800040101010101" pitchFamily="2" charset="-122"/>
                <a:ea typeface="华文新魏" panose="02010800040101010101" pitchFamily="2" charset="-122"/>
              </a:rPr>
              <a:t>在引用名字空间成员之前，必须已在名字空间声明或定义了成员。</a:t>
            </a:r>
          </a:p>
        </p:txBody>
      </p:sp>
    </p:spTree>
    <p:extLst>
      <p:ext uri="{BB962C8B-B14F-4D97-AF65-F5344CB8AC3E}">
        <p14:creationId xmlns:p14="http://schemas.microsoft.com/office/powerpoint/2010/main" val="354735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p>
        </p:txBody>
      </p:sp>
      <p:sp>
        <p:nvSpPr>
          <p:cNvPr id="4" name="TextBox 5">
            <a:extLst>
              <a:ext uri="{FF2B5EF4-FFF2-40B4-BE49-F238E27FC236}">
                <a16:creationId xmlns:a16="http://schemas.microsoft.com/office/drawing/2014/main" id="{C406C992-C594-4795-878E-26095370D0C5}"/>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90000"/>
              </a:lnSpc>
              <a:spcBef>
                <a:spcPct val="10000"/>
              </a:spcBef>
            </a:pPr>
            <a:r>
              <a:rPr lang="en-US" altLang="zh-CN" b="1" dirty="0">
                <a:latin typeface="华文新魏" panose="02010800040101010101" pitchFamily="2" charset="-122"/>
                <a:ea typeface="华文新魏" panose="02010800040101010101" pitchFamily="2" charset="-122"/>
              </a:rPr>
              <a:t>namespace ALPHA {	   	//</a:t>
            </a:r>
            <a:r>
              <a:rPr lang="zh-CN" altLang="en-US" b="1" dirty="0">
                <a:latin typeface="华文新魏" panose="02010800040101010101" pitchFamily="2" charset="-122"/>
                <a:ea typeface="华文新魏" panose="02010800040101010101" pitchFamily="2" charset="-122"/>
              </a:rPr>
              <a:t>初始定义</a:t>
            </a:r>
            <a:r>
              <a:rPr lang="en-US" altLang="zh-CN" b="1" dirty="0">
                <a:latin typeface="华文新魏" panose="02010800040101010101" pitchFamily="2" charset="-122"/>
                <a:ea typeface="华文新魏" panose="02010800040101010101" pitchFamily="2" charset="-122"/>
              </a:rPr>
              <a:t>ALPHA</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extern  int x; 	   		//</a:t>
            </a:r>
            <a:r>
              <a:rPr lang="zh-CN" altLang="en-US" b="1" dirty="0">
                <a:latin typeface="华文新魏" panose="02010800040101010101" pitchFamily="2" charset="-122"/>
                <a:ea typeface="华文新魏" panose="02010800040101010101" pitchFamily="2" charset="-122"/>
              </a:rPr>
              <a:t>声明整型变量</a:t>
            </a:r>
            <a:r>
              <a:rPr lang="en-US" altLang="zh-CN" b="1" dirty="0">
                <a:latin typeface="华文新魏" panose="02010800040101010101" pitchFamily="2" charset="-122"/>
                <a:ea typeface="华文新魏" panose="02010800040101010101" pitchFamily="2" charset="-122"/>
              </a:rPr>
              <a:t>x</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a:t>
            </a:r>
            <a:r>
              <a:rPr lang="en-US" altLang="zh-CN" b="1" dirty="0">
                <a:solidFill>
                  <a:schemeClr val="accent2"/>
                </a:solidFill>
                <a:latin typeface="华文新魏" panose="02010800040101010101" pitchFamily="2" charset="-122"/>
                <a:ea typeface="华文新魏" panose="02010800040101010101" pitchFamily="2" charset="-122"/>
              </a:rPr>
              <a:t>void     g (int a)</a:t>
            </a:r>
            <a:r>
              <a:rPr lang="en-US" altLang="zh-CN" b="1" dirty="0">
                <a:latin typeface="华文新魏" panose="02010800040101010101" pitchFamily="2" charset="-122"/>
                <a:ea typeface="华文新魏" panose="02010800040101010101" pitchFamily="2" charset="-122"/>
              </a:rPr>
              <a:t>,  g (long)   {  }; 	//</a:t>
            </a:r>
            <a:r>
              <a:rPr lang="zh-CN" altLang="en-US" b="1" dirty="0">
                <a:solidFill>
                  <a:srgbClr val="0000FF"/>
                </a:solidFill>
                <a:latin typeface="华文新魏" panose="02010800040101010101" pitchFamily="2" charset="-122"/>
                <a:ea typeface="华文新魏" panose="02010800040101010101" pitchFamily="2" charset="-122"/>
              </a:rPr>
              <a:t>声明</a:t>
            </a:r>
            <a:r>
              <a:rPr lang="en-US" altLang="zh-CN" b="1" dirty="0">
                <a:solidFill>
                  <a:srgbClr val="0000FF"/>
                </a:solidFill>
                <a:latin typeface="华文新魏" panose="02010800040101010101" pitchFamily="2" charset="-122"/>
                <a:ea typeface="华文新魏" panose="02010800040101010101" pitchFamily="2" charset="-122"/>
              </a:rPr>
              <a:t>void g (int a)</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定义</a:t>
            </a:r>
            <a:r>
              <a:rPr lang="en-US" altLang="zh-CN" b="1" dirty="0">
                <a:latin typeface="华文新魏" panose="02010800040101010101" pitchFamily="2" charset="-122"/>
                <a:ea typeface="华文新魏" panose="02010800040101010101" pitchFamily="2" charset="-122"/>
              </a:rPr>
              <a:t>void g (long)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using ALPHA::x; 	   //</a:t>
            </a:r>
            <a:r>
              <a:rPr lang="zh-CN" altLang="en-US" b="1" dirty="0">
                <a:latin typeface="华文新魏" panose="02010800040101010101" pitchFamily="2" charset="-122"/>
                <a:ea typeface="华文新魏" panose="02010800040101010101" pitchFamily="2" charset="-122"/>
              </a:rPr>
              <a:t>声明引用名字空间变量</a:t>
            </a:r>
            <a:r>
              <a:rPr lang="en-US" altLang="zh-CN" b="1" dirty="0">
                <a:latin typeface="华文新魏" panose="02010800040101010101" pitchFamily="2" charset="-122"/>
                <a:ea typeface="华文新魏" panose="02010800040101010101" pitchFamily="2" charset="-122"/>
              </a:rPr>
              <a:t>x</a:t>
            </a:r>
          </a:p>
          <a:p>
            <a:pPr>
              <a:lnSpc>
                <a:spcPct val="90000"/>
              </a:lnSpc>
              <a:spcBef>
                <a:spcPct val="10000"/>
              </a:spcBef>
            </a:pPr>
            <a:r>
              <a:rPr lang="en-US" altLang="zh-CN" b="1" dirty="0">
                <a:solidFill>
                  <a:srgbClr val="FF0000"/>
                </a:solidFill>
                <a:latin typeface="华文新魏" panose="02010800040101010101" pitchFamily="2" charset="-122"/>
                <a:ea typeface="华文新魏" panose="02010800040101010101" pitchFamily="2" charset="-122"/>
              </a:rPr>
              <a:t>using ALPHA::g; </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声明引用名字空间</a:t>
            </a:r>
            <a:r>
              <a:rPr lang="en-US" altLang="zh-CN" b="1" dirty="0">
                <a:latin typeface="华文新魏" panose="02010800040101010101" pitchFamily="2" charset="-122"/>
                <a:ea typeface="华文新魏" panose="02010800040101010101" pitchFamily="2" charset="-122"/>
              </a:rPr>
              <a:t>void g (int)   </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g (long)   </a:t>
            </a:r>
          </a:p>
          <a:p>
            <a:pPr>
              <a:lnSpc>
                <a:spcPct val="90000"/>
              </a:lnSpc>
              <a:spcBef>
                <a:spcPct val="10000"/>
              </a:spcBef>
            </a:pPr>
            <a:endParaRPr lang="en-US" altLang="zh-CN" b="1" dirty="0">
              <a:latin typeface="华文新魏" panose="02010800040101010101" pitchFamily="2" charset="-122"/>
              <a:ea typeface="华文新魏" panose="02010800040101010101" pitchFamily="2" charset="-122"/>
            </a:endParaRP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namespace ALPHA { 	   //</a:t>
            </a:r>
            <a:r>
              <a:rPr lang="zh-CN" altLang="en-US" b="1" dirty="0">
                <a:solidFill>
                  <a:srgbClr val="FF0000"/>
                </a:solidFill>
                <a:latin typeface="华文新魏" panose="02010800040101010101" pitchFamily="2" charset="-122"/>
                <a:ea typeface="华文新魏" panose="02010800040101010101" pitchFamily="2" charset="-122"/>
              </a:rPr>
              <a:t>扩展定义</a:t>
            </a:r>
            <a:r>
              <a:rPr lang="en-US" altLang="zh-CN" b="1" dirty="0">
                <a:latin typeface="华文新魏" panose="02010800040101010101" pitchFamily="2" charset="-122"/>
                <a:ea typeface="华文新魏" panose="02010800040101010101" pitchFamily="2" charset="-122"/>
              </a:rPr>
              <a:t>ALPHA</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int     x=5; 		   //</a:t>
            </a:r>
            <a:r>
              <a:rPr lang="zh-CN" altLang="en-US" b="1" dirty="0">
                <a:latin typeface="华文新魏" panose="02010800040101010101" pitchFamily="2" charset="-122"/>
                <a:ea typeface="华文新魏" panose="02010800040101010101" pitchFamily="2" charset="-122"/>
              </a:rPr>
              <a:t>定义整型变量</a:t>
            </a:r>
            <a:r>
              <a:rPr lang="en-US" altLang="zh-CN" b="1" dirty="0">
                <a:latin typeface="华文新魏" panose="02010800040101010101" pitchFamily="2" charset="-122"/>
                <a:ea typeface="华文新魏" panose="02010800040101010101" pitchFamily="2" charset="-122"/>
              </a:rPr>
              <a:t>x</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a:t>
            </a:r>
            <a:r>
              <a:rPr lang="en-US" altLang="zh-CN" b="1" dirty="0">
                <a:solidFill>
                  <a:schemeClr val="accent2"/>
                </a:solidFill>
                <a:latin typeface="华文新魏" panose="02010800040101010101" pitchFamily="2" charset="-122"/>
                <a:ea typeface="华文新魏" panose="02010800040101010101" pitchFamily="2" charset="-122"/>
              </a:rPr>
              <a:t>void  g (int)   { }</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定义函数</a:t>
            </a:r>
            <a:r>
              <a:rPr lang="en-US" altLang="zh-CN" b="1" dirty="0">
                <a:latin typeface="华文新魏" panose="02010800040101010101" pitchFamily="2" charset="-122"/>
                <a:ea typeface="华文新魏" panose="02010800040101010101" pitchFamily="2" charset="-122"/>
              </a:rPr>
              <a:t>void g (int)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void  g (void)   { }         	//</a:t>
            </a:r>
            <a:r>
              <a:rPr lang="zh-CN" altLang="en-US" b="1" dirty="0">
                <a:latin typeface="华文新魏" panose="02010800040101010101" pitchFamily="2" charset="-122"/>
                <a:ea typeface="华文新魏" panose="02010800040101010101" pitchFamily="2" charset="-122"/>
              </a:rPr>
              <a:t>定义</a:t>
            </a:r>
            <a:r>
              <a:rPr lang="zh-CN" altLang="en-US" b="1" dirty="0">
                <a:solidFill>
                  <a:srgbClr val="FF0000"/>
                </a:solidFill>
                <a:latin typeface="华文新魏" panose="02010800040101010101" pitchFamily="2" charset="-122"/>
                <a:ea typeface="华文新魏" panose="02010800040101010101" pitchFamily="2" charset="-122"/>
              </a:rPr>
              <a:t>新函数</a:t>
            </a:r>
            <a:r>
              <a:rPr lang="en-US" altLang="zh-CN" b="1" dirty="0">
                <a:latin typeface="华文新魏" panose="02010800040101010101" pitchFamily="2" charset="-122"/>
                <a:ea typeface="华文新魏" panose="02010800040101010101" pitchFamily="2" charset="-122"/>
              </a:rPr>
              <a:t>void g (void)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void main (void)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g (x) ;   		 //</a:t>
            </a:r>
            <a:r>
              <a:rPr lang="zh-CN" altLang="en-US" b="1" dirty="0">
                <a:latin typeface="华文新魏" panose="02010800040101010101" pitchFamily="2" charset="-122"/>
                <a:ea typeface="华文新魏" panose="02010800040101010101" pitchFamily="2" charset="-122"/>
              </a:rPr>
              <a:t>可以直接使用</a:t>
            </a:r>
            <a:r>
              <a:rPr lang="en-US" altLang="zh-CN" b="1" dirty="0">
                <a:latin typeface="华文新魏" panose="02010800040101010101" pitchFamily="2" charset="-122"/>
                <a:ea typeface="华文新魏" panose="02010800040101010101" pitchFamily="2" charset="-122"/>
              </a:rPr>
              <a:t>g</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二个名字调用函数</a:t>
            </a:r>
            <a:r>
              <a:rPr lang="en-US" altLang="zh-CN" b="1" dirty="0">
                <a:latin typeface="华文新魏" panose="02010800040101010101" pitchFamily="2" charset="-122"/>
                <a:ea typeface="华文新魏" panose="02010800040101010101" pitchFamily="2" charset="-122"/>
              </a:rPr>
              <a:t>void g (int) </a:t>
            </a:r>
            <a:r>
              <a:rPr lang="zh-CN" altLang="en-US" b="1" dirty="0">
                <a:latin typeface="华文新魏" panose="02010800040101010101" pitchFamily="2" charset="-122"/>
                <a:ea typeface="华文新魏" panose="02010800040101010101" pitchFamily="2" charset="-122"/>
              </a:rPr>
              <a:t>	</a:t>
            </a:r>
          </a:p>
          <a:p>
            <a:pPr>
              <a:lnSpc>
                <a:spcPct val="90000"/>
              </a:lnSpc>
              <a:spcBef>
                <a:spcPct val="1000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g (4L) ;                         	 //</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void g (long)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g (void) ; 		 //</a:t>
            </a:r>
            <a:r>
              <a:rPr lang="en-US" altLang="zh-CN" b="1" dirty="0">
                <a:solidFill>
                  <a:srgbClr val="FF0000"/>
                </a:solidFill>
                <a:latin typeface="华文新魏" panose="02010800040101010101" pitchFamily="2" charset="-122"/>
                <a:ea typeface="华文新魏" panose="02010800040101010101" pitchFamily="2" charset="-122"/>
              </a:rPr>
              <a:t>using</a:t>
            </a:r>
            <a:r>
              <a:rPr lang="zh-CN" altLang="en-US" b="1" dirty="0">
                <a:solidFill>
                  <a:srgbClr val="FF0000"/>
                </a:solidFill>
                <a:latin typeface="华文新魏" panose="02010800040101010101" pitchFamily="2" charset="-122"/>
                <a:ea typeface="华文新魏" panose="02010800040101010101" pitchFamily="2" charset="-122"/>
              </a:rPr>
              <a:t>之前无该 原型</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失败</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ALPHA::g();</a:t>
            </a:r>
            <a:endParaRPr lang="zh-CN" altLang="en-US" b="1" dirty="0">
              <a:solidFill>
                <a:srgbClr val="FF0000"/>
              </a:solidFill>
              <a:latin typeface="华文新魏" panose="02010800040101010101" pitchFamily="2" charset="-122"/>
              <a:ea typeface="华文新魏" panose="02010800040101010101" pitchFamily="2" charset="-122"/>
            </a:endParaRP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49211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gn="just">
              <a:lnSpc>
                <a:spcPct val="115000"/>
              </a:lnSpc>
            </a:pPr>
            <a:r>
              <a:rPr lang="en-US" altLang="zh-CN" sz="2400" b="1" dirty="0">
                <a:latin typeface="华文新魏" pitchFamily="2" charset="-122"/>
                <a:ea typeface="华文新魏" pitchFamily="2" charset="-122"/>
              </a:rPr>
              <a:t>	</a:t>
            </a:r>
            <a:r>
              <a:rPr lang="zh-CN" altLang="en-US" sz="2200" b="1" dirty="0">
                <a:solidFill>
                  <a:srgbClr val="FF0000"/>
                </a:solidFill>
                <a:latin typeface="华文新魏" panose="02010800040101010101" pitchFamily="2" charset="-122"/>
                <a:ea typeface="华文新魏" panose="02010800040101010101" pitchFamily="2" charset="-122"/>
              </a:rPr>
              <a:t>名字空间成员三种访问方式</a:t>
            </a:r>
            <a:r>
              <a:rPr lang="zh-CN" altLang="en-US" sz="2200" b="1" dirty="0">
                <a:latin typeface="华文新魏" panose="02010800040101010101" pitchFamily="2" charset="-122"/>
                <a:ea typeface="华文新魏" panose="02010800040101010101" pitchFamily="2" charset="-122"/>
              </a:rPr>
              <a:t>：①直接访问成员（限定符），②引用名字空间成员，③引用名字空间。</a:t>
            </a:r>
          </a:p>
          <a:p>
            <a:pPr lvl="1" algn="just">
              <a:lnSpc>
                <a:spcPct val="115000"/>
              </a:lnSpc>
              <a:buFont typeface="Wingdings" pitchFamily="2" charset="2"/>
              <a:buChar char="§"/>
            </a:pPr>
            <a:r>
              <a:rPr lang="zh-CN" altLang="en-US" sz="2200" b="1" dirty="0">
                <a:latin typeface="华文新魏" panose="02010800040101010101" pitchFamily="2" charset="-122"/>
                <a:ea typeface="华文新魏" panose="02010800040101010101" pitchFamily="2" charset="-122"/>
              </a:rPr>
              <a:t>直接访问成员：</a:t>
            </a:r>
            <a:r>
              <a:rPr lang="en-US" altLang="zh-CN" sz="2200" b="1" dirty="0">
                <a:solidFill>
                  <a:srgbClr val="FF0000"/>
                </a:solidFill>
                <a:latin typeface="华文新魏" panose="02010800040101010101" pitchFamily="2" charset="-122"/>
                <a:ea typeface="华文新魏" panose="02010800040101010101" pitchFamily="2" charset="-122"/>
              </a:rPr>
              <a:t>&lt;</a:t>
            </a:r>
            <a:r>
              <a:rPr lang="zh-CN" altLang="en-US" sz="2200" b="1" dirty="0">
                <a:solidFill>
                  <a:srgbClr val="FF0000"/>
                </a:solidFill>
                <a:latin typeface="华文新魏" panose="02010800040101010101" pitchFamily="2" charset="-122"/>
                <a:ea typeface="华文新魏" panose="02010800040101010101" pitchFamily="2" charset="-122"/>
              </a:rPr>
              <a:t>名字空间名称</a:t>
            </a:r>
            <a:r>
              <a:rPr lang="en-US" altLang="zh-CN" sz="2200" b="1" dirty="0">
                <a:solidFill>
                  <a:srgbClr val="FF0000"/>
                </a:solidFill>
                <a:latin typeface="华文新魏" panose="02010800040101010101" pitchFamily="2" charset="-122"/>
                <a:ea typeface="华文新魏" panose="02010800040101010101" pitchFamily="2" charset="-122"/>
              </a:rPr>
              <a:t>&gt;::&lt;</a:t>
            </a:r>
            <a:r>
              <a:rPr lang="zh-CN" altLang="en-US" sz="2200" b="1" dirty="0">
                <a:solidFill>
                  <a:srgbClr val="FF0000"/>
                </a:solidFill>
                <a:latin typeface="华文新魏" panose="02010800040101010101" pitchFamily="2" charset="-122"/>
                <a:ea typeface="华文新魏" panose="02010800040101010101" pitchFamily="2" charset="-122"/>
              </a:rPr>
              <a:t>成员名称</a:t>
            </a:r>
            <a:r>
              <a:rPr lang="en-US" altLang="zh-CN" sz="2200" b="1" dirty="0">
                <a:solidFill>
                  <a:srgbClr val="FF0000"/>
                </a:solidFill>
                <a:latin typeface="华文新魏" panose="02010800040101010101" pitchFamily="2" charset="-122"/>
                <a:ea typeface="华文新魏" panose="02010800040101010101" pitchFamily="2" charset="-122"/>
              </a:rPr>
              <a:t>&gt;</a:t>
            </a:r>
            <a:r>
              <a:rPr lang="zh-CN" altLang="en-US" sz="2200" b="1" dirty="0">
                <a:latin typeface="华文新魏" panose="02010800040101010101" pitchFamily="2" charset="-122"/>
                <a:ea typeface="华文新魏" panose="02010800040101010101" pitchFamily="2" charset="-122"/>
              </a:rPr>
              <a:t>。总能唯一地访问名字空间成员。多级名字空间用多个</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自左向右访问。</a:t>
            </a:r>
          </a:p>
          <a:p>
            <a:pPr lvl="1" algn="just">
              <a:lnSpc>
                <a:spcPct val="115000"/>
              </a:lnSpc>
              <a:buFont typeface="Wingdings" pitchFamily="2" charset="2"/>
              <a:buChar char="§"/>
            </a:pPr>
            <a:r>
              <a:rPr lang="zh-CN" altLang="en-US" sz="2200" b="1" dirty="0">
                <a:solidFill>
                  <a:srgbClr val="FF0000"/>
                </a:solidFill>
                <a:latin typeface="华文新魏" panose="02010800040101010101" pitchFamily="2" charset="-122"/>
                <a:ea typeface="华文新魏" panose="02010800040101010101" pitchFamily="2" charset="-122"/>
              </a:rPr>
              <a:t>引用成员</a:t>
            </a:r>
            <a:r>
              <a:rPr lang="zh-CN" altLang="en-US" sz="2200" b="1" dirty="0">
                <a:latin typeface="华文新魏" panose="02010800040101010101" pitchFamily="2" charset="-122"/>
                <a:ea typeface="华文新魏" panose="02010800040101010101" pitchFamily="2" charset="-122"/>
              </a:rPr>
              <a:t>的形式为：</a:t>
            </a:r>
            <a:r>
              <a:rPr lang="en-US" altLang="zh-CN" sz="2200" b="1" dirty="0">
                <a:solidFill>
                  <a:srgbClr val="FF0000"/>
                </a:solidFill>
                <a:latin typeface="华文新魏" panose="02010800040101010101" pitchFamily="2" charset="-122"/>
                <a:ea typeface="华文新魏" panose="02010800040101010101" pitchFamily="2" charset="-122"/>
              </a:rPr>
              <a:t>using &lt;</a:t>
            </a:r>
            <a:r>
              <a:rPr lang="zh-CN" altLang="en-US" sz="2200" b="1" dirty="0">
                <a:solidFill>
                  <a:srgbClr val="FF0000"/>
                </a:solidFill>
                <a:latin typeface="华文新魏" panose="02010800040101010101" pitchFamily="2" charset="-122"/>
                <a:ea typeface="华文新魏" panose="02010800040101010101" pitchFamily="2" charset="-122"/>
              </a:rPr>
              <a:t>名字空间名称</a:t>
            </a:r>
            <a:r>
              <a:rPr lang="en-US" altLang="zh-CN" sz="2200" b="1" dirty="0">
                <a:solidFill>
                  <a:srgbClr val="FF0000"/>
                </a:solidFill>
                <a:latin typeface="华文新魏" panose="02010800040101010101" pitchFamily="2" charset="-122"/>
                <a:ea typeface="华文新魏" panose="02010800040101010101" pitchFamily="2" charset="-122"/>
              </a:rPr>
              <a:t>&gt;::&lt;</a:t>
            </a:r>
            <a:r>
              <a:rPr lang="zh-CN" altLang="en-US" sz="2200" b="1" dirty="0">
                <a:solidFill>
                  <a:srgbClr val="FF0000"/>
                </a:solidFill>
                <a:latin typeface="华文新魏" panose="02010800040101010101" pitchFamily="2" charset="-122"/>
                <a:ea typeface="华文新魏" panose="02010800040101010101" pitchFamily="2" charset="-122"/>
              </a:rPr>
              <a:t>成员名称</a:t>
            </a:r>
            <a:r>
              <a:rPr lang="en-US" altLang="zh-CN" sz="2200" b="1" dirty="0">
                <a:solidFill>
                  <a:srgbClr val="FF0000"/>
                </a:solidFill>
                <a:latin typeface="华文新魏" panose="02010800040101010101" pitchFamily="2" charset="-122"/>
                <a:ea typeface="华文新魏" panose="02010800040101010101" pitchFamily="2" charset="-122"/>
              </a:rPr>
              <a:t>&gt;</a:t>
            </a:r>
            <a:r>
              <a:rPr lang="zh-CN" altLang="en-US" sz="2200" b="1" dirty="0">
                <a:latin typeface="华文新魏" panose="02010800040101010101" pitchFamily="2" charset="-122"/>
                <a:ea typeface="华文新魏" panose="02010800040101010101" pitchFamily="2" charset="-122"/>
              </a:rPr>
              <a:t>，引用时只给出</a:t>
            </a:r>
            <a:r>
              <a:rPr lang="zh-CN" altLang="en-US" sz="2200" b="1" dirty="0">
                <a:solidFill>
                  <a:srgbClr val="FF0000"/>
                </a:solidFill>
                <a:latin typeface="华文新魏" panose="02010800040101010101" pitchFamily="2" charset="-122"/>
                <a:ea typeface="华文新魏" panose="02010800040101010101" pitchFamily="2" charset="-122"/>
              </a:rPr>
              <a:t>函数名</a:t>
            </a:r>
            <a:r>
              <a:rPr lang="zh-CN" altLang="en-US" sz="2200" b="1" dirty="0">
                <a:latin typeface="华文新魏" panose="02010800040101010101" pitchFamily="2" charset="-122"/>
                <a:ea typeface="华文新魏" panose="02010800040101010101" pitchFamily="2" charset="-122"/>
              </a:rPr>
              <a:t>或变量名。只引用当前已声明或定义的函数或变量，名字空间扩展定义的新函数或变量没有被引用。</a:t>
            </a:r>
            <a:r>
              <a:rPr lang="zh-CN" altLang="en-US" sz="2200" b="1" dirty="0">
                <a:solidFill>
                  <a:srgbClr val="FF0000"/>
                </a:solidFill>
                <a:latin typeface="华文新魏" panose="02010800040101010101" pitchFamily="2" charset="-122"/>
                <a:ea typeface="华文新魏" panose="02010800040101010101" pitchFamily="2" charset="-122"/>
              </a:rPr>
              <a:t>在当前作用域内，不能再定义同名的函数或变量。</a:t>
            </a:r>
          </a:p>
          <a:p>
            <a:pPr lvl="1" algn="just">
              <a:lnSpc>
                <a:spcPct val="115000"/>
              </a:lnSpc>
              <a:buFont typeface="Wingdings" pitchFamily="2" charset="2"/>
              <a:buChar char="§"/>
            </a:pPr>
            <a:r>
              <a:rPr lang="zh-CN" altLang="en-US" sz="2200" b="1" dirty="0">
                <a:latin typeface="华文新魏" panose="02010800040101010101" pitchFamily="2" charset="-122"/>
                <a:ea typeface="华文新魏" panose="02010800040101010101" pitchFamily="2" charset="-122"/>
              </a:rPr>
              <a:t>匿名名字空间声明后自动</a:t>
            </a:r>
            <a:r>
              <a:rPr lang="zh-CN" altLang="en-US" sz="2200" b="1" dirty="0">
                <a:solidFill>
                  <a:srgbClr val="FF0000"/>
                </a:solidFill>
                <a:latin typeface="华文新魏" panose="02010800040101010101" pitchFamily="2" charset="-122"/>
                <a:ea typeface="华文新魏" panose="02010800040101010101" pitchFamily="2" charset="-122"/>
              </a:rPr>
              <a:t>引用成员</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因为没有名字</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。优先访问当前作用域定义的同名函数或变量。</a:t>
            </a:r>
          </a:p>
          <a:p>
            <a:pPr lvl="1" algn="just">
              <a:lnSpc>
                <a:spcPct val="115000"/>
              </a:lnSpc>
              <a:buFont typeface="Wingdings" pitchFamily="2" charset="2"/>
              <a:buChar char="§"/>
            </a:pPr>
            <a:r>
              <a:rPr lang="zh-CN" altLang="en-US" sz="2200" b="1" dirty="0">
                <a:latin typeface="华文新魏" panose="02010800040101010101" pitchFamily="2" charset="-122"/>
                <a:ea typeface="华文新魏" panose="02010800040101010101" pitchFamily="2" charset="-122"/>
              </a:rPr>
              <a:t>引用名字空间的形式为：</a:t>
            </a:r>
            <a:r>
              <a:rPr lang="en-US" altLang="zh-CN" sz="2200" b="1" dirty="0">
                <a:solidFill>
                  <a:srgbClr val="FF0000"/>
                </a:solidFill>
                <a:latin typeface="华文新魏" panose="02010800040101010101" pitchFamily="2" charset="-122"/>
                <a:ea typeface="华文新魏" panose="02010800040101010101" pitchFamily="2" charset="-122"/>
              </a:rPr>
              <a:t>using namespace &lt;</a:t>
            </a:r>
            <a:r>
              <a:rPr lang="zh-CN" altLang="en-US" sz="2200" b="1" dirty="0">
                <a:solidFill>
                  <a:srgbClr val="FF0000"/>
                </a:solidFill>
                <a:latin typeface="华文新魏" panose="02010800040101010101" pitchFamily="2" charset="-122"/>
                <a:ea typeface="华文新魏" panose="02010800040101010101" pitchFamily="2" charset="-122"/>
              </a:rPr>
              <a:t>名字空间名称</a:t>
            </a:r>
            <a:r>
              <a:rPr lang="en-US" altLang="zh-CN" sz="2200" b="1" dirty="0">
                <a:solidFill>
                  <a:srgbClr val="FF0000"/>
                </a:solidFill>
                <a:latin typeface="华文新魏" panose="02010800040101010101" pitchFamily="2" charset="-122"/>
                <a:ea typeface="华文新魏" panose="02010800040101010101" pitchFamily="2" charset="-122"/>
              </a:rPr>
              <a:t>&gt;</a:t>
            </a:r>
            <a:r>
              <a:rPr lang="zh-CN" altLang="en-US" sz="2200" b="1" dirty="0">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在当前作用域内，可以定义同名的函数或变量，访问时用单目或双目作用域运算符限定名字或名字空间成员。</a:t>
            </a:r>
          </a:p>
        </p:txBody>
      </p:sp>
    </p:spTree>
    <p:extLst>
      <p:ext uri="{BB962C8B-B14F-4D97-AF65-F5344CB8AC3E}">
        <p14:creationId xmlns:p14="http://schemas.microsoft.com/office/powerpoint/2010/main" val="284679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r>
              <a:rPr lang="en-US" altLang="zh-CN" sz="3600" b="1" dirty="0">
                <a:solidFill>
                  <a:srgbClr val="FF0000"/>
                </a:solidFill>
                <a:latin typeface="微软雅黑" pitchFamily="34" charset="-122"/>
                <a:ea typeface="微软雅黑" pitchFamily="34" charset="-122"/>
              </a:rPr>
              <a:t>-using</a:t>
            </a:r>
            <a:r>
              <a:rPr lang="zh-CN" altLang="en-US" sz="3600" b="1" dirty="0">
                <a:solidFill>
                  <a:srgbClr val="FF0000"/>
                </a:solidFill>
                <a:latin typeface="微软雅黑" pitchFamily="34" charset="-122"/>
                <a:ea typeface="微软雅黑" pitchFamily="34" charset="-122"/>
              </a:rPr>
              <a:t>声明</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nSpc>
                <a:spcPct val="120000"/>
              </a:lnSpc>
            </a:pPr>
            <a:r>
              <a:rPr lang="en-US" altLang="zh-CN" sz="2400" b="1" dirty="0">
                <a:latin typeface="华文新魏" pitchFamily="2" charset="-122"/>
                <a:ea typeface="华文新魏" pitchFamily="2" charset="-122"/>
              </a:rPr>
              <a:t>	using</a:t>
            </a:r>
            <a:r>
              <a:rPr lang="zh-CN" altLang="en-US" sz="2400" b="1" dirty="0">
                <a:latin typeface="华文新魏" panose="02010800040101010101" pitchFamily="2" charset="-122"/>
                <a:ea typeface="华文新魏" panose="02010800040101010101" pitchFamily="2" charset="-122"/>
              </a:rPr>
              <a:t>声明（</a:t>
            </a:r>
            <a:r>
              <a:rPr lang="en-US" altLang="zh-CN" sz="2400" dirty="0"/>
              <a:t> </a:t>
            </a:r>
            <a:r>
              <a:rPr lang="en-US" altLang="zh-CN" sz="2400" b="1" dirty="0">
                <a:solidFill>
                  <a:srgbClr val="FF0000"/>
                </a:solidFill>
                <a:latin typeface="华文新魏" panose="02010800040101010101" pitchFamily="2" charset="-122"/>
                <a:ea typeface="华文新魏" panose="02010800040101010101" pitchFamily="2" charset="-122"/>
              </a:rPr>
              <a:t>using declaration </a:t>
            </a:r>
            <a:r>
              <a:rPr lang="zh-CN" altLang="en-US" sz="2400" b="1" dirty="0">
                <a:latin typeface="华文新魏" panose="02010800040101010101" pitchFamily="2" charset="-122"/>
                <a:ea typeface="华文新魏" panose="02010800040101010101" pitchFamily="2" charset="-122"/>
              </a:rPr>
              <a:t>）以关键字</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开头，后面是名字空间成员名（限定修饰名</a:t>
            </a:r>
            <a:r>
              <a:rPr lang="en-US" altLang="zh-CN" sz="2400" b="1" dirty="0">
                <a:latin typeface="华文新魏" panose="02010800040101010101" pitchFamily="2" charset="-122"/>
                <a:ea typeface="华文新魏" panose="02010800040101010101" pitchFamily="2" charset="-122"/>
              </a:rPr>
              <a:t>- qualified name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如果是声明嵌套多层的名字空间里的成员，要多级限定。</a:t>
            </a:r>
          </a:p>
          <a:p>
            <a:pPr>
              <a:lnSpc>
                <a:spcPct val="120000"/>
              </a:lnSpc>
            </a:pPr>
            <a:r>
              <a:rPr lang="en-US" altLang="zh-CN" sz="2400" b="1" dirty="0">
                <a:latin typeface="华文新魏" panose="02010800040101010101" pitchFamily="2" charset="-122"/>
                <a:ea typeface="华文新魏" panose="02010800040101010101" pitchFamily="2" charset="-122"/>
              </a:rPr>
              <a:t>	using</a:t>
            </a:r>
            <a:r>
              <a:rPr lang="zh-CN" altLang="en-US" sz="2400" b="1" dirty="0">
                <a:latin typeface="华文新魏" panose="02010800040101010101" pitchFamily="2" charset="-122"/>
                <a:ea typeface="华文新魏" panose="02010800040101010101" pitchFamily="2" charset="-122"/>
              </a:rPr>
              <a:t>声明的效果是将包含在名字空间的一个成员引入到新的作用域（</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声明所在的域），因此在</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声明所在的域不能再定义同名的函数或变量</a:t>
            </a:r>
          </a:p>
          <a:p>
            <a:pPr>
              <a:lnSpc>
                <a:spcPct val="120000"/>
              </a:lnSpc>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namespace A { int i = 0;}</a:t>
            </a:r>
          </a:p>
          <a:p>
            <a:pPr>
              <a:lnSpc>
                <a:spcPct val="120000"/>
              </a:lnSpc>
            </a:pPr>
            <a:r>
              <a:rPr lang="en-US" altLang="zh-CN" sz="2400" b="1" dirty="0">
                <a:latin typeface="华文新魏" panose="02010800040101010101" pitchFamily="2" charset="-122"/>
                <a:ea typeface="华文新魏" panose="02010800040101010101" pitchFamily="2" charset="-122"/>
              </a:rPr>
              <a:t>        	using A::i;  </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在当前域引入名字</a:t>
            </a:r>
            <a:r>
              <a:rPr lang="en-US" altLang="zh-CN" sz="2400" b="1" dirty="0">
                <a:solidFill>
                  <a:srgbClr val="FF0000"/>
                </a:solidFill>
                <a:latin typeface="华文新魏" panose="02010800040101010101" pitchFamily="2" charset="-122"/>
                <a:ea typeface="华文新魏" panose="02010800040101010101" pitchFamily="2" charset="-122"/>
              </a:rPr>
              <a:t>i</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i</a:t>
            </a:r>
            <a:r>
              <a:rPr lang="zh-CN" altLang="en-US" sz="2400" b="1" dirty="0">
                <a:solidFill>
                  <a:srgbClr val="FF0000"/>
                </a:solidFill>
                <a:latin typeface="华文新魏" panose="02010800040101010101" pitchFamily="2" charset="-122"/>
                <a:ea typeface="华文新魏" panose="02010800040101010101" pitchFamily="2" charset="-122"/>
              </a:rPr>
              <a:t>的作用域从声明开始到当前域结束</a:t>
            </a:r>
          </a:p>
          <a:p>
            <a:pPr>
              <a:lnSpc>
                <a:spcPct val="120000"/>
              </a:lnSpc>
            </a:pPr>
            <a:r>
              <a:rPr lang="zh-CN" altLang="en-US" sz="2400" b="1" dirty="0">
                <a:solidFill>
                  <a:srgbClr val="FF0000"/>
                </a:solidFill>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	int i = 0</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错误，该域已经有名字</a:t>
            </a:r>
            <a:r>
              <a:rPr lang="en-US" altLang="zh-CN" sz="2400" b="1" dirty="0">
                <a:solidFill>
                  <a:srgbClr val="FF0000"/>
                </a:solidFill>
                <a:latin typeface="华文新魏" panose="02010800040101010101" pitchFamily="2" charset="-122"/>
                <a:ea typeface="华文新魏" panose="02010800040101010101" pitchFamily="2" charset="-122"/>
              </a:rPr>
              <a:t>i</a:t>
            </a:r>
            <a:r>
              <a:rPr lang="zh-CN" altLang="en-US" sz="2400" b="1" dirty="0">
                <a:solidFill>
                  <a:srgbClr val="FF0000"/>
                </a:solidFill>
                <a:latin typeface="华文新魏" panose="02010800040101010101" pitchFamily="2" charset="-122"/>
                <a:ea typeface="华文新魏" panose="02010800040101010101" pitchFamily="2" charset="-122"/>
              </a:rPr>
              <a:t>，不能再定义同名变量</a:t>
            </a:r>
          </a:p>
        </p:txBody>
      </p:sp>
    </p:spTree>
    <p:extLst>
      <p:ext uri="{BB962C8B-B14F-4D97-AF65-F5344CB8AC3E}">
        <p14:creationId xmlns:p14="http://schemas.microsoft.com/office/powerpoint/2010/main" val="342024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r>
              <a:rPr lang="en-US" altLang="zh-CN" sz="3600" b="1" dirty="0">
                <a:solidFill>
                  <a:srgbClr val="FF0000"/>
                </a:solidFill>
                <a:latin typeface="微软雅黑" pitchFamily="34" charset="-122"/>
                <a:ea typeface="微软雅黑" pitchFamily="34" charset="-122"/>
              </a:rPr>
              <a:t>-using</a:t>
            </a:r>
            <a:r>
              <a:rPr lang="zh-CN" altLang="en-US" sz="3600" b="1" dirty="0">
                <a:solidFill>
                  <a:srgbClr val="FF0000"/>
                </a:solidFill>
                <a:latin typeface="微软雅黑" pitchFamily="34" charset="-122"/>
                <a:ea typeface="微软雅黑" pitchFamily="34" charset="-122"/>
              </a:rPr>
              <a:t>指示符</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nSpc>
                <a:spcPct val="110000"/>
              </a:lnSpc>
            </a:pPr>
            <a:r>
              <a:rPr lang="en-US" altLang="zh-CN" sz="2400" b="1" dirty="0">
                <a:latin typeface="华文新魏" pitchFamily="2" charset="-122"/>
                <a:ea typeface="华文新魏" pitchFamily="2" charset="-122"/>
              </a:rPr>
              <a:t>	</a:t>
            </a:r>
            <a:r>
              <a:rPr lang="en-US" altLang="zh-CN" sz="2200" b="1" dirty="0">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指示符（</a:t>
            </a:r>
            <a:r>
              <a:rPr lang="en-US" altLang="zh-CN" sz="2200" dirty="0"/>
              <a:t> </a:t>
            </a:r>
            <a:r>
              <a:rPr lang="en-US" altLang="zh-CN" sz="2200" b="1" dirty="0">
                <a:solidFill>
                  <a:srgbClr val="FF0000"/>
                </a:solidFill>
                <a:latin typeface="华文新魏" panose="02010800040101010101" pitchFamily="2" charset="-122"/>
                <a:ea typeface="华文新魏" panose="02010800040101010101" pitchFamily="2" charset="-122"/>
              </a:rPr>
              <a:t>using directive </a:t>
            </a:r>
            <a:r>
              <a:rPr lang="zh-CN" altLang="en-US" sz="2200" b="1" dirty="0">
                <a:latin typeface="华文新魏" panose="02010800040101010101" pitchFamily="2" charset="-122"/>
                <a:ea typeface="华文新魏" panose="02010800040101010101" pitchFamily="2" charset="-122"/>
              </a:rPr>
              <a:t>）使名字空间包含的成员都可见；</a:t>
            </a:r>
          </a:p>
          <a:p>
            <a:pPr>
              <a:lnSpc>
                <a:spcPct val="110000"/>
              </a:lnSpc>
            </a:pPr>
            <a:r>
              <a:rPr lang="en-US" altLang="zh-CN" sz="2200" b="1" dirty="0">
                <a:latin typeface="华文新魏" panose="02010800040101010101" pitchFamily="2" charset="-122"/>
                <a:ea typeface="华文新魏" panose="02010800040101010101" pitchFamily="2" charset="-122"/>
              </a:rPr>
              <a:t>	using</a:t>
            </a:r>
            <a:r>
              <a:rPr lang="zh-CN" altLang="en-US" sz="2200" b="1" dirty="0">
                <a:latin typeface="华文新魏" panose="02010800040101010101" pitchFamily="2" charset="-122"/>
                <a:ea typeface="华文新魏" panose="02010800040101010101" pitchFamily="2" charset="-122"/>
              </a:rPr>
              <a:t>指示符以关键字</a:t>
            </a:r>
            <a:r>
              <a:rPr lang="en-US" altLang="zh-CN" sz="2200" b="1" dirty="0">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开头，后面是名字空间名；</a:t>
            </a:r>
          </a:p>
          <a:p>
            <a:pPr>
              <a:lnSpc>
                <a:spcPct val="110000"/>
              </a:lnSpc>
            </a:pPr>
            <a:r>
              <a:rPr lang="en-US" altLang="zh-CN" sz="2200" b="1" dirty="0">
                <a:latin typeface="华文新魏" panose="02010800040101010101" pitchFamily="2" charset="-122"/>
                <a:ea typeface="华文新魏" panose="02010800040101010101" pitchFamily="2" charset="-122"/>
              </a:rPr>
              <a:t>	using</a:t>
            </a:r>
            <a:r>
              <a:rPr lang="zh-CN" altLang="en-US" sz="2200" b="1" dirty="0">
                <a:latin typeface="华文新魏" panose="02010800040101010101" pitchFamily="2" charset="-122"/>
                <a:ea typeface="华文新魏" panose="02010800040101010101" pitchFamily="2" charset="-122"/>
              </a:rPr>
              <a:t>指示符的效果是程序可以直接使用名字空间里的成员而不用加限定符，</a:t>
            </a:r>
            <a:r>
              <a:rPr lang="zh-CN" altLang="en-US" sz="2200" b="1" dirty="0">
                <a:solidFill>
                  <a:srgbClr val="FF0000"/>
                </a:solidFill>
                <a:latin typeface="华文新魏" panose="02010800040101010101" pitchFamily="2" charset="-122"/>
                <a:ea typeface="华文新魏" panose="02010800040101010101" pitchFamily="2" charset="-122"/>
              </a:rPr>
              <a:t>但它没有把名字空间的成员引入到当前域</a:t>
            </a:r>
            <a:r>
              <a:rPr lang="zh-CN" altLang="en-US" sz="2200" b="1" dirty="0">
                <a:latin typeface="华文新魏" panose="02010800040101010101" pitchFamily="2" charset="-122"/>
                <a:ea typeface="华文新魏" panose="02010800040101010101" pitchFamily="2" charset="-122"/>
              </a:rPr>
              <a:t>（即</a:t>
            </a:r>
            <a:r>
              <a:rPr lang="en-US" altLang="zh-CN" sz="2200" b="1" dirty="0">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指示符出现的域）。因此在当前域可以定义与名字空间里成员同名的变量和函数。但二义性只有当名字被使用时才被检测到；</a:t>
            </a:r>
          </a:p>
          <a:p>
            <a:pPr>
              <a:lnSpc>
                <a:spcPct val="110000"/>
              </a:lnSpc>
            </a:pPr>
            <a:r>
              <a:rPr lang="zh-CN" altLang="en-US" sz="24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namespace A { int i = 0; int j= 0;}</a:t>
            </a:r>
          </a:p>
          <a:p>
            <a:pPr>
              <a:lnSpc>
                <a:spcPct val="110000"/>
              </a:lnSpc>
            </a:pPr>
            <a:r>
              <a:rPr lang="en-US" altLang="zh-CN" sz="2000" b="1" dirty="0">
                <a:latin typeface="华文新魏" panose="02010800040101010101" pitchFamily="2" charset="-122"/>
                <a:ea typeface="华文新魏" panose="02010800040101010101" pitchFamily="2" charset="-122"/>
              </a:rPr>
              <a:t>        	using A;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并没有将成员引入到当前域，只是使程序可以直接用成员名</a:t>
            </a:r>
          </a:p>
          <a:p>
            <a:pPr>
              <a:lnSpc>
                <a:spcPct val="110000"/>
              </a:lnSpc>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x = i;</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可以直接用名字</a:t>
            </a:r>
            <a:r>
              <a:rPr lang="en-US" altLang="zh-CN" sz="2000" b="1" dirty="0">
                <a:solidFill>
                  <a:srgbClr val="FF0000"/>
                </a:solidFill>
                <a:latin typeface="华文新魏" panose="02010800040101010101" pitchFamily="2" charset="-122"/>
                <a:ea typeface="华文新魏" panose="02010800040101010101" pitchFamily="2" charset="-122"/>
              </a:rPr>
              <a:t>i</a:t>
            </a:r>
          </a:p>
          <a:p>
            <a:pPr>
              <a:lnSpc>
                <a:spcPct val="110000"/>
              </a:lnSpc>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j = 1;</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可以定义同名变量</a:t>
            </a:r>
          </a:p>
          <a:p>
            <a:pPr>
              <a:lnSpc>
                <a:spcPct val="110000"/>
              </a:lnSpc>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如果程序到此结束，编译器不会报错。因为没有使用变量</a:t>
            </a:r>
            <a:r>
              <a:rPr lang="en-US" altLang="zh-CN" sz="2000" b="1" dirty="0">
                <a:solidFill>
                  <a:srgbClr val="FF0000"/>
                </a:solidFill>
                <a:latin typeface="华文新魏" panose="02010800040101010101" pitchFamily="2" charset="-122"/>
                <a:ea typeface="华文新魏" panose="02010800040101010101" pitchFamily="2" charset="-122"/>
              </a:rPr>
              <a:t>j</a:t>
            </a:r>
          </a:p>
          <a:p>
            <a:pPr>
              <a:lnSpc>
                <a:spcPct val="110000"/>
              </a:lnSpc>
            </a:pPr>
            <a:r>
              <a:rPr lang="en-US" altLang="zh-CN" sz="2000" b="1" dirty="0">
                <a:solidFill>
                  <a:srgbClr val="FF0000"/>
                </a:solidFill>
                <a:latin typeface="华文新魏" panose="02010800040101010101" pitchFamily="2" charset="-122"/>
                <a:ea typeface="华文新魏" panose="02010800040101010101" pitchFamily="2" charset="-122"/>
              </a:rPr>
              <a:t>       	int y = j + 1</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使用了</a:t>
            </a:r>
            <a:r>
              <a:rPr lang="en-US" altLang="zh-CN" sz="2000" b="1" dirty="0">
                <a:solidFill>
                  <a:srgbClr val="FF0000"/>
                </a:solidFill>
                <a:latin typeface="华文新魏" panose="02010800040101010101" pitchFamily="2" charset="-122"/>
                <a:ea typeface="华文新魏" panose="02010800040101010101" pitchFamily="2" charset="-122"/>
              </a:rPr>
              <a:t>j</a:t>
            </a:r>
            <a:r>
              <a:rPr lang="zh-CN" altLang="en-US" sz="2000" b="1" dirty="0">
                <a:solidFill>
                  <a:srgbClr val="FF0000"/>
                </a:solidFill>
                <a:latin typeface="华文新魏" panose="02010800040101010101" pitchFamily="2" charset="-122"/>
                <a:ea typeface="华文新魏" panose="02010800040101010101" pitchFamily="2" charset="-122"/>
              </a:rPr>
              <a:t>，编译器会报错，因为不知道是哪个</a:t>
            </a:r>
            <a:r>
              <a:rPr lang="en-US" altLang="zh-CN" sz="2000" b="1" dirty="0">
                <a:solidFill>
                  <a:srgbClr val="FF0000"/>
                </a:solidFill>
                <a:latin typeface="华文新魏" panose="02010800040101010101" pitchFamily="2" charset="-122"/>
                <a:ea typeface="华文新魏" panose="02010800040101010101" pitchFamily="2" charset="-122"/>
              </a:rPr>
              <a:t>j</a:t>
            </a:r>
          </a:p>
          <a:p>
            <a:pPr>
              <a:lnSpc>
                <a:spcPct val="110000"/>
              </a:lnSpc>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z = A::j + ::j;</a:t>
            </a:r>
            <a:r>
              <a:rPr lang="en-US" altLang="zh-CN" sz="2000" b="1" dirty="0">
                <a:solidFill>
                  <a:srgbClr val="FF0000"/>
                </a:solidFill>
                <a:latin typeface="华文新魏" panose="02010800040101010101" pitchFamily="2" charset="-122"/>
                <a:ea typeface="华文新魏" panose="02010800040101010101" pitchFamily="2" charset="-122"/>
              </a:rPr>
              <a:t> //OK</a:t>
            </a:r>
          </a:p>
        </p:txBody>
      </p:sp>
    </p:spTree>
    <p:extLst>
      <p:ext uri="{BB962C8B-B14F-4D97-AF65-F5344CB8AC3E}">
        <p14:creationId xmlns:p14="http://schemas.microsoft.com/office/powerpoint/2010/main" val="1861482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5706</TotalTime>
  <Words>1204</Words>
  <Application>Microsoft Office PowerPoint</Application>
  <PresentationFormat>全屏显示(4:3)</PresentationFormat>
  <Paragraphs>423</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华文新魏</vt:lpstr>
      <vt:lpstr>Tahoma</vt:lpstr>
      <vt:lpstr>Wingdings</vt:lpstr>
      <vt:lpstr>Calibri</vt:lpstr>
      <vt:lpstr>微软雅黑</vt:lpstr>
      <vt:lpstr>Office 主题</vt:lpstr>
      <vt:lpstr>第4章　作用域、成员指针和拷贝控制</vt:lpstr>
      <vt:lpstr>4.1　作用域</vt:lpstr>
      <vt:lpstr>4.1　作用域</vt:lpstr>
      <vt:lpstr>4.1　作用域</vt:lpstr>
      <vt:lpstr>4.2　名字空间</vt:lpstr>
      <vt:lpstr>4.2　名字空间</vt:lpstr>
      <vt:lpstr>4.2　名字空间</vt:lpstr>
      <vt:lpstr>4.2　名字空间-using声明</vt:lpstr>
      <vt:lpstr>4.2　名字空间-using指示符</vt:lpstr>
      <vt:lpstr>4.2　名字空间-匿名名字空间</vt:lpstr>
      <vt:lpstr>4.2　名字空间</vt:lpstr>
      <vt:lpstr>4.3　成员指针 </vt:lpstr>
      <vt:lpstr>4.3　成员指针 </vt:lpstr>
      <vt:lpstr>4.3　成员指针 </vt:lpstr>
      <vt:lpstr>4.3　成员指针 </vt:lpstr>
      <vt:lpstr>4.3　成员指针 </vt:lpstr>
      <vt:lpstr>4.4　const、volatile和mutable </vt:lpstr>
      <vt:lpstr>4.4　const、volatile和mutable </vt:lpstr>
      <vt:lpstr>4.4　const、volatile和mutable </vt:lpstr>
      <vt:lpstr>4.4　const、volatile和mutable </vt:lpstr>
      <vt:lpstr>4.5　左值引用对象</vt:lpstr>
      <vt:lpstr>4.5　左值引用对象</vt:lpstr>
      <vt:lpstr>4.6　拷贝构造函数</vt:lpstr>
      <vt:lpstr>4.6　拷贝构造函数</vt:lpstr>
      <vt:lpstr>4.6　拷贝构造函数</vt:lpstr>
      <vt:lpstr>4.6　拷贝构造函数</vt:lpstr>
      <vt:lpstr>4.6　拷贝构造函数</vt:lpstr>
      <vt:lpstr>4.6　拷贝构造函数</vt:lpstr>
      <vt:lpstr>4.6　拷贝构造函数</vt:lpstr>
      <vt:lpstr>浅拷贝（按成员拷贝）</vt:lpstr>
      <vt:lpstr>浅拷贝（按成员拷贝）</vt:lpstr>
      <vt:lpstr>4.6　拷贝构造函数</vt:lpstr>
      <vt:lpstr>深拷贝</vt:lpstr>
      <vt:lpstr>深拷贝</vt:lpstr>
      <vt:lpstr> 深拷贝构造函数和深拷贝赋值运算符重载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crackryan</cp:lastModifiedBy>
  <cp:revision>467</cp:revision>
  <dcterms:created xsi:type="dcterms:W3CDTF">2014-12-07T17:26:54Z</dcterms:created>
  <dcterms:modified xsi:type="dcterms:W3CDTF">2019-09-26T13:04:22Z</dcterms:modified>
</cp:coreProperties>
</file>