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9" Type="http://schemas.openxmlformats.org/officeDocument/2006/relationships/image" Target="../media/image96.wmf"/><Relationship Id="rId18" Type="http://schemas.openxmlformats.org/officeDocument/2006/relationships/image" Target="../media/image94.wmf"/><Relationship Id="rId17" Type="http://schemas.openxmlformats.org/officeDocument/2006/relationships/image" Target="../media/image93.wmf"/><Relationship Id="rId16" Type="http://schemas.openxmlformats.org/officeDocument/2006/relationships/image" Target="../media/image92.wmf"/><Relationship Id="rId15" Type="http://schemas.openxmlformats.org/officeDocument/2006/relationships/image" Target="../media/image91.wmf"/><Relationship Id="rId14" Type="http://schemas.openxmlformats.org/officeDocument/2006/relationships/image" Target="../media/image90.wmf"/><Relationship Id="rId13" Type="http://schemas.openxmlformats.org/officeDocument/2006/relationships/image" Target="../media/image89.wmf"/><Relationship Id="rId12" Type="http://schemas.openxmlformats.org/officeDocument/2006/relationships/image" Target="../media/image88.wmf"/><Relationship Id="rId11" Type="http://schemas.openxmlformats.org/officeDocument/2006/relationships/image" Target="../media/image87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5.wmf"/><Relationship Id="rId3" Type="http://schemas.openxmlformats.org/officeDocument/2006/relationships/image" Target="../media/image99.wmf"/><Relationship Id="rId2" Type="http://schemas.openxmlformats.org/officeDocument/2006/relationships/image" Target="../media/image97.wmf"/><Relationship Id="rId1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wmf"/><Relationship Id="rId5" Type="http://schemas.openxmlformats.org/officeDocument/2006/relationships/image" Target="../media/image25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99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112.wmf"/><Relationship Id="rId1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0.wmf"/><Relationship Id="rId3" Type="http://schemas.openxmlformats.org/officeDocument/2006/relationships/image" Target="../media/image31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3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7" Type="http://schemas.openxmlformats.org/officeDocument/2006/relationships/image" Target="../media/image140.wmf"/><Relationship Id="rId6" Type="http://schemas.openxmlformats.org/officeDocument/2006/relationships/image" Target="../media/image160.wmf"/><Relationship Id="rId5" Type="http://schemas.openxmlformats.org/officeDocument/2006/relationships/image" Target="../media/image146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3" Type="http://schemas.openxmlformats.org/officeDocument/2006/relationships/image" Target="../media/image173.wmf"/><Relationship Id="rId12" Type="http://schemas.openxmlformats.org/officeDocument/2006/relationships/image" Target="../media/image172.wmf"/><Relationship Id="rId11" Type="http://schemas.openxmlformats.org/officeDocument/2006/relationships/image" Target="../media/image171.wmf"/><Relationship Id="rId10" Type="http://schemas.openxmlformats.org/officeDocument/2006/relationships/image" Target="../media/image170.wmf"/><Relationship Id="rId1" Type="http://schemas.openxmlformats.org/officeDocument/2006/relationships/image" Target="../media/image16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55.wmf"/><Relationship Id="rId1" Type="http://schemas.openxmlformats.org/officeDocument/2006/relationships/image" Target="../media/image17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7" Type="http://schemas.openxmlformats.org/officeDocument/2006/relationships/image" Target="../media/image206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3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6.wmf"/><Relationship Id="rId4" Type="http://schemas.openxmlformats.org/officeDocument/2006/relationships/image" Target="../media/image213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3" Type="http://schemas.openxmlformats.org/officeDocument/2006/relationships/image" Target="../media/image42.wmf"/><Relationship Id="rId12" Type="http://schemas.openxmlformats.org/officeDocument/2006/relationships/image" Target="../media/image41.wmf"/><Relationship Id="rId11" Type="http://schemas.openxmlformats.org/officeDocument/2006/relationships/image" Target="../media/image40.wmf"/><Relationship Id="rId10" Type="http://schemas.openxmlformats.org/officeDocument/2006/relationships/image" Target="../media/image39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6.wmf"/><Relationship Id="rId3" Type="http://schemas.openxmlformats.org/officeDocument/2006/relationships/image" Target="../media/image202.wmf"/><Relationship Id="rId2" Type="http://schemas.openxmlformats.org/officeDocument/2006/relationships/image" Target="../media/image215.wmf"/><Relationship Id="rId1" Type="http://schemas.openxmlformats.org/officeDocument/2006/relationships/image" Target="../media/image213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wmf"/><Relationship Id="rId1" Type="http://schemas.openxmlformats.org/officeDocument/2006/relationships/image" Target="../media/image202.wmf"/></Relationships>
</file>

<file path=ppt/drawings/_rels/vmlDrawing4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9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28.wmf"/><Relationship Id="rId1" Type="http://schemas.openxmlformats.org/officeDocument/2006/relationships/image" Target="../media/image240.wmf"/></Relationships>
</file>

<file path=ppt/drawings/_rels/vmlDrawing4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4.wmf"/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0.wmf"/></Relationships>
</file>

<file path=ppt/drawings/_rels/vmlDrawing4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dqwang@mail.hust.edu.cn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5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5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0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1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76.bin"/><Relationship Id="rId7" Type="http://schemas.openxmlformats.org/officeDocument/2006/relationships/image" Target="../media/image79.wmf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8.wmf"/><Relationship Id="rId42" Type="http://schemas.openxmlformats.org/officeDocument/2006/relationships/vmlDrawing" Target="../drawings/vmlDrawing11.v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96.wmf"/><Relationship Id="rId4" Type="http://schemas.openxmlformats.org/officeDocument/2006/relationships/oleObject" Target="../embeddings/oleObject74.bin"/><Relationship Id="rId39" Type="http://schemas.openxmlformats.org/officeDocument/2006/relationships/oleObject" Target="../embeddings/oleObject91.bin"/><Relationship Id="rId38" Type="http://schemas.openxmlformats.org/officeDocument/2006/relationships/image" Target="../media/image95.png"/><Relationship Id="rId37" Type="http://schemas.openxmlformats.org/officeDocument/2006/relationships/image" Target="../media/image94.wmf"/><Relationship Id="rId36" Type="http://schemas.openxmlformats.org/officeDocument/2006/relationships/oleObject" Target="../embeddings/oleObject90.bin"/><Relationship Id="rId35" Type="http://schemas.openxmlformats.org/officeDocument/2006/relationships/image" Target="../media/image93.wmf"/><Relationship Id="rId34" Type="http://schemas.openxmlformats.org/officeDocument/2006/relationships/oleObject" Target="../embeddings/oleObject89.bin"/><Relationship Id="rId33" Type="http://schemas.openxmlformats.org/officeDocument/2006/relationships/image" Target="../media/image92.wmf"/><Relationship Id="rId32" Type="http://schemas.openxmlformats.org/officeDocument/2006/relationships/oleObject" Target="../embeddings/oleObject88.bin"/><Relationship Id="rId31" Type="http://schemas.openxmlformats.org/officeDocument/2006/relationships/image" Target="../media/image91.wmf"/><Relationship Id="rId30" Type="http://schemas.openxmlformats.org/officeDocument/2006/relationships/oleObject" Target="../embeddings/oleObject87.bin"/><Relationship Id="rId3" Type="http://schemas.openxmlformats.org/officeDocument/2006/relationships/image" Target="../media/image77.wmf"/><Relationship Id="rId29" Type="http://schemas.openxmlformats.org/officeDocument/2006/relationships/image" Target="../media/image90.wmf"/><Relationship Id="rId28" Type="http://schemas.openxmlformats.org/officeDocument/2006/relationships/oleObject" Target="../embeddings/oleObject86.bin"/><Relationship Id="rId27" Type="http://schemas.openxmlformats.org/officeDocument/2006/relationships/image" Target="../media/image89.wmf"/><Relationship Id="rId26" Type="http://schemas.openxmlformats.org/officeDocument/2006/relationships/oleObject" Target="../embeddings/oleObject85.bin"/><Relationship Id="rId25" Type="http://schemas.openxmlformats.org/officeDocument/2006/relationships/image" Target="../media/image88.wmf"/><Relationship Id="rId24" Type="http://schemas.openxmlformats.org/officeDocument/2006/relationships/oleObject" Target="../embeddings/oleObject84.bin"/><Relationship Id="rId23" Type="http://schemas.openxmlformats.org/officeDocument/2006/relationships/image" Target="../media/image87.wmf"/><Relationship Id="rId22" Type="http://schemas.openxmlformats.org/officeDocument/2006/relationships/oleObject" Target="../embeddings/oleObject83.bin"/><Relationship Id="rId21" Type="http://schemas.openxmlformats.org/officeDocument/2006/relationships/image" Target="../media/image86.wmf"/><Relationship Id="rId20" Type="http://schemas.openxmlformats.org/officeDocument/2006/relationships/oleObject" Target="../embeddings/oleObject82.bin"/><Relationship Id="rId2" Type="http://schemas.openxmlformats.org/officeDocument/2006/relationships/oleObject" Target="../embeddings/oleObject73.bin"/><Relationship Id="rId19" Type="http://schemas.openxmlformats.org/officeDocument/2006/relationships/image" Target="../media/image85.wmf"/><Relationship Id="rId18" Type="http://schemas.openxmlformats.org/officeDocument/2006/relationships/oleObject" Target="../embeddings/oleObject81.bin"/><Relationship Id="rId17" Type="http://schemas.openxmlformats.org/officeDocument/2006/relationships/image" Target="../media/image84.wmf"/><Relationship Id="rId16" Type="http://schemas.openxmlformats.org/officeDocument/2006/relationships/oleObject" Target="../embeddings/oleObject80.bin"/><Relationship Id="rId15" Type="http://schemas.openxmlformats.org/officeDocument/2006/relationships/image" Target="../media/image83.wmf"/><Relationship Id="rId14" Type="http://schemas.openxmlformats.org/officeDocument/2006/relationships/oleObject" Target="../embeddings/oleObject79.bin"/><Relationship Id="rId13" Type="http://schemas.openxmlformats.org/officeDocument/2006/relationships/image" Target="../media/image82.wmf"/><Relationship Id="rId12" Type="http://schemas.openxmlformats.org/officeDocument/2006/relationships/oleObject" Target="../embeddings/oleObject78.bin"/><Relationship Id="rId11" Type="http://schemas.openxmlformats.org/officeDocument/2006/relationships/image" Target="../media/image81.wmf"/><Relationship Id="rId10" Type="http://schemas.openxmlformats.org/officeDocument/2006/relationships/oleObject" Target="../embeddings/oleObject77.bin"/><Relationship Id="rId1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oleObject" Target="../embeddings/oleObject96.bin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7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101.png"/><Relationship Id="rId1" Type="http://schemas.openxmlformats.org/officeDocument/2006/relationships/oleObject" Target="../embeddings/oleObject9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oleObject" Target="../embeddings/oleObject103.bin"/><Relationship Id="rId7" Type="http://schemas.openxmlformats.org/officeDocument/2006/relationships/image" Target="../media/image99.wmf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4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104.bin"/><Relationship Id="rId1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99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11.png"/><Relationship Id="rId13" Type="http://schemas.openxmlformats.org/officeDocument/2006/relationships/image" Target="../media/image110.wmf"/><Relationship Id="rId12" Type="http://schemas.openxmlformats.org/officeDocument/2006/relationships/oleObject" Target="../embeddings/oleObject110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109.bin"/><Relationship Id="rId1" Type="http://schemas.openxmlformats.org/officeDocument/2006/relationships/oleObject" Target="../embeddings/oleObject10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114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3.png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99.wmf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oleObject" Target="../embeddings/oleObject118.bin"/><Relationship Id="rId7" Type="http://schemas.openxmlformats.org/officeDocument/2006/relationships/image" Target="../media/image116.png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05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8.wmf"/><Relationship Id="rId10" Type="http://schemas.openxmlformats.org/officeDocument/2006/relationships/oleObject" Target="../embeddings/oleObject119.bin"/><Relationship Id="rId1" Type="http://schemas.openxmlformats.org/officeDocument/2006/relationships/oleObject" Target="../embeddings/oleObject1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2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25.png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29.wmf"/><Relationship Id="rId1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oleObject" Target="../embeddings/oleObject130.bin"/><Relationship Id="rId7" Type="http://schemas.openxmlformats.org/officeDocument/2006/relationships/image" Target="../media/image134.png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28.bin"/><Relationship Id="rId21" Type="http://schemas.openxmlformats.org/officeDocument/2006/relationships/vmlDrawing" Target="../drawings/vmlDrawing19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31.wmf"/><Relationship Id="rId19" Type="http://schemas.openxmlformats.org/officeDocument/2006/relationships/image" Target="../media/image138.png"/><Relationship Id="rId18" Type="http://schemas.openxmlformats.org/officeDocument/2006/relationships/image" Target="../media/image137.wmf"/><Relationship Id="rId17" Type="http://schemas.openxmlformats.org/officeDocument/2006/relationships/oleObject" Target="../embeddings/oleObject137.bin"/><Relationship Id="rId16" Type="http://schemas.openxmlformats.org/officeDocument/2006/relationships/oleObject" Target="../embeddings/oleObject136.bin"/><Relationship Id="rId15" Type="http://schemas.openxmlformats.org/officeDocument/2006/relationships/oleObject" Target="../embeddings/oleObject135.bin"/><Relationship Id="rId14" Type="http://schemas.openxmlformats.org/officeDocument/2006/relationships/oleObject" Target="../embeddings/oleObject134.bin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32.bin"/><Relationship Id="rId10" Type="http://schemas.openxmlformats.org/officeDocument/2006/relationships/oleObject" Target="../embeddings/oleObject131.bin"/><Relationship Id="rId1" Type="http://schemas.openxmlformats.org/officeDocument/2006/relationships/oleObject" Target="../embeddings/oleObject127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76.png"/><Relationship Id="rId3" Type="http://schemas.openxmlformats.org/officeDocument/2006/relationships/image" Target="../media/image64.png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3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5.wmf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43.bin"/><Relationship Id="rId3" Type="http://schemas.openxmlformats.org/officeDocument/2006/relationships/image" Target="../media/image143.wmf"/><Relationship Id="rId2" Type="http://schemas.openxmlformats.org/officeDocument/2006/relationships/oleObject" Target="../embeddings/oleObject142.bin"/><Relationship Id="rId1" Type="http://schemas.openxmlformats.org/officeDocument/2006/relationships/image" Target="../media/image14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49.png"/><Relationship Id="rId7" Type="http://schemas.openxmlformats.org/officeDocument/2006/relationships/image" Target="../media/image31.wmf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48.png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46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4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1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0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3.png"/><Relationship Id="rId3" Type="http://schemas.openxmlformats.org/officeDocument/2006/relationships/image" Target="../media/image152.png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49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4.png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5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oleObject" Target="../embeddings/oleObject155.bin"/><Relationship Id="rId7" Type="http://schemas.openxmlformats.org/officeDocument/2006/relationships/image" Target="../media/image156.wmf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32.wmf"/><Relationship Id="rId11" Type="http://schemas.openxmlformats.org/officeDocument/2006/relationships/vmlDrawing" Target="../drawings/vmlDrawing2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5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32.wmf"/><Relationship Id="rId19" Type="http://schemas.openxmlformats.org/officeDocument/2006/relationships/vmlDrawing" Target="../drawings/vmlDrawing26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55.wmf"/><Relationship Id="rId16" Type="http://schemas.openxmlformats.org/officeDocument/2006/relationships/oleObject" Target="../embeddings/oleObject165.bin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57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2.wmf"/><Relationship Id="rId31" Type="http://schemas.openxmlformats.org/officeDocument/2006/relationships/vmlDrawing" Target="../drawings/vmlDrawing2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167.bin"/><Relationship Id="rId29" Type="http://schemas.openxmlformats.org/officeDocument/2006/relationships/image" Target="../media/image174.png"/><Relationship Id="rId28" Type="http://schemas.openxmlformats.org/officeDocument/2006/relationships/image" Target="../media/image173.wmf"/><Relationship Id="rId27" Type="http://schemas.openxmlformats.org/officeDocument/2006/relationships/oleObject" Target="../embeddings/oleObject180.bin"/><Relationship Id="rId26" Type="http://schemas.openxmlformats.org/officeDocument/2006/relationships/image" Target="../media/image172.wmf"/><Relationship Id="rId25" Type="http://schemas.openxmlformats.org/officeDocument/2006/relationships/oleObject" Target="../embeddings/oleObject179.bin"/><Relationship Id="rId24" Type="http://schemas.openxmlformats.org/officeDocument/2006/relationships/image" Target="../media/image171.wmf"/><Relationship Id="rId23" Type="http://schemas.openxmlformats.org/officeDocument/2006/relationships/oleObject" Target="../embeddings/oleObject178.bin"/><Relationship Id="rId22" Type="http://schemas.openxmlformats.org/officeDocument/2006/relationships/image" Target="../media/image170.wmf"/><Relationship Id="rId21" Type="http://schemas.openxmlformats.org/officeDocument/2006/relationships/oleObject" Target="../embeddings/oleObject177.bin"/><Relationship Id="rId20" Type="http://schemas.openxmlformats.org/officeDocument/2006/relationships/oleObject" Target="../embeddings/oleObject176.bin"/><Relationship Id="rId2" Type="http://schemas.openxmlformats.org/officeDocument/2006/relationships/image" Target="../media/image161.w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6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8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75.wmf"/><Relationship Id="rId1" Type="http://schemas.openxmlformats.org/officeDocument/2006/relationships/oleObject" Target="../embeddings/oleObject18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25" Type="http://schemas.openxmlformats.org/officeDocument/2006/relationships/vmlDrawing" Target="../drawings/vmlDrawing2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.png"/><Relationship Id="rId22" Type="http://schemas.openxmlformats.org/officeDocument/2006/relationships/image" Target="../media/image22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1.wmf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78.png"/><Relationship Id="rId1" Type="http://schemas.openxmlformats.org/officeDocument/2006/relationships/image" Target="../media/image177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181.png"/><Relationship Id="rId1" Type="http://schemas.openxmlformats.org/officeDocument/2006/relationships/image" Target="../media/image180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84.png"/><Relationship Id="rId1" Type="http://schemas.openxmlformats.org/officeDocument/2006/relationships/image" Target="../media/image183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87.png"/><Relationship Id="rId1" Type="http://schemas.openxmlformats.org/officeDocument/2006/relationships/image" Target="../media/image186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3.wmf"/><Relationship Id="rId2" Type="http://schemas.openxmlformats.org/officeDocument/2006/relationships/oleObject" Target="../embeddings/oleObject190.bin"/><Relationship Id="rId1" Type="http://schemas.openxmlformats.org/officeDocument/2006/relationships/image" Target="../media/image1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192.bin"/><Relationship Id="rId2" Type="http://schemas.openxmlformats.org/officeDocument/2006/relationships/image" Target="../media/image194.wmf"/><Relationship Id="rId1" Type="http://schemas.openxmlformats.org/officeDocument/2006/relationships/oleObject" Target="../embeddings/oleObject191.bin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8.wmf"/><Relationship Id="rId4" Type="http://schemas.openxmlformats.org/officeDocument/2006/relationships/oleObject" Target="../embeddings/oleObject196.bin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97.wmf"/><Relationship Id="rId1" Type="http://schemas.openxmlformats.org/officeDocument/2006/relationships/oleObject" Target="../embeddings/oleObject194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9.wmf"/><Relationship Id="rId2" Type="http://schemas.openxmlformats.org/officeDocument/2006/relationships/oleObject" Target="../embeddings/oleObject197.bin"/><Relationship Id="rId1" Type="http://schemas.openxmlformats.org/officeDocument/2006/relationships/image" Target="../media/image17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9.png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199.bin"/><Relationship Id="rId20" Type="http://schemas.openxmlformats.org/officeDocument/2006/relationships/vmlDrawing" Target="../drawings/vmlDrawing38.vml"/><Relationship Id="rId2" Type="http://schemas.openxmlformats.org/officeDocument/2006/relationships/image" Target="../media/image200.wmf"/><Relationship Id="rId19" Type="http://schemas.openxmlformats.org/officeDocument/2006/relationships/slideLayout" Target="../slideLayouts/slideLayout2.xml"/><Relationship Id="rId18" Type="http://schemas.openxmlformats.org/officeDocument/2006/relationships/oleObject" Target="../embeddings/oleObject207.bin"/><Relationship Id="rId17" Type="http://schemas.openxmlformats.org/officeDocument/2006/relationships/image" Target="../media/image207.wmf"/><Relationship Id="rId16" Type="http://schemas.openxmlformats.org/officeDocument/2006/relationships/oleObject" Target="../embeddings/oleObject206.bin"/><Relationship Id="rId15" Type="http://schemas.openxmlformats.org/officeDocument/2006/relationships/image" Target="../media/image206.wmf"/><Relationship Id="rId14" Type="http://schemas.openxmlformats.org/officeDocument/2006/relationships/oleObject" Target="../embeddings/oleObject205.bin"/><Relationship Id="rId13" Type="http://schemas.openxmlformats.org/officeDocument/2006/relationships/image" Target="../media/image205.wmf"/><Relationship Id="rId12" Type="http://schemas.openxmlformats.org/officeDocument/2006/relationships/oleObject" Target="../embeddings/oleObject204.bin"/><Relationship Id="rId11" Type="http://schemas.openxmlformats.org/officeDocument/2006/relationships/image" Target="../media/image204.wmf"/><Relationship Id="rId10" Type="http://schemas.openxmlformats.org/officeDocument/2006/relationships/oleObject" Target="../embeddings/oleObject203.bin"/><Relationship Id="rId1" Type="http://schemas.openxmlformats.org/officeDocument/2006/relationships/oleObject" Target="../embeddings/oleObject198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1.bin"/><Relationship Id="rId8" Type="http://schemas.openxmlformats.org/officeDocument/2006/relationships/image" Target="../media/image212.png"/><Relationship Id="rId7" Type="http://schemas.openxmlformats.org/officeDocument/2006/relationships/image" Target="../media/image211.png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09.bin"/><Relationship Id="rId2" Type="http://schemas.openxmlformats.org/officeDocument/2006/relationships/image" Target="../media/image208.wmf"/><Relationship Id="rId15" Type="http://schemas.openxmlformats.org/officeDocument/2006/relationships/vmlDrawing" Target="../drawings/vmlDrawing39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06.wmf"/><Relationship Id="rId12" Type="http://schemas.openxmlformats.org/officeDocument/2006/relationships/oleObject" Target="../embeddings/oleObject212.bin"/><Relationship Id="rId11" Type="http://schemas.openxmlformats.org/officeDocument/2006/relationships/image" Target="../media/image214.png"/><Relationship Id="rId10" Type="http://schemas.openxmlformats.org/officeDocument/2006/relationships/image" Target="../media/image213.wmf"/><Relationship Id="rId1" Type="http://schemas.openxmlformats.org/officeDocument/2006/relationships/oleObject" Target="../embeddings/oleObject208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oleObject" Target="../embeddings/oleObject216.bin"/><Relationship Id="rId7" Type="http://schemas.openxmlformats.org/officeDocument/2006/relationships/image" Target="../media/image216.png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13.wmf"/><Relationship Id="rId11" Type="http://schemas.openxmlformats.org/officeDocument/2006/relationships/vmlDrawing" Target="../drawings/vmlDrawing40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13.bin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8.wmf"/><Relationship Id="rId4" Type="http://schemas.openxmlformats.org/officeDocument/2006/relationships/oleObject" Target="../embeddings/oleObject218.bin"/><Relationship Id="rId3" Type="http://schemas.openxmlformats.org/officeDocument/2006/relationships/image" Target="../media/image217.png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217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9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image" Target="../media/image220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26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24.wmf"/><Relationship Id="rId3" Type="http://schemas.openxmlformats.org/officeDocument/2006/relationships/oleObject" Target="../embeddings/oleObject220.bin"/><Relationship Id="rId2" Type="http://schemas.openxmlformats.org/officeDocument/2006/relationships/image" Target="../media/image223.wmf"/><Relationship Id="rId18" Type="http://schemas.openxmlformats.org/officeDocument/2006/relationships/vmlDrawing" Target="../drawings/vmlDrawing4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1.png"/><Relationship Id="rId15" Type="http://schemas.openxmlformats.org/officeDocument/2006/relationships/image" Target="../media/image230.png"/><Relationship Id="rId14" Type="http://schemas.openxmlformats.org/officeDocument/2006/relationships/image" Target="../media/image229.wmf"/><Relationship Id="rId13" Type="http://schemas.openxmlformats.org/officeDocument/2006/relationships/oleObject" Target="../embeddings/oleObject225.bin"/><Relationship Id="rId12" Type="http://schemas.openxmlformats.org/officeDocument/2006/relationships/image" Target="../media/image228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227.wmf"/><Relationship Id="rId1" Type="http://schemas.openxmlformats.org/officeDocument/2006/relationships/oleObject" Target="../embeddings/oleObject219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wmf"/><Relationship Id="rId8" Type="http://schemas.openxmlformats.org/officeDocument/2006/relationships/oleObject" Target="../embeddings/oleObject229.bin"/><Relationship Id="rId7" Type="http://schemas.openxmlformats.org/officeDocument/2006/relationships/image" Target="../media/image235.png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227.bin"/><Relationship Id="rId2" Type="http://schemas.openxmlformats.org/officeDocument/2006/relationships/image" Target="../media/image232.wmf"/><Relationship Id="rId13" Type="http://schemas.openxmlformats.org/officeDocument/2006/relationships/vmlDrawing" Target="../drawings/vmlDrawing4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37.wmf"/><Relationship Id="rId10" Type="http://schemas.openxmlformats.org/officeDocument/2006/relationships/oleObject" Target="../embeddings/oleObject230.bin"/><Relationship Id="rId1" Type="http://schemas.openxmlformats.org/officeDocument/2006/relationships/oleObject" Target="../embeddings/oleObject226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9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38.png"/><Relationship Id="rId1" Type="http://schemas.openxmlformats.org/officeDocument/2006/relationships/image" Target="../media/image230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5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28.w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240.wmf"/><Relationship Id="rId1" Type="http://schemas.openxmlformats.org/officeDocument/2006/relationships/oleObject" Target="../embeddings/oleObject23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9" Type="http://schemas.openxmlformats.org/officeDocument/2006/relationships/vmlDrawing" Target="../drawings/vmlDrawing4.v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29.png"/><Relationship Id="rId26" Type="http://schemas.openxmlformats.org/officeDocument/2006/relationships/image" Target="../media/image42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1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40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39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9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1.bin"/><Relationship Id="rId8" Type="http://schemas.openxmlformats.org/officeDocument/2006/relationships/oleObject" Target="../embeddings/oleObject240.bin"/><Relationship Id="rId7" Type="http://schemas.openxmlformats.org/officeDocument/2006/relationships/image" Target="../media/image243.wmf"/><Relationship Id="rId6" Type="http://schemas.openxmlformats.org/officeDocument/2006/relationships/oleObject" Target="../embeddings/oleObject239.bin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42.w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40.wmf"/><Relationship Id="rId12" Type="http://schemas.openxmlformats.org/officeDocument/2006/relationships/vmlDrawing" Target="../drawings/vmlDrawing4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4.wmf"/><Relationship Id="rId1" Type="http://schemas.openxmlformats.org/officeDocument/2006/relationships/oleObject" Target="../embeddings/oleObject236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6.bin"/><Relationship Id="rId8" Type="http://schemas.openxmlformats.org/officeDocument/2006/relationships/oleObject" Target="../embeddings/oleObject245.bin"/><Relationship Id="rId7" Type="http://schemas.openxmlformats.org/officeDocument/2006/relationships/image" Target="../media/image247.wmf"/><Relationship Id="rId6" Type="http://schemas.openxmlformats.org/officeDocument/2006/relationships/oleObject" Target="../embeddings/oleObject244.bin"/><Relationship Id="rId5" Type="http://schemas.openxmlformats.org/officeDocument/2006/relationships/image" Target="../media/image246.wmf"/><Relationship Id="rId4" Type="http://schemas.openxmlformats.org/officeDocument/2006/relationships/oleObject" Target="../embeddings/oleObject243.bin"/><Relationship Id="rId3" Type="http://schemas.openxmlformats.org/officeDocument/2006/relationships/image" Target="../media/image245.png"/><Relationship Id="rId2" Type="http://schemas.openxmlformats.org/officeDocument/2006/relationships/image" Target="../media/image240.wmf"/><Relationship Id="rId15" Type="http://schemas.openxmlformats.org/officeDocument/2006/relationships/vmlDrawing" Target="../drawings/vmlDrawing47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43.wmf"/><Relationship Id="rId12" Type="http://schemas.openxmlformats.org/officeDocument/2006/relationships/oleObject" Target="../embeddings/oleObject248.bin"/><Relationship Id="rId11" Type="http://schemas.openxmlformats.org/officeDocument/2006/relationships/oleObject" Target="../embeddings/oleObject247.bin"/><Relationship Id="rId10" Type="http://schemas.openxmlformats.org/officeDocument/2006/relationships/image" Target="../media/image242.wmf"/><Relationship Id="rId1" Type="http://schemas.openxmlformats.org/officeDocument/2006/relationships/oleObject" Target="../embeddings/oleObject242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3.wmf"/><Relationship Id="rId6" Type="http://schemas.openxmlformats.org/officeDocument/2006/relationships/oleObject" Target="../embeddings/oleObject252.bin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42.wmf"/><Relationship Id="rId3" Type="http://schemas.openxmlformats.org/officeDocument/2006/relationships/oleObject" Target="../embeddings/oleObject250.bin"/><Relationship Id="rId2" Type="http://schemas.openxmlformats.org/officeDocument/2006/relationships/image" Target="../media/image240.wmf"/><Relationship Id="rId1" Type="http://schemas.openxmlformats.org/officeDocument/2006/relationships/oleObject" Target="../embeddings/oleObject249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8.png"/><Relationship Id="rId1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oleObject" Target="../embeddings/oleObject51.bin"/><Relationship Id="rId7" Type="http://schemas.openxmlformats.org/officeDocument/2006/relationships/image" Target="../media/image49.wmf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8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45.wmf"/><Relationship Id="rId19" Type="http://schemas.openxmlformats.org/officeDocument/2006/relationships/slideLayout" Target="../slideLayouts/slideLayout2.xml"/><Relationship Id="rId18" Type="http://schemas.openxmlformats.org/officeDocument/2006/relationships/oleObject" Target="../embeddings/oleObject55.bin"/><Relationship Id="rId17" Type="http://schemas.openxmlformats.org/officeDocument/2006/relationships/image" Target="../media/image54.wmf"/><Relationship Id="rId16" Type="http://schemas.openxmlformats.org/officeDocument/2006/relationships/oleObject" Target="../embeddings/oleObject54.bin"/><Relationship Id="rId15" Type="http://schemas.openxmlformats.org/officeDocument/2006/relationships/image" Target="../media/image53.wmf"/><Relationship Id="rId14" Type="http://schemas.openxmlformats.org/officeDocument/2006/relationships/oleObject" Target="../embeddings/oleObject53.bin"/><Relationship Id="rId13" Type="http://schemas.openxmlformats.org/officeDocument/2006/relationships/image" Target="../media/image52.png"/><Relationship Id="rId12" Type="http://schemas.openxmlformats.org/officeDocument/2006/relationships/image" Target="../media/image47.png"/><Relationship Id="rId11" Type="http://schemas.openxmlformats.org/officeDocument/2006/relationships/image" Target="../media/image51.wmf"/><Relationship Id="rId10" Type="http://schemas.openxmlformats.org/officeDocument/2006/relationships/oleObject" Target="../embeddings/oleObject52.bin"/><Relationship Id="rId1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980440"/>
            <a:ext cx="7772400" cy="2197734"/>
          </a:xfrm>
          <a:noFill/>
          <a:ln>
            <a:noFill/>
          </a:ln>
          <a:effectLst/>
          <a:sp3d prstMaterial="plastic"/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Maximum Flow</a:t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最大流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1267" name="副标题 2"/>
          <p:cNvSpPr txBox="1"/>
          <p:nvPr/>
        </p:nvSpPr>
        <p:spPr>
          <a:xfrm>
            <a:off x="1952625" y="4221163"/>
            <a:ext cx="8458200" cy="2335212"/>
          </a:xfrm>
          <a:prstGeom prst="rect">
            <a:avLst/>
          </a:prstGeom>
          <a:noFill/>
          <a:ln w="9525">
            <a:noFill/>
          </a:ln>
        </p:spPr>
        <p:txBody>
          <a:bodyPr lIns="45720" rIns="45720"/>
          <a:p>
            <a:pPr algn="r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2" panose="05020102010507070707" pitchFamily="18" charset="2"/>
              <a:buNone/>
            </a:pPr>
            <a:r>
              <a:rPr lang="zh-CN" altLang="en-US" sz="2700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王多强、于东晓</a:t>
            </a:r>
            <a:endParaRPr lang="zh-CN" altLang="en-US" sz="2700" dirty="0">
              <a:solidFill>
                <a:schemeClr val="tx2"/>
              </a:solidFill>
              <a:latin typeface="Lucida Sans Unicode" panose="020B0602030504020204" pitchFamily="34" charset="0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700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群：</a:t>
            </a:r>
            <a:r>
              <a:rPr lang="en-US" altLang="zh-CN" sz="2700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 538054252  </a:t>
            </a:r>
            <a:r>
              <a:rPr lang="zh-CN" altLang="en-US" sz="2700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算法</a:t>
            </a:r>
            <a:r>
              <a:rPr lang="en-US" altLang="zh-CN" sz="2700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-2016</a:t>
            </a:r>
            <a:endParaRPr lang="en-US" altLang="zh-CN" sz="2700" dirty="0">
              <a:solidFill>
                <a:schemeClr val="tx2"/>
              </a:solidFill>
              <a:latin typeface="Lucida Sans Unicode" panose="020B0602030504020204" pitchFamily="34" charset="0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  <a:hlinkClick r:id="rId1"/>
              </a:rPr>
              <a:t>dqwang@mail.hust.edu.cn</a:t>
            </a:r>
            <a:endParaRPr lang="en-US" altLang="zh-CN" sz="2700" dirty="0">
              <a:solidFill>
                <a:schemeClr val="tx2"/>
              </a:solidFill>
              <a:latin typeface="Lucida Sans Unicode" panose="020B0602030504020204" pitchFamily="34" charset="0"/>
              <a:ea typeface="黑体" panose="02010609060101010101" pitchFamily="49" charset="-122"/>
            </a:endParaRPr>
          </a:p>
          <a:p>
            <a:pPr algn="r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700" dirty="0">
                <a:solidFill>
                  <a:schemeClr val="tx2"/>
                </a:solidFill>
                <a:latin typeface="Lucida Sans Unicode" panose="020B0602030504020204" pitchFamily="34" charset="0"/>
                <a:ea typeface="黑体" panose="02010609060101010101" pitchFamily="49" charset="-122"/>
              </a:rPr>
              <a:t>明德厚学，求是创新</a:t>
            </a:r>
            <a:endParaRPr lang="en-US" altLang="zh-CN" sz="2700" dirty="0">
              <a:solidFill>
                <a:schemeClr val="tx2"/>
              </a:solidFill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1"/>
          <p:cNvSpPr txBox="1"/>
          <p:nvPr/>
        </p:nvSpPr>
        <p:spPr>
          <a:xfrm>
            <a:off x="2082800" y="333375"/>
            <a:ext cx="8110538" cy="4984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具有多个源结点和多个汇点的网络</a:t>
            </a: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如有多个源结点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     </a:t>
            </a:r>
            <a:r>
              <a:rPr lang="zh-CN" altLang="en-US" sz="2200" dirty="0">
                <a:latin typeface="Lucida Sans Unicode" panose="020B0602030504020204" pitchFamily="34" charset="0"/>
              </a:rPr>
              <a:t>转化方法：加入一个超级源结点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，并加入有向边        及设定              ，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如有多个汇点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转化方法：加入一个超级汇点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，并加入有向边       及设定 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    ，             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转化后的网络与原网络有有相同的最大流，即我们可以认为这两个网络是等价的。证明留作练习。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2048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1313" y="1051560"/>
          <a:ext cx="12255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850900" imgH="228600" progId="Equation.KSEE3">
                  <p:embed/>
                </p:oleObj>
              </mc:Choice>
              <mc:Fallback>
                <p:oleObj name="" r:id="rId1" imgW="850900" imgH="228600" progId="Equation.KSEE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51313" y="1051560"/>
                        <a:ext cx="1225550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8388" y="1679893"/>
          <a:ext cx="628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381000" imgH="228600" progId="Equation.KSEE3">
                  <p:embed/>
                </p:oleObj>
              </mc:Choice>
              <mc:Fallback>
                <p:oleObj name="" r:id="rId3" imgW="381000" imgH="228600" progId="Equation.KSEE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8388" y="1679893"/>
                        <a:ext cx="6286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4128" y="2036763"/>
          <a:ext cx="11525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711200" imgH="228600" progId="Equation.KSEE3">
                  <p:embed/>
                </p:oleObj>
              </mc:Choice>
              <mc:Fallback>
                <p:oleObj name="" r:id="rId5" imgW="711200" imgH="228600" progId="Equation.KSEE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4128" y="2036763"/>
                        <a:ext cx="1152525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3975" y="2710815"/>
          <a:ext cx="1136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762000" imgH="228600" progId="Equation.KSEE3">
                  <p:embed/>
                </p:oleObj>
              </mc:Choice>
              <mc:Fallback>
                <p:oleObj name="" r:id="rId7" imgW="762000" imgH="228600" progId="Equation.KSEE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3975" y="2710815"/>
                        <a:ext cx="113665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2388" y="2082483"/>
          <a:ext cx="9080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545465" imgH="177165" progId="Equation.KSEE3">
                  <p:embed/>
                </p:oleObj>
              </mc:Choice>
              <mc:Fallback>
                <p:oleObj name="" r:id="rId9" imgW="545465" imgH="177165" progId="Equation.KSEE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62388" y="2082483"/>
                        <a:ext cx="9080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0885" y="3355023"/>
          <a:ext cx="5635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342900" imgH="228600" progId="Equation.KSEE3">
                  <p:embed/>
                </p:oleObj>
              </mc:Choice>
              <mc:Fallback>
                <p:oleObj name="" r:id="rId11" imgW="342900" imgH="228600" progId="Equation.KSEE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50885" y="3355023"/>
                        <a:ext cx="563563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8213" y="3729990"/>
          <a:ext cx="10969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3" imgW="673100" imgH="228600" progId="Equation.KSEE3">
                  <p:embed/>
                </p:oleObj>
              </mc:Choice>
              <mc:Fallback>
                <p:oleObj name="" r:id="rId13" imgW="673100" imgH="228600" progId="Equation.KSEE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8213" y="3729990"/>
                        <a:ext cx="1096962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7900" y="3752533"/>
          <a:ext cx="9128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5" imgW="520700" imgH="177165" progId="Equation.KSEE3">
                  <p:embed/>
                </p:oleObj>
              </mc:Choice>
              <mc:Fallback>
                <p:oleObj name="" r:id="rId15" imgW="520700" imgH="177165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17900" y="3752533"/>
                        <a:ext cx="912813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1"/>
          <p:cNvSpPr txBox="1"/>
          <p:nvPr/>
        </p:nvSpPr>
        <p:spPr>
          <a:xfrm>
            <a:off x="2082800" y="333375"/>
            <a:ext cx="8110538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具有多个源结点和多个汇点的网络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示例：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pic>
        <p:nvPicPr>
          <p:cNvPr id="21507" name="图片 1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1825" y="1360488"/>
            <a:ext cx="2152650" cy="3624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右箭头 15"/>
          <p:cNvSpPr/>
          <p:nvPr/>
        </p:nvSpPr>
        <p:spPr>
          <a:xfrm>
            <a:off x="5686425" y="3028950"/>
            <a:ext cx="563563" cy="2317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9" name="图片 16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8" y="1244600"/>
            <a:ext cx="3854450" cy="374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1"/>
          <p:cNvSpPr txBox="1"/>
          <p:nvPr/>
        </p:nvSpPr>
        <p:spPr>
          <a:xfrm>
            <a:off x="2082800" y="333375"/>
            <a:ext cx="8110538" cy="5507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如何求解最大流： </a:t>
            </a:r>
            <a:r>
              <a:rPr lang="en-US" altLang="zh-CN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方法</a:t>
            </a: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基本思想</a:t>
            </a:r>
            <a:r>
              <a:rPr lang="zh-CN" altLang="en-US" sz="2200" dirty="0">
                <a:latin typeface="Lucida Sans Unicode" panose="020B0602030504020204" pitchFamily="34" charset="0"/>
              </a:rPr>
              <a:t>：通过不断增加可行流值的方式找到最大流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方法</a:t>
            </a:r>
            <a:r>
              <a:rPr lang="zh-CN" altLang="en-US" sz="2200" dirty="0">
                <a:latin typeface="Lucida Sans Unicode" panose="020B0602030504020204" pitchFamily="34" charset="0"/>
              </a:rPr>
              <a:t>：（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）从流值为</a:t>
            </a:r>
            <a:r>
              <a:rPr lang="en-US" altLang="zh-CN" sz="2200" dirty="0">
                <a:latin typeface="Lucida Sans Unicode" panose="020B0602030504020204" pitchFamily="34" charset="0"/>
              </a:rPr>
              <a:t>0</a:t>
            </a:r>
            <a:r>
              <a:rPr lang="zh-CN" altLang="en-US" sz="2200" dirty="0">
                <a:latin typeface="Lucida Sans Unicode" panose="020B0602030504020204" pitchFamily="34" charset="0"/>
              </a:rPr>
              <a:t>的初始流开始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latin typeface="Lucida Sans Unicode" panose="020B0602030504020204" pitchFamily="34" charset="0"/>
              </a:rPr>
              <a:t>）通过某种方法，对流值进行增加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）确认无法增加流值，即得到最大流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技术工具</a:t>
            </a:r>
            <a:r>
              <a:rPr lang="zh-CN" altLang="en-US" sz="2200" dirty="0">
                <a:latin typeface="Lucida Sans Unicode" panose="020B0602030504020204" pitchFamily="34" charset="0"/>
              </a:rPr>
              <a:t>：通过残存网络 </a:t>
            </a:r>
            <a:r>
              <a:rPr lang="en-US" altLang="zh-CN" sz="2200" dirty="0">
                <a:latin typeface="Lucida Sans Unicode" panose="020B0602030504020204" pitchFamily="34" charset="0"/>
              </a:rPr>
              <a:t>(residual network) </a:t>
            </a:r>
            <a:r>
              <a:rPr lang="zh-CN" altLang="en-US" sz="2200" dirty="0">
                <a:latin typeface="Lucida Sans Unicode" panose="020B0602030504020204" pitchFamily="34" charset="0"/>
              </a:rPr>
              <a:t>和增广路径 </a:t>
            </a:r>
            <a:r>
              <a:rPr lang="en-US" altLang="zh-CN" sz="2200" dirty="0">
                <a:latin typeface="Lucida Sans Unicode" panose="020B0602030504020204" pitchFamily="34" charset="0"/>
              </a:rPr>
              <a:t>(augmenting path) </a:t>
            </a:r>
            <a:r>
              <a:rPr lang="zh-CN" altLang="en-US" sz="2200" dirty="0">
                <a:latin typeface="Lucida Sans Unicode" panose="020B0602030504020204" pitchFamily="34" charset="0"/>
              </a:rPr>
              <a:t>确认是否可以增加流值，判断是否得到最大流的理论基础是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最大流最小切割定理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2531" name="图片 2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4129088"/>
            <a:ext cx="7134225" cy="167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487160" y="5776913"/>
            <a:ext cx="5689600" cy="1081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1955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年，由Lester R. Ford, Jr. 和 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Delbert R. Fulkerson提出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1"/>
          <p:cNvSpPr txBox="1"/>
          <p:nvPr/>
        </p:nvSpPr>
        <p:spPr>
          <a:xfrm>
            <a:off x="1299210" y="333375"/>
            <a:ext cx="9831070" cy="5969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残存网络（</a:t>
            </a:r>
            <a:r>
              <a:rPr lang="en-US" altLang="zh-CN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Residual Network</a:t>
            </a: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）</a:t>
            </a: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直观的说，给定流网络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和流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，残存网络    刻画了流值增加的可能性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由仍有空间对流量进行调整的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边</a:t>
            </a:r>
            <a:r>
              <a:rPr lang="zh-CN" altLang="en-US" sz="2200" dirty="0">
                <a:latin typeface="Lucida Sans Unicode" panose="020B0602030504020204" pitchFamily="34" charset="0"/>
              </a:rPr>
              <a:t>构成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对于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中任意一条边（</a:t>
            </a:r>
            <a:r>
              <a:rPr lang="en-US" altLang="zh-CN" sz="2200" dirty="0">
                <a:latin typeface="Lucida Sans Unicode" panose="020B0602030504020204" pitchFamily="34" charset="0"/>
              </a:rPr>
              <a:t>u</a:t>
            </a:r>
            <a:r>
              <a:rPr lang="zh-CN" altLang="en-US" sz="2200" dirty="0">
                <a:latin typeface="Lucida Sans Unicode" panose="020B0602030504020204" pitchFamily="34" charset="0"/>
              </a:rPr>
              <a:t>，</a:t>
            </a:r>
            <a:r>
              <a:rPr lang="en-US" altLang="zh-CN" sz="2200" dirty="0">
                <a:latin typeface="Lucida Sans Unicode" panose="020B0602030504020204" pitchFamily="34" charset="0"/>
              </a:rPr>
              <a:t>v</a:t>
            </a:r>
            <a:r>
              <a:rPr lang="zh-CN" altLang="en-US" sz="2200" dirty="0">
                <a:latin typeface="Lucida Sans Unicode" panose="020B0602030504020204" pitchFamily="34" charset="0"/>
              </a:rPr>
              <a:t>），有两种情况可能对</a:t>
            </a:r>
            <a:r>
              <a:rPr lang="en-US" altLang="zh-CN" sz="2200" dirty="0">
                <a:latin typeface="Lucida Sans Unicode" panose="020B0602030504020204" pitchFamily="34" charset="0"/>
              </a:rPr>
              <a:t>(u,v)</a:t>
            </a:r>
            <a:r>
              <a:rPr lang="zh-CN" altLang="en-US" sz="2200" dirty="0">
                <a:latin typeface="Lucida Sans Unicode" panose="020B0602030504020204" pitchFamily="34" charset="0"/>
              </a:rPr>
              <a:t>上的流值进行调整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Case 1.                     </a:t>
            </a:r>
            <a:r>
              <a:rPr lang="zh-CN" altLang="en-US" sz="2200" dirty="0">
                <a:latin typeface="Lucida Sans Unicode" panose="020B0602030504020204" pitchFamily="34" charset="0"/>
              </a:rPr>
              <a:t>：可对流值进行增加，能增加的最大流量是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Case 2.                     </a:t>
            </a:r>
            <a:r>
              <a:rPr lang="zh-CN" altLang="en-US" sz="2200" dirty="0">
                <a:latin typeface="Lucida Sans Unicode" panose="020B0602030504020204" pitchFamily="34" charset="0"/>
              </a:rPr>
              <a:t>：可对流值进行缩减，能缩减的最大流量是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对于</a:t>
            </a:r>
            <a:r>
              <a:rPr lang="en-US" altLang="zh-CN" sz="2200" dirty="0">
                <a:latin typeface="Lucida Sans Unicode" panose="020B0602030504020204" pitchFamily="34" charset="0"/>
              </a:rPr>
              <a:t>Case 2</a:t>
            </a:r>
            <a:r>
              <a:rPr lang="zh-CN" altLang="en-US" sz="2200" dirty="0">
                <a:latin typeface="Lucida Sans Unicode" panose="020B0602030504020204" pitchFamily="34" charset="0"/>
              </a:rPr>
              <a:t>，可以通过在原网络中加入反向边，对于边（</a:t>
            </a:r>
            <a:r>
              <a:rPr lang="en-US" altLang="zh-CN" sz="2200" dirty="0">
                <a:latin typeface="Lucida Sans Unicode" panose="020B0602030504020204" pitchFamily="34" charset="0"/>
              </a:rPr>
              <a:t>u</a:t>
            </a:r>
            <a:r>
              <a:rPr lang="zh-CN" altLang="en-US" sz="2200" dirty="0">
                <a:latin typeface="Lucida Sans Unicode" panose="020B0602030504020204" pitchFamily="34" charset="0"/>
              </a:rPr>
              <a:t>，</a:t>
            </a:r>
            <a:r>
              <a:rPr lang="en-US" altLang="zh-CN" sz="2200" dirty="0">
                <a:latin typeface="Lucida Sans Unicode" panose="020B0602030504020204" pitchFamily="34" charset="0"/>
              </a:rPr>
              <a:t>v</a:t>
            </a:r>
            <a:r>
              <a:rPr lang="zh-CN" altLang="en-US" sz="2200" dirty="0">
                <a:latin typeface="Lucida Sans Unicode" panose="020B0602030504020204" pitchFamily="34" charset="0"/>
              </a:rPr>
              <a:t>）上流量的减少，等价于在其反向边（</a:t>
            </a:r>
            <a:r>
              <a:rPr lang="en-US" altLang="zh-CN" sz="2200" dirty="0">
                <a:latin typeface="Lucida Sans Unicode" panose="020B0602030504020204" pitchFamily="34" charset="0"/>
              </a:rPr>
              <a:t>v</a:t>
            </a:r>
            <a:r>
              <a:rPr lang="zh-CN" altLang="en-US" sz="2200" dirty="0">
                <a:latin typeface="Lucida Sans Unicode" panose="020B0602030504020204" pitchFamily="34" charset="0"/>
              </a:rPr>
              <a:t>，</a:t>
            </a:r>
            <a:r>
              <a:rPr lang="en-US" altLang="zh-CN" sz="2200" dirty="0">
                <a:latin typeface="Lucida Sans Unicode" panose="020B0602030504020204" pitchFamily="34" charset="0"/>
              </a:rPr>
              <a:t>u</a:t>
            </a:r>
            <a:r>
              <a:rPr lang="zh-CN" altLang="en-US" sz="2200" dirty="0">
                <a:latin typeface="Lucida Sans Unicode" panose="020B0602030504020204" pitchFamily="34" charset="0"/>
              </a:rPr>
              <a:t>）上增加流值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通过上述方式，两种情况的处理可以合并，只处理每条边上流值的增加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355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2550" y="983615"/>
          <a:ext cx="360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15900" imgH="241300" progId="Equation.KSEE3">
                  <p:embed/>
                </p:oleObj>
              </mc:Choice>
              <mc:Fallback>
                <p:oleObj name="" r:id="rId1" imgW="2159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32550" y="983615"/>
                        <a:ext cx="3603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2535" y="2949575"/>
          <a:ext cx="16605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990600" imgH="203200" progId="Equation.KSEE3">
                  <p:embed/>
                </p:oleObj>
              </mc:Choice>
              <mc:Fallback>
                <p:oleObj name="" r:id="rId3" imgW="990600" imgH="2032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2535" y="2949575"/>
                        <a:ext cx="1660525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1275" y="3288983"/>
          <a:ext cx="11588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685800" imgH="203200" progId="Equation.KSEE3">
                  <p:embed/>
                </p:oleObj>
              </mc:Choice>
              <mc:Fallback>
                <p:oleObj name="" r:id="rId5" imgW="685800" imgH="2032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1275" y="3288983"/>
                        <a:ext cx="115887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50400" y="2949575"/>
          <a:ext cx="15795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977900" imgH="203200" progId="Equation.KSEE3">
                  <p:embed/>
                </p:oleObj>
              </mc:Choice>
              <mc:Fallback>
                <p:oleObj name="" r:id="rId7" imgW="977900" imgH="2032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50400" y="2949575"/>
                        <a:ext cx="1579563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48825" y="3289300"/>
          <a:ext cx="765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469900" imgH="203200" progId="Equation.KSEE3">
                  <p:embed/>
                </p:oleObj>
              </mc:Choice>
              <mc:Fallback>
                <p:oleObj name="" r:id="rId9" imgW="469900" imgH="20320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48825" y="3289300"/>
                        <a:ext cx="76517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2082800" y="333375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残存网络</a:t>
            </a: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假定流网络             ，源结点为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，汇点为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，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是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中的一个流。定义结点对          的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残存容量</a:t>
            </a:r>
            <a:r>
              <a:rPr lang="zh-CN" altLang="en-US" sz="2200" dirty="0">
                <a:latin typeface="Lucida Sans Unicode" panose="020B0602030504020204" pitchFamily="34" charset="0"/>
              </a:rPr>
              <a:t>          如下：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由f所诱导的图G的残存网络为              ，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由残存流量大于</a:t>
            </a:r>
            <a:r>
              <a:rPr lang="en-US" altLang="zh-CN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0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的边构成</a:t>
            </a:r>
            <a:r>
              <a:rPr lang="zh-CN" altLang="en-US" sz="2200" dirty="0">
                <a:latin typeface="Lucida Sans Unicode" panose="020B0602030504020204" pitchFamily="34" charset="0"/>
              </a:rPr>
              <a:t>，即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24579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3150" y="1028700"/>
          <a:ext cx="10429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85800" imgH="203200" progId="Equation.KSEE3">
                  <p:embed/>
                </p:oleObj>
              </mc:Choice>
              <mc:Fallback>
                <p:oleObj name="" r:id="rId1" imgW="685800" imgH="2032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13150" y="1028700"/>
                        <a:ext cx="1042988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0" y="1354138"/>
          <a:ext cx="8191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495300" imgH="203200" progId="Equation.KSEE3">
                  <p:embed/>
                </p:oleObj>
              </mc:Choice>
              <mc:Fallback>
                <p:oleObj name="" r:id="rId3" imgW="495300" imgH="2032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8550" y="1354138"/>
                        <a:ext cx="81915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0100" y="1328738"/>
          <a:ext cx="8397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08000" imgH="241300" progId="Equation.KSEE3">
                  <p:embed/>
                </p:oleObj>
              </mc:Choice>
              <mc:Fallback>
                <p:oleObj name="" r:id="rId5" imgW="508000" imgH="2413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0100" y="1328738"/>
                        <a:ext cx="839788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0259" y="3683477"/>
          <a:ext cx="12433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825500" imgH="241300" progId="Equation.KSEE3">
                  <p:embed/>
                </p:oleObj>
              </mc:Choice>
              <mc:Fallback>
                <p:oleObj name="" r:id="rId7" imgW="825500" imgH="2413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0259" y="3683477"/>
                        <a:ext cx="1243330" cy="363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0430" y="1765300"/>
            <a:ext cx="5224145" cy="1431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4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405" y="4734560"/>
            <a:ext cx="5289550" cy="582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"/>
          <p:cNvSpPr txBox="1"/>
          <p:nvPr/>
        </p:nvSpPr>
        <p:spPr>
          <a:xfrm>
            <a:off x="2090738" y="357188"/>
            <a:ext cx="8110537" cy="2153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Lucida Sans Unicode" panose="020B0602030504020204" pitchFamily="34" charset="0"/>
              </a:rPr>
              <a:t>示例：</a:t>
            </a: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5603" name="图片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975" y="1408113"/>
            <a:ext cx="3344863" cy="15224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04" name="组合 1"/>
          <p:cNvGrpSpPr/>
          <p:nvPr/>
        </p:nvGrpSpPr>
        <p:grpSpPr>
          <a:xfrm>
            <a:off x="6381750" y="1060450"/>
            <a:ext cx="1360002" cy="2586038"/>
            <a:chOff x="5333003" y="1050925"/>
            <a:chExt cx="1361495" cy="2586038"/>
          </a:xfrm>
        </p:grpSpPr>
        <p:graphicFrame>
          <p:nvGraphicFramePr>
            <p:cNvPr id="25620" name="对象 2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56225" y="1050925"/>
            <a:ext cx="118903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2" imgW="749300" imgH="241300" progId="Equation.KSEE3">
                    <p:embed/>
                  </p:oleObj>
                </mc:Choice>
                <mc:Fallback>
                  <p:oleObj name="" r:id="rId2" imgW="749300" imgH="241300" progId="Equation.KSEE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356225" y="1050925"/>
                          <a:ext cx="1189038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对象 3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99403" y="1627982"/>
            <a:ext cx="1291101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4" imgW="812800" imgH="241300" progId="Equation.KSEE3">
                    <p:embed/>
                  </p:oleObj>
                </mc:Choice>
                <mc:Fallback>
                  <p:oleObj name="" r:id="rId4" imgW="812800" imgH="241300" progId="Equation.KSEE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99403" y="1627982"/>
                          <a:ext cx="1291101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51258" y="1895476"/>
            <a:ext cx="129063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6" imgW="812800" imgH="241300" progId="Equation.KSEE3">
                    <p:embed/>
                  </p:oleObj>
                </mc:Choice>
                <mc:Fallback>
                  <p:oleObj name="" r:id="rId6" imgW="812800" imgH="241300" progId="Equation.KSEE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51258" y="1895476"/>
                          <a:ext cx="1290638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3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51363" y="2128838"/>
            <a:ext cx="1309688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8" imgW="825500" imgH="241300" progId="Equation.KSEE3">
                    <p:embed/>
                  </p:oleObj>
                </mc:Choice>
                <mc:Fallback>
                  <p:oleObj name="" r:id="rId8" imgW="825500" imgH="241300" progId="Equation.KSEE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51363" y="2128838"/>
                          <a:ext cx="1309688" cy="38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40940" y="2413000"/>
            <a:ext cx="13112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0" imgW="825500" imgH="241300" progId="Equation.KSEE3">
                    <p:embed/>
                  </p:oleObj>
                </mc:Choice>
                <mc:Fallback>
                  <p:oleObj name="" r:id="rId10" imgW="825500" imgH="241300" progId="Equation.KSEE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340940" y="2413000"/>
                          <a:ext cx="1311275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33003" y="2690813"/>
            <a:ext cx="131127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2" imgW="825500" imgH="241300" progId="Equation.KSEE3">
                    <p:embed/>
                  </p:oleObj>
                </mc:Choice>
                <mc:Fallback>
                  <p:oleObj name="" r:id="rId12" imgW="825500" imgH="241300" progId="Equation.KSEE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333003" y="2690813"/>
                          <a:ext cx="1311275" cy="38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48298" y="2981324"/>
            <a:ext cx="114935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4" imgW="723900" imgH="241300" progId="Equation.KSEE3">
                    <p:embed/>
                  </p:oleObj>
                </mc:Choice>
                <mc:Fallback>
                  <p:oleObj name="" r:id="rId14" imgW="723900" imgH="241300" progId="Equation.KSEE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348298" y="2981324"/>
                          <a:ext cx="1149350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对象 4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56225" y="3252788"/>
            <a:ext cx="12096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6" imgW="762000" imgH="241300" progId="Equation.KSEE3">
                    <p:embed/>
                  </p:oleObj>
                </mc:Choice>
                <mc:Fallback>
                  <p:oleObj name="" r:id="rId16" imgW="762000" imgH="241300" progId="Equation.KSEE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356225" y="3252788"/>
                          <a:ext cx="1209675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48298" y="1320007"/>
            <a:ext cx="13462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8" imgW="749300" imgH="241300" progId="Equation.KSEE3">
                    <p:embed/>
                  </p:oleObj>
                </mc:Choice>
                <mc:Fallback>
                  <p:oleObj name="" r:id="rId18" imgW="749300" imgH="241300" progId="Equation.KSEE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348298" y="1320007"/>
                          <a:ext cx="1346200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组合 2"/>
          <p:cNvGrpSpPr/>
          <p:nvPr/>
        </p:nvGrpSpPr>
        <p:grpSpPr>
          <a:xfrm>
            <a:off x="8147637" y="1039813"/>
            <a:ext cx="1675813" cy="2586037"/>
            <a:chOff x="7232286" y="1060452"/>
            <a:chExt cx="1556112" cy="2506660"/>
          </a:xfrm>
        </p:grpSpPr>
        <p:graphicFrame>
          <p:nvGraphicFramePr>
            <p:cNvPr id="25611" name="对象 3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81861" y="1331914"/>
            <a:ext cx="150653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0" imgW="838200" imgH="241300" progId="Equation.KSEE3">
                    <p:embed/>
                  </p:oleObj>
                </mc:Choice>
                <mc:Fallback>
                  <p:oleObj name="" r:id="rId20" imgW="838200" imgH="241300" progId="Equation.KSEE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281861" y="1331914"/>
                          <a:ext cx="1506537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91387" y="1060452"/>
            <a:ext cx="129063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2" imgW="812800" imgH="241300" progId="Equation.KSEE3">
                    <p:embed/>
                  </p:oleObj>
                </mc:Choice>
                <mc:Fallback>
                  <p:oleObj name="" r:id="rId22" imgW="812800" imgH="241300" progId="Equation.KSEE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91387" y="1060452"/>
                          <a:ext cx="1290637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2286" y="1590725"/>
            <a:ext cx="1389788" cy="384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4" imgW="876300" imgH="241300" progId="Equation.KSEE3">
                    <p:embed/>
                  </p:oleObj>
                </mc:Choice>
                <mc:Fallback>
                  <p:oleObj name="" r:id="rId24" imgW="876300" imgH="241300" progId="Equation.KSEE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232286" y="1590725"/>
                          <a:ext cx="1389788" cy="3840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81861" y="1870076"/>
            <a:ext cx="12700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26" imgW="800100" imgH="241300" progId="Equation.KSEE3">
                    <p:embed/>
                  </p:oleObj>
                </mc:Choice>
                <mc:Fallback>
                  <p:oleObj name="" r:id="rId26" imgW="800100" imgH="241300" progId="Equation.KSEE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7281861" y="1870076"/>
                          <a:ext cx="1270000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81863" y="2128838"/>
            <a:ext cx="1411287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8" imgW="889000" imgH="241300" progId="Equation.KSEE3">
                    <p:embed/>
                  </p:oleObj>
                </mc:Choice>
                <mc:Fallback>
                  <p:oleObj name="" r:id="rId28" imgW="889000" imgH="241300" progId="Equation.KSEE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281863" y="2128838"/>
                          <a:ext cx="1411287" cy="38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81863" y="2413000"/>
            <a:ext cx="13096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0" imgW="825500" imgH="241300" progId="Equation.KSEE3">
                    <p:embed/>
                  </p:oleObj>
                </mc:Choice>
                <mc:Fallback>
                  <p:oleObj name="" r:id="rId30" imgW="825500" imgH="241300" progId="Equation.KSEE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7281863" y="2413000"/>
                          <a:ext cx="1309687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81861" y="2698750"/>
            <a:ext cx="133032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2" imgW="838200" imgH="241300" progId="Equation.KSEE3">
                    <p:embed/>
                  </p:oleObj>
                </mc:Choice>
                <mc:Fallback>
                  <p:oleObj name="" r:id="rId32" imgW="838200" imgH="241300" progId="Equation.KSEE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7281861" y="2698750"/>
                          <a:ext cx="1330325" cy="38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81862" y="2956124"/>
            <a:ext cx="129063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4" imgW="812800" imgH="241300" progId="Equation.KSEE3">
                    <p:embed/>
                  </p:oleObj>
                </mc:Choice>
                <mc:Fallback>
                  <p:oleObj name="" r:id="rId34" imgW="812800" imgH="241300" progId="Equation.KSEE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7281862" y="2956124"/>
                          <a:ext cx="1290637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91387" y="3182937"/>
            <a:ext cx="12112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36" imgW="762000" imgH="241300" progId="Equation.KSEE3">
                    <p:embed/>
                  </p:oleObj>
                </mc:Choice>
                <mc:Fallback>
                  <p:oleObj name="" r:id="rId36" imgW="762000" imgH="241300" progId="Equation.KSEE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7291387" y="3182937"/>
                          <a:ext cx="1211263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06" name="图片 22" descr="1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66963" y="3749675"/>
            <a:ext cx="3810000" cy="169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下箭头 23"/>
          <p:cNvSpPr/>
          <p:nvPr/>
        </p:nvSpPr>
        <p:spPr>
          <a:xfrm>
            <a:off x="4164013" y="3068638"/>
            <a:ext cx="215900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8" name="文本框 24"/>
          <p:cNvSpPr txBox="1"/>
          <p:nvPr/>
        </p:nvSpPr>
        <p:spPr>
          <a:xfrm>
            <a:off x="2309813" y="1406525"/>
            <a:ext cx="762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图</a:t>
            </a:r>
            <a:r>
              <a:rPr lang="en-US" altLang="zh-CN" dirty="0">
                <a:latin typeface="Lucida Sans Unicode" panose="020B0602030504020204" pitchFamily="34" charset="0"/>
              </a:rPr>
              <a:t>G</a:t>
            </a:r>
            <a:endParaRPr lang="en-US" altLang="zh-CN" dirty="0">
              <a:latin typeface="Lucida Sans Unicode" panose="020B0602030504020204" pitchFamily="34" charset="0"/>
            </a:endParaRPr>
          </a:p>
        </p:txBody>
      </p:sp>
      <p:sp>
        <p:nvSpPr>
          <p:cNvPr id="25609" name="文本框 25"/>
          <p:cNvSpPr txBox="1"/>
          <p:nvPr/>
        </p:nvSpPr>
        <p:spPr>
          <a:xfrm>
            <a:off x="2178050" y="3432175"/>
            <a:ext cx="11223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残存网络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25610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7225" y="3468688"/>
          <a:ext cx="2651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9" imgW="215900" imgH="241300" progId="Equation.KSEE3">
                  <p:embed/>
                </p:oleObj>
              </mc:Choice>
              <mc:Fallback>
                <p:oleObj name="" r:id="rId39" imgW="215900" imgH="2413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197225" y="3468688"/>
                        <a:ext cx="265113" cy="296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文本框 1"/>
          <p:cNvSpPr txBox="1"/>
          <p:nvPr/>
        </p:nvSpPr>
        <p:spPr>
          <a:xfrm>
            <a:off x="1031240" y="333375"/>
            <a:ext cx="977328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残存网络与原网络的区别：有反向边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针对残存网络的残存容量，同样可以定义流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面临两个问题：（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）如何在残存网络中找到符合残存容量的流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             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）如何将残存网络中找到的流与原网络的流融合</a:t>
            </a:r>
            <a:endParaRPr lang="zh-CN" altLang="en-US" sz="2200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是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  是对应的残存网络    中的一个流，定义        为 流    对流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的递增（</a:t>
            </a:r>
            <a:r>
              <a:rPr lang="en-US" altLang="zh-CN" sz="2200" dirty="0">
                <a:latin typeface="Lucida Sans Unicode" panose="020B0602030504020204" pitchFamily="34" charset="0"/>
              </a:rPr>
              <a:t>augmentation</a:t>
            </a:r>
            <a:r>
              <a:rPr lang="zh-CN" altLang="en-US" sz="2200" dirty="0">
                <a:latin typeface="Lucida Sans Unicode" panose="020B0602030504020204" pitchFamily="34" charset="0"/>
              </a:rPr>
              <a:t>），具体定义为从       到</a:t>
            </a:r>
            <a:r>
              <a:rPr lang="en-US" altLang="zh-CN" sz="2200" dirty="0">
                <a:latin typeface="Lucida Sans Unicode" panose="020B0602030504020204" pitchFamily="34" charset="0"/>
              </a:rPr>
              <a:t>R</a:t>
            </a:r>
            <a:r>
              <a:rPr lang="zh-CN" altLang="en-US" sz="2200" dirty="0">
                <a:latin typeface="Lucida Sans Unicode" panose="020B0602030504020204" pitchFamily="34" charset="0"/>
              </a:rPr>
              <a:t>的函数，如下：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其中，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需要说明上述递增产生的是原网络中的一个流，以及确定递增以后的流值 </a:t>
            </a:r>
            <a:r>
              <a:rPr lang="zh-CN" altLang="en-US" sz="1600" dirty="0">
                <a:latin typeface="Lucida Sans Unicode" panose="020B0602030504020204" pitchFamily="34" charset="0"/>
              </a:rPr>
              <a:t>                                               </a:t>
            </a:r>
            <a:endParaRPr lang="zh-CN" altLang="en-US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26627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3545" y="3263900"/>
          <a:ext cx="269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177165" imgH="228600" progId="Equation.KSEE3">
                  <p:embed/>
                </p:oleObj>
              </mc:Choice>
              <mc:Fallback>
                <p:oleObj name="" r:id="rId1" imgW="177165" imgH="2286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3545" y="3263900"/>
                        <a:ext cx="269875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3393" y="3295650"/>
          <a:ext cx="3159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215900" imgH="241300" progId="Equation.KSEE3">
                  <p:embed/>
                </p:oleObj>
              </mc:Choice>
              <mc:Fallback>
                <p:oleObj name="" r:id="rId3" imgW="215900" imgH="2413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3393" y="3295650"/>
                        <a:ext cx="3159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89278" y="3287713"/>
          <a:ext cx="619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431800" imgH="228600" progId="Equation.KSEE3">
                  <p:embed/>
                </p:oleObj>
              </mc:Choice>
              <mc:Fallback>
                <p:oleObj name="" r:id="rId5" imgW="431800" imgH="2286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9278" y="3287713"/>
                        <a:ext cx="619125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80868" y="3295333"/>
          <a:ext cx="2905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77165" imgH="228600" progId="Equation.KSEE3">
                  <p:embed/>
                </p:oleObj>
              </mc:Choice>
              <mc:Fallback>
                <p:oleObj name="" r:id="rId7" imgW="177165" imgH="2286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80868" y="3295333"/>
                        <a:ext cx="290512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3185" y="3656330"/>
          <a:ext cx="5762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8" imgW="368300" imgH="177165" progId="Equation.KSEE3">
                  <p:embed/>
                </p:oleObj>
              </mc:Choice>
              <mc:Fallback>
                <p:oleObj name="" r:id="rId8" imgW="368300" imgH="177165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33185" y="3656330"/>
                        <a:ext cx="576263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图片 7" descr="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6300" y="4141470"/>
            <a:ext cx="6967220" cy="882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6633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2470" y="5162550"/>
          <a:ext cx="493903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2743200" imgH="228600" progId="Equation.KSEE3">
                  <p:embed/>
                </p:oleObj>
              </mc:Choice>
              <mc:Fallback>
                <p:oleObj name="" r:id="rId11" imgW="2743200" imgH="2286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2470" y="5162550"/>
                        <a:ext cx="493903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6280" y="5185410"/>
          <a:ext cx="460375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2705100" imgH="228600" progId="Equation.KSEE3">
                  <p:embed/>
                </p:oleObj>
              </mc:Choice>
              <mc:Fallback>
                <p:oleObj name="" r:id="rId13" imgW="2705100" imgH="2286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66280" y="5185410"/>
                        <a:ext cx="4603750" cy="389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框 1"/>
          <p:cNvSpPr txBox="1"/>
          <p:nvPr/>
        </p:nvSpPr>
        <p:spPr>
          <a:xfrm>
            <a:off x="1518285" y="333375"/>
            <a:ext cx="9297035" cy="45847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引理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：设</a:t>
            </a:r>
            <a:r>
              <a:rPr lang="en-US" altLang="zh-CN" sz="2200" dirty="0">
                <a:latin typeface="Lucida Sans Unicode" panose="020B0602030504020204" pitchFamily="34" charset="0"/>
              </a:rPr>
              <a:t>G=(V,E)</a:t>
            </a:r>
            <a:r>
              <a:rPr lang="zh-CN" altLang="en-US" sz="2200" dirty="0">
                <a:latin typeface="Lucida Sans Unicode" panose="020B0602030504020204" pitchFamily="34" charset="0"/>
              </a:rPr>
              <a:t>为一个流网络，源结点为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，汇点为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，设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为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中的一个流。设    为由流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所诱导的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的残存网络，设   为    中的一个流。那么        是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的一个流，其值为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证明思路：（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        是图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的一个流，满足容量限制和流量守恒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latin typeface="Lucida Sans Unicode" panose="020B0602030504020204" pitchFamily="34" charset="0"/>
              </a:rPr>
              <a:t>）流值公式成立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7651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1420" y="1247775"/>
          <a:ext cx="3714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28600" imgH="241300" progId="Equation.KSEE3">
                  <p:embed/>
                </p:oleObj>
              </mc:Choice>
              <mc:Fallback>
                <p:oleObj name="" r:id="rId1" imgW="228600" imgH="2413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1420" y="1247775"/>
                        <a:ext cx="3714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0560" y="1274763"/>
          <a:ext cx="2587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77165" imgH="228600" progId="Equation.KSEE3">
                  <p:embed/>
                </p:oleObj>
              </mc:Choice>
              <mc:Fallback>
                <p:oleObj name="" r:id="rId3" imgW="177165" imgH="2286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0560" y="1274763"/>
                        <a:ext cx="258763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1110" y="1260475"/>
          <a:ext cx="3603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28600" imgH="241300" progId="Equation.KSEE3">
                  <p:embed/>
                </p:oleObj>
              </mc:Choice>
              <mc:Fallback>
                <p:oleObj name="" r:id="rId5" imgW="228600" imgH="2413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11110" y="1260475"/>
                        <a:ext cx="360363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77780" y="1247775"/>
          <a:ext cx="691515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6" imgW="431800" imgH="228600" progId="Equation.KSEE3">
                  <p:embed/>
                </p:oleObj>
              </mc:Choice>
              <mc:Fallback>
                <p:oleObj name="" r:id="rId6" imgW="431800" imgH="2286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77780" y="1247775"/>
                        <a:ext cx="691515" cy="364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9405" y="2222500"/>
          <a:ext cx="287972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8" imgW="1244600" imgH="228600" progId="Equation.KSEE3">
                  <p:embed/>
                </p:oleObj>
              </mc:Choice>
              <mc:Fallback>
                <p:oleObj name="" r:id="rId8" imgW="1244600" imgH="228600" progId="Equation.KSEE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29405" y="2222500"/>
                        <a:ext cx="2879725" cy="528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3018" y="3278188"/>
          <a:ext cx="6461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0" imgW="431800" imgH="228600" progId="Equation.KSEE3">
                  <p:embed/>
                </p:oleObj>
              </mc:Choice>
              <mc:Fallback>
                <p:oleObj name="" r:id="rId10" imgW="431800" imgH="228600" progId="Equation.KSEE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3018" y="3278188"/>
                        <a:ext cx="646112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5545455" y="5805488"/>
            <a:ext cx="5545138" cy="936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5" name="文本框 1"/>
          <p:cNvSpPr txBox="1"/>
          <p:nvPr/>
        </p:nvSpPr>
        <p:spPr>
          <a:xfrm>
            <a:off x="2082800" y="333375"/>
            <a:ext cx="8110538" cy="4431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），     是图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的一个流，满足容量限制和流量守恒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证明（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容量限制</a:t>
            </a:r>
            <a:r>
              <a:rPr lang="zh-CN" altLang="en-US" sz="2200" dirty="0">
                <a:latin typeface="Lucida Sans Unicode" panose="020B0602030504020204" pitchFamily="34" charset="0"/>
              </a:rPr>
              <a:t>）：如果边            ，则                  。而且                                   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      </a:t>
            </a:r>
            <a:r>
              <a:rPr lang="zh-CN" altLang="en-US" sz="2200" dirty="0">
                <a:latin typeface="Lucida Sans Unicode" panose="020B0602030504020204" pitchFamily="34" charset="0"/>
              </a:rPr>
              <a:t>因此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此外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8676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9025" y="957263"/>
          <a:ext cx="5873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431800" imgH="228600" progId="Equation.KSEE3">
                  <p:embed/>
                </p:oleObj>
              </mc:Choice>
              <mc:Fallback>
                <p:oleObj name="" r:id="rId1" imgW="431800" imgH="2286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9025" y="957263"/>
                        <a:ext cx="587375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6725" y="1295400"/>
          <a:ext cx="11064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660400" imgH="215900" progId="Equation.KSEE3">
                  <p:embed/>
                </p:oleObj>
              </mc:Choice>
              <mc:Fallback>
                <p:oleObj name="" r:id="rId3" imgW="660400" imgH="2159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6725" y="1295400"/>
                        <a:ext cx="1106488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48513" y="1277938"/>
          <a:ext cx="16113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1066800" imgH="241300" progId="Equation.KSEE3">
                  <p:embed/>
                </p:oleObj>
              </mc:Choice>
              <mc:Fallback>
                <p:oleObj name="" r:id="rId5" imgW="1066800" imgH="2413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8513" y="1277938"/>
                        <a:ext cx="1611312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56138" y="1649413"/>
          <a:ext cx="24923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676400" imgH="254000" progId="Equation.KSEE3">
                  <p:embed/>
                </p:oleObj>
              </mc:Choice>
              <mc:Fallback>
                <p:oleObj name="" r:id="rId7" imgW="1676400" imgH="254000" progId="Equation.KSEE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6138" y="1649413"/>
                        <a:ext cx="2492375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0" name="图片 6" descr="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9488" y="2108200"/>
            <a:ext cx="5021262" cy="1409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868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34125" y="6273800"/>
          <a:ext cx="2566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0" imgW="1219200" imgH="203200" progId="Equation.KSEE3">
                  <p:embed/>
                </p:oleObj>
              </mc:Choice>
              <mc:Fallback>
                <p:oleObj name="" r:id="rId10" imgW="1219200" imgH="2032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34125" y="6273800"/>
                        <a:ext cx="2566988" cy="393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文本框 8"/>
          <p:cNvSpPr txBox="1"/>
          <p:nvPr/>
        </p:nvSpPr>
        <p:spPr>
          <a:xfrm>
            <a:off x="5691188" y="5886450"/>
            <a:ext cx="54562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Lucida Sans Unicode" panose="020B0602030504020204" pitchFamily="34" charset="0"/>
              </a:rPr>
              <a:t>容量限制</a:t>
            </a:r>
            <a:r>
              <a:rPr lang="zh-CN" altLang="en-US" dirty="0">
                <a:latin typeface="Lucida Sans Unicode" panose="020B0602030504020204" pitchFamily="34" charset="0"/>
              </a:rPr>
              <a:t>：对任一结点对</a:t>
            </a:r>
            <a:r>
              <a:rPr lang="en-US" altLang="zh-CN" dirty="0">
                <a:latin typeface="Lucida Sans Unicode" panose="020B0602030504020204" pitchFamily="34" charset="0"/>
              </a:rPr>
              <a:t>u</a:t>
            </a:r>
            <a:r>
              <a:rPr lang="zh-CN" altLang="en-US" dirty="0">
                <a:latin typeface="Lucida Sans Unicode" panose="020B0602030504020204" pitchFamily="34" charset="0"/>
              </a:rPr>
              <a:t>和</a:t>
            </a:r>
            <a:r>
              <a:rPr lang="en-US" altLang="zh-CN" dirty="0">
                <a:latin typeface="Lucida Sans Unicode" panose="020B0602030504020204" pitchFamily="34" charset="0"/>
              </a:rPr>
              <a:t>v</a:t>
            </a:r>
            <a:r>
              <a:rPr lang="zh-CN" altLang="en-US" dirty="0">
                <a:latin typeface="Lucida Sans Unicode" panose="020B0602030504020204" pitchFamily="34" charset="0"/>
              </a:rPr>
              <a:t>，满足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  <p:sp>
        <p:nvSpPr>
          <p:cNvPr id="28683" name="文本框 9"/>
          <p:cNvSpPr txBox="1"/>
          <p:nvPr/>
        </p:nvSpPr>
        <p:spPr>
          <a:xfrm>
            <a:off x="8466138" y="2108200"/>
            <a:ext cx="1919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（根据定义）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28684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0450" y="2492375"/>
          <a:ext cx="14906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2" imgW="1155700" imgH="228600" progId="Equation.KSEE3">
                  <p:embed/>
                </p:oleObj>
              </mc:Choice>
              <mc:Fallback>
                <p:oleObj name="" r:id="rId12" imgW="1155700" imgH="228600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80450" y="2492375"/>
                        <a:ext cx="1490663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5" name="图片 13" descr="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29025" y="3600450"/>
            <a:ext cx="4619625" cy="212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6" name="文本框 14"/>
          <p:cNvSpPr txBox="1"/>
          <p:nvPr/>
        </p:nvSpPr>
        <p:spPr>
          <a:xfrm>
            <a:off x="8162925" y="3956050"/>
            <a:ext cx="19192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（根据定义）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  <p:sp>
        <p:nvSpPr>
          <p:cNvPr id="28687" name="文本框 15"/>
          <p:cNvSpPr txBox="1"/>
          <p:nvPr/>
        </p:nvSpPr>
        <p:spPr>
          <a:xfrm>
            <a:off x="8162925" y="4324350"/>
            <a:ext cx="19192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（根据流值非负）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  <p:sp>
        <p:nvSpPr>
          <p:cNvPr id="28688" name="文本框 16"/>
          <p:cNvSpPr txBox="1"/>
          <p:nvPr/>
        </p:nvSpPr>
        <p:spPr>
          <a:xfrm>
            <a:off x="8147050" y="4667250"/>
            <a:ext cx="23415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（残存网络容量限制）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  <p:sp>
        <p:nvSpPr>
          <p:cNvPr id="28689" name="文本框 18"/>
          <p:cNvSpPr txBox="1"/>
          <p:nvPr/>
        </p:nvSpPr>
        <p:spPr>
          <a:xfrm>
            <a:off x="8147050" y="5016500"/>
            <a:ext cx="19177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（根据定义）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918075" y="5805488"/>
            <a:ext cx="570388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流量守恒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：对于                ，  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1"/>
          <p:cNvSpPr txBox="1"/>
          <p:nvPr/>
        </p:nvSpPr>
        <p:spPr>
          <a:xfrm>
            <a:off x="2082800" y="333375"/>
            <a:ext cx="8110538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），      是图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的一个流，满足容量限制和流量守恒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证明（流量守恒）：因为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和</a:t>
            </a:r>
            <a:r>
              <a:rPr lang="en-US" altLang="zh-CN" sz="2200" dirty="0">
                <a:latin typeface="Lucida Sans Unicode" panose="020B0602030504020204" pitchFamily="34" charset="0"/>
              </a:rPr>
              <a:t>f'</a:t>
            </a:r>
            <a:r>
              <a:rPr lang="zh-CN" altLang="en-US" sz="2200" dirty="0">
                <a:latin typeface="Lucida Sans Unicode" panose="020B0602030504020204" pitchFamily="34" charset="0"/>
              </a:rPr>
              <a:t>均遵守流量守恒性质，对于所有的结点               ，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970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1250" y="935038"/>
          <a:ext cx="6477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431800" imgH="228600" progId="Equation.KSEE3">
                  <p:embed/>
                </p:oleObj>
              </mc:Choice>
              <mc:Fallback>
                <p:oleObj name="" r:id="rId1" imgW="431800" imgH="228600" progId="Equation.KSEE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1250" y="935038"/>
                        <a:ext cx="6477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2888" y="1900238"/>
          <a:ext cx="12255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787400" imgH="203200" progId="Equation.KSEE3">
                  <p:embed/>
                </p:oleObj>
              </mc:Choice>
              <mc:Fallback>
                <p:oleObj name="" r:id="rId3" imgW="787400" imgH="203200" progId="Equation.KSEE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888" y="1900238"/>
                        <a:ext cx="122555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图片 2" descr="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2449830"/>
            <a:ext cx="6564630" cy="3162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文本框 3"/>
          <p:cNvSpPr txBox="1"/>
          <p:nvPr/>
        </p:nvSpPr>
        <p:spPr>
          <a:xfrm>
            <a:off x="8661400" y="3077845"/>
            <a:ext cx="14128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（流量守恒）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  <p:grpSp>
        <p:nvGrpSpPr>
          <p:cNvPr id="29704" name="组合 4"/>
          <p:cNvGrpSpPr/>
          <p:nvPr/>
        </p:nvGrpSpPr>
        <p:grpSpPr>
          <a:xfrm>
            <a:off x="6619875" y="5927725"/>
            <a:ext cx="3629025" cy="573088"/>
            <a:chOff x="2904" y="5458"/>
            <a:chExt cx="5716" cy="903"/>
          </a:xfrm>
        </p:grpSpPr>
        <p:graphicFrame>
          <p:nvGraphicFramePr>
            <p:cNvPr id="29705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904" y="5698"/>
            <a:ext cx="1640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6" imgW="787400" imgH="203200" progId="Equation.KSEE3">
                    <p:embed/>
                  </p:oleObj>
                </mc:Choice>
                <mc:Fallback>
                  <p:oleObj name="" r:id="rId6" imgW="787400" imgH="203200" progId="Equation.KSEE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04" y="5698"/>
                          <a:ext cx="1640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43" y="5458"/>
            <a:ext cx="3677" cy="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8" imgW="1397000" imgH="342900" progId="Equation.KSEE3">
                    <p:embed/>
                  </p:oleObj>
                </mc:Choice>
                <mc:Fallback>
                  <p:oleObj name="" r:id="rId8" imgW="1397000" imgH="342900" progId="Equation.KSEE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43" y="5458"/>
                          <a:ext cx="3677" cy="903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675" y="3573463"/>
            <a:ext cx="6216650" cy="154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TextBox 2"/>
          <p:cNvSpPr txBox="1"/>
          <p:nvPr/>
        </p:nvSpPr>
        <p:spPr>
          <a:xfrm>
            <a:off x="4872038" y="5661025"/>
            <a:ext cx="5689600" cy="110680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0000"/>
                </a:solidFill>
                <a:latin typeface="Lucida Sans Unicode" panose="020B0602030504020204" pitchFamily="34" charset="0"/>
              </a:rPr>
              <a:t>最大流问题于1954 由 T. E. Harris and F. S. Ross提出</a:t>
            </a:r>
            <a:endParaRPr lang="zh-CN" altLang="en-US" sz="22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2292" name="文本框 1"/>
          <p:cNvSpPr txBox="1"/>
          <p:nvPr/>
        </p:nvSpPr>
        <p:spPr>
          <a:xfrm>
            <a:off x="2082800" y="357188"/>
            <a:ext cx="8118475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最大流问题</a:t>
            </a:r>
            <a:endParaRPr lang="zh-CN" altLang="en-US" sz="22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Lucida Sans Unicode" panose="020B0602030504020204" pitchFamily="34" charset="0"/>
              </a:rPr>
              <a:t>示例：在一个物流网络中，假如想从一个城市，称之为源结点，发送一批货物到另一个城市，称之为汇点。源结点和汇点之间的路径会经过不同的城市，并且任意两个城市之间有运量限制。如何确定从源结点到汇点所能运送货物的最大数值？</a:t>
            </a:r>
            <a:endParaRPr lang="zh-CN" altLang="en-US" sz="22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Lucida Sans Unicode" panose="020B0602030504020204" pitchFamily="34" charset="0"/>
              </a:rPr>
              <a:t>可用带有权重的有向图来表示这种流网络：结点表示城市；结点之间的有向边表示物流的方向；边上的权重表示运量限制</a:t>
            </a:r>
            <a:endParaRPr lang="zh-CN" altLang="en-US" sz="22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12293" name="组合 9"/>
          <p:cNvGrpSpPr/>
          <p:nvPr/>
        </p:nvGrpSpPr>
        <p:grpSpPr>
          <a:xfrm>
            <a:off x="2711450" y="3449638"/>
            <a:ext cx="3257550" cy="1823085"/>
            <a:chOff x="1960" y="3536"/>
            <a:chExt cx="5131" cy="2871"/>
          </a:xfrm>
        </p:grpSpPr>
        <p:sp>
          <p:nvSpPr>
            <p:cNvPr id="4" name="文本框 3"/>
            <p:cNvSpPr txBox="1"/>
            <p:nvPr/>
          </p:nvSpPr>
          <p:spPr>
            <a:xfrm>
              <a:off x="3424" y="3536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济南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60" y="4185"/>
              <a:ext cx="96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北京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9" y="5924"/>
              <a:ext cx="1130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石家庄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33" y="3536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合肥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33" y="5924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郑州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16" y="4185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武汉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</p:grpSp>
      <p:sp>
        <p:nvSpPr>
          <p:cNvPr id="12294" name="文本框 11"/>
          <p:cNvSpPr txBox="1"/>
          <p:nvPr/>
        </p:nvSpPr>
        <p:spPr>
          <a:xfrm>
            <a:off x="6859588" y="4981575"/>
            <a:ext cx="15668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Lucida Sans Unicode" panose="020B0602030504020204" pitchFamily="34" charset="0"/>
              </a:rPr>
              <a:t>最优解</a:t>
            </a:r>
            <a:endParaRPr lang="zh-CN" altLang="en-US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1"/>
          <p:cNvSpPr txBox="1"/>
          <p:nvPr/>
        </p:nvSpPr>
        <p:spPr>
          <a:xfrm>
            <a:off x="2082800" y="333375"/>
            <a:ext cx="8110538" cy="4831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证明：定义                                                 。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Lucida Sans Unicode" panose="020B0602030504020204" pitchFamily="34" charset="0"/>
              </a:rPr>
              <a:t>         </a:t>
            </a: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我们有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那么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Lucida Sans Unicode" panose="020B0602030504020204" pitchFamily="34" charset="0"/>
              </a:rPr>
              <a:t>       </a:t>
            </a: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        </a:t>
            </a:r>
            <a:r>
              <a:rPr lang="zh-CN" altLang="en-US" sz="2200" dirty="0">
                <a:latin typeface="Lucida Sans Unicode" panose="020B0602030504020204" pitchFamily="34" charset="0"/>
              </a:rPr>
              <a:t>上述第二行因为如果             ，                         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30723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0350" y="939800"/>
          <a:ext cx="18557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244600" imgH="228600" progId="Equation.KSEE3">
                  <p:embed/>
                </p:oleObj>
              </mc:Choice>
              <mc:Fallback>
                <p:oleObj name="" r:id="rId1" imgW="1244600" imgH="228600" progId="Equation.KSEE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0350" y="939800"/>
                        <a:ext cx="1855788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2830" y="1508125"/>
          <a:ext cx="4286885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2311400" imgH="215900" progId="Equation.KSEE3">
                  <p:embed/>
                </p:oleObj>
              </mc:Choice>
              <mc:Fallback>
                <p:oleObj name="" r:id="rId3" imgW="2311400" imgH="215900" progId="Equation.KSEE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2830" y="1508125"/>
                        <a:ext cx="4286885" cy="399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0638" y="2128838"/>
          <a:ext cx="20828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1397000" imgH="215900" progId="Equation.KSEE3">
                  <p:embed/>
                </p:oleObj>
              </mc:Choice>
              <mc:Fallback>
                <p:oleObj name="" r:id="rId5" imgW="1397000" imgH="215900" progId="Equation.KSEE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0638" y="2128838"/>
                        <a:ext cx="2082800" cy="32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文本框 3"/>
          <p:cNvSpPr txBox="1"/>
          <p:nvPr/>
        </p:nvSpPr>
        <p:spPr>
          <a:xfrm>
            <a:off x="5880100" y="2133600"/>
            <a:ext cx="4203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latin typeface="Arial" panose="020B0604020202020204" pitchFamily="34" charset="0"/>
              </a:rPr>
              <a:t>Ø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pic>
        <p:nvPicPr>
          <p:cNvPr id="30727" name="图片 4" descr="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5413" y="2781300"/>
            <a:ext cx="6019800" cy="13811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2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7500" y="4681538"/>
          <a:ext cx="17319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8" imgW="1091565" imgH="228600" progId="Equation.KSEE3">
                  <p:embed/>
                </p:oleObj>
              </mc:Choice>
              <mc:Fallback>
                <p:oleObj name="" r:id="rId8" imgW="1091565" imgH="2286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67500" y="4681538"/>
                        <a:ext cx="1731963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6875" y="4708525"/>
          <a:ext cx="1050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0" imgW="634365" imgH="203200" progId="Equation.KSEE3">
                  <p:embed/>
                </p:oleObj>
              </mc:Choice>
              <mc:Fallback>
                <p:oleObj name="" r:id="rId10" imgW="634365" imgH="203200" progId="Equation.KSEE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76875" y="4708525"/>
                        <a:ext cx="105092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文本框 1"/>
          <p:cNvSpPr txBox="1"/>
          <p:nvPr/>
        </p:nvSpPr>
        <p:spPr>
          <a:xfrm>
            <a:off x="2082800" y="333375"/>
            <a:ext cx="8110538" cy="1353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根据定义，重组上式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1747" name="图片 1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4455" y="920750"/>
            <a:ext cx="8006080" cy="4523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0079355" y="4797108"/>
            <a:ext cx="71913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9" name="图片 4" descr="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30" y="5630545"/>
            <a:ext cx="6901815" cy="1261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文本框 1"/>
          <p:cNvSpPr txBox="1"/>
          <p:nvPr/>
        </p:nvSpPr>
        <p:spPr>
          <a:xfrm>
            <a:off x="2082800" y="333375"/>
            <a:ext cx="8110538" cy="4061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</a:rPr>
              <a:t>增广路径</a:t>
            </a:r>
            <a:r>
              <a:rPr lang="zh-CN" altLang="en-US" sz="2200" b="1" dirty="0">
                <a:latin typeface="宋体" panose="02010600030101010101" pitchFamily="2" charset="-122"/>
              </a:rPr>
              <a:t>（</a:t>
            </a:r>
            <a:r>
              <a:rPr lang="en-US" altLang="zh-CN" sz="2200" b="1" dirty="0">
                <a:latin typeface="宋体" panose="02010600030101010101" pitchFamily="2" charset="-122"/>
              </a:rPr>
              <a:t>Augmenting Path</a:t>
            </a:r>
            <a:r>
              <a:rPr lang="zh-CN" altLang="en-US" sz="2200" b="1" dirty="0">
                <a:latin typeface="宋体" panose="02010600030101010101" pitchFamily="2" charset="-122"/>
              </a:rPr>
              <a:t>）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给定流网络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和流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zh-CN" altLang="en-US" sz="2200" b="1" dirty="0">
                <a:latin typeface="宋体" panose="02010600030101010101" pitchFamily="2" charset="-122"/>
              </a:rPr>
              <a:t>增广路径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是残存网络  中一条从源结点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到汇点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的简单路径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对于增广路径上的一条边（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</a:rPr>
              <a:t>可以增加的流值最大为残存容量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对于一条增广路径p，能增加的最大流值称为路径p上</a:t>
            </a:r>
            <a:r>
              <a:rPr lang="zh-CN" altLang="en-US" sz="2200" b="1" dirty="0">
                <a:latin typeface="宋体" panose="02010600030101010101" pitchFamily="2" charset="-122"/>
              </a:rPr>
              <a:t>残存容量</a:t>
            </a:r>
            <a:r>
              <a:rPr lang="zh-CN" altLang="en-US" sz="2200" dirty="0">
                <a:latin typeface="宋体" panose="02010600030101010101" pitchFamily="2" charset="-122"/>
              </a:rPr>
              <a:t>，是其上每条边残存容量的最小值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72500" y="4135438"/>
            <a:ext cx="71913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57528" y="1014413"/>
          <a:ext cx="3286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215900" imgH="241300" progId="Equation.3">
                  <p:embed/>
                </p:oleObj>
              </mc:Choice>
              <mc:Fallback>
                <p:oleObj name="" r:id="rId1" imgW="215900" imgH="241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7528" y="1014413"/>
                        <a:ext cx="328612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2888" y="2257425"/>
          <a:ext cx="8651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508000" imgH="241300" progId="Equation.KSEE3">
                  <p:embed/>
                </p:oleObj>
              </mc:Choice>
              <mc:Fallback>
                <p:oleObj name="" r:id="rId3" imgW="508000" imgH="241300" progId="Equation.KSEE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2888" y="2257425"/>
                        <a:ext cx="865187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图片 4" descr="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730" y="3872865"/>
            <a:ext cx="4629150" cy="458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1"/>
          <p:cNvSpPr txBox="1"/>
          <p:nvPr/>
        </p:nvSpPr>
        <p:spPr>
          <a:xfrm>
            <a:off x="2082800" y="333375"/>
            <a:ext cx="8110538" cy="1445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增广路径（</a:t>
            </a:r>
            <a:r>
              <a:rPr lang="en-US" altLang="zh-CN" sz="2200" b="1" dirty="0">
                <a:latin typeface="宋体" panose="02010600030101010101" pitchFamily="2" charset="-122"/>
              </a:rPr>
              <a:t>Augmenting Path</a:t>
            </a:r>
            <a:r>
              <a:rPr lang="zh-CN" altLang="en-US" sz="2200" b="1" dirty="0">
                <a:latin typeface="宋体" panose="02010600030101010101" pitchFamily="2" charset="-122"/>
              </a:rPr>
              <a:t>）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示例：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3795" name="图片 5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1508125"/>
            <a:ext cx="4518025" cy="2106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图片 6" descr="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605" y="1508125"/>
            <a:ext cx="4767580" cy="210693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3797" name="组合 1"/>
          <p:cNvGrpSpPr/>
          <p:nvPr/>
        </p:nvGrpSpPr>
        <p:grpSpPr>
          <a:xfrm>
            <a:off x="5060633" y="4406900"/>
            <a:ext cx="5132070" cy="1642746"/>
            <a:chOff x="3703008" y="3759200"/>
            <a:chExt cx="4727620" cy="1203388"/>
          </a:xfrm>
        </p:grpSpPr>
        <p:sp>
          <p:nvSpPr>
            <p:cNvPr id="3" name="矩形 2"/>
            <p:cNvSpPr/>
            <p:nvPr/>
          </p:nvSpPr>
          <p:spPr>
            <a:xfrm>
              <a:off x="7047790" y="4135985"/>
              <a:ext cx="719497" cy="2872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33801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29313" y="3759200"/>
            <a:ext cx="1316037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939800" imgH="228600" progId="Equation.KSEE3">
                    <p:embed/>
                  </p:oleObj>
                </mc:Choice>
                <mc:Fallback>
                  <p:oleObj name="" r:id="rId3" imgW="939800" imgH="228600" progId="Equation.KSEE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29313" y="3759200"/>
                          <a:ext cx="1316037" cy="320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552950" y="4105275"/>
            <a:ext cx="112077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5" imgW="774065" imgH="241300" progId="Equation.KSEE3">
                    <p:embed/>
                  </p:oleObj>
                </mc:Choice>
                <mc:Fallback>
                  <p:oleObj name="" r:id="rId5" imgW="774065" imgH="241300" progId="Equation.KSEE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52950" y="4105275"/>
                          <a:ext cx="1120775" cy="349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45163" y="4105275"/>
            <a:ext cx="1306512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7" imgW="901700" imgH="241300" progId="Equation.KSEE3">
                    <p:embed/>
                  </p:oleObj>
                </mc:Choice>
                <mc:Fallback>
                  <p:oleObj name="" r:id="rId7" imgW="901700" imgH="241300" progId="Equation.KSEE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45163" y="4105275"/>
                          <a:ext cx="1306512" cy="349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100888" y="4105275"/>
            <a:ext cx="119697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9" imgW="825500" imgH="241300" progId="Equation.KSEE3">
                    <p:embed/>
                  </p:oleObj>
                </mc:Choice>
                <mc:Fallback>
                  <p:oleObj name="" r:id="rId9" imgW="825500" imgH="241300" progId="Equation.KSEE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100888" y="4105275"/>
                          <a:ext cx="1196975" cy="349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703008" y="4651856"/>
            <a:ext cx="4727620" cy="310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1" imgW="2946400" imgH="241300" progId="Equation.KSEE3">
                    <p:embed/>
                  </p:oleObj>
                </mc:Choice>
                <mc:Fallback>
                  <p:oleObj name="" r:id="rId11" imgW="2946400" imgH="241300" progId="Equation.KSEE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03008" y="4651856"/>
                          <a:ext cx="4727620" cy="3107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8" name="文本框 13"/>
          <p:cNvSpPr txBox="1"/>
          <p:nvPr/>
        </p:nvSpPr>
        <p:spPr>
          <a:xfrm>
            <a:off x="2676208" y="3707765"/>
            <a:ext cx="196215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流网络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sp>
        <p:nvSpPr>
          <p:cNvPr id="33799" name="文本框 14"/>
          <p:cNvSpPr txBox="1"/>
          <p:nvPr/>
        </p:nvSpPr>
        <p:spPr>
          <a:xfrm>
            <a:off x="7493635" y="3680143"/>
            <a:ext cx="196215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残存网络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文本框 1"/>
          <p:cNvSpPr txBox="1"/>
          <p:nvPr/>
        </p:nvSpPr>
        <p:spPr>
          <a:xfrm>
            <a:off x="2082800" y="312738"/>
            <a:ext cx="8110538" cy="560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增广路径（</a:t>
            </a:r>
            <a:r>
              <a:rPr lang="en-US" altLang="zh-CN" sz="2200" b="1" dirty="0">
                <a:latin typeface="宋体" panose="02010600030101010101" pitchFamily="2" charset="-122"/>
              </a:rPr>
              <a:t>Augmenting Path</a:t>
            </a:r>
            <a:r>
              <a:rPr lang="zh-CN" altLang="en-US" sz="2200" b="1" dirty="0">
                <a:latin typeface="宋体" panose="02010600030101010101" pitchFamily="2" charset="-122"/>
              </a:rPr>
              <a:t>）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引理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：设        为一个流网络，设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是图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的一个流，设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为残存网络  中的一条增广路径。定义一个函数           如下：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则  是残存网络  中的一个流，其值为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推论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：设        为一个流网络，设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是图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的一个流，设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为残存网络  中的一条增广路径。设  是上式定义的残存网络的流，假定将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增加  的量，则函数     是图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的一个流，其值为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证明留作练习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7993063" y="5011738"/>
            <a:ext cx="719138" cy="871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4820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1863" y="1042988"/>
          <a:ext cx="10429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685800" imgH="203200" progId="Equation.KSEE3">
                  <p:embed/>
                </p:oleObj>
              </mc:Choice>
              <mc:Fallback>
                <p:oleObj name="" r:id="rId1" imgW="685800" imgH="203200" progId="Equation.KSEE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1863" y="1042988"/>
                        <a:ext cx="1042987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7675" y="1368425"/>
          <a:ext cx="3127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215900" imgH="241300" progId="Equation.KSEE3">
                  <p:embed/>
                </p:oleObj>
              </mc:Choice>
              <mc:Fallback>
                <p:oleObj name="" r:id="rId3" imgW="215900" imgH="241300" progId="Equation.KSEE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1368425"/>
                        <a:ext cx="312738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5863" y="1352550"/>
          <a:ext cx="13763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927100" imgH="241300" progId="Equation.KSEE3">
                  <p:embed/>
                </p:oleObj>
              </mc:Choice>
              <mc:Fallback>
                <p:oleObj name="" r:id="rId5" imgW="927100" imgH="241300" progId="Equation.KSEE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5863" y="1352550"/>
                        <a:ext cx="1376362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3" name="图片 8" descr="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825" y="1784350"/>
            <a:ext cx="4059238" cy="8667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4824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1900" y="3048000"/>
          <a:ext cx="2873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8" imgW="190500" imgH="241300" progId="Equation.KSEE3">
                  <p:embed/>
                </p:oleObj>
              </mc:Choice>
              <mc:Fallback>
                <p:oleObj name="" r:id="rId8" imgW="190500" imgH="241300" progId="Equation.KSEE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1900" y="3048000"/>
                        <a:ext cx="287338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0" y="3067050"/>
          <a:ext cx="315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0" imgW="215900" imgH="241300" progId="Equation.KSEE3">
                  <p:embed/>
                </p:oleObj>
              </mc:Choice>
              <mc:Fallback>
                <p:oleObj name="" r:id="rId10" imgW="215900" imgH="241300" progId="Equation.KSEE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0" y="3067050"/>
                        <a:ext cx="315913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43725" y="3067050"/>
          <a:ext cx="14827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1" imgW="1002665" imgH="241300" progId="Equation.KSEE3">
                  <p:embed/>
                </p:oleObj>
              </mc:Choice>
              <mc:Fallback>
                <p:oleObj name="" r:id="rId11" imgW="1002665" imgH="241300" progId="Equation.KSEE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43725" y="3067050"/>
                        <a:ext cx="148272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3613" y="3683000"/>
          <a:ext cx="10112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3" imgW="685800" imgH="203200" progId="Equation.KSEE3">
                  <p:embed/>
                </p:oleObj>
              </mc:Choice>
              <mc:Fallback>
                <p:oleObj name="" r:id="rId13" imgW="685800" imgH="203200" progId="Equation.KSEE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3613" y="3683000"/>
                        <a:ext cx="1011237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7675" y="3973513"/>
          <a:ext cx="3365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4" imgW="215900" imgH="241300" progId="Equation.KSEE3">
                  <p:embed/>
                </p:oleObj>
              </mc:Choice>
              <mc:Fallback>
                <p:oleObj name="" r:id="rId14" imgW="215900" imgH="241300" progId="Equation.KSEE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3973513"/>
                        <a:ext cx="336550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05525" y="3983038"/>
          <a:ext cx="2905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5" imgW="190500" imgH="241300" progId="Equation.KSEE3">
                  <p:embed/>
                </p:oleObj>
              </mc:Choice>
              <mc:Fallback>
                <p:oleObj name="" r:id="rId15" imgW="190500" imgH="241300" progId="Equation.KSEE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05525" y="3983038"/>
                        <a:ext cx="290513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4913" y="4344988"/>
          <a:ext cx="2746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6" imgW="190500" imgH="241300" progId="Equation.KSEE3">
                  <p:embed/>
                </p:oleObj>
              </mc:Choice>
              <mc:Fallback>
                <p:oleObj name="" r:id="rId16" imgW="190500" imgH="241300" progId="Equation.KSEE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4913" y="4344988"/>
                        <a:ext cx="274637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8175" y="4344988"/>
          <a:ext cx="6080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444500" imgH="254000" progId="Equation.KSEE3">
                  <p:embed/>
                </p:oleObj>
              </mc:Choice>
              <mc:Fallback>
                <p:oleObj name="" r:id="rId17" imgW="444500" imgH="254000" progId="Equation.KSEE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18175" y="4344988"/>
                        <a:ext cx="608013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32" name="图片 20" descr="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29175" y="4964113"/>
            <a:ext cx="2790825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文本框 1"/>
          <p:cNvSpPr txBox="1"/>
          <p:nvPr/>
        </p:nvSpPr>
        <p:spPr>
          <a:xfrm>
            <a:off x="2082800" y="333375"/>
            <a:ext cx="8110538" cy="1445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利用残存网络和增广路径实现</a:t>
            </a:r>
            <a:r>
              <a:rPr lang="en-US" altLang="zh-CN" sz="2200" b="1" dirty="0">
                <a:latin typeface="宋体" panose="02010600030101010101" pitchFamily="2" charset="-122"/>
              </a:rPr>
              <a:t>Ford-Fulkerson</a:t>
            </a:r>
            <a:r>
              <a:rPr lang="zh-CN" altLang="en-US" sz="2200" b="1" dirty="0">
                <a:latin typeface="宋体" panose="02010600030101010101" pitchFamily="2" charset="-122"/>
              </a:rPr>
              <a:t>方法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示例：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5843" name="图片 5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0938" y="1339850"/>
            <a:ext cx="3454400" cy="160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图片 6" descr="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63" y="1287463"/>
            <a:ext cx="3881437" cy="171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图片 2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5362575"/>
            <a:ext cx="5845175" cy="1374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6" name="图片 3" descr="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00" y="3305175"/>
            <a:ext cx="3471863" cy="1579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7" name="图片 4" descr="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950" y="3248025"/>
            <a:ext cx="3806825" cy="1693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8" name="文本框 15"/>
          <p:cNvSpPr txBox="1"/>
          <p:nvPr/>
        </p:nvSpPr>
        <p:spPr>
          <a:xfrm>
            <a:off x="3157538" y="2940050"/>
            <a:ext cx="1785937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流网络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sp>
        <p:nvSpPr>
          <p:cNvPr id="35849" name="文本框 16"/>
          <p:cNvSpPr txBox="1"/>
          <p:nvPr/>
        </p:nvSpPr>
        <p:spPr>
          <a:xfrm>
            <a:off x="6496050" y="2933700"/>
            <a:ext cx="3221038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残存网络和增广路径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sp>
        <p:nvSpPr>
          <p:cNvPr id="35850" name="文本框 17"/>
          <p:cNvSpPr txBox="1"/>
          <p:nvPr/>
        </p:nvSpPr>
        <p:spPr>
          <a:xfrm>
            <a:off x="3157538" y="4941888"/>
            <a:ext cx="1785937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增加流值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sp>
        <p:nvSpPr>
          <p:cNvPr id="35851" name="文本框 18"/>
          <p:cNvSpPr txBox="1"/>
          <p:nvPr/>
        </p:nvSpPr>
        <p:spPr>
          <a:xfrm>
            <a:off x="7038975" y="4941888"/>
            <a:ext cx="2136775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新的残存网络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文本框 1"/>
          <p:cNvSpPr txBox="1"/>
          <p:nvPr/>
        </p:nvSpPr>
        <p:spPr>
          <a:xfrm>
            <a:off x="2082800" y="333375"/>
            <a:ext cx="8110538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残存网络和增广路径总结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已经解决的问题：如何增加流值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未解决的问题：如何判断已经增加到最大流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理论基础：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最大流最小切割定理，</a:t>
            </a:r>
            <a:r>
              <a:rPr lang="zh-CN" altLang="en-US" sz="2200" dirty="0">
                <a:latin typeface="宋体" panose="02010600030101010101" pitchFamily="2" charset="-122"/>
              </a:rPr>
              <a:t>建立最大流和切割容量之间的关系，从而建立最大流和残存网络增广路径上的残存容量之间的关系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文本框 1"/>
          <p:cNvSpPr txBox="1"/>
          <p:nvPr/>
        </p:nvSpPr>
        <p:spPr>
          <a:xfrm>
            <a:off x="2082800" y="333375"/>
            <a:ext cx="8110538" cy="6277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流网络的切割</a:t>
            </a:r>
            <a:endParaRPr lang="zh-CN" altLang="en-US" sz="24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给定流网络        ，源结点为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一个</a:t>
            </a:r>
            <a:r>
              <a:rPr lang="zh-CN" altLang="en-US" sz="2200" b="1" dirty="0">
                <a:latin typeface="宋体" panose="02010600030101010101" pitchFamily="2" charset="-122"/>
              </a:rPr>
              <a:t>切割</a:t>
            </a: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）将结点集合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分成两部分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</a:rPr>
              <a:t>T=V-S</a:t>
            </a:r>
            <a:r>
              <a:rPr lang="zh-CN" altLang="en-US" sz="2200" dirty="0">
                <a:latin typeface="宋体" panose="02010600030101010101" pitchFamily="2" charset="-122"/>
              </a:rPr>
              <a:t>，使得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给定流网络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上的流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，则横跨切割（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）的</a:t>
            </a:r>
            <a:r>
              <a:rPr lang="zh-CN" altLang="en-US" sz="2200" b="1" dirty="0">
                <a:latin typeface="宋体" panose="02010600030101010101" pitchFamily="2" charset="-122"/>
              </a:rPr>
              <a:t>净流量</a:t>
            </a:r>
            <a:r>
              <a:rPr lang="zh-CN" altLang="en-US" sz="2200" dirty="0">
                <a:latin typeface="宋体" panose="02010600030101010101" pitchFamily="2" charset="-122"/>
              </a:rPr>
              <a:t>定义为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）的</a:t>
            </a:r>
            <a:r>
              <a:rPr lang="zh-CN" altLang="en-US" sz="2200" b="1" dirty="0">
                <a:latin typeface="宋体" panose="02010600030101010101" pitchFamily="2" charset="-122"/>
              </a:rPr>
              <a:t>容量定义为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一个网络的</a:t>
            </a:r>
            <a:r>
              <a:rPr lang="zh-CN" altLang="en-US" sz="2200" b="1" dirty="0">
                <a:latin typeface="宋体" panose="02010600030101010101" pitchFamily="2" charset="-122"/>
              </a:rPr>
              <a:t>最小切割</a:t>
            </a:r>
            <a:r>
              <a:rPr lang="zh-CN" altLang="en-US" sz="2200" dirty="0">
                <a:latin typeface="宋体" panose="02010600030101010101" pitchFamily="2" charset="-122"/>
              </a:rPr>
              <a:t>是整个网络中容量最小的切割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37891" name="对象 13"/>
          <p:cNvGraphicFramePr/>
          <p:nvPr/>
        </p:nvGraphicFramePr>
        <p:xfrm>
          <a:off x="3598863" y="981075"/>
          <a:ext cx="10572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1003935" imgH="278130" progId="Equation.KSEE3">
                  <p:embed/>
                </p:oleObj>
              </mc:Choice>
              <mc:Fallback>
                <p:oleObj name="" r:id="rId1" imgW="1003935" imgH="278130" progId="Equation.KSEE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8863" y="981075"/>
                        <a:ext cx="1057275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1625" y="1628775"/>
          <a:ext cx="123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698500" imgH="203200" progId="Equation.KSEE3">
                  <p:embed/>
                </p:oleObj>
              </mc:Choice>
              <mc:Fallback>
                <p:oleObj name="" r:id="rId3" imgW="698500" imgH="203200" progId="Equation.KSEE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625" y="1628775"/>
                        <a:ext cx="1238250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151313" y="2851150"/>
            <a:ext cx="3600450" cy="6492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89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8938" y="2921000"/>
          <a:ext cx="3505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2349500" imgH="342900" progId="Equation.KSEE3">
                  <p:embed/>
                </p:oleObj>
              </mc:Choice>
              <mc:Fallback>
                <p:oleObj name="" r:id="rId5" imgW="2349500" imgH="342900" progId="Equation.KSEE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8938" y="2921000"/>
                        <a:ext cx="3505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151313" y="4510088"/>
            <a:ext cx="3600450" cy="647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89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8713" y="4584700"/>
          <a:ext cx="20272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1358900" imgH="342900" progId="Equation.KSEE3">
                  <p:embed/>
                </p:oleObj>
              </mc:Choice>
              <mc:Fallback>
                <p:oleObj name="" r:id="rId7" imgW="1358900" imgH="342900" progId="Equation.KSEE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8713" y="4584700"/>
                        <a:ext cx="2027237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520" y="1024255"/>
            <a:ext cx="4823460" cy="2557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1"/>
          <p:cNvSpPr txBox="1"/>
          <p:nvPr/>
        </p:nvSpPr>
        <p:spPr>
          <a:xfrm>
            <a:off x="2082800" y="333375"/>
            <a:ext cx="8110538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切割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示例：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8916" name="组合 1"/>
          <p:cNvGrpSpPr/>
          <p:nvPr/>
        </p:nvGrpSpPr>
        <p:grpSpPr>
          <a:xfrm>
            <a:off x="3779203" y="3844925"/>
            <a:ext cx="5688012" cy="1546225"/>
            <a:chOff x="2241550" y="3178175"/>
            <a:chExt cx="5168900" cy="1249363"/>
          </a:xfrm>
        </p:grpSpPr>
        <p:sp>
          <p:nvSpPr>
            <p:cNvPr id="38917" name="文本框 3"/>
            <p:cNvSpPr txBox="1"/>
            <p:nvPr/>
          </p:nvSpPr>
          <p:spPr>
            <a:xfrm>
              <a:off x="2330450" y="3178175"/>
              <a:ext cx="4689475" cy="3473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en-US" altLang="zh-CN" dirty="0">
                  <a:latin typeface="Lucida Sans Unicode" panose="020B0602030504020204" pitchFamily="34" charset="0"/>
                </a:rPr>
                <a:t>          </a:t>
              </a:r>
              <a:r>
                <a:rPr lang="zh-CN" altLang="en-US" sz="2200" dirty="0">
                  <a:latin typeface="Lucida Sans Unicode" panose="020B0602030504020204" pitchFamily="34" charset="0"/>
                </a:rPr>
                <a:t>切割</a:t>
              </a:r>
              <a:endParaRPr lang="en-US" altLang="zh-CN" sz="2200" dirty="0">
                <a:latin typeface="Lucida Sans Unicode" panose="020B0602030504020204" pitchFamily="34" charset="0"/>
              </a:endParaRPr>
            </a:p>
          </p:txBody>
        </p:sp>
        <p:graphicFrame>
          <p:nvGraphicFramePr>
            <p:cNvPr id="38918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714752" y="3214604"/>
            <a:ext cx="2910049" cy="318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" imgW="2082800" imgH="228600" progId="Equation.KSEE3">
                    <p:embed/>
                  </p:oleObj>
                </mc:Choice>
                <mc:Fallback>
                  <p:oleObj name="" r:id="rId2" imgW="2082800" imgH="228600" progId="Equation.KSEE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14752" y="3214604"/>
                          <a:ext cx="2910049" cy="318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241550" y="3619500"/>
            <a:ext cx="51689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4" imgW="3517265" imgH="228600" progId="Equation.KSEE3">
                    <p:embed/>
                  </p:oleObj>
                </mc:Choice>
                <mc:Fallback>
                  <p:oleObj name="" r:id="rId4" imgW="3517265" imgH="228600" progId="Equation.KSEE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41550" y="3619500"/>
                          <a:ext cx="5168900" cy="336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790825" y="4064000"/>
            <a:ext cx="407035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6" imgW="2565400" imgH="228600" progId="Equation.KSEE3">
                    <p:embed/>
                  </p:oleObj>
                </mc:Choice>
                <mc:Fallback>
                  <p:oleObj name="" r:id="rId6" imgW="2565400" imgH="228600" progId="Equation.KSEE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90825" y="4064000"/>
                          <a:ext cx="4070350" cy="363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800600" y="5472113"/>
            <a:ext cx="5845175" cy="1328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39" name="文本框 1"/>
          <p:cNvSpPr txBox="1"/>
          <p:nvPr/>
        </p:nvSpPr>
        <p:spPr>
          <a:xfrm>
            <a:off x="2082800" y="333375"/>
            <a:ext cx="8110538" cy="40309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</a:rPr>
              <a:t>切割净流量和切割的容量之间的关系</a:t>
            </a:r>
            <a:endParaRPr lang="zh-CN" altLang="en-US" sz="2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引理</a:t>
            </a:r>
            <a:r>
              <a:rPr lang="en-US" altLang="zh-CN" sz="2200" b="1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：设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为流网络的一个流，该流网络的源结点为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，设（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）为流网络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的任意切割，则横跨切割（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）的净流量为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证明：对于任意         ，重写流量守恒性质如下：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根据流的定义，将上式加入，得到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39940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2888" y="1709738"/>
          <a:ext cx="12969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838200" imgH="203200" progId="Equation.KSEE3">
                  <p:embed/>
                </p:oleObj>
              </mc:Choice>
              <mc:Fallback>
                <p:oleObj name="" r:id="rId1" imgW="838200" imgH="203200" progId="Equation.KSEE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1709738"/>
                        <a:ext cx="1296987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2113" y="2395538"/>
          <a:ext cx="12096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787400" imgH="203200" progId="Equation.KSEE3">
                  <p:embed/>
                </p:oleObj>
              </mc:Choice>
              <mc:Fallback>
                <p:oleObj name="" r:id="rId3" imgW="787400" imgH="203200" progId="Equation.KSEE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2113" y="2395538"/>
                        <a:ext cx="1209675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图片 3" descr="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425" y="2708275"/>
            <a:ext cx="2944813" cy="6365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994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4063" y="5543550"/>
          <a:ext cx="28654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6" imgW="1688465" imgH="342900" progId="Equation.KSEE3">
                  <p:embed/>
                </p:oleObj>
              </mc:Choice>
              <mc:Fallback>
                <p:oleObj name="" r:id="rId6" imgW="1688465" imgH="342900" progId="Equation.KSEE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34063" y="5543550"/>
                        <a:ext cx="2865437" cy="5810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4" name="图片 4" descr="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2888" y="3860800"/>
            <a:ext cx="6499225" cy="8334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994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4038" y="6289675"/>
          <a:ext cx="3505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2349500" imgH="342900" progId="Equation.KSEE3">
                  <p:embed/>
                </p:oleObj>
              </mc:Choice>
              <mc:Fallback>
                <p:oleObj name="" r:id="rId9" imgW="2349500" imgH="342900" progId="Equation.KSEE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4038" y="6289675"/>
                        <a:ext cx="3505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0325" y="1341438"/>
            <a:ext cx="2692400" cy="1130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文本框 1"/>
          <p:cNvSpPr txBox="1"/>
          <p:nvPr/>
        </p:nvSpPr>
        <p:spPr>
          <a:xfrm>
            <a:off x="2082800" y="357505"/>
            <a:ext cx="5260975" cy="5754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流网络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流网络表示为有向图             ，并定义了边上的容量函数               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(1) </a:t>
            </a:r>
            <a:r>
              <a:rPr lang="zh-CN" altLang="en-US" sz="2200" dirty="0">
                <a:latin typeface="Lucida Sans Unicode" panose="020B0602030504020204" pitchFamily="34" charset="0"/>
              </a:rPr>
              <a:t>有一个源节点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和汇点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(2) </a:t>
            </a:r>
            <a:r>
              <a:rPr lang="zh-CN" altLang="en-US" sz="2200" dirty="0">
                <a:latin typeface="Lucida Sans Unicode" panose="020B0602030504020204" pitchFamily="34" charset="0"/>
              </a:rPr>
              <a:t>有向边表示流向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(3) </a:t>
            </a:r>
            <a:r>
              <a:rPr lang="zh-CN" altLang="en-US" sz="2200" dirty="0">
                <a:latin typeface="Lucida Sans Unicode" panose="020B0602030504020204" pitchFamily="34" charset="0"/>
              </a:rPr>
              <a:t>每条边            上有一个非负的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容量值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其他的假定：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(1) </a:t>
            </a:r>
            <a:r>
              <a:rPr lang="zh-CN" altLang="en-US" sz="2200" dirty="0">
                <a:latin typeface="Lucida Sans Unicode" panose="020B0602030504020204" pitchFamily="34" charset="0"/>
              </a:rPr>
              <a:t>如果边集合</a:t>
            </a:r>
            <a:r>
              <a:rPr lang="en-US" altLang="zh-CN" sz="2200" dirty="0">
                <a:latin typeface="Lucida Sans Unicode" panose="020B0602030504020204" pitchFamily="34" charset="0"/>
              </a:rPr>
              <a:t>E</a:t>
            </a:r>
            <a:r>
              <a:rPr lang="zh-CN" altLang="en-US" sz="2200" dirty="0">
                <a:latin typeface="Lucida Sans Unicode" panose="020B0602030504020204" pitchFamily="34" charset="0"/>
              </a:rPr>
              <a:t>中包含一条边       ，则图中不包含反向边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(2) </a:t>
            </a:r>
            <a:r>
              <a:rPr lang="zh-CN" altLang="en-US" sz="2200" dirty="0">
                <a:latin typeface="Lucida Sans Unicode" panose="020B0602030504020204" pitchFamily="34" charset="0"/>
              </a:rPr>
              <a:t>如果            ，为方便起见，定义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(3) </a:t>
            </a:r>
            <a:r>
              <a:rPr lang="zh-CN" altLang="en-US" sz="2200" dirty="0">
                <a:latin typeface="Lucida Sans Unicode" panose="020B0602030504020204" pitchFamily="34" charset="0"/>
              </a:rPr>
              <a:t>图中不允许自循环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(4) </a:t>
            </a:r>
            <a:r>
              <a:rPr lang="zh-CN" altLang="en-US" sz="2200" dirty="0">
                <a:latin typeface="Lucida Sans Unicode" panose="020B0602030504020204" pitchFamily="34" charset="0"/>
              </a:rPr>
              <a:t>每个结点都在从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到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的某条路径上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(5) </a:t>
            </a:r>
            <a:endParaRPr lang="en-US" altLang="zh-CN" sz="2200" dirty="0">
              <a:latin typeface="Lucida Sans Unicode" panose="020B0602030504020204" pitchFamily="34" charset="0"/>
            </a:endParaRPr>
          </a:p>
        </p:txBody>
      </p:sp>
      <p:grpSp>
        <p:nvGrpSpPr>
          <p:cNvPr id="13316" name="组合 9"/>
          <p:cNvGrpSpPr/>
          <p:nvPr/>
        </p:nvGrpSpPr>
        <p:grpSpPr>
          <a:xfrm>
            <a:off x="7429500" y="981075"/>
            <a:ext cx="2997200" cy="1800860"/>
            <a:chOff x="1822" y="3581"/>
            <a:chExt cx="4717" cy="2836"/>
          </a:xfrm>
        </p:grpSpPr>
        <p:sp>
          <p:nvSpPr>
            <p:cNvPr id="4" name="文本框 3"/>
            <p:cNvSpPr txBox="1"/>
            <p:nvPr/>
          </p:nvSpPr>
          <p:spPr>
            <a:xfrm>
              <a:off x="3122" y="3581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济南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22" y="4261"/>
              <a:ext cx="96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北京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83" y="5934"/>
              <a:ext cx="1130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石家庄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82" y="3581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合肥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82" y="5919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郑州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64" y="4261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武汉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</p:grpSp>
      <p:graphicFrame>
        <p:nvGraphicFramePr>
          <p:cNvPr id="13317" name="对象 13"/>
          <p:cNvGraphicFramePr/>
          <p:nvPr/>
        </p:nvGraphicFramePr>
        <p:xfrm>
          <a:off x="4714875" y="955675"/>
          <a:ext cx="11001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1003935" imgH="278130" progId="Equation.3">
                  <p:embed/>
                </p:oleObj>
              </mc:Choice>
              <mc:Fallback>
                <p:oleObj name="" r:id="rId2" imgW="1003935" imgH="27813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955675"/>
                        <a:ext cx="1100138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6"/>
          <p:cNvGraphicFramePr/>
          <p:nvPr/>
        </p:nvGraphicFramePr>
        <p:xfrm>
          <a:off x="2529840" y="2668270"/>
          <a:ext cx="128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" imgW="719455" imgH="254635" progId="Equation.KSEE3">
                  <p:embed/>
                </p:oleObj>
              </mc:Choice>
              <mc:Fallback>
                <p:oleObj name="" r:id="rId4" imgW="719455" imgH="254635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9840" y="2668270"/>
                        <a:ext cx="1282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5200" y="2322195"/>
          <a:ext cx="1035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6" imgW="609600" imgH="203200" progId="Equation.KSEE3">
                  <p:embed/>
                </p:oleObj>
              </mc:Choice>
              <mc:Fallback>
                <p:oleObj name="" r:id="rId6" imgW="609600" imgH="20320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2322195"/>
                        <a:ext cx="103505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7675" y="1249363"/>
          <a:ext cx="1725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8" imgW="1054100" imgH="228600" progId="Equation.KSEE3">
                  <p:embed/>
                </p:oleObj>
              </mc:Choice>
              <mc:Fallback>
                <p:oleObj name="" r:id="rId8" imgW="1054100" imgH="2286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57675" y="1249363"/>
                        <a:ext cx="1725613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43588" y="3613150"/>
          <a:ext cx="5889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0" imgW="355600" imgH="203200" progId="Equation.KSEE3">
                  <p:embed/>
                </p:oleObj>
              </mc:Choice>
              <mc:Fallback>
                <p:oleObj name="" r:id="rId10" imgW="355600" imgH="203200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43588" y="3613150"/>
                        <a:ext cx="588962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0" y="3948113"/>
          <a:ext cx="603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2" imgW="355600" imgH="203200" progId="Equation.KSEE3">
                  <p:embed/>
                </p:oleObj>
              </mc:Choice>
              <mc:Fallback>
                <p:oleObj name="" r:id="rId12" imgW="355600" imgH="2032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13250" y="3948113"/>
                        <a:ext cx="60325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0238" y="4291013"/>
          <a:ext cx="10937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4" imgW="609600" imgH="203200" progId="Equation.KSEE3">
                  <p:embed/>
                </p:oleObj>
              </mc:Choice>
              <mc:Fallback>
                <p:oleObj name="" r:id="rId14" imgW="6096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70238" y="4291013"/>
                        <a:ext cx="109378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25"/>
          <p:cNvGraphicFramePr/>
          <p:nvPr/>
        </p:nvGraphicFramePr>
        <p:xfrm>
          <a:off x="2181225" y="4622800"/>
          <a:ext cx="12255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6" imgW="647700" imgH="203200" progId="Equation.KSEE3">
                  <p:embed/>
                </p:oleObj>
              </mc:Choice>
              <mc:Fallback>
                <p:oleObj name="" r:id="rId16" imgW="647700" imgH="2032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81225" y="4622800"/>
                        <a:ext cx="12255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3980" y="5694680"/>
          <a:ext cx="117792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8" imgW="723900" imgH="203200" progId="Equation.3">
                  <p:embed/>
                </p:oleObj>
              </mc:Choice>
              <mc:Fallback>
                <p:oleObj name="" r:id="rId18" imgW="7239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33980" y="5694680"/>
                        <a:ext cx="1177925" cy="330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文本框 1"/>
          <p:cNvSpPr txBox="1"/>
          <p:nvPr/>
        </p:nvSpPr>
        <p:spPr>
          <a:xfrm>
            <a:off x="2082800" y="333375"/>
            <a:ext cx="8110538" cy="166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</a:rPr>
              <a:t>切割净流量和切割的容量之间的关系</a:t>
            </a:r>
            <a:endParaRPr lang="zh-CN" altLang="en-US" sz="2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将右边的求和项展开，并重新组合，得到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40963" name="图片 6" descr="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3780" y="1949450"/>
            <a:ext cx="7736840" cy="222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008438" y="3286125"/>
            <a:ext cx="4103688" cy="790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7" name="文本框 1"/>
          <p:cNvSpPr txBox="1"/>
          <p:nvPr/>
        </p:nvSpPr>
        <p:spPr>
          <a:xfrm>
            <a:off x="2082800" y="333375"/>
            <a:ext cx="8110538" cy="1353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净流量和切割的容量之间的关系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注意到              ，将上式针对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进行分解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aphicFrame>
        <p:nvGraphicFramePr>
          <p:cNvPr id="4198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1813" y="1341438"/>
          <a:ext cx="16811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143000" imgH="203200" progId="Equation.KSEE3">
                  <p:embed/>
                </p:oleObj>
              </mc:Choice>
              <mc:Fallback>
                <p:oleObj name="" r:id="rId1" imgW="1143000" imgH="203200" progId="Equation.KSEE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1341438"/>
                        <a:ext cx="1681162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文本框 8"/>
          <p:cNvSpPr txBox="1"/>
          <p:nvPr/>
        </p:nvSpPr>
        <p:spPr>
          <a:xfrm>
            <a:off x="4705350" y="1322388"/>
            <a:ext cx="238125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latin typeface="Arial" panose="020B0604020202020204" pitchFamily="34" charset="0"/>
              </a:rPr>
              <a:t>Ø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pic>
        <p:nvPicPr>
          <p:cNvPr id="41990" name="图片 9" descr="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1927225"/>
            <a:ext cx="7954963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4295775" y="3213100"/>
            <a:ext cx="3600450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92" name="图片 12" descr="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4411663"/>
            <a:ext cx="4641850" cy="104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2208213" y="4437063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5188" y="4437063"/>
            <a:ext cx="72072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文本框 1"/>
          <p:cNvSpPr txBox="1"/>
          <p:nvPr/>
        </p:nvSpPr>
        <p:spPr>
          <a:xfrm>
            <a:off x="2082800" y="333375"/>
            <a:ext cx="8110538" cy="2646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净流量和切割的容量之间的关系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推论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：流网络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中任意流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的值不能超过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的任意切割的容量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证明：设（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）为流网络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的任意切割，设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中的任意流。根据因引理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和容量限制，可以得到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5538" y="5805488"/>
            <a:ext cx="5616575" cy="9366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容量限制：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3012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9813" y="6076950"/>
          <a:ext cx="2352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1219200" imgH="203200" progId="Equation.KSEE3">
                  <p:embed/>
                </p:oleObj>
              </mc:Choice>
              <mc:Fallback>
                <p:oleObj name="" r:id="rId1" imgW="1219200" imgH="203200" progId="Equation.KSEE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9813" y="6076950"/>
                        <a:ext cx="2352675" cy="393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3" name="图片 7" descr="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492375"/>
            <a:ext cx="4429125" cy="2640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文本框 1"/>
          <p:cNvSpPr txBox="1"/>
          <p:nvPr/>
        </p:nvSpPr>
        <p:spPr>
          <a:xfrm>
            <a:off x="2082800" y="333375"/>
            <a:ext cx="8110538" cy="31997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净流量和切割的容量之间的关系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推论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说明，最大流不可能超过最小切割的容量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问题：最大流值是否等于最小切割的容量？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答案是肯定的，两者是相等的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最大流最小切割定理进行了描述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文本框 1"/>
          <p:cNvSpPr txBox="1"/>
          <p:nvPr/>
        </p:nvSpPr>
        <p:spPr>
          <a:xfrm>
            <a:off x="2082800" y="333375"/>
            <a:ext cx="8110538" cy="47390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最大流最小切割定理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定理 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：设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中的一个流，该流网络的源结点为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，则下面的条件是等价的：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的一个最大流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）残存网络   不包括任何增广路径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         ，其中（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）是流网络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的某个切割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 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）：使用反证法。假定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的一个最大流，但残存网络   同时包含一条增广路径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。设  是残存网络   中由增广路径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定义的流。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 根据推论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，对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增加流  所形成的流是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中的一个流，且流值严格大于</a:t>
            </a:r>
            <a:r>
              <a:rPr lang="en-US" altLang="zh-CN" sz="2200" dirty="0">
                <a:latin typeface="宋体" panose="02010600030101010101" pitchFamily="2" charset="-122"/>
              </a:rPr>
              <a:t>|f|,</a:t>
            </a:r>
            <a:r>
              <a:rPr lang="zh-CN" altLang="en-US" sz="2200" dirty="0">
                <a:latin typeface="宋体" panose="02010600030101010101" pitchFamily="2" charset="-122"/>
              </a:rPr>
              <a:t>与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是最大流冲突。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aphicFrame>
        <p:nvGraphicFramePr>
          <p:cNvPr id="4505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2725" y="2060575"/>
          <a:ext cx="3444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215900" imgH="241300" progId="Equation.KSEE3">
                  <p:embed/>
                </p:oleObj>
              </mc:Choice>
              <mc:Fallback>
                <p:oleObj name="" r:id="rId1" imgW="215900" imgH="241300" progId="Equation.KSEE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2725" y="2060575"/>
                        <a:ext cx="34448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6550" y="2401888"/>
          <a:ext cx="1203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800100" imgH="203200" progId="Equation.KSEE3">
                  <p:embed/>
                </p:oleObj>
              </mc:Choice>
              <mc:Fallback>
                <p:oleObj name="" r:id="rId3" imgW="800100" imgH="203200" progId="Equation.KSEE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6550" y="2401888"/>
                        <a:ext cx="120332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3678238" y="3051175"/>
            <a:ext cx="249238" cy="149225"/>
          </a:xfrm>
          <a:prstGeom prst="right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06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9150" y="3357563"/>
          <a:ext cx="3603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215900" imgH="241300" progId="Equation.KSEE3">
                  <p:embed/>
                </p:oleObj>
              </mc:Choice>
              <mc:Fallback>
                <p:oleObj name="" r:id="rId5" imgW="215900" imgH="241300" progId="Equation.KSEE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0" y="3357563"/>
                        <a:ext cx="360363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08663" y="4365625"/>
          <a:ext cx="282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6" imgW="190500" imgH="241300" progId="Equation.KSEE3">
                  <p:embed/>
                </p:oleObj>
              </mc:Choice>
              <mc:Fallback>
                <p:oleObj name="" r:id="rId6" imgW="190500" imgH="241300" progId="Equation.KSEE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08663" y="4365625"/>
                        <a:ext cx="28257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04288" y="3311525"/>
          <a:ext cx="3603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8" imgW="215900" imgH="241300" progId="Equation.KSEE3">
                  <p:embed/>
                </p:oleObj>
              </mc:Choice>
              <mc:Fallback>
                <p:oleObj name="" r:id="rId8" imgW="215900" imgH="241300" progId="Equation.KSEE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04288" y="3311525"/>
                        <a:ext cx="360362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5500" y="3357563"/>
          <a:ext cx="288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9" imgW="190500" imgH="241300" progId="Equation.KSEE3">
                  <p:embed/>
                </p:oleObj>
              </mc:Choice>
              <mc:Fallback>
                <p:oleObj name="" r:id="rId9" imgW="190500" imgH="241300" progId="Equation.KSEE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75500" y="3357563"/>
                        <a:ext cx="288925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文本框 1"/>
          <p:cNvSpPr txBox="1"/>
          <p:nvPr/>
        </p:nvSpPr>
        <p:spPr>
          <a:xfrm>
            <a:off x="2082800" y="333375"/>
            <a:ext cx="8110538" cy="5231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最大流最小切割定理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定理 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：设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中的一个流，该流网络的源结点为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，则下面的条件是等价的：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的一个最大流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）残存网络   不包括任何增广路径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         ，其中（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）是流网络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的某个切割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 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）：假定   中不包含任何增广路径，也就是说，在残存网络   中不存在从源结点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到汇点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的路径。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定义切割（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）如下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为证明定理，只需证明         。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根据引理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，         。所以只需要证明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665538" y="3046413"/>
            <a:ext cx="249238" cy="149225"/>
          </a:xfrm>
          <a:prstGeom prst="right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084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7663" y="2981325"/>
          <a:ext cx="352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215900" imgH="241300" progId="Equation.KSEE3">
                  <p:embed/>
                </p:oleObj>
              </mc:Choice>
              <mc:Fallback>
                <p:oleObj name="" r:id="rId1" imgW="215900" imgH="241300" progId="Equation.KSEE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7663" y="2981325"/>
                        <a:ext cx="35242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2358" y="3303588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215900" imgH="241300" progId="Equation.KSEE3">
                  <p:embed/>
                </p:oleObj>
              </mc:Choice>
              <mc:Fallback>
                <p:oleObj name="" r:id="rId3" imgW="215900" imgH="241300" progId="Equation.KSEE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2358" y="3303588"/>
                        <a:ext cx="342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16275" y="4114800"/>
          <a:ext cx="542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3441700" imgH="241300" progId="Equation.3">
                  <p:embed/>
                </p:oleObj>
              </mc:Choice>
              <mc:Fallback>
                <p:oleObj name="" r:id="rId5" imgW="3441700" imgH="2413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6275" y="4114800"/>
                        <a:ext cx="54260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0388" y="4538663"/>
          <a:ext cx="12938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800100" imgH="203200" progId="Equation.KSEE3">
                  <p:embed/>
                </p:oleObj>
              </mc:Choice>
              <mc:Fallback>
                <p:oleObj name="" r:id="rId7" imgW="800100" imgH="203200" progId="Equation.KSEE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0388" y="4538663"/>
                        <a:ext cx="1293812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6425" y="4941888"/>
          <a:ext cx="12239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9" imgW="838200" imgH="203200" progId="Equation.KSEE3">
                  <p:embed/>
                </p:oleObj>
              </mc:Choice>
              <mc:Fallback>
                <p:oleObj name="" r:id="rId9" imgW="838200" imgH="203200" progId="Equation.KSEE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6425" y="4941888"/>
                        <a:ext cx="1223963" cy="296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0600" y="5330825"/>
          <a:ext cx="16779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1" imgW="1079500" imgH="203200" progId="Equation.KSEE3">
                  <p:embed/>
                </p:oleObj>
              </mc:Choice>
              <mc:Fallback>
                <p:oleObj name="" r:id="rId11" imgW="1079500" imgH="203200" progId="Equation.KSEE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0600" y="5330825"/>
                        <a:ext cx="1677988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4956175" y="5816600"/>
            <a:ext cx="5692775" cy="977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091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0088" y="6051550"/>
          <a:ext cx="3505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3" imgW="2349500" imgH="342900" progId="Equation.KSEE3">
                  <p:embed/>
                </p:oleObj>
              </mc:Choice>
              <mc:Fallback>
                <p:oleObj name="" r:id="rId13" imgW="2349500" imgH="342900" progId="Equation.KSEE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0088" y="6051550"/>
                        <a:ext cx="3505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2725" y="2060575"/>
          <a:ext cx="3444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5" imgW="215900" imgH="241300" progId="Equation.KSEE3">
                  <p:embed/>
                </p:oleObj>
              </mc:Choice>
              <mc:Fallback>
                <p:oleObj name="" r:id="rId15" imgW="215900" imgH="241300" progId="Equation.KSEE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2725" y="2060575"/>
                        <a:ext cx="34448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6550" y="2401888"/>
          <a:ext cx="1203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6" imgW="800100" imgH="203200" progId="Equation.KSEE3">
                  <p:embed/>
                </p:oleObj>
              </mc:Choice>
              <mc:Fallback>
                <p:oleObj name="" r:id="rId16" imgW="800100" imgH="203200" progId="Equation.KSEE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76550" y="2401888"/>
                        <a:ext cx="120332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文本框 1"/>
          <p:cNvSpPr txBox="1"/>
          <p:nvPr/>
        </p:nvSpPr>
        <p:spPr>
          <a:xfrm>
            <a:off x="1249680" y="333375"/>
            <a:ext cx="10473055" cy="44615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最大流最小切割定理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考虑任意一对结点        ，有三种情况：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情况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        ：则有           。否则                     ，从而得到       ，推出    ，与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的定义矛盾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情况</a:t>
            </a:r>
            <a:r>
              <a:rPr lang="en-US" altLang="zh-CN" sz="2200" dirty="0">
                <a:latin typeface="宋体" panose="02010600030101010101" pitchFamily="2" charset="-122"/>
              </a:rPr>
              <a:t>2        </a:t>
            </a:r>
            <a:r>
              <a:rPr lang="zh-CN" altLang="en-US" sz="2200" dirty="0">
                <a:latin typeface="宋体" panose="02010600030101010101" pitchFamily="2" charset="-122"/>
              </a:rPr>
              <a:t>：则有        。否则               ，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从而得到       ，推出    ，与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的定义矛盾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情况</a:t>
            </a:r>
            <a:r>
              <a:rPr lang="en-US" altLang="zh-CN" sz="2200" dirty="0">
                <a:latin typeface="宋体" panose="02010600030101010101" pitchFamily="2" charset="-122"/>
              </a:rPr>
              <a:t>3                 </a:t>
            </a:r>
            <a:r>
              <a:rPr lang="zh-CN" altLang="en-US" sz="2200" dirty="0">
                <a:latin typeface="宋体" panose="02010600030101010101" pitchFamily="2" charset="-122"/>
              </a:rPr>
              <a:t>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基于以上分析，可以得到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aphicFrame>
        <p:nvGraphicFramePr>
          <p:cNvPr id="47107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6955" y="1012508"/>
          <a:ext cx="1163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723900" imgH="203200" progId="Equation.KSEE3">
                  <p:embed/>
                </p:oleObj>
              </mc:Choice>
              <mc:Fallback>
                <p:oleObj name="" r:id="rId1" imgW="723900" imgH="203200" progId="Equation.KSEE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6955" y="1012508"/>
                        <a:ext cx="1163638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7415" y="1704975"/>
          <a:ext cx="1063625" cy="35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609600" imgH="203200" progId="Equation.KSEE3">
                  <p:embed/>
                </p:oleObj>
              </mc:Choice>
              <mc:Fallback>
                <p:oleObj name="" r:id="rId3" imgW="609600" imgH="203200" progId="Equation.KSEE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7415" y="1704975"/>
                        <a:ext cx="1063625" cy="353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1920" y="1665605"/>
          <a:ext cx="1639570" cy="33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990600" imgH="203200" progId="Equation.KSEE3">
                  <p:embed/>
                </p:oleObj>
              </mc:Choice>
              <mc:Fallback>
                <p:oleObj name="" r:id="rId5" imgW="990600" imgH="203200" progId="Equation.KSEE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1920" y="1665605"/>
                        <a:ext cx="1639570" cy="335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34455" y="1695450"/>
          <a:ext cx="28098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1816100" imgH="241300" progId="Equation.KSEE3">
                  <p:embed/>
                </p:oleObj>
              </mc:Choice>
              <mc:Fallback>
                <p:oleObj name="" r:id="rId7" imgW="1816100" imgH="241300" progId="Equation.KSEE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4455" y="1695450"/>
                        <a:ext cx="2809875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3223" y="2029778"/>
          <a:ext cx="1000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9" imgW="660400" imgH="241300" progId="Equation.KSEE3">
                  <p:embed/>
                </p:oleObj>
              </mc:Choice>
              <mc:Fallback>
                <p:oleObj name="" r:id="rId9" imgW="660400" imgH="241300" progId="Equation.KSEE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3223" y="2029778"/>
                        <a:ext cx="1000125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3223" y="3055938"/>
          <a:ext cx="5318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355600" imgH="177165" progId="Equation.KSEE3">
                  <p:embed/>
                </p:oleObj>
              </mc:Choice>
              <mc:Fallback>
                <p:oleObj name="" r:id="rId11" imgW="355600" imgH="177165" progId="Equation.KSEE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3223" y="3055938"/>
                        <a:ext cx="531812" cy="26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9310" y="2710180"/>
          <a:ext cx="1036955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609600" imgH="203200" progId="Equation.KSEE3">
                  <p:embed/>
                </p:oleObj>
              </mc:Choice>
              <mc:Fallback>
                <p:oleObj name="" r:id="rId13" imgW="609600" imgH="203200" progId="Equation.KSEE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9310" y="2710180"/>
                        <a:ext cx="1036955" cy="345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9075" y="2684780"/>
          <a:ext cx="10810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5" imgW="685800" imgH="203200" progId="Equation.KSEE3">
                  <p:embed/>
                </p:oleObj>
              </mc:Choice>
              <mc:Fallback>
                <p:oleObj name="" r:id="rId15" imgW="685800" imgH="203200" progId="Equation.KSEE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29075" y="2684780"/>
                        <a:ext cx="1081088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1070" y="2684463"/>
          <a:ext cx="1987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7" imgW="1295400" imgH="241300" progId="Equation.KSEE3">
                  <p:embed/>
                </p:oleObj>
              </mc:Choice>
              <mc:Fallback>
                <p:oleObj name="" r:id="rId17" imgW="1295400" imgH="241300" progId="Equation.KSEE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21070" y="2684463"/>
                        <a:ext cx="19875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59913" y="2669223"/>
          <a:ext cx="9128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9" imgW="660400" imgH="241300" progId="Equation.KSEE3">
                  <p:embed/>
                </p:oleObj>
              </mc:Choice>
              <mc:Fallback>
                <p:oleObj name="" r:id="rId19" imgW="660400" imgH="241300" progId="Equation.KSEE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59913" y="2669223"/>
                        <a:ext cx="912812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5033" y="2073275"/>
          <a:ext cx="5556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0" imgW="355600" imgH="177165" progId="Equation.KSEE3">
                  <p:embed/>
                </p:oleObj>
              </mc:Choice>
              <mc:Fallback>
                <p:oleObj name="" r:id="rId20" imgW="355600" imgH="177165" progId="Equation.KSEE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35033" y="2073275"/>
                        <a:ext cx="555625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1040" y="3677285"/>
          <a:ext cx="1102995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1" imgW="609600" imgH="203200" progId="Equation.KSEE3">
                  <p:embed/>
                </p:oleObj>
              </mc:Choice>
              <mc:Fallback>
                <p:oleObj name="" r:id="rId21" imgW="609600" imgH="203200" progId="Equation.KSEE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41040" y="3677285"/>
                        <a:ext cx="1102995" cy="366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5035" y="3709035"/>
          <a:ext cx="106426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3" imgW="609600" imgH="203200" progId="Equation.3">
                  <p:embed/>
                </p:oleObj>
              </mc:Choice>
              <mc:Fallback>
                <p:oleObj name="" r:id="rId23" imgW="609600" imgH="203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85035" y="3709035"/>
                        <a:ext cx="106426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0593" y="3724275"/>
          <a:ext cx="19796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5" imgW="1257300" imgH="203200" progId="Equation.KSEE3">
                  <p:embed/>
                </p:oleObj>
              </mc:Choice>
              <mc:Fallback>
                <p:oleObj name="" r:id="rId25" imgW="1257300" imgH="203200" progId="Equation.KSEE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740593" y="3724275"/>
                        <a:ext cx="1979612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7" imgW="914400" imgH="215900" progId="Equation.KSEE3">
                  <p:embed/>
                </p:oleObj>
              </mc:Choice>
              <mc:Fallback>
                <p:oleObj name="" r:id="rId27" imgW="914400" imgH="215900" progId="Equation.KSEE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22" name="图片 22" descr="3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618038" y="4272280"/>
            <a:ext cx="4972050" cy="166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文本框 1"/>
          <p:cNvSpPr txBox="1"/>
          <p:nvPr/>
        </p:nvSpPr>
        <p:spPr>
          <a:xfrm>
            <a:off x="1350010" y="333375"/>
            <a:ext cx="9429750" cy="3446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最大流最小切割定理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定理 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：设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中的一个流，该流网络的源结点为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，则下面的条件是等价的：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的一个最大流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）残存网络   不包括任何增广路径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         ，其中（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）是流网络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的某个切割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 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）：根据推论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，对于所有切割（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,         </a:t>
            </a:r>
            <a:r>
              <a:rPr lang="zh-CN" altLang="en-US" sz="2200" dirty="0">
                <a:latin typeface="宋体" panose="02010600030101010101" pitchFamily="2" charset="-122"/>
              </a:rPr>
              <a:t>。因此，           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                       意味着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是一个最大流          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931478" y="3114993"/>
            <a:ext cx="249238" cy="149225"/>
          </a:xfrm>
          <a:prstGeom prst="right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813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10893" y="3029268"/>
          <a:ext cx="11604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" imgW="736600" imgH="203200" progId="Equation.KSEE3">
                  <p:embed/>
                </p:oleObj>
              </mc:Choice>
              <mc:Fallback>
                <p:oleObj name="" r:id="rId1" imgW="736600" imgH="203200" progId="Equation.KSEE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10893" y="3029268"/>
                        <a:ext cx="1160462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3050" y="3419475"/>
          <a:ext cx="1181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800100" imgH="203200" progId="Equation.KSEE3">
                  <p:embed/>
                </p:oleObj>
              </mc:Choice>
              <mc:Fallback>
                <p:oleObj name="" r:id="rId3" imgW="800100" imgH="203200" progId="Equation.KSEE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3050" y="3419475"/>
                        <a:ext cx="1181100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2635" y="2007235"/>
          <a:ext cx="3444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5" imgW="215900" imgH="241300" progId="Equation.KSEE3">
                  <p:embed/>
                </p:oleObj>
              </mc:Choice>
              <mc:Fallback>
                <p:oleObj name="" r:id="rId5" imgW="215900" imgH="241300" progId="Equation.KSEE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2635" y="2007235"/>
                        <a:ext cx="34448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150" y="2337753"/>
          <a:ext cx="1203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7" imgW="800100" imgH="203200" progId="Equation.KSEE3">
                  <p:embed/>
                </p:oleObj>
              </mc:Choice>
              <mc:Fallback>
                <p:oleObj name="" r:id="rId7" imgW="800100" imgH="203200" progId="Equation.KSEE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9150" y="2337753"/>
                        <a:ext cx="120332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框 1"/>
          <p:cNvSpPr txBox="1"/>
          <p:nvPr/>
        </p:nvSpPr>
        <p:spPr>
          <a:xfrm>
            <a:off x="2082800" y="333375"/>
            <a:ext cx="8110538" cy="5169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如何求解最大流： 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方法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基本思想</a:t>
            </a:r>
            <a:r>
              <a:rPr lang="zh-CN" altLang="en-US" sz="2200" dirty="0">
                <a:latin typeface="Lucida Sans Unicode" panose="020B0602030504020204" pitchFamily="34" charset="0"/>
              </a:rPr>
              <a:t>：通过不断增加可行流值的方式找到最大流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方法</a:t>
            </a:r>
            <a:r>
              <a:rPr lang="zh-CN" altLang="en-US" sz="2200" dirty="0">
                <a:latin typeface="Lucida Sans Unicode" panose="020B0602030504020204" pitchFamily="34" charset="0"/>
              </a:rPr>
              <a:t>：（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）从流值为</a:t>
            </a:r>
            <a:r>
              <a:rPr lang="en-US" altLang="zh-CN" sz="2200" dirty="0">
                <a:latin typeface="Lucida Sans Unicode" panose="020B0602030504020204" pitchFamily="34" charset="0"/>
              </a:rPr>
              <a:t>0</a:t>
            </a:r>
            <a:r>
              <a:rPr lang="zh-CN" altLang="en-US" sz="2200" dirty="0">
                <a:latin typeface="Lucida Sans Unicode" panose="020B0602030504020204" pitchFamily="34" charset="0"/>
              </a:rPr>
              <a:t>的初始流开始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latin typeface="Lucida Sans Unicode" panose="020B0602030504020204" pitchFamily="34" charset="0"/>
              </a:rPr>
              <a:t>）通过某种方法，对流值进行增加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）确认无法增加流值，即得到最大流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技术工具</a:t>
            </a:r>
            <a:r>
              <a:rPr lang="zh-CN" altLang="en-US" sz="2200" dirty="0">
                <a:latin typeface="Lucida Sans Unicode" panose="020B0602030504020204" pitchFamily="34" charset="0"/>
              </a:rPr>
              <a:t>：通过残存网络 </a:t>
            </a:r>
            <a:r>
              <a:rPr lang="en-US" altLang="zh-CN" sz="2200" dirty="0">
                <a:latin typeface="Lucida Sans Unicode" panose="020B0602030504020204" pitchFamily="34" charset="0"/>
              </a:rPr>
              <a:t>(residual network) </a:t>
            </a:r>
            <a:r>
              <a:rPr lang="zh-CN" altLang="en-US" sz="2200" dirty="0">
                <a:latin typeface="Lucida Sans Unicode" panose="020B0602030504020204" pitchFamily="34" charset="0"/>
              </a:rPr>
              <a:t>和增广路径 </a:t>
            </a:r>
            <a:r>
              <a:rPr lang="en-US" altLang="zh-CN" sz="2200" dirty="0">
                <a:latin typeface="Lucida Sans Unicode" panose="020B0602030504020204" pitchFamily="34" charset="0"/>
              </a:rPr>
              <a:t>(augmenting path) </a:t>
            </a:r>
            <a:r>
              <a:rPr lang="zh-CN" altLang="en-US" sz="2200" dirty="0">
                <a:latin typeface="Lucida Sans Unicode" panose="020B0602030504020204" pitchFamily="34" charset="0"/>
              </a:rPr>
              <a:t>确认是否可以增加流值，判断是否得到最大流的理论基础是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最大流最小切割定理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46488" y="2027238"/>
            <a:ext cx="4033838" cy="28733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8223250" y="1368425"/>
            <a:ext cx="2072005" cy="619760"/>
          </a:xfrm>
          <a:prstGeom prst="borderCallout1">
            <a:avLst>
              <a:gd name="adj1" fmla="val 46170"/>
              <a:gd name="adj2" fmla="val -1778"/>
              <a:gd name="adj3" fmla="val 120009"/>
              <a:gd name="adj4" fmla="val -330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在残存网络中寻找增广路径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6488" y="2327275"/>
            <a:ext cx="4249738" cy="3095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8223250" y="2481580"/>
            <a:ext cx="2072005" cy="454025"/>
          </a:xfrm>
          <a:prstGeom prst="borderCallout1">
            <a:avLst>
              <a:gd name="adj1" fmla="val 46170"/>
              <a:gd name="adj2" fmla="val -1778"/>
              <a:gd name="adj3" fmla="val 32864"/>
              <a:gd name="adj4" fmla="val -227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无增广路径为止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83" name="图片 2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4076700"/>
            <a:ext cx="7134225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文本框 1"/>
          <p:cNvSpPr txBox="1"/>
          <p:nvPr/>
        </p:nvSpPr>
        <p:spPr>
          <a:xfrm>
            <a:off x="2082800" y="333375"/>
            <a:ext cx="8110538" cy="2399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03" name="图片 1" descr="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966788"/>
            <a:ext cx="6897688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082800" y="1328738"/>
            <a:ext cx="3733800" cy="6508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6301105" y="1200150"/>
            <a:ext cx="2183765" cy="455930"/>
          </a:xfrm>
          <a:prstGeom prst="borderCallout1">
            <a:avLst>
              <a:gd name="adj1" fmla="val 46170"/>
              <a:gd name="adj2" fmla="val -1778"/>
              <a:gd name="adj3" fmla="val 85106"/>
              <a:gd name="adj4" fmla="val -297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设置流的初值为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82800" y="1979613"/>
            <a:ext cx="6845300" cy="56991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8115300" y="2550160"/>
            <a:ext cx="1964690" cy="902970"/>
          </a:xfrm>
          <a:prstGeom prst="borderCallout1">
            <a:avLst>
              <a:gd name="adj1" fmla="val 46170"/>
              <a:gd name="adj2" fmla="val -1778"/>
              <a:gd name="adj3" fmla="val -54114"/>
              <a:gd name="adj4" fmla="val -237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在残存网络中寻找增广路径并得到其流值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82800" y="2532063"/>
            <a:ext cx="4556125" cy="1235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7040563" y="3971925"/>
            <a:ext cx="1716088" cy="628650"/>
          </a:xfrm>
          <a:prstGeom prst="borderCallout1">
            <a:avLst>
              <a:gd name="adj1" fmla="val 46170"/>
              <a:gd name="adj2" fmla="val -1778"/>
              <a:gd name="adj3" fmla="val -54114"/>
              <a:gd name="adj4" fmla="val -237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修正每条边的流值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10" name="文本框 8"/>
          <p:cNvSpPr txBox="1"/>
          <p:nvPr/>
        </p:nvSpPr>
        <p:spPr>
          <a:xfrm>
            <a:off x="1987550" y="4864100"/>
            <a:ext cx="8205788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增广路径寻找：可通过深度优先搜索或者广度优先搜索得到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1"/>
          <p:cNvSpPr txBox="1"/>
          <p:nvPr/>
        </p:nvSpPr>
        <p:spPr>
          <a:xfrm>
            <a:off x="2216150" y="636588"/>
            <a:ext cx="174625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流网络示例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4339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4200" y="1341438"/>
          <a:ext cx="26209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84300" imgH="228600" progId="Equation.3">
                  <p:embed/>
                </p:oleObj>
              </mc:Choice>
              <mc:Fallback>
                <p:oleObj name="" r:id="rId1" imgW="13843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64200" y="1341438"/>
                        <a:ext cx="2620963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6738" y="1846263"/>
          <a:ext cx="4921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730500" imgH="228600" progId="Equation.3">
                  <p:embed/>
                </p:oleObj>
              </mc:Choice>
              <mc:Fallback>
                <p:oleObj name="" r:id="rId3" imgW="27305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6738" y="1846263"/>
                        <a:ext cx="49212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组合 1"/>
          <p:cNvGrpSpPr/>
          <p:nvPr/>
        </p:nvGrpSpPr>
        <p:grpSpPr>
          <a:xfrm>
            <a:off x="5646738" y="2324100"/>
            <a:ext cx="1498600" cy="3625850"/>
            <a:chOff x="4122738" y="2516188"/>
            <a:chExt cx="1498600" cy="3625850"/>
          </a:xfrm>
        </p:grpSpPr>
        <p:graphicFrame>
          <p:nvGraphicFramePr>
            <p:cNvPr id="14350" name="对象 2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40200" y="2516188"/>
            <a:ext cx="1271588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749300" imgH="215900" progId="Equation.KSEE3">
                    <p:embed/>
                  </p:oleObj>
                </mc:Choice>
                <mc:Fallback>
                  <p:oleObj name="" r:id="rId5" imgW="749300" imgH="215900" progId="Equation.KSEE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40200" y="2516188"/>
                          <a:ext cx="1271588" cy="3667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对象 3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30675" y="2913063"/>
            <a:ext cx="13192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7" imgW="762000" imgH="215900" progId="Equation.KSEE3">
                    <p:embed/>
                  </p:oleObj>
                </mc:Choice>
                <mc:Fallback>
                  <p:oleObj name="" r:id="rId7" imgW="762000" imgH="215900" progId="Equation.KSEE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30675" y="2913063"/>
                          <a:ext cx="1319213" cy="3730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对象 3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40200" y="3289300"/>
            <a:ext cx="1368425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800100" imgH="228600" progId="Equation.KSEE3">
                    <p:embed/>
                  </p:oleObj>
                </mc:Choice>
                <mc:Fallback>
                  <p:oleObj name="" r:id="rId9" imgW="800100" imgH="228600" progId="Equation.KSEE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40200" y="3289300"/>
                          <a:ext cx="1368425" cy="392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40200" y="3708400"/>
            <a:ext cx="1309688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749300" imgH="215900" progId="Equation.KSEE3">
                    <p:embed/>
                  </p:oleObj>
                </mc:Choice>
                <mc:Fallback>
                  <p:oleObj name="" r:id="rId11" imgW="749300" imgH="215900" progId="Equation.KSEE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40200" y="3708400"/>
                          <a:ext cx="1309688" cy="3778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40200" y="4108450"/>
            <a:ext cx="1481138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825500" imgH="215900" progId="Equation.KSEE3">
                    <p:embed/>
                  </p:oleObj>
                </mc:Choice>
                <mc:Fallback>
                  <p:oleObj name="" r:id="rId13" imgW="825500" imgH="215900" progId="Equation.KSEE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40200" y="4108450"/>
                          <a:ext cx="1481138" cy="387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30675" y="4505325"/>
            <a:ext cx="1366837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5" imgW="749300" imgH="228600" progId="Equation.KSEE3">
                    <p:embed/>
                  </p:oleObj>
                </mc:Choice>
                <mc:Fallback>
                  <p:oleObj name="" r:id="rId15" imgW="749300" imgH="228600" progId="Equation.KSEE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30675" y="4505325"/>
                          <a:ext cx="1366837" cy="417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22738" y="4900613"/>
            <a:ext cx="1385887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7" imgW="762000" imgH="228600" progId="Equation.KSEE3">
                    <p:embed/>
                  </p:oleObj>
                </mc:Choice>
                <mc:Fallback>
                  <p:oleObj name="" r:id="rId17" imgW="762000" imgH="228600" progId="Equation.KSEE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22738" y="4900613"/>
                          <a:ext cx="1385887" cy="415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40200" y="5338763"/>
            <a:ext cx="1368425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9" imgW="749300" imgH="228600" progId="Equation.KSEE3">
                    <p:embed/>
                  </p:oleObj>
                </mc:Choice>
                <mc:Fallback>
                  <p:oleObj name="" r:id="rId19" imgW="749300" imgH="228600" progId="Equation.KSEE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40200" y="5338763"/>
                          <a:ext cx="1368425" cy="415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对象 4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40200" y="5756275"/>
            <a:ext cx="122396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1" imgW="685800" imgH="215900" progId="Equation.KSEE3">
                    <p:embed/>
                  </p:oleObj>
                </mc:Choice>
                <mc:Fallback>
                  <p:oleObj name="" r:id="rId21" imgW="685800" imgH="215900" progId="Equation.KSEE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140200" y="5756275"/>
                          <a:ext cx="1223963" cy="3857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42" name="图片 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89710" y="2040255"/>
            <a:ext cx="3733165" cy="156654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43" name="组合 9"/>
          <p:cNvGrpSpPr/>
          <p:nvPr/>
        </p:nvGrpSpPr>
        <p:grpSpPr>
          <a:xfrm>
            <a:off x="1400886" y="1733233"/>
            <a:ext cx="3837839" cy="2160270"/>
            <a:chOff x="439" y="2978"/>
            <a:chExt cx="6040" cy="3402"/>
          </a:xfrm>
        </p:grpSpPr>
        <p:sp>
          <p:nvSpPr>
            <p:cNvPr id="25" name="文本框 24"/>
            <p:cNvSpPr txBox="1"/>
            <p:nvPr/>
          </p:nvSpPr>
          <p:spPr>
            <a:xfrm>
              <a:off x="2208" y="2978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济南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39" y="3806"/>
              <a:ext cx="96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北京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08" y="5897"/>
              <a:ext cx="1130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石家庄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000" y="2978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合肥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99" y="5897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郑州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604" y="3829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武汉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3859530"/>
            <a:ext cx="5227320" cy="2515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389380"/>
            <a:ext cx="5227320" cy="2297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文本框 1"/>
          <p:cNvSpPr txBox="1"/>
          <p:nvPr/>
        </p:nvSpPr>
        <p:spPr>
          <a:xfrm>
            <a:off x="1346835" y="299085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1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2229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40395" y="2134235"/>
          <a:ext cx="30543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1727200" imgH="457200" progId="Equation.KSEE3">
                  <p:embed/>
                </p:oleObj>
              </mc:Choice>
              <mc:Fallback>
                <p:oleObj name="" r:id="rId3" imgW="1727200" imgH="457200" progId="Equation.KSEE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40395" y="2134235"/>
                        <a:ext cx="3054350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5022215" y="3651250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275" y="3994785"/>
            <a:ext cx="5466080" cy="2494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75" y="1495425"/>
            <a:ext cx="5253355" cy="2283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2" name="文本框 1"/>
          <p:cNvSpPr txBox="1"/>
          <p:nvPr/>
        </p:nvSpPr>
        <p:spPr>
          <a:xfrm>
            <a:off x="1227455" y="25273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2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3253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2263" y="2060575"/>
          <a:ext cx="2473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1422400" imgH="457200" progId="Equation.KSEE3">
                  <p:embed/>
                </p:oleObj>
              </mc:Choice>
              <mc:Fallback>
                <p:oleObj name="" r:id="rId3" imgW="1422400" imgH="457200" progId="Equation.KSEE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2263" y="2060575"/>
                        <a:ext cx="247332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4936490" y="3778885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框 1"/>
          <p:cNvSpPr txBox="1"/>
          <p:nvPr/>
        </p:nvSpPr>
        <p:spPr>
          <a:xfrm>
            <a:off x="1275715" y="32512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3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427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305" y="4135755"/>
            <a:ext cx="5190490" cy="2297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05" y="1412875"/>
            <a:ext cx="5136515" cy="232918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4277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95603" y="1916113"/>
          <a:ext cx="2514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1422400" imgH="457200" progId="Equation.KSEE3">
                  <p:embed/>
                </p:oleObj>
              </mc:Choice>
              <mc:Fallback>
                <p:oleObj name="" r:id="rId3" imgW="1422400" imgH="457200" progId="Equation.KSEE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5603" y="1916113"/>
                        <a:ext cx="2514600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4949190" y="3775075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4048760"/>
            <a:ext cx="5129530" cy="216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9" name="文本框 1"/>
          <p:cNvSpPr txBox="1"/>
          <p:nvPr/>
        </p:nvSpPr>
        <p:spPr>
          <a:xfrm>
            <a:off x="1323340" y="27178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4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530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431925"/>
            <a:ext cx="5013960" cy="2254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5301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71473" y="1939925"/>
          <a:ext cx="25050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1459865" imgH="457200" progId="Equation.KSEE3">
                  <p:embed/>
                </p:oleObj>
              </mc:Choice>
              <mc:Fallback>
                <p:oleObj name="" r:id="rId3" imgW="1459865" imgH="457200" progId="Equation.KSEE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1473" y="1939925"/>
                        <a:ext cx="2505075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4964430" y="3706813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2530" y="3923030"/>
            <a:ext cx="5807710" cy="2639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05" y="1428750"/>
            <a:ext cx="5807710" cy="238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4" name="文本框 1"/>
          <p:cNvSpPr txBox="1"/>
          <p:nvPr/>
        </p:nvSpPr>
        <p:spPr>
          <a:xfrm>
            <a:off x="1016000" y="38100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5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6325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56955" y="2037398"/>
          <a:ext cx="19986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1130300" imgH="457200" progId="Equation.KSEE3">
                  <p:embed/>
                </p:oleObj>
              </mc:Choice>
              <mc:Fallback>
                <p:oleObj name="" r:id="rId3" imgW="1130300" imgH="457200" progId="Equation.KSEE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6955" y="2037398"/>
                        <a:ext cx="1998663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5149215" y="3809683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7" name="文本框 1"/>
          <p:cNvSpPr txBox="1"/>
          <p:nvPr/>
        </p:nvSpPr>
        <p:spPr>
          <a:xfrm>
            <a:off x="1154430" y="47879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7348" name="文本框 2"/>
          <p:cNvSpPr txBox="1"/>
          <p:nvPr/>
        </p:nvSpPr>
        <p:spPr>
          <a:xfrm>
            <a:off x="8288973" y="2785745"/>
            <a:ext cx="221932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无增广路径，得到最大流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65985" y="1632585"/>
            <a:ext cx="5982335" cy="2850515"/>
            <a:chOff x="3793" y="2558"/>
            <a:chExt cx="6714" cy="2860"/>
          </a:xfrm>
        </p:grpSpPr>
        <p:pic>
          <p:nvPicPr>
            <p:cNvPr id="57346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93" y="2558"/>
              <a:ext cx="6715" cy="28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/>
          </p:nvSpPr>
          <p:spPr>
            <a:xfrm>
              <a:off x="4612" y="4152"/>
              <a:ext cx="300" cy="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 flipV="1">
              <a:off x="4498" y="4153"/>
              <a:ext cx="1263" cy="6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7354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43415" y="3162935"/>
          <a:ext cx="91376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" imgW="482600" imgH="203200" progId="Equation.KSEE3">
                  <p:embed/>
                </p:oleObj>
              </mc:Choice>
              <mc:Fallback>
                <p:oleObj name="" r:id="rId2" imgW="482600" imgH="203200" progId="Equation.KSEE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43415" y="3162935"/>
                        <a:ext cx="913765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文本框 1"/>
          <p:cNvSpPr txBox="1"/>
          <p:nvPr/>
        </p:nvSpPr>
        <p:spPr>
          <a:xfrm>
            <a:off x="1321435" y="333375"/>
            <a:ext cx="9476105" cy="3599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Ford-Fulkerson</a:t>
            </a:r>
            <a:r>
              <a:rPr lang="zh-CN" altLang="en-US" sz="2200" b="1" dirty="0">
                <a:latin typeface="宋体" panose="02010600030101010101" pitchFamily="2" charset="-122"/>
              </a:rPr>
              <a:t>算法复杂性分析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假定</a:t>
            </a:r>
            <a:r>
              <a:rPr lang="zh-CN" altLang="en-US" sz="2200" dirty="0">
                <a:latin typeface="宋体" panose="02010600030101010101" pitchFamily="2" charset="-122"/>
              </a:rPr>
              <a:t>：所有的容量均为整数。如边的容量是无理数时，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方法可能不能终止，也就是不会得到最大流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运行时间</a:t>
            </a:r>
            <a:r>
              <a:rPr lang="zh-CN" altLang="en-US" sz="2200" dirty="0">
                <a:latin typeface="宋体" panose="02010600030101010101" pitchFamily="2" charset="-122"/>
              </a:rPr>
              <a:t>：           ，其中</a:t>
            </a:r>
            <a:r>
              <a:rPr lang="en-US" altLang="zh-CN" sz="2200" dirty="0">
                <a:latin typeface="宋体" panose="02010600030101010101" pitchFamily="2" charset="-122"/>
              </a:rPr>
              <a:t>E</a:t>
            </a:r>
            <a:r>
              <a:rPr lang="zh-CN" altLang="en-US" sz="2200" dirty="0">
                <a:latin typeface="宋体" panose="02010600030101010101" pitchFamily="2" charset="-122"/>
              </a:rPr>
              <a:t>是流网络的边集，  是一个最大流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运行时间分析包括两部分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while</a:t>
            </a:r>
            <a:r>
              <a:rPr lang="zh-CN" altLang="en-US" sz="2200" dirty="0">
                <a:latin typeface="宋体" panose="02010600030101010101" pitchFamily="2" charset="-122"/>
              </a:rPr>
              <a:t>循环的次数：因为每一次循环，流值至少增加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，所以最多有      循环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aphicFrame>
        <p:nvGraphicFramePr>
          <p:cNvPr id="5837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0810" y="1919605"/>
          <a:ext cx="166243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889000" imgH="228600" progId="Equation.KSEE3">
                  <p:embed/>
                </p:oleObj>
              </mc:Choice>
              <mc:Fallback>
                <p:oleObj name="" r:id="rId1" imgW="889000" imgH="228600" progId="Equation.KSEE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0810" y="1919605"/>
                        <a:ext cx="1662430" cy="426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8723" y="1936115"/>
          <a:ext cx="3111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8723" y="1936115"/>
                        <a:ext cx="311150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53015" y="3194368"/>
          <a:ext cx="7921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533400" imgH="228600" progId="Equation.KSEE3">
                  <p:embed/>
                </p:oleObj>
              </mc:Choice>
              <mc:Fallback>
                <p:oleObj name="" r:id="rId5" imgW="533400" imgH="228600" progId="Equation.KSEE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53015" y="3194368"/>
                        <a:ext cx="792163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文本框 1"/>
          <p:cNvSpPr txBox="1"/>
          <p:nvPr/>
        </p:nvSpPr>
        <p:spPr>
          <a:xfrm>
            <a:off x="2082800" y="333375"/>
            <a:ext cx="8110538" cy="47694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200" b="1" dirty="0">
                <a:latin typeface="宋体" panose="02010600030101010101" pitchFamily="2" charset="-122"/>
              </a:rPr>
              <a:t>Ford-Fulkerson</a:t>
            </a:r>
            <a:r>
              <a:rPr lang="zh-CN" altLang="en-US" sz="2200" b="1" dirty="0">
                <a:latin typeface="宋体" panose="02010600030101010101" pitchFamily="2" charset="-122"/>
              </a:rPr>
              <a:t>算法复杂性分析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）每次循环所用时间：包括三个操作，</a:t>
            </a:r>
            <a:r>
              <a:rPr lang="zh-CN" altLang="en-US" sz="2200" b="1" dirty="0">
                <a:latin typeface="宋体" panose="02010600030101010101" pitchFamily="2" charset="-122"/>
              </a:rPr>
              <a:t>计算残存网络</a:t>
            </a:r>
            <a:r>
              <a:rPr lang="zh-CN" altLang="en-US" sz="2200" dirty="0">
                <a:latin typeface="宋体" panose="02010600030101010101" pitchFamily="2" charset="-122"/>
              </a:rPr>
              <a:t>、</a:t>
            </a:r>
            <a:r>
              <a:rPr lang="zh-CN" altLang="en-US" sz="2200" b="1" dirty="0">
                <a:latin typeface="宋体" panose="02010600030101010101" pitchFamily="2" charset="-122"/>
              </a:rPr>
              <a:t>寻找增广路径</a:t>
            </a:r>
            <a:r>
              <a:rPr lang="zh-CN" altLang="en-US" sz="2200" dirty="0">
                <a:latin typeface="宋体" panose="02010600030101010101" pitchFamily="2" charset="-122"/>
              </a:rPr>
              <a:t>和</a:t>
            </a:r>
            <a:r>
              <a:rPr lang="zh-CN" altLang="en-US" sz="2200" b="1" dirty="0">
                <a:latin typeface="宋体" panose="02010600030101010101" pitchFamily="2" charset="-122"/>
              </a:rPr>
              <a:t>更新每条边的流值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r>
              <a:rPr lang="zh-CN" altLang="en-US" sz="2200" b="1" dirty="0">
                <a:latin typeface="宋体" panose="02010600030101010101" pitchFamily="2" charset="-122"/>
              </a:rPr>
              <a:t>     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r>
              <a:rPr lang="zh-CN" altLang="en-US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dirty="0">
                <a:latin typeface="宋体" panose="02010600030101010101" pitchFamily="2" charset="-122"/>
              </a:rPr>
              <a:t>计算残存网络需要计算每条边的残存容量，运行时间为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     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      利用深度优先搜索或者广度优先搜索，计算增广路径的时 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     间是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endParaRPr lang="zh-CN" altLang="en-US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     更新每条边的流值的时间是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endParaRPr lang="zh-CN" altLang="en-US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sz="2200" dirty="0">
                <a:latin typeface="宋体" panose="02010600030101010101" pitchFamily="2" charset="-122"/>
              </a:rPr>
              <a:t>：时间复杂性与最大流值有关，当最大流值非常大时，效率较低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aphicFrame>
        <p:nvGraphicFramePr>
          <p:cNvPr id="5939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6498" y="3697288"/>
          <a:ext cx="7524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82600" imgH="203200" progId="Equation.KSEE3">
                  <p:embed/>
                </p:oleObj>
              </mc:Choice>
              <mc:Fallback>
                <p:oleObj name="" r:id="rId1" imgW="482600" imgH="203200" progId="Equation.KSEE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66498" y="3697288"/>
                        <a:ext cx="75247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38043" y="1999298"/>
          <a:ext cx="7318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482600" imgH="203200" progId="Equation.KSEE3">
                  <p:embed/>
                </p:oleObj>
              </mc:Choice>
              <mc:Fallback>
                <p:oleObj name="" r:id="rId3" imgW="482600" imgH="203200" progId="Equation.KSEE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38043" y="1999298"/>
                        <a:ext cx="731837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9010" y="3016885"/>
          <a:ext cx="2232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4" imgW="1422400" imgH="203200" progId="Equation.KSEE3">
                  <p:embed/>
                </p:oleObj>
              </mc:Choice>
              <mc:Fallback>
                <p:oleObj name="" r:id="rId4" imgW="1422400" imgH="203200" progId="Equation.KSEE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9010" y="3016885"/>
                        <a:ext cx="223202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框 1"/>
          <p:cNvSpPr txBox="1"/>
          <p:nvPr/>
        </p:nvSpPr>
        <p:spPr>
          <a:xfrm>
            <a:off x="2082800" y="333375"/>
            <a:ext cx="8110538" cy="1999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仍然是基于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方法，使用广度优先搜索寻找源结点到汇点的最短路径作为增广路径，得到不依赖于最大流值的运行时间上界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60419" name="图片 1" descr="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888" y="1690688"/>
            <a:ext cx="6897687" cy="2801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551113" y="2636838"/>
            <a:ext cx="6353175" cy="360363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7248525" y="1955800"/>
            <a:ext cx="2809875" cy="611188"/>
          </a:xfrm>
          <a:prstGeom prst="borderCallout1">
            <a:avLst>
              <a:gd name="adj1" fmla="val 51041"/>
              <a:gd name="adj2" fmla="val -514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使用广度优先搜索寻找最短路径作为增广路径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422" name="文本框 4"/>
          <p:cNvSpPr txBox="1"/>
          <p:nvPr/>
        </p:nvSpPr>
        <p:spPr>
          <a:xfrm>
            <a:off x="2174875" y="4633913"/>
            <a:ext cx="809783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latin typeface="Lucida Sans Unicode" panose="020B0602030504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运行时间：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6042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5050" y="4868863"/>
          <a:ext cx="13731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2" imgW="762000" imgH="228600" progId="Equation.KSEE3">
                  <p:embed/>
                </p:oleObj>
              </mc:Choice>
              <mc:Fallback>
                <p:oleObj name="" r:id="rId2" imgW="762000" imgH="228600" progId="Equation.KSEE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5050" y="4868863"/>
                        <a:ext cx="1373188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文本框 1"/>
          <p:cNvSpPr txBox="1"/>
          <p:nvPr/>
        </p:nvSpPr>
        <p:spPr>
          <a:xfrm>
            <a:off x="1469390" y="333375"/>
            <a:ext cx="922782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算法运行时间分析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基本分析思路</a:t>
            </a:r>
            <a:r>
              <a:rPr lang="zh-CN" altLang="en-US" sz="2200" dirty="0">
                <a:latin typeface="宋体" panose="02010600030101010101" pitchFamily="2" charset="-122"/>
              </a:rPr>
              <a:t>：首先证明由于采用广度优先搜索，找到的增广路径的长度是递增的，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从而得到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循环执行的次数上界</a:t>
            </a:r>
            <a:r>
              <a:rPr lang="zh-CN" altLang="en-US" sz="2200" dirty="0">
                <a:latin typeface="宋体" panose="02010600030101010101" pitchFamily="2" charset="-122"/>
              </a:rPr>
              <a:t>，结合每次</a:t>
            </a:r>
            <a:r>
              <a:rPr lang="en-US" altLang="zh-CN" sz="2200" dirty="0">
                <a:latin typeface="宋体" panose="02010600030101010101" pitchFamily="2" charset="-122"/>
              </a:rPr>
              <a:t>while</a:t>
            </a:r>
            <a:r>
              <a:rPr lang="zh-CN" altLang="en-US" sz="2200" dirty="0">
                <a:latin typeface="宋体" panose="02010600030101010101" pitchFamily="2" charset="-122"/>
              </a:rPr>
              <a:t>循环执行的时间，得到运行时间上界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1"/>
          <p:cNvSpPr txBox="1"/>
          <p:nvPr/>
        </p:nvSpPr>
        <p:spPr>
          <a:xfrm>
            <a:off x="2082800" y="330200"/>
            <a:ext cx="5451475" cy="6123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给定             和容量函数                  ，源结点为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，汇点为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</a:t>
            </a:r>
            <a:r>
              <a:rPr lang="zh-CN" altLang="en-US" sz="2200" dirty="0">
                <a:latin typeface="Lucida Sans Unicode" panose="020B0602030504020204" pitchFamily="34" charset="0"/>
              </a:rPr>
              <a:t>是定义在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上的实值函数               ，满足两条性质：   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容量限制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: </a:t>
            </a:r>
            <a:r>
              <a:rPr lang="zh-CN" altLang="en-US" sz="2200" dirty="0">
                <a:latin typeface="Lucida Sans Unicode" panose="020B0602030504020204" pitchFamily="34" charset="0"/>
              </a:rPr>
              <a:t>对于所有的结点         ，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流量守恒</a:t>
            </a:r>
            <a:r>
              <a:rPr lang="zh-CN" altLang="en-US" sz="2200" dirty="0">
                <a:latin typeface="Lucida Sans Unicode" panose="020B0602030504020204" pitchFamily="34" charset="0"/>
              </a:rPr>
              <a:t>：对于所有结点                ，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被称为从结点</a:t>
            </a:r>
            <a:r>
              <a:rPr lang="en-US" altLang="zh-CN" sz="2200" dirty="0">
                <a:latin typeface="Lucida Sans Unicode" panose="020B0602030504020204" pitchFamily="34" charset="0"/>
              </a:rPr>
              <a:t>u</a:t>
            </a:r>
            <a:r>
              <a:rPr lang="zh-CN" altLang="en-US" sz="2200" dirty="0">
                <a:latin typeface="Lucida Sans Unicode" panose="020B0602030504020204" pitchFamily="34" charset="0"/>
              </a:rPr>
              <a:t>到结点</a:t>
            </a:r>
            <a:r>
              <a:rPr lang="en-US" altLang="zh-CN" sz="2200" dirty="0">
                <a:latin typeface="Lucida Sans Unicode" panose="020B0602030504020204" pitchFamily="34" charset="0"/>
              </a:rPr>
              <a:t>v</a:t>
            </a:r>
            <a:r>
              <a:rPr lang="zh-CN" altLang="en-US" sz="2200" dirty="0">
                <a:latin typeface="Lucida Sans Unicode" panose="020B0602030504020204" pitchFamily="34" charset="0"/>
              </a:rPr>
              <a:t>的流。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5363" name="对象 13"/>
          <p:cNvGraphicFramePr/>
          <p:nvPr/>
        </p:nvGraphicFramePr>
        <p:xfrm>
          <a:off x="2757488" y="912813"/>
          <a:ext cx="11001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003935" imgH="278130" progId="Equation.KSEE3">
                  <p:embed/>
                </p:oleObj>
              </mc:Choice>
              <mc:Fallback>
                <p:oleObj name="" r:id="rId1" imgW="1003935" imgH="27813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57488" y="912813"/>
                        <a:ext cx="1100137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2888" y="912813"/>
          <a:ext cx="15478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054100" imgH="228600" progId="Equation.KSEE3">
                  <p:embed/>
                </p:oleObj>
              </mc:Choice>
              <mc:Fallback>
                <p:oleObj name="" r:id="rId3" imgW="1054100" imgH="2286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2888" y="912813"/>
                        <a:ext cx="1547812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0" y="18796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889000" imgH="203200" progId="Equation.KSEE3">
                  <p:embed/>
                </p:oleObj>
              </mc:Choice>
              <mc:Fallback>
                <p:oleObj name="" r:id="rId5" imgW="889000" imgH="2032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0" y="1879600"/>
                        <a:ext cx="1384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0" y="2852738"/>
          <a:ext cx="8112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495300" imgH="203200" progId="Equation.KSEE3">
                  <p:embed/>
                </p:oleObj>
              </mc:Choice>
              <mc:Fallback>
                <p:oleObj name="" r:id="rId7" imgW="495300" imgH="2032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8300" y="2852738"/>
                        <a:ext cx="811213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7" name="组合 1"/>
          <p:cNvGrpSpPr/>
          <p:nvPr/>
        </p:nvGrpSpPr>
        <p:grpSpPr>
          <a:xfrm>
            <a:off x="3975100" y="3443288"/>
            <a:ext cx="2352675" cy="393700"/>
            <a:chOff x="2339975" y="2584450"/>
            <a:chExt cx="2352675" cy="393700"/>
          </a:xfrm>
        </p:grpSpPr>
        <p:graphicFrame>
          <p:nvGraphicFramePr>
            <p:cNvPr id="15374" name="对象 3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339975" y="2584450"/>
            <a:ext cx="23526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9" imgW="1219200" imgH="203200" progId="Equation.3">
                    <p:embed/>
                  </p:oleObj>
                </mc:Choice>
                <mc:Fallback>
                  <p:oleObj name="" r:id="rId9" imgW="1219200" imgH="2032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39975" y="2584450"/>
                          <a:ext cx="2352675" cy="3937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矩形 31"/>
            <p:cNvSpPr/>
            <p:nvPr/>
          </p:nvSpPr>
          <p:spPr>
            <a:xfrm>
              <a:off x="2339975" y="2584450"/>
              <a:ext cx="2352675" cy="39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tint val="62000"/>
                          <a:satMod val="180000"/>
                        </a:schemeClr>
                      </a:gs>
                      <a:gs pos="65000">
                        <a:schemeClr val="accent1">
                          <a:tint val="32000"/>
                          <a:satMod val="250000"/>
                        </a:schemeClr>
                      </a:gs>
                      <a:gs pos="100000">
                        <a:schemeClr val="accent1">
                          <a:tint val="23000"/>
                          <a:satMod val="300000"/>
                        </a:schemeClr>
                      </a:gs>
                    </a:gsLst>
                    <a:lin ang="16200000" scaled="0"/>
                  </a:gra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5368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2400" y="4127500"/>
          <a:ext cx="1479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787400" imgH="203200" progId="Equation.KSEE3">
                  <p:embed/>
                </p:oleObj>
              </mc:Choice>
              <mc:Fallback>
                <p:oleObj name="" r:id="rId11" imgW="787400" imgH="2032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32400" y="4127500"/>
                        <a:ext cx="14795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组合 2"/>
          <p:cNvGrpSpPr/>
          <p:nvPr/>
        </p:nvGrpSpPr>
        <p:grpSpPr>
          <a:xfrm>
            <a:off x="3857625" y="4606925"/>
            <a:ext cx="2697163" cy="663575"/>
            <a:chOff x="2151063" y="3797300"/>
            <a:chExt cx="2697162" cy="663575"/>
          </a:xfrm>
        </p:grpSpPr>
        <p:graphicFrame>
          <p:nvGraphicFramePr>
            <p:cNvPr id="15372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1063" y="3797300"/>
            <a:ext cx="2697162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3" imgW="1397000" imgH="342900" progId="Equation.KSEE3">
                    <p:embed/>
                  </p:oleObj>
                </mc:Choice>
                <mc:Fallback>
                  <p:oleObj name="" r:id="rId13" imgW="1397000" imgH="342900" progId="Equation.KSEE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51063" y="3797300"/>
                          <a:ext cx="2697162" cy="66198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矩形 37"/>
            <p:cNvSpPr/>
            <p:nvPr/>
          </p:nvSpPr>
          <p:spPr>
            <a:xfrm>
              <a:off x="2151063" y="3797300"/>
              <a:ext cx="2697162" cy="66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tint val="62000"/>
                          <a:satMod val="180000"/>
                        </a:schemeClr>
                      </a:gs>
                      <a:gs pos="65000">
                        <a:schemeClr val="accent1">
                          <a:tint val="32000"/>
                          <a:satMod val="250000"/>
                        </a:schemeClr>
                      </a:gs>
                      <a:gs pos="100000">
                        <a:schemeClr val="accent1">
                          <a:tint val="23000"/>
                          <a:satMod val="300000"/>
                        </a:schemeClr>
                      </a:gs>
                    </a:gsLst>
                    <a:lin ang="16200000" scaled="0"/>
                  </a:gra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5370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6613" y="5516563"/>
          <a:ext cx="765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469900" imgH="203200" progId="Equation.KSEE3">
                  <p:embed/>
                </p:oleObj>
              </mc:Choice>
              <mc:Fallback>
                <p:oleObj name="" r:id="rId15" imgW="469900" imgH="2032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06613" y="5516563"/>
                        <a:ext cx="76517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1" name="图片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5280" y="809625"/>
            <a:ext cx="3718560" cy="1682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文本框 1"/>
          <p:cNvSpPr txBox="1"/>
          <p:nvPr/>
        </p:nvSpPr>
        <p:spPr>
          <a:xfrm>
            <a:off x="2082800" y="333375"/>
            <a:ext cx="8110538" cy="5908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算法运行时间分析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  ：表示残存网络中   中从结点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到结点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的最短路径距离，其中每条边的权重为单位距离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引理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：</a:t>
            </a:r>
            <a:r>
              <a:rPr lang="zh-CN" altLang="en-US" sz="2200" dirty="0">
                <a:latin typeface="宋体" panose="02010600030101010101" pitchFamily="2" charset="-122"/>
              </a:rPr>
              <a:t>如果</a:t>
            </a:r>
            <a:r>
              <a:rPr lang="en-US" altLang="zh-CN" sz="2200" dirty="0">
                <a:latin typeface="宋体" panose="02010600030101010101" pitchFamily="2" charset="-122"/>
              </a:rPr>
              <a:t>Edmonds-Karp</a:t>
            </a:r>
            <a:r>
              <a:rPr lang="zh-CN" altLang="en-US" sz="2200" dirty="0">
                <a:latin typeface="宋体" panose="02010600030101010101" pitchFamily="2" charset="-122"/>
              </a:rPr>
              <a:t>算法运行的流网络        上，该网络的源结点是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，则对于所有结点         ，残存网络  中的最短路径距离       随着每次流量的递增而单调递增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证明：利用反证法证明。假设对于某个结点          ，存在一个流量递增操作，导致从源结点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的路径距离减小。设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是第一个导致某条最短路径距离减少的流量递增操作之前的流量， 是递增操作之后的流量。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设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是所有在递增操作中最短路径被减小的结点中，     是最小的。根据假设，            。我们的目标就是证明这个不等式不成立。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aphicFrame>
        <p:nvGraphicFramePr>
          <p:cNvPr id="62467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43813" y="1989138"/>
          <a:ext cx="10906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685800" imgH="203200" progId="Equation.KSEE3">
                  <p:embed/>
                </p:oleObj>
              </mc:Choice>
              <mc:Fallback>
                <p:oleObj name="" r:id="rId1" imgW="685800" imgH="203200" progId="Equation.KSEE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43813" y="1989138"/>
                        <a:ext cx="1090612" cy="32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58050" y="2343150"/>
          <a:ext cx="12255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" imgW="774065" imgH="203200" progId="Equation.KSEE3">
                  <p:embed/>
                </p:oleObj>
              </mc:Choice>
              <mc:Fallback>
                <p:oleObj name="" r:id="rId3" imgW="774065" imgH="203200" progId="Equation.KSEE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8050" y="2343150"/>
                        <a:ext cx="1225550" cy="322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52025" y="2332038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5" imgW="215900" imgH="241300" progId="Equation.KSEE3">
                  <p:embed/>
                </p:oleObj>
              </mc:Choice>
              <mc:Fallback>
                <p:oleObj name="" r:id="rId5" imgW="215900" imgH="241300" progId="Equation.KSEE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52025" y="2332038"/>
                        <a:ext cx="3413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5000" y="2644775"/>
          <a:ext cx="8588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7" imgW="508000" imgH="241300" progId="Equation.KSEE3">
                  <p:embed/>
                </p:oleObj>
              </mc:Choice>
              <mc:Fallback>
                <p:oleObj name="" r:id="rId7" imgW="508000" imgH="241300" progId="Equation.KSEE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5000" y="2644775"/>
                        <a:ext cx="858838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0783" y="3538855"/>
          <a:ext cx="13160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9" imgW="774065" imgH="203200" progId="Equation.KSEE3">
                  <p:embed/>
                </p:oleObj>
              </mc:Choice>
              <mc:Fallback>
                <p:oleObj name="" r:id="rId9" imgW="774065" imgH="203200" progId="Equation.KSEE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0783" y="3538855"/>
                        <a:ext cx="1316037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63100" y="4180523"/>
          <a:ext cx="2889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0" imgW="177165" imgH="228600" progId="Equation.KSEE3">
                  <p:embed/>
                </p:oleObj>
              </mc:Choice>
              <mc:Fallback>
                <p:oleObj name="" r:id="rId10" imgW="177165" imgH="228600" progId="Equation.KSEE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563100" y="4180523"/>
                        <a:ext cx="28892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21675" y="5077778"/>
          <a:ext cx="792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2" imgW="533400" imgH="266700" progId="Equation.KSEE3">
                  <p:embed/>
                </p:oleObj>
              </mc:Choice>
              <mc:Fallback>
                <p:oleObj name="" r:id="rId12" imgW="533400" imgH="266700" progId="Equation.KSEE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21675" y="5077778"/>
                        <a:ext cx="792163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4470" y="5472748"/>
          <a:ext cx="17192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4" imgW="1130300" imgH="266700" progId="Equation.KSEE3">
                  <p:embed/>
                </p:oleObj>
              </mc:Choice>
              <mc:Fallback>
                <p:oleObj name="" r:id="rId14" imgW="1130300" imgH="266700" progId="Equation.KSEE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14470" y="5472748"/>
                        <a:ext cx="1719263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9650" y="1022350"/>
          <a:ext cx="838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6" imgW="520700" imgH="241300" progId="Equation.KSEE3">
                  <p:embed/>
                </p:oleObj>
              </mc:Choice>
              <mc:Fallback>
                <p:oleObj name="" r:id="rId16" imgW="520700" imgH="241300" progId="Equation.KSEE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79650" y="1022350"/>
                        <a:ext cx="8382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8300" y="1022350"/>
          <a:ext cx="355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8" imgW="215900" imgH="241300" progId="Equation.KSEE3">
                  <p:embed/>
                </p:oleObj>
              </mc:Choice>
              <mc:Fallback>
                <p:oleObj name="" r:id="rId18" imgW="215900" imgH="241300" progId="Equation.KSEE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0" y="1022350"/>
                        <a:ext cx="3556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文本框 1"/>
          <p:cNvSpPr txBox="1"/>
          <p:nvPr/>
        </p:nvSpPr>
        <p:spPr>
          <a:xfrm>
            <a:off x="2082800" y="333375"/>
            <a:ext cx="8110538" cy="6647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  <a:sym typeface="黑体" panose="02010609060101010101" pitchFamily="49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  <a:sym typeface="黑体" panose="02010609060101010101" pitchFamily="49" charset="-122"/>
              </a:rPr>
              <a:t>算法运行时间分析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设               为残存网络  中从源结点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到结点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的一条最短路径。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可以得到        ，并且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的选取，可以得到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我们断言        。否则，则有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与假设               矛盾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6349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5550" y="1041400"/>
          <a:ext cx="20161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" imgW="1091565" imgH="165100" progId="Equation.KSEE3">
                  <p:embed/>
                </p:oleObj>
              </mc:Choice>
              <mc:Fallback>
                <p:oleObj name="" r:id="rId1" imgW="1091565" imgH="165100" progId="Equation.KSEE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1041400"/>
                        <a:ext cx="2016125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1538" y="1041400"/>
          <a:ext cx="3984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241300" imgH="266700" progId="Equation.KSEE3">
                  <p:embed/>
                </p:oleObj>
              </mc:Choice>
              <mc:Fallback>
                <p:oleObj name="" r:id="rId3" imgW="241300" imgH="266700" progId="Equation.KSEE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1538" y="1041400"/>
                        <a:ext cx="398462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0738" y="2020888"/>
          <a:ext cx="10810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685800" imgH="266700" progId="Equation.KSEE3">
                  <p:embed/>
                </p:oleObj>
              </mc:Choice>
              <mc:Fallback>
                <p:oleObj name="" r:id="rId5" imgW="685800" imgH="266700" progId="Equation.KSEE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0738" y="2020888"/>
                        <a:ext cx="1081087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4" name="图片 4" descr="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838" y="2078038"/>
            <a:ext cx="2382837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5" name="图片 5" descr="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938" y="2708275"/>
            <a:ext cx="2028825" cy="409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349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0738" y="3357563"/>
          <a:ext cx="10064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660400" imgH="241300" progId="Equation.KSEE3">
                  <p:embed/>
                </p:oleObj>
              </mc:Choice>
              <mc:Fallback>
                <p:oleObj name="" r:id="rId9" imgW="660400" imgH="241300" progId="Equation.KSEE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0738" y="3357563"/>
                        <a:ext cx="100647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7" name="图片 7" descr="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600" y="3957638"/>
            <a:ext cx="2786063" cy="11445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3498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9125" y="5734050"/>
          <a:ext cx="1787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2" imgW="1130300" imgH="266700" progId="Equation.KSEE3">
                  <p:embed/>
                </p:oleObj>
              </mc:Choice>
              <mc:Fallback>
                <p:oleObj name="" r:id="rId12" imgW="1130300" imgH="266700" progId="Equation.KSEE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59125" y="5734050"/>
                        <a:ext cx="17875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文本框 1"/>
          <p:cNvSpPr txBox="1"/>
          <p:nvPr/>
        </p:nvSpPr>
        <p:spPr>
          <a:xfrm>
            <a:off x="2082800" y="333375"/>
            <a:ext cx="8201025" cy="547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  <a:sym typeface="黑体" panose="02010609060101010101" pitchFamily="49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  <a:sym typeface="黑体" panose="02010609060101010101" pitchFamily="49" charset="-122"/>
              </a:rPr>
              <a:t>算法运行时间分析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结论是        ，       ，也就是说在增量计算以后，边（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）的残存容量从</a:t>
            </a:r>
            <a:r>
              <a:rPr lang="en-US" altLang="zh-CN" sz="2200" dirty="0">
                <a:latin typeface="宋体" panose="02010600030101010101" pitchFamily="2" charset="-122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</a:rPr>
              <a:t>变到了一个正值。可以知道递增操作增加了从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的流量。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也就是说残存网络  中从源结点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到结点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的最短路径上的最后一条边是（</a:t>
            </a:r>
            <a:r>
              <a:rPr lang="en-US" altLang="zh-CN" sz="2200" dirty="0">
                <a:latin typeface="宋体" panose="02010600030101010101" pitchFamily="2" charset="-122"/>
              </a:rPr>
              <a:t>v,u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因此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与假设             矛盾。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aphicFrame>
        <p:nvGraphicFramePr>
          <p:cNvPr id="6451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1813" y="1041400"/>
          <a:ext cx="10080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" imgW="660400" imgH="241300" progId="Equation.KSEE3">
                  <p:embed/>
                </p:oleObj>
              </mc:Choice>
              <mc:Fallback>
                <p:oleObj name="" r:id="rId1" imgW="660400" imgH="241300" progId="Equation.KSEE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1041400"/>
                        <a:ext cx="1008062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1013" y="1041400"/>
          <a:ext cx="1066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" imgW="685800" imgH="241300" progId="Equation.KSEE3">
                  <p:embed/>
                </p:oleObj>
              </mc:Choice>
              <mc:Fallback>
                <p:oleObj name="" r:id="rId3" imgW="685800" imgH="241300" progId="Equation.KSEE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1013" y="1041400"/>
                        <a:ext cx="106680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7213" y="2349500"/>
          <a:ext cx="360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5" imgW="215900" imgH="241300" progId="Equation.KSEE3">
                  <p:embed/>
                </p:oleObj>
              </mc:Choice>
              <mc:Fallback>
                <p:oleObj name="" r:id="rId5" imgW="215900" imgH="241300" progId="Equation.KSEE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7213" y="2349500"/>
                        <a:ext cx="3603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8" name="图片 3" descr="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7200" y="3422650"/>
            <a:ext cx="2809875" cy="1171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4519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7525" y="5392738"/>
          <a:ext cx="17827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8" imgW="1130300" imgH="266700" progId="Equation.KSEE3">
                  <p:embed/>
                </p:oleObj>
              </mc:Choice>
              <mc:Fallback>
                <p:oleObj name="" r:id="rId8" imgW="1130300" imgH="266700" progId="Equation.KSEE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7525" y="5392738"/>
                        <a:ext cx="1782763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文本框 1"/>
          <p:cNvSpPr txBox="1"/>
          <p:nvPr/>
        </p:nvSpPr>
        <p:spPr>
          <a:xfrm>
            <a:off x="1956118" y="-160655"/>
            <a:ext cx="8496300" cy="65544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定理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：如果</a:t>
            </a:r>
            <a:r>
              <a:rPr lang="en-US" altLang="zh-CN" sz="2200" dirty="0">
                <a:latin typeface="宋体" panose="02010600030101010101" pitchFamily="2" charset="-122"/>
              </a:rPr>
              <a:t>Edmonds-Karp</a:t>
            </a:r>
            <a:r>
              <a:rPr lang="zh-CN" altLang="en-US" sz="2200" dirty="0">
                <a:latin typeface="宋体" panose="02010600030101010101" pitchFamily="2" charset="-122"/>
              </a:rPr>
              <a:t>算法运行在源结点为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的流网络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上，则算法执行的流量递增操作的次数为</a:t>
            </a:r>
            <a:r>
              <a:rPr lang="en-US" altLang="zh-CN" sz="2200" dirty="0">
                <a:latin typeface="宋体" panose="02010600030101010101" pitchFamily="2" charset="-122"/>
              </a:rPr>
              <a:t>O(|V||E|)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证明：定义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关键边：</a:t>
            </a:r>
            <a:r>
              <a:rPr lang="zh-CN" altLang="en-US" sz="2200" dirty="0">
                <a:latin typeface="宋体" panose="02010600030101010101" pitchFamily="2" charset="-122"/>
              </a:rPr>
              <a:t>在残存网络  中，如果一条路径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的残存容量是该条路径上边（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）的残存容量，即               ，那么</a:t>
            </a:r>
            <a:r>
              <a:rPr lang="en-US" altLang="zh-CN" sz="2200" dirty="0">
                <a:latin typeface="宋体" panose="02010600030101010101" pitchFamily="2" charset="-122"/>
              </a:rPr>
              <a:t>(u,v)</a:t>
            </a:r>
            <a:r>
              <a:rPr lang="zh-CN" altLang="en-US" sz="2200" dirty="0">
                <a:latin typeface="宋体" panose="02010600030101010101" pitchFamily="2" charset="-122"/>
              </a:rPr>
              <a:t>称为增广路径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上的关键边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根据前一个引理，当流值增加的时候，从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到每个结点的距离会增加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利用这个性质，我们可以证明，每条边（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）成为关键边之后，再下一次成为关键边之时，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的最短距离会增加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因为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的距离最大是</a:t>
            </a:r>
            <a:r>
              <a:rPr lang="en-US" altLang="zh-CN" sz="2200" dirty="0">
                <a:latin typeface="宋体" panose="02010600030101010101" pitchFamily="2" charset="-122"/>
              </a:rPr>
              <a:t>|V|-2</a:t>
            </a:r>
            <a:r>
              <a:rPr lang="zh-CN" altLang="en-US" sz="2200" dirty="0">
                <a:latin typeface="宋体" panose="02010600030101010101" pitchFamily="2" charset="-122"/>
              </a:rPr>
              <a:t>，所以（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）成为关键边的次数至多是   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注意到每次流值增加，都会至少有一条关键边，因此流值递增的操作次数至多为 </a:t>
            </a:r>
            <a:r>
              <a:rPr lang="en-US" altLang="zh-CN" sz="2200" dirty="0">
                <a:latin typeface="宋体" panose="02010600030101010101" pitchFamily="2" charset="-122"/>
              </a:rPr>
              <a:t>O(|V||E|)</a:t>
            </a:r>
            <a:r>
              <a:rPr lang="zh-CN" altLang="en-US" sz="2200" dirty="0">
                <a:latin typeface="宋体" panose="02010600030101010101" pitchFamily="2" charset="-122"/>
              </a:rPr>
              <a:t>                            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aphicFrame>
        <p:nvGraphicFramePr>
          <p:cNvPr id="65539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5978" y="1466533"/>
          <a:ext cx="3587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" imgW="215900" imgH="241300" progId="Equation.KSEE3">
                  <p:embed/>
                </p:oleObj>
              </mc:Choice>
              <mc:Fallback>
                <p:oleObj name="" r:id="rId1" imgW="215900" imgH="241300" progId="Equation.KSEE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15978" y="1466533"/>
                        <a:ext cx="35877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0" name="图片 1" descr="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30" y="1831658"/>
            <a:ext cx="2055813" cy="3698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5541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0145" y="4944110"/>
          <a:ext cx="286004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4" imgW="1397000" imgH="203200" progId="Equation.KSEE3">
                  <p:embed/>
                </p:oleObj>
              </mc:Choice>
              <mc:Fallback>
                <p:oleObj name="" r:id="rId4" imgW="1397000" imgH="203200" progId="Equation.KSEE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145" y="4944110"/>
                        <a:ext cx="2860040" cy="417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文本框 1"/>
          <p:cNvSpPr txBox="1"/>
          <p:nvPr/>
        </p:nvSpPr>
        <p:spPr>
          <a:xfrm>
            <a:off x="2082800" y="333375"/>
            <a:ext cx="8110538" cy="50463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算法运行时间分析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下面我们证明每条边（</a:t>
            </a:r>
            <a:r>
              <a:rPr lang="en-US" altLang="zh-CN" sz="2200" dirty="0">
                <a:solidFill>
                  <a:schemeClr val="accent2"/>
                </a:solidFill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）成为关键边之后，再下一次成为关键边之时，</a:t>
            </a:r>
            <a:r>
              <a:rPr lang="en-US" altLang="zh-CN" sz="2200" dirty="0">
                <a:solidFill>
                  <a:schemeClr val="accent2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solidFill>
                  <a:schemeClr val="accent2"/>
                </a:solidFill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的最短距离会增加</a:t>
            </a:r>
            <a:r>
              <a:rPr lang="en-US" altLang="zh-CN" sz="2200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endParaRPr lang="en-US" altLang="zh-CN" sz="22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当（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）第一次成为关键边时，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当流增加时，因为（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）是关键边，（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）会从残存网络中消失。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只有（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）上的流值减少时，即</a:t>
            </a:r>
            <a:r>
              <a:rPr lang="en-US" altLang="zh-CN" sz="2200" dirty="0">
                <a:latin typeface="宋体" panose="02010600030101010101" pitchFamily="2" charset="-122"/>
              </a:rPr>
              <a:t>(v,u)</a:t>
            </a:r>
            <a:r>
              <a:rPr lang="zh-CN" altLang="en-US" sz="2200" dirty="0">
                <a:latin typeface="宋体" panose="02010600030101010101" pitchFamily="2" charset="-122"/>
              </a:rPr>
              <a:t>在增广路径上，（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）会再出现在残存网络中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pic>
        <p:nvPicPr>
          <p:cNvPr id="66563" name="图片 1" descr="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463" y="2276475"/>
            <a:ext cx="2409825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文本框 1"/>
          <p:cNvSpPr txBox="1"/>
          <p:nvPr/>
        </p:nvSpPr>
        <p:spPr>
          <a:xfrm>
            <a:off x="2082800" y="333375"/>
            <a:ext cx="8110538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算法运行时间分析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设此时的流为</a:t>
            </a:r>
            <a:r>
              <a:rPr lang="en-US" altLang="zh-CN" sz="2200" dirty="0">
                <a:latin typeface="宋体" panose="02010600030101010101" pitchFamily="2" charset="-122"/>
              </a:rPr>
              <a:t>f',</a:t>
            </a:r>
            <a:r>
              <a:rPr lang="zh-CN" altLang="en-US" sz="2200" dirty="0">
                <a:latin typeface="宋体" panose="02010600030101010101" pitchFamily="2" charset="-122"/>
              </a:rPr>
              <a:t>则有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根据最短路径随流值增大而递增，             </a:t>
            </a:r>
            <a:r>
              <a:rPr lang="en-US" altLang="zh-CN" sz="2200" dirty="0">
                <a:latin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</a:rPr>
              <a:t>从而得到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67587" name="图片 2" descr="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0" y="1916113"/>
            <a:ext cx="2497138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8" name="图片 3" descr="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636838"/>
            <a:ext cx="1873250" cy="331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9" name="图片 4" descr="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38" y="3611563"/>
            <a:ext cx="2744787" cy="1095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文本框 1"/>
          <p:cNvSpPr txBox="1"/>
          <p:nvPr/>
        </p:nvSpPr>
        <p:spPr>
          <a:xfrm>
            <a:off x="2082800" y="333375"/>
            <a:ext cx="5953125" cy="57854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最大流算法应用：寻找最大二分匹配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给定一个无向图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匹配：一个匹配是边的一个子集      ，使得对于所有的结点    ，子集</a:t>
            </a:r>
            <a:r>
              <a:rPr lang="en-US" altLang="zh-CN" sz="2200" dirty="0">
                <a:latin typeface="宋体" panose="02010600030101010101" pitchFamily="2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</a:rPr>
              <a:t>中最多有一条边与结点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相连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最大匹配：边数最多的匹配。如果</a:t>
            </a:r>
            <a:r>
              <a:rPr lang="en-US" altLang="zh-CN" sz="2200" dirty="0">
                <a:latin typeface="宋体" panose="02010600030101010101" pitchFamily="2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</a:rPr>
              <a:t>是一个最大匹配，则对于任意匹配   ，有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二分图：结点集合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可以划分为两部分</a:t>
            </a:r>
            <a:r>
              <a:rPr lang="en-US" altLang="zh-CN" sz="2200" dirty="0">
                <a:latin typeface="宋体" panose="02010600030101010101" pitchFamily="2" charset="-122"/>
              </a:rPr>
              <a:t>L</a:t>
            </a:r>
            <a:r>
              <a:rPr lang="zh-CN" altLang="en-US" sz="2200" dirty="0">
                <a:latin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</a:rPr>
              <a:t>R</a:t>
            </a:r>
            <a:r>
              <a:rPr lang="zh-CN" altLang="en-US" sz="2200" dirty="0">
                <a:latin typeface="宋体" panose="02010600030101010101" pitchFamily="2" charset="-122"/>
              </a:rPr>
              <a:t>， 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       </a:t>
            </a:r>
            <a:r>
              <a:rPr lang="zh-CN" altLang="en-US" sz="1600" dirty="0">
                <a:latin typeface="Arial" panose="020B0604020202020204" pitchFamily="34" charset="0"/>
              </a:rPr>
              <a:t>Ø  </a:t>
            </a:r>
            <a:r>
              <a:rPr lang="zh-CN" altLang="en-US" sz="2200" dirty="0">
                <a:latin typeface="Arial" panose="020B0604020202020204" pitchFamily="34" charset="0"/>
              </a:rPr>
              <a:t>，边集</a:t>
            </a:r>
            <a:r>
              <a:rPr lang="en-US" altLang="zh-CN" sz="2200" dirty="0">
                <a:latin typeface="宋体" panose="02010600030101010101" pitchFamily="2" charset="-122"/>
              </a:rPr>
              <a:t>E</a:t>
            </a:r>
            <a:r>
              <a:rPr lang="zh-CN" altLang="en-US" sz="2200" dirty="0">
                <a:latin typeface="Arial" panose="020B0604020202020204" pitchFamily="34" charset="0"/>
              </a:rPr>
              <a:t>中所有边横跨</a:t>
            </a:r>
            <a:r>
              <a:rPr lang="en-US" altLang="zh-CN" sz="2200" dirty="0">
                <a:latin typeface="宋体" panose="02010600030101010101" pitchFamily="2" charset="-122"/>
              </a:rPr>
              <a:t>L</a:t>
            </a:r>
            <a:r>
              <a:rPr lang="zh-CN" altLang="en-US" sz="2200" dirty="0">
                <a:latin typeface="Arial" panose="020B0604020202020204" pitchFamily="34" charset="0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</a:rPr>
              <a:t>R</a:t>
            </a:r>
            <a:r>
              <a:rPr lang="zh-CN" altLang="en-US" sz="2200" dirty="0">
                <a:latin typeface="Arial" panose="020B0604020202020204" pitchFamily="34" charset="0"/>
              </a:rPr>
              <a:t>，即对于任意的               ，</a:t>
            </a:r>
            <a:endParaRPr lang="zh-CN" altLang="en-US" sz="22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问题：设计算法在二分图中寻找最大匹配</a:t>
            </a:r>
            <a:endParaRPr lang="zh-CN" altLang="en-US" sz="22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861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0288" y="1685925"/>
          <a:ext cx="7826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" imgW="482600" imgH="190500" progId="Equation.KSEE3">
                  <p:embed/>
                </p:oleObj>
              </mc:Choice>
              <mc:Fallback>
                <p:oleObj name="" r:id="rId1" imgW="482600" imgH="190500" progId="Equation.KSEE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0288" y="1685925"/>
                        <a:ext cx="782637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1313" y="2007235"/>
          <a:ext cx="60483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3" imgW="368300" imgH="177165" progId="Equation.KSEE3">
                  <p:embed/>
                </p:oleObj>
              </mc:Choice>
              <mc:Fallback>
                <p:oleObj name="" r:id="rId3" imgW="368300" imgH="177165" progId="Equation.KSEE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313" y="2007235"/>
                        <a:ext cx="604837" cy="290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6025" y="3336925"/>
          <a:ext cx="3698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5" imgW="228600" imgH="190500" progId="Equation.KSEE3">
                  <p:embed/>
                </p:oleObj>
              </mc:Choice>
              <mc:Fallback>
                <p:oleObj name="" r:id="rId5" imgW="228600" imgH="190500" progId="Equation.KSEE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3336925"/>
                        <a:ext cx="369888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6463" y="3336925"/>
          <a:ext cx="11176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7" imgW="685800" imgH="228600" progId="Equation.KSEE3">
                  <p:embed/>
                </p:oleObj>
              </mc:Choice>
              <mc:Fallback>
                <p:oleObj name="" r:id="rId7" imgW="685800" imgH="228600" progId="Equation.KSEE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6463" y="3336925"/>
                        <a:ext cx="1117600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8190" y="4374515"/>
          <a:ext cx="1851660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9" imgW="1155700" imgH="203200" progId="Equation.KSEE3">
                  <p:embed/>
                </p:oleObj>
              </mc:Choice>
              <mc:Fallback>
                <p:oleObj name="" r:id="rId9" imgW="1155700" imgH="203200" progId="Equation.KSEE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8190" y="4374515"/>
                        <a:ext cx="1851660" cy="326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3313" y="4700588"/>
          <a:ext cx="9429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1" imgW="609600" imgH="203200" progId="Equation.KSEE3">
                  <p:embed/>
                </p:oleObj>
              </mc:Choice>
              <mc:Fallback>
                <p:oleObj name="" r:id="rId11" imgW="609600" imgH="203200" progId="Equation.KSEE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43313" y="4700588"/>
                        <a:ext cx="942975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7300" y="5101590"/>
          <a:ext cx="309562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3" imgW="1574800" imgH="215900" progId="Equation.KSEE3">
                  <p:embed/>
                </p:oleObj>
              </mc:Choice>
              <mc:Fallback>
                <p:oleObj name="" r:id="rId13" imgW="1574800" imgH="215900" progId="Equation.KSEE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97300" y="5101590"/>
                        <a:ext cx="3095625" cy="424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18" name="图片 8" descr="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60155" y="405765"/>
            <a:ext cx="1663700" cy="277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9" name="图片 10" descr="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27148" y="3493135"/>
            <a:ext cx="1508125" cy="262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20" name="文本框 11"/>
          <p:cNvSpPr txBox="1"/>
          <p:nvPr/>
        </p:nvSpPr>
        <p:spPr>
          <a:xfrm>
            <a:off x="9095105" y="3149283"/>
            <a:ext cx="11525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二分匹配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  <p:sp>
        <p:nvSpPr>
          <p:cNvPr id="68621" name="文本框 12"/>
          <p:cNvSpPr txBox="1"/>
          <p:nvPr/>
        </p:nvSpPr>
        <p:spPr>
          <a:xfrm>
            <a:off x="8927465" y="6261735"/>
            <a:ext cx="15954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最大二分匹配</a:t>
            </a:r>
            <a:endParaRPr lang="zh-CN" altLang="en-US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085975" y="2636838"/>
            <a:ext cx="7970838" cy="2447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635" name="文本框 1"/>
          <p:cNvSpPr txBox="1"/>
          <p:nvPr/>
        </p:nvSpPr>
        <p:spPr>
          <a:xfrm>
            <a:off x="2082800" y="347663"/>
            <a:ext cx="8110538" cy="5631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寻找最大二分匹配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基本的思想：将最大二分匹配问题转化为最大流问题，使得流对应于匹配，利用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方法寻找最大二分匹配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转化：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将二分图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所对应的流网络         定义如下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设源结点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和汇点</a:t>
            </a:r>
            <a:r>
              <a:rPr lang="en-US" altLang="zh-CN" sz="2200" dirty="0">
                <a:latin typeface="宋体" panose="02010600030101010101" pitchFamily="2" charset="-122"/>
              </a:rPr>
              <a:t>t,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定义   </a:t>
            </a:r>
            <a:r>
              <a:rPr lang="en-US" altLang="zh-CN" sz="2200" dirty="0">
                <a:latin typeface="宋体" panose="02010600030101010101" pitchFamily="2" charset="-122"/>
              </a:rPr>
              <a:t>,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定义每条边上的容量为单位容量，即对任意       ，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69636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7025" y="2695575"/>
          <a:ext cx="1168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" imgW="787400" imgH="228600" progId="Equation.KSEE3">
                  <p:embed/>
                </p:oleObj>
              </mc:Choice>
              <mc:Fallback>
                <p:oleObj name="" r:id="rId1" imgW="787400" imgH="228600" progId="Equation.KSEE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07025" y="2695575"/>
                        <a:ext cx="116840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56138" y="3424238"/>
          <a:ext cx="12430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3" imgW="838200" imgH="203200" progId="Equation.KSEE3">
                  <p:embed/>
                </p:oleObj>
              </mc:Choice>
              <mc:Fallback>
                <p:oleObj name="" r:id="rId3" imgW="838200" imgH="203200" progId="Equation.KSEE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6138" y="3424238"/>
                        <a:ext cx="1243012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5738" y="4043363"/>
          <a:ext cx="3460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5" imgW="177165" imgH="165100" progId="Equation.KSEE3">
                  <p:embed/>
                </p:oleObj>
              </mc:Choice>
              <mc:Fallback>
                <p:oleObj name="" r:id="rId5" imgW="177165" imgH="165100" progId="Equation.KSEE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5738" y="4043363"/>
                        <a:ext cx="346075" cy="32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9" name="图片 4" descr="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110" y="3936048"/>
            <a:ext cx="6686550" cy="536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9640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6013" y="4681538"/>
          <a:ext cx="1012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8" imgW="622300" imgH="228600" progId="Equation.KSEE3">
                  <p:embed/>
                </p:oleObj>
              </mc:Choice>
              <mc:Fallback>
                <p:oleObj name="" r:id="rId8" imgW="622300" imgH="228600" progId="Equation.KSEE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6013" y="4681538"/>
                        <a:ext cx="1012825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15350" y="4681538"/>
          <a:ext cx="11096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0" imgW="622300" imgH="203200" progId="Equation.KSEE3">
                  <p:embed/>
                </p:oleObj>
              </mc:Choice>
              <mc:Fallback>
                <p:oleObj name="" r:id="rId10" imgW="622300" imgH="203200" progId="Equation.KSEE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15350" y="4681538"/>
                        <a:ext cx="1109663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文本框 1"/>
          <p:cNvSpPr txBox="1"/>
          <p:nvPr/>
        </p:nvSpPr>
        <p:spPr>
          <a:xfrm>
            <a:off x="2082800" y="333375"/>
            <a:ext cx="8110538" cy="1353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寻找最大二分匹配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转化示例：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70659" name="图片 1" descr="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2325" y="1446213"/>
            <a:ext cx="1733550" cy="289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0" name="图片 2" descr="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13" y="1371600"/>
            <a:ext cx="3138487" cy="291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右箭头 3"/>
          <p:cNvSpPr/>
          <p:nvPr/>
        </p:nvSpPr>
        <p:spPr>
          <a:xfrm>
            <a:off x="5303838" y="2636838"/>
            <a:ext cx="576263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0662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1655" y="4768850"/>
          <a:ext cx="145161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3" imgW="825500" imgH="228600" progId="Equation.KSEE3">
                  <p:embed/>
                </p:oleObj>
              </mc:Choice>
              <mc:Fallback>
                <p:oleObj name="" r:id="rId3" imgW="825500" imgH="228600" progId="Equation.KSEE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1655" y="4768850"/>
                        <a:ext cx="145161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文本框 4"/>
          <p:cNvSpPr txBox="1"/>
          <p:nvPr/>
        </p:nvSpPr>
        <p:spPr>
          <a:xfrm>
            <a:off x="2324100" y="4741863"/>
            <a:ext cx="9398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结论：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文本框 1"/>
          <p:cNvSpPr txBox="1"/>
          <p:nvPr/>
        </p:nvSpPr>
        <p:spPr>
          <a:xfrm>
            <a:off x="2082800" y="333375"/>
            <a:ext cx="8110538" cy="3261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寻找最大二分匹配算法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考虑整数值的流，即对所有边        ，     是整数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在我们的转化中，意味着      的值为</a:t>
            </a:r>
            <a:r>
              <a:rPr lang="en-US" altLang="zh-CN" sz="2200" dirty="0">
                <a:latin typeface="宋体" panose="02010600030101010101" pitchFamily="2" charset="-122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</a:rPr>
              <a:t>或者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算法：利用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算法求得  中的最大流，流值大于</a:t>
            </a:r>
            <a:r>
              <a:rPr lang="en-US" altLang="zh-CN" sz="2200" dirty="0">
                <a:latin typeface="宋体" panose="02010600030101010101" pitchFamily="2" charset="-122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</a:rPr>
              <a:t>的并且在原图中的边构成最大匹配，最大匹配的边数是最大流的流值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1683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00825" y="2191068"/>
          <a:ext cx="330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" imgW="177165" imgH="203200" progId="Equation.KSEE3">
                  <p:embed/>
                </p:oleObj>
              </mc:Choice>
              <mc:Fallback>
                <p:oleObj name="" r:id="rId1" imgW="177165" imgH="203200" progId="Equation.KSEE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0825" y="2191068"/>
                        <a:ext cx="3302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0100" y="1049338"/>
          <a:ext cx="10509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3" imgW="609600" imgH="203200" progId="Equation.KSEE3">
                  <p:embed/>
                </p:oleObj>
              </mc:Choice>
              <mc:Fallback>
                <p:oleObj name="" r:id="rId3" imgW="609600" imgH="203200" progId="Equation.KSEE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0100" y="1049338"/>
                        <a:ext cx="1050925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9775" y="1049338"/>
          <a:ext cx="8064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5" imgW="469900" imgH="203200" progId="Equation.KSEE3">
                  <p:embed/>
                </p:oleObj>
              </mc:Choice>
              <mc:Fallback>
                <p:oleObj name="" r:id="rId5" imgW="469900" imgH="203200" progId="Equation.KSEE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9775" y="1049338"/>
                        <a:ext cx="806450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2400" y="1615123"/>
          <a:ext cx="819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7" imgW="469900" imgH="203200" progId="Equation.KSEE3">
                  <p:embed/>
                </p:oleObj>
              </mc:Choice>
              <mc:Fallback>
                <p:oleObj name="" r:id="rId7" imgW="469900" imgH="203200" progId="Equation.KSEE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2400" y="1615123"/>
                        <a:ext cx="81915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文本框 5"/>
          <p:cNvSpPr txBox="1"/>
          <p:nvPr/>
        </p:nvSpPr>
        <p:spPr>
          <a:xfrm>
            <a:off x="2082800" y="3360738"/>
            <a:ext cx="8056563" cy="2953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转化正确性分析思路：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）证明原图和转化后的流网络中，匹配和流一一对应，并且匹配的边数对应于流值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）证明在容量限制是整数前提下，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方法产生的流是整值流，从而保证算法计算的流可以还原到原图的匹配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）证明最大流的流值等于最大匹配的边数</a:t>
            </a:r>
            <a:endParaRPr lang="zh-CN" altLang="en-US" sz="22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1"/>
          <p:cNvSpPr txBox="1"/>
          <p:nvPr/>
        </p:nvSpPr>
        <p:spPr>
          <a:xfrm>
            <a:off x="2082800" y="357188"/>
            <a:ext cx="7961313" cy="37230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一个流   的值定义为从源结点流出的总流量减去流入源结点的总流量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示例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6387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0063" y="955675"/>
          <a:ext cx="2476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52400" imgH="203200" progId="Equation.KSEE3">
                  <p:embed/>
                </p:oleObj>
              </mc:Choice>
              <mc:Fallback>
                <p:oleObj name="" r:id="rId1" imgW="1524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0063" y="955675"/>
                        <a:ext cx="2476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组合 1"/>
          <p:cNvGrpSpPr/>
          <p:nvPr/>
        </p:nvGrpSpPr>
        <p:grpSpPr>
          <a:xfrm>
            <a:off x="3822700" y="1484313"/>
            <a:ext cx="3260725" cy="663575"/>
            <a:chOff x="2298700" y="1544638"/>
            <a:chExt cx="3260725" cy="663575"/>
          </a:xfrm>
        </p:grpSpPr>
        <p:graphicFrame>
          <p:nvGraphicFramePr>
            <p:cNvPr id="16403" name="对象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298700" y="1544638"/>
            <a:ext cx="3260725" cy="661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" imgW="1688465" imgH="342900" progId="Equation.KSEE3">
                    <p:embed/>
                  </p:oleObj>
                </mc:Choice>
                <mc:Fallback>
                  <p:oleObj name="" r:id="rId3" imgW="1688465" imgH="342900" progId="Equation.KSEE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98700" y="1544638"/>
                          <a:ext cx="3260725" cy="661987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2298700" y="1544638"/>
              <a:ext cx="3260725" cy="66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tint val="62000"/>
                          <a:satMod val="180000"/>
                        </a:schemeClr>
                      </a:gs>
                      <a:gs pos="65000">
                        <a:schemeClr val="accent1">
                          <a:tint val="32000"/>
                          <a:satMod val="250000"/>
                        </a:schemeClr>
                      </a:gs>
                      <a:gs pos="100000">
                        <a:schemeClr val="accent1">
                          <a:tint val="23000"/>
                          <a:satMod val="300000"/>
                        </a:schemeClr>
                      </a:gs>
                    </a:gsLst>
                    <a:lin ang="16200000" scaled="0"/>
                  </a:gra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389" name="组合 2"/>
          <p:cNvGrpSpPr/>
          <p:nvPr/>
        </p:nvGrpSpPr>
        <p:grpSpPr>
          <a:xfrm>
            <a:off x="7478713" y="3141663"/>
            <a:ext cx="1425575" cy="2663825"/>
            <a:chOff x="5954179" y="3140968"/>
            <a:chExt cx="1270000" cy="2556184"/>
          </a:xfrm>
        </p:grpSpPr>
        <p:graphicFrame>
          <p:nvGraphicFramePr>
            <p:cNvPr id="16394" name="对象 2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73864" y="3140968"/>
            <a:ext cx="1129030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711200" imgH="215900" progId="Equation.KSEE3">
                    <p:embed/>
                  </p:oleObj>
                </mc:Choice>
                <mc:Fallback>
                  <p:oleObj name="" r:id="rId5" imgW="711200" imgH="215900" progId="Equation.KSEE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73864" y="3140968"/>
                          <a:ext cx="1129030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75411" y="3413031"/>
            <a:ext cx="1068705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7" imgW="673100" imgH="215900" progId="Equation.KSEE3">
                    <p:embed/>
                  </p:oleObj>
                </mc:Choice>
                <mc:Fallback>
                  <p:oleObj name="" r:id="rId7" imgW="673100" imgH="215900" progId="Equation.KSEE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75411" y="3413031"/>
                          <a:ext cx="1068705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54179" y="3692078"/>
            <a:ext cx="1228725" cy="363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9" imgW="774065" imgH="228600" progId="Equation.KSEE3">
                    <p:embed/>
                  </p:oleObj>
                </mc:Choice>
                <mc:Fallback>
                  <p:oleObj name="" r:id="rId9" imgW="774065" imgH="228600" progId="Equation.KSEE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954179" y="3692078"/>
                          <a:ext cx="1228725" cy="363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94184" y="3956839"/>
            <a:ext cx="1088390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1" imgW="685800" imgH="215900" progId="Equation.3">
                    <p:embed/>
                  </p:oleObj>
                </mc:Choice>
                <mc:Fallback>
                  <p:oleObj name="" r:id="rId11" imgW="685800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994184" y="3956839"/>
                          <a:ext cx="1088390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73864" y="4217790"/>
            <a:ext cx="1250315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3" imgW="787400" imgH="215900" progId="Equation.KSEE3">
                    <p:embed/>
                  </p:oleObj>
                </mc:Choice>
                <mc:Fallback>
                  <p:oleObj name="" r:id="rId13" imgW="787400" imgH="215900" progId="Equation.KSEE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973864" y="4217790"/>
                          <a:ext cx="1250315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83389" y="4492710"/>
            <a:ext cx="1169670" cy="363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5" imgW="736600" imgH="228600" progId="Equation.KSEE3">
                    <p:embed/>
                  </p:oleObj>
                </mc:Choice>
                <mc:Fallback>
                  <p:oleObj name="" r:id="rId15" imgW="736600" imgH="228600" progId="Equation.KSEE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983389" y="4492710"/>
                          <a:ext cx="1169670" cy="363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83389" y="4775884"/>
            <a:ext cx="1169670" cy="363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7" imgW="736600" imgH="228600" progId="Equation.KSEE3">
                    <p:embed/>
                  </p:oleObj>
                </mc:Choice>
                <mc:Fallback>
                  <p:oleObj name="" r:id="rId17" imgW="736600" imgH="228600" progId="Equation.KSEE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983389" y="4775884"/>
                          <a:ext cx="1169670" cy="363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94184" y="5047120"/>
            <a:ext cx="1129665" cy="363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9" imgW="711200" imgH="228600" progId="Equation.KSEE3">
                    <p:embed/>
                  </p:oleObj>
                </mc:Choice>
                <mc:Fallback>
                  <p:oleObj name="" r:id="rId19" imgW="711200" imgH="228600" progId="Equation.KSEE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994184" y="5047120"/>
                          <a:ext cx="1129665" cy="363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对象 4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007476" y="5354296"/>
            <a:ext cx="1049020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21" imgW="660400" imgH="215900" progId="Equation.KSEE3">
                    <p:embed/>
                  </p:oleObj>
                </mc:Choice>
                <mc:Fallback>
                  <p:oleObj name="" r:id="rId21" imgW="660400" imgH="215900" progId="Equation.KSEE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007476" y="5354296"/>
                          <a:ext cx="1049020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0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4413" y="5062538"/>
          <a:ext cx="34353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1968500" imgH="342900" progId="Equation.KSEE3">
                  <p:embed/>
                </p:oleObj>
              </mc:Choice>
              <mc:Fallback>
                <p:oleObj name="" r:id="rId23" imgW="1968500" imgH="3429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54413" y="5062538"/>
                        <a:ext cx="3435350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Box 2"/>
          <p:cNvSpPr txBox="1"/>
          <p:nvPr/>
        </p:nvSpPr>
        <p:spPr>
          <a:xfrm>
            <a:off x="2082800" y="2206625"/>
            <a:ext cx="6915150" cy="11582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>
            <a:spAutoFit/>
          </a:bodyPr>
          <a:lstStyle>
            <a:lvl1pPr marL="365125" indent="-255905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lnSpc>
                <a:spcPct val="12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lnSpc>
                <a:spcPct val="12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lnSpc>
                <a:spcPct val="12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lnSpc>
                <a:spcPct val="12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Pct val="68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通常来说，流网络中没有流入源节点的边，因此</a:t>
            </a:r>
            <a:endParaRPr kumimoji="0" lang="zh-CN" altLang="en-US" sz="2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Pct val="68000"/>
              <a:buFont typeface="Wingdings" panose="05000000000000000000" pitchFamily="2" charset="2"/>
              <a:buNone/>
              <a:defRPr/>
            </a:pPr>
            <a:endParaRPr kumimoji="0" lang="zh-CN" altLang="en-US" sz="2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16392" name="对象 23"/>
          <p:cNvGraphicFramePr/>
          <p:nvPr/>
        </p:nvGraphicFramePr>
        <p:xfrm>
          <a:off x="8371840" y="2270760"/>
          <a:ext cx="155003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5" imgW="1013460" imgH="351155" progId="Equation.KSEE3">
                  <p:embed/>
                </p:oleObj>
              </mc:Choice>
              <mc:Fallback>
                <p:oleObj name="" r:id="rId25" imgW="1013460" imgH="351155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71840" y="2270760"/>
                        <a:ext cx="155003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图片 2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288030" y="2978150"/>
            <a:ext cx="3702050" cy="1674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文本框 1"/>
          <p:cNvSpPr txBox="1"/>
          <p:nvPr/>
        </p:nvSpPr>
        <p:spPr>
          <a:xfrm>
            <a:off x="2082800" y="333375"/>
            <a:ext cx="8110538" cy="60623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）证明原图和转化后的流网络中，匹配和流一一对应，并且匹配的边数对应于流值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引理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5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：如果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中的一个匹配，则流网络  中存在一个整数值的流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f,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使得        。反之，如果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  中的一个整数流，则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中存在一个匹配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，使得       。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证明：证明匹配对应于流。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假定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中匹配，定义  中对应的流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：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很容易验证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满足流的两个基本限制，容量限制和流量守恒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由于（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L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R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）是一个切割，切割的净流值就是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的流值，而切割的净流值等于匹配的边数，得到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|f|=|M|</a:t>
            </a:r>
            <a:endParaRPr lang="en-US" altLang="zh-CN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2707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9963" y="1934210"/>
          <a:ext cx="2889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177165" imgH="203200" progId="Equation.KSEE3">
                  <p:embed/>
                </p:oleObj>
              </mc:Choice>
              <mc:Fallback>
                <p:oleObj name="" r:id="rId1" imgW="177165" imgH="203200" progId="Equation.KSEE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19963" y="1934210"/>
                        <a:ext cx="288925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5375" y="2316163"/>
          <a:ext cx="1019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596900" imgH="203200" progId="Equation.KSEE3">
                  <p:embed/>
                </p:oleObj>
              </mc:Choice>
              <mc:Fallback>
                <p:oleObj name="" r:id="rId3" imgW="596900" imgH="203200" progId="Equation.KSEE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2316163"/>
                        <a:ext cx="101917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6725" y="2316163"/>
          <a:ext cx="2905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77165" imgH="203200" progId="Equation.KSEE3">
                  <p:embed/>
                </p:oleObj>
              </mc:Choice>
              <mc:Fallback>
                <p:oleObj name="" r:id="rId5" imgW="177165" imgH="203200" progId="Equation.KSEE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16725" y="2316163"/>
                        <a:ext cx="290513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2038" y="2673350"/>
          <a:ext cx="965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6" imgW="596900" imgH="203200" progId="Equation.KSEE3">
                  <p:embed/>
                </p:oleObj>
              </mc:Choice>
              <mc:Fallback>
                <p:oleObj name="" r:id="rId6" imgW="596900" imgH="203200" progId="Equation.KSEE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2038" y="2673350"/>
                        <a:ext cx="965200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3475" y="3830320"/>
          <a:ext cx="3095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8" imgW="177165" imgH="203200" progId="Equation.KSEE3">
                  <p:embed/>
                </p:oleObj>
              </mc:Choice>
              <mc:Fallback>
                <p:oleObj name="" r:id="rId8" imgW="177165" imgH="203200" progId="Equation.KSEE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43475" y="3830320"/>
                        <a:ext cx="309563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2215" y="4279900"/>
          <a:ext cx="66789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9" imgW="3745865" imgH="215900" progId="Equation.KSEE3">
                  <p:embed/>
                </p:oleObj>
              </mc:Choice>
              <mc:Fallback>
                <p:oleObj name="" r:id="rId9" imgW="3745865" imgH="215900" progId="Equation.KSEE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2215" y="4279900"/>
                        <a:ext cx="66789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文本框 1"/>
          <p:cNvSpPr txBox="1"/>
          <p:nvPr/>
        </p:nvSpPr>
        <p:spPr>
          <a:xfrm>
            <a:off x="2082800" y="333375"/>
            <a:ext cx="8110538" cy="6400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）证明原图和转化后的流网络中，匹配和流一一对应，并且匹配的边数对应于流值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引理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5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：如果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中的一个匹配，则流网络  中存在一个整数值的流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f,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使得        。反之，如果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  中的一个整数流，则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中存在一个匹配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，使得       。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证明：证明流对应于匹配。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假定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  中的一个流，定义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中匹配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如下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根据整数流限制以及容量限制和能量守恒限制，可以得到在流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中，对于每个点     ，如果有流流过，必然是从一条边流入值为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的流，然后从另一条边流出，从而可以得到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只连接了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中的一条边。同样的讨论可应用于     ，得到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是一个匹配     </a:t>
            </a:r>
            <a:endParaRPr lang="en-US" altLang="zh-CN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3731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9913" y="3871913"/>
          <a:ext cx="3651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77165" imgH="203200" progId="Equation.KSEE3">
                  <p:embed/>
                </p:oleObj>
              </mc:Choice>
              <mc:Fallback>
                <p:oleObj name="" r:id="rId1" imgW="177165" imgH="203200" progId="Equation.KSEE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9913" y="3871913"/>
                        <a:ext cx="365125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2" name="图片 12" descr="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4218305"/>
            <a:ext cx="4892675" cy="50292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3733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6238" y="5110163"/>
          <a:ext cx="6477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4" imgW="368300" imgH="177165" progId="Equation.KSEE3">
                  <p:embed/>
                </p:oleObj>
              </mc:Choice>
              <mc:Fallback>
                <p:oleObj name="" r:id="rId4" imgW="368300" imgH="177165" progId="Equation.KSEE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6238" y="5110163"/>
                        <a:ext cx="647700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3425" y="5805488"/>
          <a:ext cx="6492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6" imgW="368300" imgH="177165" progId="Equation.KSEE3">
                  <p:embed/>
                </p:oleObj>
              </mc:Choice>
              <mc:Fallback>
                <p:oleObj name="" r:id="rId6" imgW="368300" imgH="177165" progId="Equation.KSEE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13425" y="5805488"/>
                        <a:ext cx="649288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9963" y="1987550"/>
          <a:ext cx="2889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8" imgW="177165" imgH="203200" progId="Equation.KSEE3">
                  <p:embed/>
                </p:oleObj>
              </mc:Choice>
              <mc:Fallback>
                <p:oleObj name="" r:id="rId8" imgW="177165" imgH="203200" progId="Equation.KSEE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19963" y="1987550"/>
                        <a:ext cx="288925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5375" y="2316163"/>
          <a:ext cx="1019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9" imgW="596900" imgH="203200" progId="Equation.KSEE3">
                  <p:embed/>
                </p:oleObj>
              </mc:Choice>
              <mc:Fallback>
                <p:oleObj name="" r:id="rId9" imgW="596900" imgH="203200" progId="Equation.KSEE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5375" y="2316163"/>
                        <a:ext cx="101917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6725" y="2316163"/>
          <a:ext cx="2905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1" imgW="177165" imgH="203200" progId="Equation.KSEE3">
                  <p:embed/>
                </p:oleObj>
              </mc:Choice>
              <mc:Fallback>
                <p:oleObj name="" r:id="rId11" imgW="177165" imgH="203200" progId="Equation.KSEE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16725" y="2316163"/>
                        <a:ext cx="290513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2038" y="2673350"/>
          <a:ext cx="965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2" imgW="596900" imgH="203200" progId="Equation.KSEE3">
                  <p:embed/>
                </p:oleObj>
              </mc:Choice>
              <mc:Fallback>
                <p:oleObj name="" r:id="rId12" imgW="596900" imgH="203200" progId="Equation.KSEE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72038" y="2673350"/>
                        <a:ext cx="965200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文本框 1"/>
          <p:cNvSpPr txBox="1"/>
          <p:nvPr/>
        </p:nvSpPr>
        <p:spPr>
          <a:xfrm>
            <a:off x="2082800" y="333375"/>
            <a:ext cx="8110538" cy="5231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）证明原图和转化后的流网络中，匹配和流一一对应，并且匹配的边数对应于流值</a:t>
            </a: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引理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5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：如果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中的一个匹配，则流网络  中存在一个整数值的流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f,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使得        。反之，如果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  中的一个整数流，则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中存在一个匹配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，使得       。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证明：证明流对应于匹配。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要证明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|M|=|f|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，注意到每条边的流值均为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中的边没有公共交点，从而得到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的边数就是切割（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L,R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）的净流量。而切割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(L,R)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的净流量等于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的流值，从而得到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|M|=|f|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4755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9963" y="1987550"/>
          <a:ext cx="2889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177165" imgH="203200" progId="Equation.KSEE3">
                  <p:embed/>
                </p:oleObj>
              </mc:Choice>
              <mc:Fallback>
                <p:oleObj name="" r:id="rId1" imgW="177165" imgH="203200" progId="Equation.KSEE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19963" y="1987550"/>
                        <a:ext cx="288925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5375" y="2316163"/>
          <a:ext cx="1019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3" imgW="596900" imgH="203200" progId="Equation.KSEE3">
                  <p:embed/>
                </p:oleObj>
              </mc:Choice>
              <mc:Fallback>
                <p:oleObj name="" r:id="rId3" imgW="596900" imgH="203200" progId="Equation.KSEE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2316163"/>
                        <a:ext cx="101917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6725" y="2316163"/>
          <a:ext cx="2905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5" imgW="177165" imgH="203200" progId="Equation.KSEE3">
                  <p:embed/>
                </p:oleObj>
              </mc:Choice>
              <mc:Fallback>
                <p:oleObj name="" r:id="rId5" imgW="177165" imgH="203200" progId="Equation.KSEE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16725" y="2316163"/>
                        <a:ext cx="290513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2038" y="2673350"/>
          <a:ext cx="965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6" imgW="596900" imgH="203200" progId="Equation.KSEE3">
                  <p:embed/>
                </p:oleObj>
              </mc:Choice>
              <mc:Fallback>
                <p:oleObj name="" r:id="rId6" imgW="596900" imgH="203200" progId="Equation.KSEE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2038" y="2673350"/>
                        <a:ext cx="965200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文本框 1"/>
          <p:cNvSpPr txBox="1"/>
          <p:nvPr/>
        </p:nvSpPr>
        <p:spPr>
          <a:xfrm>
            <a:off x="2082800" y="333375"/>
            <a:ext cx="8110538" cy="2368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）证明在容量限制是整数前提下，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方法产生的流是整值流，从而保证算法计算的流可以还原到原图的匹配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可以通过迭代次数归纳证明，留作练习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文本框 1"/>
          <p:cNvSpPr txBox="1"/>
          <p:nvPr/>
        </p:nvSpPr>
        <p:spPr>
          <a:xfrm>
            <a:off x="2082800" y="333375"/>
            <a:ext cx="8110538" cy="433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）证明最大流的流值等于最大匹配的边数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定理：二分图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中最大匹配的边数等于对应的流网络中最大流的值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证明：用反证法证明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假定</a:t>
            </a:r>
            <a:r>
              <a:rPr lang="en-US" altLang="zh-CN" sz="2200" dirty="0">
                <a:latin typeface="宋体" panose="02010600030101010101" pitchFamily="2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</a:rPr>
              <a:t>是最大匹配，其对应的流不是最大流，从而可以找到一个更大流值的流，其对应的匹配的边数更多，产生矛盾。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文本框 1"/>
          <p:cNvSpPr txBox="1"/>
          <p:nvPr/>
        </p:nvSpPr>
        <p:spPr>
          <a:xfrm>
            <a:off x="2082800" y="333375"/>
            <a:ext cx="8110538" cy="5323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最大流总结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1. </a:t>
            </a:r>
            <a:r>
              <a:rPr lang="zh-CN" altLang="en-US" sz="2200" dirty="0">
                <a:latin typeface="宋体" panose="02010600030101010101" pitchFamily="2" charset="-122"/>
              </a:rPr>
              <a:t>基本概念：流网络，流，最大流等等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2. </a:t>
            </a:r>
            <a:r>
              <a:rPr lang="zh-CN" altLang="en-US" sz="2200" dirty="0">
                <a:latin typeface="宋体" panose="02010600030101010101" pitchFamily="2" charset="-122"/>
              </a:rPr>
              <a:t>解决最大流问题的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方法，涉及到的技巧，如残存网络和增广路径，以及理论基础最大流最小切割定理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3. </a:t>
            </a:r>
            <a:r>
              <a:rPr lang="zh-CN" altLang="en-US" sz="2200" dirty="0">
                <a:latin typeface="宋体" panose="02010600030101010101" pitchFamily="2" charset="-122"/>
              </a:rPr>
              <a:t>具体的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算法和</a:t>
            </a:r>
            <a:r>
              <a:rPr lang="en-US" altLang="zh-CN" sz="2200" dirty="0">
                <a:latin typeface="宋体" panose="02010600030101010101" pitchFamily="2" charset="-122"/>
              </a:rPr>
              <a:t>Edmonds-Karp</a:t>
            </a:r>
            <a:r>
              <a:rPr lang="zh-CN" altLang="en-US" sz="2200" dirty="0">
                <a:latin typeface="宋体" panose="02010600030101010101" pitchFamily="2" charset="-122"/>
              </a:rPr>
              <a:t>算法，分析了他们的运行时间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4. </a:t>
            </a:r>
            <a:r>
              <a:rPr lang="zh-CN" altLang="en-US" sz="2200" dirty="0">
                <a:latin typeface="宋体" panose="02010600030101010101" pitchFamily="2" charset="-122"/>
              </a:rPr>
              <a:t>最大流算法的应用：解决最大二分匹配问题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作业：</a:t>
            </a:r>
            <a:r>
              <a:rPr lang="en-US" altLang="zh-CN" sz="2200" dirty="0">
                <a:latin typeface="宋体" panose="02010600030101010101" pitchFamily="2" charset="-122"/>
              </a:rPr>
              <a:t>26.1-1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26.2-3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26.3-1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框 1"/>
          <p:cNvSpPr txBox="1"/>
          <p:nvPr/>
        </p:nvSpPr>
        <p:spPr>
          <a:xfrm>
            <a:off x="2082800" y="357505"/>
            <a:ext cx="919099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Lucida Sans Unicode" panose="020B0602030504020204" pitchFamily="34" charset="0"/>
              </a:rPr>
              <a:t>最大流问题</a:t>
            </a:r>
            <a:endParaRPr lang="zh-CN" altLang="en-US" sz="28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给定一个流网络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、一个源节点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、一个汇点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，找到值最大的一个流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最大流示例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7411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6713" y="4581525"/>
          <a:ext cx="40020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968500" imgH="342900" progId="Equation.KSEE3">
                  <p:embed/>
                </p:oleObj>
              </mc:Choice>
              <mc:Fallback>
                <p:oleObj name="" r:id="rId1" imgW="1968500" imgH="342900" progId="Equation.KSEE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76713" y="4581525"/>
                        <a:ext cx="4002087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063" y="2205038"/>
            <a:ext cx="4360862" cy="1973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"/>
          <p:cNvSpPr txBox="1"/>
          <p:nvPr/>
        </p:nvSpPr>
        <p:spPr>
          <a:xfrm>
            <a:off x="2027238" y="357188"/>
            <a:ext cx="4932362" cy="5077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平常流网络图到标准流网络图的转化</a:t>
            </a: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所定义的流网络有两个特性：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(1) </a:t>
            </a:r>
            <a:r>
              <a:rPr lang="zh-CN" altLang="en-US" sz="2200" dirty="0">
                <a:latin typeface="Lucida Sans Unicode" panose="020B0602030504020204" pitchFamily="34" charset="0"/>
              </a:rPr>
              <a:t>无反向边，或者称为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反平行边</a:t>
            </a: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如果             ，则             。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</a:t>
            </a:r>
            <a:r>
              <a:rPr lang="en-US" altLang="zh-CN" sz="2200" dirty="0">
                <a:latin typeface="Lucida Sans Unicode" panose="020B0602030504020204" pitchFamily="34" charset="0"/>
              </a:rPr>
              <a:t> </a:t>
            </a:r>
            <a:r>
              <a:rPr lang="zh-CN" altLang="en-US" sz="2200" dirty="0">
                <a:latin typeface="Lucida Sans Unicode" panose="020B0602030504020204" pitchFamily="34" charset="0"/>
              </a:rPr>
              <a:t>和       为反平行边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(2) </a:t>
            </a:r>
            <a:r>
              <a:rPr lang="zh-CN" altLang="en-US" sz="2200" dirty="0">
                <a:latin typeface="Lucida Sans Unicode" panose="020B0602030504020204" pitchFamily="34" charset="0"/>
              </a:rPr>
              <a:t>只有单一的源结点和汇点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    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不满足上述要求的流网络需转化为满足要求的流网络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8435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7803" y="2398078"/>
          <a:ext cx="12017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609600" imgH="203200" progId="Equation.KSEE3">
                  <p:embed/>
                </p:oleObj>
              </mc:Choice>
              <mc:Fallback>
                <p:oleObj name="" r:id="rId1" imgW="609600" imgH="203200" progId="Equation.KSEE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7803" y="2398078"/>
                        <a:ext cx="1201737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0250" y="2394585"/>
          <a:ext cx="1059180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609600" imgH="203200" progId="Equation.KSEE3">
                  <p:embed/>
                </p:oleObj>
              </mc:Choice>
              <mc:Fallback>
                <p:oleObj name="" r:id="rId3" imgW="609600" imgH="2032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0250" y="2394585"/>
                        <a:ext cx="1059180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0263" y="2729230"/>
          <a:ext cx="6556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355600" imgH="203200" progId="Equation.KSEE3">
                  <p:embed/>
                </p:oleObj>
              </mc:Choice>
              <mc:Fallback>
                <p:oleObj name="" r:id="rId5" imgW="355600" imgH="2032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0263" y="2729230"/>
                        <a:ext cx="655637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4663" y="2733040"/>
          <a:ext cx="64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355600" imgH="203200" progId="Equation.KSEE3">
                  <p:embed/>
                </p:oleObj>
              </mc:Choice>
              <mc:Fallback>
                <p:oleObj name="" r:id="rId7" imgW="355600" imgH="2032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4663" y="2733040"/>
                        <a:ext cx="647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图片 8" descr="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000" y="908050"/>
            <a:ext cx="3584575" cy="1757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图片 10" descr="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475" y="2809875"/>
            <a:ext cx="2035175" cy="342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"/>
          <p:cNvSpPr txBox="1"/>
          <p:nvPr/>
        </p:nvSpPr>
        <p:spPr>
          <a:xfrm>
            <a:off x="2090738" y="341313"/>
            <a:ext cx="8045450" cy="5015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具有反平行边的流网络</a:t>
            </a: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转化方法：对每一组反平行边       和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）选择两条反平行边中的一条，比如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latin typeface="Lucida Sans Unicode" panose="020B0602030504020204" pitchFamily="34" charset="0"/>
              </a:rPr>
              <a:t>）加入一个新的结点</a:t>
            </a:r>
            <a:r>
              <a:rPr lang="en-US" altLang="zh-CN" sz="2200" dirty="0">
                <a:latin typeface="Lucida Sans Unicode" panose="020B0602030504020204" pitchFamily="34" charset="0"/>
              </a:rPr>
              <a:t>v’</a:t>
            </a:r>
            <a:r>
              <a:rPr lang="zh-CN" altLang="en-US" sz="2200" dirty="0">
                <a:latin typeface="Lucida Sans Unicode" panose="020B0602030504020204" pitchFamily="34" charset="0"/>
              </a:rPr>
              <a:t>，将其分为两条边，       和        ，替换掉原来的边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）将两条新加入的边的容量设为替代掉的边的容量，即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可以证明，转换后的网络与原网络等价。留作练习。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示例：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9459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72150" y="893763"/>
          <a:ext cx="682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355600" imgH="203200" progId="Equation.KSEE3">
                  <p:embed/>
                </p:oleObj>
              </mc:Choice>
              <mc:Fallback>
                <p:oleObj name="" r:id="rId1" imgW="355600" imgH="203200" progId="Equation.KSEE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72150" y="893763"/>
                        <a:ext cx="68262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72263" y="906463"/>
          <a:ext cx="6588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355600" imgH="203200" progId="Equation.KSEE3">
                  <p:embed/>
                </p:oleObj>
              </mc:Choice>
              <mc:Fallback>
                <p:oleObj name="" r:id="rId3" imgW="355600" imgH="203200" progId="Equation.KSEE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2263" y="906463"/>
                        <a:ext cx="658812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04063" y="1557338"/>
          <a:ext cx="666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355600" imgH="203200" progId="Equation.KSEE3">
                  <p:embed/>
                </p:oleObj>
              </mc:Choice>
              <mc:Fallback>
                <p:oleObj name="" r:id="rId5" imgW="355600" imgH="203200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04063" y="1557338"/>
                        <a:ext cx="6667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4788" y="1916113"/>
          <a:ext cx="7127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6" imgW="393700" imgH="203200" progId="Equation.KSEE3">
                  <p:embed/>
                </p:oleObj>
              </mc:Choice>
              <mc:Fallback>
                <p:oleObj name="" r:id="rId6" imgW="393700" imgH="203200" progId="Equation.KSEE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4788" y="1916113"/>
                        <a:ext cx="712787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32850" y="1897063"/>
          <a:ext cx="7143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8" imgW="381000" imgH="203200" progId="Equation.KSEE3">
                  <p:embed/>
                </p:oleObj>
              </mc:Choice>
              <mc:Fallback>
                <p:oleObj name="" r:id="rId8" imgW="381000" imgH="203200" progId="Equation.KSEE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32850" y="1897063"/>
                        <a:ext cx="714375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8213" y="2997200"/>
          <a:ext cx="28114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0" imgW="1574800" imgH="203200" progId="Equation.KSEE3">
                  <p:embed/>
                </p:oleObj>
              </mc:Choice>
              <mc:Fallback>
                <p:oleObj name="" r:id="rId10" imgW="1574800" imgH="203200" progId="Equation.KSEE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8213" y="2997200"/>
                        <a:ext cx="2811462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组合 1"/>
          <p:cNvGrpSpPr/>
          <p:nvPr/>
        </p:nvGrpSpPr>
        <p:grpSpPr>
          <a:xfrm>
            <a:off x="2871788" y="3860800"/>
            <a:ext cx="7256462" cy="2266950"/>
            <a:chOff x="1347985" y="3573016"/>
            <a:chExt cx="7256463" cy="2266950"/>
          </a:xfrm>
        </p:grpSpPr>
        <p:pic>
          <p:nvPicPr>
            <p:cNvPr id="19466" name="图片 9" descr="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47985" y="3693666"/>
              <a:ext cx="3341688" cy="16351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7" name="图片 22" descr="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89673" y="3573016"/>
              <a:ext cx="3914775" cy="18764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8" name="文本框 23"/>
            <p:cNvSpPr txBox="1"/>
            <p:nvPr/>
          </p:nvSpPr>
          <p:spPr>
            <a:xfrm>
              <a:off x="1574998" y="5471666"/>
              <a:ext cx="2700337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Lucida Sans Unicode" panose="020B0602030504020204" pitchFamily="34" charset="0"/>
                </a:rPr>
                <a:t>具有反平行边        ，</a:t>
              </a:r>
              <a:endParaRPr lang="zh-CN" altLang="en-US" dirty="0">
                <a:latin typeface="Lucida Sans Unicode" panose="020B0602030504020204" pitchFamily="34" charset="0"/>
              </a:endParaRPr>
            </a:p>
          </p:txBody>
        </p:sp>
        <p:graphicFrame>
          <p:nvGraphicFramePr>
            <p:cNvPr id="19469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075185" y="5517704"/>
            <a:ext cx="565150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4" imgW="444500" imgH="215900" progId="Equation.KSEE3">
                    <p:embed/>
                  </p:oleObj>
                </mc:Choice>
                <mc:Fallback>
                  <p:oleObj name="" r:id="rId14" imgW="444500" imgH="215900" progId="Equation.KSEE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075185" y="5517704"/>
                          <a:ext cx="565150" cy="274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673673" y="5517704"/>
            <a:ext cx="563562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6" imgW="444500" imgH="215900" progId="Equation.KSEE3">
                    <p:embed/>
                  </p:oleObj>
                </mc:Choice>
                <mc:Fallback>
                  <p:oleObj name="" r:id="rId16" imgW="444500" imgH="215900" progId="Equation.KSEE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673673" y="5517704"/>
                          <a:ext cx="563562" cy="274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文本框 28"/>
            <p:cNvSpPr txBox="1"/>
            <p:nvPr/>
          </p:nvSpPr>
          <p:spPr>
            <a:xfrm>
              <a:off x="5199260" y="5424041"/>
              <a:ext cx="2700338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latin typeface="Lucida Sans Unicode" panose="020B0602030504020204" pitchFamily="34" charset="0"/>
                </a:rPr>
                <a:t>替换</a:t>
              </a:r>
              <a:endParaRPr lang="zh-CN" altLang="en-US" dirty="0">
                <a:latin typeface="Lucida Sans Unicode" panose="020B0602030504020204" pitchFamily="34" charset="0"/>
              </a:endParaRPr>
            </a:p>
          </p:txBody>
        </p:sp>
        <p:graphicFrame>
          <p:nvGraphicFramePr>
            <p:cNvPr id="19472" name="对象 2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93110" y="5449441"/>
            <a:ext cx="563563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8" imgW="444500" imgH="215900" progId="Equation.KSEE3">
                    <p:embed/>
                  </p:oleObj>
                </mc:Choice>
                <mc:Fallback>
                  <p:oleObj name="" r:id="rId18" imgW="444500" imgH="215900" progId="Equation.KSEE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793110" y="5449441"/>
                          <a:ext cx="563563" cy="273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8956</Words>
  <Application>WPS 演示</Application>
  <PresentationFormat>宽屏</PresentationFormat>
  <Paragraphs>892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252</vt:i4>
      </vt:variant>
      <vt:variant>
        <vt:lpstr>幻灯片标题</vt:lpstr>
      </vt:variant>
      <vt:variant>
        <vt:i4>65</vt:i4>
      </vt:variant>
    </vt:vector>
  </HeadingPairs>
  <TitlesOfParts>
    <vt:vector size="333" baseType="lpstr">
      <vt:lpstr>Arial</vt:lpstr>
      <vt:lpstr>宋体</vt:lpstr>
      <vt:lpstr>Wingdings</vt:lpstr>
      <vt:lpstr>隶书</vt:lpstr>
      <vt:lpstr>Wingdings 2</vt:lpstr>
      <vt:lpstr>Lucida Sans Unicode</vt:lpstr>
      <vt:lpstr>黑体</vt:lpstr>
      <vt:lpstr>Wingdings 3</vt:lpstr>
      <vt:lpstr>Lucida Sans Unicode</vt:lpstr>
      <vt:lpstr>Verdana</vt:lpstr>
      <vt:lpstr>微软雅黑</vt:lpstr>
      <vt:lpstr>Arial Unicode MS</vt:lpstr>
      <vt:lpstr>Calibri Light</vt:lpstr>
      <vt:lpstr>Calibri</vt:lpstr>
      <vt:lpstr>华文新魏</vt:lpstr>
      <vt:lpstr>Office 主题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Maximum Flow 最大流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dxyuh</dc:creator>
  <cp:lastModifiedBy>dxyuh</cp:lastModifiedBy>
  <cp:revision>54</cp:revision>
  <dcterms:created xsi:type="dcterms:W3CDTF">2017-12-17T06:53:00Z</dcterms:created>
  <dcterms:modified xsi:type="dcterms:W3CDTF">2017-12-22T07:07:49Z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