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58" r:id="rId5"/>
    <p:sldId id="259" r:id="rId6"/>
    <p:sldId id="263" r:id="rId7"/>
    <p:sldId id="264" r:id="rId8"/>
    <p:sldId id="260" r:id="rId9"/>
    <p:sldId id="282" r:id="rId10"/>
    <p:sldId id="262" r:id="rId11"/>
    <p:sldId id="283" r:id="rId12"/>
    <p:sldId id="265" r:id="rId13"/>
    <p:sldId id="267" r:id="rId14"/>
    <p:sldId id="268" r:id="rId15"/>
    <p:sldId id="272" r:id="rId16"/>
    <p:sldId id="269" r:id="rId17"/>
    <p:sldId id="270" r:id="rId18"/>
    <p:sldId id="271" r:id="rId19"/>
    <p:sldId id="280" r:id="rId20"/>
    <p:sldId id="266" r:id="rId21"/>
    <p:sldId id="279" r:id="rId22"/>
    <p:sldId id="273" r:id="rId23"/>
    <p:sldId id="274" r:id="rId24"/>
    <p:sldId id="275" r:id="rId25"/>
    <p:sldId id="277"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1" d="100"/>
          <a:sy n="51" d="100"/>
        </p:scale>
        <p:origin x="10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94087A-5FEA-4232-97CC-752BA9D3D5F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229658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4087A-5FEA-4232-97CC-752BA9D3D5F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71420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4087A-5FEA-4232-97CC-752BA9D3D5F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7D7894-9E85-4A4F-8870-15594CC7D95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99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94087A-5FEA-4232-97CC-752BA9D3D5F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753853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94087A-5FEA-4232-97CC-752BA9D3D5F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7D7894-9E85-4A4F-8870-15594CC7D95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888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94087A-5FEA-4232-97CC-752BA9D3D5F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165544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94087A-5FEA-4232-97CC-752BA9D3D5F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61343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94087A-5FEA-4232-97CC-752BA9D3D5F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359630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94087A-5FEA-4232-97CC-752BA9D3D5F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28959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4087A-5FEA-4232-97CC-752BA9D3D5F2}"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146878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94087A-5FEA-4232-97CC-752BA9D3D5F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240498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94087A-5FEA-4232-97CC-752BA9D3D5F2}" type="datetimeFigureOut">
              <a:rPr lang="en-US" smtClean="0"/>
              <a:t>11/12/2015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165557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94087A-5FEA-4232-97CC-752BA9D3D5F2}" type="datetimeFigureOut">
              <a:rPr lang="en-US" smtClean="0"/>
              <a:t>11/12/2015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111932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4087A-5FEA-4232-97CC-752BA9D3D5F2}" type="datetimeFigureOut">
              <a:rPr lang="en-US" smtClean="0"/>
              <a:t>11/12/2015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278268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4087A-5FEA-4232-97CC-752BA9D3D5F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24364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4087A-5FEA-4232-97CC-752BA9D3D5F2}"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7D7894-9E85-4A4F-8870-15594CC7D959}" type="slidenum">
              <a:rPr lang="en-US" smtClean="0"/>
              <a:t>‹#›</a:t>
            </a:fld>
            <a:endParaRPr lang="en-US"/>
          </a:p>
        </p:txBody>
      </p:sp>
    </p:spTree>
    <p:extLst>
      <p:ext uri="{BB962C8B-B14F-4D97-AF65-F5344CB8AC3E}">
        <p14:creationId xmlns:p14="http://schemas.microsoft.com/office/powerpoint/2010/main" val="207153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94087A-5FEA-4232-97CC-752BA9D3D5F2}" type="datetimeFigureOut">
              <a:rPr lang="en-US" smtClean="0"/>
              <a:t>11/12/2015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7D7894-9E85-4A4F-8870-15594CC7D959}" type="slidenum">
              <a:rPr lang="en-US" smtClean="0"/>
              <a:t>‹#›</a:t>
            </a:fld>
            <a:endParaRPr lang="en-US"/>
          </a:p>
        </p:txBody>
      </p:sp>
    </p:spTree>
    <p:extLst>
      <p:ext uri="{BB962C8B-B14F-4D97-AF65-F5344CB8AC3E}">
        <p14:creationId xmlns:p14="http://schemas.microsoft.com/office/powerpoint/2010/main" val="1052646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 3</a:t>
            </a:r>
            <a:endParaRPr lang="en-US" dirty="0"/>
          </a:p>
        </p:txBody>
      </p:sp>
      <p:sp>
        <p:nvSpPr>
          <p:cNvPr id="3" name="Subtitle 2"/>
          <p:cNvSpPr>
            <a:spLocks noGrp="1"/>
          </p:cNvSpPr>
          <p:nvPr>
            <p:ph type="subTitle" idx="1"/>
          </p:nvPr>
        </p:nvSpPr>
        <p:spPr/>
        <p:txBody>
          <a:bodyPr/>
          <a:lstStyle/>
          <a:p>
            <a:r>
              <a:rPr lang="en-US" dirty="0" smtClean="0"/>
              <a:t>DUE DATE: Tuesday, November 24th</a:t>
            </a:r>
            <a:endParaRPr lang="en-US" dirty="0"/>
          </a:p>
        </p:txBody>
      </p:sp>
    </p:spTree>
    <p:extLst>
      <p:ext uri="{BB962C8B-B14F-4D97-AF65-F5344CB8AC3E}">
        <p14:creationId xmlns:p14="http://schemas.microsoft.com/office/powerpoint/2010/main" val="501430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8335" y="4748463"/>
            <a:ext cx="8915400" cy="1925053"/>
          </a:xfrm>
        </p:spPr>
        <p:txBody>
          <a:bodyPr/>
          <a:lstStyle/>
          <a:p>
            <a:pPr marL="0" indent="0">
              <a:buNone/>
            </a:pPr>
            <a:r>
              <a:rPr lang="en-US" dirty="0"/>
              <a:t>The way the binary search tree is laid out is that the nodes to the left of the root have their </a:t>
            </a:r>
            <a:r>
              <a:rPr lang="en-US" dirty="0" err="1"/>
              <a:t>healthMax</a:t>
            </a:r>
            <a:r>
              <a:rPr lang="en-US" dirty="0"/>
              <a:t> smaller than the root’s </a:t>
            </a:r>
            <a:r>
              <a:rPr lang="en-US" dirty="0" err="1"/>
              <a:t>healthMin</a:t>
            </a:r>
            <a:r>
              <a:rPr lang="en-US" dirty="0"/>
              <a:t>, and the nodes to the right of the root have their </a:t>
            </a:r>
            <a:r>
              <a:rPr lang="en-US" dirty="0" err="1"/>
              <a:t>healthMin</a:t>
            </a:r>
            <a:r>
              <a:rPr lang="en-US" dirty="0"/>
              <a:t> greater than the root’s </a:t>
            </a:r>
            <a:r>
              <a:rPr lang="en-US" dirty="0" err="1"/>
              <a:t>healthMax</a:t>
            </a:r>
            <a:r>
              <a:rPr lang="en-US" dirty="0" smtClean="0"/>
              <a:t>.</a:t>
            </a:r>
          </a:p>
          <a:p>
            <a:pPr marL="0" indent="0">
              <a:buNone/>
            </a:pPr>
            <a:r>
              <a:rPr lang="en-US" dirty="0" smtClean="0"/>
              <a:t>The </a:t>
            </a:r>
            <a:r>
              <a:rPr lang="en-US" dirty="0" err="1" smtClean="0"/>
              <a:t>topOfStack</a:t>
            </a:r>
            <a:r>
              <a:rPr lang="en-US" dirty="0" smtClean="0"/>
              <a:t> value is where the decisions themselves are found, whose structure is shown to the right. The </a:t>
            </a:r>
            <a:r>
              <a:rPr lang="en-US" dirty="0" err="1" smtClean="0"/>
              <a:t>enum</a:t>
            </a:r>
            <a:r>
              <a:rPr lang="en-US" dirty="0" smtClean="0"/>
              <a:t> values are also given, and will be used in determining how to evaluate the user’s choice for each hero.</a:t>
            </a:r>
            <a:endParaRPr lang="en-US" dirty="0"/>
          </a:p>
          <a:p>
            <a:pPr marL="0" indent="0">
              <a:buNone/>
            </a:pPr>
            <a:endParaRPr lang="en-US" dirty="0"/>
          </a:p>
          <a:p>
            <a:pPr marL="0" indent="0">
              <a:buNone/>
            </a:pPr>
            <a:endParaRPr lang="en-US" dirty="0"/>
          </a:p>
        </p:txBody>
      </p:sp>
      <p:sp>
        <p:nvSpPr>
          <p:cNvPr id="4" name="Rectangle 3"/>
          <p:cNvSpPr/>
          <p:nvPr/>
        </p:nvSpPr>
        <p:spPr>
          <a:xfrm>
            <a:off x="2031449" y="472130"/>
            <a:ext cx="4962907" cy="2308324"/>
          </a:xfrm>
          <a:prstGeom prst="rect">
            <a:avLst/>
          </a:prstGeom>
          <a:ln>
            <a:solidFill>
              <a:schemeClr val="tx1"/>
            </a:solidFill>
          </a:ln>
        </p:spPr>
        <p:txBody>
          <a:bodyPr wrap="square">
            <a:spAutoFit/>
          </a:bodyPr>
          <a:lstStyle/>
          <a:p>
            <a:r>
              <a:rPr lang="en-US" dirty="0" err="1" smtClean="0"/>
              <a:t>typedef</a:t>
            </a:r>
            <a:r>
              <a:rPr lang="en-US" dirty="0" smtClean="0"/>
              <a:t> </a:t>
            </a:r>
            <a:r>
              <a:rPr lang="en-US" dirty="0" err="1" smtClean="0"/>
              <a:t>struct</a:t>
            </a:r>
            <a:r>
              <a:rPr lang="en-US" dirty="0" smtClean="0"/>
              <a:t> </a:t>
            </a:r>
            <a:r>
              <a:rPr lang="en-US" dirty="0" err="1" smtClean="0"/>
              <a:t>bossDecisionNode</a:t>
            </a:r>
            <a:endParaRPr lang="en-US" dirty="0" smtClean="0"/>
          </a:p>
          <a:p>
            <a:r>
              <a:rPr lang="en-US" dirty="0" smtClean="0"/>
              <a:t>{</a:t>
            </a:r>
          </a:p>
          <a:p>
            <a:r>
              <a:rPr lang="en-US" dirty="0" smtClean="0"/>
              <a:t>    </a:t>
            </a:r>
            <a:r>
              <a:rPr lang="en-US" dirty="0" err="1" smtClean="0"/>
              <a:t>struct</a:t>
            </a:r>
            <a:r>
              <a:rPr lang="en-US" dirty="0" smtClean="0"/>
              <a:t> </a:t>
            </a:r>
            <a:r>
              <a:rPr lang="en-US" dirty="0" err="1" smtClean="0"/>
              <a:t>bossDecisionNode</a:t>
            </a:r>
            <a:r>
              <a:rPr lang="en-US" dirty="0" smtClean="0"/>
              <a:t>* </a:t>
            </a:r>
            <a:r>
              <a:rPr lang="en-US" dirty="0" err="1" smtClean="0"/>
              <a:t>leftNode</a:t>
            </a:r>
            <a:r>
              <a:rPr lang="en-US" dirty="0" smtClean="0"/>
              <a:t>;</a:t>
            </a:r>
          </a:p>
          <a:p>
            <a:r>
              <a:rPr lang="en-US" dirty="0" smtClean="0"/>
              <a:t>    </a:t>
            </a:r>
            <a:r>
              <a:rPr lang="en-US" dirty="0" err="1" smtClean="0"/>
              <a:t>struct</a:t>
            </a:r>
            <a:r>
              <a:rPr lang="en-US" dirty="0" smtClean="0"/>
              <a:t> </a:t>
            </a:r>
            <a:r>
              <a:rPr lang="en-US" dirty="0" err="1" smtClean="0"/>
              <a:t>bossDecisionNode</a:t>
            </a:r>
            <a:r>
              <a:rPr lang="en-US" dirty="0" smtClean="0"/>
              <a:t>* </a:t>
            </a:r>
            <a:r>
              <a:rPr lang="en-US" dirty="0" err="1" smtClean="0"/>
              <a:t>rightNode</a:t>
            </a:r>
            <a:r>
              <a:rPr lang="en-US" dirty="0" smtClean="0"/>
              <a:t>;</a:t>
            </a:r>
          </a:p>
          <a:p>
            <a:r>
              <a:rPr lang="en-US" dirty="0" smtClean="0"/>
              <a:t>    </a:t>
            </a:r>
            <a:r>
              <a:rPr lang="en-US" dirty="0" err="1" smtClean="0"/>
              <a:t>int</a:t>
            </a:r>
            <a:r>
              <a:rPr lang="en-US" dirty="0" smtClean="0"/>
              <a:t> </a:t>
            </a:r>
            <a:r>
              <a:rPr lang="en-US" dirty="0" err="1" smtClean="0"/>
              <a:t>healthMin</a:t>
            </a:r>
            <a:r>
              <a:rPr lang="en-US" dirty="0" smtClean="0"/>
              <a:t>;</a:t>
            </a:r>
          </a:p>
          <a:p>
            <a:r>
              <a:rPr lang="en-US" dirty="0" smtClean="0"/>
              <a:t>    </a:t>
            </a:r>
            <a:r>
              <a:rPr lang="en-US" dirty="0" err="1" smtClean="0"/>
              <a:t>int</a:t>
            </a:r>
            <a:r>
              <a:rPr lang="en-US" dirty="0" smtClean="0"/>
              <a:t> </a:t>
            </a:r>
            <a:r>
              <a:rPr lang="en-US" dirty="0" err="1" smtClean="0"/>
              <a:t>healthMax</a:t>
            </a:r>
            <a:r>
              <a:rPr lang="en-US" dirty="0" smtClean="0"/>
              <a:t>;</a:t>
            </a:r>
          </a:p>
          <a:p>
            <a:r>
              <a:rPr lang="en-US" dirty="0" smtClean="0"/>
              <a:t>    </a:t>
            </a:r>
            <a:r>
              <a:rPr lang="en-US" dirty="0" err="1" smtClean="0"/>
              <a:t>bossDecision</a:t>
            </a:r>
            <a:r>
              <a:rPr lang="en-US" dirty="0" smtClean="0"/>
              <a:t>* </a:t>
            </a:r>
            <a:r>
              <a:rPr lang="en-US" dirty="0" err="1" smtClean="0"/>
              <a:t>topOfStack</a:t>
            </a:r>
            <a:r>
              <a:rPr lang="en-US" dirty="0" smtClean="0"/>
              <a:t>;</a:t>
            </a:r>
          </a:p>
          <a:p>
            <a:r>
              <a:rPr lang="en-US" dirty="0" smtClean="0"/>
              <a:t>} </a:t>
            </a:r>
            <a:r>
              <a:rPr lang="en-US" dirty="0" err="1" smtClean="0"/>
              <a:t>bossDecisionNode</a:t>
            </a:r>
            <a:r>
              <a:rPr lang="en-US" dirty="0" smtClean="0"/>
              <a:t>;</a:t>
            </a:r>
            <a:endParaRPr lang="en-US" dirty="0"/>
          </a:p>
        </p:txBody>
      </p:sp>
      <p:sp>
        <p:nvSpPr>
          <p:cNvPr id="5" name="Title 1"/>
          <p:cNvSpPr>
            <a:spLocks noGrp="1"/>
          </p:cNvSpPr>
          <p:nvPr>
            <p:ph type="title"/>
          </p:nvPr>
        </p:nvSpPr>
        <p:spPr>
          <a:xfrm>
            <a:off x="8645048" y="476191"/>
            <a:ext cx="2941602" cy="899889"/>
          </a:xfrm>
        </p:spPr>
        <p:txBody>
          <a:bodyPr>
            <a:normAutofit fontScale="90000"/>
          </a:bodyPr>
          <a:lstStyle/>
          <a:p>
            <a:r>
              <a:rPr lang="en-US" dirty="0" smtClean="0"/>
              <a:t>Node in the binary tree</a:t>
            </a:r>
            <a:endParaRPr lang="en-US" dirty="0"/>
          </a:p>
        </p:txBody>
      </p:sp>
      <p:sp>
        <p:nvSpPr>
          <p:cNvPr id="6" name="Rectangle 5"/>
          <p:cNvSpPr/>
          <p:nvPr/>
        </p:nvSpPr>
        <p:spPr>
          <a:xfrm>
            <a:off x="2627954" y="3043101"/>
            <a:ext cx="3769895" cy="1477328"/>
          </a:xfrm>
          <a:prstGeom prst="rect">
            <a:avLst/>
          </a:prstGeom>
          <a:ln>
            <a:solidFill>
              <a:schemeClr val="tx1"/>
            </a:solidFill>
          </a:ln>
        </p:spPr>
        <p:txBody>
          <a:bodyPr wrap="square">
            <a:spAutoFit/>
          </a:bodyPr>
          <a:lstStyle/>
          <a:p>
            <a:r>
              <a:rPr lang="en-US" dirty="0" err="1" smtClean="0"/>
              <a:t>typedef</a:t>
            </a:r>
            <a:r>
              <a:rPr lang="en-US" dirty="0" smtClean="0"/>
              <a:t> </a:t>
            </a:r>
            <a:r>
              <a:rPr lang="en-US" dirty="0" err="1" smtClean="0"/>
              <a:t>struct</a:t>
            </a:r>
            <a:r>
              <a:rPr lang="en-US" dirty="0" smtClean="0"/>
              <a:t> </a:t>
            </a:r>
            <a:r>
              <a:rPr lang="en-US" dirty="0" err="1" smtClean="0"/>
              <a:t>bossDecision</a:t>
            </a:r>
            <a:r>
              <a:rPr lang="en-US" dirty="0" smtClean="0"/>
              <a:t>_</a:t>
            </a:r>
          </a:p>
          <a:p>
            <a:r>
              <a:rPr lang="en-US" dirty="0" smtClean="0"/>
              <a:t>{</a:t>
            </a:r>
          </a:p>
          <a:p>
            <a:r>
              <a:rPr lang="en-US" dirty="0" smtClean="0"/>
              <a:t>    </a:t>
            </a:r>
            <a:r>
              <a:rPr lang="en-US" dirty="0" err="1" smtClean="0"/>
              <a:t>decisionType</a:t>
            </a:r>
            <a:r>
              <a:rPr lang="en-US" dirty="0" smtClean="0"/>
              <a:t> type;</a:t>
            </a:r>
          </a:p>
          <a:p>
            <a:r>
              <a:rPr lang="en-US" dirty="0" smtClean="0"/>
              <a:t>    </a:t>
            </a:r>
            <a:r>
              <a:rPr lang="en-US" dirty="0" err="1" smtClean="0"/>
              <a:t>struct</a:t>
            </a:r>
            <a:r>
              <a:rPr lang="en-US" dirty="0" smtClean="0"/>
              <a:t> </a:t>
            </a:r>
            <a:r>
              <a:rPr lang="en-US" dirty="0" err="1" smtClean="0"/>
              <a:t>bossDecision</a:t>
            </a:r>
            <a:r>
              <a:rPr lang="en-US" dirty="0" smtClean="0"/>
              <a:t>_* next;</a:t>
            </a:r>
          </a:p>
          <a:p>
            <a:r>
              <a:rPr lang="en-US" dirty="0" smtClean="0"/>
              <a:t>} </a:t>
            </a:r>
            <a:r>
              <a:rPr lang="en-US" dirty="0" err="1" smtClean="0"/>
              <a:t>bossDecision</a:t>
            </a:r>
            <a:r>
              <a:rPr lang="en-US" dirty="0" smtClean="0"/>
              <a:t>;</a:t>
            </a:r>
            <a:endParaRPr lang="en-US" dirty="0"/>
          </a:p>
        </p:txBody>
      </p:sp>
      <p:sp>
        <p:nvSpPr>
          <p:cNvPr id="7" name="Rectangle 6"/>
          <p:cNvSpPr/>
          <p:nvPr/>
        </p:nvSpPr>
        <p:spPr>
          <a:xfrm>
            <a:off x="8027188" y="2223183"/>
            <a:ext cx="3256547" cy="1754326"/>
          </a:xfrm>
          <a:prstGeom prst="rect">
            <a:avLst/>
          </a:prstGeom>
          <a:ln>
            <a:solidFill>
              <a:schemeClr val="tx1"/>
            </a:solidFill>
          </a:ln>
        </p:spPr>
        <p:txBody>
          <a:bodyPr wrap="square">
            <a:spAutoFit/>
          </a:bodyPr>
          <a:lstStyle/>
          <a:p>
            <a:r>
              <a:rPr lang="en-US" dirty="0" err="1" smtClean="0"/>
              <a:t>typedef</a:t>
            </a:r>
            <a:r>
              <a:rPr lang="en-US" dirty="0" smtClean="0"/>
              <a:t> </a:t>
            </a:r>
            <a:r>
              <a:rPr lang="en-US" dirty="0" err="1" smtClean="0"/>
              <a:t>enum</a:t>
            </a:r>
            <a:r>
              <a:rPr lang="en-US" dirty="0" smtClean="0"/>
              <a:t> type</a:t>
            </a:r>
          </a:p>
          <a:p>
            <a:r>
              <a:rPr lang="en-US" dirty="0" smtClean="0"/>
              <a:t>{</a:t>
            </a:r>
          </a:p>
          <a:p>
            <a:r>
              <a:rPr lang="en-US" dirty="0" smtClean="0"/>
              <a:t>    ATTACK,</a:t>
            </a:r>
          </a:p>
          <a:p>
            <a:r>
              <a:rPr lang="en-US" dirty="0" smtClean="0"/>
              <a:t>    DEFEND,</a:t>
            </a:r>
          </a:p>
          <a:p>
            <a:r>
              <a:rPr lang="en-US" dirty="0" smtClean="0"/>
              <a:t>    HEAL</a:t>
            </a:r>
          </a:p>
          <a:p>
            <a:r>
              <a:rPr lang="en-US" dirty="0" smtClean="0"/>
              <a:t>} </a:t>
            </a:r>
            <a:r>
              <a:rPr lang="en-US" dirty="0" err="1" smtClean="0"/>
              <a:t>decisionType</a:t>
            </a:r>
            <a:r>
              <a:rPr lang="en-US" dirty="0" smtClean="0"/>
              <a:t>;</a:t>
            </a:r>
            <a:endParaRPr lang="en-US" dirty="0"/>
          </a:p>
        </p:txBody>
      </p:sp>
    </p:spTree>
    <p:extLst>
      <p:ext uri="{BB962C8B-B14F-4D97-AF65-F5344CB8AC3E}">
        <p14:creationId xmlns:p14="http://schemas.microsoft.com/office/powerpoint/2010/main" val="1076246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5827" y="671641"/>
            <a:ext cx="4798577" cy="833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sp>
        <p:nvSpPr>
          <p:cNvPr id="5" name="TextBox 4"/>
          <p:cNvSpPr txBox="1"/>
          <p:nvPr/>
        </p:nvSpPr>
        <p:spPr>
          <a:xfrm>
            <a:off x="2662280" y="178025"/>
            <a:ext cx="7040070" cy="369332"/>
          </a:xfrm>
          <a:prstGeom prst="rect">
            <a:avLst/>
          </a:prstGeom>
          <a:noFill/>
        </p:spPr>
        <p:txBody>
          <a:bodyPr wrap="square" rtlCol="0">
            <a:spAutoFit/>
          </a:bodyPr>
          <a:lstStyle/>
          <a:p>
            <a:pPr algn="ctr"/>
            <a:r>
              <a:rPr lang="en-US" dirty="0" smtClean="0"/>
              <a:t>Binary tree diagram:</a:t>
            </a:r>
            <a:endParaRPr lang="en-US" dirty="0"/>
          </a:p>
        </p:txBody>
      </p:sp>
      <p:cxnSp>
        <p:nvCxnSpPr>
          <p:cNvPr id="10" name="Straight Connector 9"/>
          <p:cNvCxnSpPr/>
          <p:nvPr/>
        </p:nvCxnSpPr>
        <p:spPr>
          <a:xfrm>
            <a:off x="4175492" y="671641"/>
            <a:ext cx="0" cy="83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53278" y="671641"/>
            <a:ext cx="0" cy="8334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79297" y="753077"/>
            <a:ext cx="931934" cy="646331"/>
          </a:xfrm>
          <a:prstGeom prst="rect">
            <a:avLst/>
          </a:prstGeom>
          <a:noFill/>
        </p:spPr>
        <p:txBody>
          <a:bodyPr wrap="square" rtlCol="0">
            <a:spAutoFit/>
          </a:bodyPr>
          <a:lstStyle/>
          <a:p>
            <a:pPr algn="ctr"/>
            <a:r>
              <a:rPr lang="en-US" dirty="0" smtClean="0"/>
              <a:t>Min health</a:t>
            </a:r>
            <a:endParaRPr lang="en-US" dirty="0"/>
          </a:p>
        </p:txBody>
      </p:sp>
      <p:sp>
        <p:nvSpPr>
          <p:cNvPr id="13" name="TextBox 12"/>
          <p:cNvSpPr txBox="1"/>
          <p:nvPr/>
        </p:nvSpPr>
        <p:spPr>
          <a:xfrm>
            <a:off x="4164700" y="753078"/>
            <a:ext cx="972394" cy="646331"/>
          </a:xfrm>
          <a:prstGeom prst="rect">
            <a:avLst/>
          </a:prstGeom>
          <a:noFill/>
        </p:spPr>
        <p:txBody>
          <a:bodyPr wrap="square" rtlCol="0">
            <a:spAutoFit/>
          </a:bodyPr>
          <a:lstStyle/>
          <a:p>
            <a:pPr algn="ctr"/>
            <a:r>
              <a:rPr lang="en-US" dirty="0" smtClean="0"/>
              <a:t>Max</a:t>
            </a:r>
          </a:p>
          <a:p>
            <a:pPr algn="ctr"/>
            <a:r>
              <a:rPr lang="en-US" dirty="0" smtClean="0"/>
              <a:t>health</a:t>
            </a:r>
            <a:endParaRPr lang="en-US" dirty="0"/>
          </a:p>
        </p:txBody>
      </p:sp>
      <p:cxnSp>
        <p:nvCxnSpPr>
          <p:cNvPr id="38" name="Straight Arrow Connector 37"/>
          <p:cNvCxnSpPr>
            <a:stCxn id="4" idx="2"/>
          </p:cNvCxnSpPr>
          <p:nvPr/>
        </p:nvCxnSpPr>
        <p:spPr>
          <a:xfrm flipH="1">
            <a:off x="2753990" y="1505121"/>
            <a:ext cx="2971126" cy="210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p:cNvCxnSpPr>
          <p:nvPr/>
        </p:nvCxnSpPr>
        <p:spPr>
          <a:xfrm>
            <a:off x="5725116" y="1505121"/>
            <a:ext cx="3858552" cy="210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45662" y="2093553"/>
            <a:ext cx="614994" cy="369332"/>
          </a:xfrm>
          <a:prstGeom prst="rect">
            <a:avLst/>
          </a:prstGeom>
          <a:noFill/>
        </p:spPr>
        <p:txBody>
          <a:bodyPr wrap="square" rtlCol="0">
            <a:spAutoFit/>
          </a:bodyPr>
          <a:lstStyle/>
          <a:p>
            <a:r>
              <a:rPr lang="en-US" dirty="0" smtClean="0"/>
              <a:t>Left</a:t>
            </a:r>
            <a:endParaRPr lang="en-US" dirty="0"/>
          </a:p>
        </p:txBody>
      </p:sp>
      <p:sp>
        <p:nvSpPr>
          <p:cNvPr id="42" name="TextBox 41"/>
          <p:cNvSpPr txBox="1"/>
          <p:nvPr/>
        </p:nvSpPr>
        <p:spPr>
          <a:xfrm>
            <a:off x="7680018" y="2093553"/>
            <a:ext cx="1016224" cy="369332"/>
          </a:xfrm>
          <a:prstGeom prst="rect">
            <a:avLst/>
          </a:prstGeom>
          <a:noFill/>
        </p:spPr>
        <p:txBody>
          <a:bodyPr wrap="square" rtlCol="0">
            <a:spAutoFit/>
          </a:bodyPr>
          <a:lstStyle/>
          <a:p>
            <a:r>
              <a:rPr lang="en-US" dirty="0" smtClean="0"/>
              <a:t>Right</a:t>
            </a:r>
            <a:endParaRPr lang="en-US" dirty="0"/>
          </a:p>
        </p:txBody>
      </p:sp>
      <p:sp>
        <p:nvSpPr>
          <p:cNvPr id="43" name="TextBox 42"/>
          <p:cNvSpPr txBox="1"/>
          <p:nvPr/>
        </p:nvSpPr>
        <p:spPr>
          <a:xfrm>
            <a:off x="5470216" y="5211271"/>
            <a:ext cx="1424198" cy="369332"/>
          </a:xfrm>
          <a:prstGeom prst="rect">
            <a:avLst/>
          </a:prstGeom>
          <a:noFill/>
        </p:spPr>
        <p:txBody>
          <a:bodyPr wrap="square" rtlCol="0">
            <a:spAutoFit/>
          </a:bodyPr>
          <a:lstStyle/>
          <a:p>
            <a:r>
              <a:rPr lang="en-US" dirty="0" smtClean="0"/>
              <a:t>And so on.</a:t>
            </a:r>
            <a:endParaRPr lang="en-US" dirty="0"/>
          </a:p>
        </p:txBody>
      </p:sp>
      <p:sp>
        <p:nvSpPr>
          <p:cNvPr id="6" name="TextBox 5"/>
          <p:cNvSpPr txBox="1"/>
          <p:nvPr/>
        </p:nvSpPr>
        <p:spPr>
          <a:xfrm>
            <a:off x="5297797" y="916370"/>
            <a:ext cx="673378" cy="369332"/>
          </a:xfrm>
          <a:prstGeom prst="rect">
            <a:avLst/>
          </a:prstGeom>
          <a:noFill/>
        </p:spPr>
        <p:txBody>
          <a:bodyPr wrap="square" rtlCol="0">
            <a:spAutoFit/>
          </a:bodyPr>
          <a:lstStyle/>
          <a:p>
            <a:r>
              <a:rPr lang="en-US" dirty="0" smtClean="0"/>
              <a:t>Left</a:t>
            </a:r>
            <a:endParaRPr lang="en-US" dirty="0"/>
          </a:p>
        </p:txBody>
      </p:sp>
      <p:cxnSp>
        <p:nvCxnSpPr>
          <p:cNvPr id="37" name="Straight Connector 36"/>
          <p:cNvCxnSpPr/>
          <p:nvPr/>
        </p:nvCxnSpPr>
        <p:spPr>
          <a:xfrm>
            <a:off x="6046842" y="671641"/>
            <a:ext cx="0" cy="83338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148843" y="916370"/>
            <a:ext cx="773107" cy="369332"/>
          </a:xfrm>
          <a:prstGeom prst="rect">
            <a:avLst/>
          </a:prstGeom>
          <a:noFill/>
        </p:spPr>
        <p:txBody>
          <a:bodyPr wrap="square" rtlCol="0">
            <a:spAutoFit/>
          </a:bodyPr>
          <a:lstStyle/>
          <a:p>
            <a:r>
              <a:rPr lang="en-US" dirty="0" smtClean="0"/>
              <a:t>Right</a:t>
            </a:r>
            <a:endParaRPr lang="en-US" dirty="0"/>
          </a:p>
        </p:txBody>
      </p:sp>
      <p:cxnSp>
        <p:nvCxnSpPr>
          <p:cNvPr id="45" name="Straight Connector 44"/>
          <p:cNvCxnSpPr/>
          <p:nvPr/>
        </p:nvCxnSpPr>
        <p:spPr>
          <a:xfrm>
            <a:off x="6994143" y="671641"/>
            <a:ext cx="0" cy="83338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89792" y="796551"/>
            <a:ext cx="931934" cy="646331"/>
          </a:xfrm>
          <a:prstGeom prst="rect">
            <a:avLst/>
          </a:prstGeom>
          <a:noFill/>
        </p:spPr>
        <p:txBody>
          <a:bodyPr wrap="square" rtlCol="0">
            <a:spAutoFit/>
          </a:bodyPr>
          <a:lstStyle/>
          <a:p>
            <a:pPr algn="ctr"/>
            <a:r>
              <a:rPr lang="en-US" dirty="0" smtClean="0"/>
              <a:t>Top of list</a:t>
            </a:r>
            <a:endParaRPr lang="en-US" dirty="0"/>
          </a:p>
        </p:txBody>
      </p:sp>
      <p:cxnSp>
        <p:nvCxnSpPr>
          <p:cNvPr id="48" name="Straight Arrow Connector 47"/>
          <p:cNvCxnSpPr/>
          <p:nvPr/>
        </p:nvCxnSpPr>
        <p:spPr>
          <a:xfrm>
            <a:off x="7555759" y="1505025"/>
            <a:ext cx="0" cy="2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303096" y="1792705"/>
            <a:ext cx="505326" cy="180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695431" y="1662301"/>
            <a:ext cx="701027" cy="369332"/>
          </a:xfrm>
          <a:prstGeom prst="rect">
            <a:avLst/>
          </a:prstGeom>
          <a:noFill/>
        </p:spPr>
        <p:txBody>
          <a:bodyPr wrap="square" rtlCol="0">
            <a:spAutoFit/>
          </a:bodyPr>
          <a:lstStyle/>
          <a:p>
            <a:r>
              <a:rPr lang="en-US" dirty="0" smtClean="0"/>
              <a:t>(list)</a:t>
            </a:r>
            <a:endParaRPr lang="en-US" dirty="0"/>
          </a:p>
        </p:txBody>
      </p:sp>
      <p:sp>
        <p:nvSpPr>
          <p:cNvPr id="51" name="Rectangle 50"/>
          <p:cNvSpPr/>
          <p:nvPr/>
        </p:nvSpPr>
        <p:spPr>
          <a:xfrm>
            <a:off x="491765" y="3607701"/>
            <a:ext cx="4798577" cy="833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cxnSp>
        <p:nvCxnSpPr>
          <p:cNvPr id="52" name="Straight Connector 51"/>
          <p:cNvCxnSpPr/>
          <p:nvPr/>
        </p:nvCxnSpPr>
        <p:spPr>
          <a:xfrm>
            <a:off x="1341430" y="3607701"/>
            <a:ext cx="0" cy="83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19216" y="3607701"/>
            <a:ext cx="0" cy="83348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5235" y="3689137"/>
            <a:ext cx="931934" cy="646331"/>
          </a:xfrm>
          <a:prstGeom prst="rect">
            <a:avLst/>
          </a:prstGeom>
          <a:noFill/>
        </p:spPr>
        <p:txBody>
          <a:bodyPr wrap="square" rtlCol="0">
            <a:spAutoFit/>
          </a:bodyPr>
          <a:lstStyle/>
          <a:p>
            <a:pPr algn="ctr"/>
            <a:r>
              <a:rPr lang="en-US" dirty="0" smtClean="0"/>
              <a:t>Min health</a:t>
            </a:r>
            <a:endParaRPr lang="en-US" dirty="0"/>
          </a:p>
        </p:txBody>
      </p:sp>
      <p:sp>
        <p:nvSpPr>
          <p:cNvPr id="55" name="TextBox 54"/>
          <p:cNvSpPr txBox="1"/>
          <p:nvPr/>
        </p:nvSpPr>
        <p:spPr>
          <a:xfrm>
            <a:off x="1330638" y="3689138"/>
            <a:ext cx="972394" cy="646331"/>
          </a:xfrm>
          <a:prstGeom prst="rect">
            <a:avLst/>
          </a:prstGeom>
          <a:noFill/>
        </p:spPr>
        <p:txBody>
          <a:bodyPr wrap="square" rtlCol="0">
            <a:spAutoFit/>
          </a:bodyPr>
          <a:lstStyle/>
          <a:p>
            <a:pPr algn="ctr"/>
            <a:r>
              <a:rPr lang="en-US" dirty="0" smtClean="0"/>
              <a:t>Max</a:t>
            </a:r>
          </a:p>
          <a:p>
            <a:pPr algn="ctr"/>
            <a:r>
              <a:rPr lang="en-US" dirty="0" smtClean="0"/>
              <a:t>health</a:t>
            </a:r>
            <a:endParaRPr lang="en-US" dirty="0"/>
          </a:p>
        </p:txBody>
      </p:sp>
      <p:sp>
        <p:nvSpPr>
          <p:cNvPr id="56" name="TextBox 55"/>
          <p:cNvSpPr txBox="1"/>
          <p:nvPr/>
        </p:nvSpPr>
        <p:spPr>
          <a:xfrm>
            <a:off x="2463735" y="3852430"/>
            <a:ext cx="673378" cy="369332"/>
          </a:xfrm>
          <a:prstGeom prst="rect">
            <a:avLst/>
          </a:prstGeom>
          <a:noFill/>
        </p:spPr>
        <p:txBody>
          <a:bodyPr wrap="square" rtlCol="0">
            <a:spAutoFit/>
          </a:bodyPr>
          <a:lstStyle/>
          <a:p>
            <a:r>
              <a:rPr lang="en-US" dirty="0" smtClean="0"/>
              <a:t>Left</a:t>
            </a:r>
            <a:endParaRPr lang="en-US" dirty="0"/>
          </a:p>
        </p:txBody>
      </p:sp>
      <p:cxnSp>
        <p:nvCxnSpPr>
          <p:cNvPr id="57" name="Straight Connector 56"/>
          <p:cNvCxnSpPr/>
          <p:nvPr/>
        </p:nvCxnSpPr>
        <p:spPr>
          <a:xfrm>
            <a:off x="3212780" y="3607701"/>
            <a:ext cx="0" cy="833384"/>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14781" y="3852430"/>
            <a:ext cx="773107" cy="369332"/>
          </a:xfrm>
          <a:prstGeom prst="rect">
            <a:avLst/>
          </a:prstGeom>
          <a:noFill/>
        </p:spPr>
        <p:txBody>
          <a:bodyPr wrap="square" rtlCol="0">
            <a:spAutoFit/>
          </a:bodyPr>
          <a:lstStyle/>
          <a:p>
            <a:r>
              <a:rPr lang="en-US" dirty="0" smtClean="0"/>
              <a:t>Right</a:t>
            </a:r>
            <a:endParaRPr lang="en-US" dirty="0"/>
          </a:p>
        </p:txBody>
      </p:sp>
      <p:cxnSp>
        <p:nvCxnSpPr>
          <p:cNvPr id="59" name="Straight Connector 58"/>
          <p:cNvCxnSpPr/>
          <p:nvPr/>
        </p:nvCxnSpPr>
        <p:spPr>
          <a:xfrm>
            <a:off x="4160081" y="3607701"/>
            <a:ext cx="0" cy="833384"/>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255730" y="3732611"/>
            <a:ext cx="931934" cy="646331"/>
          </a:xfrm>
          <a:prstGeom prst="rect">
            <a:avLst/>
          </a:prstGeom>
          <a:noFill/>
        </p:spPr>
        <p:txBody>
          <a:bodyPr wrap="square" rtlCol="0">
            <a:spAutoFit/>
          </a:bodyPr>
          <a:lstStyle/>
          <a:p>
            <a:pPr algn="ctr"/>
            <a:r>
              <a:rPr lang="en-US" dirty="0" smtClean="0"/>
              <a:t>Top of list</a:t>
            </a:r>
            <a:endParaRPr lang="en-US" dirty="0"/>
          </a:p>
        </p:txBody>
      </p:sp>
      <p:cxnSp>
        <p:nvCxnSpPr>
          <p:cNvPr id="61" name="Straight Arrow Connector 60"/>
          <p:cNvCxnSpPr/>
          <p:nvPr/>
        </p:nvCxnSpPr>
        <p:spPr>
          <a:xfrm>
            <a:off x="4721697" y="4441085"/>
            <a:ext cx="0" cy="2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469034" y="4728765"/>
            <a:ext cx="505326" cy="180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883328" y="4584829"/>
            <a:ext cx="701027" cy="369332"/>
          </a:xfrm>
          <a:prstGeom prst="rect">
            <a:avLst/>
          </a:prstGeom>
          <a:noFill/>
        </p:spPr>
        <p:txBody>
          <a:bodyPr wrap="square" rtlCol="0">
            <a:spAutoFit/>
          </a:bodyPr>
          <a:lstStyle/>
          <a:p>
            <a:r>
              <a:rPr lang="en-US" dirty="0" smtClean="0"/>
              <a:t>(list)</a:t>
            </a:r>
            <a:endParaRPr lang="en-US" dirty="0"/>
          </a:p>
        </p:txBody>
      </p:sp>
      <p:sp>
        <p:nvSpPr>
          <p:cNvPr id="77" name="Rectangle 76"/>
          <p:cNvSpPr/>
          <p:nvPr/>
        </p:nvSpPr>
        <p:spPr>
          <a:xfrm>
            <a:off x="7089792" y="3607605"/>
            <a:ext cx="4798577" cy="833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cxnSp>
        <p:nvCxnSpPr>
          <p:cNvPr id="78" name="Straight Connector 77"/>
          <p:cNvCxnSpPr/>
          <p:nvPr/>
        </p:nvCxnSpPr>
        <p:spPr>
          <a:xfrm>
            <a:off x="7939457" y="3607605"/>
            <a:ext cx="0" cy="83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917243" y="3607605"/>
            <a:ext cx="0" cy="83348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3262" y="3689041"/>
            <a:ext cx="931934" cy="646331"/>
          </a:xfrm>
          <a:prstGeom prst="rect">
            <a:avLst/>
          </a:prstGeom>
          <a:noFill/>
        </p:spPr>
        <p:txBody>
          <a:bodyPr wrap="square" rtlCol="0">
            <a:spAutoFit/>
          </a:bodyPr>
          <a:lstStyle/>
          <a:p>
            <a:pPr algn="ctr"/>
            <a:r>
              <a:rPr lang="en-US" dirty="0" smtClean="0"/>
              <a:t>Min health</a:t>
            </a:r>
            <a:endParaRPr lang="en-US" dirty="0"/>
          </a:p>
        </p:txBody>
      </p:sp>
      <p:sp>
        <p:nvSpPr>
          <p:cNvPr id="81" name="TextBox 80"/>
          <p:cNvSpPr txBox="1"/>
          <p:nvPr/>
        </p:nvSpPr>
        <p:spPr>
          <a:xfrm>
            <a:off x="7928665" y="3689042"/>
            <a:ext cx="972394" cy="646331"/>
          </a:xfrm>
          <a:prstGeom prst="rect">
            <a:avLst/>
          </a:prstGeom>
          <a:noFill/>
        </p:spPr>
        <p:txBody>
          <a:bodyPr wrap="square" rtlCol="0">
            <a:spAutoFit/>
          </a:bodyPr>
          <a:lstStyle/>
          <a:p>
            <a:pPr algn="ctr"/>
            <a:r>
              <a:rPr lang="en-US" dirty="0" smtClean="0"/>
              <a:t>Max</a:t>
            </a:r>
          </a:p>
          <a:p>
            <a:pPr algn="ctr"/>
            <a:r>
              <a:rPr lang="en-US" dirty="0" smtClean="0"/>
              <a:t>health</a:t>
            </a:r>
            <a:endParaRPr lang="en-US" dirty="0"/>
          </a:p>
        </p:txBody>
      </p:sp>
      <p:sp>
        <p:nvSpPr>
          <p:cNvPr id="82" name="TextBox 81"/>
          <p:cNvSpPr txBox="1"/>
          <p:nvPr/>
        </p:nvSpPr>
        <p:spPr>
          <a:xfrm>
            <a:off x="9061762" y="3852334"/>
            <a:ext cx="673378" cy="369332"/>
          </a:xfrm>
          <a:prstGeom prst="rect">
            <a:avLst/>
          </a:prstGeom>
          <a:noFill/>
        </p:spPr>
        <p:txBody>
          <a:bodyPr wrap="square" rtlCol="0">
            <a:spAutoFit/>
          </a:bodyPr>
          <a:lstStyle/>
          <a:p>
            <a:r>
              <a:rPr lang="en-US" dirty="0" smtClean="0"/>
              <a:t>Left</a:t>
            </a:r>
            <a:endParaRPr lang="en-US" dirty="0"/>
          </a:p>
        </p:txBody>
      </p:sp>
      <p:cxnSp>
        <p:nvCxnSpPr>
          <p:cNvPr id="83" name="Straight Connector 82"/>
          <p:cNvCxnSpPr/>
          <p:nvPr/>
        </p:nvCxnSpPr>
        <p:spPr>
          <a:xfrm>
            <a:off x="9810807" y="3607605"/>
            <a:ext cx="0" cy="833384"/>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9912808" y="3852334"/>
            <a:ext cx="773107" cy="369332"/>
          </a:xfrm>
          <a:prstGeom prst="rect">
            <a:avLst/>
          </a:prstGeom>
          <a:noFill/>
        </p:spPr>
        <p:txBody>
          <a:bodyPr wrap="square" rtlCol="0">
            <a:spAutoFit/>
          </a:bodyPr>
          <a:lstStyle/>
          <a:p>
            <a:r>
              <a:rPr lang="en-US" dirty="0" smtClean="0"/>
              <a:t>Right</a:t>
            </a:r>
            <a:endParaRPr lang="en-US" dirty="0"/>
          </a:p>
        </p:txBody>
      </p:sp>
      <p:cxnSp>
        <p:nvCxnSpPr>
          <p:cNvPr id="85" name="Straight Connector 84"/>
          <p:cNvCxnSpPr/>
          <p:nvPr/>
        </p:nvCxnSpPr>
        <p:spPr>
          <a:xfrm>
            <a:off x="10758108" y="3607605"/>
            <a:ext cx="0" cy="833384"/>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0853757" y="3732515"/>
            <a:ext cx="931934" cy="646331"/>
          </a:xfrm>
          <a:prstGeom prst="rect">
            <a:avLst/>
          </a:prstGeom>
          <a:noFill/>
        </p:spPr>
        <p:txBody>
          <a:bodyPr wrap="square" rtlCol="0">
            <a:spAutoFit/>
          </a:bodyPr>
          <a:lstStyle/>
          <a:p>
            <a:pPr algn="ctr"/>
            <a:r>
              <a:rPr lang="en-US" dirty="0" smtClean="0"/>
              <a:t>Top of list</a:t>
            </a:r>
            <a:endParaRPr lang="en-US" dirty="0"/>
          </a:p>
        </p:txBody>
      </p:sp>
      <p:cxnSp>
        <p:nvCxnSpPr>
          <p:cNvPr id="87" name="Straight Arrow Connector 86"/>
          <p:cNvCxnSpPr/>
          <p:nvPr/>
        </p:nvCxnSpPr>
        <p:spPr>
          <a:xfrm>
            <a:off x="11319724" y="4440989"/>
            <a:ext cx="0" cy="2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1067061" y="4728669"/>
            <a:ext cx="505326" cy="180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10492365" y="4616559"/>
            <a:ext cx="701027" cy="369332"/>
          </a:xfrm>
          <a:prstGeom prst="rect">
            <a:avLst/>
          </a:prstGeom>
          <a:noFill/>
        </p:spPr>
        <p:txBody>
          <a:bodyPr wrap="square" rtlCol="0">
            <a:spAutoFit/>
          </a:bodyPr>
          <a:lstStyle/>
          <a:p>
            <a:r>
              <a:rPr lang="en-US" dirty="0" smtClean="0"/>
              <a:t>(list)</a:t>
            </a:r>
            <a:endParaRPr lang="en-US" dirty="0"/>
          </a:p>
        </p:txBody>
      </p:sp>
    </p:spTree>
    <p:extLst>
      <p:ext uri="{BB962C8B-B14F-4D97-AF65-F5344CB8AC3E}">
        <p14:creationId xmlns:p14="http://schemas.microsoft.com/office/powerpoint/2010/main" val="37958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boss act?</a:t>
            </a:r>
            <a:endParaRPr lang="en-US" dirty="0"/>
          </a:p>
        </p:txBody>
      </p:sp>
      <p:sp>
        <p:nvSpPr>
          <p:cNvPr id="3" name="Content Placeholder 2"/>
          <p:cNvSpPr>
            <a:spLocks noGrp="1"/>
          </p:cNvSpPr>
          <p:nvPr>
            <p:ph idx="1"/>
          </p:nvPr>
        </p:nvSpPr>
        <p:spPr>
          <a:xfrm>
            <a:off x="2589212" y="2133599"/>
            <a:ext cx="8915400" cy="4250267"/>
          </a:xfrm>
        </p:spPr>
        <p:txBody>
          <a:bodyPr>
            <a:normAutofit/>
          </a:bodyPr>
          <a:lstStyle/>
          <a:p>
            <a:pPr>
              <a:buAutoNum type="arabicPeriod"/>
            </a:pPr>
            <a:r>
              <a:rPr lang="en-US" dirty="0" smtClean="0"/>
              <a:t>Check to see if a list of actions has already been started</a:t>
            </a:r>
          </a:p>
          <a:p>
            <a:pPr>
              <a:buAutoNum type="arabicPeriod"/>
            </a:pPr>
            <a:r>
              <a:rPr lang="en-US" dirty="0" smtClean="0"/>
              <a:t>If there is already a list of actions started, get the next action from the list</a:t>
            </a:r>
          </a:p>
          <a:p>
            <a:pPr>
              <a:buAutoNum type="arabicPeriod"/>
            </a:pPr>
            <a:r>
              <a:rPr lang="en-US" dirty="0" smtClean="0"/>
              <a:t>If a new list needs to be started, go to the binary search tree</a:t>
            </a:r>
          </a:p>
          <a:p>
            <a:pPr lvl="1">
              <a:buAutoNum type="arabicPeriod"/>
            </a:pPr>
            <a:r>
              <a:rPr lang="en-US" dirty="0" smtClean="0"/>
              <a:t>Use the boss’s current health to find the node that contains that health amount (greater than the minimum health, but less than the maximum health at any given node)</a:t>
            </a:r>
          </a:p>
          <a:p>
            <a:pPr lvl="1">
              <a:buAutoNum type="arabicPeriod"/>
            </a:pPr>
            <a:r>
              <a:rPr lang="en-US" dirty="0" smtClean="0"/>
              <a:t>Once the node is found, use the address in that node to get the new list of actions to use</a:t>
            </a:r>
          </a:p>
          <a:p>
            <a:pPr>
              <a:buAutoNum type="arabicPeriod"/>
            </a:pPr>
            <a:r>
              <a:rPr lang="en-US" dirty="0" smtClean="0"/>
              <a:t>Repeat until the boss is dead or has won</a:t>
            </a:r>
          </a:p>
          <a:p>
            <a:pPr>
              <a:buAutoNum type="arabicPeriod"/>
            </a:pPr>
            <a:endParaRPr lang="en-US" dirty="0"/>
          </a:p>
          <a:p>
            <a:pPr marL="0" indent="0">
              <a:buNone/>
            </a:pPr>
            <a:r>
              <a:rPr lang="en-US" dirty="0" smtClean="0"/>
              <a:t>Note: the boss chooses a random hero to attack. This is done for you.</a:t>
            </a:r>
          </a:p>
        </p:txBody>
      </p:sp>
    </p:spTree>
    <p:extLst>
      <p:ext uri="{BB962C8B-B14F-4D97-AF65-F5344CB8AC3E}">
        <p14:creationId xmlns:p14="http://schemas.microsoft.com/office/powerpoint/2010/main" val="1490919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2278" y="1845734"/>
            <a:ext cx="9484255" cy="3777622"/>
          </a:xfrm>
        </p:spPr>
        <p:txBody>
          <a:bodyPr/>
          <a:lstStyle/>
          <a:p>
            <a:pPr marL="0" indent="0">
              <a:buNone/>
            </a:pPr>
            <a:r>
              <a:rPr lang="en-US" b="1" dirty="0" err="1"/>
              <a:t>bossDecision</a:t>
            </a:r>
            <a:r>
              <a:rPr lang="en-US" b="1" dirty="0"/>
              <a:t>* </a:t>
            </a:r>
            <a:r>
              <a:rPr lang="en-US" b="1" dirty="0" err="1"/>
              <a:t>getNewListInTree</a:t>
            </a:r>
            <a:r>
              <a:rPr lang="en-US" b="1" dirty="0"/>
              <a:t>(</a:t>
            </a:r>
            <a:r>
              <a:rPr lang="en-US" b="1" dirty="0" err="1"/>
              <a:t>bossDecisionNode</a:t>
            </a:r>
            <a:r>
              <a:rPr lang="en-US" b="1" dirty="0"/>
              <a:t>* root, </a:t>
            </a:r>
            <a:r>
              <a:rPr lang="en-US" b="1" dirty="0" err="1"/>
              <a:t>int</a:t>
            </a:r>
            <a:r>
              <a:rPr lang="en-US" b="1" dirty="0"/>
              <a:t> </a:t>
            </a:r>
            <a:r>
              <a:rPr lang="en-US" b="1" dirty="0" err="1"/>
              <a:t>currentBossHealth</a:t>
            </a:r>
            <a:r>
              <a:rPr lang="en-US" b="1" dirty="0" smtClean="0"/>
              <a:t>);</a:t>
            </a:r>
          </a:p>
          <a:p>
            <a:pPr marL="0" indent="0">
              <a:buNone/>
            </a:pPr>
            <a:r>
              <a:rPr lang="en-US" dirty="0"/>
              <a:t>Location: </a:t>
            </a:r>
            <a:r>
              <a:rPr lang="en-US" dirty="0" err="1"/>
              <a:t>bossFunctions.c</a:t>
            </a:r>
            <a:endParaRPr lang="en-US" dirty="0"/>
          </a:p>
          <a:p>
            <a:pPr marL="0" indent="0">
              <a:buNone/>
            </a:pPr>
            <a:r>
              <a:rPr lang="en-US" dirty="0" smtClean="0"/>
              <a:t>Inputs: the root of the decision tree, and the current boss’s health</a:t>
            </a:r>
          </a:p>
          <a:p>
            <a:pPr marL="0" indent="0">
              <a:buNone/>
            </a:pPr>
            <a:r>
              <a:rPr lang="en-US" dirty="0" smtClean="0"/>
              <a:t>Return: the list of decisions the boss will take for the next bunch of turns</a:t>
            </a:r>
          </a:p>
          <a:p>
            <a:pPr marL="0" indent="0">
              <a:buNone/>
            </a:pPr>
            <a:r>
              <a:rPr lang="en-US" dirty="0" smtClean="0"/>
              <a:t>Purpose: If the boss needs to find out more decisions they have to take, this is the function it looks to. You need to find the node with the health range that contains the current boss health. </a:t>
            </a:r>
          </a:p>
          <a:p>
            <a:pPr marL="0" indent="0">
              <a:buNone/>
            </a:pPr>
            <a:endParaRPr lang="en-US" dirty="0"/>
          </a:p>
          <a:p>
            <a:pPr marL="0" indent="0">
              <a:buNone/>
            </a:pPr>
            <a:r>
              <a:rPr lang="en-US" dirty="0" smtClean="0"/>
              <a:t>The boss will then run through the decision list it gets from this function, then repeat the call to this function to keep getting decisions.</a:t>
            </a:r>
            <a:endParaRPr lang="en-US" dirty="0"/>
          </a:p>
          <a:p>
            <a:pPr marL="0" indent="0">
              <a:buNone/>
            </a:pPr>
            <a:endParaRPr lang="en-US" dirty="0"/>
          </a:p>
        </p:txBody>
      </p:sp>
    </p:spTree>
    <p:extLst>
      <p:ext uri="{BB962C8B-B14F-4D97-AF65-F5344CB8AC3E}">
        <p14:creationId xmlns:p14="http://schemas.microsoft.com/office/powerpoint/2010/main" val="251786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3212" y="0"/>
            <a:ext cx="8915400" cy="6858000"/>
          </a:xfrm>
        </p:spPr>
        <p:txBody>
          <a:bodyPr>
            <a:normAutofit/>
          </a:bodyPr>
          <a:lstStyle/>
          <a:p>
            <a:pPr marL="0" indent="0">
              <a:buNone/>
            </a:pPr>
            <a:endParaRPr lang="en-US" dirty="0" smtClean="0"/>
          </a:p>
          <a:p>
            <a:pPr marL="0" indent="0">
              <a:buNone/>
            </a:pPr>
            <a:r>
              <a:rPr lang="en-US" b="1" dirty="0"/>
              <a:t>Player* </a:t>
            </a:r>
            <a:r>
              <a:rPr lang="en-US" b="1" dirty="0" err="1"/>
              <a:t>createNewPlayerList</a:t>
            </a:r>
            <a:r>
              <a:rPr lang="en-US" b="1" dirty="0"/>
              <a:t>(Hero*, Boss*);</a:t>
            </a:r>
          </a:p>
          <a:p>
            <a:pPr marL="0" indent="0">
              <a:buNone/>
            </a:pPr>
            <a:r>
              <a:rPr lang="en-US" dirty="0"/>
              <a:t>Location: </a:t>
            </a:r>
            <a:r>
              <a:rPr lang="en-US" dirty="0" err="1" smtClean="0"/>
              <a:t>fightFunctions.c</a:t>
            </a:r>
            <a:endParaRPr lang="en-US" dirty="0" smtClean="0"/>
          </a:p>
          <a:p>
            <a:pPr marL="0" indent="0">
              <a:buNone/>
            </a:pPr>
            <a:r>
              <a:rPr lang="en-US" dirty="0" smtClean="0"/>
              <a:t>Inputs: the array of heroes and the boss</a:t>
            </a:r>
          </a:p>
          <a:p>
            <a:pPr marL="0" indent="0">
              <a:buNone/>
            </a:pPr>
            <a:r>
              <a:rPr lang="en-US" dirty="0" smtClean="0"/>
              <a:t>Return: a queued list of players that will take their actions in the order of the queue. </a:t>
            </a:r>
          </a:p>
          <a:p>
            <a:pPr marL="0" indent="0">
              <a:buNone/>
            </a:pPr>
            <a:r>
              <a:rPr lang="en-US" dirty="0" smtClean="0"/>
              <a:t>Purpose: We need to know the order of who takes their action first each turn, so we need to queue each player up so we can get this order. Create a queue of these players, with the actor having the fastest speed being </a:t>
            </a:r>
            <a:r>
              <a:rPr lang="en-US" dirty="0" err="1" smtClean="0"/>
              <a:t>dequeued</a:t>
            </a:r>
            <a:r>
              <a:rPr lang="en-US" dirty="0" smtClean="0"/>
              <a:t> first. </a:t>
            </a:r>
            <a:r>
              <a:rPr lang="en-US" b="1" dirty="0" smtClean="0"/>
              <a:t>The list MUST be made so that the head that is returned is the fastest player on the field, otherwise the entire program will not work</a:t>
            </a:r>
            <a:r>
              <a:rPr lang="en-US" dirty="0" smtClean="0"/>
              <a:t>. Note: the boss will have to be in the list of players, as well as the heroes. </a:t>
            </a:r>
          </a:p>
          <a:p>
            <a:pPr marL="0" indent="0">
              <a:buNone/>
            </a:pPr>
            <a:endParaRPr lang="en-US" dirty="0" smtClean="0"/>
          </a:p>
          <a:p>
            <a:pPr marL="0" indent="0">
              <a:buNone/>
            </a:pPr>
            <a:r>
              <a:rPr lang="en-US" dirty="0" smtClean="0"/>
              <a:t>NOTE: for each player node when it’s made, whichever actor the player is NOT (boss or hero), that needs to be set to NULL. </a:t>
            </a:r>
            <a:r>
              <a:rPr lang="en-US" b="1" dirty="0" smtClean="0"/>
              <a:t>This is also very important.</a:t>
            </a:r>
            <a:endParaRPr lang="en-US" b="1" dirty="0"/>
          </a:p>
          <a:p>
            <a:pPr marL="0" indent="0">
              <a:buNone/>
            </a:pPr>
            <a:r>
              <a:rPr lang="en-US" dirty="0" smtClean="0"/>
              <a:t>Also note: if there is a tie in speed, you may pick which order they go in (aka, if the boss is the same speed as a hero, you may choose who has priority)</a:t>
            </a:r>
            <a:endParaRPr lang="en-US" dirty="0"/>
          </a:p>
          <a:p>
            <a:pPr marL="0" indent="0">
              <a:buNone/>
            </a:pPr>
            <a:r>
              <a:rPr lang="en-US" dirty="0" smtClean="0"/>
              <a:t>There are many ways to do this! Do what makes sense to you. </a:t>
            </a:r>
          </a:p>
          <a:p>
            <a:pPr marL="0" indent="0">
              <a:buNone/>
            </a:pPr>
            <a:endParaRPr lang="en-US" dirty="0" smtClean="0"/>
          </a:p>
        </p:txBody>
      </p:sp>
    </p:spTree>
    <p:extLst>
      <p:ext uri="{BB962C8B-B14F-4D97-AF65-F5344CB8AC3E}">
        <p14:creationId xmlns:p14="http://schemas.microsoft.com/office/powerpoint/2010/main" val="3822300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summarize</a:t>
            </a:r>
            <a:endParaRPr lang="en-US" dirty="0"/>
          </a:p>
        </p:txBody>
      </p:sp>
      <p:sp>
        <p:nvSpPr>
          <p:cNvPr id="3" name="Content Placeholder 2"/>
          <p:cNvSpPr>
            <a:spLocks noGrp="1"/>
          </p:cNvSpPr>
          <p:nvPr>
            <p:ph idx="1"/>
          </p:nvPr>
        </p:nvSpPr>
        <p:spPr/>
        <p:txBody>
          <a:bodyPr/>
          <a:lstStyle/>
          <a:p>
            <a:r>
              <a:rPr lang="en-US" dirty="0" smtClean="0"/>
              <a:t>There is a binary tree of </a:t>
            </a:r>
            <a:r>
              <a:rPr lang="en-US" dirty="0" err="1" smtClean="0"/>
              <a:t>bossDecisionNodes</a:t>
            </a:r>
            <a:r>
              <a:rPr lang="en-US" dirty="0" smtClean="0"/>
              <a:t>, and each </a:t>
            </a:r>
            <a:r>
              <a:rPr lang="en-US" dirty="0" err="1" smtClean="0"/>
              <a:t>bossDecisionNode</a:t>
            </a:r>
            <a:r>
              <a:rPr lang="en-US" dirty="0" smtClean="0"/>
              <a:t> has a stack of </a:t>
            </a:r>
            <a:r>
              <a:rPr lang="en-US" dirty="0" err="1" smtClean="0"/>
              <a:t>bossDecisions</a:t>
            </a:r>
            <a:r>
              <a:rPr lang="en-US" dirty="0" smtClean="0"/>
              <a:t>. The root of this tree lives in the boss</a:t>
            </a:r>
          </a:p>
          <a:p>
            <a:r>
              <a:rPr lang="en-US" dirty="0" smtClean="0"/>
              <a:t>There is a queue of players in the game, used to make the turn order. These are each a Player </a:t>
            </a:r>
            <a:r>
              <a:rPr lang="en-US" dirty="0" err="1" smtClean="0"/>
              <a:t>struct</a:t>
            </a:r>
            <a:endParaRPr lang="en-US" dirty="0" smtClean="0"/>
          </a:p>
          <a:p>
            <a:r>
              <a:rPr lang="en-US" dirty="0" smtClean="0"/>
              <a:t>Each decision is one of 3 values, represented by the </a:t>
            </a:r>
            <a:r>
              <a:rPr lang="en-US" dirty="0" err="1" smtClean="0"/>
              <a:t>enum</a:t>
            </a:r>
            <a:r>
              <a:rPr lang="en-US" dirty="0" smtClean="0"/>
              <a:t>. </a:t>
            </a:r>
            <a:endParaRPr lang="en-US" dirty="0"/>
          </a:p>
          <a:p>
            <a:endParaRPr lang="en-US" dirty="0" smtClean="0"/>
          </a:p>
          <a:p>
            <a:endParaRPr lang="en-US" dirty="0"/>
          </a:p>
        </p:txBody>
      </p:sp>
    </p:spTree>
    <p:extLst>
      <p:ext uri="{BB962C8B-B14F-4D97-AF65-F5344CB8AC3E}">
        <p14:creationId xmlns:p14="http://schemas.microsoft.com/office/powerpoint/2010/main" val="4281946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5345" y="1540933"/>
            <a:ext cx="8915400" cy="3777622"/>
          </a:xfrm>
        </p:spPr>
        <p:txBody>
          <a:bodyPr/>
          <a:lstStyle/>
          <a:p>
            <a:pPr marL="0" indent="0">
              <a:buNone/>
            </a:pPr>
            <a:r>
              <a:rPr lang="en-US" b="1" dirty="0"/>
              <a:t>void </a:t>
            </a:r>
            <a:r>
              <a:rPr lang="en-US" b="1" dirty="0" err="1"/>
              <a:t>evaluateDecision</a:t>
            </a:r>
            <a:r>
              <a:rPr lang="en-US" b="1" dirty="0"/>
              <a:t>(Hero* hero, Boss* boss, </a:t>
            </a:r>
            <a:r>
              <a:rPr lang="en-US" b="1" dirty="0" err="1"/>
              <a:t>int</a:t>
            </a:r>
            <a:r>
              <a:rPr lang="en-US" b="1" dirty="0"/>
              <a:t> </a:t>
            </a:r>
            <a:r>
              <a:rPr lang="en-US" b="1" dirty="0" err="1"/>
              <a:t>takingAction</a:t>
            </a:r>
            <a:r>
              <a:rPr lang="en-US" b="1" dirty="0" smtClean="0"/>
              <a:t>);</a:t>
            </a:r>
          </a:p>
          <a:p>
            <a:pPr marL="0" indent="0">
              <a:buNone/>
            </a:pPr>
            <a:r>
              <a:rPr lang="en-US" dirty="0"/>
              <a:t>Location: </a:t>
            </a:r>
            <a:r>
              <a:rPr lang="en-US" dirty="0" err="1" smtClean="0"/>
              <a:t>fightFunctions.c</a:t>
            </a:r>
            <a:endParaRPr lang="en-US" dirty="0"/>
          </a:p>
          <a:p>
            <a:pPr marL="0" indent="0">
              <a:buNone/>
            </a:pPr>
            <a:r>
              <a:rPr lang="en-US" dirty="0" smtClean="0"/>
              <a:t>Inputs: the hero that is affected by the action, the boss (affected by the action), and an integer to represent who is the active person taking their action</a:t>
            </a:r>
          </a:p>
          <a:p>
            <a:pPr marL="0" indent="0">
              <a:buNone/>
            </a:pPr>
            <a:r>
              <a:rPr lang="en-US" dirty="0" smtClean="0"/>
              <a:t>Purpose: this function will look at the decisions of both the hero and the boss,  decipher them, and update health values based on what happens. Use the details on the next slide to guide you.</a:t>
            </a:r>
            <a:endParaRPr lang="en-US" dirty="0"/>
          </a:p>
        </p:txBody>
      </p:sp>
    </p:spTree>
    <p:extLst>
      <p:ext uri="{BB962C8B-B14F-4D97-AF65-F5344CB8AC3E}">
        <p14:creationId xmlns:p14="http://schemas.microsoft.com/office/powerpoint/2010/main" val="57178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235200" y="491067"/>
            <a:ext cx="8669867" cy="5355312"/>
          </a:xfrm>
          <a:prstGeom prst="rect">
            <a:avLst/>
          </a:prstGeom>
          <a:noFill/>
        </p:spPr>
        <p:txBody>
          <a:bodyPr wrap="square" rtlCol="0">
            <a:spAutoFit/>
          </a:bodyPr>
          <a:lstStyle/>
          <a:p>
            <a:r>
              <a:rPr lang="en-US" dirty="0" smtClean="0"/>
              <a:t>Value of </a:t>
            </a:r>
            <a:r>
              <a:rPr lang="en-US" dirty="0" err="1" smtClean="0"/>
              <a:t>takingAction</a:t>
            </a:r>
            <a:r>
              <a:rPr lang="en-US" dirty="0" smtClean="0"/>
              <a:t>: 0 means the hero is taking the action, 1 means the boss is taking the action.</a:t>
            </a:r>
          </a:p>
          <a:p>
            <a:endParaRPr lang="en-US" dirty="0" smtClean="0"/>
          </a:p>
          <a:p>
            <a:r>
              <a:rPr lang="en-US" dirty="0" smtClean="0"/>
              <a:t>Hero: If the </a:t>
            </a:r>
            <a:r>
              <a:rPr lang="en-US" b="1" dirty="0" smtClean="0"/>
              <a:t>hero</a:t>
            </a:r>
            <a:r>
              <a:rPr lang="en-US" dirty="0" smtClean="0"/>
              <a:t> is…</a:t>
            </a:r>
          </a:p>
          <a:p>
            <a:r>
              <a:rPr lang="en-US" dirty="0"/>
              <a:t>	</a:t>
            </a:r>
            <a:r>
              <a:rPr lang="en-US" b="1" dirty="0" smtClean="0"/>
              <a:t>Defending</a:t>
            </a:r>
            <a:r>
              <a:rPr lang="en-US" dirty="0" smtClean="0"/>
              <a:t>: do nothing</a:t>
            </a:r>
          </a:p>
          <a:p>
            <a:r>
              <a:rPr lang="en-US" dirty="0"/>
              <a:t>	</a:t>
            </a:r>
            <a:r>
              <a:rPr lang="en-US" b="1" dirty="0" smtClean="0"/>
              <a:t>Healing</a:t>
            </a:r>
            <a:r>
              <a:rPr lang="en-US" dirty="0" smtClean="0"/>
              <a:t>: check to see if they’ve healed before</a:t>
            </a:r>
          </a:p>
          <a:p>
            <a:r>
              <a:rPr lang="en-US" dirty="0"/>
              <a:t>	</a:t>
            </a:r>
            <a:r>
              <a:rPr lang="en-US" dirty="0" smtClean="0"/>
              <a:t>	if they have not healed before, heal them to full health, 			and mark the Boolean to true in the hero structure.</a:t>
            </a:r>
            <a:br>
              <a:rPr lang="en-US" dirty="0" smtClean="0"/>
            </a:br>
            <a:r>
              <a:rPr lang="en-US" dirty="0" smtClean="0"/>
              <a:t>		If they have healed before, add to the hero’s health a 			value according to the next slide</a:t>
            </a:r>
          </a:p>
          <a:p>
            <a:r>
              <a:rPr lang="en-US" dirty="0"/>
              <a:t>	</a:t>
            </a:r>
            <a:r>
              <a:rPr lang="en-US" b="1" dirty="0" smtClean="0"/>
              <a:t>Attacking</a:t>
            </a:r>
            <a:r>
              <a:rPr lang="en-US" dirty="0" smtClean="0"/>
              <a:t>: check to see what the boss is doing</a:t>
            </a:r>
          </a:p>
          <a:p>
            <a:r>
              <a:rPr lang="en-US" dirty="0"/>
              <a:t>	</a:t>
            </a:r>
            <a:r>
              <a:rPr lang="en-US" dirty="0" smtClean="0"/>
              <a:t>	subtract a value from the boss’s health according to the 			directions on the next slide</a:t>
            </a:r>
          </a:p>
          <a:p>
            <a:r>
              <a:rPr lang="en-US" dirty="0" smtClean="0"/>
              <a:t>Boss: If the </a:t>
            </a:r>
            <a:r>
              <a:rPr lang="en-US" b="1" dirty="0" smtClean="0"/>
              <a:t>boss</a:t>
            </a:r>
            <a:r>
              <a:rPr lang="en-US" dirty="0" smtClean="0"/>
              <a:t> is…</a:t>
            </a:r>
          </a:p>
          <a:p>
            <a:r>
              <a:rPr lang="en-US" dirty="0"/>
              <a:t>	</a:t>
            </a:r>
            <a:r>
              <a:rPr lang="en-US" b="1" dirty="0" smtClean="0"/>
              <a:t>Defending</a:t>
            </a:r>
            <a:r>
              <a:rPr lang="en-US" dirty="0" smtClean="0"/>
              <a:t>: do nothing</a:t>
            </a:r>
          </a:p>
          <a:p>
            <a:r>
              <a:rPr lang="en-US" dirty="0"/>
              <a:t>	</a:t>
            </a:r>
            <a:r>
              <a:rPr lang="en-US" b="1" dirty="0" smtClean="0"/>
              <a:t>Healing</a:t>
            </a:r>
            <a:r>
              <a:rPr lang="en-US" dirty="0" smtClean="0"/>
              <a:t>: add to the boss’s health based off of the next slide</a:t>
            </a:r>
          </a:p>
          <a:p>
            <a:r>
              <a:rPr lang="en-US" dirty="0"/>
              <a:t>	</a:t>
            </a:r>
            <a:r>
              <a:rPr lang="en-US" b="1" dirty="0" smtClean="0"/>
              <a:t>Attacking</a:t>
            </a:r>
            <a:r>
              <a:rPr lang="en-US" dirty="0" smtClean="0"/>
              <a:t>: check to see what the hero is doing</a:t>
            </a:r>
          </a:p>
          <a:p>
            <a:r>
              <a:rPr lang="en-US" dirty="0"/>
              <a:t>	</a:t>
            </a:r>
            <a:r>
              <a:rPr lang="en-US" dirty="0" smtClean="0"/>
              <a:t>	subtract a value from the hero’s health based off of the 			next slide.</a:t>
            </a:r>
          </a:p>
        </p:txBody>
      </p:sp>
    </p:spTree>
    <p:extLst>
      <p:ext uri="{BB962C8B-B14F-4D97-AF65-F5344CB8AC3E}">
        <p14:creationId xmlns:p14="http://schemas.microsoft.com/office/powerpoint/2010/main" val="2468755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25" y="711993"/>
            <a:ext cx="8915400" cy="4944535"/>
          </a:xfrm>
        </p:spPr>
        <p:txBody>
          <a:bodyPr>
            <a:normAutofit lnSpcReduction="10000"/>
          </a:bodyPr>
          <a:lstStyle/>
          <a:p>
            <a:pPr marL="0" indent="0">
              <a:buNone/>
            </a:pPr>
            <a:r>
              <a:rPr lang="en-US" b="1" dirty="0" smtClean="0"/>
              <a:t>Hero is not healing to full health: </a:t>
            </a:r>
            <a:r>
              <a:rPr lang="en-US" dirty="0" smtClean="0"/>
              <a:t>heal for a random number between 50 and 200.</a:t>
            </a:r>
          </a:p>
          <a:p>
            <a:pPr marL="0" indent="0">
              <a:buNone/>
            </a:pPr>
            <a:r>
              <a:rPr lang="en-US" b="1" dirty="0" smtClean="0"/>
              <a:t>Hero is attacking a defending boss</a:t>
            </a:r>
            <a:r>
              <a:rPr lang="en-US" dirty="0" smtClean="0"/>
              <a:t>: take the hero’s full attack value (below) and multiply it by .3, then subtract the boss’s defense. That’s the damage to the boss.</a:t>
            </a:r>
          </a:p>
          <a:p>
            <a:pPr marL="0" indent="0">
              <a:buNone/>
            </a:pPr>
            <a:r>
              <a:rPr lang="en-US" b="1" dirty="0" smtClean="0"/>
              <a:t>Hero is attacking a boss not defending</a:t>
            </a:r>
            <a:r>
              <a:rPr lang="en-US" dirty="0" smtClean="0"/>
              <a:t>: use the hero’s full attack value and add (50 - the boss’s defense). That’s the damage to the boss.</a:t>
            </a:r>
          </a:p>
          <a:p>
            <a:pPr marL="0" indent="0">
              <a:buNone/>
            </a:pPr>
            <a:r>
              <a:rPr lang="en-US" b="1" dirty="0" smtClean="0"/>
              <a:t>Hero’s full attack value</a:t>
            </a:r>
            <a:r>
              <a:rPr lang="en-US" dirty="0" smtClean="0"/>
              <a:t>: the hero’s attack + the sword’s damage.</a:t>
            </a:r>
          </a:p>
          <a:p>
            <a:pPr marL="0" indent="0">
              <a:buNone/>
            </a:pPr>
            <a:r>
              <a:rPr lang="en-US" b="1" dirty="0" smtClean="0"/>
              <a:t>Boss is healing</a:t>
            </a:r>
            <a:r>
              <a:rPr lang="en-US" dirty="0" smtClean="0"/>
              <a:t>: heal for a random number between 100 and 150</a:t>
            </a:r>
          </a:p>
          <a:p>
            <a:pPr marL="0" indent="0">
              <a:buNone/>
            </a:pPr>
            <a:r>
              <a:rPr lang="en-US" b="1" dirty="0" smtClean="0"/>
              <a:t>Boss is attacking a defending hero</a:t>
            </a:r>
            <a:r>
              <a:rPr lang="en-US" dirty="0" smtClean="0"/>
              <a:t>: take the hero’s full defense value (below) and multiply it by .3, and subtract that from the boss’s attack value. That’s the damage to the hero (same as hero attacking defending boss, just reversed).</a:t>
            </a:r>
          </a:p>
          <a:p>
            <a:pPr marL="0" indent="0">
              <a:buNone/>
            </a:pPr>
            <a:r>
              <a:rPr lang="en-US" b="1" dirty="0" smtClean="0"/>
              <a:t>Boss is attacking a hero not defending</a:t>
            </a:r>
            <a:r>
              <a:rPr lang="en-US" dirty="0" smtClean="0"/>
              <a:t>: take the boss’s attack value and multiply it by 1.5. That’s the damage to the hero.</a:t>
            </a:r>
          </a:p>
          <a:p>
            <a:pPr marL="0" indent="0">
              <a:buNone/>
            </a:pPr>
            <a:r>
              <a:rPr lang="en-US" b="1" dirty="0" smtClean="0"/>
              <a:t>Hero’s full defense value</a:t>
            </a:r>
            <a:r>
              <a:rPr lang="en-US" dirty="0" smtClean="0"/>
              <a:t>: the hero’s defense + the shield’s defense</a:t>
            </a:r>
            <a:endParaRPr lang="en-US" dirty="0"/>
          </a:p>
        </p:txBody>
      </p:sp>
      <p:sp>
        <p:nvSpPr>
          <p:cNvPr id="4" name="Title 1"/>
          <p:cNvSpPr>
            <a:spLocks noGrp="1"/>
          </p:cNvSpPr>
          <p:nvPr>
            <p:ph type="title"/>
          </p:nvPr>
        </p:nvSpPr>
        <p:spPr>
          <a:xfrm>
            <a:off x="2592925" y="138588"/>
            <a:ext cx="8911687" cy="759522"/>
          </a:xfrm>
        </p:spPr>
        <p:txBody>
          <a:bodyPr/>
          <a:lstStyle/>
          <a:p>
            <a:r>
              <a:rPr lang="en-US" dirty="0" smtClean="0"/>
              <a:t>Values to add/subtract from health:</a:t>
            </a:r>
            <a:endParaRPr lang="en-US" dirty="0"/>
          </a:p>
        </p:txBody>
      </p:sp>
      <p:sp>
        <p:nvSpPr>
          <p:cNvPr id="2" name="TextBox 1"/>
          <p:cNvSpPr txBox="1"/>
          <p:nvPr/>
        </p:nvSpPr>
        <p:spPr>
          <a:xfrm>
            <a:off x="2691206" y="5737253"/>
            <a:ext cx="8715123" cy="646331"/>
          </a:xfrm>
          <a:prstGeom prst="rect">
            <a:avLst/>
          </a:prstGeom>
          <a:noFill/>
          <a:ln>
            <a:solidFill>
              <a:schemeClr val="tx1"/>
            </a:solidFill>
          </a:ln>
        </p:spPr>
        <p:txBody>
          <a:bodyPr wrap="square" rtlCol="0">
            <a:spAutoFit/>
          </a:bodyPr>
          <a:lstStyle/>
          <a:p>
            <a:r>
              <a:rPr lang="en-US" dirty="0" smtClean="0"/>
              <a:t>Don’t hardcode any numbers other than the ones you see! This is so that you can change the input files and see the changes reflected in the fight.</a:t>
            </a:r>
            <a:endParaRPr lang="en-US" dirty="0"/>
          </a:p>
        </p:txBody>
      </p:sp>
    </p:spTree>
    <p:extLst>
      <p:ext uri="{BB962C8B-B14F-4D97-AF65-F5344CB8AC3E}">
        <p14:creationId xmlns:p14="http://schemas.microsoft.com/office/powerpoint/2010/main" val="1715695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evaluation function:</a:t>
            </a:r>
            <a:endParaRPr lang="en-US" dirty="0"/>
          </a:p>
        </p:txBody>
      </p:sp>
      <p:sp>
        <p:nvSpPr>
          <p:cNvPr id="3" name="Content Placeholder 2"/>
          <p:cNvSpPr>
            <a:spLocks noGrp="1"/>
          </p:cNvSpPr>
          <p:nvPr>
            <p:ph idx="1"/>
          </p:nvPr>
        </p:nvSpPr>
        <p:spPr>
          <a:xfrm>
            <a:off x="2589212" y="1445777"/>
            <a:ext cx="8915400" cy="3777622"/>
          </a:xfrm>
        </p:spPr>
        <p:txBody>
          <a:bodyPr/>
          <a:lstStyle/>
          <a:p>
            <a:r>
              <a:rPr lang="en-US" dirty="0" smtClean="0"/>
              <a:t>If the hero dies, set its health to zero, even if the damage takes the hero’s health below zero.</a:t>
            </a:r>
          </a:p>
          <a:p>
            <a:r>
              <a:rPr lang="en-US" dirty="0" smtClean="0"/>
              <a:t>If a hero or the boss heals to health above its starting health, set its health to that maximum health. </a:t>
            </a:r>
          </a:p>
          <a:p>
            <a:r>
              <a:rPr lang="en-US" dirty="0" smtClean="0"/>
              <a:t>You are welcome to add more to the formulas presented, but those formulas are a </a:t>
            </a:r>
            <a:r>
              <a:rPr lang="en-US" b="1" dirty="0" smtClean="0"/>
              <a:t>minimum</a:t>
            </a:r>
            <a:r>
              <a:rPr lang="en-US" dirty="0" smtClean="0"/>
              <a:t>. You can utilize the luck values of the players, or the weight of the shield somehow, for example.</a:t>
            </a:r>
          </a:p>
          <a:p>
            <a:r>
              <a:rPr lang="en-US" dirty="0" smtClean="0"/>
              <a:t>You can also change the input files if you wish to have different values. You would do this to balance the fight to make it a little better.</a:t>
            </a:r>
            <a:r>
              <a:rPr lang="en-US" dirty="0"/>
              <a:t> </a:t>
            </a:r>
            <a:r>
              <a:rPr lang="en-US" dirty="0" smtClean="0"/>
              <a:t>As it stands, the fight might be a little hard to win with all of the initial values.</a:t>
            </a:r>
          </a:p>
        </p:txBody>
      </p:sp>
    </p:spTree>
    <p:extLst>
      <p:ext uri="{BB962C8B-B14F-4D97-AF65-F5344CB8AC3E}">
        <p14:creationId xmlns:p14="http://schemas.microsoft.com/office/powerpoint/2010/main" val="274953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7260"/>
          </a:xfrm>
        </p:spPr>
        <p:txBody>
          <a:bodyPr/>
          <a:lstStyle/>
          <a:p>
            <a:r>
              <a:rPr lang="en-US" dirty="0" smtClean="0"/>
              <a:t>Master rules to live by:</a:t>
            </a:r>
            <a:endParaRPr lang="en-US" dirty="0"/>
          </a:p>
        </p:txBody>
      </p:sp>
      <p:sp>
        <p:nvSpPr>
          <p:cNvPr id="3" name="Content Placeholder 2"/>
          <p:cNvSpPr>
            <a:spLocks noGrp="1"/>
          </p:cNvSpPr>
          <p:nvPr>
            <p:ph idx="1"/>
          </p:nvPr>
        </p:nvSpPr>
        <p:spPr>
          <a:xfrm>
            <a:off x="2592925" y="1808748"/>
            <a:ext cx="8915400" cy="3777622"/>
          </a:xfrm>
        </p:spPr>
        <p:txBody>
          <a:bodyPr/>
          <a:lstStyle/>
          <a:p>
            <a:pPr>
              <a:buAutoNum type="arabicPeriod"/>
            </a:pPr>
            <a:r>
              <a:rPr lang="en-US" dirty="0" smtClean="0"/>
              <a:t>Go through this </a:t>
            </a:r>
            <a:r>
              <a:rPr lang="en-US" dirty="0" err="1" smtClean="0"/>
              <a:t>powerpoint</a:t>
            </a:r>
            <a:r>
              <a:rPr lang="en-US" dirty="0" smtClean="0"/>
              <a:t> before you ask your TA for help. Your TA has the right to not answer a question if it is in this </a:t>
            </a:r>
            <a:r>
              <a:rPr lang="en-US" dirty="0" err="1" smtClean="0"/>
              <a:t>powerpoint</a:t>
            </a:r>
            <a:r>
              <a:rPr lang="en-US" dirty="0" smtClean="0"/>
              <a:t>. </a:t>
            </a:r>
          </a:p>
          <a:p>
            <a:pPr>
              <a:buAutoNum type="arabicPeriod"/>
            </a:pPr>
            <a:r>
              <a:rPr lang="en-US" dirty="0" smtClean="0"/>
              <a:t>Your best bet is to email Daniel your question if you want a quick response. Note, however, that quick does not mean thorough. He will clarify things and lead you down a path, but he will not give out answers. </a:t>
            </a:r>
          </a:p>
          <a:p>
            <a:pPr>
              <a:buAutoNum type="arabicPeriod"/>
            </a:pPr>
            <a:r>
              <a:rPr lang="en-US" dirty="0" smtClean="0"/>
              <a:t>After 4pm on 11/20, the TAs and Joe have the right to not answer any questions asked by students. If you choose to work on the homework over break, you will be on your own.</a:t>
            </a:r>
          </a:p>
          <a:p>
            <a:pPr>
              <a:buAutoNum type="arabicPeriod"/>
            </a:pPr>
            <a:r>
              <a:rPr lang="en-US" dirty="0" smtClean="0"/>
              <a:t>If you discover a bug, </a:t>
            </a:r>
            <a:r>
              <a:rPr lang="en-US" b="1" dirty="0" smtClean="0"/>
              <a:t>PLEASE </a:t>
            </a:r>
            <a:r>
              <a:rPr lang="en-US" dirty="0" smtClean="0"/>
              <a:t>let Daniel know ASAP, so a new version can be pushed out to everyone. You might get a few points for finding a bug if it’s significant enough!</a:t>
            </a:r>
            <a:endParaRPr lang="en-US" b="1" dirty="0"/>
          </a:p>
        </p:txBody>
      </p:sp>
    </p:spTree>
    <p:extLst>
      <p:ext uri="{BB962C8B-B14F-4D97-AF65-F5344CB8AC3E}">
        <p14:creationId xmlns:p14="http://schemas.microsoft.com/office/powerpoint/2010/main" val="1680631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25" y="1223741"/>
            <a:ext cx="8915400" cy="4966816"/>
          </a:xfrm>
        </p:spPr>
        <p:txBody>
          <a:bodyPr/>
          <a:lstStyle/>
          <a:p>
            <a:pPr marL="0" indent="0">
              <a:buNone/>
            </a:pPr>
            <a:r>
              <a:rPr lang="en-US" b="1" dirty="0"/>
              <a:t>void </a:t>
            </a:r>
            <a:r>
              <a:rPr lang="en-US" b="1" dirty="0" err="1" smtClean="0"/>
              <a:t>freeTree</a:t>
            </a:r>
            <a:r>
              <a:rPr lang="en-US" b="1" dirty="0" smtClean="0"/>
              <a:t>(</a:t>
            </a:r>
            <a:r>
              <a:rPr lang="en-US" b="1" dirty="0" err="1" smtClean="0"/>
              <a:t>bossDecisionNode</a:t>
            </a:r>
            <a:r>
              <a:rPr lang="en-US" b="1" dirty="0" smtClean="0"/>
              <a:t>* root);</a:t>
            </a:r>
          </a:p>
          <a:p>
            <a:pPr marL="0" indent="0">
              <a:buNone/>
            </a:pPr>
            <a:r>
              <a:rPr lang="en-US" dirty="0"/>
              <a:t>Location: </a:t>
            </a:r>
            <a:r>
              <a:rPr lang="en-US" dirty="0" err="1" smtClean="0"/>
              <a:t>main.c</a:t>
            </a:r>
            <a:endParaRPr lang="en-US" dirty="0"/>
          </a:p>
          <a:p>
            <a:pPr marL="0" indent="0">
              <a:buNone/>
            </a:pPr>
            <a:r>
              <a:rPr lang="en-US" dirty="0" smtClean="0"/>
              <a:t>Input: the root of the decision tree for the boss</a:t>
            </a:r>
          </a:p>
          <a:p>
            <a:pPr marL="0" indent="0">
              <a:buNone/>
            </a:pPr>
            <a:r>
              <a:rPr lang="en-US" dirty="0" smtClean="0"/>
              <a:t>Purpose: free everything in the binary tree. This includes the list of the decisions within each node! Free that list before you free the node itself. Refer to the picture of the tree earlier in the </a:t>
            </a:r>
            <a:r>
              <a:rPr lang="en-US" dirty="0" err="1" smtClean="0"/>
              <a:t>powerpoint</a:t>
            </a:r>
            <a:r>
              <a:rPr lang="en-US" dirty="0" smtClean="0"/>
              <a:t> for more information. </a:t>
            </a:r>
          </a:p>
          <a:p>
            <a:pPr marL="0" indent="0">
              <a:buNone/>
            </a:pPr>
            <a:endParaRPr lang="en-US" dirty="0" smtClean="0"/>
          </a:p>
          <a:p>
            <a:pPr marL="0" indent="0">
              <a:buNone/>
            </a:pPr>
            <a:r>
              <a:rPr lang="en-US" b="1" dirty="0" err="1"/>
              <a:t>int</a:t>
            </a:r>
            <a:r>
              <a:rPr lang="en-US" b="1" dirty="0"/>
              <a:t> </a:t>
            </a:r>
            <a:r>
              <a:rPr lang="en-US" b="1" dirty="0" err="1"/>
              <a:t>countHeroesInFight</a:t>
            </a:r>
            <a:r>
              <a:rPr lang="en-US" b="1" dirty="0"/>
              <a:t>(Player* list</a:t>
            </a:r>
            <a:r>
              <a:rPr lang="en-US" b="1" dirty="0" smtClean="0"/>
              <a:t>);</a:t>
            </a:r>
          </a:p>
          <a:p>
            <a:pPr marL="0" indent="0">
              <a:buNone/>
            </a:pPr>
            <a:r>
              <a:rPr lang="en-US" dirty="0"/>
              <a:t>Location: </a:t>
            </a:r>
            <a:r>
              <a:rPr lang="en-US" dirty="0" err="1" smtClean="0"/>
              <a:t>fightFunctions.c</a:t>
            </a:r>
            <a:endParaRPr lang="en-US" dirty="0"/>
          </a:p>
          <a:p>
            <a:pPr marL="0" indent="0">
              <a:buNone/>
            </a:pPr>
            <a:r>
              <a:rPr lang="en-US" dirty="0" smtClean="0"/>
              <a:t>Input: a list of the players that will have actions during the turn.</a:t>
            </a:r>
          </a:p>
          <a:p>
            <a:pPr marL="0" indent="0">
              <a:buNone/>
            </a:pPr>
            <a:r>
              <a:rPr lang="en-US" dirty="0" smtClean="0"/>
              <a:t>Return: the number of players that are heroes.</a:t>
            </a:r>
          </a:p>
          <a:p>
            <a:pPr marL="0" indent="0">
              <a:buNone/>
            </a:pPr>
            <a:r>
              <a:rPr lang="en-US" dirty="0" smtClean="0"/>
              <a:t>Purpose: to find out how many heroes are still alive. If there are no more heroes alive, then we know the game is over. </a:t>
            </a:r>
          </a:p>
          <a:p>
            <a:pPr marL="0" indent="0">
              <a:buNone/>
            </a:pPr>
            <a:endParaRPr lang="en-US" dirty="0"/>
          </a:p>
        </p:txBody>
      </p:sp>
      <p:sp>
        <p:nvSpPr>
          <p:cNvPr id="4" name="Title 1"/>
          <p:cNvSpPr>
            <a:spLocks noGrp="1"/>
          </p:cNvSpPr>
          <p:nvPr>
            <p:ph type="title"/>
          </p:nvPr>
        </p:nvSpPr>
        <p:spPr>
          <a:xfrm>
            <a:off x="2592925" y="556107"/>
            <a:ext cx="8911687" cy="903724"/>
          </a:xfrm>
        </p:spPr>
        <p:txBody>
          <a:bodyPr/>
          <a:lstStyle/>
          <a:p>
            <a:r>
              <a:rPr lang="en-US" dirty="0" smtClean="0"/>
              <a:t>Miscellaneous functions</a:t>
            </a:r>
            <a:endParaRPr lang="en-US" dirty="0"/>
          </a:p>
        </p:txBody>
      </p:sp>
    </p:spTree>
    <p:extLst>
      <p:ext uri="{BB962C8B-B14F-4D97-AF65-F5344CB8AC3E}">
        <p14:creationId xmlns:p14="http://schemas.microsoft.com/office/powerpoint/2010/main" val="3915992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a:t>
            </a:r>
            <a:r>
              <a:rPr lang="en-US" dirty="0" smtClean="0"/>
              <a:t> criteria</a:t>
            </a:r>
            <a:endParaRPr lang="en-US" dirty="0"/>
          </a:p>
        </p:txBody>
      </p:sp>
      <p:sp>
        <p:nvSpPr>
          <p:cNvPr id="3" name="Content Placeholder 2"/>
          <p:cNvSpPr>
            <a:spLocks noGrp="1"/>
          </p:cNvSpPr>
          <p:nvPr>
            <p:ph idx="1"/>
          </p:nvPr>
        </p:nvSpPr>
        <p:spPr>
          <a:xfrm>
            <a:off x="2592925" y="1526697"/>
            <a:ext cx="8915400" cy="4178188"/>
          </a:xfrm>
        </p:spPr>
        <p:txBody>
          <a:bodyPr>
            <a:normAutofit/>
          </a:bodyPr>
          <a:lstStyle/>
          <a:p>
            <a:pPr marL="0" indent="0">
              <a:buNone/>
            </a:pPr>
            <a:r>
              <a:rPr lang="en-US" dirty="0" smtClean="0"/>
              <a:t>At least 3 targets: one for your executable, and two for your object files.</a:t>
            </a:r>
          </a:p>
          <a:p>
            <a:pPr marL="0" indent="0">
              <a:buNone/>
            </a:pPr>
            <a:endParaRPr lang="en-US" dirty="0"/>
          </a:p>
          <a:p>
            <a:pPr marL="0" indent="0">
              <a:buNone/>
            </a:pPr>
            <a:r>
              <a:rPr lang="en-US" dirty="0" smtClean="0"/>
              <a:t>The clean target: to be able to remove your files and recreate them as needed. This has been provided for you.</a:t>
            </a:r>
          </a:p>
          <a:p>
            <a:pPr marL="0" indent="0">
              <a:buNone/>
            </a:pPr>
            <a:endParaRPr lang="en-US" dirty="0"/>
          </a:p>
          <a:p>
            <a:pPr marL="0" indent="0">
              <a:buNone/>
            </a:pPr>
            <a:r>
              <a:rPr lang="en-US" dirty="0" smtClean="0"/>
              <a:t>You may name your targets and executable anything you please, but you should name them things that make sense. You also must use the </a:t>
            </a:r>
            <a:r>
              <a:rPr lang="en-US" dirty="0" err="1" smtClean="0"/>
              <a:t>gcc</a:t>
            </a:r>
            <a:r>
              <a:rPr lang="en-US" dirty="0" smtClean="0"/>
              <a:t> compiler. </a:t>
            </a:r>
          </a:p>
          <a:p>
            <a:pPr marL="0" indent="0">
              <a:buNone/>
            </a:pPr>
            <a:endParaRPr lang="en-US" dirty="0"/>
          </a:p>
          <a:p>
            <a:pPr marL="0" indent="0">
              <a:buNone/>
            </a:pPr>
            <a:r>
              <a:rPr lang="en-US" dirty="0" smtClean="0"/>
              <a:t>See the notes in the </a:t>
            </a:r>
            <a:r>
              <a:rPr lang="en-US" dirty="0" err="1" smtClean="0"/>
              <a:t>makefile</a:t>
            </a:r>
            <a:r>
              <a:rPr lang="en-US" dirty="0" smtClean="0"/>
              <a:t> if you are having issues. </a:t>
            </a:r>
            <a:r>
              <a:rPr lang="en-US" dirty="0" err="1" smtClean="0"/>
              <a:t>Netbeans</a:t>
            </a:r>
            <a:r>
              <a:rPr lang="en-US" dirty="0" smtClean="0"/>
              <a:t> has been known to cause issues. </a:t>
            </a:r>
            <a:endParaRPr lang="en-US" dirty="0"/>
          </a:p>
        </p:txBody>
      </p:sp>
    </p:spTree>
    <p:extLst>
      <p:ext uri="{BB962C8B-B14F-4D97-AF65-F5344CB8AC3E}">
        <p14:creationId xmlns:p14="http://schemas.microsoft.com/office/powerpoint/2010/main" val="428521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5444"/>
            <a:ext cx="8911687" cy="1280890"/>
          </a:xfrm>
        </p:spPr>
        <p:txBody>
          <a:bodyPr/>
          <a:lstStyle/>
          <a:p>
            <a:r>
              <a:rPr lang="en-US" dirty="0" smtClean="0"/>
              <a:t>Sample output</a:t>
            </a:r>
            <a:endParaRPr lang="en-US" dirty="0"/>
          </a:p>
        </p:txBody>
      </p:sp>
      <p:sp>
        <p:nvSpPr>
          <p:cNvPr id="3" name="Content Placeholder 2"/>
          <p:cNvSpPr>
            <a:spLocks noGrp="1"/>
          </p:cNvSpPr>
          <p:nvPr>
            <p:ph idx="1"/>
          </p:nvPr>
        </p:nvSpPr>
        <p:spPr>
          <a:xfrm>
            <a:off x="3215744" y="1332288"/>
            <a:ext cx="7299855" cy="5203978"/>
          </a:xfrm>
        </p:spPr>
        <p:txBody>
          <a:bodyPr>
            <a:normAutofit/>
          </a:bodyPr>
          <a:lstStyle/>
          <a:p>
            <a:pPr marL="0" indent="0">
              <a:buNone/>
            </a:pPr>
            <a:r>
              <a:rPr lang="en-US" dirty="0" smtClean="0"/>
              <a:t>--------</a:t>
            </a:r>
            <a:r>
              <a:rPr lang="en-US" dirty="0" err="1"/>
              <a:t>Brennor</a:t>
            </a:r>
            <a:r>
              <a:rPr lang="en-US" dirty="0"/>
              <a:t>----------</a:t>
            </a:r>
          </a:p>
          <a:p>
            <a:pPr marL="0" indent="0">
              <a:buNone/>
            </a:pPr>
            <a:r>
              <a:rPr lang="en-US" dirty="0"/>
              <a:t>        200/200</a:t>
            </a:r>
          </a:p>
          <a:p>
            <a:pPr marL="0" indent="0">
              <a:buNone/>
            </a:pPr>
            <a:r>
              <a:rPr lang="en-US" dirty="0"/>
              <a:t>--------Calen----------                         --------</a:t>
            </a:r>
            <a:r>
              <a:rPr lang="en-US" dirty="0" err="1"/>
              <a:t>Sephiroth</a:t>
            </a:r>
            <a:r>
              <a:rPr lang="en-US" dirty="0"/>
              <a:t>----------</a:t>
            </a:r>
          </a:p>
          <a:p>
            <a:pPr marL="0" indent="0">
              <a:buNone/>
            </a:pPr>
            <a:r>
              <a:rPr lang="en-US" dirty="0"/>
              <a:t>        984/1000                                        9983/10000</a:t>
            </a:r>
          </a:p>
          <a:p>
            <a:pPr marL="0" indent="0">
              <a:buNone/>
            </a:pPr>
            <a:r>
              <a:rPr lang="en-US" dirty="0"/>
              <a:t>--------Roc----------</a:t>
            </a:r>
          </a:p>
          <a:p>
            <a:pPr marL="0" indent="0">
              <a:buNone/>
            </a:pPr>
            <a:r>
              <a:rPr lang="en-US" dirty="0"/>
              <a:t>        10000/10000</a:t>
            </a:r>
          </a:p>
          <a:p>
            <a:pPr marL="0" indent="0">
              <a:buNone/>
            </a:pPr>
            <a:endParaRPr lang="en-US" dirty="0"/>
          </a:p>
          <a:p>
            <a:pPr marL="0" indent="0">
              <a:buNone/>
            </a:pPr>
            <a:endParaRPr lang="en-US" dirty="0"/>
          </a:p>
          <a:p>
            <a:pPr marL="0" indent="0">
              <a:buNone/>
            </a:pPr>
            <a:r>
              <a:rPr lang="en-US" dirty="0"/>
              <a:t>Choose your action for </a:t>
            </a:r>
            <a:r>
              <a:rPr lang="en-US" dirty="0" err="1"/>
              <a:t>Brennor</a:t>
            </a:r>
            <a:r>
              <a:rPr lang="en-US" dirty="0"/>
              <a:t>: </a:t>
            </a:r>
          </a:p>
          <a:p>
            <a:pPr marL="0" indent="0">
              <a:buNone/>
            </a:pPr>
            <a:r>
              <a:rPr lang="en-US" dirty="0"/>
              <a:t>0: Attack</a:t>
            </a:r>
          </a:p>
          <a:p>
            <a:pPr marL="0" indent="0">
              <a:buNone/>
            </a:pPr>
            <a:r>
              <a:rPr lang="en-US" dirty="0"/>
              <a:t>1: Defend</a:t>
            </a:r>
          </a:p>
          <a:p>
            <a:pPr marL="0" indent="0">
              <a:buNone/>
            </a:pPr>
            <a:r>
              <a:rPr lang="en-US" dirty="0"/>
              <a:t>2: Heal</a:t>
            </a:r>
          </a:p>
          <a:p>
            <a:pPr marL="0" indent="0">
              <a:buNone/>
            </a:pPr>
            <a:r>
              <a:rPr lang="en-US" dirty="0" smtClean="0"/>
              <a:t>&gt;0</a:t>
            </a:r>
            <a:endParaRPr lang="en-US" dirty="0"/>
          </a:p>
          <a:p>
            <a:pPr marL="0" indent="0">
              <a:buNone/>
            </a:pPr>
            <a:endParaRPr lang="en-US" dirty="0"/>
          </a:p>
        </p:txBody>
      </p:sp>
      <p:sp>
        <p:nvSpPr>
          <p:cNvPr id="5" name="TextBox 4"/>
          <p:cNvSpPr txBox="1"/>
          <p:nvPr/>
        </p:nvSpPr>
        <p:spPr>
          <a:xfrm>
            <a:off x="7450667" y="285444"/>
            <a:ext cx="4250267" cy="1200329"/>
          </a:xfrm>
          <a:prstGeom prst="rect">
            <a:avLst/>
          </a:prstGeom>
          <a:noFill/>
          <a:ln>
            <a:solidFill>
              <a:schemeClr val="tx1"/>
            </a:solidFill>
          </a:ln>
        </p:spPr>
        <p:txBody>
          <a:bodyPr wrap="square" rtlCol="0">
            <a:spAutoFit/>
          </a:bodyPr>
          <a:lstStyle/>
          <a:p>
            <a:r>
              <a:rPr lang="en-US" dirty="0" smtClean="0"/>
              <a:t>DISCLAIMER: THESE DO NOT REPRESENT THE HEALTH/DAMAGE VALUES YOU WILL BE WORKING WITH. “Sample” output, remember.</a:t>
            </a:r>
            <a:endParaRPr lang="en-US" dirty="0"/>
          </a:p>
        </p:txBody>
      </p:sp>
    </p:spTree>
    <p:extLst>
      <p:ext uri="{BB962C8B-B14F-4D97-AF65-F5344CB8AC3E}">
        <p14:creationId xmlns:p14="http://schemas.microsoft.com/office/powerpoint/2010/main" val="2425774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7780" y="671691"/>
            <a:ext cx="6593951" cy="6186309"/>
          </a:xfrm>
          <a:prstGeom prst="rect">
            <a:avLst/>
          </a:prstGeom>
          <a:noFill/>
        </p:spPr>
        <p:txBody>
          <a:bodyPr wrap="square" rtlCol="0">
            <a:spAutoFit/>
          </a:bodyPr>
          <a:lstStyle/>
          <a:p>
            <a:r>
              <a:rPr lang="en-US" dirty="0" smtClean="0"/>
              <a:t>Choose your action for Calen: </a:t>
            </a:r>
          </a:p>
          <a:p>
            <a:r>
              <a:rPr lang="en-US" dirty="0" smtClean="0"/>
              <a:t>0: Attack</a:t>
            </a:r>
          </a:p>
          <a:p>
            <a:r>
              <a:rPr lang="en-US" dirty="0" smtClean="0"/>
              <a:t>1: Defend</a:t>
            </a:r>
          </a:p>
          <a:p>
            <a:r>
              <a:rPr lang="en-US" dirty="0" smtClean="0"/>
              <a:t>2: Heal</a:t>
            </a:r>
          </a:p>
          <a:p>
            <a:r>
              <a:rPr lang="en-US" dirty="0" smtClean="0"/>
              <a:t>&gt;1</a:t>
            </a:r>
          </a:p>
          <a:p>
            <a:r>
              <a:rPr lang="en-US" dirty="0" smtClean="0"/>
              <a:t>Choose your action for Roc: </a:t>
            </a:r>
          </a:p>
          <a:p>
            <a:r>
              <a:rPr lang="en-US" dirty="0" smtClean="0"/>
              <a:t>0: Attack</a:t>
            </a:r>
          </a:p>
          <a:p>
            <a:r>
              <a:rPr lang="en-US" dirty="0" smtClean="0"/>
              <a:t>1: Defend</a:t>
            </a:r>
          </a:p>
          <a:p>
            <a:r>
              <a:rPr lang="en-US" dirty="0" smtClean="0"/>
              <a:t>2: Heal</a:t>
            </a:r>
          </a:p>
          <a:p>
            <a:r>
              <a:rPr lang="en-US" dirty="0" smtClean="0"/>
              <a:t>&gt;2</a:t>
            </a:r>
          </a:p>
          <a:p>
            <a:r>
              <a:rPr lang="en-US" dirty="0" err="1" smtClean="0"/>
              <a:t>Sephiroth</a:t>
            </a:r>
            <a:r>
              <a:rPr lang="en-US" dirty="0" smtClean="0"/>
              <a:t> attacks! Roc takes 15 damage.</a:t>
            </a:r>
          </a:p>
          <a:p>
            <a:r>
              <a:rPr lang="en-US" dirty="0" err="1" smtClean="0"/>
              <a:t>Brennor</a:t>
            </a:r>
            <a:r>
              <a:rPr lang="en-US" dirty="0" smtClean="0"/>
              <a:t> attacks! </a:t>
            </a:r>
            <a:r>
              <a:rPr lang="en-US" dirty="0" err="1" smtClean="0"/>
              <a:t>Sephiroth</a:t>
            </a:r>
            <a:r>
              <a:rPr lang="en-US" dirty="0" smtClean="0"/>
              <a:t> takes 17 damage.</a:t>
            </a:r>
          </a:p>
          <a:p>
            <a:r>
              <a:rPr lang="en-US" dirty="0" smtClean="0"/>
              <a:t>Calen is defending!</a:t>
            </a:r>
          </a:p>
          <a:p>
            <a:r>
              <a:rPr lang="en-US" dirty="0" smtClean="0"/>
              <a:t>Roc has been healed to full health!</a:t>
            </a:r>
          </a:p>
          <a:p>
            <a:r>
              <a:rPr lang="en-US" dirty="0" smtClean="0"/>
              <a:t>--------</a:t>
            </a:r>
            <a:r>
              <a:rPr lang="en-US" dirty="0" err="1" smtClean="0"/>
              <a:t>Brennor</a:t>
            </a:r>
            <a:r>
              <a:rPr lang="en-US" dirty="0" smtClean="0"/>
              <a:t>----------</a:t>
            </a:r>
          </a:p>
          <a:p>
            <a:r>
              <a:rPr lang="en-US" dirty="0" smtClean="0"/>
              <a:t>        200/200</a:t>
            </a:r>
          </a:p>
          <a:p>
            <a:r>
              <a:rPr lang="en-US" dirty="0" smtClean="0"/>
              <a:t>--------Calen----------                         --------</a:t>
            </a:r>
            <a:r>
              <a:rPr lang="en-US" dirty="0" err="1" smtClean="0"/>
              <a:t>Sephiroth</a:t>
            </a:r>
            <a:r>
              <a:rPr lang="en-US" dirty="0" smtClean="0"/>
              <a:t>----------</a:t>
            </a:r>
          </a:p>
          <a:p>
            <a:r>
              <a:rPr lang="en-US" dirty="0" smtClean="0"/>
              <a:t>        1000/1000                                       9983/10000</a:t>
            </a:r>
          </a:p>
          <a:p>
            <a:r>
              <a:rPr lang="en-US" dirty="0" smtClean="0"/>
              <a:t>--------Roc----------</a:t>
            </a:r>
          </a:p>
          <a:p>
            <a:r>
              <a:rPr lang="en-US" dirty="0" smtClean="0"/>
              <a:t>        10000/10000</a:t>
            </a:r>
          </a:p>
          <a:p>
            <a:endParaRPr lang="en-US" dirty="0" smtClean="0"/>
          </a:p>
          <a:p>
            <a:endParaRPr lang="en-US" dirty="0" smtClean="0"/>
          </a:p>
        </p:txBody>
      </p:sp>
    </p:spTree>
    <p:extLst>
      <p:ext uri="{BB962C8B-B14F-4D97-AF65-F5344CB8AC3E}">
        <p14:creationId xmlns:p14="http://schemas.microsoft.com/office/powerpoint/2010/main" val="944169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4534" y="558800"/>
            <a:ext cx="7467599" cy="5909310"/>
          </a:xfrm>
          <a:prstGeom prst="rect">
            <a:avLst/>
          </a:prstGeom>
          <a:noFill/>
        </p:spPr>
        <p:txBody>
          <a:bodyPr wrap="square" rtlCol="0">
            <a:spAutoFit/>
          </a:bodyPr>
          <a:lstStyle/>
          <a:p>
            <a:r>
              <a:rPr lang="en-US" dirty="0" smtClean="0"/>
              <a:t>Choose your action for </a:t>
            </a:r>
            <a:r>
              <a:rPr lang="en-US" dirty="0" err="1" smtClean="0"/>
              <a:t>Brennor</a:t>
            </a:r>
            <a:r>
              <a:rPr lang="en-US" dirty="0" smtClean="0"/>
              <a:t>: </a:t>
            </a:r>
          </a:p>
          <a:p>
            <a:r>
              <a:rPr lang="en-US" dirty="0" smtClean="0"/>
              <a:t>0: Attack</a:t>
            </a:r>
          </a:p>
          <a:p>
            <a:r>
              <a:rPr lang="en-US" dirty="0" smtClean="0"/>
              <a:t>1: Defend</a:t>
            </a:r>
          </a:p>
          <a:p>
            <a:r>
              <a:rPr lang="en-US" dirty="0" smtClean="0"/>
              <a:t>2: Heal</a:t>
            </a:r>
          </a:p>
          <a:p>
            <a:r>
              <a:rPr lang="en-US" dirty="0" smtClean="0"/>
              <a:t>&gt;1</a:t>
            </a:r>
          </a:p>
          <a:p>
            <a:r>
              <a:rPr lang="en-US" dirty="0" smtClean="0"/>
              <a:t>Choose your action for Calen: </a:t>
            </a:r>
          </a:p>
          <a:p>
            <a:r>
              <a:rPr lang="en-US" dirty="0" smtClean="0"/>
              <a:t>0: Attack</a:t>
            </a:r>
          </a:p>
          <a:p>
            <a:r>
              <a:rPr lang="en-US" dirty="0" smtClean="0"/>
              <a:t>1: Defend</a:t>
            </a:r>
          </a:p>
          <a:p>
            <a:r>
              <a:rPr lang="en-US" dirty="0" smtClean="0"/>
              <a:t>2: Heal</a:t>
            </a:r>
          </a:p>
          <a:p>
            <a:r>
              <a:rPr lang="en-US" dirty="0" smtClean="0"/>
              <a:t>&gt;1</a:t>
            </a:r>
          </a:p>
          <a:p>
            <a:r>
              <a:rPr lang="en-US" dirty="0" smtClean="0"/>
              <a:t>Choose your action for Roc: </a:t>
            </a:r>
          </a:p>
          <a:p>
            <a:r>
              <a:rPr lang="en-US" dirty="0" smtClean="0"/>
              <a:t>0: Attack</a:t>
            </a:r>
          </a:p>
          <a:p>
            <a:r>
              <a:rPr lang="en-US" dirty="0" smtClean="0"/>
              <a:t>1: Defend</a:t>
            </a:r>
          </a:p>
          <a:p>
            <a:r>
              <a:rPr lang="en-US" dirty="0" smtClean="0"/>
              <a:t>2: Heal</a:t>
            </a:r>
          </a:p>
          <a:p>
            <a:r>
              <a:rPr lang="en-US" dirty="0" smtClean="0"/>
              <a:t>&gt;1</a:t>
            </a:r>
          </a:p>
          <a:p>
            <a:r>
              <a:rPr lang="en-US" dirty="0" err="1" smtClean="0"/>
              <a:t>Sephiroth</a:t>
            </a:r>
            <a:r>
              <a:rPr lang="en-US" dirty="0" smtClean="0"/>
              <a:t> attacks! Calen takes 16 damage.</a:t>
            </a:r>
          </a:p>
          <a:p>
            <a:r>
              <a:rPr lang="en-US" dirty="0" err="1" smtClean="0"/>
              <a:t>Brennor</a:t>
            </a:r>
            <a:r>
              <a:rPr lang="en-US" dirty="0" smtClean="0"/>
              <a:t> is defending!</a:t>
            </a:r>
          </a:p>
          <a:p>
            <a:r>
              <a:rPr lang="en-US" dirty="0" smtClean="0"/>
              <a:t>Calen is defending!</a:t>
            </a:r>
          </a:p>
          <a:p>
            <a:r>
              <a:rPr lang="en-US" dirty="0" smtClean="0"/>
              <a:t>Roc is defending!</a:t>
            </a:r>
          </a:p>
          <a:p>
            <a:r>
              <a:rPr lang="en-US" dirty="0" smtClean="0"/>
              <a:t>…</a:t>
            </a:r>
          </a:p>
          <a:p>
            <a:r>
              <a:rPr lang="en-US" b="1" dirty="0" smtClean="0"/>
              <a:t>(repeat until the fight is over)</a:t>
            </a:r>
            <a:endParaRPr lang="en-US" b="1" dirty="0"/>
          </a:p>
        </p:txBody>
      </p:sp>
    </p:spTree>
    <p:extLst>
      <p:ext uri="{BB962C8B-B14F-4D97-AF65-F5344CB8AC3E}">
        <p14:creationId xmlns:p14="http://schemas.microsoft.com/office/powerpoint/2010/main" val="3759169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98127"/>
            <a:ext cx="8911687" cy="1280890"/>
          </a:xfrm>
        </p:spPr>
        <p:txBody>
          <a:bodyPr/>
          <a:lstStyle/>
          <a:p>
            <a:r>
              <a:rPr lang="en-US" dirty="0" smtClean="0"/>
              <a:t>Grading criteria</a:t>
            </a:r>
            <a:endParaRPr lang="en-US" dirty="0"/>
          </a:p>
        </p:txBody>
      </p:sp>
      <p:sp>
        <p:nvSpPr>
          <p:cNvPr id="3" name="Content Placeholder 2"/>
          <p:cNvSpPr>
            <a:spLocks noGrp="1"/>
          </p:cNvSpPr>
          <p:nvPr>
            <p:ph idx="1"/>
          </p:nvPr>
        </p:nvSpPr>
        <p:spPr>
          <a:xfrm>
            <a:off x="2592925" y="738572"/>
            <a:ext cx="8915400" cy="4441978"/>
          </a:xfrm>
        </p:spPr>
        <p:txBody>
          <a:bodyPr/>
          <a:lstStyle/>
          <a:p>
            <a:pPr marL="0" indent="0">
              <a:buNone/>
            </a:pPr>
            <a:r>
              <a:rPr lang="en-US" b="1" dirty="0" smtClean="0"/>
              <a:t>These functions together are worth 5 points:</a:t>
            </a:r>
          </a:p>
          <a:p>
            <a:pPr marL="400050" lvl="1" indent="0">
              <a:buNone/>
            </a:pPr>
            <a:r>
              <a:rPr lang="en-US" dirty="0" err="1" smtClean="0"/>
              <a:t>int</a:t>
            </a:r>
            <a:r>
              <a:rPr lang="en-US" dirty="0" smtClean="0"/>
              <a:t> </a:t>
            </a:r>
            <a:r>
              <a:rPr lang="en-US" dirty="0" err="1"/>
              <a:t>countHeroesInFight</a:t>
            </a:r>
            <a:r>
              <a:rPr lang="en-US" dirty="0"/>
              <a:t>(Player* list);</a:t>
            </a:r>
          </a:p>
          <a:p>
            <a:pPr marL="400050" lvl="1" indent="0">
              <a:buNone/>
            </a:pPr>
            <a:r>
              <a:rPr lang="en-US" dirty="0"/>
              <a:t>void </a:t>
            </a:r>
            <a:r>
              <a:rPr lang="en-US" dirty="0" err="1"/>
              <a:t>freeTree</a:t>
            </a:r>
            <a:r>
              <a:rPr lang="en-US" dirty="0"/>
              <a:t>(</a:t>
            </a:r>
            <a:r>
              <a:rPr lang="en-US" dirty="0" err="1"/>
              <a:t>bossDecisionNode</a:t>
            </a:r>
            <a:r>
              <a:rPr lang="en-US" dirty="0"/>
              <a:t>* root</a:t>
            </a:r>
            <a:r>
              <a:rPr lang="en-US" dirty="0" smtClean="0"/>
              <a:t>);</a:t>
            </a:r>
          </a:p>
          <a:p>
            <a:pPr marL="0" indent="0">
              <a:buNone/>
            </a:pPr>
            <a:r>
              <a:rPr lang="en-US" b="1" dirty="0" smtClean="0"/>
              <a:t>Functions worth 5 points each:</a:t>
            </a:r>
          </a:p>
          <a:p>
            <a:pPr marL="0" indent="0">
              <a:buNone/>
            </a:pPr>
            <a:r>
              <a:rPr lang="en-US" dirty="0" smtClean="0"/>
              <a:t>      </a:t>
            </a:r>
            <a:r>
              <a:rPr lang="en-US" dirty="0" err="1" smtClean="0"/>
              <a:t>addDecisionNodeToList</a:t>
            </a:r>
            <a:endParaRPr lang="en-US" dirty="0" smtClean="0"/>
          </a:p>
          <a:p>
            <a:pPr marL="0" indent="0">
              <a:buNone/>
            </a:pPr>
            <a:r>
              <a:rPr lang="en-US" dirty="0"/>
              <a:t> </a:t>
            </a:r>
            <a:r>
              <a:rPr lang="en-US" dirty="0" smtClean="0"/>
              <a:t>     </a:t>
            </a:r>
            <a:r>
              <a:rPr lang="en-US" dirty="0" err="1" smtClean="0"/>
              <a:t>addNodeToDecisionTree</a:t>
            </a:r>
            <a:endParaRPr lang="en-US" dirty="0" smtClean="0"/>
          </a:p>
          <a:p>
            <a:pPr marL="400050" lvl="1" indent="0">
              <a:buNone/>
            </a:pPr>
            <a:r>
              <a:rPr lang="en-US" dirty="0" err="1" smtClean="0"/>
              <a:t>getNewListInTree</a:t>
            </a:r>
            <a:endParaRPr lang="en-US" dirty="0" smtClean="0"/>
          </a:p>
          <a:p>
            <a:pPr marL="0" indent="0">
              <a:buNone/>
            </a:pPr>
            <a:r>
              <a:rPr lang="en-US" b="1" dirty="0" smtClean="0"/>
              <a:t>Functions worth 15 points each:</a:t>
            </a:r>
          </a:p>
          <a:p>
            <a:pPr marL="400050" lvl="1" indent="0">
              <a:buNone/>
            </a:pPr>
            <a:r>
              <a:rPr lang="en-US" dirty="0"/>
              <a:t>Player* </a:t>
            </a:r>
            <a:r>
              <a:rPr lang="en-US" dirty="0" err="1"/>
              <a:t>createNewPlayerList</a:t>
            </a:r>
            <a:r>
              <a:rPr lang="en-US" dirty="0"/>
              <a:t>(Hero*, Boss</a:t>
            </a:r>
            <a:r>
              <a:rPr lang="en-US" dirty="0" smtClean="0"/>
              <a:t>*);</a:t>
            </a:r>
          </a:p>
          <a:p>
            <a:pPr marL="400050" lvl="1" indent="0">
              <a:buNone/>
            </a:pPr>
            <a:r>
              <a:rPr lang="en-US" dirty="0"/>
              <a:t>void </a:t>
            </a:r>
            <a:r>
              <a:rPr lang="en-US" dirty="0" err="1"/>
              <a:t>evaluateDecision</a:t>
            </a:r>
            <a:r>
              <a:rPr lang="en-US" dirty="0"/>
              <a:t>(Hero* hero, Boss* boss, </a:t>
            </a:r>
            <a:r>
              <a:rPr lang="en-US" dirty="0" err="1"/>
              <a:t>int</a:t>
            </a:r>
            <a:r>
              <a:rPr lang="en-US" dirty="0"/>
              <a:t> </a:t>
            </a:r>
            <a:r>
              <a:rPr lang="en-US" dirty="0" err="1"/>
              <a:t>takingAction</a:t>
            </a:r>
            <a:r>
              <a:rPr lang="en-US" dirty="0" smtClean="0"/>
              <a:t>);</a:t>
            </a:r>
            <a:endParaRPr lang="en-US" dirty="0"/>
          </a:p>
          <a:p>
            <a:pPr marL="400050" lvl="1" indent="0">
              <a:buNone/>
            </a:pPr>
            <a:endParaRPr lang="en-US" dirty="0" smtClean="0"/>
          </a:p>
        </p:txBody>
      </p:sp>
      <p:sp>
        <p:nvSpPr>
          <p:cNvPr id="4" name="TextBox 3"/>
          <p:cNvSpPr txBox="1"/>
          <p:nvPr/>
        </p:nvSpPr>
        <p:spPr>
          <a:xfrm>
            <a:off x="2592925" y="4536651"/>
            <a:ext cx="3810000" cy="369332"/>
          </a:xfrm>
          <a:prstGeom prst="rect">
            <a:avLst/>
          </a:prstGeom>
          <a:noFill/>
        </p:spPr>
        <p:txBody>
          <a:bodyPr wrap="square" rtlCol="0">
            <a:spAutoFit/>
          </a:bodyPr>
          <a:lstStyle/>
          <a:p>
            <a:r>
              <a:rPr lang="en-US" b="1" dirty="0" err="1" smtClean="0"/>
              <a:t>Makefile</a:t>
            </a:r>
            <a:r>
              <a:rPr lang="en-US" b="1" dirty="0" smtClean="0"/>
              <a:t>: </a:t>
            </a:r>
            <a:r>
              <a:rPr lang="en-US" dirty="0" smtClean="0"/>
              <a:t>10 points</a:t>
            </a:r>
            <a:endParaRPr lang="en-US" dirty="0"/>
          </a:p>
        </p:txBody>
      </p:sp>
      <p:sp>
        <p:nvSpPr>
          <p:cNvPr id="5" name="TextBox 4"/>
          <p:cNvSpPr txBox="1"/>
          <p:nvPr/>
        </p:nvSpPr>
        <p:spPr>
          <a:xfrm>
            <a:off x="2524714" y="5041539"/>
            <a:ext cx="8172955" cy="1477328"/>
          </a:xfrm>
          <a:prstGeom prst="rect">
            <a:avLst/>
          </a:prstGeom>
          <a:noFill/>
          <a:ln>
            <a:solidFill>
              <a:schemeClr val="tx1"/>
            </a:solidFill>
          </a:ln>
        </p:spPr>
        <p:txBody>
          <a:bodyPr wrap="square" rtlCol="0">
            <a:spAutoFit/>
          </a:bodyPr>
          <a:lstStyle/>
          <a:p>
            <a:r>
              <a:rPr lang="en-US" dirty="0" smtClean="0"/>
              <a:t>You must comment appropriately to describe the code you implement. Failure to do so: -50%</a:t>
            </a:r>
          </a:p>
          <a:p>
            <a:endParaRPr lang="en-US" dirty="0" smtClean="0"/>
          </a:p>
          <a:p>
            <a:r>
              <a:rPr lang="en-US" dirty="0" smtClean="0"/>
              <a:t>Even if you do not get the </a:t>
            </a:r>
            <a:r>
              <a:rPr lang="en-US" dirty="0" err="1" smtClean="0"/>
              <a:t>makefile</a:t>
            </a:r>
            <a:r>
              <a:rPr lang="en-US" dirty="0" smtClean="0"/>
              <a:t>, your code must compile. If it does not, you will receive a zero. No exceptions.</a:t>
            </a:r>
            <a:endParaRPr lang="en-US" dirty="0"/>
          </a:p>
        </p:txBody>
      </p:sp>
    </p:spTree>
    <p:extLst>
      <p:ext uri="{BB962C8B-B14F-4D97-AF65-F5344CB8AC3E}">
        <p14:creationId xmlns:p14="http://schemas.microsoft.com/office/powerpoint/2010/main" val="3287092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a:xfrm>
            <a:off x="2592925" y="1264555"/>
            <a:ext cx="8915400" cy="4464606"/>
          </a:xfrm>
        </p:spPr>
        <p:txBody>
          <a:bodyPr>
            <a:normAutofit/>
          </a:bodyPr>
          <a:lstStyle/>
          <a:p>
            <a:r>
              <a:rPr lang="en-US" dirty="0" smtClean="0"/>
              <a:t>As usual, no global variables are allowed. </a:t>
            </a:r>
          </a:p>
          <a:p>
            <a:r>
              <a:rPr lang="en-US" dirty="0" smtClean="0"/>
              <a:t>You must use the data structures and algorithms you are told to use. No arrays, except for the heroes!</a:t>
            </a:r>
          </a:p>
          <a:p>
            <a:r>
              <a:rPr lang="en-US" dirty="0" smtClean="0"/>
              <a:t>You are free to add to any preexisting code, but do so at your own risk (HIGHLY NOT RECOMMENDED). You </a:t>
            </a:r>
            <a:r>
              <a:rPr lang="en-US" b="1" dirty="0" smtClean="0"/>
              <a:t>CANNOT</a:t>
            </a:r>
            <a:r>
              <a:rPr lang="en-US" dirty="0" smtClean="0"/>
              <a:t> delete any code that is already there. You are also welcome to write your own functions/structures/definitions to help you, </a:t>
            </a:r>
            <a:r>
              <a:rPr lang="en-US" b="1" dirty="0" smtClean="0"/>
              <a:t>as long as </a:t>
            </a:r>
            <a:r>
              <a:rPr lang="en-US" dirty="0" smtClean="0"/>
              <a:t>you do not modify the function prototypes and structures given. You must also use at least 3 different c source files and at least 1 header file, but you are welcome to use more.</a:t>
            </a:r>
          </a:p>
          <a:p>
            <a:r>
              <a:rPr lang="en-US" dirty="0" smtClean="0"/>
              <a:t>Debugging print functions have been provided to you. You are not required to use them, but you are encouraged to invoke them in various places to test your code. </a:t>
            </a:r>
          </a:p>
        </p:txBody>
      </p:sp>
    </p:spTree>
    <p:extLst>
      <p:ext uri="{BB962C8B-B14F-4D97-AF65-F5344CB8AC3E}">
        <p14:creationId xmlns:p14="http://schemas.microsoft.com/office/powerpoint/2010/main" val="3008043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6805"/>
            <a:ext cx="8911687" cy="1280890"/>
          </a:xfrm>
        </p:spPr>
        <p:txBody>
          <a:bodyPr/>
          <a:lstStyle/>
          <a:p>
            <a:r>
              <a:rPr lang="en-US" dirty="0" smtClean="0"/>
              <a:t>The following functions have been provided for you:</a:t>
            </a:r>
            <a:endParaRPr lang="en-US" dirty="0"/>
          </a:p>
        </p:txBody>
      </p:sp>
      <p:sp>
        <p:nvSpPr>
          <p:cNvPr id="3" name="Content Placeholder 2"/>
          <p:cNvSpPr>
            <a:spLocks noGrp="1"/>
          </p:cNvSpPr>
          <p:nvPr>
            <p:ph idx="1"/>
          </p:nvPr>
        </p:nvSpPr>
        <p:spPr>
          <a:xfrm>
            <a:off x="1507067" y="1460723"/>
            <a:ext cx="10684933" cy="5265821"/>
          </a:xfrm>
        </p:spPr>
        <p:txBody>
          <a:bodyPr>
            <a:normAutofit/>
          </a:bodyPr>
          <a:lstStyle/>
          <a:p>
            <a:pPr marL="0" indent="0">
              <a:buNone/>
            </a:pPr>
            <a:r>
              <a:rPr lang="en-US" b="1" dirty="0"/>
              <a:t>void </a:t>
            </a:r>
            <a:r>
              <a:rPr lang="en-US" b="1" dirty="0" err="1"/>
              <a:t>importDataAndMakeActorOrder</a:t>
            </a:r>
            <a:r>
              <a:rPr lang="en-US" b="1" dirty="0"/>
              <a:t>(Player** </a:t>
            </a:r>
            <a:r>
              <a:rPr lang="en-US" b="1" dirty="0" err="1"/>
              <a:t>playerStack</a:t>
            </a:r>
            <a:r>
              <a:rPr lang="en-US" b="1" dirty="0"/>
              <a:t>, Hero** heroes, Boss** boss</a:t>
            </a:r>
            <a:r>
              <a:rPr lang="en-US" b="1" dirty="0" smtClean="0"/>
              <a:t>);</a:t>
            </a:r>
            <a:endParaRPr lang="en-US" b="1" dirty="0"/>
          </a:p>
          <a:p>
            <a:pPr marL="0" indent="0">
              <a:buNone/>
            </a:pPr>
            <a:r>
              <a:rPr lang="en-US" b="1" dirty="0"/>
              <a:t>void </a:t>
            </a:r>
            <a:r>
              <a:rPr lang="en-US" b="1" dirty="0" err="1"/>
              <a:t>printHeroes</a:t>
            </a:r>
            <a:r>
              <a:rPr lang="en-US" b="1" dirty="0"/>
              <a:t>(Hero* heroes);</a:t>
            </a:r>
          </a:p>
          <a:p>
            <a:pPr marL="0" indent="0">
              <a:buNone/>
            </a:pPr>
            <a:r>
              <a:rPr lang="en-US" b="1" dirty="0"/>
              <a:t>void </a:t>
            </a:r>
            <a:r>
              <a:rPr lang="en-US" b="1" dirty="0" err="1"/>
              <a:t>printBoss</a:t>
            </a:r>
            <a:r>
              <a:rPr lang="en-US" b="1" dirty="0"/>
              <a:t>(Boss* boss);</a:t>
            </a:r>
          </a:p>
          <a:p>
            <a:pPr marL="0" indent="0">
              <a:buNone/>
            </a:pPr>
            <a:r>
              <a:rPr lang="en-US" b="1" dirty="0"/>
              <a:t>void </a:t>
            </a:r>
            <a:r>
              <a:rPr lang="en-US" b="1" dirty="0" err="1"/>
              <a:t>inorderPrint</a:t>
            </a:r>
            <a:r>
              <a:rPr lang="en-US" b="1" dirty="0"/>
              <a:t>(</a:t>
            </a:r>
            <a:r>
              <a:rPr lang="en-US" b="1" dirty="0" err="1"/>
              <a:t>bossDecisionNode</a:t>
            </a:r>
            <a:r>
              <a:rPr lang="en-US" b="1" dirty="0"/>
              <a:t>* root);</a:t>
            </a:r>
          </a:p>
          <a:p>
            <a:pPr marL="0" indent="0">
              <a:buNone/>
            </a:pPr>
            <a:r>
              <a:rPr lang="en-US" b="1" dirty="0"/>
              <a:t>void </a:t>
            </a:r>
            <a:r>
              <a:rPr lang="en-US" b="1" dirty="0" err="1"/>
              <a:t>printPlayerList</a:t>
            </a:r>
            <a:r>
              <a:rPr lang="en-US" b="1" dirty="0"/>
              <a:t>(Player* </a:t>
            </a:r>
            <a:r>
              <a:rPr lang="en-US" b="1" dirty="0" err="1"/>
              <a:t>playerList</a:t>
            </a:r>
            <a:r>
              <a:rPr lang="en-US" b="1" dirty="0"/>
              <a:t>);</a:t>
            </a:r>
          </a:p>
          <a:p>
            <a:pPr marL="0" indent="0">
              <a:buNone/>
            </a:pPr>
            <a:r>
              <a:rPr lang="en-US" b="1" dirty="0"/>
              <a:t>void </a:t>
            </a:r>
            <a:r>
              <a:rPr lang="en-US" b="1" dirty="0" err="1" smtClean="0"/>
              <a:t>printDecisions</a:t>
            </a:r>
            <a:r>
              <a:rPr lang="en-US" b="1" dirty="0" smtClean="0"/>
              <a:t>(Hero* </a:t>
            </a:r>
            <a:r>
              <a:rPr lang="en-US" b="1" dirty="0"/>
              <a:t>heroes</a:t>
            </a:r>
            <a:r>
              <a:rPr lang="en-US" b="1" dirty="0" smtClean="0"/>
              <a:t>);</a:t>
            </a:r>
          </a:p>
          <a:p>
            <a:pPr marL="0" indent="0">
              <a:buNone/>
            </a:pPr>
            <a:r>
              <a:rPr lang="en-US" b="1" dirty="0"/>
              <a:t>void </a:t>
            </a:r>
            <a:r>
              <a:rPr lang="en-US" b="1" dirty="0" err="1"/>
              <a:t>printFightStatus</a:t>
            </a:r>
            <a:r>
              <a:rPr lang="en-US" b="1" dirty="0"/>
              <a:t>(Hero* heroes, Boss* boss);</a:t>
            </a:r>
          </a:p>
          <a:p>
            <a:pPr marL="0" indent="0">
              <a:buNone/>
            </a:pPr>
            <a:r>
              <a:rPr lang="en-US" b="1" dirty="0" err="1"/>
              <a:t>int</a:t>
            </a:r>
            <a:r>
              <a:rPr lang="en-US" b="1" dirty="0"/>
              <a:t> fight(Player* </a:t>
            </a:r>
            <a:r>
              <a:rPr lang="en-US" b="1" dirty="0" err="1"/>
              <a:t>playerList</a:t>
            </a:r>
            <a:r>
              <a:rPr lang="en-US" b="1" dirty="0"/>
              <a:t>, Hero* heroes, Boss* boss);</a:t>
            </a:r>
          </a:p>
          <a:p>
            <a:pPr marL="0" indent="0">
              <a:buNone/>
            </a:pPr>
            <a:r>
              <a:rPr lang="en-US" b="1" dirty="0"/>
              <a:t>void </a:t>
            </a:r>
            <a:r>
              <a:rPr lang="en-US" b="1" dirty="0" err="1"/>
              <a:t>getDecisions</a:t>
            </a:r>
            <a:r>
              <a:rPr lang="en-US" b="1" dirty="0"/>
              <a:t>(Hero* heroes</a:t>
            </a:r>
            <a:r>
              <a:rPr lang="en-US" b="1" dirty="0" smtClean="0"/>
              <a:t>);</a:t>
            </a:r>
          </a:p>
          <a:p>
            <a:pPr marL="0" indent="0">
              <a:buNone/>
            </a:pPr>
            <a:r>
              <a:rPr lang="en-US" b="1" dirty="0"/>
              <a:t>void </a:t>
            </a:r>
            <a:r>
              <a:rPr lang="en-US" b="1" dirty="0" err="1"/>
              <a:t>freePlayerList</a:t>
            </a:r>
            <a:r>
              <a:rPr lang="en-US" b="1" dirty="0"/>
              <a:t>(Player* </a:t>
            </a:r>
            <a:r>
              <a:rPr lang="en-US" b="1" dirty="0" err="1"/>
              <a:t>playerList</a:t>
            </a:r>
            <a:r>
              <a:rPr lang="en-US" b="1" dirty="0" smtClean="0"/>
              <a:t>);</a:t>
            </a:r>
          </a:p>
          <a:p>
            <a:pPr marL="0" indent="0">
              <a:buNone/>
            </a:pPr>
            <a:r>
              <a:rPr lang="en-US" b="1" dirty="0"/>
              <a:t>void </a:t>
            </a:r>
            <a:r>
              <a:rPr lang="en-US" b="1" dirty="0" err="1"/>
              <a:t>freeMemory</a:t>
            </a:r>
            <a:r>
              <a:rPr lang="en-US" b="1" dirty="0"/>
              <a:t>(Hero* </a:t>
            </a:r>
            <a:r>
              <a:rPr lang="en-US" b="1" dirty="0" smtClean="0"/>
              <a:t>heroes</a:t>
            </a:r>
            <a:r>
              <a:rPr lang="en-US" b="1" dirty="0"/>
              <a:t>, Boss* boss</a:t>
            </a:r>
            <a:r>
              <a:rPr lang="en-US" b="1" dirty="0" smtClean="0"/>
              <a:t>);</a:t>
            </a:r>
            <a:endParaRPr lang="en-US" b="1" dirty="0"/>
          </a:p>
          <a:p>
            <a:pPr marL="0" indent="0">
              <a:buNone/>
            </a:pPr>
            <a:r>
              <a:rPr lang="en-US" b="1" dirty="0"/>
              <a:t>Player* </a:t>
            </a:r>
            <a:r>
              <a:rPr lang="en-US" b="1" dirty="0" err="1"/>
              <a:t>resizeListAndCheckBoss</a:t>
            </a:r>
            <a:r>
              <a:rPr lang="en-US" b="1" dirty="0"/>
              <a:t>(Player* </a:t>
            </a:r>
            <a:r>
              <a:rPr lang="en-US" b="1" dirty="0" err="1"/>
              <a:t>playerList</a:t>
            </a:r>
            <a:r>
              <a:rPr lang="en-US" b="1" dirty="0"/>
              <a:t>, </a:t>
            </a:r>
            <a:r>
              <a:rPr lang="en-US" b="1" dirty="0" err="1"/>
              <a:t>int</a:t>
            </a:r>
            <a:r>
              <a:rPr lang="en-US" b="1" dirty="0"/>
              <a:t>* check</a:t>
            </a:r>
            <a:r>
              <a:rPr lang="en-US" b="1" dirty="0" smtClean="0"/>
              <a:t>);</a:t>
            </a:r>
            <a:endParaRPr lang="en-US" b="1" dirty="0"/>
          </a:p>
        </p:txBody>
      </p:sp>
    </p:spTree>
    <p:extLst>
      <p:ext uri="{BB962C8B-B14F-4D97-AF65-F5344CB8AC3E}">
        <p14:creationId xmlns:p14="http://schemas.microsoft.com/office/powerpoint/2010/main" val="21009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9100"/>
            <a:ext cx="8911687" cy="1280890"/>
          </a:xfrm>
        </p:spPr>
        <p:txBody>
          <a:bodyPr/>
          <a:lstStyle/>
          <a:p>
            <a:r>
              <a:rPr lang="en-US" dirty="0" smtClean="0"/>
              <a:t>Functions for you to implement:</a:t>
            </a:r>
            <a:endParaRPr lang="en-US" dirty="0"/>
          </a:p>
        </p:txBody>
      </p:sp>
      <p:sp>
        <p:nvSpPr>
          <p:cNvPr id="3" name="Content Placeholder 2"/>
          <p:cNvSpPr>
            <a:spLocks noGrp="1"/>
          </p:cNvSpPr>
          <p:nvPr>
            <p:ph idx="1"/>
          </p:nvPr>
        </p:nvSpPr>
        <p:spPr>
          <a:xfrm>
            <a:off x="1668379" y="1251284"/>
            <a:ext cx="10317496" cy="5606716"/>
          </a:xfrm>
        </p:spPr>
        <p:txBody>
          <a:bodyPr>
            <a:normAutofit/>
          </a:bodyPr>
          <a:lstStyle/>
          <a:p>
            <a:pPr marL="0" indent="0">
              <a:buNone/>
            </a:pPr>
            <a:r>
              <a:rPr lang="en-US" b="1" dirty="0"/>
              <a:t>void </a:t>
            </a:r>
            <a:r>
              <a:rPr lang="en-US" b="1" dirty="0" err="1"/>
              <a:t>evaluateDecision</a:t>
            </a:r>
            <a:r>
              <a:rPr lang="en-US" b="1" dirty="0"/>
              <a:t>(Hero* hero, Boss* boss, </a:t>
            </a:r>
            <a:r>
              <a:rPr lang="en-US" b="1" dirty="0" err="1"/>
              <a:t>int</a:t>
            </a:r>
            <a:r>
              <a:rPr lang="en-US" b="1" dirty="0"/>
              <a:t> </a:t>
            </a:r>
            <a:r>
              <a:rPr lang="en-US" b="1" dirty="0" err="1"/>
              <a:t>takingAction</a:t>
            </a:r>
            <a:r>
              <a:rPr lang="en-US" b="1" dirty="0"/>
              <a:t>);</a:t>
            </a:r>
          </a:p>
          <a:p>
            <a:pPr marL="0" indent="0">
              <a:buNone/>
            </a:pPr>
            <a:r>
              <a:rPr lang="en-US" b="1" dirty="0" err="1"/>
              <a:t>bossDecision</a:t>
            </a:r>
            <a:r>
              <a:rPr lang="en-US" b="1" dirty="0"/>
              <a:t>* </a:t>
            </a:r>
            <a:r>
              <a:rPr lang="en-US" b="1" dirty="0" err="1"/>
              <a:t>getNewListInTree</a:t>
            </a:r>
            <a:r>
              <a:rPr lang="en-US" b="1" dirty="0"/>
              <a:t>(</a:t>
            </a:r>
            <a:r>
              <a:rPr lang="en-US" b="1" dirty="0" err="1"/>
              <a:t>bossDecisionNode</a:t>
            </a:r>
            <a:r>
              <a:rPr lang="en-US" b="1" dirty="0"/>
              <a:t>* root, </a:t>
            </a:r>
            <a:r>
              <a:rPr lang="en-US" b="1" dirty="0" err="1"/>
              <a:t>int</a:t>
            </a:r>
            <a:r>
              <a:rPr lang="en-US" b="1" dirty="0"/>
              <a:t> </a:t>
            </a:r>
            <a:r>
              <a:rPr lang="en-US" b="1" dirty="0" err="1"/>
              <a:t>currentBossHealth</a:t>
            </a:r>
            <a:r>
              <a:rPr lang="en-US" b="1" dirty="0"/>
              <a:t>);</a:t>
            </a:r>
          </a:p>
          <a:p>
            <a:pPr marL="0" indent="0">
              <a:buNone/>
            </a:pPr>
            <a:r>
              <a:rPr lang="en-US" b="1" dirty="0"/>
              <a:t>Player* </a:t>
            </a:r>
            <a:r>
              <a:rPr lang="en-US" b="1" dirty="0" err="1"/>
              <a:t>createNewPlayerList</a:t>
            </a:r>
            <a:r>
              <a:rPr lang="en-US" b="1" dirty="0"/>
              <a:t>(Hero*, Boss</a:t>
            </a:r>
            <a:r>
              <a:rPr lang="en-US" b="1" dirty="0" smtClean="0"/>
              <a:t>*);</a:t>
            </a:r>
          </a:p>
          <a:p>
            <a:pPr marL="0" indent="0">
              <a:buNone/>
            </a:pPr>
            <a:r>
              <a:rPr lang="en-US" b="1" dirty="0" smtClean="0"/>
              <a:t> </a:t>
            </a:r>
            <a:r>
              <a:rPr lang="en-US" b="1" dirty="0" err="1" smtClean="0"/>
              <a:t>int</a:t>
            </a:r>
            <a:r>
              <a:rPr lang="en-US" b="1" dirty="0" smtClean="0"/>
              <a:t> </a:t>
            </a:r>
            <a:r>
              <a:rPr lang="en-US" b="1" dirty="0" err="1"/>
              <a:t>countHeroesInFight</a:t>
            </a:r>
            <a:r>
              <a:rPr lang="en-US" b="1" dirty="0"/>
              <a:t>(Player* list</a:t>
            </a:r>
            <a:r>
              <a:rPr lang="en-US" b="1" dirty="0" smtClean="0"/>
              <a:t>);</a:t>
            </a:r>
          </a:p>
          <a:p>
            <a:pPr marL="0" indent="0">
              <a:buNone/>
            </a:pPr>
            <a:r>
              <a:rPr lang="en-US" b="1" dirty="0" smtClean="0"/>
              <a:t>void </a:t>
            </a:r>
            <a:r>
              <a:rPr lang="en-US" b="1" dirty="0" err="1"/>
              <a:t>freeTree</a:t>
            </a:r>
            <a:r>
              <a:rPr lang="en-US" b="1" dirty="0"/>
              <a:t>(</a:t>
            </a:r>
            <a:r>
              <a:rPr lang="en-US" b="1" dirty="0" err="1"/>
              <a:t>bossDecisionNode</a:t>
            </a:r>
            <a:r>
              <a:rPr lang="en-US" b="1" dirty="0"/>
              <a:t>* root</a:t>
            </a:r>
            <a:r>
              <a:rPr lang="en-US" b="1" dirty="0" smtClean="0"/>
              <a:t>);</a:t>
            </a:r>
          </a:p>
          <a:p>
            <a:pPr marL="0" indent="0">
              <a:buNone/>
            </a:pPr>
            <a:r>
              <a:rPr lang="en-US" b="1" dirty="0" err="1"/>
              <a:t>bossDecision</a:t>
            </a:r>
            <a:r>
              <a:rPr lang="en-US" b="1" dirty="0"/>
              <a:t>* </a:t>
            </a:r>
            <a:r>
              <a:rPr lang="en-US" b="1" dirty="0" err="1"/>
              <a:t>addDecisionNodeToList</a:t>
            </a:r>
            <a:r>
              <a:rPr lang="en-US" b="1" dirty="0"/>
              <a:t>(</a:t>
            </a:r>
            <a:r>
              <a:rPr lang="en-US" b="1" dirty="0" err="1"/>
              <a:t>bossDecision</a:t>
            </a:r>
            <a:r>
              <a:rPr lang="en-US" b="1" dirty="0"/>
              <a:t>* top, </a:t>
            </a:r>
            <a:r>
              <a:rPr lang="en-US" b="1" dirty="0" err="1"/>
              <a:t>bossDecision</a:t>
            </a:r>
            <a:r>
              <a:rPr lang="en-US" b="1" dirty="0"/>
              <a:t>* </a:t>
            </a:r>
            <a:r>
              <a:rPr lang="en-US" b="1" dirty="0" err="1"/>
              <a:t>newTop</a:t>
            </a:r>
            <a:r>
              <a:rPr lang="en-US" b="1" dirty="0"/>
              <a:t>);</a:t>
            </a:r>
          </a:p>
          <a:p>
            <a:pPr marL="0" indent="0">
              <a:buNone/>
            </a:pPr>
            <a:r>
              <a:rPr lang="en-US" b="1" dirty="0" err="1"/>
              <a:t>bossDecisionNode</a:t>
            </a:r>
            <a:r>
              <a:rPr lang="en-US" b="1" dirty="0"/>
              <a:t>* </a:t>
            </a:r>
            <a:r>
              <a:rPr lang="en-US" b="1" dirty="0" err="1"/>
              <a:t>addNodeToDecisionTree</a:t>
            </a:r>
            <a:r>
              <a:rPr lang="en-US" b="1" dirty="0"/>
              <a:t>(</a:t>
            </a:r>
            <a:r>
              <a:rPr lang="en-US" b="1" dirty="0" err="1"/>
              <a:t>bossDecisionNode</a:t>
            </a:r>
            <a:r>
              <a:rPr lang="en-US" b="1" dirty="0"/>
              <a:t>* root, </a:t>
            </a:r>
            <a:r>
              <a:rPr lang="en-US" b="1" dirty="0" err="1"/>
              <a:t>bossDecisionNode</a:t>
            </a:r>
            <a:r>
              <a:rPr lang="en-US" b="1" dirty="0"/>
              <a:t>* </a:t>
            </a:r>
            <a:r>
              <a:rPr lang="en-US" b="1" dirty="0" err="1"/>
              <a:t>newNode</a:t>
            </a:r>
            <a:r>
              <a:rPr lang="en-US" b="1" dirty="0"/>
              <a:t>);</a:t>
            </a:r>
          </a:p>
          <a:p>
            <a:pPr marL="0" indent="0">
              <a:buNone/>
            </a:pPr>
            <a:endParaRPr lang="en-US" dirty="0" smtClean="0"/>
          </a:p>
        </p:txBody>
      </p:sp>
      <p:sp>
        <p:nvSpPr>
          <p:cNvPr id="4" name="TextBox 3"/>
          <p:cNvSpPr txBox="1"/>
          <p:nvPr/>
        </p:nvSpPr>
        <p:spPr>
          <a:xfrm>
            <a:off x="1024911" y="4910667"/>
            <a:ext cx="11336422" cy="646331"/>
          </a:xfrm>
          <a:prstGeom prst="rect">
            <a:avLst/>
          </a:prstGeom>
          <a:noFill/>
        </p:spPr>
        <p:txBody>
          <a:bodyPr wrap="square" rtlCol="0">
            <a:spAutoFit/>
          </a:bodyPr>
          <a:lstStyle/>
          <a:p>
            <a:r>
              <a:rPr lang="en-US" sz="3600" dirty="0" smtClean="0"/>
              <a:t>You must also write the </a:t>
            </a:r>
            <a:r>
              <a:rPr lang="en-US" sz="3600" dirty="0" err="1" smtClean="0"/>
              <a:t>makefile</a:t>
            </a:r>
            <a:r>
              <a:rPr lang="en-US" sz="3600" dirty="0" smtClean="0"/>
              <a:t> for this program! </a:t>
            </a:r>
            <a:endParaRPr lang="en-US" sz="3600" dirty="0"/>
          </a:p>
        </p:txBody>
      </p:sp>
      <p:sp>
        <p:nvSpPr>
          <p:cNvPr id="5" name="TextBox 4"/>
          <p:cNvSpPr txBox="1"/>
          <p:nvPr/>
        </p:nvSpPr>
        <p:spPr>
          <a:xfrm>
            <a:off x="2423414" y="5607334"/>
            <a:ext cx="7755467" cy="400110"/>
          </a:xfrm>
          <a:prstGeom prst="rect">
            <a:avLst/>
          </a:prstGeom>
          <a:noFill/>
        </p:spPr>
        <p:txBody>
          <a:bodyPr wrap="square" rtlCol="0">
            <a:spAutoFit/>
          </a:bodyPr>
          <a:lstStyle/>
          <a:p>
            <a:r>
              <a:rPr lang="en-US" sz="2000" dirty="0" smtClean="0"/>
              <a:t>Clear out the </a:t>
            </a:r>
            <a:r>
              <a:rPr lang="en-US" sz="2000" dirty="0" err="1" smtClean="0"/>
              <a:t>makefile</a:t>
            </a:r>
            <a:r>
              <a:rPr lang="en-US" sz="2000" dirty="0" smtClean="0"/>
              <a:t> like you did in lab 10 to do this.</a:t>
            </a:r>
            <a:endParaRPr lang="en-US" sz="2000" dirty="0"/>
          </a:p>
        </p:txBody>
      </p:sp>
    </p:spTree>
    <p:extLst>
      <p:ext uri="{BB962C8B-B14F-4D97-AF65-F5344CB8AC3E}">
        <p14:creationId xmlns:p14="http://schemas.microsoft.com/office/powerpoint/2010/main" val="2025160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structures</a:t>
            </a:r>
            <a:endParaRPr lang="en-US" dirty="0"/>
          </a:p>
        </p:txBody>
      </p:sp>
      <p:sp>
        <p:nvSpPr>
          <p:cNvPr id="3" name="Content Placeholder 2"/>
          <p:cNvSpPr>
            <a:spLocks noGrp="1"/>
          </p:cNvSpPr>
          <p:nvPr>
            <p:ph idx="1"/>
          </p:nvPr>
        </p:nvSpPr>
        <p:spPr>
          <a:xfrm>
            <a:off x="2592925" y="1321983"/>
            <a:ext cx="8915400" cy="5117431"/>
          </a:xfrm>
        </p:spPr>
        <p:txBody>
          <a:bodyPr/>
          <a:lstStyle/>
          <a:p>
            <a:r>
              <a:rPr lang="en-US" dirty="0" smtClean="0"/>
              <a:t>You should be familiar with swords and shields by now, as well as the hero. </a:t>
            </a:r>
          </a:p>
          <a:p>
            <a:pPr lvl="1"/>
            <a:r>
              <a:rPr lang="en-US" dirty="0" smtClean="0"/>
              <a:t>Now, each hero has a </a:t>
            </a:r>
            <a:r>
              <a:rPr lang="en-US" dirty="0" err="1" smtClean="0"/>
              <a:t>maxHealth</a:t>
            </a:r>
            <a:r>
              <a:rPr lang="en-US" dirty="0" smtClean="0"/>
              <a:t> attribute and a Boolean for healing logistics, as well as a </a:t>
            </a:r>
            <a:r>
              <a:rPr lang="en-US" dirty="0" err="1" smtClean="0"/>
              <a:t>decisionType</a:t>
            </a:r>
            <a:r>
              <a:rPr lang="en-US" dirty="0" smtClean="0"/>
              <a:t> to describe the action that hero is taking. </a:t>
            </a:r>
          </a:p>
          <a:p>
            <a:pPr lvl="1"/>
            <a:r>
              <a:rPr lang="en-US" dirty="0" smtClean="0"/>
              <a:t>A hero can only heal straight to full health once. After that, the hero will heal for a specified amount (discussed later)</a:t>
            </a:r>
          </a:p>
          <a:p>
            <a:r>
              <a:rPr lang="en-US" dirty="0" smtClean="0"/>
              <a:t>There is now a boss. The boss looks close to the same as a hero, with a </a:t>
            </a:r>
            <a:r>
              <a:rPr lang="en-US" dirty="0" err="1" smtClean="0"/>
              <a:t>maxHealth</a:t>
            </a:r>
            <a:r>
              <a:rPr lang="en-US" dirty="0"/>
              <a:t> </a:t>
            </a:r>
            <a:r>
              <a:rPr lang="en-US" dirty="0" smtClean="0"/>
              <a:t>and </a:t>
            </a:r>
            <a:r>
              <a:rPr lang="en-US" dirty="0" err="1" smtClean="0"/>
              <a:t>decisionType</a:t>
            </a:r>
            <a:r>
              <a:rPr lang="en-US" dirty="0" smtClean="0"/>
              <a:t> which do the same thing. For healing, the boss will heal a certain amount (also discussed later)</a:t>
            </a:r>
          </a:p>
          <a:p>
            <a:r>
              <a:rPr lang="en-US" dirty="0" smtClean="0"/>
              <a:t>The decisions for the boss are in the form of a binary tree. Each node in the binary tree contains a list of decisions the boss will perform as actions if their health falls under the specific health range of that node.  </a:t>
            </a:r>
          </a:p>
          <a:p>
            <a:r>
              <a:rPr lang="en-US" dirty="0"/>
              <a:t>The heroes and bosses are generalized under a 'Player' type. This is so there's an order for who acts first during a fight. The 'Player' can be a hero or a boss; you just need to check which part of the 'Player' is </a:t>
            </a:r>
            <a:r>
              <a:rPr lang="en-US" b="1" dirty="0"/>
              <a:t>not</a:t>
            </a:r>
            <a:r>
              <a:rPr lang="en-US" dirty="0"/>
              <a:t> NULL: the hero or the boss. This will tell you which category the 'Player' falls under</a:t>
            </a:r>
            <a:r>
              <a:rPr lang="en-US" dirty="0" smtClean="0"/>
              <a:t>. You then evaluate the player’s game logic accordingly.</a:t>
            </a:r>
            <a:endParaRPr lang="en-US" dirty="0"/>
          </a:p>
        </p:txBody>
      </p:sp>
    </p:spTree>
    <p:extLst>
      <p:ext uri="{BB962C8B-B14F-4D97-AF65-F5344CB8AC3E}">
        <p14:creationId xmlns:p14="http://schemas.microsoft.com/office/powerpoint/2010/main" val="678007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1117" y="1876925"/>
            <a:ext cx="9079831" cy="4247317"/>
          </a:xfrm>
          <a:prstGeom prst="rect">
            <a:avLst/>
          </a:prstGeom>
          <a:noFill/>
        </p:spPr>
        <p:txBody>
          <a:bodyPr wrap="square" rtlCol="0">
            <a:spAutoFit/>
          </a:bodyPr>
          <a:lstStyle/>
          <a:p>
            <a:r>
              <a:rPr lang="en-US" dirty="0" smtClean="0"/>
              <a:t>While(fight is still going)</a:t>
            </a:r>
          </a:p>
          <a:p>
            <a:r>
              <a:rPr lang="en-US" dirty="0"/>
              <a:t>	</a:t>
            </a:r>
            <a:r>
              <a:rPr lang="en-US" dirty="0" smtClean="0"/>
              <a:t>get user decisions for each hero</a:t>
            </a:r>
          </a:p>
          <a:p>
            <a:r>
              <a:rPr lang="en-US" dirty="0"/>
              <a:t>	</a:t>
            </a:r>
            <a:r>
              <a:rPr lang="en-US" dirty="0" smtClean="0"/>
              <a:t>find the decision the boss will do</a:t>
            </a:r>
          </a:p>
          <a:p>
            <a:r>
              <a:rPr lang="en-US" dirty="0"/>
              <a:t>	</a:t>
            </a:r>
            <a:r>
              <a:rPr lang="en-US" dirty="0" smtClean="0"/>
              <a:t>for each player in the player list (turn order)</a:t>
            </a:r>
          </a:p>
          <a:p>
            <a:r>
              <a:rPr lang="en-US" dirty="0"/>
              <a:t>	</a:t>
            </a:r>
            <a:r>
              <a:rPr lang="en-US" dirty="0" smtClean="0"/>
              <a:t>	evaluate their decision </a:t>
            </a:r>
          </a:p>
          <a:p>
            <a:r>
              <a:rPr lang="en-US" dirty="0"/>
              <a:t>	</a:t>
            </a:r>
            <a:r>
              <a:rPr lang="en-US" dirty="0" smtClean="0"/>
              <a:t>	remove them from the list</a:t>
            </a:r>
          </a:p>
          <a:p>
            <a:r>
              <a:rPr lang="en-US" dirty="0"/>
              <a:t>	</a:t>
            </a:r>
            <a:r>
              <a:rPr lang="en-US" dirty="0" smtClean="0"/>
              <a:t>get a new player list</a:t>
            </a:r>
            <a:r>
              <a:rPr lang="en-US" dirty="0"/>
              <a:t> </a:t>
            </a:r>
            <a:r>
              <a:rPr lang="en-US" dirty="0" smtClean="0"/>
              <a:t>made</a:t>
            </a:r>
          </a:p>
          <a:p>
            <a:r>
              <a:rPr lang="en-US" dirty="0"/>
              <a:t>	</a:t>
            </a:r>
            <a:r>
              <a:rPr lang="en-US" dirty="0" smtClean="0"/>
              <a:t>check to see if anyone is dead</a:t>
            </a:r>
          </a:p>
          <a:p>
            <a:r>
              <a:rPr lang="en-US" dirty="0"/>
              <a:t>	</a:t>
            </a:r>
            <a:r>
              <a:rPr lang="en-US" dirty="0" smtClean="0"/>
              <a:t>	if boss is dead</a:t>
            </a:r>
          </a:p>
          <a:p>
            <a:r>
              <a:rPr lang="en-US" dirty="0"/>
              <a:t>	</a:t>
            </a:r>
            <a:r>
              <a:rPr lang="en-US" dirty="0" smtClean="0"/>
              <a:t>		game is won</a:t>
            </a:r>
          </a:p>
          <a:p>
            <a:r>
              <a:rPr lang="en-US" dirty="0"/>
              <a:t>		</a:t>
            </a:r>
            <a:r>
              <a:rPr lang="en-US" dirty="0" smtClean="0"/>
              <a:t>if hero is dead</a:t>
            </a:r>
          </a:p>
          <a:p>
            <a:r>
              <a:rPr lang="en-US" dirty="0"/>
              <a:t>	</a:t>
            </a:r>
            <a:r>
              <a:rPr lang="en-US" dirty="0" smtClean="0"/>
              <a:t>		remove them from the list</a:t>
            </a:r>
          </a:p>
          <a:p>
            <a:r>
              <a:rPr lang="en-US" dirty="0"/>
              <a:t>	</a:t>
            </a:r>
            <a:r>
              <a:rPr lang="en-US" dirty="0" smtClean="0"/>
              <a:t>if all heroes are dead</a:t>
            </a:r>
          </a:p>
          <a:p>
            <a:r>
              <a:rPr lang="en-US" dirty="0"/>
              <a:t>	</a:t>
            </a:r>
            <a:r>
              <a:rPr lang="en-US" dirty="0" smtClean="0"/>
              <a:t>	game is lost</a:t>
            </a:r>
          </a:p>
          <a:p>
            <a:endParaRPr lang="en-US" dirty="0" smtClean="0"/>
          </a:p>
        </p:txBody>
      </p:sp>
      <p:sp>
        <p:nvSpPr>
          <p:cNvPr id="5" name="TextBox 4"/>
          <p:cNvSpPr txBox="1"/>
          <p:nvPr/>
        </p:nvSpPr>
        <p:spPr>
          <a:xfrm>
            <a:off x="2711117" y="1363576"/>
            <a:ext cx="6785809" cy="369332"/>
          </a:xfrm>
          <a:prstGeom prst="rect">
            <a:avLst/>
          </a:prstGeom>
          <a:noFill/>
        </p:spPr>
        <p:txBody>
          <a:bodyPr wrap="square" rtlCol="0">
            <a:spAutoFit/>
          </a:bodyPr>
          <a:lstStyle/>
          <a:p>
            <a:r>
              <a:rPr lang="en-US" dirty="0" smtClean="0"/>
              <a:t>Fight(initial player turn order, array of heroes, boss)</a:t>
            </a:r>
            <a:endParaRPr lang="en-US" dirty="0"/>
          </a:p>
        </p:txBody>
      </p:sp>
      <p:sp>
        <p:nvSpPr>
          <p:cNvPr id="7" name="Title 1"/>
          <p:cNvSpPr>
            <a:spLocks noGrp="1"/>
          </p:cNvSpPr>
          <p:nvPr>
            <p:ph type="title"/>
          </p:nvPr>
        </p:nvSpPr>
        <p:spPr>
          <a:xfrm>
            <a:off x="2592925" y="379644"/>
            <a:ext cx="8911687" cy="1280890"/>
          </a:xfrm>
        </p:spPr>
        <p:txBody>
          <a:bodyPr/>
          <a:lstStyle/>
          <a:p>
            <a:r>
              <a:rPr lang="en-US" dirty="0" smtClean="0"/>
              <a:t>How does the fight itself work?</a:t>
            </a:r>
            <a:endParaRPr lang="en-US" dirty="0"/>
          </a:p>
        </p:txBody>
      </p:sp>
    </p:spTree>
    <p:extLst>
      <p:ext uri="{BB962C8B-B14F-4D97-AF65-F5344CB8AC3E}">
        <p14:creationId xmlns:p14="http://schemas.microsoft.com/office/powerpoint/2010/main" val="3257750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make a new list every time?</a:t>
            </a:r>
            <a:endParaRPr lang="en-US" dirty="0"/>
          </a:p>
        </p:txBody>
      </p:sp>
      <p:sp>
        <p:nvSpPr>
          <p:cNvPr id="3" name="Content Placeholder 2"/>
          <p:cNvSpPr>
            <a:spLocks noGrp="1"/>
          </p:cNvSpPr>
          <p:nvPr>
            <p:ph idx="1"/>
          </p:nvPr>
        </p:nvSpPr>
        <p:spPr/>
        <p:txBody>
          <a:bodyPr/>
          <a:lstStyle/>
          <a:p>
            <a:r>
              <a:rPr lang="en-US" dirty="0" smtClean="0"/>
              <a:t>Expandability. Many things could be implemented based off of this structure:</a:t>
            </a:r>
          </a:p>
          <a:p>
            <a:pPr lvl="1"/>
            <a:r>
              <a:rPr lang="en-US" dirty="0" smtClean="0"/>
              <a:t>Suppose an attack lowers speed, then the list has to be reordered. </a:t>
            </a:r>
          </a:p>
          <a:p>
            <a:pPr lvl="1"/>
            <a:r>
              <a:rPr lang="en-US" dirty="0" smtClean="0"/>
              <a:t>If a hero/boss spawns another player, they can be slid into the list nicely. </a:t>
            </a:r>
          </a:p>
          <a:p>
            <a:pPr lvl="1"/>
            <a:r>
              <a:rPr lang="en-US" dirty="0" smtClean="0"/>
              <a:t>If a hero can be revived, they can then be added to the list.</a:t>
            </a:r>
          </a:p>
          <a:p>
            <a:pPr marL="0" indent="0">
              <a:buNone/>
            </a:pPr>
            <a:endParaRPr lang="en-US" dirty="0"/>
          </a:p>
        </p:txBody>
      </p:sp>
    </p:spTree>
    <p:extLst>
      <p:ext uri="{BB962C8B-B14F-4D97-AF65-F5344CB8AC3E}">
        <p14:creationId xmlns:p14="http://schemas.microsoft.com/office/powerpoint/2010/main" val="316752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 Descriptions</a:t>
            </a:r>
            <a:endParaRPr lang="en-US" dirty="0"/>
          </a:p>
        </p:txBody>
      </p:sp>
      <p:sp>
        <p:nvSpPr>
          <p:cNvPr id="3" name="Subtitle 2"/>
          <p:cNvSpPr>
            <a:spLocks noGrp="1"/>
          </p:cNvSpPr>
          <p:nvPr>
            <p:ph type="subTitle" idx="1"/>
          </p:nvPr>
        </p:nvSpPr>
        <p:spPr/>
        <p:txBody>
          <a:bodyPr/>
          <a:lstStyle/>
          <a:p>
            <a:r>
              <a:rPr lang="en-US" dirty="0" smtClean="0"/>
              <a:t>For the functions you have to implement.</a:t>
            </a:r>
            <a:endParaRPr lang="en-US" dirty="0"/>
          </a:p>
        </p:txBody>
      </p:sp>
    </p:spTree>
    <p:extLst>
      <p:ext uri="{BB962C8B-B14F-4D97-AF65-F5344CB8AC3E}">
        <p14:creationId xmlns:p14="http://schemas.microsoft.com/office/powerpoint/2010/main" val="3181146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7764" y="168442"/>
            <a:ext cx="8915400" cy="6689558"/>
          </a:xfrm>
        </p:spPr>
        <p:txBody>
          <a:bodyPr>
            <a:normAutofit/>
          </a:bodyPr>
          <a:lstStyle/>
          <a:p>
            <a:pPr marL="0" indent="0">
              <a:buNone/>
            </a:pPr>
            <a:r>
              <a:rPr lang="en-US" b="1" dirty="0" err="1"/>
              <a:t>bossDecision</a:t>
            </a:r>
            <a:r>
              <a:rPr lang="en-US" b="1" dirty="0"/>
              <a:t>* </a:t>
            </a:r>
            <a:r>
              <a:rPr lang="en-US" b="1" dirty="0" err="1"/>
              <a:t>addDecisionNodeToList</a:t>
            </a:r>
            <a:r>
              <a:rPr lang="en-US" b="1" dirty="0"/>
              <a:t>(</a:t>
            </a:r>
            <a:r>
              <a:rPr lang="en-US" b="1" dirty="0" err="1"/>
              <a:t>bossDecision</a:t>
            </a:r>
            <a:r>
              <a:rPr lang="en-US" b="1" dirty="0"/>
              <a:t>* top, </a:t>
            </a:r>
            <a:r>
              <a:rPr lang="en-US" b="1" dirty="0" err="1"/>
              <a:t>bossDecision</a:t>
            </a:r>
            <a:r>
              <a:rPr lang="en-US" b="1" dirty="0"/>
              <a:t>* </a:t>
            </a:r>
            <a:r>
              <a:rPr lang="en-US" b="1" dirty="0" err="1"/>
              <a:t>newTop</a:t>
            </a:r>
            <a:r>
              <a:rPr lang="en-US" b="1" dirty="0" smtClean="0"/>
              <a:t>);</a:t>
            </a:r>
          </a:p>
          <a:p>
            <a:pPr marL="0" indent="0">
              <a:buNone/>
            </a:pPr>
            <a:r>
              <a:rPr lang="en-US" dirty="0" smtClean="0"/>
              <a:t>Location: </a:t>
            </a:r>
            <a:r>
              <a:rPr lang="en-US" dirty="0" err="1" smtClean="0"/>
              <a:t>bossFunctions.c</a:t>
            </a:r>
            <a:r>
              <a:rPr lang="en-US" dirty="0" smtClean="0"/>
              <a:t/>
            </a:r>
            <a:br>
              <a:rPr lang="en-US" dirty="0" smtClean="0"/>
            </a:br>
            <a:r>
              <a:rPr lang="en-US" dirty="0" smtClean="0"/>
              <a:t>Inputs: the address to the top of the stack of decisions, and the address to the new decision that should be added and made the new top. </a:t>
            </a:r>
          </a:p>
          <a:p>
            <a:pPr marL="0" indent="0">
              <a:buNone/>
            </a:pPr>
            <a:r>
              <a:rPr lang="en-US" dirty="0" smtClean="0"/>
              <a:t>Return: the address to the top of the stack.</a:t>
            </a:r>
            <a:endParaRPr lang="en-US" dirty="0"/>
          </a:p>
          <a:p>
            <a:pPr marL="0" indent="0">
              <a:buNone/>
            </a:pPr>
            <a:r>
              <a:rPr lang="en-US" b="1" dirty="0" err="1"/>
              <a:t>bossDecisionNode</a:t>
            </a:r>
            <a:r>
              <a:rPr lang="en-US" b="1" dirty="0"/>
              <a:t>* </a:t>
            </a:r>
            <a:r>
              <a:rPr lang="en-US" b="1" dirty="0" err="1"/>
              <a:t>addNodeToDecisionTree</a:t>
            </a:r>
            <a:r>
              <a:rPr lang="en-US" b="1" dirty="0"/>
              <a:t>(</a:t>
            </a:r>
            <a:r>
              <a:rPr lang="en-US" b="1" dirty="0" err="1"/>
              <a:t>bossDecisionNode</a:t>
            </a:r>
            <a:r>
              <a:rPr lang="en-US" b="1" dirty="0"/>
              <a:t>* root, </a:t>
            </a:r>
            <a:r>
              <a:rPr lang="en-US" b="1" dirty="0" err="1"/>
              <a:t>bossDecisionNode</a:t>
            </a:r>
            <a:r>
              <a:rPr lang="en-US" b="1" dirty="0"/>
              <a:t>* </a:t>
            </a:r>
            <a:r>
              <a:rPr lang="en-US" b="1" dirty="0" err="1"/>
              <a:t>newNode</a:t>
            </a:r>
            <a:r>
              <a:rPr lang="en-US" b="1" dirty="0" smtClean="0"/>
              <a:t>);</a:t>
            </a:r>
          </a:p>
          <a:p>
            <a:pPr marL="0" indent="0">
              <a:buNone/>
            </a:pPr>
            <a:r>
              <a:rPr lang="en-US" dirty="0"/>
              <a:t>Location: </a:t>
            </a:r>
            <a:r>
              <a:rPr lang="en-US" dirty="0" err="1"/>
              <a:t>bossFunctions.c</a:t>
            </a:r>
            <a:endParaRPr lang="en-US" dirty="0"/>
          </a:p>
          <a:p>
            <a:pPr marL="0" indent="0">
              <a:buNone/>
            </a:pPr>
            <a:r>
              <a:rPr lang="en-US" dirty="0" smtClean="0"/>
              <a:t>Inputs: the address to the root/</a:t>
            </a:r>
            <a:r>
              <a:rPr lang="en-US" dirty="0" err="1" smtClean="0"/>
              <a:t>subroot</a:t>
            </a:r>
            <a:r>
              <a:rPr lang="en-US" dirty="0" smtClean="0"/>
              <a:t> of the decision tree, and the address to the new node that should be added to the tree.</a:t>
            </a:r>
          </a:p>
          <a:p>
            <a:pPr marL="0" indent="0">
              <a:buNone/>
            </a:pPr>
            <a:r>
              <a:rPr lang="en-US" dirty="0" smtClean="0"/>
              <a:t>Return: the address to the root/</a:t>
            </a:r>
            <a:r>
              <a:rPr lang="en-US" dirty="0" err="1" smtClean="0"/>
              <a:t>subroot</a:t>
            </a:r>
            <a:r>
              <a:rPr lang="en-US" dirty="0" smtClean="0"/>
              <a:t> of the decision tree.</a:t>
            </a:r>
          </a:p>
          <a:p>
            <a:pPr marL="0" indent="0">
              <a:buNone/>
            </a:pPr>
            <a:endParaRPr lang="en-US" dirty="0" smtClean="0"/>
          </a:p>
          <a:p>
            <a:pPr marL="0" indent="0">
              <a:buNone/>
            </a:pPr>
            <a:r>
              <a:rPr lang="en-US" dirty="0" smtClean="0"/>
              <a:t>These two go together in a way. The top one adds the decision to the list of decisions that the actual </a:t>
            </a:r>
            <a:r>
              <a:rPr lang="en-US" dirty="0" err="1" smtClean="0"/>
              <a:t>decisionNode</a:t>
            </a:r>
            <a:r>
              <a:rPr lang="en-US" dirty="0" smtClean="0"/>
              <a:t> points to. The bottom one simply adds the </a:t>
            </a:r>
            <a:r>
              <a:rPr lang="en-US" dirty="0" err="1" smtClean="0"/>
              <a:t>decisionNode</a:t>
            </a:r>
            <a:r>
              <a:rPr lang="en-US" dirty="0" smtClean="0"/>
              <a:t> to the tree.</a:t>
            </a:r>
            <a:endParaRPr lang="en-US" dirty="0"/>
          </a:p>
        </p:txBody>
      </p:sp>
    </p:spTree>
    <p:extLst>
      <p:ext uri="{BB962C8B-B14F-4D97-AF65-F5344CB8AC3E}">
        <p14:creationId xmlns:p14="http://schemas.microsoft.com/office/powerpoint/2010/main" val="3810610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328</TotalTime>
  <Words>2592</Words>
  <Application>Microsoft Office PowerPoint</Application>
  <PresentationFormat>Widescreen</PresentationFormat>
  <Paragraphs>273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Wisp</vt:lpstr>
      <vt:lpstr>Homework 3</vt:lpstr>
      <vt:lpstr>Master rules to live by:</vt:lpstr>
      <vt:lpstr>The following functions have been provided for you:</vt:lpstr>
      <vt:lpstr>Functions for you to implement:</vt:lpstr>
      <vt:lpstr>Description of structures</vt:lpstr>
      <vt:lpstr>How does the fight itself work?</vt:lpstr>
      <vt:lpstr>Why make a new list every time?</vt:lpstr>
      <vt:lpstr>Function Descriptions</vt:lpstr>
      <vt:lpstr>PowerPoint Presentation</vt:lpstr>
      <vt:lpstr>Node in the binary tree</vt:lpstr>
      <vt:lpstr>PowerPoint Presentation</vt:lpstr>
      <vt:lpstr>How does the boss act?</vt:lpstr>
      <vt:lpstr>PowerPoint Presentation</vt:lpstr>
      <vt:lpstr>PowerPoint Presentation</vt:lpstr>
      <vt:lpstr>To summarize</vt:lpstr>
      <vt:lpstr>PowerPoint Presentation</vt:lpstr>
      <vt:lpstr>PowerPoint Presentation</vt:lpstr>
      <vt:lpstr>Values to add/subtract from health:</vt:lpstr>
      <vt:lpstr>Notes on the evaluation function:</vt:lpstr>
      <vt:lpstr>Miscellaneous functions</vt:lpstr>
      <vt:lpstr>Makefile criteria</vt:lpstr>
      <vt:lpstr>Sample output</vt:lpstr>
      <vt:lpstr>PowerPoint Presentation</vt:lpstr>
      <vt:lpstr>PowerPoint Presentation</vt:lpstr>
      <vt:lpstr>Grading criteria</vt:lpstr>
      <vt:lpstr>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3</dc:title>
  <dc:creator>Daniel</dc:creator>
  <cp:lastModifiedBy>Daniel</cp:lastModifiedBy>
  <cp:revision>48</cp:revision>
  <dcterms:created xsi:type="dcterms:W3CDTF">2015-11-08T00:52:54Z</dcterms:created>
  <dcterms:modified xsi:type="dcterms:W3CDTF">2015-11-12T20:55:46Z</dcterms:modified>
</cp:coreProperties>
</file>